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0"/>
  </p:notesMasterIdLst>
  <p:sldIdLst>
    <p:sldId id="431" r:id="rId2"/>
    <p:sldId id="467" r:id="rId3"/>
    <p:sldId id="468" r:id="rId4"/>
    <p:sldId id="469" r:id="rId5"/>
    <p:sldId id="470" r:id="rId6"/>
    <p:sldId id="471" r:id="rId7"/>
    <p:sldId id="472" r:id="rId8"/>
    <p:sldId id="473" r:id="rId9"/>
    <p:sldId id="474" r:id="rId10"/>
    <p:sldId id="475" r:id="rId11"/>
    <p:sldId id="476" r:id="rId12"/>
    <p:sldId id="477" r:id="rId13"/>
    <p:sldId id="478" r:id="rId14"/>
    <p:sldId id="479" r:id="rId15"/>
    <p:sldId id="480" r:id="rId16"/>
    <p:sldId id="481" r:id="rId17"/>
    <p:sldId id="482" r:id="rId18"/>
    <p:sldId id="483" r:id="rId19"/>
    <p:sldId id="484" r:id="rId20"/>
    <p:sldId id="430" r:id="rId21"/>
    <p:sldId id="258" r:id="rId22"/>
    <p:sldId id="259" r:id="rId23"/>
    <p:sldId id="260" r:id="rId24"/>
    <p:sldId id="261" r:id="rId25"/>
    <p:sldId id="262" r:id="rId26"/>
    <p:sldId id="264" r:id="rId27"/>
    <p:sldId id="266" r:id="rId28"/>
    <p:sldId id="268" r:id="rId29"/>
    <p:sldId id="269" r:id="rId30"/>
    <p:sldId id="448"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459" r:id="rId48"/>
    <p:sldId id="287" r:id="rId49"/>
    <p:sldId id="460" r:id="rId50"/>
    <p:sldId id="456" r:id="rId51"/>
    <p:sldId id="457" r:id="rId52"/>
    <p:sldId id="465" r:id="rId53"/>
    <p:sldId id="466"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451" r:id="rId73"/>
    <p:sldId id="461" r:id="rId74"/>
    <p:sldId id="308" r:id="rId75"/>
    <p:sldId id="309" r:id="rId76"/>
    <p:sldId id="310" r:id="rId77"/>
    <p:sldId id="311" r:id="rId78"/>
    <p:sldId id="312" r:id="rId79"/>
    <p:sldId id="313" r:id="rId80"/>
    <p:sldId id="314" r:id="rId81"/>
    <p:sldId id="315" r:id="rId82"/>
    <p:sldId id="316" r:id="rId83"/>
    <p:sldId id="454" r:id="rId84"/>
    <p:sldId id="455" r:id="rId85"/>
    <p:sldId id="317" r:id="rId86"/>
    <p:sldId id="449" r:id="rId87"/>
    <p:sldId id="450" r:id="rId88"/>
    <p:sldId id="320" r:id="rId89"/>
    <p:sldId id="321" r:id="rId90"/>
    <p:sldId id="322" r:id="rId91"/>
    <p:sldId id="323" r:id="rId92"/>
    <p:sldId id="326" r:id="rId93"/>
    <p:sldId id="433" r:id="rId94"/>
    <p:sldId id="432" r:id="rId95"/>
    <p:sldId id="327" r:id="rId96"/>
    <p:sldId id="328" r:id="rId97"/>
    <p:sldId id="329" r:id="rId98"/>
    <p:sldId id="462" r:id="rId99"/>
    <p:sldId id="330" r:id="rId100"/>
    <p:sldId id="331" r:id="rId101"/>
    <p:sldId id="332" r:id="rId102"/>
    <p:sldId id="434" r:id="rId103"/>
    <p:sldId id="333" r:id="rId104"/>
    <p:sldId id="334" r:id="rId105"/>
    <p:sldId id="335" r:id="rId106"/>
    <p:sldId id="336" r:id="rId107"/>
    <p:sldId id="337" r:id="rId108"/>
    <p:sldId id="338" r:id="rId109"/>
    <p:sldId id="339" r:id="rId110"/>
    <p:sldId id="340" r:id="rId111"/>
    <p:sldId id="341" r:id="rId112"/>
    <p:sldId id="342" r:id="rId113"/>
    <p:sldId id="435" r:id="rId114"/>
    <p:sldId id="344" r:id="rId115"/>
    <p:sldId id="345" r:id="rId116"/>
    <p:sldId id="346" r:id="rId117"/>
    <p:sldId id="347" r:id="rId118"/>
    <p:sldId id="348" r:id="rId119"/>
    <p:sldId id="349" r:id="rId120"/>
    <p:sldId id="350" r:id="rId121"/>
    <p:sldId id="351" r:id="rId122"/>
    <p:sldId id="352" r:id="rId123"/>
    <p:sldId id="353" r:id="rId124"/>
    <p:sldId id="354" r:id="rId125"/>
    <p:sldId id="355" r:id="rId126"/>
    <p:sldId id="356" r:id="rId127"/>
    <p:sldId id="357" r:id="rId128"/>
    <p:sldId id="358" r:id="rId129"/>
    <p:sldId id="359" r:id="rId130"/>
    <p:sldId id="360" r:id="rId131"/>
    <p:sldId id="361" r:id="rId132"/>
    <p:sldId id="362" r:id="rId133"/>
    <p:sldId id="363" r:id="rId134"/>
    <p:sldId id="364" r:id="rId135"/>
    <p:sldId id="365" r:id="rId136"/>
    <p:sldId id="463" r:id="rId137"/>
    <p:sldId id="366" r:id="rId138"/>
    <p:sldId id="436" r:id="rId139"/>
    <p:sldId id="437" r:id="rId140"/>
    <p:sldId id="438" r:id="rId141"/>
    <p:sldId id="370" r:id="rId142"/>
    <p:sldId id="371" r:id="rId143"/>
    <p:sldId id="372" r:id="rId144"/>
    <p:sldId id="373" r:id="rId145"/>
    <p:sldId id="374" r:id="rId146"/>
    <p:sldId id="375" r:id="rId147"/>
    <p:sldId id="464" r:id="rId148"/>
    <p:sldId id="439" r:id="rId149"/>
    <p:sldId id="440" r:id="rId150"/>
    <p:sldId id="441" r:id="rId151"/>
    <p:sldId id="442" r:id="rId152"/>
    <p:sldId id="443" r:id="rId153"/>
    <p:sldId id="381" r:id="rId154"/>
    <p:sldId id="382" r:id="rId155"/>
    <p:sldId id="383" r:id="rId156"/>
    <p:sldId id="384" r:id="rId157"/>
    <p:sldId id="444" r:id="rId158"/>
    <p:sldId id="385" r:id="rId159"/>
    <p:sldId id="386" r:id="rId160"/>
    <p:sldId id="387" r:id="rId161"/>
    <p:sldId id="445" r:id="rId162"/>
    <p:sldId id="446" r:id="rId163"/>
    <p:sldId id="390" r:id="rId164"/>
    <p:sldId id="391" r:id="rId165"/>
    <p:sldId id="392" r:id="rId166"/>
    <p:sldId id="393" r:id="rId167"/>
    <p:sldId id="394" r:id="rId168"/>
    <p:sldId id="395" r:id="rId169"/>
    <p:sldId id="396" r:id="rId170"/>
    <p:sldId id="397" r:id="rId171"/>
    <p:sldId id="398" r:id="rId172"/>
    <p:sldId id="399" r:id="rId173"/>
    <p:sldId id="400" r:id="rId174"/>
    <p:sldId id="401" r:id="rId175"/>
    <p:sldId id="402" r:id="rId176"/>
    <p:sldId id="403" r:id="rId177"/>
    <p:sldId id="404" r:id="rId178"/>
    <p:sldId id="405" r:id="rId179"/>
    <p:sldId id="406" r:id="rId180"/>
    <p:sldId id="407" r:id="rId181"/>
    <p:sldId id="408" r:id="rId182"/>
    <p:sldId id="409" r:id="rId183"/>
    <p:sldId id="410" r:id="rId184"/>
    <p:sldId id="411" r:id="rId185"/>
    <p:sldId id="412" r:id="rId186"/>
    <p:sldId id="413" r:id="rId187"/>
    <p:sldId id="414" r:id="rId188"/>
    <p:sldId id="415" r:id="rId189"/>
    <p:sldId id="416" r:id="rId190"/>
    <p:sldId id="417" r:id="rId191"/>
    <p:sldId id="418" r:id="rId192"/>
    <p:sldId id="419" r:id="rId193"/>
    <p:sldId id="420" r:id="rId194"/>
    <p:sldId id="421" r:id="rId195"/>
    <p:sldId id="422" r:id="rId196"/>
    <p:sldId id="423" r:id="rId197"/>
    <p:sldId id="424" r:id="rId198"/>
    <p:sldId id="425" r:id="rId199"/>
    <p:sldId id="426" r:id="rId200"/>
    <p:sldId id="427" r:id="rId201"/>
    <p:sldId id="428" r:id="rId202"/>
    <p:sldId id="429" r:id="rId203"/>
    <p:sldId id="485" r:id="rId204"/>
    <p:sldId id="486" r:id="rId205"/>
    <p:sldId id="487" r:id="rId206"/>
    <p:sldId id="488" r:id="rId207"/>
    <p:sldId id="489" r:id="rId208"/>
    <p:sldId id="490" r:id="rId209"/>
    <p:sldId id="491" r:id="rId210"/>
    <p:sldId id="492" r:id="rId211"/>
    <p:sldId id="493" r:id="rId212"/>
    <p:sldId id="494" r:id="rId213"/>
    <p:sldId id="495" r:id="rId214"/>
    <p:sldId id="496" r:id="rId215"/>
    <p:sldId id="497" r:id="rId216"/>
    <p:sldId id="498" r:id="rId217"/>
    <p:sldId id="499" r:id="rId218"/>
    <p:sldId id="500" r:id="rId219"/>
    <p:sldId id="501" r:id="rId220"/>
    <p:sldId id="502" r:id="rId221"/>
    <p:sldId id="503" r:id="rId222"/>
    <p:sldId id="504" r:id="rId223"/>
    <p:sldId id="505" r:id="rId224"/>
    <p:sldId id="506" r:id="rId225"/>
    <p:sldId id="507" r:id="rId226"/>
    <p:sldId id="508" r:id="rId227"/>
    <p:sldId id="509" r:id="rId228"/>
    <p:sldId id="510" r:id="rId229"/>
    <p:sldId id="511" r:id="rId230"/>
    <p:sldId id="512" r:id="rId231"/>
    <p:sldId id="513" r:id="rId232"/>
    <p:sldId id="514" r:id="rId233"/>
    <p:sldId id="515" r:id="rId234"/>
    <p:sldId id="516" r:id="rId235"/>
    <p:sldId id="517" r:id="rId236"/>
    <p:sldId id="518" r:id="rId237"/>
    <p:sldId id="519" r:id="rId238"/>
    <p:sldId id="520" r:id="rId239"/>
    <p:sldId id="521" r:id="rId240"/>
    <p:sldId id="522" r:id="rId241"/>
    <p:sldId id="523" r:id="rId242"/>
    <p:sldId id="524" r:id="rId243"/>
    <p:sldId id="525" r:id="rId244"/>
    <p:sldId id="526" r:id="rId245"/>
    <p:sldId id="527" r:id="rId246"/>
    <p:sldId id="528" r:id="rId247"/>
    <p:sldId id="529" r:id="rId248"/>
    <p:sldId id="530" r:id="rId249"/>
    <p:sldId id="531" r:id="rId250"/>
    <p:sldId id="532" r:id="rId251"/>
    <p:sldId id="533" r:id="rId252"/>
    <p:sldId id="534" r:id="rId253"/>
    <p:sldId id="535" r:id="rId254"/>
    <p:sldId id="536" r:id="rId255"/>
    <p:sldId id="537" r:id="rId256"/>
    <p:sldId id="538" r:id="rId257"/>
    <p:sldId id="539" r:id="rId258"/>
    <p:sldId id="540" r:id="rId259"/>
    <p:sldId id="541" r:id="rId260"/>
    <p:sldId id="542" r:id="rId261"/>
    <p:sldId id="543" r:id="rId262"/>
    <p:sldId id="544" r:id="rId263"/>
    <p:sldId id="545" r:id="rId264"/>
    <p:sldId id="546" r:id="rId265"/>
    <p:sldId id="547" r:id="rId266"/>
    <p:sldId id="548" r:id="rId267"/>
    <p:sldId id="549" r:id="rId268"/>
    <p:sldId id="550" r:id="rId269"/>
    <p:sldId id="551" r:id="rId270"/>
    <p:sldId id="552" r:id="rId271"/>
    <p:sldId id="553" r:id="rId272"/>
    <p:sldId id="554" r:id="rId273"/>
    <p:sldId id="555" r:id="rId274"/>
    <p:sldId id="556" r:id="rId275"/>
    <p:sldId id="557" r:id="rId276"/>
    <p:sldId id="558" r:id="rId277"/>
    <p:sldId id="559" r:id="rId278"/>
    <p:sldId id="560" r:id="rId2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notesMaster" Target="notesMasters/notesMaster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375AF-4F23-4D75-8F2A-DA8A78BDDA0E}" type="datetimeFigureOut">
              <a:rPr lang="en-IN" smtClean="0"/>
              <a:t>14-02-2024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DF5EE-7CAB-4510-BDD0-0A764124BFB3}" type="slidenum">
              <a:rPr lang="en-IN" smtClean="0"/>
              <a:t>‹#›</a:t>
            </a:fld>
            <a:endParaRPr lang="en-IN"/>
          </a:p>
        </p:txBody>
      </p:sp>
    </p:spTree>
    <p:extLst>
      <p:ext uri="{BB962C8B-B14F-4D97-AF65-F5344CB8AC3E}">
        <p14:creationId xmlns:p14="http://schemas.microsoft.com/office/powerpoint/2010/main" val="255502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1379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15</a:t>
            </a:fld>
            <a:endParaRPr lang="en-US"/>
          </a:p>
        </p:txBody>
      </p:sp>
    </p:spTree>
    <p:extLst>
      <p:ext uri="{BB962C8B-B14F-4D97-AF65-F5344CB8AC3E}">
        <p14:creationId xmlns:p14="http://schemas.microsoft.com/office/powerpoint/2010/main" val="191943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20</a:t>
            </a:fld>
            <a:endParaRPr lang="en-US"/>
          </a:p>
        </p:txBody>
      </p:sp>
    </p:spTree>
    <p:extLst>
      <p:ext uri="{BB962C8B-B14F-4D97-AF65-F5344CB8AC3E}">
        <p14:creationId xmlns:p14="http://schemas.microsoft.com/office/powerpoint/2010/main" val="210922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21</a:t>
            </a:fld>
            <a:endParaRPr lang="en-US"/>
          </a:p>
        </p:txBody>
      </p:sp>
    </p:spTree>
    <p:extLst>
      <p:ext uri="{BB962C8B-B14F-4D97-AF65-F5344CB8AC3E}">
        <p14:creationId xmlns:p14="http://schemas.microsoft.com/office/powerpoint/2010/main" val="547787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22</a:t>
            </a:fld>
            <a:endParaRPr lang="en-US"/>
          </a:p>
        </p:txBody>
      </p:sp>
    </p:spTree>
    <p:extLst>
      <p:ext uri="{BB962C8B-B14F-4D97-AF65-F5344CB8AC3E}">
        <p14:creationId xmlns:p14="http://schemas.microsoft.com/office/powerpoint/2010/main" val="176406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23</a:t>
            </a:fld>
            <a:endParaRPr lang="en-US"/>
          </a:p>
        </p:txBody>
      </p:sp>
    </p:spTree>
    <p:extLst>
      <p:ext uri="{BB962C8B-B14F-4D97-AF65-F5344CB8AC3E}">
        <p14:creationId xmlns:p14="http://schemas.microsoft.com/office/powerpoint/2010/main" val="2958022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24</a:t>
            </a:fld>
            <a:endParaRPr lang="en-US"/>
          </a:p>
        </p:txBody>
      </p:sp>
    </p:spTree>
    <p:extLst>
      <p:ext uri="{BB962C8B-B14F-4D97-AF65-F5344CB8AC3E}">
        <p14:creationId xmlns:p14="http://schemas.microsoft.com/office/powerpoint/2010/main" val="249113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25</a:t>
            </a:fld>
            <a:endParaRPr lang="en-US"/>
          </a:p>
        </p:txBody>
      </p:sp>
    </p:spTree>
    <p:extLst>
      <p:ext uri="{BB962C8B-B14F-4D97-AF65-F5344CB8AC3E}">
        <p14:creationId xmlns:p14="http://schemas.microsoft.com/office/powerpoint/2010/main" val="407525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26</a:t>
            </a:fld>
            <a:endParaRPr lang="en-US"/>
          </a:p>
        </p:txBody>
      </p:sp>
    </p:spTree>
    <p:extLst>
      <p:ext uri="{BB962C8B-B14F-4D97-AF65-F5344CB8AC3E}">
        <p14:creationId xmlns:p14="http://schemas.microsoft.com/office/powerpoint/2010/main" val="312532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27</a:t>
            </a:fld>
            <a:endParaRPr lang="en-US"/>
          </a:p>
        </p:txBody>
      </p:sp>
    </p:spTree>
    <p:extLst>
      <p:ext uri="{BB962C8B-B14F-4D97-AF65-F5344CB8AC3E}">
        <p14:creationId xmlns:p14="http://schemas.microsoft.com/office/powerpoint/2010/main" val="142122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28</a:t>
            </a:fld>
            <a:endParaRPr lang="en-US"/>
          </a:p>
        </p:txBody>
      </p:sp>
    </p:spTree>
    <p:extLst>
      <p:ext uri="{BB962C8B-B14F-4D97-AF65-F5344CB8AC3E}">
        <p14:creationId xmlns:p14="http://schemas.microsoft.com/office/powerpoint/2010/main" val="58805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a:t>
            </a:fld>
            <a:endParaRPr lang="en-US"/>
          </a:p>
        </p:txBody>
      </p:sp>
    </p:spTree>
    <p:extLst>
      <p:ext uri="{BB962C8B-B14F-4D97-AF65-F5344CB8AC3E}">
        <p14:creationId xmlns:p14="http://schemas.microsoft.com/office/powerpoint/2010/main" val="133023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29</a:t>
            </a:fld>
            <a:endParaRPr lang="en-US"/>
          </a:p>
        </p:txBody>
      </p:sp>
    </p:spTree>
    <p:extLst>
      <p:ext uri="{BB962C8B-B14F-4D97-AF65-F5344CB8AC3E}">
        <p14:creationId xmlns:p14="http://schemas.microsoft.com/office/powerpoint/2010/main" val="260674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30</a:t>
            </a:fld>
            <a:endParaRPr lang="en-US"/>
          </a:p>
        </p:txBody>
      </p:sp>
    </p:spTree>
    <p:extLst>
      <p:ext uri="{BB962C8B-B14F-4D97-AF65-F5344CB8AC3E}">
        <p14:creationId xmlns:p14="http://schemas.microsoft.com/office/powerpoint/2010/main" val="346497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31</a:t>
            </a:fld>
            <a:endParaRPr lang="en-US"/>
          </a:p>
        </p:txBody>
      </p:sp>
    </p:spTree>
    <p:extLst>
      <p:ext uri="{BB962C8B-B14F-4D97-AF65-F5344CB8AC3E}">
        <p14:creationId xmlns:p14="http://schemas.microsoft.com/office/powerpoint/2010/main" val="1118036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59</a:t>
            </a:fld>
            <a:endParaRPr lang="en-US"/>
          </a:p>
        </p:txBody>
      </p:sp>
    </p:spTree>
    <p:extLst>
      <p:ext uri="{BB962C8B-B14F-4D97-AF65-F5344CB8AC3E}">
        <p14:creationId xmlns:p14="http://schemas.microsoft.com/office/powerpoint/2010/main" val="162915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60</a:t>
            </a:fld>
            <a:endParaRPr lang="en-US"/>
          </a:p>
        </p:txBody>
      </p:sp>
    </p:spTree>
    <p:extLst>
      <p:ext uri="{BB962C8B-B14F-4D97-AF65-F5344CB8AC3E}">
        <p14:creationId xmlns:p14="http://schemas.microsoft.com/office/powerpoint/2010/main" val="985730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63</a:t>
            </a:fld>
            <a:endParaRPr lang="en-US"/>
          </a:p>
        </p:txBody>
      </p:sp>
    </p:spTree>
    <p:extLst>
      <p:ext uri="{BB962C8B-B14F-4D97-AF65-F5344CB8AC3E}">
        <p14:creationId xmlns:p14="http://schemas.microsoft.com/office/powerpoint/2010/main" val="292147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D909C7C-244E-45C3-9257-52FF54E8B70F}" type="slidenum">
              <a:rPr lang="en-IN" smtClean="0"/>
              <a:t>68</a:t>
            </a:fld>
            <a:endParaRPr lang="en-IN"/>
          </a:p>
        </p:txBody>
      </p:sp>
    </p:spTree>
    <p:extLst>
      <p:ext uri="{BB962C8B-B14F-4D97-AF65-F5344CB8AC3E}">
        <p14:creationId xmlns:p14="http://schemas.microsoft.com/office/powerpoint/2010/main" val="4223254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125</a:t>
            </a:fld>
            <a:endParaRPr lang="en-US"/>
          </a:p>
        </p:txBody>
      </p:sp>
    </p:spTree>
    <p:extLst>
      <p:ext uri="{BB962C8B-B14F-4D97-AF65-F5344CB8AC3E}">
        <p14:creationId xmlns:p14="http://schemas.microsoft.com/office/powerpoint/2010/main" val="3864852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126</a:t>
            </a:fld>
            <a:endParaRPr lang="en-US"/>
          </a:p>
        </p:txBody>
      </p:sp>
    </p:spTree>
    <p:extLst>
      <p:ext uri="{BB962C8B-B14F-4D97-AF65-F5344CB8AC3E}">
        <p14:creationId xmlns:p14="http://schemas.microsoft.com/office/powerpoint/2010/main" val="2983939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127</a:t>
            </a:fld>
            <a:endParaRPr lang="en-US"/>
          </a:p>
        </p:txBody>
      </p:sp>
    </p:spTree>
    <p:extLst>
      <p:ext uri="{BB962C8B-B14F-4D97-AF65-F5344CB8AC3E}">
        <p14:creationId xmlns:p14="http://schemas.microsoft.com/office/powerpoint/2010/main" val="226926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a:t>
            </a:fld>
            <a:endParaRPr lang="en-US"/>
          </a:p>
        </p:txBody>
      </p:sp>
    </p:spTree>
    <p:extLst>
      <p:ext uri="{BB962C8B-B14F-4D97-AF65-F5344CB8AC3E}">
        <p14:creationId xmlns:p14="http://schemas.microsoft.com/office/powerpoint/2010/main" val="1626881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128</a:t>
            </a:fld>
            <a:endParaRPr lang="en-US"/>
          </a:p>
        </p:txBody>
      </p:sp>
    </p:spTree>
    <p:extLst>
      <p:ext uri="{BB962C8B-B14F-4D97-AF65-F5344CB8AC3E}">
        <p14:creationId xmlns:p14="http://schemas.microsoft.com/office/powerpoint/2010/main" val="4258694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129</a:t>
            </a:fld>
            <a:endParaRPr lang="en-US"/>
          </a:p>
        </p:txBody>
      </p:sp>
    </p:spTree>
    <p:extLst>
      <p:ext uri="{BB962C8B-B14F-4D97-AF65-F5344CB8AC3E}">
        <p14:creationId xmlns:p14="http://schemas.microsoft.com/office/powerpoint/2010/main" val="3038861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132</a:t>
            </a:fld>
            <a:endParaRPr lang="en-US"/>
          </a:p>
        </p:txBody>
      </p:sp>
    </p:spTree>
    <p:extLst>
      <p:ext uri="{BB962C8B-B14F-4D97-AF65-F5344CB8AC3E}">
        <p14:creationId xmlns:p14="http://schemas.microsoft.com/office/powerpoint/2010/main" val="3839470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137</a:t>
            </a:fld>
            <a:endParaRPr lang="en-US"/>
          </a:p>
        </p:txBody>
      </p:sp>
    </p:spTree>
    <p:extLst>
      <p:ext uri="{BB962C8B-B14F-4D97-AF65-F5344CB8AC3E}">
        <p14:creationId xmlns:p14="http://schemas.microsoft.com/office/powerpoint/2010/main" val="3567088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138</a:t>
            </a:fld>
            <a:endParaRPr lang="en-US"/>
          </a:p>
        </p:txBody>
      </p:sp>
    </p:spTree>
    <p:extLst>
      <p:ext uri="{BB962C8B-B14F-4D97-AF65-F5344CB8AC3E}">
        <p14:creationId xmlns:p14="http://schemas.microsoft.com/office/powerpoint/2010/main" val="1500090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139</a:t>
            </a:fld>
            <a:endParaRPr lang="en-US"/>
          </a:p>
        </p:txBody>
      </p:sp>
    </p:spTree>
    <p:extLst>
      <p:ext uri="{BB962C8B-B14F-4D97-AF65-F5344CB8AC3E}">
        <p14:creationId xmlns:p14="http://schemas.microsoft.com/office/powerpoint/2010/main" val="732998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140</a:t>
            </a:fld>
            <a:endParaRPr lang="en-US"/>
          </a:p>
        </p:txBody>
      </p:sp>
    </p:spTree>
    <p:extLst>
      <p:ext uri="{BB962C8B-B14F-4D97-AF65-F5344CB8AC3E}">
        <p14:creationId xmlns:p14="http://schemas.microsoft.com/office/powerpoint/2010/main" val="684403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142</a:t>
            </a:fld>
            <a:endParaRPr lang="en-US"/>
          </a:p>
        </p:txBody>
      </p:sp>
    </p:spTree>
    <p:extLst>
      <p:ext uri="{BB962C8B-B14F-4D97-AF65-F5344CB8AC3E}">
        <p14:creationId xmlns:p14="http://schemas.microsoft.com/office/powerpoint/2010/main" val="4117395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143</a:t>
            </a:fld>
            <a:endParaRPr lang="en-US"/>
          </a:p>
        </p:txBody>
      </p:sp>
    </p:spTree>
    <p:extLst>
      <p:ext uri="{BB962C8B-B14F-4D97-AF65-F5344CB8AC3E}">
        <p14:creationId xmlns:p14="http://schemas.microsoft.com/office/powerpoint/2010/main" val="598296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148</a:t>
            </a:fld>
            <a:endParaRPr lang="en-US"/>
          </a:p>
        </p:txBody>
      </p:sp>
    </p:spTree>
    <p:extLst>
      <p:ext uri="{BB962C8B-B14F-4D97-AF65-F5344CB8AC3E}">
        <p14:creationId xmlns:p14="http://schemas.microsoft.com/office/powerpoint/2010/main" val="151273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a:t>
            </a:fld>
            <a:endParaRPr lang="en-US"/>
          </a:p>
        </p:txBody>
      </p:sp>
    </p:spTree>
    <p:extLst>
      <p:ext uri="{BB962C8B-B14F-4D97-AF65-F5344CB8AC3E}">
        <p14:creationId xmlns:p14="http://schemas.microsoft.com/office/powerpoint/2010/main" val="514041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149</a:t>
            </a:fld>
            <a:endParaRPr lang="en-US"/>
          </a:p>
        </p:txBody>
      </p:sp>
    </p:spTree>
    <p:extLst>
      <p:ext uri="{BB962C8B-B14F-4D97-AF65-F5344CB8AC3E}">
        <p14:creationId xmlns:p14="http://schemas.microsoft.com/office/powerpoint/2010/main" val="1647878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150</a:t>
            </a:fld>
            <a:endParaRPr lang="en-US"/>
          </a:p>
        </p:txBody>
      </p:sp>
    </p:spTree>
    <p:extLst>
      <p:ext uri="{BB962C8B-B14F-4D97-AF65-F5344CB8AC3E}">
        <p14:creationId xmlns:p14="http://schemas.microsoft.com/office/powerpoint/2010/main" val="2552798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151</a:t>
            </a:fld>
            <a:endParaRPr lang="en-US"/>
          </a:p>
        </p:txBody>
      </p:sp>
    </p:spTree>
    <p:extLst>
      <p:ext uri="{BB962C8B-B14F-4D97-AF65-F5344CB8AC3E}">
        <p14:creationId xmlns:p14="http://schemas.microsoft.com/office/powerpoint/2010/main" val="1022711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152</a:t>
            </a:fld>
            <a:endParaRPr lang="en-US"/>
          </a:p>
        </p:txBody>
      </p:sp>
    </p:spTree>
    <p:extLst>
      <p:ext uri="{BB962C8B-B14F-4D97-AF65-F5344CB8AC3E}">
        <p14:creationId xmlns:p14="http://schemas.microsoft.com/office/powerpoint/2010/main" val="2187811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9B31043-EE01-409A-A440-65DEA2CA8C5D}" type="slidenum">
              <a:rPr lang="en-IN" smtClean="0"/>
              <a:t>158</a:t>
            </a:fld>
            <a:endParaRPr lang="en-IN"/>
          </a:p>
        </p:txBody>
      </p:sp>
    </p:spTree>
    <p:extLst>
      <p:ext uri="{BB962C8B-B14F-4D97-AF65-F5344CB8AC3E}">
        <p14:creationId xmlns:p14="http://schemas.microsoft.com/office/powerpoint/2010/main" val="1015991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160</a:t>
            </a:fld>
            <a:endParaRPr lang="en-US"/>
          </a:p>
        </p:txBody>
      </p:sp>
    </p:spTree>
    <p:extLst>
      <p:ext uri="{BB962C8B-B14F-4D97-AF65-F5344CB8AC3E}">
        <p14:creationId xmlns:p14="http://schemas.microsoft.com/office/powerpoint/2010/main" val="2728574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163</a:t>
            </a:fld>
            <a:endParaRPr lang="en-US"/>
          </a:p>
        </p:txBody>
      </p:sp>
    </p:spTree>
    <p:extLst>
      <p:ext uri="{BB962C8B-B14F-4D97-AF65-F5344CB8AC3E}">
        <p14:creationId xmlns:p14="http://schemas.microsoft.com/office/powerpoint/2010/main" val="1058706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164</a:t>
            </a:fld>
            <a:endParaRPr lang="en-US"/>
          </a:p>
        </p:txBody>
      </p:sp>
    </p:spTree>
    <p:extLst>
      <p:ext uri="{BB962C8B-B14F-4D97-AF65-F5344CB8AC3E}">
        <p14:creationId xmlns:p14="http://schemas.microsoft.com/office/powerpoint/2010/main" val="3691514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165</a:t>
            </a:fld>
            <a:endParaRPr lang="en-US"/>
          </a:p>
        </p:txBody>
      </p:sp>
    </p:spTree>
    <p:extLst>
      <p:ext uri="{BB962C8B-B14F-4D97-AF65-F5344CB8AC3E}">
        <p14:creationId xmlns:p14="http://schemas.microsoft.com/office/powerpoint/2010/main" val="539349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166</a:t>
            </a:fld>
            <a:endParaRPr lang="en-US"/>
          </a:p>
        </p:txBody>
      </p:sp>
    </p:spTree>
    <p:extLst>
      <p:ext uri="{BB962C8B-B14F-4D97-AF65-F5344CB8AC3E}">
        <p14:creationId xmlns:p14="http://schemas.microsoft.com/office/powerpoint/2010/main" val="314843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10</a:t>
            </a:fld>
            <a:endParaRPr lang="en-US"/>
          </a:p>
        </p:txBody>
      </p:sp>
    </p:spTree>
    <p:extLst>
      <p:ext uri="{BB962C8B-B14F-4D97-AF65-F5344CB8AC3E}">
        <p14:creationId xmlns:p14="http://schemas.microsoft.com/office/powerpoint/2010/main" val="2544294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167</a:t>
            </a:fld>
            <a:endParaRPr lang="en-US"/>
          </a:p>
        </p:txBody>
      </p:sp>
    </p:spTree>
    <p:extLst>
      <p:ext uri="{BB962C8B-B14F-4D97-AF65-F5344CB8AC3E}">
        <p14:creationId xmlns:p14="http://schemas.microsoft.com/office/powerpoint/2010/main" val="3767949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172</a:t>
            </a:fld>
            <a:endParaRPr lang="en-US"/>
          </a:p>
        </p:txBody>
      </p:sp>
    </p:spTree>
    <p:extLst>
      <p:ext uri="{BB962C8B-B14F-4D97-AF65-F5344CB8AC3E}">
        <p14:creationId xmlns:p14="http://schemas.microsoft.com/office/powerpoint/2010/main" val="38395327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173</a:t>
            </a:fld>
            <a:endParaRPr lang="en-US"/>
          </a:p>
        </p:txBody>
      </p:sp>
    </p:spTree>
    <p:extLst>
      <p:ext uri="{BB962C8B-B14F-4D97-AF65-F5344CB8AC3E}">
        <p14:creationId xmlns:p14="http://schemas.microsoft.com/office/powerpoint/2010/main" val="1005802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174</a:t>
            </a:fld>
            <a:endParaRPr lang="en-US"/>
          </a:p>
        </p:txBody>
      </p:sp>
    </p:spTree>
    <p:extLst>
      <p:ext uri="{BB962C8B-B14F-4D97-AF65-F5344CB8AC3E}">
        <p14:creationId xmlns:p14="http://schemas.microsoft.com/office/powerpoint/2010/main" val="3459055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175</a:t>
            </a:fld>
            <a:endParaRPr lang="en-US"/>
          </a:p>
        </p:txBody>
      </p:sp>
    </p:spTree>
    <p:extLst>
      <p:ext uri="{BB962C8B-B14F-4D97-AF65-F5344CB8AC3E}">
        <p14:creationId xmlns:p14="http://schemas.microsoft.com/office/powerpoint/2010/main" val="1014908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176</a:t>
            </a:fld>
            <a:endParaRPr lang="en-US"/>
          </a:p>
        </p:txBody>
      </p:sp>
    </p:spTree>
    <p:extLst>
      <p:ext uri="{BB962C8B-B14F-4D97-AF65-F5344CB8AC3E}">
        <p14:creationId xmlns:p14="http://schemas.microsoft.com/office/powerpoint/2010/main" val="4232025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177</a:t>
            </a:fld>
            <a:endParaRPr lang="en-US"/>
          </a:p>
        </p:txBody>
      </p:sp>
    </p:spTree>
    <p:extLst>
      <p:ext uri="{BB962C8B-B14F-4D97-AF65-F5344CB8AC3E}">
        <p14:creationId xmlns:p14="http://schemas.microsoft.com/office/powerpoint/2010/main" val="2405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178</a:t>
            </a:fld>
            <a:endParaRPr lang="en-US"/>
          </a:p>
        </p:txBody>
      </p:sp>
    </p:spTree>
    <p:extLst>
      <p:ext uri="{BB962C8B-B14F-4D97-AF65-F5344CB8AC3E}">
        <p14:creationId xmlns:p14="http://schemas.microsoft.com/office/powerpoint/2010/main" val="2526131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179</a:t>
            </a:fld>
            <a:endParaRPr lang="en-US"/>
          </a:p>
        </p:txBody>
      </p:sp>
    </p:spTree>
    <p:extLst>
      <p:ext uri="{BB962C8B-B14F-4D97-AF65-F5344CB8AC3E}">
        <p14:creationId xmlns:p14="http://schemas.microsoft.com/office/powerpoint/2010/main" val="17114871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180</a:t>
            </a:fld>
            <a:endParaRPr lang="en-US"/>
          </a:p>
        </p:txBody>
      </p:sp>
    </p:spTree>
    <p:extLst>
      <p:ext uri="{BB962C8B-B14F-4D97-AF65-F5344CB8AC3E}">
        <p14:creationId xmlns:p14="http://schemas.microsoft.com/office/powerpoint/2010/main" val="43055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11</a:t>
            </a:fld>
            <a:endParaRPr lang="en-US"/>
          </a:p>
        </p:txBody>
      </p:sp>
    </p:spTree>
    <p:extLst>
      <p:ext uri="{BB962C8B-B14F-4D97-AF65-F5344CB8AC3E}">
        <p14:creationId xmlns:p14="http://schemas.microsoft.com/office/powerpoint/2010/main" val="31746122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181</a:t>
            </a:fld>
            <a:endParaRPr lang="en-US"/>
          </a:p>
        </p:txBody>
      </p:sp>
    </p:spTree>
    <p:extLst>
      <p:ext uri="{BB962C8B-B14F-4D97-AF65-F5344CB8AC3E}">
        <p14:creationId xmlns:p14="http://schemas.microsoft.com/office/powerpoint/2010/main" val="42516022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182</a:t>
            </a:fld>
            <a:endParaRPr lang="en-US"/>
          </a:p>
        </p:txBody>
      </p:sp>
    </p:spTree>
    <p:extLst>
      <p:ext uri="{BB962C8B-B14F-4D97-AF65-F5344CB8AC3E}">
        <p14:creationId xmlns:p14="http://schemas.microsoft.com/office/powerpoint/2010/main" val="9578821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183</a:t>
            </a:fld>
            <a:endParaRPr lang="en-US"/>
          </a:p>
        </p:txBody>
      </p:sp>
    </p:spTree>
    <p:extLst>
      <p:ext uri="{BB962C8B-B14F-4D97-AF65-F5344CB8AC3E}">
        <p14:creationId xmlns:p14="http://schemas.microsoft.com/office/powerpoint/2010/main" val="126747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184</a:t>
            </a:fld>
            <a:endParaRPr lang="en-US"/>
          </a:p>
        </p:txBody>
      </p:sp>
    </p:spTree>
    <p:extLst>
      <p:ext uri="{BB962C8B-B14F-4D97-AF65-F5344CB8AC3E}">
        <p14:creationId xmlns:p14="http://schemas.microsoft.com/office/powerpoint/2010/main" val="9232606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185</a:t>
            </a:fld>
            <a:endParaRPr lang="en-US"/>
          </a:p>
        </p:txBody>
      </p:sp>
    </p:spTree>
    <p:extLst>
      <p:ext uri="{BB962C8B-B14F-4D97-AF65-F5344CB8AC3E}">
        <p14:creationId xmlns:p14="http://schemas.microsoft.com/office/powerpoint/2010/main" val="19468075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186</a:t>
            </a:fld>
            <a:endParaRPr lang="en-US"/>
          </a:p>
        </p:txBody>
      </p:sp>
    </p:spTree>
    <p:extLst>
      <p:ext uri="{BB962C8B-B14F-4D97-AF65-F5344CB8AC3E}">
        <p14:creationId xmlns:p14="http://schemas.microsoft.com/office/powerpoint/2010/main" val="20860161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187</a:t>
            </a:fld>
            <a:endParaRPr lang="en-US"/>
          </a:p>
        </p:txBody>
      </p:sp>
    </p:spTree>
    <p:extLst>
      <p:ext uri="{BB962C8B-B14F-4D97-AF65-F5344CB8AC3E}">
        <p14:creationId xmlns:p14="http://schemas.microsoft.com/office/powerpoint/2010/main" val="34427693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p>
        </p:txBody>
      </p:sp>
      <p:sp>
        <p:nvSpPr>
          <p:cNvPr id="345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D91401-3229-480E-A22E-B443D50C4507}" type="slidenum">
              <a:rPr lang="en-IN"/>
              <a:pPr/>
              <a:t>203</a:t>
            </a:fld>
            <a:endParaRPr lang="en-IN"/>
          </a:p>
        </p:txBody>
      </p:sp>
    </p:spTree>
    <p:extLst>
      <p:ext uri="{BB962C8B-B14F-4D97-AF65-F5344CB8AC3E}">
        <p14:creationId xmlns:p14="http://schemas.microsoft.com/office/powerpoint/2010/main" val="1525702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2A58E6-0A66-4665-90AC-825E6DF244E5}" type="slidenum">
              <a:rPr lang="en-IN" altLang="en-US"/>
              <a:pPr/>
              <a:t>232</a:t>
            </a:fld>
            <a:endParaRPr lang="en-IN" altLang="en-US"/>
          </a:p>
        </p:txBody>
      </p:sp>
    </p:spTree>
    <p:extLst>
      <p:ext uri="{BB962C8B-B14F-4D97-AF65-F5344CB8AC3E}">
        <p14:creationId xmlns:p14="http://schemas.microsoft.com/office/powerpoint/2010/main" val="9192785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2A58E6-0A66-4665-90AC-825E6DF244E5}" type="slidenum">
              <a:rPr lang="en-IN" altLang="en-US"/>
              <a:pPr/>
              <a:t>233</a:t>
            </a:fld>
            <a:endParaRPr lang="en-IN" altLang="en-US"/>
          </a:p>
        </p:txBody>
      </p:sp>
    </p:spTree>
    <p:extLst>
      <p:ext uri="{BB962C8B-B14F-4D97-AF65-F5344CB8AC3E}">
        <p14:creationId xmlns:p14="http://schemas.microsoft.com/office/powerpoint/2010/main" val="308161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12</a:t>
            </a:fld>
            <a:endParaRPr lang="en-US"/>
          </a:p>
        </p:txBody>
      </p:sp>
    </p:spTree>
    <p:extLst>
      <p:ext uri="{BB962C8B-B14F-4D97-AF65-F5344CB8AC3E}">
        <p14:creationId xmlns:p14="http://schemas.microsoft.com/office/powerpoint/2010/main" val="32476840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581D32-8D34-4332-9289-74ED16C82E81}" type="slidenum">
              <a:rPr lang="en-IN" altLang="en-US"/>
              <a:pPr/>
              <a:t>234</a:t>
            </a:fld>
            <a:endParaRPr lang="en-IN" altLang="en-US"/>
          </a:p>
        </p:txBody>
      </p:sp>
    </p:spTree>
    <p:extLst>
      <p:ext uri="{BB962C8B-B14F-4D97-AF65-F5344CB8AC3E}">
        <p14:creationId xmlns:p14="http://schemas.microsoft.com/office/powerpoint/2010/main" val="41894643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3B0876-1246-4FE2-90A8-FCA28D140786}" type="slidenum">
              <a:rPr lang="en-IN" altLang="en-US"/>
              <a:pPr/>
              <a:t>235</a:t>
            </a:fld>
            <a:endParaRPr lang="en-IN" altLang="en-US"/>
          </a:p>
        </p:txBody>
      </p:sp>
    </p:spTree>
    <p:extLst>
      <p:ext uri="{BB962C8B-B14F-4D97-AF65-F5344CB8AC3E}">
        <p14:creationId xmlns:p14="http://schemas.microsoft.com/office/powerpoint/2010/main" val="21144210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3B0876-1246-4FE2-90A8-FCA28D140786}" type="slidenum">
              <a:rPr lang="en-IN" altLang="en-US"/>
              <a:pPr/>
              <a:t>236</a:t>
            </a:fld>
            <a:endParaRPr lang="en-IN" altLang="en-US"/>
          </a:p>
        </p:txBody>
      </p:sp>
    </p:spTree>
    <p:extLst>
      <p:ext uri="{BB962C8B-B14F-4D97-AF65-F5344CB8AC3E}">
        <p14:creationId xmlns:p14="http://schemas.microsoft.com/office/powerpoint/2010/main" val="13488940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3C4973-2D9E-4528-9FF1-6FD91C863B8E}" type="slidenum">
              <a:rPr lang="en-IN" altLang="en-US"/>
              <a:pPr/>
              <a:t>237</a:t>
            </a:fld>
            <a:endParaRPr lang="en-IN" altLang="en-US"/>
          </a:p>
        </p:txBody>
      </p:sp>
    </p:spTree>
    <p:extLst>
      <p:ext uri="{BB962C8B-B14F-4D97-AF65-F5344CB8AC3E}">
        <p14:creationId xmlns:p14="http://schemas.microsoft.com/office/powerpoint/2010/main" val="15206622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3C4973-2D9E-4528-9FF1-6FD91C863B8E}" type="slidenum">
              <a:rPr lang="en-IN" altLang="en-US"/>
              <a:pPr/>
              <a:t>238</a:t>
            </a:fld>
            <a:endParaRPr lang="en-IN" altLang="en-US"/>
          </a:p>
        </p:txBody>
      </p:sp>
    </p:spTree>
    <p:extLst>
      <p:ext uri="{BB962C8B-B14F-4D97-AF65-F5344CB8AC3E}">
        <p14:creationId xmlns:p14="http://schemas.microsoft.com/office/powerpoint/2010/main" val="34492212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327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933CB4-207D-468B-9B28-EFB21B10D799}" type="slidenum">
              <a:rPr lang="en-IN" altLang="en-US"/>
              <a:pPr/>
              <a:t>239</a:t>
            </a:fld>
            <a:endParaRPr lang="en-IN" altLang="en-US"/>
          </a:p>
        </p:txBody>
      </p:sp>
    </p:spTree>
    <p:extLst>
      <p:ext uri="{BB962C8B-B14F-4D97-AF65-F5344CB8AC3E}">
        <p14:creationId xmlns:p14="http://schemas.microsoft.com/office/powerpoint/2010/main" val="33867505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348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E209AA-5AA3-4158-BF4D-EDC3FB3C7FA2}" type="slidenum">
              <a:rPr lang="en-IN" altLang="en-US"/>
              <a:pPr/>
              <a:t>240</a:t>
            </a:fld>
            <a:endParaRPr lang="en-IN" altLang="en-US"/>
          </a:p>
        </p:txBody>
      </p:sp>
    </p:spTree>
    <p:extLst>
      <p:ext uri="{BB962C8B-B14F-4D97-AF65-F5344CB8AC3E}">
        <p14:creationId xmlns:p14="http://schemas.microsoft.com/office/powerpoint/2010/main" val="72531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13</a:t>
            </a:fld>
            <a:endParaRPr lang="en-US"/>
          </a:p>
        </p:txBody>
      </p:sp>
    </p:spTree>
    <p:extLst>
      <p:ext uri="{BB962C8B-B14F-4D97-AF65-F5344CB8AC3E}">
        <p14:creationId xmlns:p14="http://schemas.microsoft.com/office/powerpoint/2010/main" val="33058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14</a:t>
            </a:fld>
            <a:endParaRPr lang="en-US"/>
          </a:p>
        </p:txBody>
      </p:sp>
    </p:spTree>
    <p:extLst>
      <p:ext uri="{BB962C8B-B14F-4D97-AF65-F5344CB8AC3E}">
        <p14:creationId xmlns:p14="http://schemas.microsoft.com/office/powerpoint/2010/main" val="97490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D731D20-3B38-45D4-919B-3D64476876BB}" type="datetimeFigureOut">
              <a:rPr lang="en-IN" smtClean="0"/>
              <a:t>14-02-2024</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BEB657-592B-4F28-B433-BA63E405A1B2}" type="slidenum">
              <a:rPr lang="en-IN" smtClean="0"/>
              <a:t>‹#›</a:t>
            </a:fld>
            <a:endParaRPr lang="en-IN"/>
          </a:p>
        </p:txBody>
      </p:sp>
    </p:spTree>
    <p:extLst>
      <p:ext uri="{BB962C8B-B14F-4D97-AF65-F5344CB8AC3E}">
        <p14:creationId xmlns:p14="http://schemas.microsoft.com/office/powerpoint/2010/main" val="168832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731D20-3B38-45D4-919B-3D64476876BB}" type="datetimeFigureOut">
              <a:rPr lang="en-IN" smtClean="0"/>
              <a:t>14-02-2024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6BEB657-592B-4F28-B433-BA63E405A1B2}" type="slidenum">
              <a:rPr lang="en-IN" smtClean="0"/>
              <a:t>‹#›</a:t>
            </a:fld>
            <a:endParaRPr lang="en-IN"/>
          </a:p>
        </p:txBody>
      </p:sp>
    </p:spTree>
    <p:extLst>
      <p:ext uri="{BB962C8B-B14F-4D97-AF65-F5344CB8AC3E}">
        <p14:creationId xmlns:p14="http://schemas.microsoft.com/office/powerpoint/2010/main" val="283766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731D20-3B38-45D4-919B-3D64476876BB}" type="datetimeFigureOut">
              <a:rPr lang="en-IN" smtClean="0"/>
              <a:t>14-02-2024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6BEB657-592B-4F28-B433-BA63E405A1B2}" type="slidenum">
              <a:rPr lang="en-IN" smtClean="0"/>
              <a:t>‹#›</a:t>
            </a:fld>
            <a:endParaRPr lang="en-IN"/>
          </a:p>
        </p:txBody>
      </p:sp>
    </p:spTree>
    <p:extLst>
      <p:ext uri="{BB962C8B-B14F-4D97-AF65-F5344CB8AC3E}">
        <p14:creationId xmlns:p14="http://schemas.microsoft.com/office/powerpoint/2010/main" val="270450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731D20-3B38-45D4-919B-3D64476876BB}" type="datetimeFigureOut">
              <a:rPr lang="en-IN" smtClean="0"/>
              <a:t>14-02-2024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6BEB657-592B-4F28-B433-BA63E405A1B2}" type="slidenum">
              <a:rPr lang="en-IN" smtClean="0"/>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9049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D731D20-3B38-45D4-919B-3D64476876BB}" type="datetimeFigureOut">
              <a:rPr lang="en-IN" smtClean="0"/>
              <a:t>14-02-2024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6BEB657-592B-4F28-B433-BA63E405A1B2}" type="slidenum">
              <a:rPr lang="en-IN" smtClean="0"/>
              <a:t>‹#›</a:t>
            </a:fld>
            <a:endParaRPr lang="en-IN"/>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3611360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731D20-3B38-45D4-919B-3D64476876BB}" type="datetimeFigureOut">
              <a:rPr lang="en-IN" smtClean="0"/>
              <a:t>14-02-2024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6BEB657-592B-4F28-B433-BA63E405A1B2}" type="slidenum">
              <a:rPr lang="en-IN" smtClean="0"/>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1421499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D731D20-3B38-45D4-919B-3D64476876BB}" type="datetimeFigureOut">
              <a:rPr lang="en-IN" smtClean="0"/>
              <a:t>14-02-2024</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56BEB657-592B-4F28-B433-BA63E405A1B2}" type="slidenum">
              <a:rPr lang="en-IN" smtClean="0"/>
              <a:t>‹#›</a:t>
            </a:fld>
            <a:endParaRPr lang="en-IN"/>
          </a:p>
        </p:txBody>
      </p:sp>
    </p:spTree>
    <p:extLst>
      <p:ext uri="{BB962C8B-B14F-4D97-AF65-F5344CB8AC3E}">
        <p14:creationId xmlns:p14="http://schemas.microsoft.com/office/powerpoint/2010/main" val="78048286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D731D20-3B38-45D4-919B-3D64476876BB}" type="datetimeFigureOut">
              <a:rPr lang="en-IN" smtClean="0"/>
              <a:t>14-02-2024</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56BEB657-592B-4F28-B433-BA63E405A1B2}" type="slidenum">
              <a:rPr lang="en-IN" smtClean="0"/>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546029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D731D20-3B38-45D4-919B-3D64476876BB}" type="datetimeFigureOut">
              <a:rPr lang="en-IN" smtClean="0"/>
              <a:t>14-02-2024</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56BEB657-592B-4F28-B433-BA63E405A1B2}" type="slidenum">
              <a:rPr lang="en-IN" smtClean="0"/>
              <a:t>‹#›</a:t>
            </a:fld>
            <a:endParaRPr lang="en-IN"/>
          </a:p>
        </p:txBody>
      </p:sp>
    </p:spTree>
    <p:extLst>
      <p:ext uri="{BB962C8B-B14F-4D97-AF65-F5344CB8AC3E}">
        <p14:creationId xmlns:p14="http://schemas.microsoft.com/office/powerpoint/2010/main" val="405798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ED731D20-3B38-45D4-919B-3D64476876BB}" type="datetimeFigureOut">
              <a:rPr lang="en-IN" smtClean="0"/>
              <a:t>14-02-2024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6BEB657-592B-4F28-B433-BA63E405A1B2}" type="slidenum">
              <a:rPr lang="en-IN" smtClean="0"/>
              <a:t>‹#›</a:t>
            </a:fld>
            <a:endParaRPr lang="en-IN"/>
          </a:p>
        </p:txBody>
      </p:sp>
    </p:spTree>
    <p:extLst>
      <p:ext uri="{BB962C8B-B14F-4D97-AF65-F5344CB8AC3E}">
        <p14:creationId xmlns:p14="http://schemas.microsoft.com/office/powerpoint/2010/main" val="25597181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D731D20-3B38-45D4-919B-3D64476876BB}" type="datetimeFigureOut">
              <a:rPr lang="en-IN" smtClean="0"/>
              <a:t>14-02-2024</a:t>
            </a:fld>
            <a:endParaRPr lang="en-IN"/>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BEB657-592B-4F28-B433-BA63E405A1B2}" type="slidenum">
              <a:rPr lang="en-IN" smtClean="0"/>
              <a:t>‹#›</a:t>
            </a:fld>
            <a:endParaRPr lang="en-IN"/>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129370943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ED731D20-3B38-45D4-919B-3D64476876BB}" type="datetimeFigureOut">
              <a:rPr lang="en-IN" smtClean="0"/>
              <a:t>14-02-2024</a:t>
            </a:fld>
            <a:endParaRPr lang="en-IN"/>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6BEB657-592B-4F28-B433-BA63E405A1B2}" type="slidenum">
              <a:rPr lang="en-IN" smtClean="0"/>
              <a:t>‹#›</a:t>
            </a:fld>
            <a:endParaRPr lang="en-IN"/>
          </a:p>
        </p:txBody>
      </p:sp>
    </p:spTree>
    <p:extLst>
      <p:ext uri="{BB962C8B-B14F-4D97-AF65-F5344CB8AC3E}">
        <p14:creationId xmlns:p14="http://schemas.microsoft.com/office/powerpoint/2010/main" val="162020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veenkhariwalg@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hyperlink" Target="mailto:naveenkhariwalg@gmail.co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H.C.Khincha &amp; Co</a:t>
            </a:r>
            <a:endParaRPr lang="en-IN"/>
          </a:p>
        </p:txBody>
      </p:sp>
      <p:sp>
        <p:nvSpPr>
          <p:cNvPr id="4" name="Title 3"/>
          <p:cNvSpPr>
            <a:spLocks noGrp="1"/>
          </p:cNvSpPr>
          <p:nvPr>
            <p:ph type="title"/>
          </p:nvPr>
        </p:nvSpPr>
        <p:spPr>
          <a:xfrm>
            <a:off x="395111" y="122238"/>
            <a:ext cx="11514667" cy="2849562"/>
          </a:xfrm>
        </p:spPr>
        <p:txBody>
          <a:bodyPr>
            <a:noAutofit/>
          </a:bodyPr>
          <a:lstStyle/>
          <a:p>
            <a:pPr marR="5080" algn="ctr"/>
            <a:r>
              <a:rPr lang="en-GB" sz="6600" b="1" dirty="0" smtClean="0">
                <a:ln w="9525">
                  <a:solidFill>
                    <a:schemeClr val="bg1"/>
                  </a:solidFill>
                  <a:prstDash val="solid"/>
                </a:ln>
                <a:effectLst>
                  <a:outerShdw blurRad="12700" dist="38100" dir="2700000" algn="tl" rotWithShape="0">
                    <a:schemeClr val="bg1">
                      <a:lumMod val="50000"/>
                    </a:schemeClr>
                  </a:outerShdw>
                </a:effectLst>
                <a:latin typeface="Times New Roman" pitchFamily="18" charset="0"/>
                <a:cs typeface="Times New Roman" pitchFamily="18" charset="0"/>
              </a:rPr>
              <a:t>ISSUES IN SECTION </a:t>
            </a:r>
            <a:br>
              <a:rPr lang="en-GB" sz="6600" b="1" dirty="0" smtClean="0">
                <a:ln w="9525">
                  <a:solidFill>
                    <a:schemeClr val="bg1"/>
                  </a:solidFill>
                  <a:prstDash val="solid"/>
                </a:ln>
                <a:effectLst>
                  <a:outerShdw blurRad="12700" dist="38100" dir="2700000" algn="tl" rotWithShape="0">
                    <a:schemeClr val="bg1">
                      <a:lumMod val="50000"/>
                    </a:schemeClr>
                  </a:outerShdw>
                </a:effectLst>
                <a:latin typeface="Times New Roman" pitchFamily="18" charset="0"/>
                <a:cs typeface="Times New Roman" pitchFamily="18" charset="0"/>
              </a:rPr>
            </a:br>
            <a:r>
              <a:rPr lang="en-GB" sz="6600" b="1" dirty="0" smtClean="0">
                <a:ln w="9525">
                  <a:solidFill>
                    <a:schemeClr val="bg1"/>
                  </a:solidFill>
                  <a:prstDash val="solid"/>
                </a:ln>
                <a:effectLst>
                  <a:outerShdw blurRad="12700" dist="38100" dir="2700000" algn="tl" rotWithShape="0">
                    <a:schemeClr val="bg1">
                      <a:lumMod val="50000"/>
                    </a:schemeClr>
                  </a:outerShdw>
                </a:effectLst>
                <a:latin typeface="Times New Roman" pitchFamily="18" charset="0"/>
                <a:cs typeface="Times New Roman" pitchFamily="18" charset="0"/>
              </a:rPr>
              <a:t>45(5A), 50C AND 43CA</a:t>
            </a:r>
            <a:endParaRPr lang="en-GB" sz="6600" b="1" dirty="0">
              <a:ln w="9525">
                <a:solidFill>
                  <a:schemeClr val="bg1"/>
                </a:solidFill>
                <a:prstDash val="solid"/>
              </a:ln>
              <a:effectLst>
                <a:outerShdw blurRad="12700" dist="38100" dir="2700000" algn="tl" rotWithShape="0">
                  <a:schemeClr val="bg1">
                    <a:lumMod val="50000"/>
                  </a:schemeClr>
                </a:outerShdw>
              </a:effectLst>
              <a:latin typeface="Times New Roman" pitchFamily="18" charset="0"/>
              <a:cs typeface="Times New Roman" pitchFamily="18" charset="0"/>
            </a:endParaRPr>
          </a:p>
        </p:txBody>
      </p:sp>
      <p:sp>
        <p:nvSpPr>
          <p:cNvPr id="11267" name="Subtitle 2"/>
          <p:cNvSpPr txBox="1">
            <a:spLocks/>
          </p:cNvSpPr>
          <p:nvPr/>
        </p:nvSpPr>
        <p:spPr bwMode="auto">
          <a:xfrm>
            <a:off x="395111" y="2858913"/>
            <a:ext cx="1151466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Font typeface="Arial" panose="020B0604020202020204" pitchFamily="34" charset="0"/>
              <a:buNone/>
            </a:pPr>
            <a:r>
              <a:rPr lang="en-US" altLang="zh-CN" sz="2300" dirty="0">
                <a:latin typeface="Times New Roman" panose="02020603050405020304" pitchFamily="18" charset="0"/>
                <a:cs typeface="Times New Roman" panose="02020603050405020304" pitchFamily="18" charset="0"/>
              </a:rPr>
              <a:t>Presentation by :</a:t>
            </a:r>
          </a:p>
          <a:p>
            <a:pPr eaLnBrk="1" hangingPunct="1">
              <a:spcBef>
                <a:spcPct val="0"/>
              </a:spcBef>
              <a:buFont typeface="Arial" panose="020B0604020202020204" pitchFamily="34" charset="0"/>
              <a:buNone/>
            </a:pPr>
            <a:r>
              <a:rPr lang="en-US" altLang="zh-CN" sz="2300" b="1" dirty="0">
                <a:latin typeface="Times New Roman" panose="02020603050405020304" pitchFamily="18" charset="0"/>
                <a:cs typeface="Times New Roman" panose="02020603050405020304" pitchFamily="18" charset="0"/>
              </a:rPr>
              <a:t>CA. Naveen </a:t>
            </a:r>
            <a:r>
              <a:rPr lang="en-US" altLang="zh-CN" sz="2300" b="1" dirty="0" err="1">
                <a:latin typeface="Times New Roman" panose="02020603050405020304" pitchFamily="18" charset="0"/>
                <a:cs typeface="Times New Roman" panose="02020603050405020304" pitchFamily="18" charset="0"/>
              </a:rPr>
              <a:t>Khariwal</a:t>
            </a:r>
            <a:r>
              <a:rPr lang="en-US" altLang="zh-CN" sz="2300" b="1" dirty="0">
                <a:latin typeface="Times New Roman" panose="02020603050405020304" pitchFamily="18" charset="0"/>
                <a:cs typeface="Times New Roman" panose="02020603050405020304" pitchFamily="18" charset="0"/>
              </a:rPr>
              <a:t> G</a:t>
            </a:r>
          </a:p>
          <a:p>
            <a:pPr eaLnBrk="1" hangingPunct="1">
              <a:spcBef>
                <a:spcPct val="0"/>
              </a:spcBef>
              <a:buFont typeface="Arial" panose="020B0604020202020204" pitchFamily="34" charset="0"/>
              <a:buNone/>
            </a:pPr>
            <a:r>
              <a:rPr lang="en-US" altLang="zh-CN" sz="2300" dirty="0">
                <a:latin typeface="Times New Roman" panose="02020603050405020304" pitchFamily="18" charset="0"/>
                <a:cs typeface="Times New Roman" panose="02020603050405020304" pitchFamily="18" charset="0"/>
              </a:rPr>
              <a:t>Chartered Accountant</a:t>
            </a:r>
          </a:p>
          <a:p>
            <a:pPr eaLnBrk="1" hangingPunct="1">
              <a:spcBef>
                <a:spcPct val="0"/>
              </a:spcBef>
              <a:buFontTx/>
              <a:buNone/>
            </a:pPr>
            <a:r>
              <a:rPr lang="en-US" altLang="zh-CN" sz="2300" dirty="0" smtClean="0">
                <a:latin typeface="Times New Roman" panose="02020603050405020304" pitchFamily="18" charset="0"/>
                <a:cs typeface="Times New Roman" panose="02020603050405020304" pitchFamily="18" charset="0"/>
              </a:rPr>
              <a:t>No. 40, 1</a:t>
            </a:r>
            <a:r>
              <a:rPr lang="en-US" altLang="zh-CN" sz="2300" baseline="30000" dirty="0" smtClean="0">
                <a:latin typeface="Times New Roman" panose="02020603050405020304" pitchFamily="18" charset="0"/>
                <a:cs typeface="Times New Roman" panose="02020603050405020304" pitchFamily="18" charset="0"/>
              </a:rPr>
              <a:t>st</a:t>
            </a:r>
            <a:r>
              <a:rPr lang="en-US" altLang="zh-CN" sz="2300" dirty="0">
                <a:latin typeface="Times New Roman" panose="02020603050405020304" pitchFamily="18" charset="0"/>
                <a:cs typeface="Times New Roman" panose="02020603050405020304" pitchFamily="18" charset="0"/>
              </a:rPr>
              <a:t> </a:t>
            </a:r>
            <a:r>
              <a:rPr lang="en-US" altLang="zh-CN" sz="2300" dirty="0" smtClean="0">
                <a:latin typeface="Times New Roman" panose="02020603050405020304" pitchFamily="18" charset="0"/>
                <a:cs typeface="Times New Roman" panose="02020603050405020304" pitchFamily="18" charset="0"/>
              </a:rPr>
              <a:t>Floor</a:t>
            </a:r>
            <a:r>
              <a:rPr lang="en-US" altLang="zh-CN" sz="2300" dirty="0">
                <a:latin typeface="Times New Roman" panose="02020603050405020304" pitchFamily="18" charset="0"/>
                <a:cs typeface="Times New Roman" panose="02020603050405020304" pitchFamily="18" charset="0"/>
              </a:rPr>
              <a:t>, </a:t>
            </a:r>
            <a:r>
              <a:rPr lang="en-US" altLang="zh-CN" sz="2300" dirty="0" err="1">
                <a:latin typeface="Times New Roman" panose="02020603050405020304" pitchFamily="18" charset="0"/>
                <a:cs typeface="Times New Roman" panose="02020603050405020304" pitchFamily="18" charset="0"/>
              </a:rPr>
              <a:t>Laxmi</a:t>
            </a:r>
            <a:r>
              <a:rPr lang="en-US" altLang="zh-CN" sz="2300" dirty="0">
                <a:latin typeface="Times New Roman" panose="02020603050405020304" pitchFamily="18" charset="0"/>
                <a:cs typeface="Times New Roman" panose="02020603050405020304" pitchFamily="18" charset="0"/>
              </a:rPr>
              <a:t> Complex, </a:t>
            </a:r>
            <a:endParaRPr lang="en-US" altLang="zh-CN" sz="2300"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zh-CN" sz="2300" dirty="0" smtClean="0">
                <a:latin typeface="Times New Roman" panose="02020603050405020304" pitchFamily="18" charset="0"/>
                <a:cs typeface="Times New Roman" panose="02020603050405020304" pitchFamily="18" charset="0"/>
              </a:rPr>
              <a:t>K </a:t>
            </a:r>
            <a:r>
              <a:rPr lang="en-US" altLang="zh-CN" sz="2300" dirty="0">
                <a:latin typeface="Times New Roman" panose="02020603050405020304" pitchFamily="18" charset="0"/>
                <a:cs typeface="Times New Roman" panose="02020603050405020304" pitchFamily="18" charset="0"/>
              </a:rPr>
              <a:t>R </a:t>
            </a:r>
            <a:r>
              <a:rPr lang="en-US" altLang="zh-CN" sz="2300" dirty="0" smtClean="0">
                <a:latin typeface="Times New Roman" panose="02020603050405020304" pitchFamily="18" charset="0"/>
                <a:cs typeface="Times New Roman" panose="02020603050405020304" pitchFamily="18" charset="0"/>
              </a:rPr>
              <a:t>Road, Near </a:t>
            </a:r>
            <a:r>
              <a:rPr lang="en-US" altLang="zh-CN" sz="2300" dirty="0">
                <a:latin typeface="Times New Roman" panose="02020603050405020304" pitchFamily="18" charset="0"/>
                <a:cs typeface="Times New Roman" panose="02020603050405020304" pitchFamily="18" charset="0"/>
              </a:rPr>
              <a:t>Bangalore Medical College</a:t>
            </a:r>
          </a:p>
          <a:p>
            <a:pPr>
              <a:spcBef>
                <a:spcPct val="0"/>
              </a:spcBef>
              <a:buNone/>
            </a:pPr>
            <a:r>
              <a:rPr lang="en-US" altLang="zh-CN" sz="2300" dirty="0" err="1">
                <a:latin typeface="Times New Roman" panose="02020603050405020304" pitchFamily="18" charset="0"/>
                <a:cs typeface="Times New Roman" panose="02020603050405020304" pitchFamily="18" charset="0"/>
              </a:rPr>
              <a:t>Opp</a:t>
            </a:r>
            <a:r>
              <a:rPr lang="en-US" altLang="zh-CN" sz="2300" dirty="0">
                <a:latin typeface="Times New Roman" panose="02020603050405020304" pitchFamily="18" charset="0"/>
                <a:cs typeface="Times New Roman" panose="02020603050405020304" pitchFamily="18" charset="0"/>
              </a:rPr>
              <a:t>: </a:t>
            </a:r>
            <a:r>
              <a:rPr lang="en-US" altLang="zh-CN" sz="2300" dirty="0" err="1">
                <a:latin typeface="Times New Roman" panose="02020603050405020304" pitchFamily="18" charset="0"/>
                <a:cs typeface="Times New Roman" panose="02020603050405020304" pitchFamily="18" charset="0"/>
              </a:rPr>
              <a:t>Vani</a:t>
            </a:r>
            <a:r>
              <a:rPr lang="en-US" altLang="zh-CN" sz="2300" dirty="0">
                <a:latin typeface="Times New Roman" panose="02020603050405020304" pitchFamily="18" charset="0"/>
                <a:cs typeface="Times New Roman" panose="02020603050405020304" pitchFamily="18" charset="0"/>
              </a:rPr>
              <a:t> Vilas Hospital</a:t>
            </a:r>
          </a:p>
          <a:p>
            <a:pPr>
              <a:spcBef>
                <a:spcPct val="0"/>
              </a:spcBef>
              <a:buNone/>
            </a:pPr>
            <a:r>
              <a:rPr lang="en-US" altLang="zh-CN" sz="2300" dirty="0">
                <a:latin typeface="Times New Roman" panose="02020603050405020304" pitchFamily="18" charset="0"/>
                <a:cs typeface="Times New Roman" panose="02020603050405020304" pitchFamily="18" charset="0"/>
              </a:rPr>
              <a:t>Bangalore - 560 002</a:t>
            </a:r>
          </a:p>
          <a:p>
            <a:pPr algn="r" eaLnBrk="1" hangingPunct="1">
              <a:buFont typeface="Arial" panose="020B0604020202020204" pitchFamily="34" charset="0"/>
              <a:buNone/>
            </a:pPr>
            <a:r>
              <a:rPr lang="en-US" altLang="zh-CN" sz="2200" dirty="0" smtClean="0">
                <a:latin typeface="Times New Roman" panose="02020603050405020304" pitchFamily="18" charset="0"/>
                <a:cs typeface="Times New Roman" panose="02020603050405020304" pitchFamily="18" charset="0"/>
                <a:hlinkClick r:id="rId3"/>
              </a:rPr>
              <a:t>naveenkhariwalg@gmail.com</a:t>
            </a:r>
            <a:endParaRPr lang="en-US" altLang="zh-CN" sz="2200" dirty="0">
              <a:latin typeface="Times New Roman" panose="02020603050405020304" pitchFamily="18" charset="0"/>
              <a:cs typeface="Times New Roman" panose="02020603050405020304" pitchFamily="18" charset="0"/>
            </a:endParaRPr>
          </a:p>
          <a:p>
            <a:pPr algn="r" eaLnBrk="1" hangingPunct="1">
              <a:buFont typeface="Arial" panose="020B0604020202020204" pitchFamily="34" charset="0"/>
              <a:buNone/>
            </a:pPr>
            <a:r>
              <a:rPr lang="en-US" altLang="zh-CN" sz="2200" dirty="0">
                <a:latin typeface="Times New Roman" panose="02020603050405020304" pitchFamily="18" charset="0"/>
                <a:cs typeface="Times New Roman" panose="02020603050405020304" pitchFamily="18" charset="0"/>
              </a:rPr>
              <a:t>Mob No :  9880683725</a:t>
            </a:r>
          </a:p>
          <a:p>
            <a:pPr eaLnBrk="1" hangingPunct="1">
              <a:lnSpc>
                <a:spcPct val="130000"/>
              </a:lnSpc>
              <a:buFont typeface="Arial" panose="020B0604020202020204" pitchFamily="34" charset="0"/>
              <a:buNone/>
            </a:pPr>
            <a:endParaRPr lang="en-US" sz="2000" dirty="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1268" name="Picture 5"/>
          <p:cNvPicPr>
            <a:picLocks noChangeAspect="1" noChangeArrowheads="1"/>
          </p:cNvPicPr>
          <p:nvPr/>
        </p:nvPicPr>
        <p:blipFill>
          <a:blip r:embed="rId4">
            <a:extLst>
              <a:ext uri="{28A0092B-C50C-407E-A947-70E740481C1C}">
                <a14:useLocalDpi xmlns:a14="http://schemas.microsoft.com/office/drawing/2010/main" val="0"/>
              </a:ext>
            </a:extLst>
          </a:blip>
          <a:srcRect l="38461" t="30199" r="39423" b="19373"/>
          <a:stretch>
            <a:fillRect/>
          </a:stretch>
        </p:blipFill>
        <p:spPr bwMode="auto">
          <a:xfrm>
            <a:off x="9826978" y="3208866"/>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11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idx="1"/>
          </p:nvPr>
        </p:nvSpPr>
        <p:spPr>
          <a:xfrm>
            <a:off x="431800" y="720639"/>
            <a:ext cx="11214100" cy="4397461"/>
          </a:xfrm>
        </p:spPr>
        <p:txBody>
          <a:bodyPr wrap="square" anchor="ctr">
            <a:spAutoFit/>
          </a:bodyPr>
          <a:lstStyle/>
          <a:p>
            <a:pPr marL="0" indent="0" algn="just">
              <a:spcBef>
                <a:spcPct val="0"/>
              </a:spcBef>
              <a:buNone/>
            </a:pPr>
            <a:r>
              <a:rPr lang="en-US" sz="2400" b="1" u="sng" dirty="0" smtClean="0">
                <a:latin typeface="Times" panose="02020603050405020304" pitchFamily="18" charset="0"/>
                <a:cs typeface="Times" panose="02020603050405020304" pitchFamily="18" charset="0"/>
              </a:rPr>
              <a:t>JUDICIAL PRONOUNCEMENTS</a:t>
            </a:r>
            <a:endParaRPr lang="en-US" sz="2400" b="1" u="sng" dirty="0">
              <a:latin typeface="Times" panose="02020603050405020304" pitchFamily="18" charset="0"/>
              <a:cs typeface="Times" panose="02020603050405020304" pitchFamily="18" charset="0"/>
            </a:endParaRPr>
          </a:p>
          <a:p>
            <a:pPr marL="0" indent="0" algn="just">
              <a:spcBef>
                <a:spcPct val="0"/>
              </a:spcBef>
              <a:buNone/>
            </a:pPr>
            <a:r>
              <a:rPr lang="en-US" sz="2400" dirty="0">
                <a:latin typeface="Times" panose="02020603050405020304" pitchFamily="18" charset="0"/>
                <a:cs typeface="Times" panose="02020603050405020304" pitchFamily="18" charset="0"/>
              </a:rPr>
              <a:t>The Bombay High Court held in a landmark case of </a:t>
            </a:r>
            <a:r>
              <a:rPr lang="en-US" sz="2400" b="1" dirty="0" err="1">
                <a:latin typeface="Times" panose="02020603050405020304" pitchFamily="18" charset="0"/>
                <a:cs typeface="Times" panose="02020603050405020304" pitchFamily="18" charset="0"/>
              </a:rPr>
              <a:t>Chaturbhuj</a:t>
            </a:r>
            <a:r>
              <a:rPr lang="en-US" sz="2400" b="1" dirty="0">
                <a:latin typeface="Times" panose="02020603050405020304" pitchFamily="18" charset="0"/>
                <a:cs typeface="Times" panose="02020603050405020304" pitchFamily="18" charset="0"/>
              </a:rPr>
              <a:t> </a:t>
            </a:r>
            <a:r>
              <a:rPr lang="en-US" sz="2400" b="1" dirty="0" err="1">
                <a:latin typeface="Times" panose="02020603050405020304" pitchFamily="18" charset="0"/>
                <a:cs typeface="Times" panose="02020603050405020304" pitchFamily="18" charset="0"/>
              </a:rPr>
              <a:t>Dwarkadas</a:t>
            </a:r>
            <a:r>
              <a:rPr lang="en-US" sz="2400" b="1" dirty="0">
                <a:latin typeface="Times" panose="02020603050405020304" pitchFamily="18" charset="0"/>
                <a:cs typeface="Times" panose="02020603050405020304" pitchFamily="18" charset="0"/>
              </a:rPr>
              <a:t> </a:t>
            </a:r>
            <a:r>
              <a:rPr lang="en-US" sz="2400" b="1" dirty="0" err="1">
                <a:latin typeface="Times" panose="02020603050405020304" pitchFamily="18" charset="0"/>
                <a:cs typeface="Times" panose="02020603050405020304" pitchFamily="18" charset="0"/>
              </a:rPr>
              <a:t>Kapadia</a:t>
            </a:r>
            <a:r>
              <a:rPr lang="en-US" sz="2400" b="1" dirty="0">
                <a:latin typeface="Times" panose="02020603050405020304" pitchFamily="18" charset="0"/>
                <a:cs typeface="Times" panose="02020603050405020304" pitchFamily="18" charset="0"/>
              </a:rPr>
              <a:t> v. CIT 260 ITR 491 (</a:t>
            </a:r>
            <a:r>
              <a:rPr lang="en-US" sz="2400" b="1" dirty="0" err="1">
                <a:latin typeface="Times" panose="02020603050405020304" pitchFamily="18" charset="0"/>
                <a:cs typeface="Times" panose="02020603050405020304" pitchFamily="18" charset="0"/>
              </a:rPr>
              <a:t>Bom</a:t>
            </a:r>
            <a:r>
              <a:rPr lang="en-US" sz="2400" b="1" dirty="0">
                <a:latin typeface="Times" panose="02020603050405020304" pitchFamily="18" charset="0"/>
                <a:cs typeface="Times" panose="02020603050405020304" pitchFamily="18" charset="0"/>
              </a:rPr>
              <a:t>.) (2003) </a:t>
            </a:r>
            <a:r>
              <a:rPr lang="en-US" sz="2400" dirty="0">
                <a:latin typeface="Times" panose="02020603050405020304" pitchFamily="18" charset="0"/>
                <a:cs typeface="Times" panose="02020603050405020304" pitchFamily="18" charset="0"/>
              </a:rPr>
              <a:t>that the execution of Joint Development Agreement would amount to transfer and the owner would be liable to capital gains tax at the time of execution of the Joint Development Agreement itself, disregarding the time when the construction was substantially complete or the handing over of possession to the owner.</a:t>
            </a:r>
          </a:p>
          <a:p>
            <a:pPr marL="0" indent="0" algn="just">
              <a:spcBef>
                <a:spcPct val="0"/>
              </a:spcBef>
              <a:buNone/>
            </a:pPr>
            <a:endParaRPr lang="en-US" sz="2400" dirty="0">
              <a:latin typeface="Times" panose="02020603050405020304" pitchFamily="18" charset="0"/>
              <a:cs typeface="Times" panose="02020603050405020304" pitchFamily="18" charset="0"/>
            </a:endParaRPr>
          </a:p>
          <a:p>
            <a:pPr marL="0" indent="0" algn="just">
              <a:spcBef>
                <a:spcPct val="0"/>
              </a:spcBef>
              <a:buNone/>
            </a:pPr>
            <a:r>
              <a:rPr lang="en-US" sz="2400" dirty="0">
                <a:latin typeface="Times" panose="02020603050405020304" pitchFamily="18" charset="0"/>
                <a:cs typeface="Times" panose="02020603050405020304" pitchFamily="18" charset="0"/>
              </a:rPr>
              <a:t>The proposition which held the field was further elaborated upon by the Authority for Advance Ruling in the case of </a:t>
            </a:r>
            <a:r>
              <a:rPr lang="en-US" sz="2400" b="1" dirty="0" err="1">
                <a:latin typeface="Times" panose="02020603050405020304" pitchFamily="18" charset="0"/>
                <a:cs typeface="Times" panose="02020603050405020304" pitchFamily="18" charset="0"/>
              </a:rPr>
              <a:t>Jasbir</a:t>
            </a:r>
            <a:r>
              <a:rPr lang="en-US" sz="2400" b="1" dirty="0">
                <a:latin typeface="Times" panose="02020603050405020304" pitchFamily="18" charset="0"/>
                <a:cs typeface="Times" panose="02020603050405020304" pitchFamily="18" charset="0"/>
              </a:rPr>
              <a:t> Singh </a:t>
            </a:r>
            <a:r>
              <a:rPr lang="en-US" sz="2400" b="1" dirty="0" err="1">
                <a:latin typeface="Times" panose="02020603050405020304" pitchFamily="18" charset="0"/>
                <a:cs typeface="Times" panose="02020603050405020304" pitchFamily="18" charset="0"/>
              </a:rPr>
              <a:t>Sarkaria</a:t>
            </a:r>
            <a:r>
              <a:rPr lang="en-US" sz="2400" b="1" dirty="0">
                <a:latin typeface="Times" panose="02020603050405020304" pitchFamily="18" charset="0"/>
                <a:cs typeface="Times" panose="02020603050405020304" pitchFamily="18" charset="0"/>
              </a:rPr>
              <a:t> 294 ITR </a:t>
            </a:r>
            <a:r>
              <a:rPr lang="en-IN" sz="2400" b="1" dirty="0">
                <a:latin typeface="Times" panose="02020603050405020304" pitchFamily="18" charset="0"/>
                <a:cs typeface="Times" panose="02020603050405020304" pitchFamily="18" charset="0"/>
              </a:rPr>
              <a:t>196(AAR) (2007)</a:t>
            </a:r>
            <a:r>
              <a:rPr lang="en-US" sz="2400" dirty="0">
                <a:latin typeface="Times" panose="02020603050405020304" pitchFamily="18" charset="0"/>
                <a:cs typeface="Times" panose="02020603050405020304" pitchFamily="18" charset="0"/>
              </a:rPr>
              <a:t>, which laid down that where the land owner has given irrevocable POA (effective control over land was transferred) and possession of the land in pursuance of the Developer, it would be treated as transfer of land by the owner to Developer for the purposes of Section 2(47)(v) of the Act.</a:t>
            </a: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903394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711" y="206829"/>
            <a:ext cx="11176000" cy="5970134"/>
          </a:xfrm>
        </p:spPr>
        <p:txBody>
          <a:bodyPr>
            <a:normAutofit/>
          </a:bodyPr>
          <a:lstStyle/>
          <a:p>
            <a:pPr marL="0" indent="0" algn="just">
              <a:buNone/>
            </a:pPr>
            <a:r>
              <a:rPr lang="en-GB" sz="2400" b="1" dirty="0" smtClean="0">
                <a:latin typeface="Times New Roman" panose="02020603050405020304" pitchFamily="18" charset="0"/>
                <a:cs typeface="Times New Roman" panose="02020603050405020304" pitchFamily="18" charset="0"/>
              </a:rPr>
              <a:t>ISSUE - 5</a:t>
            </a:r>
          </a:p>
          <a:p>
            <a:pPr marL="0" indent="0" algn="just">
              <a:buNone/>
            </a:pPr>
            <a:r>
              <a:rPr lang="en-GB" sz="2400" b="1" u="sng" dirty="0" smtClean="0">
                <a:latin typeface="Times New Roman" panose="02020603050405020304" pitchFamily="18" charset="0"/>
                <a:cs typeface="Times New Roman" panose="02020603050405020304" pitchFamily="18" charset="0"/>
              </a:rPr>
              <a:t>Exemption under section 54/54F/54EC and section 50C:</a:t>
            </a:r>
          </a:p>
          <a:p>
            <a:pPr marL="0" indent="0" algn="just">
              <a:buNone/>
            </a:pPr>
            <a:r>
              <a:rPr lang="en-GB" sz="2400" dirty="0" smtClean="0">
                <a:latin typeface="Times New Roman" panose="02020603050405020304" pitchFamily="18" charset="0"/>
                <a:cs typeface="Times New Roman" panose="02020603050405020304" pitchFamily="18" charset="0"/>
              </a:rPr>
              <a:t>The deeming fiction as provided u/s 50C of the Act for computation of the full value of consideration is to be applied only to section 48 of the Act and therefore meaning of full value of consideration as referred to in explanation to section 54F of the Act is not governed by the meaning of the words full value of consideration as mentioned in section 50C of the Act.</a:t>
            </a:r>
            <a:endParaRPr lang="en-GB" sz="2400" b="1" dirty="0" smtClean="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686313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106640"/>
            <a:ext cx="11682832" cy="6464904"/>
          </a:xfrm>
        </p:spPr>
        <p:txBody>
          <a:bodyPr>
            <a:noAutofit/>
          </a:bodyPr>
          <a:lstStyle/>
          <a:p>
            <a:pPr marL="0" indent="0" algn="just">
              <a:buNone/>
            </a:pPr>
            <a:r>
              <a:rPr lang="en-GB" sz="2400" b="1" dirty="0" smtClean="0">
                <a:latin typeface="Times New Roman" panose="02020603050405020304" pitchFamily="18" charset="0"/>
                <a:cs typeface="Times New Roman" panose="02020603050405020304" pitchFamily="18" charset="0"/>
              </a:rPr>
              <a:t>Sunil </a:t>
            </a:r>
            <a:r>
              <a:rPr lang="en-GB" sz="2400" b="1" dirty="0" err="1" smtClean="0">
                <a:latin typeface="Times New Roman" panose="02020603050405020304" pitchFamily="18" charset="0"/>
                <a:cs typeface="Times New Roman" panose="02020603050405020304" pitchFamily="18" charset="0"/>
              </a:rPr>
              <a:t>Miglani</a:t>
            </a:r>
            <a:r>
              <a:rPr lang="en-GB" sz="2400" b="1" dirty="0" smtClean="0">
                <a:latin typeface="Times New Roman" panose="02020603050405020304" pitchFamily="18" charset="0"/>
                <a:cs typeface="Times New Roman" panose="02020603050405020304" pitchFamily="18" charset="0"/>
              </a:rPr>
              <a:t> V DCIT, Ghaziabad, 2020 [</a:t>
            </a:r>
            <a:r>
              <a:rPr lang="en-GB" sz="2400" b="1" dirty="0">
                <a:latin typeface="Times New Roman" panose="02020603050405020304" pitchFamily="18" charset="0"/>
                <a:cs typeface="Times New Roman" panose="02020603050405020304" pitchFamily="18" charset="0"/>
              </a:rPr>
              <a:t>2020] 115 taxmann.com 91 (Delhi - Trib.)</a:t>
            </a:r>
            <a:endParaRPr lang="en-GB" sz="2400" b="1" dirty="0" smtClean="0">
              <a:latin typeface="Times New Roman" panose="02020603050405020304" pitchFamily="18" charset="0"/>
              <a:cs typeface="Times New Roman" panose="02020603050405020304" pitchFamily="18" charset="0"/>
            </a:endParaRPr>
          </a:p>
          <a:p>
            <a:pPr marL="0" indent="0" algn="just">
              <a:buNone/>
            </a:pPr>
            <a:r>
              <a:rPr lang="en-GB" sz="2400" b="1" dirty="0">
                <a:latin typeface="Times New Roman" panose="02020603050405020304" pitchFamily="18" charset="0"/>
                <a:cs typeface="Times New Roman" panose="02020603050405020304" pitchFamily="18" charset="0"/>
              </a:rPr>
              <a:t>While computing exemption </a:t>
            </a:r>
            <a:r>
              <a:rPr lang="en-GB" sz="2400" b="1" dirty="0" smtClean="0">
                <a:latin typeface="Times New Roman" panose="02020603050405020304" pitchFamily="18" charset="0"/>
                <a:cs typeface="Times New Roman" panose="02020603050405020304" pitchFamily="18" charset="0"/>
              </a:rPr>
              <a:t>u/s </a:t>
            </a:r>
            <a:r>
              <a:rPr lang="en-GB" sz="2400" b="1" dirty="0">
                <a:latin typeface="Times New Roman" panose="02020603050405020304" pitchFamily="18" charset="0"/>
                <a:cs typeface="Times New Roman" panose="02020603050405020304" pitchFamily="18" charset="0"/>
              </a:rPr>
              <a:t>54F actual sale consideration received was to be taken into account and not stamp duty valuation under section </a:t>
            </a:r>
            <a:r>
              <a:rPr lang="en-GB" sz="2400" b="1" dirty="0" smtClean="0">
                <a:latin typeface="Times New Roman" panose="02020603050405020304" pitchFamily="18" charset="0"/>
                <a:cs typeface="Times New Roman" panose="02020603050405020304" pitchFamily="18" charset="0"/>
              </a:rPr>
              <a:t>50C.</a:t>
            </a:r>
          </a:p>
          <a:p>
            <a:pPr marL="0" indent="0" algn="just">
              <a:buNone/>
            </a:pPr>
            <a:r>
              <a:rPr lang="en-GB" sz="2400" dirty="0" smtClean="0">
                <a:latin typeface="Times New Roman" panose="02020603050405020304" pitchFamily="18" charset="0"/>
                <a:cs typeface="Times New Roman" panose="02020603050405020304" pitchFamily="18" charset="0"/>
              </a:rPr>
              <a:t>8</a:t>
            </a:r>
            <a:r>
              <a:rPr lang="en-GB" sz="2400" dirty="0">
                <a:latin typeface="Times New Roman" panose="02020603050405020304" pitchFamily="18" charset="0"/>
                <a:cs typeface="Times New Roman" panose="02020603050405020304" pitchFamily="18" charset="0"/>
              </a:rPr>
              <a:t>. We have heard both the parties and perused all the relevant materials available on records. </a:t>
            </a:r>
            <a:r>
              <a:rPr lang="en-GB" sz="2400" b="1" u="sng" dirty="0">
                <a:latin typeface="Times New Roman" panose="02020603050405020304" pitchFamily="18" charset="0"/>
                <a:cs typeface="Times New Roman" panose="02020603050405020304" pitchFamily="18" charset="0"/>
              </a:rPr>
              <a:t>It is pertinent to note that the Assessing Officer admitted the claim of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for exemption under section 54F(1)(b) in respect of investment on long term capital gain but instead of taking actual sale consideration received, has adopted the figure of sale consideration by invoking Section </a:t>
            </a:r>
            <a:r>
              <a:rPr lang="en-GB" sz="2400" b="1" u="sng" dirty="0" smtClean="0">
                <a:latin typeface="Times New Roman" panose="02020603050405020304" pitchFamily="18" charset="0"/>
                <a:cs typeface="Times New Roman" panose="02020603050405020304" pitchFamily="18" charset="0"/>
              </a:rPr>
              <a:t>50C.</a:t>
            </a:r>
          </a:p>
          <a:p>
            <a:pPr marL="0" indent="0" algn="just">
              <a:buNone/>
            </a:pPr>
            <a:r>
              <a:rPr lang="en-GB" sz="2400" b="1" u="sng" dirty="0" smtClean="0">
                <a:latin typeface="Times New Roman" panose="02020603050405020304" pitchFamily="18" charset="0"/>
                <a:cs typeface="Times New Roman" panose="02020603050405020304" pitchFamily="18" charset="0"/>
              </a:rPr>
              <a:t>This </a:t>
            </a:r>
            <a:r>
              <a:rPr lang="en-GB" sz="2400" b="1" u="sng" dirty="0">
                <a:latin typeface="Times New Roman" panose="02020603050405020304" pitchFamily="18" charset="0"/>
                <a:cs typeface="Times New Roman" panose="02020603050405020304" pitchFamily="18" charset="0"/>
              </a:rPr>
              <a:t>is not in accordance with the provision of Section 50C which has created a deeming </a:t>
            </a:r>
            <a:r>
              <a:rPr lang="en-GB" sz="2400" b="1" u="sng" dirty="0" smtClean="0">
                <a:latin typeface="Times New Roman" panose="02020603050405020304" pitchFamily="18" charset="0"/>
                <a:cs typeface="Times New Roman" panose="02020603050405020304" pitchFamily="18" charset="0"/>
              </a:rPr>
              <a:t>fiction.</a:t>
            </a:r>
          </a:p>
          <a:p>
            <a:pPr marL="0" indent="0" algn="just">
              <a:buNone/>
            </a:pPr>
            <a:r>
              <a:rPr lang="en-GB" sz="2400" b="1" u="sng" dirty="0" smtClean="0">
                <a:latin typeface="Times New Roman" panose="02020603050405020304" pitchFamily="18" charset="0"/>
                <a:cs typeface="Times New Roman" panose="02020603050405020304" pitchFamily="18" charset="0"/>
              </a:rPr>
              <a:t>Section </a:t>
            </a:r>
            <a:r>
              <a:rPr lang="en-GB" sz="2400" b="1" u="sng" dirty="0">
                <a:latin typeface="Times New Roman" panose="02020603050405020304" pitchFamily="18" charset="0"/>
                <a:cs typeface="Times New Roman" panose="02020603050405020304" pitchFamily="18" charset="0"/>
              </a:rPr>
              <a:t>54F is an exemption provision and it has given its applicability in itself, therefore, Section 50C will not come under picture</a:t>
            </a:r>
            <a:r>
              <a:rPr lang="en-GB" sz="2400" b="1" u="sng" dirty="0" smtClean="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3376623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106640"/>
            <a:ext cx="11682832" cy="6464904"/>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The Long Term Capital Gain exemption is admissible under section 54F(1)(b) of the Income-tax Act, 1961 wherein total taxable gain comes to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2,68,830/- only as the investment made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adopting the figure of the actual sale consideration received in consequence with Section 54F of the Income-tax Act.</a:t>
            </a:r>
          </a:p>
          <a:p>
            <a:pPr marL="0" indent="0" algn="just">
              <a:buNone/>
            </a:pPr>
            <a:r>
              <a:rPr lang="en-GB" sz="2400" dirty="0">
                <a:latin typeface="Times New Roman" panose="02020603050405020304" pitchFamily="18" charset="0"/>
                <a:cs typeface="Times New Roman" panose="02020603050405020304" pitchFamily="18" charset="0"/>
              </a:rPr>
              <a:t>Therefore, the CIT(A) while enhancing the addition has ignored the very effect of the provisions of Section 54F.</a:t>
            </a:r>
          </a:p>
          <a:p>
            <a:pPr marL="0" indent="0" algn="just">
              <a:buNone/>
            </a:pPr>
            <a:r>
              <a:rPr lang="en-GB" sz="2400" dirty="0">
                <a:latin typeface="Times New Roman" panose="02020603050405020304" pitchFamily="18" charset="0"/>
                <a:cs typeface="Times New Roman" panose="02020603050405020304" pitchFamily="18" charset="0"/>
              </a:rPr>
              <a:t>9. In the result,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86293870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77" y="183242"/>
            <a:ext cx="11652617" cy="6184900"/>
          </a:xfrm>
        </p:spPr>
        <p:txBody>
          <a:bodyPr>
            <a:normAutofit lnSpcReduction="10000"/>
          </a:bodyPr>
          <a:lstStyle/>
          <a:p>
            <a:pPr marL="0" indent="0" algn="just">
              <a:buNone/>
            </a:pPr>
            <a:r>
              <a:rPr lang="en-GB" sz="2400" b="1" dirty="0" err="1">
                <a:latin typeface="Times New Roman" panose="02020603050405020304" pitchFamily="18" charset="0"/>
                <a:cs typeface="Times New Roman" panose="02020603050405020304" pitchFamily="18" charset="0"/>
              </a:rPr>
              <a:t>Anant</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Chetan</a:t>
            </a:r>
            <a:r>
              <a:rPr lang="en-GB" sz="2400" b="1" dirty="0">
                <a:latin typeface="Times New Roman" panose="02020603050405020304" pitchFamily="18" charset="0"/>
                <a:cs typeface="Times New Roman" panose="02020603050405020304" pitchFamily="18" charset="0"/>
              </a:rPr>
              <a:t> Agarwal v. Dy. CIT [2018] 97 taxmann.com 621/172 ITD 525 (</a:t>
            </a:r>
            <a:r>
              <a:rPr lang="en-GB" sz="2400" b="1" dirty="0" err="1">
                <a:latin typeface="Times New Roman" panose="02020603050405020304" pitchFamily="18" charset="0"/>
                <a:cs typeface="Times New Roman" panose="02020603050405020304" pitchFamily="18" charset="0"/>
              </a:rPr>
              <a:t>Lucknow</a:t>
            </a:r>
            <a:r>
              <a:rPr lang="en-GB" sz="2400" b="1" dirty="0">
                <a:latin typeface="Times New Roman" panose="02020603050405020304" pitchFamily="18" charset="0"/>
                <a:cs typeface="Times New Roman" panose="02020603050405020304" pitchFamily="18" charset="0"/>
              </a:rPr>
              <a:t> - </a:t>
            </a:r>
            <a:r>
              <a:rPr lang="en-GB" sz="2400" b="1" dirty="0" err="1" smtClean="0">
                <a:latin typeface="Times New Roman" panose="02020603050405020304" pitchFamily="18" charset="0"/>
                <a:cs typeface="Times New Roman" panose="02020603050405020304" pitchFamily="18" charset="0"/>
              </a:rPr>
              <a:t>Trib</a:t>
            </a:r>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(54 F)</a:t>
            </a:r>
          </a:p>
          <a:p>
            <a:pPr marL="0" indent="0" algn="just">
              <a:buNone/>
            </a:pPr>
            <a:r>
              <a:rPr lang="en-GB" sz="2400" dirty="0">
                <a:latin typeface="Times New Roman" panose="02020603050405020304" pitchFamily="18" charset="0"/>
                <a:cs typeface="Times New Roman" panose="02020603050405020304" pitchFamily="18" charset="0"/>
              </a:rPr>
              <a:t>Given the facts and circumstances of every case, section 50C to be applied separately and again in another set of facts and circumstances where there is applicability of section 54F, that is to be </a:t>
            </a:r>
            <a:r>
              <a:rPr lang="en-GB" sz="2400" dirty="0" smtClean="0">
                <a:latin typeface="Times New Roman" panose="02020603050405020304" pitchFamily="18" charset="0"/>
                <a:cs typeface="Times New Roman" panose="02020603050405020304" pitchFamily="18" charset="0"/>
              </a:rPr>
              <a:t>applied.</a:t>
            </a:r>
          </a:p>
          <a:p>
            <a:pPr marL="0" indent="0" algn="just">
              <a:buNone/>
            </a:pPr>
            <a:r>
              <a:rPr lang="en-GB" sz="2400" dirty="0" smtClean="0">
                <a:latin typeface="Times New Roman" panose="02020603050405020304" pitchFamily="18" charset="0"/>
                <a:cs typeface="Times New Roman" panose="02020603050405020304" pitchFamily="18" charset="0"/>
              </a:rPr>
              <a:t>Sanctity</a:t>
            </a:r>
            <a:r>
              <a:rPr lang="en-GB" sz="2400" dirty="0">
                <a:latin typeface="Times New Roman" panose="02020603050405020304" pitchFamily="18" charset="0"/>
                <a:cs typeface="Times New Roman" panose="02020603050405020304" pitchFamily="18" charset="0"/>
              </a:rPr>
              <a:t>, as we observed, with regard to section 54F is concerned, whether entire net consideration received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has been utilized or not. </a:t>
            </a:r>
            <a:endParaRPr lang="en-GB" sz="2400" dirty="0" smtClean="0">
              <a:latin typeface="Times New Roman" panose="02020603050405020304" pitchFamily="18" charset="0"/>
              <a:cs typeface="Times New Roman" panose="02020603050405020304" pitchFamily="18" charset="0"/>
            </a:endParaRPr>
          </a:p>
          <a:p>
            <a:pPr marL="0" indent="0" algn="just">
              <a:buNone/>
            </a:pPr>
            <a:r>
              <a:rPr lang="en-GB" sz="2400" b="1" u="sng" dirty="0" err="1" smtClean="0">
                <a:latin typeface="Times New Roman" panose="02020603050405020304" pitchFamily="18" charset="0"/>
                <a:cs typeface="Times New Roman" panose="02020603050405020304" pitchFamily="18" charset="0"/>
              </a:rPr>
              <a:t>Assessee</a:t>
            </a:r>
            <a:r>
              <a:rPr lang="en-GB" sz="2400" b="1" u="sng" dirty="0" smtClean="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cannot be </a:t>
            </a:r>
            <a:r>
              <a:rPr lang="en-GB" sz="2400" b="1" u="sng" dirty="0" smtClean="0">
                <a:latin typeface="Times New Roman" panose="02020603050405020304" pitchFamily="18" charset="0"/>
                <a:cs typeface="Times New Roman" panose="02020603050405020304" pitchFamily="18" charset="0"/>
              </a:rPr>
              <a:t>expected </a:t>
            </a:r>
            <a:r>
              <a:rPr lang="en-GB" sz="2400" b="1" u="sng" dirty="0">
                <a:latin typeface="Times New Roman" panose="02020603050405020304" pitchFamily="18" charset="0"/>
                <a:cs typeface="Times New Roman" panose="02020603050405020304" pitchFamily="18" charset="0"/>
              </a:rPr>
              <a:t>to do more than whatever he has received; meaning thereby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can invest that amount only which he has actually physically received from transfer of long term capital asset other than residential house as provided under section 54F of the Act. </a:t>
            </a:r>
            <a:endParaRPr lang="en-GB" sz="2400" b="1" u="sng" dirty="0" smtClean="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There </a:t>
            </a:r>
            <a:r>
              <a:rPr lang="en-GB" sz="2400" b="1" u="sng" dirty="0">
                <a:latin typeface="Times New Roman" panose="02020603050405020304" pitchFamily="18" charset="0"/>
                <a:cs typeface="Times New Roman" panose="02020603050405020304" pitchFamily="18" charset="0"/>
              </a:rPr>
              <a:t>is a doctrine of impossibility of performance wherein it is only to the extent of funds available with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that he can be expected to invest. </a:t>
            </a:r>
            <a:endParaRPr lang="en-GB" sz="2400" b="1" u="sng" dirty="0" smtClean="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This </a:t>
            </a:r>
            <a:r>
              <a:rPr lang="en-GB" sz="2400" b="1" u="sng" dirty="0">
                <a:latin typeface="Times New Roman" panose="02020603050405020304" pitchFamily="18" charset="0"/>
                <a:cs typeface="Times New Roman" panose="02020603050405020304" pitchFamily="18" charset="0"/>
              </a:rPr>
              <a:t>view has been adopted by various judicial pronouncements like in the case of National Aviation Co. of India vs. DCIT [2011] 137 TTJ 662 by Mumbai Bench of the Tribunal and in the case of </a:t>
            </a:r>
            <a:r>
              <a:rPr lang="en-GB" sz="2400" b="1" u="sng" dirty="0" err="1">
                <a:latin typeface="Times New Roman" panose="02020603050405020304" pitchFamily="18" charset="0"/>
                <a:cs typeface="Times New Roman" panose="02020603050405020304" pitchFamily="18" charset="0"/>
              </a:rPr>
              <a:t>Jagdish</a:t>
            </a:r>
            <a:r>
              <a:rPr lang="en-GB" sz="2400" b="1" u="sng" dirty="0">
                <a:latin typeface="Times New Roman" panose="02020603050405020304" pitchFamily="18" charset="0"/>
                <a:cs typeface="Times New Roman" panose="02020603050405020304" pitchFamily="18" charset="0"/>
              </a:rPr>
              <a:t> </a:t>
            </a:r>
            <a:r>
              <a:rPr lang="en-GB" sz="2400" b="1" u="sng" dirty="0" err="1">
                <a:latin typeface="Times New Roman" panose="02020603050405020304" pitchFamily="18" charset="0"/>
                <a:cs typeface="Times New Roman" panose="02020603050405020304" pitchFamily="18" charset="0"/>
              </a:rPr>
              <a:t>Malpani</a:t>
            </a:r>
            <a:r>
              <a:rPr lang="en-GB" sz="2400" b="1" u="sng" dirty="0">
                <a:latin typeface="Times New Roman" panose="02020603050405020304" pitchFamily="18" charset="0"/>
                <a:cs typeface="Times New Roman" panose="02020603050405020304" pitchFamily="18" charset="0"/>
              </a:rPr>
              <a:t> vs. ACIT [2005] 94 TTJ 321 by Indore Bench of the Tribunal. </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6751253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346" y="186094"/>
            <a:ext cx="11459111" cy="6020674"/>
          </a:xfrm>
        </p:spPr>
        <p:txBody>
          <a:bodyPr>
            <a:normAutofit fontScale="92500" lnSpcReduction="10000"/>
          </a:bodyPr>
          <a:lstStyle/>
          <a:p>
            <a:pPr marL="0" indent="0" algn="just">
              <a:buNone/>
            </a:pPr>
            <a:r>
              <a:rPr lang="en-GB" sz="2400" dirty="0">
                <a:latin typeface="Times New Roman" panose="02020603050405020304" pitchFamily="18" charset="0"/>
                <a:cs typeface="Times New Roman" panose="02020603050405020304" pitchFamily="18" charset="0"/>
              </a:rPr>
              <a:t>Now the contention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that entire net consideration has been invested in the new house property, therefore, he would be eligible for deduction under section 54F and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not liable to pay any capital gain tax. </a:t>
            </a:r>
            <a:endParaRPr lang="en-GB" sz="2400" dirty="0" smtClean="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On </a:t>
            </a:r>
            <a:r>
              <a:rPr lang="en-GB" sz="2400" b="1" u="sng" dirty="0">
                <a:latin typeface="Times New Roman" panose="02020603050405020304" pitchFamily="18" charset="0"/>
                <a:cs typeface="Times New Roman" panose="02020603050405020304" pitchFamily="18" charset="0"/>
              </a:rPr>
              <a:t>perusal of section 54F, what is, therefore, relevant is the investment of the net consideration in respect of original asset which has been transferred and whether net consideration is fully invested in the new asset. </a:t>
            </a:r>
            <a:endParaRPr lang="en-GB" sz="2400" b="1" u="sng" dirty="0" smtClean="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net consideration as determined under section 50C based on the stamp duty authority valuation is not a consideration which has been received by or has accrued to the </a:t>
            </a:r>
            <a:r>
              <a:rPr lang="en-GB" sz="2400" b="1" u="sng" dirty="0" err="1">
                <a:latin typeface="Times New Roman" panose="02020603050405020304" pitchFamily="18" charset="0"/>
                <a:cs typeface="Times New Roman" panose="02020603050405020304" pitchFamily="18" charset="0"/>
              </a:rPr>
              <a:t>assessee</a:t>
            </a:r>
            <a:r>
              <a:rPr lang="en-GB" sz="2400" b="1" u="sng" dirty="0" smtClean="0">
                <a:latin typeface="Times New Roman" panose="02020603050405020304" pitchFamily="18" charset="0"/>
                <a:cs typeface="Times New Roman" panose="02020603050405020304" pitchFamily="18" charset="0"/>
              </a:rPr>
              <a:t>.</a:t>
            </a:r>
          </a:p>
          <a:p>
            <a:pPr marL="0" indent="0" algn="just">
              <a:buNone/>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ld. D.R. did not place reliance on the proviso to section 54F. </a:t>
            </a:r>
            <a:r>
              <a:rPr lang="en-GB" sz="2400" b="1" u="sng" dirty="0">
                <a:latin typeface="Times New Roman" panose="02020603050405020304" pitchFamily="18" charset="0"/>
                <a:cs typeface="Times New Roman" panose="02020603050405020304" pitchFamily="18" charset="0"/>
              </a:rPr>
              <a:t>It is, therefore, clear that the entire net consideration and whatever has physically received and accrued to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the entire amount has been invested and in such circumstances, provisions of section 54F(1)(a) are complied with by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and, therefore,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becomes eligible for deduction in respect of whole of the capital gains to be computed under section 45 read with section 48 and 54F(1)(a) of the Act. </a:t>
            </a:r>
            <a:endParaRPr lang="en-GB" sz="2400" b="1" u="sng" dirty="0" smtClean="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this view of the matter, we set aside the order of the ld. CIT(A) and allow the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a:t>
            </a:r>
          </a:p>
          <a:p>
            <a:pPr marL="0" indent="0" algn="just">
              <a:buNone/>
            </a:pPr>
            <a:r>
              <a:rPr lang="en-GB" sz="2400" dirty="0">
                <a:latin typeface="Times New Roman" panose="02020603050405020304" pitchFamily="18" charset="0"/>
                <a:cs typeface="Times New Roman" panose="02020603050405020304" pitchFamily="18" charset="0"/>
              </a:rPr>
              <a:t>8. In the result,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18480557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139094"/>
            <a:ext cx="11682832" cy="6510061"/>
          </a:xfrm>
        </p:spPr>
        <p:txBody>
          <a:bodyPr>
            <a:normAutofit/>
          </a:bodyPr>
          <a:lstStyle/>
          <a:p>
            <a:pPr marL="0" indent="0" algn="just">
              <a:buNone/>
            </a:pPr>
            <a:r>
              <a:rPr lang="en-GB" sz="2400" b="1" u="sng" dirty="0" smtClean="0">
                <a:latin typeface="TiMES" panose="02020603050405020304" pitchFamily="18" charset="0"/>
                <a:cs typeface="TiMES" panose="02020603050405020304" pitchFamily="18" charset="0"/>
              </a:rPr>
              <a:t>Other </a:t>
            </a:r>
            <a:r>
              <a:rPr lang="en-GB" sz="2400" b="1" u="sng" dirty="0">
                <a:latin typeface="TiMES" panose="02020603050405020304" pitchFamily="18" charset="0"/>
                <a:cs typeface="TiMES" panose="02020603050405020304" pitchFamily="18" charset="0"/>
              </a:rPr>
              <a:t>Judicial </a:t>
            </a:r>
            <a:r>
              <a:rPr lang="en-GB" sz="2400" b="1" u="sng" dirty="0" smtClean="0">
                <a:latin typeface="TiMES" panose="02020603050405020304" pitchFamily="18" charset="0"/>
                <a:cs typeface="TiMES" panose="02020603050405020304" pitchFamily="18" charset="0"/>
              </a:rPr>
              <a:t>Pronouncements</a:t>
            </a:r>
          </a:p>
          <a:p>
            <a:pPr marL="0" indent="0" algn="just">
              <a:buNone/>
            </a:pPr>
            <a:r>
              <a:rPr lang="en-GB" sz="2400" b="1" dirty="0" err="1" smtClean="0">
                <a:latin typeface="TiMES" panose="02020603050405020304" pitchFamily="18" charset="0"/>
                <a:cs typeface="TiMES" panose="02020603050405020304" pitchFamily="18" charset="0"/>
              </a:rPr>
              <a:t>i</a:t>
            </a:r>
            <a:r>
              <a:rPr lang="en-GB" sz="2400" b="1" dirty="0" smtClean="0">
                <a:latin typeface="TiMES" panose="02020603050405020304" pitchFamily="18" charset="0"/>
                <a:cs typeface="TiMES" panose="02020603050405020304" pitchFamily="18" charset="0"/>
              </a:rPr>
              <a:t>. Smt</a:t>
            </a:r>
            <a:r>
              <a:rPr lang="en-GB" sz="2400" b="1" dirty="0">
                <a:latin typeface="TiMES" panose="02020603050405020304" pitchFamily="18" charset="0"/>
                <a:cs typeface="TiMES" panose="02020603050405020304" pitchFamily="18" charset="0"/>
              </a:rPr>
              <a:t>. </a:t>
            </a:r>
            <a:r>
              <a:rPr lang="en-GB" sz="2400" b="1" dirty="0" err="1">
                <a:latin typeface="TiMES" panose="02020603050405020304" pitchFamily="18" charset="0"/>
                <a:cs typeface="TiMES" panose="02020603050405020304" pitchFamily="18" charset="0"/>
              </a:rPr>
              <a:t>Sabita</a:t>
            </a:r>
            <a:r>
              <a:rPr lang="en-GB" sz="2400" b="1" dirty="0">
                <a:latin typeface="TiMES" panose="02020603050405020304" pitchFamily="18" charset="0"/>
                <a:cs typeface="TiMES" panose="02020603050405020304" pitchFamily="18" charset="0"/>
              </a:rPr>
              <a:t> Devi </a:t>
            </a:r>
            <a:r>
              <a:rPr lang="en-GB" sz="2400" b="1" dirty="0" smtClean="0">
                <a:latin typeface="TiMES" panose="02020603050405020304" pitchFamily="18" charset="0"/>
                <a:cs typeface="TiMES" panose="02020603050405020304" pitchFamily="18" charset="0"/>
              </a:rPr>
              <a:t>Agarwal v</a:t>
            </a:r>
            <a:r>
              <a:rPr lang="en-GB" sz="2400" b="1" dirty="0">
                <a:latin typeface="TiMES" panose="02020603050405020304" pitchFamily="18" charset="0"/>
                <a:cs typeface="TiMES" panose="02020603050405020304" pitchFamily="18" charset="0"/>
              </a:rPr>
              <a:t>. ITO [2019] 104 taxmann.com 12 (</a:t>
            </a:r>
            <a:r>
              <a:rPr lang="en-GB" sz="2400" b="1" dirty="0" err="1">
                <a:latin typeface="TiMES" panose="02020603050405020304" pitchFamily="18" charset="0"/>
                <a:cs typeface="TiMES" panose="02020603050405020304" pitchFamily="18" charset="0"/>
              </a:rPr>
              <a:t>Kol</a:t>
            </a:r>
            <a:r>
              <a:rPr lang="en-GB" sz="2400" b="1" dirty="0">
                <a:latin typeface="TiMES" panose="02020603050405020304" pitchFamily="18" charset="0"/>
                <a:cs typeface="TiMES" panose="02020603050405020304" pitchFamily="18" charset="0"/>
              </a:rPr>
              <a:t>. - Trib</a:t>
            </a:r>
            <a:r>
              <a:rPr lang="en-GB" sz="2400" b="1" dirty="0" smtClean="0">
                <a:latin typeface="TiMES" panose="02020603050405020304" pitchFamily="18" charset="0"/>
                <a:cs typeface="TiMES" panose="02020603050405020304" pitchFamily="18" charset="0"/>
              </a:rPr>
              <a:t>.) (54 F)</a:t>
            </a:r>
            <a:endParaRPr lang="en-GB" sz="2400" b="1" dirty="0">
              <a:latin typeface="TiMES" panose="02020603050405020304" pitchFamily="18" charset="0"/>
              <a:cs typeface="TiMES" panose="02020603050405020304" pitchFamily="18" charset="0"/>
            </a:endParaRPr>
          </a:p>
          <a:p>
            <a:pPr marL="0" indent="0" algn="just">
              <a:buNone/>
            </a:pPr>
            <a:r>
              <a:rPr lang="en-GB" sz="2400" b="1" dirty="0">
                <a:latin typeface="TiMES" panose="02020603050405020304" pitchFamily="18" charset="0"/>
                <a:cs typeface="TiMES" panose="02020603050405020304" pitchFamily="18" charset="0"/>
              </a:rPr>
              <a:t>ii</a:t>
            </a:r>
            <a:r>
              <a:rPr lang="en-GB" sz="2400" b="1" dirty="0" smtClean="0">
                <a:latin typeface="TiMES" panose="02020603050405020304" pitchFamily="18" charset="0"/>
                <a:cs typeface="TiMES" panose="02020603050405020304" pitchFamily="18" charset="0"/>
              </a:rPr>
              <a:t>. ITO v</a:t>
            </a:r>
            <a:r>
              <a:rPr lang="en-GB" sz="2400" b="1" dirty="0">
                <a:latin typeface="TiMES" panose="02020603050405020304" pitchFamily="18" charset="0"/>
                <a:cs typeface="TiMES" panose="02020603050405020304" pitchFamily="18" charset="0"/>
              </a:rPr>
              <a:t>. Raj Kumar </a:t>
            </a:r>
            <a:r>
              <a:rPr lang="en-GB" sz="2400" b="1" dirty="0" err="1">
                <a:latin typeface="TiMES" panose="02020603050405020304" pitchFamily="18" charset="0"/>
                <a:cs typeface="TiMES" panose="02020603050405020304" pitchFamily="18" charset="0"/>
              </a:rPr>
              <a:t>Parashar</a:t>
            </a:r>
            <a:r>
              <a:rPr lang="en-GB" sz="2400" b="1" dirty="0">
                <a:latin typeface="TiMES" panose="02020603050405020304" pitchFamily="18" charset="0"/>
                <a:cs typeface="TiMES" panose="02020603050405020304" pitchFamily="18" charset="0"/>
              </a:rPr>
              <a:t> [2017] 86 taxmann.com 78/167 ITD 237 (JP - Trib</a:t>
            </a:r>
            <a:r>
              <a:rPr lang="en-GB" sz="2400" b="1" dirty="0" smtClean="0">
                <a:latin typeface="TiMES" panose="02020603050405020304" pitchFamily="18" charset="0"/>
                <a:cs typeface="TiMES" panose="02020603050405020304" pitchFamily="18" charset="0"/>
              </a:rPr>
              <a:t>.)(54F)</a:t>
            </a:r>
            <a:endParaRPr lang="en-GB" sz="2400" b="1" dirty="0">
              <a:latin typeface="TiMES" panose="02020603050405020304" pitchFamily="18" charset="0"/>
              <a:cs typeface="TiMES" panose="02020603050405020304" pitchFamily="18" charset="0"/>
            </a:endParaRPr>
          </a:p>
          <a:p>
            <a:pPr marL="0" indent="0" algn="just">
              <a:buNone/>
            </a:pPr>
            <a:r>
              <a:rPr lang="en-GB" sz="2400" b="1" dirty="0" smtClean="0">
                <a:latin typeface="TiMES" panose="02020603050405020304" pitchFamily="18" charset="0"/>
                <a:cs typeface="TiMES" panose="02020603050405020304" pitchFamily="18" charset="0"/>
              </a:rPr>
              <a:t>iii. Dy</a:t>
            </a:r>
            <a:r>
              <a:rPr lang="en-GB" sz="2400" b="1" dirty="0">
                <a:latin typeface="TiMES" panose="02020603050405020304" pitchFamily="18" charset="0"/>
                <a:cs typeface="TiMES" panose="02020603050405020304" pitchFamily="18" charset="0"/>
              </a:rPr>
              <a:t>. </a:t>
            </a:r>
            <a:r>
              <a:rPr lang="en-GB" sz="2400" b="1" dirty="0" smtClean="0">
                <a:latin typeface="TiMES" panose="02020603050405020304" pitchFamily="18" charset="0"/>
                <a:cs typeface="TiMES" panose="02020603050405020304" pitchFamily="18" charset="0"/>
              </a:rPr>
              <a:t>CIT v</a:t>
            </a:r>
            <a:r>
              <a:rPr lang="en-GB" sz="2400" b="1" dirty="0">
                <a:latin typeface="TiMES" panose="02020603050405020304" pitchFamily="18" charset="0"/>
                <a:cs typeface="TiMES" panose="02020603050405020304" pitchFamily="18" charset="0"/>
              </a:rPr>
              <a:t>. </a:t>
            </a:r>
            <a:r>
              <a:rPr lang="en-GB" sz="2400" b="1" dirty="0" err="1">
                <a:latin typeface="TiMES" panose="02020603050405020304" pitchFamily="18" charset="0"/>
                <a:cs typeface="TiMES" panose="02020603050405020304" pitchFamily="18" charset="0"/>
              </a:rPr>
              <a:t>Dr.</a:t>
            </a:r>
            <a:r>
              <a:rPr lang="en-GB" sz="2400" b="1" dirty="0">
                <a:latin typeface="TiMES" panose="02020603050405020304" pitchFamily="18" charset="0"/>
                <a:cs typeface="TiMES" panose="02020603050405020304" pitchFamily="18" charset="0"/>
              </a:rPr>
              <a:t> </a:t>
            </a:r>
            <a:r>
              <a:rPr lang="en-GB" sz="2400" b="1" dirty="0" err="1">
                <a:latin typeface="TiMES" panose="02020603050405020304" pitchFamily="18" charset="0"/>
                <a:cs typeface="TiMES" panose="02020603050405020304" pitchFamily="18" charset="0"/>
              </a:rPr>
              <a:t>Chalasani</a:t>
            </a:r>
            <a:r>
              <a:rPr lang="en-GB" sz="2400" b="1" dirty="0">
                <a:latin typeface="TiMES" panose="02020603050405020304" pitchFamily="18" charset="0"/>
                <a:cs typeface="TiMES" panose="02020603050405020304" pitchFamily="18" charset="0"/>
              </a:rPr>
              <a:t> </a:t>
            </a:r>
            <a:r>
              <a:rPr lang="en-GB" sz="2400" b="1" dirty="0" err="1">
                <a:latin typeface="TiMES" panose="02020603050405020304" pitchFamily="18" charset="0"/>
                <a:cs typeface="TiMES" panose="02020603050405020304" pitchFamily="18" charset="0"/>
              </a:rPr>
              <a:t>Mallikajuna</a:t>
            </a:r>
            <a:r>
              <a:rPr lang="en-GB" sz="2400" b="1" dirty="0">
                <a:latin typeface="TiMES" panose="02020603050405020304" pitchFamily="18" charset="0"/>
                <a:cs typeface="TiMES" panose="02020603050405020304" pitchFamily="18" charset="0"/>
              </a:rPr>
              <a:t> Rao [2016] 75 taxmann.com 270/161 ITD 721 (Visakhapatnam - Trib</a:t>
            </a:r>
            <a:r>
              <a:rPr lang="en-GB" sz="2400" b="1" dirty="0" smtClean="0">
                <a:latin typeface="TiMES" panose="02020603050405020304" pitchFamily="18" charset="0"/>
                <a:cs typeface="TiMES" panose="02020603050405020304" pitchFamily="18" charset="0"/>
              </a:rPr>
              <a:t>.)(54F)</a:t>
            </a:r>
            <a:endParaRPr lang="en-GB" sz="2400" b="1" dirty="0">
              <a:latin typeface="TiMES" panose="02020603050405020304" pitchFamily="18" charset="0"/>
              <a:cs typeface="TiMES" panose="02020603050405020304" pitchFamily="18" charset="0"/>
            </a:endParaRPr>
          </a:p>
          <a:p>
            <a:pPr marL="0" indent="0" algn="just">
              <a:buNone/>
            </a:pPr>
            <a:r>
              <a:rPr lang="en-GB" sz="2400" b="1" dirty="0" smtClean="0">
                <a:latin typeface="TiMES" panose="02020603050405020304" pitchFamily="18" charset="0"/>
                <a:cs typeface="TiMES" panose="02020603050405020304" pitchFamily="18" charset="0"/>
              </a:rPr>
              <a:t>iv. Prakash </a:t>
            </a:r>
            <a:r>
              <a:rPr lang="en-GB" sz="2400" b="1" dirty="0" err="1" smtClean="0">
                <a:latin typeface="TiMES" panose="02020603050405020304" pitchFamily="18" charset="0"/>
                <a:cs typeface="TiMES" panose="02020603050405020304" pitchFamily="18" charset="0"/>
              </a:rPr>
              <a:t>Karnawat</a:t>
            </a:r>
            <a:r>
              <a:rPr lang="en-GB" sz="2400" b="1" dirty="0" smtClean="0">
                <a:latin typeface="TiMES" panose="02020603050405020304" pitchFamily="18" charset="0"/>
                <a:cs typeface="TiMES" panose="02020603050405020304" pitchFamily="18" charset="0"/>
              </a:rPr>
              <a:t> v</a:t>
            </a:r>
            <a:r>
              <a:rPr lang="en-GB" sz="2400" b="1" dirty="0">
                <a:latin typeface="TiMES" panose="02020603050405020304" pitchFamily="18" charset="0"/>
                <a:cs typeface="TiMES" panose="02020603050405020304" pitchFamily="18" charset="0"/>
              </a:rPr>
              <a:t>. ITO [2011] 16 taxmann.com 357/[2012] 49 SOT 160 (JP</a:t>
            </a:r>
            <a:r>
              <a:rPr lang="en-GB" sz="2400" b="1" dirty="0" smtClean="0">
                <a:latin typeface="TiMES" panose="02020603050405020304" pitchFamily="18" charset="0"/>
                <a:cs typeface="TiMES" panose="02020603050405020304" pitchFamily="18" charset="0"/>
              </a:rPr>
              <a:t>) (54F)</a:t>
            </a:r>
            <a:endParaRPr lang="en-GB" sz="2400" b="1" dirty="0">
              <a:latin typeface="TiMES" panose="02020603050405020304" pitchFamily="18" charset="0"/>
              <a:cs typeface="TiMES" panose="02020603050405020304" pitchFamily="18" charset="0"/>
            </a:endParaRPr>
          </a:p>
          <a:p>
            <a:pPr marL="0" indent="0" algn="just">
              <a:buNone/>
            </a:pPr>
            <a:r>
              <a:rPr lang="en-GB" sz="2400" b="1" dirty="0" smtClean="0">
                <a:latin typeface="TiMES" panose="02020603050405020304" pitchFamily="18" charset="0"/>
                <a:cs typeface="TiMES" panose="02020603050405020304" pitchFamily="18" charset="0"/>
              </a:rPr>
              <a:t>v. Raj </a:t>
            </a:r>
            <a:r>
              <a:rPr lang="en-GB" sz="2400" b="1" dirty="0" err="1" smtClean="0">
                <a:latin typeface="TiMES" panose="02020603050405020304" pitchFamily="18" charset="0"/>
                <a:cs typeface="TiMES" panose="02020603050405020304" pitchFamily="18" charset="0"/>
              </a:rPr>
              <a:t>Babbar</a:t>
            </a:r>
            <a:r>
              <a:rPr lang="en-GB" sz="2400" b="1" dirty="0" smtClean="0">
                <a:latin typeface="TiMES" panose="02020603050405020304" pitchFamily="18" charset="0"/>
                <a:cs typeface="TiMES" panose="02020603050405020304" pitchFamily="18" charset="0"/>
              </a:rPr>
              <a:t> v</a:t>
            </a:r>
            <a:r>
              <a:rPr lang="en-GB" sz="2400" b="1" dirty="0">
                <a:latin typeface="TiMES" panose="02020603050405020304" pitchFamily="18" charset="0"/>
                <a:cs typeface="TiMES" panose="02020603050405020304" pitchFamily="18" charset="0"/>
              </a:rPr>
              <a:t>. ITO [2013] 29 taxmann.com 11/56 SOT 1 </a:t>
            </a:r>
            <a:r>
              <a:rPr lang="en-GB" sz="2400" b="1" dirty="0" smtClean="0">
                <a:latin typeface="TiMES" panose="02020603050405020304" pitchFamily="18" charset="0"/>
                <a:cs typeface="TiMES" panose="02020603050405020304" pitchFamily="18" charset="0"/>
              </a:rPr>
              <a:t>(JP ITAT) (54F)</a:t>
            </a:r>
          </a:p>
          <a:p>
            <a:pPr marL="0" indent="0" algn="just">
              <a:buNone/>
            </a:pPr>
            <a:r>
              <a:rPr lang="en-GB" sz="2400" b="1" dirty="0" smtClean="0">
                <a:latin typeface="TiMES" panose="02020603050405020304" pitchFamily="18" charset="0"/>
                <a:cs typeface="TiMES" panose="02020603050405020304" pitchFamily="18" charset="0"/>
              </a:rPr>
              <a:t>vi. </a:t>
            </a:r>
            <a:r>
              <a:rPr lang="en-GB" sz="2400" b="1" dirty="0" err="1">
                <a:latin typeface="TiMES" panose="02020603050405020304" pitchFamily="18" charset="0"/>
                <a:cs typeface="TiMES" panose="02020603050405020304" pitchFamily="18" charset="0"/>
              </a:rPr>
              <a:t>Gyan</a:t>
            </a:r>
            <a:r>
              <a:rPr lang="en-GB" sz="2400" b="1" dirty="0">
                <a:latin typeface="TiMES" panose="02020603050405020304" pitchFamily="18" charset="0"/>
                <a:cs typeface="TiMES" panose="02020603050405020304" pitchFamily="18" charset="0"/>
              </a:rPr>
              <a:t> Chand </a:t>
            </a:r>
            <a:r>
              <a:rPr lang="en-GB" sz="2400" b="1" dirty="0" err="1">
                <a:latin typeface="TiMES" panose="02020603050405020304" pitchFamily="18" charset="0"/>
                <a:cs typeface="TiMES" panose="02020603050405020304" pitchFamily="18" charset="0"/>
              </a:rPr>
              <a:t>Batra</a:t>
            </a:r>
            <a:r>
              <a:rPr lang="en-GB" sz="2400" b="1" dirty="0">
                <a:latin typeface="TiMES" panose="02020603050405020304" pitchFamily="18" charset="0"/>
                <a:cs typeface="TiMES" panose="02020603050405020304" pitchFamily="18" charset="0"/>
              </a:rPr>
              <a:t> V ITO </a:t>
            </a:r>
            <a:r>
              <a:rPr lang="en-IN" sz="2400" b="1" dirty="0">
                <a:latin typeface="TiMES" panose="02020603050405020304" pitchFamily="18" charset="0"/>
                <a:cs typeface="TiMES" panose="02020603050405020304" pitchFamily="18" charset="0"/>
              </a:rPr>
              <a:t>[2010] 8 taxmann.com 22 (Jaipur)/[2010] 6 ITR(T) 147 (</a:t>
            </a:r>
            <a:r>
              <a:rPr lang="en-IN" sz="2400" b="1" dirty="0" smtClean="0">
                <a:latin typeface="TiMES" panose="02020603050405020304" pitchFamily="18" charset="0"/>
                <a:cs typeface="TiMES" panose="02020603050405020304" pitchFamily="18" charset="0"/>
              </a:rPr>
              <a:t>Jaipur</a:t>
            </a:r>
            <a:r>
              <a:rPr lang="en-IN" sz="2400" b="1" dirty="0">
                <a:latin typeface="TiMES" panose="02020603050405020304" pitchFamily="18" charset="0"/>
                <a:cs typeface="TiMES" panose="02020603050405020304" pitchFamily="18" charset="0"/>
              </a:rPr>
              <a:t> </a:t>
            </a:r>
            <a:r>
              <a:rPr lang="en-GB" sz="2400" b="1" dirty="0" smtClean="0">
                <a:latin typeface="TiMES" panose="02020603050405020304" pitchFamily="18" charset="0"/>
                <a:cs typeface="TiMES" panose="02020603050405020304" pitchFamily="18" charset="0"/>
              </a:rPr>
              <a:t> (54F)</a:t>
            </a:r>
          </a:p>
          <a:p>
            <a:pPr marL="0" indent="0" algn="just">
              <a:buNone/>
            </a:pPr>
            <a:r>
              <a:rPr lang="en-GB" sz="2400" b="1" dirty="0">
                <a:latin typeface="TiMES" panose="02020603050405020304" pitchFamily="18" charset="0"/>
                <a:cs typeface="TiMES" panose="02020603050405020304" pitchFamily="18" charset="0"/>
              </a:rPr>
              <a:t>vii. </a:t>
            </a:r>
            <a:r>
              <a:rPr lang="en-GB" sz="2400" b="1" dirty="0" err="1">
                <a:latin typeface="TiMES" panose="02020603050405020304" pitchFamily="18" charset="0"/>
                <a:cs typeface="TiMES" panose="02020603050405020304" pitchFamily="18" charset="0"/>
              </a:rPr>
              <a:t>Gouli</a:t>
            </a:r>
            <a:r>
              <a:rPr lang="en-GB" sz="2400" b="1" dirty="0">
                <a:latin typeface="TiMES" panose="02020603050405020304" pitchFamily="18" charset="0"/>
                <a:cs typeface="TiMES" panose="02020603050405020304" pitchFamily="18" charset="0"/>
              </a:rPr>
              <a:t> </a:t>
            </a:r>
            <a:r>
              <a:rPr lang="en-GB" sz="2400" b="1" dirty="0" err="1">
                <a:latin typeface="TiMES" panose="02020603050405020304" pitchFamily="18" charset="0"/>
                <a:cs typeface="TiMES" panose="02020603050405020304" pitchFamily="18" charset="0"/>
              </a:rPr>
              <a:t>Mahadevappa</a:t>
            </a:r>
            <a:r>
              <a:rPr lang="en-GB" sz="2400" b="1" dirty="0">
                <a:latin typeface="TiMES" panose="02020603050405020304" pitchFamily="18" charset="0"/>
                <a:cs typeface="TiMES" panose="02020603050405020304" pitchFamily="18" charset="0"/>
              </a:rPr>
              <a:t> v. ITO (2011) 128 ITD 503 (2010) (Bangalore) (54F)</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0675797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151880"/>
            <a:ext cx="11567160" cy="6192475"/>
          </a:xfrm>
        </p:spPr>
        <p:txBody>
          <a:bodyPr>
            <a:normAutofit lnSpcReduction="10000"/>
          </a:bodyPr>
          <a:lstStyle/>
          <a:p>
            <a:pPr marL="0" indent="0" algn="just">
              <a:buNone/>
            </a:pPr>
            <a:r>
              <a:rPr lang="en-IN" sz="2000" b="1" u="sng" dirty="0">
                <a:latin typeface="TiMES" panose="02020603050405020304" pitchFamily="18" charset="0"/>
                <a:cs typeface="TiMES" panose="02020603050405020304" pitchFamily="18" charset="0"/>
              </a:rPr>
              <a:t>Section 50C </a:t>
            </a:r>
            <a:r>
              <a:rPr lang="en-IN" sz="2000" b="1" u="sng" dirty="0" err="1">
                <a:latin typeface="TiMES" panose="02020603050405020304" pitchFamily="18" charset="0"/>
                <a:cs typeface="TiMES" panose="02020603050405020304" pitchFamily="18" charset="0"/>
              </a:rPr>
              <a:t>r.w.s</a:t>
            </a:r>
            <a:r>
              <a:rPr lang="en-IN" sz="2000" b="1" u="sng" dirty="0">
                <a:latin typeface="TiMES" panose="02020603050405020304" pitchFamily="18" charset="0"/>
                <a:cs typeface="TiMES" panose="02020603050405020304" pitchFamily="18" charset="0"/>
              </a:rPr>
              <a:t> </a:t>
            </a:r>
            <a:r>
              <a:rPr lang="en-IN" sz="2000" b="1" u="sng" dirty="0" smtClean="0">
                <a:latin typeface="TiMES" panose="02020603050405020304" pitchFamily="18" charset="0"/>
                <a:cs typeface="TiMES" panose="02020603050405020304" pitchFamily="18" charset="0"/>
              </a:rPr>
              <a:t>54</a:t>
            </a:r>
            <a:endParaRPr lang="en-IN" sz="2000" b="1" u="sng" dirty="0">
              <a:latin typeface="TiMES" panose="02020603050405020304" pitchFamily="18" charset="0"/>
              <a:cs typeface="TiMES" panose="02020603050405020304" pitchFamily="18" charset="0"/>
            </a:endParaRPr>
          </a:p>
          <a:p>
            <a:pPr marL="0" indent="0" algn="just">
              <a:buNone/>
            </a:pPr>
            <a:r>
              <a:rPr lang="en-GB" sz="2200" b="1" dirty="0" err="1" smtClean="0">
                <a:latin typeface="TiMES" panose="02020603050405020304" pitchFamily="18" charset="0"/>
                <a:cs typeface="TiMES" panose="02020603050405020304" pitchFamily="18" charset="0"/>
              </a:rPr>
              <a:t>Nandlal</a:t>
            </a:r>
            <a:r>
              <a:rPr lang="en-GB" sz="2200" b="1" dirty="0" smtClean="0">
                <a:latin typeface="TiMES" panose="02020603050405020304" pitchFamily="18" charset="0"/>
                <a:cs typeface="TiMES" panose="02020603050405020304" pitchFamily="18" charset="0"/>
              </a:rPr>
              <a:t> </a:t>
            </a:r>
            <a:r>
              <a:rPr lang="en-GB" sz="2200" b="1" dirty="0">
                <a:latin typeface="TiMES" panose="02020603050405020304" pitchFamily="18" charset="0"/>
                <a:cs typeface="TiMES" panose="02020603050405020304" pitchFamily="18" charset="0"/>
              </a:rPr>
              <a:t>Sharma v. ITO [2015] 61 taxmann.com 271 (JP - Trib.) (54)</a:t>
            </a:r>
          </a:p>
          <a:p>
            <a:pPr marL="0" indent="0" algn="just">
              <a:buNone/>
            </a:pPr>
            <a:r>
              <a:rPr lang="en-GB" sz="2200" dirty="0" err="1" smtClean="0">
                <a:latin typeface="TiMES" panose="02020603050405020304" pitchFamily="18" charset="0"/>
                <a:cs typeface="TiMES" panose="02020603050405020304" pitchFamily="18" charset="0"/>
              </a:rPr>
              <a:t>Hon'ble</a:t>
            </a:r>
            <a:r>
              <a:rPr lang="en-GB" sz="2200" dirty="0" smtClean="0">
                <a:latin typeface="TiMES" panose="02020603050405020304" pitchFamily="18" charset="0"/>
                <a:cs typeface="TiMES" panose="02020603050405020304" pitchFamily="18" charset="0"/>
              </a:rPr>
              <a:t> </a:t>
            </a:r>
            <a:r>
              <a:rPr lang="en-GB" sz="2200" dirty="0">
                <a:latin typeface="TiMES" panose="02020603050405020304" pitchFamily="18" charset="0"/>
                <a:cs typeface="TiMES" panose="02020603050405020304" pitchFamily="18" charset="0"/>
              </a:rPr>
              <a:t>Delhi High Court in the case of CIT vs. Smt. </a:t>
            </a:r>
            <a:r>
              <a:rPr lang="en-GB" sz="2200" dirty="0" err="1">
                <a:latin typeface="TiMES" panose="02020603050405020304" pitchFamily="18" charset="0"/>
                <a:cs typeface="TiMES" panose="02020603050405020304" pitchFamily="18" charset="0"/>
              </a:rPr>
              <a:t>Nilofer</a:t>
            </a:r>
            <a:r>
              <a:rPr lang="en-GB" sz="2200" dirty="0">
                <a:latin typeface="TiMES" panose="02020603050405020304" pitchFamily="18" charset="0"/>
                <a:cs typeface="TiMES" panose="02020603050405020304" pitchFamily="18" charset="0"/>
              </a:rPr>
              <a:t> I Singh (supra) has </a:t>
            </a:r>
            <a:r>
              <a:rPr lang="en-GB" sz="2200" b="1" u="sng" dirty="0">
                <a:latin typeface="TiMES" panose="02020603050405020304" pitchFamily="18" charset="0"/>
                <a:cs typeface="TiMES" panose="02020603050405020304" pitchFamily="18" charset="0"/>
              </a:rPr>
              <a:t>categorically held that </a:t>
            </a:r>
            <a:r>
              <a:rPr lang="en-GB" sz="2200" b="1" u="sng" dirty="0" smtClean="0">
                <a:latin typeface="TiMES" panose="02020603050405020304" pitchFamily="18" charset="0"/>
                <a:cs typeface="TiMES" panose="02020603050405020304" pitchFamily="18" charset="0"/>
              </a:rPr>
              <a:t>mode of </a:t>
            </a:r>
            <a:r>
              <a:rPr lang="en-GB" sz="2200" b="1" u="sng" dirty="0">
                <a:latin typeface="TiMES" panose="02020603050405020304" pitchFamily="18" charset="0"/>
                <a:cs typeface="TiMES" panose="02020603050405020304" pitchFamily="18" charset="0"/>
              </a:rPr>
              <a:t>computation of capital gain is statutorily defined u/s 48 of the Act which uses the words actual cost of "consideration" and not the deemed cost of consideration u/s 50C. </a:t>
            </a:r>
            <a:endParaRPr lang="en-GB" sz="2200" b="1" u="sng" dirty="0" smtClean="0">
              <a:latin typeface="TiMES" panose="02020603050405020304" pitchFamily="18" charset="0"/>
              <a:cs typeface="TiMES" panose="02020603050405020304" pitchFamily="18" charset="0"/>
            </a:endParaRPr>
          </a:p>
          <a:p>
            <a:pPr marL="0" indent="0" algn="just">
              <a:buNone/>
            </a:pPr>
            <a:r>
              <a:rPr lang="en-GB" sz="2200" b="1" u="sng" dirty="0" smtClean="0">
                <a:latin typeface="TiMES" panose="02020603050405020304" pitchFamily="18" charset="0"/>
                <a:cs typeface="TiMES" panose="02020603050405020304" pitchFamily="18" charset="0"/>
              </a:rPr>
              <a:t>We </a:t>
            </a:r>
            <a:r>
              <a:rPr lang="en-GB" sz="2200" b="1" u="sng" dirty="0">
                <a:latin typeface="TiMES" panose="02020603050405020304" pitchFamily="18" charset="0"/>
                <a:cs typeface="TiMES" panose="02020603050405020304" pitchFamily="18" charset="0"/>
              </a:rPr>
              <a:t>find merit in the arguments of the ld. AR that Section 50C is deeming fiction by which stamp duty value of the asset sold is to be substituted for actual consideration. </a:t>
            </a:r>
            <a:endParaRPr lang="en-GB" sz="2200" b="1" u="sng" dirty="0" smtClean="0">
              <a:latin typeface="TiMES" panose="02020603050405020304" pitchFamily="18" charset="0"/>
              <a:cs typeface="TiMES" panose="02020603050405020304" pitchFamily="18" charset="0"/>
            </a:endParaRPr>
          </a:p>
          <a:p>
            <a:pPr marL="0" indent="0" algn="just">
              <a:buNone/>
            </a:pPr>
            <a:r>
              <a:rPr lang="en-GB" sz="2200" b="1" u="sng" dirty="0" smtClean="0">
                <a:latin typeface="TiMES" panose="02020603050405020304" pitchFamily="18" charset="0"/>
                <a:cs typeface="TiMES" panose="02020603050405020304" pitchFamily="18" charset="0"/>
              </a:rPr>
              <a:t>This </a:t>
            </a:r>
            <a:r>
              <a:rPr lang="en-GB" sz="2200" b="1" u="sng" dirty="0">
                <a:latin typeface="TiMES" panose="02020603050405020304" pitchFamily="18" charset="0"/>
                <a:cs typeface="TiMES" panose="02020603050405020304" pitchFamily="18" charset="0"/>
              </a:rPr>
              <a:t>being purely a fiction, its scope is limited to Section 50C only and cannot be enlarged without a specific reference. </a:t>
            </a:r>
            <a:endParaRPr lang="en-GB" sz="2200" b="1" u="sng" dirty="0" smtClean="0">
              <a:latin typeface="TiMES" panose="02020603050405020304" pitchFamily="18" charset="0"/>
              <a:cs typeface="TiMES" panose="02020603050405020304" pitchFamily="18" charset="0"/>
            </a:endParaRPr>
          </a:p>
          <a:p>
            <a:pPr marL="0" indent="0" algn="just">
              <a:buNone/>
            </a:pPr>
            <a:r>
              <a:rPr lang="en-GB" sz="2200" b="1" u="sng" dirty="0" smtClean="0">
                <a:latin typeface="TiMES" panose="02020603050405020304" pitchFamily="18" charset="0"/>
                <a:cs typeface="TiMES" panose="02020603050405020304" pitchFamily="18" charset="0"/>
              </a:rPr>
              <a:t>In </a:t>
            </a:r>
            <a:r>
              <a:rPr lang="en-GB" sz="2200" b="1" u="sng" dirty="0">
                <a:latin typeface="TiMES" panose="02020603050405020304" pitchFamily="18" charset="0"/>
                <a:cs typeface="TiMES" panose="02020603050405020304" pitchFamily="18" charset="0"/>
              </a:rPr>
              <a:t>the absence of any enabling statutorily provision, a fiction cannot be imported in other section. </a:t>
            </a:r>
            <a:endParaRPr lang="en-GB" sz="2200" b="1" u="sng" dirty="0" smtClean="0">
              <a:latin typeface="TiMES" panose="02020603050405020304" pitchFamily="18" charset="0"/>
              <a:cs typeface="TiMES" panose="02020603050405020304" pitchFamily="18" charset="0"/>
            </a:endParaRPr>
          </a:p>
          <a:p>
            <a:pPr marL="0" indent="0" algn="just">
              <a:buNone/>
            </a:pPr>
            <a:r>
              <a:rPr lang="en-GB" sz="2200" b="1" u="sng" dirty="0" smtClean="0">
                <a:latin typeface="TiMES" panose="02020603050405020304" pitchFamily="18" charset="0"/>
                <a:cs typeface="TiMES" panose="02020603050405020304" pitchFamily="18" charset="0"/>
              </a:rPr>
              <a:t>This </a:t>
            </a:r>
            <a:r>
              <a:rPr lang="en-GB" sz="2200" b="1" u="sng" dirty="0">
                <a:latin typeface="TiMES" panose="02020603050405020304" pitchFamily="18" charset="0"/>
                <a:cs typeface="TiMES" panose="02020603050405020304" pitchFamily="18" charset="0"/>
              </a:rPr>
              <a:t>view has been squarely adopted by </a:t>
            </a:r>
            <a:r>
              <a:rPr lang="en-GB" sz="2200" b="1" u="sng" dirty="0" err="1">
                <a:latin typeface="TiMES" panose="02020603050405020304" pitchFamily="18" charset="0"/>
                <a:cs typeface="TiMES" panose="02020603050405020304" pitchFamily="18" charset="0"/>
              </a:rPr>
              <a:t>Hon'ble</a:t>
            </a:r>
            <a:r>
              <a:rPr lang="en-GB" sz="2200" b="1" u="sng" dirty="0">
                <a:latin typeface="TiMES" panose="02020603050405020304" pitchFamily="18" charset="0"/>
                <a:cs typeface="TiMES" panose="02020603050405020304" pitchFamily="18" charset="0"/>
              </a:rPr>
              <a:t> Delhi High Court in the case of CIT vs. Smt. </a:t>
            </a:r>
            <a:r>
              <a:rPr lang="en-GB" sz="2200" b="1" u="sng" dirty="0" err="1">
                <a:latin typeface="TiMES" panose="02020603050405020304" pitchFamily="18" charset="0"/>
                <a:cs typeface="TiMES" panose="02020603050405020304" pitchFamily="18" charset="0"/>
              </a:rPr>
              <a:t>Nilofer</a:t>
            </a:r>
            <a:r>
              <a:rPr lang="en-GB" sz="2200" b="1" u="sng" dirty="0">
                <a:latin typeface="TiMES" panose="02020603050405020304" pitchFamily="18" charset="0"/>
                <a:cs typeface="TiMES" panose="02020603050405020304" pitchFamily="18" charset="0"/>
              </a:rPr>
              <a:t> Singh (supra) and followed it by this Bench ITAT in the case of </a:t>
            </a:r>
            <a:r>
              <a:rPr lang="en-GB" sz="2200" b="1" u="sng" dirty="0" err="1">
                <a:latin typeface="TiMES" panose="02020603050405020304" pitchFamily="18" charset="0"/>
                <a:cs typeface="TiMES" panose="02020603050405020304" pitchFamily="18" charset="0"/>
              </a:rPr>
              <a:t>Gyan</a:t>
            </a:r>
            <a:r>
              <a:rPr lang="en-GB" sz="2200" b="1" u="sng" dirty="0">
                <a:latin typeface="TiMES" panose="02020603050405020304" pitchFamily="18" charset="0"/>
                <a:cs typeface="TiMES" panose="02020603050405020304" pitchFamily="18" charset="0"/>
              </a:rPr>
              <a:t> Chand </a:t>
            </a:r>
            <a:r>
              <a:rPr lang="en-GB" sz="2200" b="1" u="sng" dirty="0" err="1">
                <a:latin typeface="TiMES" panose="02020603050405020304" pitchFamily="18" charset="0"/>
                <a:cs typeface="TiMES" panose="02020603050405020304" pitchFamily="18" charset="0"/>
              </a:rPr>
              <a:t>Batra</a:t>
            </a:r>
            <a:r>
              <a:rPr lang="en-GB" sz="2200" b="1" u="sng" dirty="0">
                <a:latin typeface="TiMES" panose="02020603050405020304" pitchFamily="18" charset="0"/>
                <a:cs typeface="TiMES" panose="02020603050405020304" pitchFamily="18" charset="0"/>
              </a:rPr>
              <a:t> vs. ITO (supra). </a:t>
            </a:r>
            <a:endParaRPr lang="en-GB" sz="2200" b="1" u="sng" dirty="0" smtClean="0">
              <a:latin typeface="TiMES" panose="02020603050405020304" pitchFamily="18" charset="0"/>
              <a:cs typeface="TiMES" panose="02020603050405020304" pitchFamily="18" charset="0"/>
            </a:endParaRPr>
          </a:p>
          <a:p>
            <a:pPr marL="0" indent="0" algn="just">
              <a:buNone/>
            </a:pPr>
            <a:r>
              <a:rPr lang="en-GB" sz="2200" b="1" u="sng" dirty="0" smtClean="0">
                <a:latin typeface="TiMES" panose="02020603050405020304" pitchFamily="18" charset="0"/>
                <a:cs typeface="TiMES" panose="02020603050405020304" pitchFamily="18" charset="0"/>
              </a:rPr>
              <a:t>Respectfully </a:t>
            </a:r>
            <a:r>
              <a:rPr lang="en-GB" sz="2200" b="1" u="sng" dirty="0">
                <a:latin typeface="TiMES" panose="02020603050405020304" pitchFamily="18" charset="0"/>
                <a:cs typeface="TiMES" panose="02020603050405020304" pitchFamily="18" charset="0"/>
              </a:rPr>
              <a:t>following the same, we hold that while computing exemption u/s 54, the actual sale consideration is to be taken into consideration and not the stamp duty valuation u/s 50C. </a:t>
            </a:r>
            <a:endParaRPr lang="en-GB" sz="2200" b="1" u="sng" dirty="0" smtClean="0">
              <a:latin typeface="TiMES" panose="02020603050405020304" pitchFamily="18" charset="0"/>
              <a:cs typeface="TiMES" panose="02020603050405020304" pitchFamily="18" charset="0"/>
            </a:endParaRPr>
          </a:p>
          <a:p>
            <a:pPr marL="0" indent="0" algn="just">
              <a:buNone/>
            </a:pPr>
            <a:r>
              <a:rPr lang="en-GB" sz="2200" dirty="0" smtClean="0">
                <a:latin typeface="TiMES" panose="02020603050405020304" pitchFamily="18" charset="0"/>
                <a:cs typeface="TiMES" panose="02020603050405020304" pitchFamily="18" charset="0"/>
              </a:rPr>
              <a:t>Thus</a:t>
            </a:r>
            <a:r>
              <a:rPr lang="en-GB" sz="2200" dirty="0">
                <a:latin typeface="TiMES" panose="02020603050405020304" pitchFamily="18" charset="0"/>
                <a:cs typeface="TiMES" panose="02020603050405020304" pitchFamily="18" charset="0"/>
              </a:rPr>
              <a:t>, </a:t>
            </a:r>
            <a:r>
              <a:rPr lang="en-GB" sz="2200" dirty="0" err="1">
                <a:latin typeface="TiMES" panose="02020603050405020304" pitchFamily="18" charset="0"/>
                <a:cs typeface="TiMES" panose="02020603050405020304" pitchFamily="18" charset="0"/>
              </a:rPr>
              <a:t>assessee's</a:t>
            </a:r>
            <a:r>
              <a:rPr lang="en-GB" sz="2200" dirty="0">
                <a:latin typeface="TiMES" panose="02020603050405020304" pitchFamily="18" charset="0"/>
                <a:cs typeface="TiMES" panose="02020603050405020304" pitchFamily="18" charset="0"/>
              </a:rPr>
              <a:t> claim of exemption as made in the return of income as raised in Ground No. 2 of the </a:t>
            </a:r>
            <a:r>
              <a:rPr lang="en-GB" sz="2200" dirty="0" err="1">
                <a:latin typeface="TiMES" panose="02020603050405020304" pitchFamily="18" charset="0"/>
                <a:cs typeface="TiMES" panose="02020603050405020304" pitchFamily="18" charset="0"/>
              </a:rPr>
              <a:t>assessee</a:t>
            </a:r>
            <a:r>
              <a:rPr lang="en-GB" sz="2200" dirty="0">
                <a:latin typeface="TiMES" panose="02020603050405020304" pitchFamily="18" charset="0"/>
                <a:cs typeface="TiMES" panose="02020603050405020304" pitchFamily="18" charset="0"/>
              </a:rPr>
              <a:t> is allowed</a:t>
            </a:r>
            <a:r>
              <a:rPr lang="en-GB" sz="2200" dirty="0" smtClean="0">
                <a:latin typeface="TiMES" panose="02020603050405020304" pitchFamily="18" charset="0"/>
                <a:cs typeface="TiMES" panose="02020603050405020304" pitchFamily="18" charset="0"/>
              </a:rPr>
              <a:t>.</a:t>
            </a:r>
            <a:endParaRPr lang="en-IN" sz="2200"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5698627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fontScale="92500"/>
          </a:bodyPr>
          <a:lstStyle/>
          <a:p>
            <a:pPr marL="0" indent="0" algn="just">
              <a:buNone/>
            </a:pPr>
            <a:r>
              <a:rPr lang="en-IN" sz="2400" b="1" u="sng" dirty="0" smtClean="0">
                <a:latin typeface="TiMES" panose="02020603050405020304" pitchFamily="18" charset="0"/>
                <a:cs typeface="TiMES" panose="02020603050405020304" pitchFamily="18" charset="0"/>
              </a:rPr>
              <a:t>Section 50C </a:t>
            </a:r>
            <a:r>
              <a:rPr lang="en-IN" sz="2400" b="1" u="sng" dirty="0" err="1" smtClean="0">
                <a:latin typeface="TiMES" panose="02020603050405020304" pitchFamily="18" charset="0"/>
                <a:cs typeface="TiMES" panose="02020603050405020304" pitchFamily="18" charset="0"/>
              </a:rPr>
              <a:t>r.w.s</a:t>
            </a:r>
            <a:r>
              <a:rPr lang="en-IN" sz="2400" b="1" u="sng" dirty="0" smtClean="0">
                <a:latin typeface="TiMES" panose="02020603050405020304" pitchFamily="18" charset="0"/>
                <a:cs typeface="TiMES" panose="02020603050405020304" pitchFamily="18" charset="0"/>
              </a:rPr>
              <a:t> 54EC</a:t>
            </a:r>
          </a:p>
          <a:p>
            <a:pPr marL="0" indent="0" algn="just">
              <a:buNone/>
            </a:pPr>
            <a:r>
              <a:rPr lang="en-IN" sz="2400" b="1" dirty="0" err="1" smtClean="0">
                <a:latin typeface="TiMES" panose="02020603050405020304" pitchFamily="18" charset="0"/>
                <a:cs typeface="TiMES" panose="02020603050405020304" pitchFamily="18" charset="0"/>
              </a:rPr>
              <a:t>Nila</a:t>
            </a:r>
            <a:r>
              <a:rPr lang="en-IN" sz="2400" b="1" dirty="0" smtClean="0">
                <a:latin typeface="TiMES" panose="02020603050405020304" pitchFamily="18" charset="0"/>
                <a:cs typeface="TiMES" panose="02020603050405020304" pitchFamily="18" charset="0"/>
              </a:rPr>
              <a:t> </a:t>
            </a:r>
            <a:r>
              <a:rPr lang="en-IN" sz="2400" b="1" dirty="0">
                <a:latin typeface="TiMES" panose="02020603050405020304" pitchFamily="18" charset="0"/>
                <a:cs typeface="TiMES" panose="02020603050405020304" pitchFamily="18" charset="0"/>
              </a:rPr>
              <a:t>V. Shah v. CIT 83 DTR 218 (Mum</a:t>
            </a:r>
            <a:r>
              <a:rPr lang="en-IN" sz="2400" b="1" dirty="0" smtClean="0">
                <a:latin typeface="TiMES" panose="02020603050405020304" pitchFamily="18" charset="0"/>
                <a:cs typeface="TiMES" panose="02020603050405020304" pitchFamily="18" charset="0"/>
              </a:rPr>
              <a:t>.) </a:t>
            </a:r>
            <a:r>
              <a:rPr lang="en-IN" sz="2400" b="1" dirty="0">
                <a:latin typeface="TiMES" panose="02020603050405020304" pitchFamily="18" charset="0"/>
                <a:cs typeface="TiMES" panose="02020603050405020304" pitchFamily="18" charset="0"/>
              </a:rPr>
              <a:t>ITA No. : 3745/Mum/2008 </a:t>
            </a:r>
            <a:r>
              <a:rPr lang="en-IN" sz="2400" b="1" dirty="0" err="1" smtClean="0">
                <a:latin typeface="TiMES" panose="02020603050405020304" pitchFamily="18" charset="0"/>
                <a:cs typeface="TiMES" panose="02020603050405020304" pitchFamily="18" charset="0"/>
              </a:rPr>
              <a:t>dt</a:t>
            </a:r>
            <a:r>
              <a:rPr lang="en-IN" sz="2400" b="1" dirty="0" smtClean="0">
                <a:latin typeface="TiMES" panose="02020603050405020304" pitchFamily="18" charset="0"/>
                <a:cs typeface="TiMES" panose="02020603050405020304" pitchFamily="18" charset="0"/>
              </a:rPr>
              <a:t> : 29.02.2012 (54EC)</a:t>
            </a:r>
          </a:p>
          <a:p>
            <a:pPr marL="0" indent="0" algn="just">
              <a:buNone/>
            </a:pPr>
            <a:r>
              <a:rPr lang="en-GB" sz="2400" dirty="0" smtClean="0">
                <a:latin typeface="TiMES" panose="02020603050405020304" pitchFamily="18" charset="0"/>
                <a:cs typeface="TiMES" panose="02020603050405020304" pitchFamily="18" charset="0"/>
              </a:rPr>
              <a:t>8.3 </a:t>
            </a:r>
            <a:r>
              <a:rPr lang="en-GB" sz="2400" b="1" u="sng" dirty="0">
                <a:latin typeface="TiMES" panose="02020603050405020304" pitchFamily="18" charset="0"/>
                <a:cs typeface="TiMES" panose="02020603050405020304" pitchFamily="18" charset="0"/>
              </a:rPr>
              <a:t>Lastly, for the purpose of deduction u/s.54EC where the sale value should be taken at `.16,00,000/- which is the actual value or `.24,48,128/- which has been adopted by the Stamp Valuation Authorities u/s.50C. </a:t>
            </a:r>
            <a:endParaRPr lang="en-GB" sz="2400" b="1" u="sng" dirty="0" smtClean="0">
              <a:latin typeface="TiMES" panose="02020603050405020304" pitchFamily="18" charset="0"/>
              <a:cs typeface="TiMES" panose="02020603050405020304" pitchFamily="18" charset="0"/>
            </a:endParaRPr>
          </a:p>
          <a:p>
            <a:pPr marL="0" indent="0" algn="just">
              <a:buNone/>
            </a:pPr>
            <a:r>
              <a:rPr lang="en-GB" sz="2400" dirty="0" smtClean="0">
                <a:latin typeface="TiMES" panose="02020603050405020304" pitchFamily="18" charset="0"/>
                <a:cs typeface="TiMES" panose="02020603050405020304" pitchFamily="18" charset="0"/>
              </a:rPr>
              <a:t>Section </a:t>
            </a:r>
            <a:r>
              <a:rPr lang="en-GB" sz="2400" dirty="0">
                <a:latin typeface="TiMES" panose="02020603050405020304" pitchFamily="18" charset="0"/>
                <a:cs typeface="TiMES" panose="02020603050405020304" pitchFamily="18" charset="0"/>
              </a:rPr>
              <a:t>54EC provides for exemption from tax on Long Term Capital Gain when the capital gain arise from the transfer of Long Term Capital Asset and the whole or any part of the said capital gain is invested in certain bonds within the period of 6 months. </a:t>
            </a:r>
            <a:endParaRPr lang="en-GB" sz="2400" dirty="0" smtClean="0">
              <a:latin typeface="TiMES" panose="02020603050405020304" pitchFamily="18" charset="0"/>
              <a:cs typeface="TiMES" panose="02020603050405020304" pitchFamily="18" charset="0"/>
            </a:endParaRPr>
          </a:p>
          <a:p>
            <a:pPr marL="0" indent="0" algn="just">
              <a:buNone/>
            </a:pPr>
            <a:r>
              <a:rPr lang="en-GB" sz="2400" b="1" u="sng" dirty="0" smtClean="0">
                <a:latin typeface="TiMES" panose="02020603050405020304" pitchFamily="18" charset="0"/>
                <a:cs typeface="TiMES" panose="02020603050405020304" pitchFamily="18" charset="0"/>
              </a:rPr>
              <a:t>Section </a:t>
            </a:r>
            <a:r>
              <a:rPr lang="en-GB" sz="2400" b="1" u="sng" dirty="0">
                <a:latin typeface="TiMES" panose="02020603050405020304" pitchFamily="18" charset="0"/>
                <a:cs typeface="TiMES" panose="02020603050405020304" pitchFamily="18" charset="0"/>
              </a:rPr>
              <a:t>54EC speaks of the actual capital gain which arises out of transfer of Long Term Capital </a:t>
            </a:r>
            <a:r>
              <a:rPr lang="en-GB" sz="2400" b="1" u="sng" dirty="0" smtClean="0">
                <a:latin typeface="TiMES" panose="02020603050405020304" pitchFamily="18" charset="0"/>
                <a:cs typeface="TiMES" panose="02020603050405020304" pitchFamily="18" charset="0"/>
              </a:rPr>
              <a:t>Asset and </a:t>
            </a:r>
            <a:r>
              <a:rPr lang="en-GB" sz="2400" b="1" u="sng" dirty="0">
                <a:latin typeface="TiMES" panose="02020603050405020304" pitchFamily="18" charset="0"/>
                <a:cs typeface="TiMES" panose="02020603050405020304" pitchFamily="18" charset="0"/>
              </a:rPr>
              <a:t>not deeming amount. </a:t>
            </a:r>
            <a:endParaRPr lang="en-GB" sz="2400" b="1" u="sng" dirty="0" smtClean="0">
              <a:latin typeface="TiMES" panose="02020603050405020304" pitchFamily="18" charset="0"/>
              <a:cs typeface="TiMES" panose="02020603050405020304" pitchFamily="18" charset="0"/>
            </a:endParaRPr>
          </a:p>
          <a:p>
            <a:pPr marL="0" indent="0" algn="just">
              <a:buNone/>
            </a:pPr>
            <a:r>
              <a:rPr lang="en-GB" sz="2400" dirty="0" smtClean="0">
                <a:latin typeface="TiMES" panose="02020603050405020304" pitchFamily="18" charset="0"/>
                <a:cs typeface="TiMES" panose="02020603050405020304" pitchFamily="18" charset="0"/>
              </a:rPr>
              <a:t>Whereas </a:t>
            </a:r>
            <a:r>
              <a:rPr lang="en-GB" sz="2400" dirty="0">
                <a:latin typeface="TiMES" panose="02020603050405020304" pitchFamily="18" charset="0"/>
                <a:cs typeface="TiMES" panose="02020603050405020304" pitchFamily="18" charset="0"/>
              </a:rPr>
              <a:t>section 50C provides for deeming fiction where value of consideration is adopted as per the Stamp Valuation Authorities or any Authority of the State Government. </a:t>
            </a:r>
            <a:endParaRPr lang="en-GB" sz="2400" dirty="0" smtClean="0">
              <a:latin typeface="TiMES" panose="02020603050405020304" pitchFamily="18" charset="0"/>
              <a:cs typeface="TiMES" panose="02020603050405020304" pitchFamily="18" charset="0"/>
            </a:endParaRPr>
          </a:p>
          <a:p>
            <a:pPr marL="0" indent="0" algn="just">
              <a:buNone/>
            </a:pPr>
            <a:r>
              <a:rPr lang="en-GB" sz="2400" b="1" u="sng" dirty="0" smtClean="0">
                <a:latin typeface="TiMES" panose="02020603050405020304" pitchFamily="18" charset="0"/>
                <a:cs typeface="TiMES" panose="02020603050405020304" pitchFamily="18" charset="0"/>
              </a:rPr>
              <a:t>Even </a:t>
            </a:r>
            <a:r>
              <a:rPr lang="en-GB" sz="2400" b="1" u="sng" dirty="0">
                <a:latin typeface="TiMES" panose="02020603050405020304" pitchFamily="18" charset="0"/>
                <a:cs typeface="TiMES" panose="02020603050405020304" pitchFamily="18" charset="0"/>
              </a:rPr>
              <a:t>if the property has been sold at a lesser price but under the deeming fiction of section 50C, the value adopted by the Stamp Valuation Authorities is taken as sale consideration</a:t>
            </a:r>
            <a:r>
              <a:rPr lang="en-GB" sz="2400" b="1" u="sng" dirty="0" smtClean="0">
                <a:latin typeface="TiMES" panose="02020603050405020304" pitchFamily="18" charset="0"/>
                <a:cs typeface="TiMES" panose="02020603050405020304" pitchFamily="18" charset="0"/>
              </a:rPr>
              <a:t>.</a:t>
            </a:r>
          </a:p>
          <a:p>
            <a:pPr marL="0" indent="0" algn="just">
              <a:buNone/>
            </a:pPr>
            <a:r>
              <a:rPr lang="en-GB" sz="2400" b="1" u="sng" dirty="0" smtClean="0">
                <a:latin typeface="TiMES" panose="02020603050405020304" pitchFamily="18" charset="0"/>
                <a:cs typeface="TiMES" panose="02020603050405020304" pitchFamily="18" charset="0"/>
              </a:rPr>
              <a:t>Such </a:t>
            </a:r>
            <a:r>
              <a:rPr lang="en-GB" sz="2400" b="1" u="sng" dirty="0">
                <a:latin typeface="TiMES" panose="02020603050405020304" pitchFamily="18" charset="0"/>
                <a:cs typeface="TiMES" panose="02020603050405020304" pitchFamily="18" charset="0"/>
              </a:rPr>
              <a:t>a deeming fiction cannot be imported into section 54EC and hence the deemed value cannot be considered for the purpose of exemption u/s 54EC</a:t>
            </a:r>
            <a:r>
              <a:rPr lang="en-GB" sz="2400" b="1" u="sng" dirty="0" smtClean="0">
                <a:latin typeface="TiMES" panose="02020603050405020304" pitchFamily="18" charset="0"/>
                <a:cs typeface="TiMES" panose="02020603050405020304" pitchFamily="18" charset="0"/>
              </a:rPr>
              <a:t>.</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4318482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194129"/>
            <a:ext cx="11567160" cy="5970134"/>
          </a:xfrm>
        </p:spPr>
        <p:txBody>
          <a:bodyPr>
            <a:normAutofit/>
          </a:bodyPr>
          <a:lstStyle/>
          <a:p>
            <a:pPr marL="0" indent="0" algn="just">
              <a:buNone/>
            </a:pPr>
            <a:r>
              <a:rPr lang="en-GB" sz="2400" b="1" u="sng" dirty="0" smtClean="0">
                <a:latin typeface="Times New Roman" panose="02020603050405020304" pitchFamily="18" charset="0"/>
                <a:cs typeface="Times New Roman" panose="02020603050405020304" pitchFamily="18" charset="0"/>
              </a:rPr>
              <a:t>Thus </a:t>
            </a:r>
            <a:r>
              <a:rPr lang="en-GB" sz="2400" b="1" u="sng" dirty="0">
                <a:latin typeface="Times New Roman" panose="02020603050405020304" pitchFamily="18" charset="0"/>
                <a:cs typeface="Times New Roman" panose="02020603050405020304" pitchFamily="18" charset="0"/>
              </a:rPr>
              <a:t>the claim of the appellant u/s.54EC would be only `.16,00,000/- which is the actual investment in the specified bonds. </a:t>
            </a:r>
            <a:endParaRPr lang="en-GB" sz="2400" b="1" u="sng" dirty="0" smtClean="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At </a:t>
            </a:r>
            <a:r>
              <a:rPr lang="en-GB" sz="2400" b="1" u="sng" dirty="0">
                <a:latin typeface="Times New Roman" panose="02020603050405020304" pitchFamily="18" charset="0"/>
                <a:cs typeface="Times New Roman" panose="02020603050405020304" pitchFamily="18" charset="0"/>
              </a:rPr>
              <a:t>the same time, for the working of the Long Term Capital Gain, the sale consideration will be taken up as per the value determined u/s.50C which here in this case is at `.24,48,128/-. </a:t>
            </a:r>
            <a:endParaRPr lang="en-GB" sz="2400" b="1" u="sng" dirty="0" smtClean="0">
              <a:latin typeface="Times New Roman" panose="02020603050405020304" pitchFamily="18" charset="0"/>
              <a:cs typeface="Times New Roman" panose="02020603050405020304" pitchFamily="18" charset="0"/>
            </a:endParaRPr>
          </a:p>
          <a:p>
            <a:pPr marL="0" indent="0" algn="just">
              <a:buNone/>
            </a:pPr>
            <a:endParaRPr lang="en-GB" sz="2400" dirty="0" smtClean="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summarise our above findings, we hold that :- </a:t>
            </a:r>
            <a:endParaRPr lang="en-GB" sz="2400" dirty="0" smtClean="0">
              <a:latin typeface="Times New Roman" panose="02020603050405020304" pitchFamily="18" charset="0"/>
              <a:cs typeface="Times New Roman" panose="02020603050405020304" pitchFamily="18" charset="0"/>
            </a:endParaRPr>
          </a:p>
          <a:p>
            <a:pPr marL="514350" indent="-514350" algn="just">
              <a:buAutoNum type="romanLcPeriod"/>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transaction of sale will amount to Long Term Capital Gain and not Short Term Capital Gain. </a:t>
            </a:r>
            <a:endParaRPr lang="en-GB" sz="2400" dirty="0" smtClean="0">
              <a:latin typeface="Times New Roman" panose="02020603050405020304" pitchFamily="18" charset="0"/>
              <a:cs typeface="Times New Roman" panose="02020603050405020304" pitchFamily="18" charset="0"/>
            </a:endParaRPr>
          </a:p>
          <a:p>
            <a:pPr marL="514350" indent="-514350" algn="just">
              <a:buAutoNum type="romanLcPeriod"/>
            </a:pPr>
            <a:r>
              <a:rPr lang="en-GB" sz="2400" dirty="0" smtClean="0">
                <a:latin typeface="Times New Roman" panose="02020603050405020304" pitchFamily="18" charset="0"/>
                <a:cs typeface="Times New Roman" panose="02020603050405020304" pitchFamily="18" charset="0"/>
              </a:rPr>
              <a:t>Cost </a:t>
            </a:r>
            <a:r>
              <a:rPr lang="en-GB" sz="2400" dirty="0">
                <a:latin typeface="Times New Roman" panose="02020603050405020304" pitchFamily="18" charset="0"/>
                <a:cs typeface="Times New Roman" panose="02020603050405020304" pitchFamily="18" charset="0"/>
              </a:rPr>
              <a:t>of the acquisition of the said property would be taken at `.4,75,000</a:t>
            </a:r>
            <a:r>
              <a:rPr lang="en-GB" sz="2400" dirty="0" smtClean="0">
                <a:latin typeface="Times New Roman" panose="02020603050405020304" pitchFamily="18" charset="0"/>
                <a:cs typeface="Times New Roman" panose="02020603050405020304" pitchFamily="18" charset="0"/>
              </a:rPr>
              <a:t>/-.</a:t>
            </a:r>
          </a:p>
          <a:p>
            <a:pPr marL="514350" indent="-514350" algn="just">
              <a:buAutoNum type="romanLcPeriod"/>
            </a:pP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sale value for the purpose of computation of Long Term Capital Gain would be taken at `.24,48,128</a:t>
            </a:r>
            <a:r>
              <a:rPr lang="en-GB" sz="2400" b="1" u="sng" dirty="0" smtClean="0">
                <a:latin typeface="Times New Roman" panose="02020603050405020304" pitchFamily="18" charset="0"/>
                <a:cs typeface="Times New Roman" panose="02020603050405020304" pitchFamily="18" charset="0"/>
              </a:rPr>
              <a:t>/-.</a:t>
            </a:r>
          </a:p>
          <a:p>
            <a:pPr marL="514350" indent="-514350" algn="just">
              <a:buAutoNum type="romanLcPeriod"/>
            </a:pPr>
            <a:r>
              <a:rPr lang="en-GB" sz="2400" b="1" u="sng" dirty="0" smtClean="0">
                <a:latin typeface="Times New Roman" panose="02020603050405020304" pitchFamily="18" charset="0"/>
                <a:cs typeface="Times New Roman" panose="02020603050405020304" pitchFamily="18" charset="0"/>
              </a:rPr>
              <a:t>For </a:t>
            </a:r>
            <a:r>
              <a:rPr lang="en-GB" sz="2400" b="1" u="sng" dirty="0">
                <a:latin typeface="Times New Roman" panose="02020603050405020304" pitchFamily="18" charset="0"/>
                <a:cs typeface="Times New Roman" panose="02020603050405020304" pitchFamily="18" charset="0"/>
              </a:rPr>
              <a:t>the purpose of deduction u/s.54EC, the sale value would be taken at `.16,00,000/- which is the actual sale consideration which has been invested in the bond. </a:t>
            </a:r>
            <a:endParaRPr lang="en-GB" sz="2400" b="1" u="sng" dirty="0" smtClean="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039452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a:bodyPr>
          <a:lstStyle/>
          <a:p>
            <a:pPr marL="0" indent="0">
              <a:buNone/>
            </a:pPr>
            <a:r>
              <a:rPr lang="en-GB" sz="2400" b="1" dirty="0" smtClean="0">
                <a:latin typeface="Times New Roman" panose="02020603050405020304" pitchFamily="18" charset="0"/>
                <a:cs typeface="Times New Roman" panose="02020603050405020304" pitchFamily="18" charset="0"/>
              </a:rPr>
              <a:t>ISSUE – 6</a:t>
            </a:r>
          </a:p>
          <a:p>
            <a:pPr marL="0" indent="0">
              <a:buNone/>
            </a:pPr>
            <a:r>
              <a:rPr lang="en-GB" sz="2400" b="1" u="sng" dirty="0" smtClean="0">
                <a:latin typeface="Times New Roman" panose="02020603050405020304" pitchFamily="18" charset="0"/>
                <a:cs typeface="Times New Roman" panose="02020603050405020304" pitchFamily="18" charset="0"/>
              </a:rPr>
              <a:t>Retrospective Application of Tolerance Band of 10% to Sections 50C.</a:t>
            </a:r>
          </a:p>
          <a:p>
            <a:pPr marL="0" indent="0" algn="just">
              <a:buNone/>
            </a:pPr>
            <a:r>
              <a:rPr lang="en-GB" sz="2400" b="1" u="sng" dirty="0">
                <a:latin typeface="Times New Roman" panose="02020603050405020304" pitchFamily="18" charset="0"/>
                <a:cs typeface="Times New Roman" panose="02020603050405020304" pitchFamily="18" charset="0"/>
              </a:rPr>
              <a:t>Why the Safe Harbour Limit of 10% Should be Retrospective? </a:t>
            </a:r>
          </a:p>
          <a:p>
            <a:pPr marL="0" indent="0" algn="just">
              <a:buNone/>
            </a:pPr>
            <a:r>
              <a:rPr lang="en-GB" sz="2400" dirty="0" smtClean="0">
                <a:latin typeface="Times New Roman" panose="02020603050405020304" pitchFamily="18" charset="0"/>
                <a:cs typeface="Times New Roman" panose="02020603050405020304" pitchFamily="18" charset="0"/>
              </a:rPr>
              <a:t>Legal </a:t>
            </a:r>
            <a:r>
              <a:rPr lang="en-GB" sz="2400" dirty="0">
                <a:latin typeface="Times New Roman" panose="02020603050405020304" pitchFamily="18" charset="0"/>
                <a:cs typeface="Times New Roman" panose="02020603050405020304" pitchFamily="18" charset="0"/>
              </a:rPr>
              <a:t>maxim </a:t>
            </a:r>
            <a:r>
              <a:rPr lang="en-GB" sz="2400" b="1" i="1" u="sng" dirty="0">
                <a:latin typeface="Times New Roman" panose="02020603050405020304" pitchFamily="18" charset="0"/>
                <a:cs typeface="Times New Roman" panose="02020603050405020304" pitchFamily="18" charset="0"/>
              </a:rPr>
              <a:t>'Law </a:t>
            </a:r>
            <a:r>
              <a:rPr lang="en-GB" sz="2400" b="1" i="1" u="sng" dirty="0" err="1">
                <a:latin typeface="Times New Roman" panose="02020603050405020304" pitchFamily="18" charset="0"/>
                <a:cs typeface="Times New Roman" panose="02020603050405020304" pitchFamily="18" charset="0"/>
              </a:rPr>
              <a:t>Prospicit</a:t>
            </a:r>
            <a:r>
              <a:rPr lang="en-GB" sz="2400" b="1" i="1" u="sng" dirty="0">
                <a:latin typeface="Times New Roman" panose="02020603050405020304" pitchFamily="18" charset="0"/>
                <a:cs typeface="Times New Roman" panose="02020603050405020304" pitchFamily="18" charset="0"/>
              </a:rPr>
              <a:t> Non </a:t>
            </a:r>
            <a:r>
              <a:rPr lang="en-GB" sz="2400" b="1" i="1" u="sng" dirty="0" err="1">
                <a:latin typeface="Times New Roman" panose="02020603050405020304" pitchFamily="18" charset="0"/>
                <a:cs typeface="Times New Roman" panose="02020603050405020304" pitchFamily="18" charset="0"/>
              </a:rPr>
              <a:t>Respicit</a:t>
            </a:r>
            <a:r>
              <a:rPr lang="en-GB" sz="2400" b="1" u="sng"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presumes law to be prospective &amp; not retrospective. </a:t>
            </a: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dirty="0" smtClean="0">
                <a:latin typeface="Times New Roman" panose="02020603050405020304" pitchFamily="18" charset="0"/>
                <a:cs typeface="Times New Roman" panose="02020603050405020304" pitchFamily="18" charset="0"/>
              </a:rPr>
              <a:t>However</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where the legislation is enacted with a purpose of mitigating undue hardship the provision in such a case has to be given a reasonable &amp; equitable construction &amp; has to be considered to be retrospective in nature so as to make the provisions workable.</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The rule of beneficial construction should apply in such a case</a:t>
            </a:r>
            <a:r>
              <a:rPr lang="en-GB" sz="2400" dirty="0">
                <a:latin typeface="Times New Roman" panose="02020603050405020304" pitchFamily="18" charset="0"/>
                <a:cs typeface="Times New Roman" panose="02020603050405020304" pitchFamily="18" charset="0"/>
              </a:rPr>
              <a:t>. </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538431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93700" y="266700"/>
            <a:ext cx="11417300" cy="6376992"/>
          </a:xfrm>
        </p:spPr>
        <p:txBody>
          <a:bodyPr/>
          <a:lstStyle/>
          <a:p>
            <a:pPr algn="just">
              <a:buFont typeface="Arial" charset="0"/>
              <a:buNone/>
            </a:pPr>
            <a:r>
              <a:rPr lang="en-US" sz="2400" dirty="0">
                <a:latin typeface="Times" panose="02020603050405020304" pitchFamily="18" charset="0"/>
                <a:cs typeface="Times" panose="02020603050405020304" pitchFamily="18" charset="0"/>
              </a:rPr>
              <a:t>The turning point in determination of the taxable event was introduced with the </a:t>
            </a:r>
            <a:r>
              <a:rPr lang="en-US" sz="2400" b="1" u="sng" dirty="0">
                <a:latin typeface="Times" panose="02020603050405020304" pitchFamily="18" charset="0"/>
                <a:cs typeface="Times" panose="02020603050405020304" pitchFamily="18" charset="0"/>
              </a:rPr>
              <a:t>C.S. Atwal judgment by the Punjab &amp; Haryana High Court (2015) 378 ITR 244 (P&amp;H), </a:t>
            </a:r>
            <a:endParaRPr lang="en-US" sz="2400" b="1" u="sng" dirty="0" smtClean="0">
              <a:latin typeface="Times" panose="02020603050405020304" pitchFamily="18" charset="0"/>
              <a:cs typeface="Times" panose="02020603050405020304" pitchFamily="18" charset="0"/>
            </a:endParaRPr>
          </a:p>
          <a:p>
            <a:pPr algn="just">
              <a:buFont typeface="Arial" charset="0"/>
              <a:buNone/>
            </a:pPr>
            <a:r>
              <a:rPr lang="en-US" sz="2400" b="1" u="sng" dirty="0" smtClean="0">
                <a:latin typeface="Times" panose="02020603050405020304" pitchFamily="18" charset="0"/>
                <a:cs typeface="Times" panose="02020603050405020304" pitchFamily="18" charset="0"/>
              </a:rPr>
              <a:t>In </a:t>
            </a:r>
            <a:r>
              <a:rPr lang="en-US" sz="2400" b="1" u="sng" dirty="0">
                <a:latin typeface="Times" panose="02020603050405020304" pitchFamily="18" charset="0"/>
                <a:cs typeface="Times" panose="02020603050405020304" pitchFamily="18" charset="0"/>
              </a:rPr>
              <a:t>which it was held that since collaboration agreement is unregistered, Section 53 A of the Transfer of Property Act cannot be applied to such unregistered document. </a:t>
            </a:r>
          </a:p>
          <a:p>
            <a:pPr algn="just">
              <a:buFont typeface="Arial" charset="0"/>
              <a:buNone/>
            </a:pPr>
            <a:r>
              <a:rPr lang="en-US" sz="2400" b="1" u="sng" dirty="0">
                <a:latin typeface="Times" panose="02020603050405020304" pitchFamily="18" charset="0"/>
                <a:cs typeface="Times" panose="02020603050405020304" pitchFamily="18" charset="0"/>
              </a:rPr>
              <a:t>	The clauses of the registered power of attorney were treated to be mere license to enter the land for the purpose of Development and which could not be treated as transfer of possession. </a:t>
            </a:r>
          </a:p>
          <a:p>
            <a:pPr algn="just">
              <a:buFont typeface="Arial" charset="0"/>
              <a:buNone/>
            </a:pPr>
            <a:r>
              <a:rPr lang="en-US" sz="2400" b="1" u="sng" dirty="0">
                <a:latin typeface="Times" panose="02020603050405020304" pitchFamily="18" charset="0"/>
                <a:cs typeface="Times" panose="02020603050405020304" pitchFamily="18" charset="0"/>
              </a:rPr>
              <a:t>It was also held that where the Development was not carried out due to non fulfillment of obligation by the Developer, clause (v) of Section 2(47) will not be attracted.</a:t>
            </a:r>
            <a:endParaRPr lang="en-IN" sz="2400" b="1" u="sng" dirty="0">
              <a:latin typeface="Times" panose="02020603050405020304" pitchFamily="18" charset="0"/>
              <a:cs typeface="Times" panose="02020603050405020304" pitchFamily="18" charset="0"/>
            </a:endParaRP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7121030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Hon. </a:t>
            </a:r>
            <a:r>
              <a:rPr lang="en-GB" sz="2400" b="1" u="sng" dirty="0">
                <a:latin typeface="Times New Roman" panose="02020603050405020304" pitchFamily="18" charset="0"/>
                <a:cs typeface="Times New Roman" panose="02020603050405020304" pitchFamily="18" charset="0"/>
              </a:rPr>
              <a:t>Apex Court </a:t>
            </a:r>
            <a:r>
              <a:rPr lang="en-GB" sz="2400" dirty="0">
                <a:latin typeface="Times New Roman" panose="02020603050405020304" pitchFamily="18" charset="0"/>
                <a:cs typeface="Times New Roman" panose="02020603050405020304" pitchFamily="18" charset="0"/>
              </a:rPr>
              <a:t>has </a:t>
            </a:r>
            <a:r>
              <a:rPr lang="en-GB" sz="2400" b="1" u="sng" dirty="0">
                <a:latin typeface="Times New Roman" panose="02020603050405020304" pitchFamily="18" charset="0"/>
                <a:cs typeface="Times New Roman" panose="02020603050405020304" pitchFamily="18" charset="0"/>
              </a:rPr>
              <a:t>followed reasonable construction instead of strict interpretation in the following cases:- </a:t>
            </a:r>
          </a:p>
          <a:p>
            <a:pPr marL="457200" indent="-457200" algn="just">
              <a:buAutoNum type="arabicPeriod"/>
            </a:pPr>
            <a:r>
              <a:rPr lang="en-GB" sz="2400" b="1" dirty="0">
                <a:latin typeface="Times New Roman" panose="02020603050405020304" pitchFamily="18" charset="0"/>
                <a:cs typeface="Times New Roman" panose="02020603050405020304" pitchFamily="18" charset="0"/>
              </a:rPr>
              <a:t>R.B. </a:t>
            </a:r>
            <a:r>
              <a:rPr lang="en-GB" sz="2400" b="1" dirty="0" err="1">
                <a:latin typeface="Times New Roman" panose="02020603050405020304" pitchFamily="18" charset="0"/>
                <a:cs typeface="Times New Roman" panose="02020603050405020304" pitchFamily="18" charset="0"/>
              </a:rPr>
              <a:t>Jodha</a:t>
            </a:r>
            <a:r>
              <a:rPr lang="en-GB" sz="2400" b="1" dirty="0">
                <a:latin typeface="Times New Roman" panose="02020603050405020304" pitchFamily="18" charset="0"/>
                <a:cs typeface="Times New Roman" panose="02020603050405020304" pitchFamily="18" charset="0"/>
              </a:rPr>
              <a:t> Mal </a:t>
            </a:r>
            <a:r>
              <a:rPr lang="en-GB" sz="2400" b="1" dirty="0" err="1">
                <a:latin typeface="Times New Roman" panose="02020603050405020304" pitchFamily="18" charset="0"/>
                <a:cs typeface="Times New Roman" panose="02020603050405020304" pitchFamily="18" charset="0"/>
              </a:rPr>
              <a:t>Kuthiala</a:t>
            </a:r>
            <a:r>
              <a:rPr lang="en-GB" sz="2400" b="1" dirty="0">
                <a:latin typeface="Times New Roman" panose="02020603050405020304" pitchFamily="18" charset="0"/>
                <a:cs typeface="Times New Roman" panose="02020603050405020304" pitchFamily="18" charset="0"/>
              </a:rPr>
              <a:t> vs. CIT 82 ITR 570 (SC) [1971] </a:t>
            </a:r>
          </a:p>
          <a:p>
            <a:pPr marL="457200" indent="-457200" algn="just">
              <a:buAutoNum type="arabicPeriod"/>
            </a:pPr>
            <a:r>
              <a:rPr lang="en-GB" sz="2400" b="1" dirty="0">
                <a:latin typeface="Times New Roman" panose="02020603050405020304" pitchFamily="18" charset="0"/>
                <a:cs typeface="Times New Roman" panose="02020603050405020304" pitchFamily="18" charset="0"/>
              </a:rPr>
              <a:t>CIT vs. J.H. </a:t>
            </a:r>
            <a:r>
              <a:rPr lang="en-GB" sz="2400" b="1" dirty="0" err="1">
                <a:latin typeface="Times New Roman" panose="02020603050405020304" pitchFamily="18" charset="0"/>
                <a:cs typeface="Times New Roman" panose="02020603050405020304" pitchFamily="18" charset="0"/>
              </a:rPr>
              <a:t>Gotla</a:t>
            </a:r>
            <a:r>
              <a:rPr lang="en-GB" sz="2400" b="1" dirty="0">
                <a:latin typeface="Times New Roman" panose="02020603050405020304" pitchFamily="18" charset="0"/>
                <a:cs typeface="Times New Roman" panose="02020603050405020304" pitchFamily="18" charset="0"/>
              </a:rPr>
              <a:t> 156 I.T.R. 323(SC) [1985] </a:t>
            </a:r>
          </a:p>
          <a:p>
            <a:pPr marL="457200" indent="-457200" algn="just">
              <a:buAutoNum type="arabicPeriod"/>
            </a:pPr>
            <a:r>
              <a:rPr lang="en-GB" sz="2400" b="1" dirty="0">
                <a:latin typeface="Times New Roman" panose="02020603050405020304" pitchFamily="18" charset="0"/>
                <a:cs typeface="Times New Roman" panose="02020603050405020304" pitchFamily="18" charset="0"/>
              </a:rPr>
              <a:t>Good Year India Ltd. vs. State of Haryana 188 ITR 402 SC [1991]</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endParaRPr lang="en-GB" sz="2400" dirty="0" smtClean="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In </a:t>
            </a:r>
            <a:r>
              <a:rPr lang="en-GB" sz="2400" b="1" dirty="0" smtClean="0">
                <a:latin typeface="Times New Roman" panose="02020603050405020304" pitchFamily="18" charset="0"/>
                <a:cs typeface="Times New Roman" panose="02020603050405020304" pitchFamily="18" charset="0"/>
              </a:rPr>
              <a:t>CIT v. Calcutta Export Company (SC) (2018) 93 taxmann.com 51 </a:t>
            </a:r>
          </a:p>
          <a:p>
            <a:pPr marL="0" indent="0" algn="just">
              <a:buNone/>
            </a:pPr>
            <a:r>
              <a:rPr lang="en-GB" sz="2400" dirty="0" smtClean="0">
                <a:latin typeface="Times New Roman" panose="02020603050405020304" pitchFamily="18" charset="0"/>
                <a:cs typeface="Times New Roman" panose="02020603050405020304" pitchFamily="18" charset="0"/>
              </a:rPr>
              <a:t>The </a:t>
            </a:r>
            <a:r>
              <a:rPr lang="en-GB" sz="2400" b="1" u="sng" dirty="0" smtClean="0">
                <a:latin typeface="Times New Roman" panose="02020603050405020304" pitchFamily="18" charset="0"/>
                <a:cs typeface="Times New Roman" panose="02020603050405020304" pitchFamily="18" charset="0"/>
              </a:rPr>
              <a:t>issue before the Hon. Apex Court </a:t>
            </a:r>
            <a:r>
              <a:rPr lang="en-GB" sz="2400" dirty="0" smtClean="0">
                <a:latin typeface="Times New Roman" panose="02020603050405020304" pitchFamily="18" charset="0"/>
                <a:cs typeface="Times New Roman" panose="02020603050405020304" pitchFamily="18" charset="0"/>
              </a:rPr>
              <a:t>was whether </a:t>
            </a:r>
            <a:r>
              <a:rPr lang="en-GB" sz="2400" b="1" u="sng" dirty="0" smtClean="0">
                <a:latin typeface="Times New Roman" panose="02020603050405020304" pitchFamily="18" charset="0"/>
                <a:cs typeface="Times New Roman" panose="02020603050405020304" pitchFamily="18" charset="0"/>
              </a:rPr>
              <a:t>the amendment to sec 40(a)(</a:t>
            </a:r>
            <a:r>
              <a:rPr lang="en-GB" sz="2400" b="1" u="sng" dirty="0" err="1" smtClean="0">
                <a:latin typeface="Times New Roman" panose="02020603050405020304" pitchFamily="18" charset="0"/>
                <a:cs typeface="Times New Roman" panose="02020603050405020304" pitchFamily="18" charset="0"/>
              </a:rPr>
              <a:t>ia</a:t>
            </a:r>
            <a:r>
              <a:rPr lang="en-GB" sz="2400" b="1" u="sng" dirty="0" smtClean="0">
                <a:latin typeface="Times New Roman" panose="02020603050405020304" pitchFamily="18" charset="0"/>
                <a:cs typeface="Times New Roman" panose="02020603050405020304" pitchFamily="18" charset="0"/>
              </a:rPr>
              <a:t>) by Finance Act 2010 </a:t>
            </a:r>
            <a:r>
              <a:rPr lang="en-GB" sz="2400" dirty="0" smtClean="0">
                <a:latin typeface="Times New Roman" panose="02020603050405020304" pitchFamily="18" charset="0"/>
                <a:cs typeface="Times New Roman" panose="02020603050405020304" pitchFamily="18" charset="0"/>
              </a:rPr>
              <a:t>can be </a:t>
            </a:r>
            <a:r>
              <a:rPr lang="en-GB" sz="2400" b="1" u="sng" dirty="0" smtClean="0">
                <a:latin typeface="Times New Roman" panose="02020603050405020304" pitchFamily="18" charset="0"/>
                <a:cs typeface="Times New Roman" panose="02020603050405020304" pitchFamily="18" charset="0"/>
              </a:rPr>
              <a:t>considered to be retrospective in nature. </a:t>
            </a:r>
          </a:p>
          <a:p>
            <a:pPr marL="0" indent="0" algn="just">
              <a:buNone/>
            </a:pPr>
            <a:r>
              <a:rPr lang="en-GB" sz="2400" dirty="0" smtClean="0">
                <a:latin typeface="Times New Roman" panose="02020603050405020304" pitchFamily="18" charset="0"/>
                <a:cs typeface="Times New Roman" panose="02020603050405020304" pitchFamily="18" charset="0"/>
              </a:rPr>
              <a:t>The hon. Apex Court after considering the relevant schema of Section 40(a)(</a:t>
            </a:r>
            <a:r>
              <a:rPr lang="en-GB" sz="2400" dirty="0" err="1" smtClean="0">
                <a:latin typeface="Times New Roman" panose="02020603050405020304" pitchFamily="18" charset="0"/>
                <a:cs typeface="Times New Roman" panose="02020603050405020304" pitchFamily="18" charset="0"/>
              </a:rPr>
              <a:t>ia</a:t>
            </a:r>
            <a:r>
              <a:rPr lang="en-GB" sz="2400" dirty="0" smtClean="0">
                <a:latin typeface="Times New Roman" panose="02020603050405020304" pitchFamily="18" charset="0"/>
                <a:cs typeface="Times New Roman" panose="02020603050405020304" pitchFamily="18" charset="0"/>
              </a:rPr>
              <a:t>) &amp; taking into consideration the</a:t>
            </a:r>
            <a:r>
              <a:rPr lang="en-GB" sz="2400" b="1" u="sng" dirty="0" smtClean="0">
                <a:latin typeface="Times New Roman" panose="02020603050405020304" pitchFamily="18" charset="0"/>
                <a:cs typeface="Times New Roman" panose="02020603050405020304" pitchFamily="18" charset="0"/>
              </a:rPr>
              <a:t> purpose of the amendment was to mitigate undue hardship held the amendment to be retrospective in nature. </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5134199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97359"/>
            <a:ext cx="11328400" cy="5281142"/>
          </a:xfrm>
        </p:spPr>
        <p:txBody>
          <a:bodyPr>
            <a:normAutofit/>
          </a:bodyPr>
          <a:lstStyle/>
          <a:p>
            <a:pPr marL="205104" marR="25400" indent="0" algn="just">
              <a:lnSpc>
                <a:spcPct val="100000"/>
              </a:lnSpc>
              <a:spcBef>
                <a:spcPts val="790"/>
              </a:spcBef>
              <a:buNone/>
            </a:pPr>
            <a:r>
              <a:rPr lang="en-IN" sz="2400" b="1" u="sng" spc="-5" dirty="0">
                <a:latin typeface="Times New Roman" panose="02020603050405020304" pitchFamily="18" charset="0"/>
                <a:cs typeface="Times New Roman" panose="02020603050405020304" pitchFamily="18" charset="0"/>
              </a:rPr>
              <a:t>Finance Act, 2018 has </a:t>
            </a:r>
            <a:r>
              <a:rPr lang="en-IN" sz="2400" b="1" u="sng" spc="-15" dirty="0" err="1">
                <a:latin typeface="Times New Roman" panose="02020603050405020304" pitchFamily="18" charset="0"/>
                <a:cs typeface="Times New Roman" panose="02020603050405020304" pitchFamily="18" charset="0"/>
              </a:rPr>
              <a:t>w.e.f</a:t>
            </a:r>
            <a:r>
              <a:rPr lang="en-IN" sz="2400" b="1" u="sng" spc="-15"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1.4.2019 inserted third proviso to Section 50C </a:t>
            </a:r>
            <a:r>
              <a:rPr lang="en-IN" sz="2400" b="1" u="sng" spc="-10" dirty="0">
                <a:latin typeface="Times New Roman" panose="02020603050405020304" pitchFamily="18" charset="0"/>
                <a:cs typeface="Times New Roman" panose="02020603050405020304" pitchFamily="18" charset="0"/>
              </a:rPr>
              <a:t>which  </a:t>
            </a:r>
            <a:r>
              <a:rPr lang="en-IN" sz="2400" b="1" u="sng" spc="-5" dirty="0">
                <a:latin typeface="Times New Roman" panose="02020603050405020304" pitchFamily="18" charset="0"/>
                <a:cs typeface="Times New Roman" panose="02020603050405020304" pitchFamily="18" charset="0"/>
              </a:rPr>
              <a:t>provides for a tolerance limit of 5% </a:t>
            </a:r>
            <a:r>
              <a:rPr lang="en-IN" sz="2400" spc="-5" dirty="0">
                <a:latin typeface="Times New Roman" panose="02020603050405020304" pitchFamily="18" charset="0"/>
                <a:cs typeface="Times New Roman" panose="02020603050405020304" pitchFamily="18" charset="0"/>
              </a:rPr>
              <a:t>of the consideration received or accruing as a  result of the</a:t>
            </a:r>
            <a:r>
              <a:rPr lang="en-IN" sz="2400" spc="-70" dirty="0">
                <a:latin typeface="Times New Roman" panose="02020603050405020304" pitchFamily="18" charset="0"/>
                <a:cs typeface="Times New Roman" panose="02020603050405020304" pitchFamily="18" charset="0"/>
              </a:rPr>
              <a:t> </a:t>
            </a:r>
            <a:r>
              <a:rPr lang="en-IN" sz="2400" spc="-10" dirty="0">
                <a:latin typeface="Times New Roman" panose="02020603050405020304" pitchFamily="18" charset="0"/>
                <a:cs typeface="Times New Roman" panose="02020603050405020304" pitchFamily="18" charset="0"/>
              </a:rPr>
              <a:t>transfer.</a:t>
            </a:r>
            <a:endParaRPr lang="en-IN" sz="2400" dirty="0">
              <a:latin typeface="Times New Roman" panose="02020603050405020304" pitchFamily="18" charset="0"/>
              <a:cs typeface="Times New Roman" panose="02020603050405020304" pitchFamily="18" charset="0"/>
            </a:endParaRPr>
          </a:p>
          <a:p>
            <a:pPr marL="0" indent="0" algn="just">
              <a:lnSpc>
                <a:spcPct val="100000"/>
              </a:lnSpc>
              <a:spcBef>
                <a:spcPts val="30"/>
              </a:spcBef>
              <a:buNone/>
            </a:pPr>
            <a:endParaRPr lang="en-IN" sz="2400" dirty="0">
              <a:latin typeface="Times New Roman" panose="02020603050405020304" pitchFamily="18" charset="0"/>
              <a:cs typeface="Times New Roman" panose="02020603050405020304" pitchFamily="18" charset="0"/>
            </a:endParaRPr>
          </a:p>
          <a:p>
            <a:pPr marL="205104" indent="0" algn="just">
              <a:lnSpc>
                <a:spcPct val="100000"/>
              </a:lnSpc>
              <a:buNone/>
            </a:pPr>
            <a:r>
              <a:rPr lang="en-IN" sz="2400" b="1" u="sng" dirty="0">
                <a:latin typeface="Times New Roman" panose="02020603050405020304" pitchFamily="18" charset="0"/>
                <a:cs typeface="Times New Roman" panose="02020603050405020304" pitchFamily="18" charset="0"/>
              </a:rPr>
              <a:t>The </a:t>
            </a:r>
            <a:r>
              <a:rPr lang="en-IN" sz="2400" b="1" u="sng" spc="-5" dirty="0">
                <a:latin typeface="Times New Roman" panose="02020603050405020304" pitchFamily="18" charset="0"/>
                <a:cs typeface="Times New Roman" panose="02020603050405020304" pitchFamily="18" charset="0"/>
              </a:rPr>
              <a:t>limit of 5% has been increased to 10% by the Finance Act, 2020 </a:t>
            </a:r>
            <a:r>
              <a:rPr lang="en-IN" sz="2400" b="1" u="sng" spc="-15" dirty="0" err="1">
                <a:latin typeface="Times New Roman" panose="02020603050405020304" pitchFamily="18" charset="0"/>
                <a:cs typeface="Times New Roman" panose="02020603050405020304" pitchFamily="18" charset="0"/>
              </a:rPr>
              <a:t>w.e.f</a:t>
            </a:r>
            <a:r>
              <a:rPr lang="en-IN" sz="2400" b="1" u="sng" spc="-15" dirty="0">
                <a:latin typeface="Times New Roman" panose="02020603050405020304" pitchFamily="18" charset="0"/>
                <a:cs typeface="Times New Roman" panose="02020603050405020304" pitchFamily="18" charset="0"/>
              </a:rPr>
              <a:t>.</a:t>
            </a:r>
            <a:r>
              <a:rPr lang="en-IN" sz="2400" b="1" u="sng" spc="-5" dirty="0">
                <a:latin typeface="Times New Roman" panose="02020603050405020304" pitchFamily="18" charset="0"/>
                <a:cs typeface="Times New Roman" panose="02020603050405020304" pitchFamily="18" charset="0"/>
              </a:rPr>
              <a:t> 1.4.2021</a:t>
            </a:r>
            <a:r>
              <a:rPr lang="en-IN" sz="2400" spc="-5" dirty="0" smtClean="0">
                <a:latin typeface="Times New Roman" panose="02020603050405020304" pitchFamily="18" charset="0"/>
                <a:cs typeface="Times New Roman" panose="02020603050405020304" pitchFamily="18" charset="0"/>
              </a:rPr>
              <a:t>.</a:t>
            </a:r>
            <a:endParaRPr lang="en-IN" sz="4400" dirty="0">
              <a:latin typeface="Times New Roman" panose="02020603050405020304" pitchFamily="18" charset="0"/>
              <a:cs typeface="Times New Roman" panose="02020603050405020304" pitchFamily="18" charset="0"/>
            </a:endParaRPr>
          </a:p>
          <a:p>
            <a:pPr marL="0" indent="0" algn="just">
              <a:lnSpc>
                <a:spcPct val="100000"/>
              </a:lnSpc>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0206775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57629"/>
            <a:ext cx="11567160" cy="5970134"/>
          </a:xfrm>
        </p:spPr>
        <p:txBody>
          <a:bodyPr>
            <a:normAutofit/>
          </a:bodyPr>
          <a:lstStyle/>
          <a:p>
            <a:pPr marL="0" indent="0" algn="just">
              <a:buNone/>
            </a:pPr>
            <a:r>
              <a:rPr lang="en-IN" sz="2000" b="1" u="sng" dirty="0">
                <a:latin typeface="TiMES" panose="02020603050405020304" pitchFamily="18" charset="0"/>
                <a:cs typeface="TiMES" panose="02020603050405020304" pitchFamily="18" charset="0"/>
              </a:rPr>
              <a:t>A </a:t>
            </a:r>
            <a:r>
              <a:rPr lang="en-IN" sz="2000" b="1" u="sng" spc="-5" dirty="0">
                <a:latin typeface="TiMES" panose="02020603050405020304" pitchFamily="18" charset="0"/>
                <a:cs typeface="TiMES" panose="02020603050405020304" pitchFamily="18" charset="0"/>
              </a:rPr>
              <a:t>question arises as to whether the tolerance limit is prospective from the date of </a:t>
            </a:r>
            <a:r>
              <a:rPr lang="en-IN" sz="2000" b="1" u="sng" dirty="0">
                <a:latin typeface="TiMES" panose="02020603050405020304" pitchFamily="18" charset="0"/>
                <a:cs typeface="TiMES" panose="02020603050405020304" pitchFamily="18" charset="0"/>
              </a:rPr>
              <a:t>its </a:t>
            </a:r>
            <a:r>
              <a:rPr lang="en-IN" sz="2000" b="1" u="sng" spc="-5" dirty="0" smtClean="0">
                <a:latin typeface="TiMES" panose="02020603050405020304" pitchFamily="18" charset="0"/>
                <a:cs typeface="TiMES" panose="02020603050405020304" pitchFamily="18" charset="0"/>
              </a:rPr>
              <a:t>introduction </a:t>
            </a:r>
            <a:r>
              <a:rPr lang="en-IN" sz="2000" b="1" u="sng" spc="-5" dirty="0">
                <a:latin typeface="TiMES" panose="02020603050405020304" pitchFamily="18" charset="0"/>
                <a:cs typeface="TiMES" panose="02020603050405020304" pitchFamily="18" charset="0"/>
              </a:rPr>
              <a:t>or is retrospective?  </a:t>
            </a:r>
            <a:r>
              <a:rPr lang="en-IN" sz="2000" b="1" u="sng" dirty="0">
                <a:latin typeface="TiMES" panose="02020603050405020304" pitchFamily="18" charset="0"/>
                <a:cs typeface="TiMES" panose="02020603050405020304" pitchFamily="18" charset="0"/>
              </a:rPr>
              <a:t>If </a:t>
            </a:r>
            <a:r>
              <a:rPr lang="en-IN" sz="2000" b="1" u="sng" spc="-5" dirty="0">
                <a:latin typeface="TiMES" panose="02020603050405020304" pitchFamily="18" charset="0"/>
                <a:cs typeface="TiMES" panose="02020603050405020304" pitchFamily="18" charset="0"/>
              </a:rPr>
              <a:t>it is retrospective, it is retrospective since</a:t>
            </a:r>
            <a:r>
              <a:rPr lang="en-IN" sz="2000" b="1" u="sng" spc="35" dirty="0">
                <a:latin typeface="TiMES" panose="02020603050405020304" pitchFamily="18" charset="0"/>
                <a:cs typeface="TiMES" panose="02020603050405020304" pitchFamily="18" charset="0"/>
              </a:rPr>
              <a:t> </a:t>
            </a:r>
            <a:r>
              <a:rPr lang="en-IN" sz="2000" b="1" u="sng" spc="-10" dirty="0">
                <a:latin typeface="TiMES" panose="02020603050405020304" pitchFamily="18" charset="0"/>
                <a:cs typeface="TiMES" panose="02020603050405020304" pitchFamily="18" charset="0"/>
              </a:rPr>
              <a:t>when?</a:t>
            </a:r>
            <a:endParaRPr lang="en-IN" sz="2000" b="1" u="sng" dirty="0">
              <a:latin typeface="TiMES" panose="02020603050405020304" pitchFamily="18" charset="0"/>
              <a:cs typeface="TiMES" panose="02020603050405020304" pitchFamily="18" charset="0"/>
            </a:endParaRPr>
          </a:p>
          <a:p>
            <a:pPr marL="0" indent="0" algn="just">
              <a:buNone/>
            </a:pPr>
            <a:r>
              <a:rPr lang="en-GB" sz="2000" dirty="0">
                <a:latin typeface="TiMES" panose="02020603050405020304" pitchFamily="18" charset="0"/>
                <a:cs typeface="TiMES" panose="02020603050405020304" pitchFamily="18" charset="0"/>
              </a:rPr>
              <a:t>Amendment made in section 50C(1) by inserting third proviso by Finance Act, 2018, with effect from 1-4-2019 is </a:t>
            </a:r>
            <a:r>
              <a:rPr lang="en-GB" sz="2000" b="1" u="sng" dirty="0">
                <a:latin typeface="TiMES" panose="02020603050405020304" pitchFamily="18" charset="0"/>
                <a:cs typeface="TiMES" panose="02020603050405020304" pitchFamily="18" charset="0"/>
              </a:rPr>
              <a:t>curative in nature and same would apply retrospectively</a:t>
            </a:r>
            <a:endParaRPr lang="en-IN" sz="2000" b="1" u="sng" dirty="0">
              <a:latin typeface="TiMES" panose="02020603050405020304" pitchFamily="18" charset="0"/>
              <a:cs typeface="TiMES" panose="02020603050405020304" pitchFamily="18" charset="0"/>
            </a:endParaRPr>
          </a:p>
          <a:p>
            <a:pPr marL="0" indent="0" algn="just">
              <a:buNone/>
            </a:pPr>
            <a:endParaRPr lang="en-GB" sz="2000" b="1" u="sng" dirty="0" smtClean="0">
              <a:latin typeface="TiMES" panose="02020603050405020304" pitchFamily="18" charset="0"/>
              <a:cs typeface="TiMES" panose="02020603050405020304" pitchFamily="18" charset="0"/>
            </a:endParaRPr>
          </a:p>
          <a:p>
            <a:pPr marL="0" indent="0">
              <a:buNone/>
            </a:pPr>
            <a:r>
              <a:rPr lang="en-GB" sz="2000" b="1" dirty="0" smtClean="0">
                <a:latin typeface="TiMES" panose="02020603050405020304" pitchFamily="18" charset="0"/>
                <a:cs typeface="TiMES" panose="02020603050405020304" pitchFamily="18" charset="0"/>
              </a:rPr>
              <a:t>a) Joseph </a:t>
            </a:r>
            <a:r>
              <a:rPr lang="en-GB" sz="2000" b="1" dirty="0" err="1" smtClean="0">
                <a:latin typeface="TiMES" panose="02020603050405020304" pitchFamily="18" charset="0"/>
                <a:cs typeface="TiMES" panose="02020603050405020304" pitchFamily="18" charset="0"/>
              </a:rPr>
              <a:t>Mudaliar</a:t>
            </a:r>
            <a:r>
              <a:rPr lang="en-GB" sz="2000" b="1" dirty="0" smtClean="0">
                <a:latin typeface="TiMES" panose="02020603050405020304" pitchFamily="18" charset="0"/>
                <a:cs typeface="TiMES" panose="02020603050405020304" pitchFamily="18" charset="0"/>
              </a:rPr>
              <a:t> </a:t>
            </a:r>
            <a:r>
              <a:rPr lang="en-GB" sz="2000" b="1" i="1" dirty="0" smtClean="0">
                <a:latin typeface="TiMES" panose="02020603050405020304" pitchFamily="18" charset="0"/>
                <a:cs typeface="TiMES" panose="02020603050405020304" pitchFamily="18" charset="0"/>
              </a:rPr>
              <a:t>v. </a:t>
            </a:r>
            <a:r>
              <a:rPr lang="en-GB" sz="2000" b="1" dirty="0" smtClean="0">
                <a:latin typeface="TiMES" panose="02020603050405020304" pitchFamily="18" charset="0"/>
                <a:cs typeface="TiMES" panose="02020603050405020304" pitchFamily="18" charset="0"/>
              </a:rPr>
              <a:t>Deputy </a:t>
            </a:r>
            <a:r>
              <a:rPr lang="en-GB" sz="2000" b="1" dirty="0">
                <a:latin typeface="TiMES" panose="02020603050405020304" pitchFamily="18" charset="0"/>
                <a:cs typeface="TiMES" panose="02020603050405020304" pitchFamily="18" charset="0"/>
              </a:rPr>
              <a:t>Commissioner of Income-tax, CC-4(3), </a:t>
            </a:r>
            <a:r>
              <a:rPr lang="en-GB" sz="2000" b="1" dirty="0" smtClean="0">
                <a:latin typeface="TiMES" panose="02020603050405020304" pitchFamily="18" charset="0"/>
                <a:cs typeface="TiMES" panose="02020603050405020304" pitchFamily="18" charset="0"/>
              </a:rPr>
              <a:t>Mumbai </a:t>
            </a:r>
            <a:r>
              <a:rPr lang="pt-BR" sz="2000" b="1" dirty="0">
                <a:latin typeface="TiMES" panose="02020603050405020304" pitchFamily="18" charset="0"/>
                <a:cs typeface="TiMES" panose="02020603050405020304" pitchFamily="18" charset="0"/>
              </a:rPr>
              <a:t>[2021] 130 taxmann.com 250 (Mumbai - Trib</a:t>
            </a:r>
            <a:r>
              <a:rPr lang="pt-BR" sz="2000" b="1" dirty="0" smtClean="0">
                <a:latin typeface="TiMES" panose="02020603050405020304" pitchFamily="18" charset="0"/>
                <a:cs typeface="TiMES" panose="02020603050405020304" pitchFamily="18" charset="0"/>
              </a:rPr>
              <a:t>.) Dated 14.09.2021</a:t>
            </a:r>
            <a:endParaRPr lang="en-GB" sz="2000" b="1" dirty="0">
              <a:latin typeface="TiMES" panose="02020603050405020304" pitchFamily="18" charset="0"/>
              <a:cs typeface="TiMES" panose="02020603050405020304" pitchFamily="18" charset="0"/>
            </a:endParaRPr>
          </a:p>
          <a:p>
            <a:pPr marL="0" indent="0" algn="just">
              <a:buNone/>
            </a:pPr>
            <a:endParaRPr lang="en-IN" sz="2000" spc="-5" dirty="0" smtClean="0">
              <a:latin typeface="TiMES" panose="02020603050405020304" pitchFamily="18" charset="0"/>
              <a:cs typeface="TiMES" panose="02020603050405020304" pitchFamily="18" charset="0"/>
            </a:endParaRPr>
          </a:p>
          <a:p>
            <a:pPr marL="0" indent="0" algn="just">
              <a:buNone/>
            </a:pPr>
            <a:r>
              <a:rPr lang="en-IN" sz="2000" b="1" u="sng" spc="-5" dirty="0" smtClean="0">
                <a:latin typeface="TiMES" panose="02020603050405020304" pitchFamily="18" charset="0"/>
                <a:cs typeface="TiMES" panose="02020603050405020304" pitchFamily="18" charset="0"/>
              </a:rPr>
              <a:t>Amendment </a:t>
            </a:r>
            <a:r>
              <a:rPr lang="en-IN" sz="2000" b="1" u="sng" spc="-5" dirty="0">
                <a:latin typeface="TiMES" panose="02020603050405020304" pitchFamily="18" charset="0"/>
                <a:cs typeface="TiMES" panose="02020603050405020304" pitchFamily="18" charset="0"/>
              </a:rPr>
              <a:t>made in scheme of section 50C(1), </a:t>
            </a:r>
            <a:r>
              <a:rPr lang="en-IN" sz="2000" b="1" u="sng" dirty="0">
                <a:latin typeface="TiMES" panose="02020603050405020304" pitchFamily="18" charset="0"/>
                <a:cs typeface="TiMES" panose="02020603050405020304" pitchFamily="18" charset="0"/>
              </a:rPr>
              <a:t>by </a:t>
            </a:r>
            <a:r>
              <a:rPr lang="en-IN" sz="2000" b="1" u="sng" spc="-5" dirty="0">
                <a:latin typeface="TiMES" panose="02020603050405020304" pitchFamily="18" charset="0"/>
                <a:cs typeface="TiMES" panose="02020603050405020304" pitchFamily="18" charset="0"/>
              </a:rPr>
              <a:t>inserting third proviso thereto and  </a:t>
            </a:r>
            <a:r>
              <a:rPr lang="en-IN" sz="2000" b="1" u="sng" dirty="0">
                <a:latin typeface="TiMES" panose="02020603050405020304" pitchFamily="18" charset="0"/>
                <a:cs typeface="TiMES" panose="02020603050405020304" pitchFamily="18" charset="0"/>
              </a:rPr>
              <a:t>by </a:t>
            </a:r>
            <a:r>
              <a:rPr lang="en-IN" sz="2000" b="1" u="sng" spc="-5" dirty="0">
                <a:latin typeface="TiMES" panose="02020603050405020304" pitchFamily="18" charset="0"/>
                <a:cs typeface="TiMES" panose="02020603050405020304" pitchFamily="18" charset="0"/>
              </a:rPr>
              <a:t>enhancing tolerance band for variations between stated sale consideration </a:t>
            </a:r>
            <a:r>
              <a:rPr lang="en-IN" sz="2000" b="1" u="sng" spc="-5" dirty="0" smtClean="0">
                <a:latin typeface="TiMES" panose="02020603050405020304" pitchFamily="18" charset="0"/>
                <a:cs typeface="TiMES" panose="02020603050405020304" pitchFamily="18" charset="0"/>
              </a:rPr>
              <a:t>vis-à-vis </a:t>
            </a:r>
            <a:r>
              <a:rPr lang="en-IN" sz="2000" b="1" u="sng" spc="-5" dirty="0">
                <a:latin typeface="TiMES" panose="02020603050405020304" pitchFamily="18" charset="0"/>
                <a:cs typeface="TiMES" panose="02020603050405020304" pitchFamily="18" charset="0"/>
              </a:rPr>
              <a:t>stamp duty valuation from 5 per cent to 10 per cent </a:t>
            </a:r>
            <a:r>
              <a:rPr lang="en-IN" sz="2000" b="1" u="sng" dirty="0">
                <a:latin typeface="TiMES" panose="02020603050405020304" pitchFamily="18" charset="0"/>
                <a:cs typeface="TiMES" panose="02020603050405020304" pitchFamily="18" charset="0"/>
              </a:rPr>
              <a:t>are </a:t>
            </a:r>
            <a:r>
              <a:rPr lang="en-IN" sz="2000" b="1" u="sng" spc="-10" dirty="0">
                <a:latin typeface="TiMES" panose="02020603050405020304" pitchFamily="18" charset="0"/>
                <a:cs typeface="TiMES" panose="02020603050405020304" pitchFamily="18" charset="0"/>
              </a:rPr>
              <a:t>effective </a:t>
            </a:r>
            <a:r>
              <a:rPr lang="en-IN" sz="2000" b="1" u="sng" spc="-5" dirty="0">
                <a:latin typeface="TiMES" panose="02020603050405020304" pitchFamily="18" charset="0"/>
                <a:cs typeface="TiMES" panose="02020603050405020304" pitchFamily="18" charset="0"/>
              </a:rPr>
              <a:t>from date on </a:t>
            </a:r>
            <a:r>
              <a:rPr lang="en-IN" sz="2000" b="1" u="sng" spc="-5" dirty="0" smtClean="0">
                <a:latin typeface="TiMES" panose="02020603050405020304" pitchFamily="18" charset="0"/>
                <a:cs typeface="TiMES" panose="02020603050405020304" pitchFamily="18" charset="0"/>
              </a:rPr>
              <a:t>which </a:t>
            </a:r>
            <a:r>
              <a:rPr lang="en-IN" sz="2000" b="1" u="sng" spc="-5" dirty="0">
                <a:latin typeface="TiMES" panose="02020603050405020304" pitchFamily="18" charset="0"/>
                <a:cs typeface="TiMES" panose="02020603050405020304" pitchFamily="18" charset="0"/>
              </a:rPr>
              <a:t>section 50C, itself was introduced, </a:t>
            </a:r>
            <a:r>
              <a:rPr lang="en-IN" sz="2000" b="1" u="sng" spc="-5" dirty="0" err="1">
                <a:latin typeface="TiMES" panose="02020603050405020304" pitchFamily="18" charset="0"/>
                <a:cs typeface="TiMES" panose="02020603050405020304" pitchFamily="18" charset="0"/>
              </a:rPr>
              <a:t>i.e</a:t>
            </a:r>
            <a:r>
              <a:rPr lang="en-IN" sz="2000" b="1" u="sng" spc="-5" dirty="0">
                <a:latin typeface="TiMES" panose="02020603050405020304" pitchFamily="18" charset="0"/>
                <a:cs typeface="TiMES" panose="02020603050405020304" pitchFamily="18" charset="0"/>
              </a:rPr>
              <a:t> </a:t>
            </a:r>
            <a:r>
              <a:rPr lang="en-IN" sz="2000" b="1" u="sng" spc="-5" dirty="0" smtClean="0">
                <a:latin typeface="TiMES" panose="02020603050405020304" pitchFamily="18" charset="0"/>
                <a:cs typeface="TiMES" panose="02020603050405020304" pitchFamily="18" charset="0"/>
              </a:rPr>
              <a:t>1-4-2003</a:t>
            </a:r>
            <a:r>
              <a:rPr lang="en-GB" sz="2000" dirty="0" smtClean="0">
                <a:latin typeface="TiMES" panose="02020603050405020304" pitchFamily="18" charset="0"/>
                <a:cs typeface="TiMES" panose="02020603050405020304" pitchFamily="18" charset="0"/>
              </a:rPr>
              <a:t>.</a:t>
            </a:r>
          </a:p>
          <a:p>
            <a:pPr marL="0" indent="0" algn="just">
              <a:buNone/>
            </a:pPr>
            <a:r>
              <a:rPr lang="en-GB" sz="2000" b="1" dirty="0" smtClean="0">
                <a:latin typeface="TiMES" panose="02020603050405020304" pitchFamily="18" charset="0"/>
                <a:cs typeface="TiMES" panose="02020603050405020304" pitchFamily="18" charset="0"/>
              </a:rPr>
              <a:t>a) Sandeep </a:t>
            </a:r>
            <a:r>
              <a:rPr lang="en-GB" sz="2000" b="1" dirty="0" err="1" smtClean="0">
                <a:latin typeface="TiMES" panose="02020603050405020304" pitchFamily="18" charset="0"/>
                <a:cs typeface="TiMES" panose="02020603050405020304" pitchFamily="18" charset="0"/>
              </a:rPr>
              <a:t>Patil</a:t>
            </a:r>
            <a:r>
              <a:rPr lang="en-GB" sz="2000" b="1" dirty="0" smtClean="0">
                <a:latin typeface="TiMES" panose="02020603050405020304" pitchFamily="18" charset="0"/>
                <a:cs typeface="TiMES" panose="02020603050405020304" pitchFamily="18" charset="0"/>
              </a:rPr>
              <a:t> </a:t>
            </a:r>
            <a:r>
              <a:rPr lang="en-GB" sz="2000" b="1" dirty="0" err="1" smtClean="0">
                <a:latin typeface="TiMES" panose="02020603050405020304" pitchFamily="18" charset="0"/>
                <a:cs typeface="TiMES" panose="02020603050405020304" pitchFamily="18" charset="0"/>
              </a:rPr>
              <a:t>vs</a:t>
            </a:r>
            <a:r>
              <a:rPr lang="en-GB" sz="2000" b="1" dirty="0" smtClean="0">
                <a:latin typeface="TiMES" panose="02020603050405020304" pitchFamily="18" charset="0"/>
                <a:cs typeface="TiMES" panose="02020603050405020304" pitchFamily="18" charset="0"/>
              </a:rPr>
              <a:t> ITO in ITA no 924/Bang/2019 dated 09.09.2020 </a:t>
            </a:r>
            <a:r>
              <a:rPr lang="en-GB" sz="2000" b="1" dirty="0">
                <a:latin typeface="TiMES" panose="02020603050405020304" pitchFamily="18" charset="0"/>
                <a:cs typeface="TiMES" panose="02020603050405020304" pitchFamily="18" charset="0"/>
              </a:rPr>
              <a:t>for AY 2016-17 </a:t>
            </a:r>
            <a:r>
              <a:rPr lang="en-GB" sz="2000" b="1" dirty="0" smtClean="0">
                <a:latin typeface="TiMES" panose="02020603050405020304" pitchFamily="18" charset="0"/>
                <a:cs typeface="TiMES" panose="02020603050405020304" pitchFamily="18" charset="0"/>
              </a:rPr>
              <a:t>.</a:t>
            </a:r>
          </a:p>
          <a:p>
            <a:pPr marL="0" indent="0" algn="just">
              <a:buNone/>
            </a:pPr>
            <a:r>
              <a:rPr lang="en-GB" sz="2000" b="1" dirty="0" smtClean="0">
                <a:latin typeface="TiMES" panose="02020603050405020304" pitchFamily="18" charset="0"/>
                <a:cs typeface="TiMES" panose="02020603050405020304" pitchFamily="18" charset="0"/>
              </a:rPr>
              <a:t>b) Maria </a:t>
            </a:r>
            <a:r>
              <a:rPr lang="en-GB" sz="2000" b="1" dirty="0" err="1" smtClean="0">
                <a:latin typeface="TiMES" panose="02020603050405020304" pitchFamily="18" charset="0"/>
                <a:cs typeface="TiMES" panose="02020603050405020304" pitchFamily="18" charset="0"/>
              </a:rPr>
              <a:t>Fernandes</a:t>
            </a:r>
            <a:r>
              <a:rPr lang="en-GB" sz="2000" b="1" dirty="0" smtClean="0">
                <a:latin typeface="TiMES" panose="02020603050405020304" pitchFamily="18" charset="0"/>
                <a:cs typeface="TiMES" panose="02020603050405020304" pitchFamily="18" charset="0"/>
              </a:rPr>
              <a:t> </a:t>
            </a:r>
            <a:r>
              <a:rPr lang="en-GB" sz="2000" b="1" dirty="0" err="1" smtClean="0">
                <a:latin typeface="TiMES" panose="02020603050405020304" pitchFamily="18" charset="0"/>
                <a:cs typeface="TiMES" panose="02020603050405020304" pitchFamily="18" charset="0"/>
              </a:rPr>
              <a:t>Charyl</a:t>
            </a:r>
            <a:r>
              <a:rPr lang="en-GB" sz="2000" b="1" dirty="0" smtClean="0">
                <a:latin typeface="TiMES" panose="02020603050405020304" pitchFamily="18" charset="0"/>
                <a:cs typeface="TiMES" panose="02020603050405020304" pitchFamily="18" charset="0"/>
              </a:rPr>
              <a:t> </a:t>
            </a:r>
            <a:r>
              <a:rPr lang="en-GB" sz="2000" b="1" dirty="0" err="1" smtClean="0">
                <a:latin typeface="TiMES" panose="02020603050405020304" pitchFamily="18" charset="0"/>
                <a:cs typeface="TiMES" panose="02020603050405020304" pitchFamily="18" charset="0"/>
              </a:rPr>
              <a:t>vs</a:t>
            </a:r>
            <a:r>
              <a:rPr lang="en-GB" sz="2000" b="1" dirty="0" smtClean="0">
                <a:latin typeface="TiMES" panose="02020603050405020304" pitchFamily="18" charset="0"/>
                <a:cs typeface="TiMES" panose="02020603050405020304" pitchFamily="18" charset="0"/>
              </a:rPr>
              <a:t> ITO 123 </a:t>
            </a:r>
            <a:r>
              <a:rPr lang="en-GB" sz="2000" b="1" dirty="0" err="1" smtClean="0">
                <a:latin typeface="TiMES" panose="02020603050405020304" pitchFamily="18" charset="0"/>
                <a:cs typeface="TiMES" panose="02020603050405020304" pitchFamily="18" charset="0"/>
              </a:rPr>
              <a:t>Taxmann</a:t>
            </a:r>
            <a:r>
              <a:rPr lang="en-GB" sz="2000" b="1" dirty="0">
                <a:latin typeface="TiMES" panose="02020603050405020304" pitchFamily="18" charset="0"/>
                <a:cs typeface="TiMES" panose="02020603050405020304" pitchFamily="18" charset="0"/>
              </a:rPr>
              <a:t> </a:t>
            </a:r>
            <a:r>
              <a:rPr lang="en-GB" sz="2000" b="1" dirty="0" smtClean="0">
                <a:latin typeface="TiMES" panose="02020603050405020304" pitchFamily="18" charset="0"/>
                <a:cs typeface="TiMES" panose="02020603050405020304" pitchFamily="18" charset="0"/>
              </a:rPr>
              <a:t>252/2021/Mum </a:t>
            </a:r>
            <a:r>
              <a:rPr lang="en-GB" sz="2000" b="1" dirty="0">
                <a:latin typeface="TiMES" panose="02020603050405020304" pitchFamily="18" charset="0"/>
                <a:cs typeface="TiMES" panose="02020603050405020304" pitchFamily="18" charset="0"/>
              </a:rPr>
              <a:t>dated 15.01.2021. </a:t>
            </a:r>
            <a:r>
              <a:rPr lang="en-GB" sz="2000" b="1" dirty="0" smtClean="0">
                <a:latin typeface="TiMES" panose="02020603050405020304" pitchFamily="18" charset="0"/>
                <a:cs typeface="TiMES" panose="02020603050405020304" pitchFamily="18" charset="0"/>
              </a:rPr>
              <a:t>for AY 2011-12</a:t>
            </a:r>
          </a:p>
          <a:p>
            <a:pPr marL="0" indent="0" algn="just">
              <a:buNone/>
            </a:pPr>
            <a:r>
              <a:rPr lang="en-GB" sz="2000" b="1" dirty="0">
                <a:latin typeface="TiMES" panose="02020603050405020304" pitchFamily="18" charset="0"/>
                <a:cs typeface="TiMES" panose="02020603050405020304" pitchFamily="18" charset="0"/>
              </a:rPr>
              <a:t>c) </a:t>
            </a:r>
            <a:r>
              <a:rPr lang="en-GB" sz="2000" b="1" dirty="0" err="1">
                <a:latin typeface="TiMES" panose="02020603050405020304" pitchFamily="18" charset="0"/>
                <a:cs typeface="TiMES" panose="02020603050405020304" pitchFamily="18" charset="0"/>
              </a:rPr>
              <a:t>Mamatha</a:t>
            </a:r>
            <a:r>
              <a:rPr lang="en-GB" sz="2000" b="1" dirty="0">
                <a:latin typeface="TiMES" panose="02020603050405020304" pitchFamily="18" charset="0"/>
                <a:cs typeface="TiMES" panose="02020603050405020304" pitchFamily="18" charset="0"/>
              </a:rPr>
              <a:t> </a:t>
            </a:r>
            <a:r>
              <a:rPr lang="en-GB" sz="2000" b="1" dirty="0" err="1">
                <a:latin typeface="TiMES" panose="02020603050405020304" pitchFamily="18" charset="0"/>
                <a:cs typeface="TiMES" panose="02020603050405020304" pitchFamily="18" charset="0"/>
              </a:rPr>
              <a:t>Divakar</a:t>
            </a:r>
            <a:r>
              <a:rPr lang="en-GB" sz="2000" b="1" dirty="0">
                <a:latin typeface="TiMES" panose="02020603050405020304" pitchFamily="18" charset="0"/>
                <a:cs typeface="TiMES" panose="02020603050405020304" pitchFamily="18" charset="0"/>
              </a:rPr>
              <a:t> </a:t>
            </a:r>
            <a:r>
              <a:rPr lang="en-GB" sz="2000" b="1" dirty="0" smtClean="0">
                <a:latin typeface="TiMES" panose="02020603050405020304" pitchFamily="18" charset="0"/>
                <a:cs typeface="TiMES" panose="02020603050405020304" pitchFamily="18" charset="0"/>
              </a:rPr>
              <a:t>Shetty</a:t>
            </a:r>
            <a:r>
              <a:rPr lang="en-GB" sz="2000" b="1" dirty="0">
                <a:latin typeface="TiMES" panose="02020603050405020304" pitchFamily="18" charset="0"/>
                <a:cs typeface="TiMES" panose="02020603050405020304" pitchFamily="18" charset="0"/>
              </a:rPr>
              <a:t> </a:t>
            </a:r>
            <a:r>
              <a:rPr lang="en-GB" sz="2000" b="1" dirty="0" err="1" smtClean="0">
                <a:latin typeface="TiMES" panose="02020603050405020304" pitchFamily="18" charset="0"/>
                <a:cs typeface="TiMES" panose="02020603050405020304" pitchFamily="18" charset="0"/>
              </a:rPr>
              <a:t>vs</a:t>
            </a:r>
            <a:r>
              <a:rPr lang="en-GB" sz="2000" b="1" dirty="0" smtClean="0">
                <a:latin typeface="TiMES" panose="02020603050405020304" pitchFamily="18" charset="0"/>
                <a:cs typeface="TiMES" panose="02020603050405020304" pitchFamily="18" charset="0"/>
              </a:rPr>
              <a:t> ITO in </a:t>
            </a:r>
            <a:r>
              <a:rPr lang="pt-BR" sz="2000" b="1" dirty="0" smtClean="0">
                <a:latin typeface="TiMES" panose="02020603050405020304" pitchFamily="18" charset="0"/>
                <a:cs typeface="TiMES" panose="02020603050405020304" pitchFamily="18" charset="0"/>
              </a:rPr>
              <a:t>ITA </a:t>
            </a:r>
            <a:r>
              <a:rPr lang="pt-BR" sz="2000" b="1" dirty="0">
                <a:latin typeface="TiMES" panose="02020603050405020304" pitchFamily="18" charset="0"/>
                <a:cs typeface="TiMES" panose="02020603050405020304" pitchFamily="18" charset="0"/>
              </a:rPr>
              <a:t>No. </a:t>
            </a:r>
            <a:r>
              <a:rPr lang="pt-BR" sz="2000" b="1" dirty="0" smtClean="0">
                <a:latin typeface="TiMES" panose="02020603050405020304" pitchFamily="18" charset="0"/>
                <a:cs typeface="TiMES" panose="02020603050405020304" pitchFamily="18" charset="0"/>
              </a:rPr>
              <a:t>1204/H/2017 </a:t>
            </a:r>
            <a:r>
              <a:rPr lang="pt-BR" sz="2000" b="1" dirty="0">
                <a:latin typeface="TiMES" panose="02020603050405020304" pitchFamily="18" charset="0"/>
                <a:cs typeface="TiMES" panose="02020603050405020304" pitchFamily="18" charset="0"/>
              </a:rPr>
              <a:t>dated 30.09.2021. </a:t>
            </a:r>
            <a:r>
              <a:rPr lang="pt-BR" sz="2000" b="1" dirty="0" smtClean="0">
                <a:latin typeface="TiMES" panose="02020603050405020304" pitchFamily="18" charset="0"/>
                <a:cs typeface="TiMES" panose="02020603050405020304" pitchFamily="18" charset="0"/>
              </a:rPr>
              <a:t>for AY 2009-10</a:t>
            </a:r>
          </a:p>
          <a:p>
            <a:pPr marL="0" indent="0" algn="just">
              <a:buNone/>
            </a:pPr>
            <a:r>
              <a:rPr lang="en-US" sz="2000" b="1" dirty="0" smtClean="0">
                <a:latin typeface="TiMES" panose="02020603050405020304" pitchFamily="18" charset="0"/>
                <a:cs typeface="TiMES" panose="02020603050405020304" pitchFamily="18" charset="0"/>
              </a:rPr>
              <a:t>d) </a:t>
            </a:r>
            <a:r>
              <a:rPr lang="en-US" sz="2000" b="1" dirty="0" err="1" smtClean="0">
                <a:latin typeface="TiMES" panose="02020603050405020304" pitchFamily="18" charset="0"/>
                <a:cs typeface="TiMES" panose="02020603050405020304" pitchFamily="18" charset="0"/>
              </a:rPr>
              <a:t>Amrapali</a:t>
            </a:r>
            <a:r>
              <a:rPr lang="en-US" sz="2000" b="1" dirty="0" smtClean="0">
                <a:latin typeface="TiMES" panose="02020603050405020304" pitchFamily="18" charset="0"/>
                <a:cs typeface="TiMES" panose="02020603050405020304" pitchFamily="18" charset="0"/>
              </a:rPr>
              <a:t> </a:t>
            </a:r>
            <a:r>
              <a:rPr lang="en-US" sz="2000" b="1" dirty="0">
                <a:latin typeface="TiMES" panose="02020603050405020304" pitchFamily="18" charset="0"/>
                <a:cs typeface="TiMES" panose="02020603050405020304" pitchFamily="18" charset="0"/>
              </a:rPr>
              <a:t>Cinema Vs. ACIT, [2021] 127 Taxmann.com 376 (Delhi </a:t>
            </a:r>
            <a:r>
              <a:rPr lang="en-US" sz="2000" b="1" dirty="0" smtClean="0">
                <a:latin typeface="TiMES" panose="02020603050405020304" pitchFamily="18" charset="0"/>
                <a:cs typeface="TiMES" panose="02020603050405020304" pitchFamily="18" charset="0"/>
              </a:rPr>
              <a:t>- </a:t>
            </a:r>
            <a:r>
              <a:rPr lang="en-US" sz="2000" b="1" dirty="0">
                <a:latin typeface="TiMES" panose="02020603050405020304" pitchFamily="18" charset="0"/>
                <a:cs typeface="TiMES" panose="02020603050405020304" pitchFamily="18" charset="0"/>
              </a:rPr>
              <a:t>Trib</a:t>
            </a:r>
            <a:r>
              <a:rPr lang="en-US" sz="2000" b="1" dirty="0" smtClean="0">
                <a:latin typeface="TiMES" panose="02020603050405020304" pitchFamily="18" charset="0"/>
                <a:cs typeface="TiMES" panose="02020603050405020304" pitchFamily="18" charset="0"/>
              </a:rPr>
              <a:t>.) dated 28.04.2021 for AY 2012-13</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84344394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57629"/>
            <a:ext cx="11567160" cy="5970134"/>
          </a:xfrm>
        </p:spPr>
        <p:txBody>
          <a:bodyPr>
            <a:normAutofit lnSpcReduction="10000"/>
          </a:bodyPr>
          <a:lstStyle/>
          <a:p>
            <a:pPr marL="0" indent="0" algn="just">
              <a:lnSpc>
                <a:spcPct val="100000"/>
              </a:lnSpc>
              <a:buNone/>
            </a:pPr>
            <a:r>
              <a:rPr lang="en-GB" sz="2400" b="1" dirty="0">
                <a:latin typeface="Times New Roman" panose="02020603050405020304" pitchFamily="18" charset="0"/>
                <a:cs typeface="Times New Roman" panose="02020603050405020304" pitchFamily="18" charset="0"/>
              </a:rPr>
              <a:t>Sri Sandeep </a:t>
            </a:r>
            <a:r>
              <a:rPr lang="en-GB" sz="2400" b="1" dirty="0" err="1">
                <a:latin typeface="Times New Roman" panose="02020603050405020304" pitchFamily="18" charset="0"/>
                <a:cs typeface="Times New Roman" panose="02020603050405020304" pitchFamily="18" charset="0"/>
              </a:rPr>
              <a:t>Patil</a:t>
            </a:r>
            <a:r>
              <a:rPr lang="en-GB" sz="2400" b="1" dirty="0">
                <a:latin typeface="Times New Roman" panose="02020603050405020304" pitchFamily="18" charset="0"/>
                <a:cs typeface="Times New Roman" panose="02020603050405020304" pitchFamily="18" charset="0"/>
              </a:rPr>
              <a:t>, Bangalore </a:t>
            </a:r>
            <a:r>
              <a:rPr lang="en-GB" sz="2400" b="1" dirty="0" err="1">
                <a:latin typeface="Times New Roman" panose="02020603050405020304" pitchFamily="18" charset="0"/>
                <a:cs typeface="Times New Roman" panose="02020603050405020304" pitchFamily="18" charset="0"/>
              </a:rPr>
              <a:t>vs</a:t>
            </a:r>
            <a:r>
              <a:rPr lang="en-GB" sz="2400" b="1" dirty="0">
                <a:latin typeface="Times New Roman" panose="02020603050405020304" pitchFamily="18" charset="0"/>
                <a:cs typeface="Times New Roman" panose="02020603050405020304" pitchFamily="18" charset="0"/>
              </a:rPr>
              <a:t> Income Tax Officer, Ward-1(3)(5) dated 9.09.2020</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10. We also notice that the Parliament has introduced third proviso in section 50C(1) of the Act, as per which the </a:t>
            </a:r>
            <a:r>
              <a:rPr lang="en-GB" sz="2400" b="1" u="sng" dirty="0">
                <a:latin typeface="Times New Roman" panose="02020603050405020304" pitchFamily="18" charset="0"/>
                <a:cs typeface="Times New Roman" panose="02020603050405020304" pitchFamily="18" charset="0"/>
              </a:rPr>
              <a:t>difference in stamp duty valuation and actual consideration should be ignored, if it is less than 5%/10</a:t>
            </a:r>
            <a:r>
              <a:rPr lang="en-GB" sz="2400" b="1" u="sng" dirty="0" smtClean="0">
                <a:latin typeface="Times New Roman" panose="02020603050405020304" pitchFamily="18" charset="0"/>
                <a:cs typeface="Times New Roman" panose="02020603050405020304" pitchFamily="18" charset="0"/>
              </a:rPr>
              <a:t>%.</a:t>
            </a:r>
          </a:p>
          <a:p>
            <a:pPr marL="0" indent="0" algn="just">
              <a:lnSpc>
                <a:spcPct val="100000"/>
              </a:lnSpc>
              <a:buNone/>
            </a:pPr>
            <a:r>
              <a:rPr lang="en-GB" sz="2400" dirty="0" smtClean="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Even though the said provision has come into effect from 1.4.2019/1.4.2021, we notice that the Kolkata Bench of Tribunal has held it to be curative in nature in the case of Chandra Prakash </a:t>
            </a:r>
            <a:r>
              <a:rPr lang="en-GB" sz="2400" b="1" u="sng" dirty="0" err="1">
                <a:latin typeface="Times New Roman" panose="02020603050405020304" pitchFamily="18" charset="0"/>
                <a:cs typeface="Times New Roman" panose="02020603050405020304" pitchFamily="18" charset="0"/>
              </a:rPr>
              <a:t>Jhunjhunwala</a:t>
            </a:r>
            <a:r>
              <a:rPr lang="en-GB" sz="2400" b="1" u="sng" dirty="0">
                <a:latin typeface="Times New Roman" panose="02020603050405020304" pitchFamily="18" charset="0"/>
                <a:cs typeface="Times New Roman" panose="02020603050405020304" pitchFamily="18" charset="0"/>
              </a:rPr>
              <a:t> (supra) and accordingly held that the proviso shall apply since the date of insertion of sec.50C of the Act. Accordingly, the above said reasoning given by the Kolkata bench of ITAT also supports the contentions of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11. In view of the foregoing discussions we find merit in the prayer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We notice that the addition of Rs.15,92,800/- sustained by </a:t>
            </a:r>
            <a:r>
              <a:rPr lang="en-GB" sz="2400" dirty="0" err="1">
                <a:latin typeface="Times New Roman" panose="02020603050405020304" pitchFamily="18" charset="0"/>
                <a:cs typeface="Times New Roman" panose="02020603050405020304" pitchFamily="18" charset="0"/>
              </a:rPr>
              <a:t>Ld</a:t>
            </a:r>
            <a:r>
              <a:rPr lang="en-GB" sz="2400" dirty="0">
                <a:latin typeface="Times New Roman" panose="02020603050405020304" pitchFamily="18" charset="0"/>
                <a:cs typeface="Times New Roman" panose="02020603050405020304" pitchFamily="18" charset="0"/>
              </a:rPr>
              <a:t> CIT(A) works out to less than 10% of the actual consideration of Rs.2,33,00,000/- paid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Accordingly, we modify the order passed by Ld. CIT(A) and </a:t>
            </a:r>
            <a:r>
              <a:rPr lang="en-GB" sz="2400" b="1" u="sng" dirty="0">
                <a:latin typeface="Times New Roman" panose="02020603050405020304" pitchFamily="18" charset="0"/>
                <a:cs typeface="Times New Roman" panose="02020603050405020304" pitchFamily="18" charset="0"/>
              </a:rPr>
              <a:t>direct the A.O. to ignore the difference between fair market value determined by CIT(A) and the actual consideration as the same is less than 10% of the actual consideration.</a:t>
            </a:r>
            <a:endParaRPr lang="en-IN" sz="2400" b="1" u="sng" dirty="0">
              <a:latin typeface="Times New Roman" panose="02020603050405020304" pitchFamily="18" charset="0"/>
              <a:cs typeface="Times New Roman" panose="02020603050405020304" pitchFamily="18" charset="0"/>
            </a:endParaRPr>
          </a:p>
          <a:p>
            <a:pPr marL="0" indent="0" algn="just">
              <a:buNone/>
            </a:pPr>
            <a:endParaRPr lang="en-US" sz="2400" b="1" dirty="0" smtClean="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6459716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68344"/>
            <a:ext cx="11567160" cy="6337416"/>
          </a:xfrm>
        </p:spPr>
        <p:txBody>
          <a:bodyPr>
            <a:normAutofit fontScale="92500"/>
          </a:bodyPr>
          <a:lstStyle/>
          <a:p>
            <a:pPr marL="0" indent="0" algn="just">
              <a:buNone/>
            </a:pPr>
            <a:r>
              <a:rPr lang="en-GB" sz="2400" b="1" dirty="0" smtClean="0">
                <a:latin typeface="Times New Roman" panose="02020603050405020304" pitchFamily="18" charset="0"/>
                <a:cs typeface="Times New Roman" panose="02020603050405020304" pitchFamily="18" charset="0"/>
              </a:rPr>
              <a:t>Maria </a:t>
            </a:r>
            <a:r>
              <a:rPr lang="en-GB" sz="2400" b="1" dirty="0" err="1">
                <a:latin typeface="Times New Roman" panose="02020603050405020304" pitchFamily="18" charset="0"/>
                <a:cs typeface="Times New Roman" panose="02020603050405020304" pitchFamily="18" charset="0"/>
              </a:rPr>
              <a:t>Fernandes</a:t>
            </a: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Cheryl v. Income </a:t>
            </a:r>
            <a:r>
              <a:rPr lang="en-GB" sz="2400" b="1" dirty="0">
                <a:latin typeface="Times New Roman" panose="02020603050405020304" pitchFamily="18" charset="0"/>
                <a:cs typeface="Times New Roman" panose="02020603050405020304" pitchFamily="18" charset="0"/>
              </a:rPr>
              <a:t>Tax Officer, (International Taxation), 2(3)(1</a:t>
            </a:r>
            <a:r>
              <a:rPr lang="en-GB" sz="2400" b="1" dirty="0" smtClean="0">
                <a:latin typeface="Times New Roman" panose="02020603050405020304" pitchFamily="18" charset="0"/>
                <a:cs typeface="Times New Roman" panose="02020603050405020304" pitchFamily="18" charset="0"/>
              </a:rPr>
              <a:t>) (ITAT Mumbai) </a:t>
            </a:r>
            <a:r>
              <a:rPr lang="pt-BR" sz="2400" b="1" dirty="0">
                <a:latin typeface="Times New Roman" panose="02020603050405020304" pitchFamily="18" charset="0"/>
                <a:cs typeface="Times New Roman" panose="02020603050405020304" pitchFamily="18" charset="0"/>
              </a:rPr>
              <a:t>[2021] 123 taxmann.com 252 (Mumbai - Trib.) </a:t>
            </a:r>
            <a:r>
              <a:rPr lang="pt-BR" sz="2400" b="1" dirty="0" smtClean="0">
                <a:latin typeface="Times New Roman" panose="02020603050405020304" pitchFamily="18" charset="0"/>
                <a:cs typeface="Times New Roman" panose="02020603050405020304" pitchFamily="18" charset="0"/>
              </a:rPr>
              <a:t>dated 15.01.2021.</a:t>
            </a:r>
          </a:p>
          <a:p>
            <a:pPr marL="0" indent="0" algn="just">
              <a:buNone/>
            </a:pPr>
            <a:r>
              <a:rPr lang="en-GB" sz="2400" dirty="0" smtClean="0">
                <a:latin typeface="Times New Roman" panose="02020603050405020304" pitchFamily="18" charset="0"/>
                <a:cs typeface="Times New Roman" panose="02020603050405020304" pitchFamily="18" charset="0"/>
              </a:rPr>
              <a:t>Para 7 of the decision makes a reference to the Central Board of Direct Taxes (CBDT) </a:t>
            </a:r>
            <a:r>
              <a:rPr lang="en-GB" sz="2400" b="1" dirty="0" smtClean="0">
                <a:latin typeface="Times New Roman" panose="02020603050405020304" pitchFamily="18" charset="0"/>
                <a:cs typeface="Times New Roman" panose="02020603050405020304" pitchFamily="18" charset="0"/>
              </a:rPr>
              <a:t>Circular (Circular No. 8 of 2018)</a:t>
            </a:r>
            <a:r>
              <a:rPr lang="en-GB" sz="2400" dirty="0" smtClean="0">
                <a:latin typeface="Times New Roman" panose="02020603050405020304" pitchFamily="18" charset="0"/>
                <a:cs typeface="Times New Roman" panose="02020603050405020304" pitchFamily="18" charset="0"/>
              </a:rPr>
              <a:t> :</a:t>
            </a:r>
          </a:p>
          <a:p>
            <a:pPr marL="0" indent="0" algn="just">
              <a:buNone/>
            </a:pPr>
            <a:r>
              <a:rPr lang="en-GB" sz="2400" i="1" dirty="0" smtClean="0">
                <a:latin typeface="Times New Roman" panose="02020603050405020304" pitchFamily="18" charset="0"/>
                <a:cs typeface="Times New Roman" panose="02020603050405020304" pitchFamily="18" charset="0"/>
              </a:rPr>
              <a:t>“</a:t>
            </a:r>
            <a:r>
              <a:rPr lang="en-GB" sz="2400" dirty="0" smtClean="0">
                <a:latin typeface="Times New Roman" panose="02020603050405020304" pitchFamily="18" charset="0"/>
                <a:cs typeface="Times New Roman" panose="02020603050405020304" pitchFamily="18" charset="0"/>
              </a:rPr>
              <a:t>These submissions, however, do not impress us. As noted by the Central Board of Direct Taxes circular # 8 of 2018, explaining the reason for the insertion of the third proviso to Section 50C(1), has observed that "It has been pointed out that the variation between stamp duty value and actual consideration received can occur in respect of similar properties in the same area because of a variety of factors, including the shape of the plot or location". </a:t>
            </a:r>
          </a:p>
          <a:p>
            <a:pPr marL="0" indent="0" algn="just">
              <a:buNone/>
            </a:pPr>
            <a:r>
              <a:rPr lang="en-GB" sz="2400" b="1" u="sng" dirty="0" smtClean="0">
                <a:latin typeface="Times New Roman" panose="02020603050405020304" pitchFamily="18" charset="0"/>
                <a:cs typeface="Times New Roman" panose="02020603050405020304" pitchFamily="18" charset="0"/>
              </a:rPr>
              <a:t>Once the CBDT itself accepts that these variations could be on account of a variety of factors, essentially </a:t>
            </a:r>
            <a:r>
              <a:rPr lang="en-GB" sz="2400" b="1" u="sng" dirty="0" err="1" smtClean="0">
                <a:latin typeface="Times New Roman" panose="02020603050405020304" pitchFamily="18" charset="0"/>
                <a:cs typeface="Times New Roman" panose="02020603050405020304" pitchFamily="18" charset="0"/>
              </a:rPr>
              <a:t>bonafide</a:t>
            </a:r>
            <a:r>
              <a:rPr lang="en-GB" sz="2400" b="1" u="sng" dirty="0" smtClean="0">
                <a:latin typeface="Times New Roman" panose="02020603050405020304" pitchFamily="18" charset="0"/>
                <a:cs typeface="Times New Roman" panose="02020603050405020304" pitchFamily="18" charset="0"/>
              </a:rPr>
              <a:t> factors, and, for this reason, Section 50C(1) should not come into play, it was an "unintended consequence" of Section 50C(1) that even in such </a:t>
            </a:r>
            <a:r>
              <a:rPr lang="en-GB" sz="2400" b="1" u="sng" dirty="0" err="1" smtClean="0">
                <a:latin typeface="Times New Roman" panose="02020603050405020304" pitchFamily="18" charset="0"/>
                <a:cs typeface="Times New Roman" panose="02020603050405020304" pitchFamily="18" charset="0"/>
              </a:rPr>
              <a:t>bonafide</a:t>
            </a:r>
            <a:r>
              <a:rPr lang="en-GB" sz="2400" b="1" u="sng" dirty="0" smtClean="0">
                <a:latin typeface="Times New Roman" panose="02020603050405020304" pitchFamily="18" charset="0"/>
                <a:cs typeface="Times New Roman" panose="02020603050405020304" pitchFamily="18" charset="0"/>
              </a:rPr>
              <a:t> situations, this provision, which is inherently in the nature of an anti-avoidance provision, is invoked. </a:t>
            </a:r>
          </a:p>
          <a:p>
            <a:pPr marL="0" indent="0" algn="just">
              <a:buNone/>
            </a:pPr>
            <a:r>
              <a:rPr lang="en-GB" sz="2400" b="1" u="sng" dirty="0" smtClean="0">
                <a:latin typeface="Times New Roman" panose="02020603050405020304" pitchFamily="18" charset="0"/>
                <a:cs typeface="Times New Roman" panose="02020603050405020304" pitchFamily="18" charset="0"/>
              </a:rPr>
              <a:t>Once this situation is sought to be addressed, as is the settled legal position- as we will see a little later in our analysis, this situation needs to be addressed in entirety for the entire period in which such legal provisions had effect, and not for a specific time period only. There is no good reason for holding the curative amendment to be only as prospective in effect.” </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3153357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59" y="10785"/>
            <a:ext cx="11679583" cy="6730069"/>
          </a:xfrm>
        </p:spPr>
        <p:txBody>
          <a:bodyPr>
            <a:noAutofit/>
          </a:bodyPr>
          <a:lstStyle/>
          <a:p>
            <a:pPr marL="0" indent="0" algn="just">
              <a:buNone/>
            </a:pPr>
            <a:r>
              <a:rPr lang="en-US" sz="2200" dirty="0" smtClean="0">
                <a:latin typeface="Times New Roman" pitchFamily="18" charset="0"/>
                <a:cs typeface="Times New Roman" pitchFamily="18" charset="0"/>
              </a:rPr>
              <a:t>7. ………… The reasons assigned by the CBDT, i.e</a:t>
            </a:r>
            <a:r>
              <a:rPr lang="en-US" sz="2200" u="sng"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the variation between stamp duty value and actual consideration received can occur in respect of similar properties in the same area because of a variety of factors, including the shape of the plot or location," was as much valid in 2003 as it is in 2021. </a:t>
            </a:r>
          </a:p>
          <a:p>
            <a:pPr marL="0" indent="0" algn="just">
              <a:buNone/>
            </a:pPr>
            <a:r>
              <a:rPr lang="en-US" sz="2200" b="1" u="sng" dirty="0" smtClean="0">
                <a:latin typeface="Times New Roman" pitchFamily="18" charset="0"/>
                <a:cs typeface="Times New Roman" pitchFamily="18" charset="0"/>
              </a:rPr>
              <a:t>There is no variation in the material facts in this respect in 2021 vis-à-vis the material facts in 2003. What holds good in 2021 was also good in 2003. If variations up to 10% need to be tolerated and need not be probed further, under section 50C, in 2021, there were no good reasons to probe such variations, under section 50C, in the earlier periods as well.</a:t>
            </a:r>
          </a:p>
          <a:p>
            <a:pPr marL="0" indent="0" algn="just">
              <a:buNone/>
            </a:pPr>
            <a:r>
              <a:rPr lang="en-US" sz="2200" b="1" u="sng" dirty="0" smtClean="0">
                <a:latin typeface="Times New Roman" pitchFamily="18" charset="0"/>
                <a:cs typeface="Times New Roman" pitchFamily="18" charset="0"/>
              </a:rPr>
              <a:t>We are, therefore, satisfied that the amendment in the scheme of Section 50C(1), by inserting the third proviso thereto and by enhancing the tolerance band for variations between the stated sale consideration vis-à-vis stamp duty valuation to 10%, are curative in nature and, therefore, these provisions, even though stated to be prospective, must be held to relate back to the date when the related statutory provision of Section 50C, i.e. 1st April 2003.</a:t>
            </a:r>
          </a:p>
          <a:p>
            <a:pPr marL="0" indent="0" algn="just">
              <a:buNone/>
            </a:pPr>
            <a:r>
              <a:rPr lang="en-US" sz="2200" dirty="0" smtClean="0">
                <a:latin typeface="Times New Roman" pitchFamily="18" charset="0"/>
                <a:cs typeface="Times New Roman" pitchFamily="18" charset="0"/>
              </a:rPr>
              <a:t>In plain words, what is means is that even if the valuation of a property, for the purpose of stamp duty valuation, is 10% more than the stated sale consideration, the stated sale consideration will be accepted at the face value and the anti-avoidance provisions under section 50C will not be invoked.</a:t>
            </a:r>
            <a:endParaRPr lang="en-IN" sz="22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4011619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648" y="357166"/>
            <a:ext cx="11428143" cy="6215106"/>
          </a:xfrm>
        </p:spPr>
        <p:txBody>
          <a:bodyPr>
            <a:noAutofit/>
          </a:bodyPr>
          <a:lstStyle/>
          <a:p>
            <a:pPr marL="0" indent="0" algn="just">
              <a:buNone/>
            </a:pPr>
            <a:r>
              <a:rPr lang="en-US" sz="2400" dirty="0">
                <a:latin typeface="Times New Roman" pitchFamily="18" charset="0"/>
                <a:cs typeface="Times New Roman" pitchFamily="18" charset="0"/>
              </a:rPr>
              <a:t>8. </a:t>
            </a:r>
            <a:r>
              <a:rPr lang="en-US" sz="2400" dirty="0" smtClean="0">
                <a:latin typeface="Times New Roman" pitchFamily="18" charset="0"/>
                <a:cs typeface="Times New Roman" pitchFamily="18" charset="0"/>
              </a:rPr>
              <a:t>Once </a:t>
            </a:r>
            <a:r>
              <a:rPr lang="en-US" sz="2400" dirty="0">
                <a:latin typeface="Times New Roman" pitchFamily="18" charset="0"/>
                <a:cs typeface="Times New Roman" pitchFamily="18" charset="0"/>
              </a:rPr>
              <a:t>legislature very graciously accepts, by introducing the legal amendments in question, that there were lacunas in the provisions of Section </a:t>
            </a:r>
            <a:r>
              <a:rPr lang="en-US" sz="2400" dirty="0" smtClean="0">
                <a:latin typeface="Times New Roman" pitchFamily="18" charset="0"/>
                <a:cs typeface="Times New Roman" pitchFamily="18" charset="0"/>
              </a:rPr>
              <a:t>50C </a:t>
            </a:r>
            <a:r>
              <a:rPr lang="en-US" sz="2400" dirty="0">
                <a:latin typeface="Times New Roman" pitchFamily="18" charset="0"/>
                <a:cs typeface="Times New Roman" pitchFamily="18" charset="0"/>
              </a:rPr>
              <a:t>in the sense that even in the cases of genuine variations between the stated consideration and the stamp duty valuation, anti-avoidance provisions under section 50C could be pressed into service, and thus remedied the law, there is no escape from holding that these amendments are effective with effect from the date on which the related provision, i.e., Section 50C, itself was introduced. </a:t>
            </a:r>
            <a:endParaRPr lang="en-US" sz="2400" dirty="0" smtClean="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amendments are thus held to be retrospective in effect. </a:t>
            </a:r>
            <a:endParaRPr lang="en-US" sz="2400" dirty="0" smtClean="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our considered view, therefore, the provisions of the third proviso to Section 50C (1), as they stand now, must be held to be effective with effect from 1st April 2003</a:t>
            </a:r>
            <a:r>
              <a:rPr lang="en-US" sz="2400" dirty="0" smtClean="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1173435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357166"/>
            <a:ext cx="11303000" cy="6215106"/>
          </a:xfrm>
        </p:spPr>
        <p:txBody>
          <a:bodyPr>
            <a:normAutofit/>
          </a:bodyPr>
          <a:lstStyle/>
          <a:p>
            <a:pPr algn="just">
              <a:buNone/>
            </a:pPr>
            <a:r>
              <a:rPr lang="en-GB" sz="2400" b="1" dirty="0" err="1">
                <a:latin typeface="Times New Roman" panose="02020603050405020304" pitchFamily="18" charset="0"/>
                <a:cs typeface="Times New Roman" panose="02020603050405020304" pitchFamily="18" charset="0"/>
              </a:rPr>
              <a:t>Mamatha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Divakar</a:t>
            </a:r>
            <a:r>
              <a:rPr lang="en-GB" sz="2400" b="1" dirty="0">
                <a:latin typeface="Times New Roman" panose="02020603050405020304" pitchFamily="18" charset="0"/>
                <a:cs typeface="Times New Roman" panose="02020603050405020304" pitchFamily="18" charset="0"/>
              </a:rPr>
              <a:t> Shetty </a:t>
            </a:r>
            <a:r>
              <a:rPr lang="en-GB" sz="2400" b="1" dirty="0" err="1">
                <a:latin typeface="Times New Roman" panose="02020603050405020304" pitchFamily="18" charset="0"/>
                <a:cs typeface="Times New Roman" panose="02020603050405020304" pitchFamily="18" charset="0"/>
              </a:rPr>
              <a:t>vs</a:t>
            </a:r>
            <a:r>
              <a:rPr lang="en-GB" sz="2400" b="1" dirty="0">
                <a:latin typeface="Times New Roman" panose="02020603050405020304" pitchFamily="18" charset="0"/>
                <a:cs typeface="Times New Roman" panose="02020603050405020304" pitchFamily="18" charset="0"/>
              </a:rPr>
              <a:t> ITO in </a:t>
            </a:r>
            <a:r>
              <a:rPr lang="pt-BR" sz="2400" b="1" dirty="0">
                <a:latin typeface="Times New Roman" panose="02020603050405020304" pitchFamily="18" charset="0"/>
                <a:cs typeface="Times New Roman" panose="02020603050405020304" pitchFamily="18" charset="0"/>
              </a:rPr>
              <a:t>ITA No. 1204/H/2017 for AY 2009-10 dated 30.09.2021. </a:t>
            </a:r>
            <a:endParaRPr lang="pt-BR" sz="2400" b="1" dirty="0" smtClean="0">
              <a:latin typeface="Times New Roman" panose="02020603050405020304" pitchFamily="18" charset="0"/>
              <a:cs typeface="Times New Roman" panose="02020603050405020304" pitchFamily="18" charset="0"/>
            </a:endParaRPr>
          </a:p>
          <a:p>
            <a:pPr algn="just">
              <a:buNone/>
            </a:pPr>
            <a:r>
              <a:rPr lang="en-US" sz="2400" dirty="0" smtClean="0">
                <a:latin typeface="Times New Roman" pitchFamily="18" charset="0"/>
                <a:cs typeface="Times New Roman" pitchFamily="18" charset="0"/>
              </a:rPr>
              <a:t>9. ………… Further</a:t>
            </a:r>
            <a:r>
              <a:rPr lang="en-US" sz="2400" dirty="0">
                <a:latin typeface="Times New Roman" pitchFamily="18" charset="0"/>
                <a:cs typeface="Times New Roman" pitchFamily="18" charset="0"/>
              </a:rPr>
              <a:t>, on going through the latest amendments made by the Finance Act, in </a:t>
            </a:r>
            <a:r>
              <a:rPr lang="en-US" sz="2400" b="1" u="sng" dirty="0">
                <a:latin typeface="Times New Roman" pitchFamily="18" charset="0"/>
                <a:cs typeface="Times New Roman" pitchFamily="18" charset="0"/>
              </a:rPr>
              <a:t>section </a:t>
            </a:r>
            <a:r>
              <a:rPr lang="en-US" sz="2400" b="1" u="sng" dirty="0" smtClean="0">
                <a:latin typeface="Times New Roman" pitchFamily="18" charset="0"/>
                <a:cs typeface="Times New Roman" pitchFamily="18" charset="0"/>
              </a:rPr>
              <a:t>50C(1</a:t>
            </a:r>
            <a:r>
              <a:rPr lang="en-US" sz="2400" b="1" u="sng" dirty="0">
                <a:latin typeface="Times New Roman" pitchFamily="18" charset="0"/>
                <a:cs typeface="Times New Roman" pitchFamily="18" charset="0"/>
              </a:rPr>
              <a:t>), 3rd proviso,</a:t>
            </a:r>
            <a:r>
              <a:rPr lang="en-US" sz="2400" dirty="0">
                <a:latin typeface="Times New Roman" pitchFamily="18" charset="0"/>
                <a:cs typeface="Times New Roman" pitchFamily="18" charset="0"/>
              </a:rPr>
              <a:t> where the value adopted or assessed or assessable by the same valuation authority does not exceed 10% of the consideration received or accruing as a result of transfer of consideration so received or accruing as a result of the transfer shall for the purpose of section 48 deemed to be the full value of the consideration. </a:t>
            </a:r>
            <a:endParaRPr lang="en-US" sz="2400" dirty="0" smtClean="0">
              <a:latin typeface="Times New Roman" pitchFamily="18" charset="0"/>
              <a:cs typeface="Times New Roman" pitchFamily="18" charset="0"/>
            </a:endParaRPr>
          </a:p>
          <a:p>
            <a:pPr algn="just">
              <a:buNone/>
            </a:pPr>
            <a:r>
              <a:rPr lang="en-US" sz="2400" b="1" u="sng" dirty="0" smtClean="0">
                <a:latin typeface="Times New Roman" pitchFamily="18" charset="0"/>
                <a:cs typeface="Times New Roman" pitchFamily="18" charset="0"/>
              </a:rPr>
              <a:t>As </a:t>
            </a:r>
            <a:r>
              <a:rPr lang="en-US" sz="2400" b="1" u="sng" dirty="0">
                <a:latin typeface="Times New Roman" pitchFamily="18" charset="0"/>
                <a:cs typeface="Times New Roman" pitchFamily="18" charset="0"/>
              </a:rPr>
              <a:t>per the above proviso, it is clear that if there is variation of 10% of stamp duty value adopted by the SRO or the value shown by the </a:t>
            </a:r>
            <a:r>
              <a:rPr lang="en-US" sz="2400" b="1" u="sng" dirty="0" err="1">
                <a:latin typeface="Times New Roman" pitchFamily="18" charset="0"/>
                <a:cs typeface="Times New Roman" pitchFamily="18" charset="0"/>
              </a:rPr>
              <a:t>assessee</a:t>
            </a:r>
            <a:r>
              <a:rPr lang="en-US" sz="2400" b="1" u="sng" dirty="0">
                <a:latin typeface="Times New Roman" pitchFamily="18" charset="0"/>
                <a:cs typeface="Times New Roman" pitchFamily="18" charset="0"/>
              </a:rPr>
              <a:t> for computation of capital gains, in such a case, the value offered for tax by the </a:t>
            </a:r>
            <a:r>
              <a:rPr lang="en-US" sz="2400" b="1" u="sng" dirty="0" err="1">
                <a:latin typeface="Times New Roman" pitchFamily="18" charset="0"/>
                <a:cs typeface="Times New Roman" pitchFamily="18" charset="0"/>
              </a:rPr>
              <a:t>assessee</a:t>
            </a:r>
            <a:r>
              <a:rPr lang="en-US" sz="2400" b="1" u="sng" dirty="0">
                <a:latin typeface="Times New Roman" pitchFamily="18" charset="0"/>
                <a:cs typeface="Times New Roman" pitchFamily="18" charset="0"/>
              </a:rPr>
              <a:t> is to be adopted and section 50C does not apply to the case of the </a:t>
            </a:r>
            <a:r>
              <a:rPr lang="en-US" sz="2400" b="1" u="sng" dirty="0" err="1">
                <a:latin typeface="Times New Roman" pitchFamily="18" charset="0"/>
                <a:cs typeface="Times New Roman" pitchFamily="18" charset="0"/>
              </a:rPr>
              <a:t>assessee</a:t>
            </a:r>
            <a:r>
              <a:rPr lang="en-US" sz="2400" b="1" u="sng" dirty="0" smtClean="0">
                <a:latin typeface="Times New Roman" pitchFamily="18" charset="0"/>
                <a:cs typeface="Times New Roman" pitchFamily="18" charset="0"/>
              </a:rPr>
              <a:t>.</a:t>
            </a:r>
            <a:endParaRPr lang="en-IN" sz="24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5134996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3200"/>
            <a:ext cx="11468100" cy="4686300"/>
          </a:xfrm>
        </p:spPr>
        <p:txBody>
          <a:bodyPr>
            <a:normAutofit/>
          </a:bodyPr>
          <a:lstStyle/>
          <a:p>
            <a:pPr algn="just">
              <a:buNone/>
            </a:pPr>
            <a:r>
              <a:rPr lang="en-US" sz="2400" dirty="0">
                <a:latin typeface="Times New Roman" pitchFamily="18" charset="0"/>
                <a:cs typeface="Times New Roman" pitchFamily="18" charset="0"/>
              </a:rPr>
              <a:t>	</a:t>
            </a:r>
            <a:r>
              <a:rPr lang="en-US" sz="2400" b="1" u="sng" dirty="0">
                <a:latin typeface="Times New Roman" pitchFamily="18" charset="0"/>
                <a:cs typeface="Times New Roman" pitchFamily="18" charset="0"/>
              </a:rPr>
              <a:t>This amendment take effect as retrospective in nature and this view is supported by the decisions of the coordinate benches of ITAT, which are as under:</a:t>
            </a:r>
          </a:p>
          <a:p>
            <a:pPr algn="just">
              <a:buNone/>
            </a:pPr>
            <a:r>
              <a:rPr lang="en-US" sz="2400" b="1" dirty="0">
                <a:latin typeface="Times New Roman" pitchFamily="18" charset="0"/>
                <a:cs typeface="Times New Roman" pitchFamily="18" charset="0"/>
              </a:rPr>
              <a:t>	</a:t>
            </a:r>
            <a:r>
              <a:rPr lang="pt-BR" sz="2400" b="1" dirty="0" smtClean="0">
                <a:latin typeface="Times New Roman" pitchFamily="18" charset="0"/>
                <a:cs typeface="Times New Roman" pitchFamily="18" charset="0"/>
              </a:rPr>
              <a:t> </a:t>
            </a:r>
            <a:r>
              <a:rPr lang="pt-BR" sz="2400" b="1" dirty="0">
                <a:latin typeface="Times New Roman" pitchFamily="18" charset="0"/>
                <a:cs typeface="Times New Roman" pitchFamily="18" charset="0"/>
              </a:rPr>
              <a:t>1. Maria Fernandes Cheryl Vs. ITO, [2021] 123 Taxmann.com 252 (Mumbai – Trib.) </a:t>
            </a:r>
          </a:p>
          <a:p>
            <a:pPr algn="just">
              <a:buNone/>
            </a:pPr>
            <a:r>
              <a:rPr lang="pt-BR"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Amrapali</a:t>
            </a:r>
            <a:r>
              <a:rPr lang="en-US" sz="2400" b="1" dirty="0">
                <a:latin typeface="Times New Roman" pitchFamily="18" charset="0"/>
                <a:cs typeface="Times New Roman" pitchFamily="18" charset="0"/>
              </a:rPr>
              <a:t> Cinema Vs. ACIT, [2021] 127 Taxmann.com 376 (Delhi – Trib.) </a:t>
            </a:r>
          </a:p>
          <a:p>
            <a:pPr algn="just">
              <a:buNone/>
            </a:pP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9.1. The </a:t>
            </a:r>
            <a:r>
              <a:rPr lang="en-US" sz="2400" dirty="0" err="1">
                <a:latin typeface="Times New Roman" pitchFamily="18" charset="0"/>
                <a:cs typeface="Times New Roman" pitchFamily="18" charset="0"/>
              </a:rPr>
              <a:t>assessee</a:t>
            </a:r>
            <a:r>
              <a:rPr lang="en-US" sz="2400" dirty="0">
                <a:latin typeface="Times New Roman" pitchFamily="18" charset="0"/>
                <a:cs typeface="Times New Roman" pitchFamily="18" charset="0"/>
              </a:rPr>
              <a:t> in AY 2012-13, has taken the value of </a:t>
            </a:r>
            <a:r>
              <a:rPr lang="en-US" sz="2400" dirty="0" err="1">
                <a:latin typeface="Times New Roman" pitchFamily="18" charset="0"/>
                <a:cs typeface="Times New Roman" pitchFamily="18" charset="0"/>
              </a:rPr>
              <a:t>Rs</a:t>
            </a:r>
            <a:r>
              <a:rPr lang="en-US" sz="2400" dirty="0">
                <a:latin typeface="Times New Roman" pitchFamily="18" charset="0"/>
                <a:cs typeface="Times New Roman" pitchFamily="18" charset="0"/>
              </a:rPr>
              <a:t>. 9,44,98,000/- whereas Pr. CIT adopted the value of </a:t>
            </a:r>
            <a:r>
              <a:rPr lang="en-US" sz="2400" dirty="0" err="1">
                <a:latin typeface="Times New Roman" pitchFamily="18" charset="0"/>
                <a:cs typeface="Times New Roman" pitchFamily="18" charset="0"/>
              </a:rPr>
              <a:t>Rs</a:t>
            </a:r>
            <a:r>
              <a:rPr lang="en-US" sz="2400" dirty="0">
                <a:latin typeface="Times New Roman" pitchFamily="18" charset="0"/>
                <a:cs typeface="Times New Roman" pitchFamily="18" charset="0"/>
              </a:rPr>
              <a:t>. 9,75,22,000/-, which is less than 10% as per the amended provision. </a:t>
            </a:r>
            <a:r>
              <a:rPr lang="en-US" sz="2400" dirty="0" smtClean="0">
                <a:latin typeface="Times New Roman" pitchFamily="18" charset="0"/>
                <a:cs typeface="Times New Roman" pitchFamily="18" charset="0"/>
              </a:rPr>
              <a:t>Considering </a:t>
            </a:r>
            <a:r>
              <a:rPr lang="en-US" sz="2400" dirty="0">
                <a:latin typeface="Times New Roman" pitchFamily="18" charset="0"/>
                <a:cs typeface="Times New Roman" pitchFamily="18" charset="0"/>
              </a:rPr>
              <a:t>the above judgments, we are of the view that the order passed by the AO is not erroneous and prejudicial to the interests of revenue, as held by the Pr. CIT. </a:t>
            </a:r>
            <a:endParaRPr lang="en-IN"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80828171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979" y="239889"/>
            <a:ext cx="11156442" cy="6248400"/>
          </a:xfrm>
        </p:spPr>
        <p:txBody>
          <a:bodyPr>
            <a:normAutofit/>
          </a:bodyPr>
          <a:lstStyle/>
          <a:p>
            <a:pPr algn="just">
              <a:buNone/>
            </a:pPr>
            <a:r>
              <a:rPr lang="en-US" sz="2400" b="1" dirty="0">
                <a:latin typeface="Times New Roman" pitchFamily="18" charset="0"/>
                <a:cs typeface="Times New Roman" pitchFamily="18" charset="0"/>
              </a:rPr>
              <a:t>ISSUE </a:t>
            </a:r>
            <a:r>
              <a:rPr lang="en-US" sz="2400" b="1" dirty="0" smtClean="0">
                <a:latin typeface="Times New Roman" pitchFamily="18" charset="0"/>
                <a:cs typeface="Times New Roman" pitchFamily="18" charset="0"/>
              </a:rPr>
              <a:t>- 7</a:t>
            </a:r>
            <a:endParaRPr lang="en-US" sz="2400" b="1" dirty="0">
              <a:latin typeface="Times New Roman" pitchFamily="18" charset="0"/>
              <a:cs typeface="Times New Roman" pitchFamily="18" charset="0"/>
            </a:endParaRPr>
          </a:p>
          <a:p>
            <a:pPr algn="just">
              <a:buNone/>
            </a:pPr>
            <a:r>
              <a:rPr lang="en-US" sz="2200" b="1" u="sng" dirty="0">
                <a:latin typeface="Times New Roman" pitchFamily="18" charset="0"/>
                <a:cs typeface="Times New Roman" pitchFamily="18" charset="0"/>
              </a:rPr>
              <a:t>SECTION 50C </a:t>
            </a:r>
            <a:r>
              <a:rPr lang="en-US" sz="2200" b="1" u="sng" dirty="0" smtClean="0">
                <a:latin typeface="Times New Roman" pitchFamily="18" charset="0"/>
                <a:cs typeface="Times New Roman" pitchFamily="18" charset="0"/>
              </a:rPr>
              <a:t>DOES NOT APPLY </a:t>
            </a:r>
            <a:r>
              <a:rPr lang="en-US" sz="2200" b="1" u="sng" dirty="0">
                <a:latin typeface="Times New Roman" pitchFamily="18" charset="0"/>
                <a:cs typeface="Times New Roman" pitchFamily="18" charset="0"/>
              </a:rPr>
              <a:t>WHEN IMMOVABLE </a:t>
            </a:r>
            <a:r>
              <a:rPr lang="en-US" sz="2200" b="1" u="sng" dirty="0" smtClean="0">
                <a:latin typeface="Times New Roman" pitchFamily="18" charset="0"/>
                <a:cs typeface="Times New Roman" pitchFamily="18" charset="0"/>
              </a:rPr>
              <a:t>PROPERTIES </a:t>
            </a:r>
            <a:r>
              <a:rPr lang="en-US" sz="2200" b="1" u="sng" dirty="0">
                <a:latin typeface="Times New Roman" pitchFamily="18" charset="0"/>
                <a:cs typeface="Times New Roman" pitchFamily="18" charset="0"/>
              </a:rPr>
              <a:t>COMPULSORILY ACQUIRED BY GOVERNMENT</a:t>
            </a:r>
          </a:p>
          <a:p>
            <a:pPr algn="just">
              <a:buNone/>
            </a:pPr>
            <a:endParaRPr lang="en-US" sz="2400" b="1" dirty="0">
              <a:latin typeface="Times New Roman" pitchFamily="18" charset="0"/>
              <a:cs typeface="Times New Roman" pitchFamily="18" charset="0"/>
            </a:endParaRPr>
          </a:p>
          <a:p>
            <a:pPr algn="just">
              <a:buNone/>
            </a:pPr>
            <a:r>
              <a:rPr lang="en-US" sz="2400" b="1" dirty="0">
                <a:latin typeface="Times New Roman" pitchFamily="18" charset="0"/>
                <a:cs typeface="Times New Roman" pitchFamily="18" charset="0"/>
              </a:rPr>
              <a:t>PCIT </a:t>
            </a:r>
            <a:r>
              <a:rPr lang="en-US" sz="2400" b="1" dirty="0" err="1">
                <a:latin typeface="Times New Roman" pitchFamily="18" charset="0"/>
                <a:cs typeface="Times New Roman" pitchFamily="18" charset="0"/>
              </a:rPr>
              <a:t>Vs</a:t>
            </a:r>
            <a:r>
              <a:rPr lang="en-US" sz="2400" b="1" dirty="0">
                <a:latin typeface="Times New Roman" pitchFamily="18" charset="0"/>
                <a:cs typeface="Times New Roman" pitchFamily="18" charset="0"/>
              </a:rPr>
              <a:t> Durgapur Projects Limited (Calcutta High Court) IN </a:t>
            </a:r>
            <a:r>
              <a:rPr lang="en-GB" sz="2400" b="1" dirty="0">
                <a:latin typeface="Times New Roman" pitchFamily="18" charset="0"/>
                <a:cs typeface="Times New Roman" pitchFamily="18" charset="0"/>
              </a:rPr>
              <a:t>ITAT NO. 282 OF 2022 (G.A. NO. 02 OF 2022) DATED 24.02.2023.</a:t>
            </a:r>
          </a:p>
          <a:p>
            <a:pPr algn="just">
              <a:buNone/>
            </a:pPr>
            <a:endParaRPr lang="en-GB" sz="2400" b="1" dirty="0">
              <a:latin typeface="Times New Roman" pitchFamily="18" charset="0"/>
              <a:cs typeface="Times New Roman" pitchFamily="18" charset="0"/>
            </a:endParaRPr>
          </a:p>
          <a:p>
            <a:pPr algn="just">
              <a:buNone/>
            </a:pPr>
            <a:r>
              <a:rPr lang="en-GB" sz="2400" b="1" dirty="0">
                <a:latin typeface="Times New Roman" pitchFamily="18" charset="0"/>
                <a:cs typeface="Times New Roman" pitchFamily="18" charset="0"/>
              </a:rPr>
              <a:t>Judgment of the court was delivered by The </a:t>
            </a:r>
            <a:r>
              <a:rPr lang="en-GB" sz="2400" b="1" dirty="0" err="1">
                <a:latin typeface="Times New Roman" pitchFamily="18" charset="0"/>
                <a:cs typeface="Times New Roman" pitchFamily="18" charset="0"/>
              </a:rPr>
              <a:t>Hon’ble</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Mr.</a:t>
            </a:r>
            <a:r>
              <a:rPr lang="en-GB" sz="2400" b="1" dirty="0">
                <a:latin typeface="Times New Roman" pitchFamily="18" charset="0"/>
                <a:cs typeface="Times New Roman" pitchFamily="18" charset="0"/>
              </a:rPr>
              <a:t> Justice T. S. </a:t>
            </a:r>
            <a:r>
              <a:rPr lang="en-GB" sz="2400" b="1" dirty="0" err="1">
                <a:latin typeface="Times New Roman" pitchFamily="18" charset="0"/>
                <a:cs typeface="Times New Roman" pitchFamily="18" charset="0"/>
              </a:rPr>
              <a:t>Sivagnanam</a:t>
            </a:r>
            <a:r>
              <a:rPr lang="en-GB" sz="2400" b="1" dirty="0">
                <a:latin typeface="Times New Roman" pitchFamily="18" charset="0"/>
                <a:cs typeface="Times New Roman" pitchFamily="18" charset="0"/>
              </a:rPr>
              <a:t> and The </a:t>
            </a:r>
            <a:r>
              <a:rPr lang="en-GB" sz="2400" b="1" dirty="0" err="1">
                <a:latin typeface="Times New Roman" pitchFamily="18" charset="0"/>
                <a:cs typeface="Times New Roman" pitchFamily="18" charset="0"/>
              </a:rPr>
              <a:t>Hon’ble</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Mr.</a:t>
            </a:r>
            <a:r>
              <a:rPr lang="en-GB" sz="2400" b="1" dirty="0">
                <a:latin typeface="Times New Roman" pitchFamily="18" charset="0"/>
                <a:cs typeface="Times New Roman" pitchFamily="18" charset="0"/>
              </a:rPr>
              <a:t> Justice </a:t>
            </a:r>
            <a:r>
              <a:rPr lang="en-GB" sz="2400" b="1" dirty="0" err="1">
                <a:latin typeface="Times New Roman" pitchFamily="18" charset="0"/>
                <a:cs typeface="Times New Roman" pitchFamily="18" charset="0"/>
              </a:rPr>
              <a:t>Hiranmay</a:t>
            </a:r>
            <a:r>
              <a:rPr lang="en-GB" sz="2400" b="1" dirty="0">
                <a:latin typeface="Times New Roman" pitchFamily="18" charset="0"/>
                <a:cs typeface="Times New Roman" pitchFamily="18" charset="0"/>
              </a:rPr>
              <a:t> Bhattacharyya)</a:t>
            </a:r>
          </a:p>
          <a:p>
            <a:pPr algn="just">
              <a:buNone/>
            </a:pP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942108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5600" y="228601"/>
            <a:ext cx="11455400" cy="5897563"/>
          </a:xfrm>
        </p:spPr>
        <p:txBody>
          <a:bodyPr>
            <a:noAutofit/>
          </a:bodyPr>
          <a:lstStyle/>
          <a:p>
            <a:pPr algn="just">
              <a:buNone/>
            </a:pPr>
            <a:r>
              <a:rPr lang="en-US" sz="2200" dirty="0">
                <a:latin typeface="Times" panose="02020603050405020304" pitchFamily="18" charset="0"/>
                <a:cs typeface="Times" panose="02020603050405020304" pitchFamily="18" charset="0"/>
              </a:rPr>
              <a:t>This contentious issue, to some an extent was resolved and addressed by the </a:t>
            </a:r>
            <a:r>
              <a:rPr lang="en-US" sz="2200" b="1" u="sng" dirty="0" err="1">
                <a:latin typeface="Times" panose="02020603050405020304" pitchFamily="18" charset="0"/>
                <a:cs typeface="Times" panose="02020603050405020304" pitchFamily="18" charset="0"/>
              </a:rPr>
              <a:t>Hon'ble</a:t>
            </a:r>
            <a:r>
              <a:rPr lang="en-US" sz="2200" b="1" u="sng" dirty="0">
                <a:latin typeface="Times" panose="02020603050405020304" pitchFamily="18" charset="0"/>
                <a:cs typeface="Times" panose="02020603050405020304" pitchFamily="18" charset="0"/>
              </a:rPr>
              <a:t> Supreme Court in its landmark judgment in the case of "CIT v. </a:t>
            </a:r>
            <a:r>
              <a:rPr lang="en-US" sz="2200" b="1" u="sng" dirty="0" err="1">
                <a:latin typeface="Times" panose="02020603050405020304" pitchFamily="18" charset="0"/>
                <a:cs typeface="Times" panose="02020603050405020304" pitchFamily="18" charset="0"/>
              </a:rPr>
              <a:t>Balbir</a:t>
            </a:r>
            <a:r>
              <a:rPr lang="en-US" sz="2200" b="1" u="sng" dirty="0">
                <a:latin typeface="Times" panose="02020603050405020304" pitchFamily="18" charset="0"/>
                <a:cs typeface="Times" panose="02020603050405020304" pitchFamily="18" charset="0"/>
              </a:rPr>
              <a:t> Singh </a:t>
            </a:r>
            <a:r>
              <a:rPr lang="en-US" sz="2200" b="1" u="sng" dirty="0" err="1">
                <a:latin typeface="Times" panose="02020603050405020304" pitchFamily="18" charset="0"/>
                <a:cs typeface="Times" panose="02020603050405020304" pitchFamily="18" charset="0"/>
              </a:rPr>
              <a:t>Maini</a:t>
            </a:r>
            <a:r>
              <a:rPr lang="en-US" sz="2200" b="1" u="sng" dirty="0">
                <a:latin typeface="Times" panose="02020603050405020304" pitchFamily="18" charset="0"/>
                <a:cs typeface="Times" panose="02020603050405020304" pitchFamily="18" charset="0"/>
              </a:rPr>
              <a:t> [2017] 86 taxmann.com 94/251 Taxman 202 (SC)” wherein judgment in C.S. </a:t>
            </a:r>
            <a:r>
              <a:rPr lang="en-US" sz="2200" b="1" u="sng" dirty="0" err="1">
                <a:latin typeface="Times" panose="02020603050405020304" pitchFamily="18" charset="0"/>
                <a:cs typeface="Times" panose="02020603050405020304" pitchFamily="18" charset="0"/>
              </a:rPr>
              <a:t>Atwal</a:t>
            </a:r>
            <a:r>
              <a:rPr lang="en-US" sz="2200" b="1" u="sng" dirty="0">
                <a:latin typeface="Times" panose="02020603050405020304" pitchFamily="18" charset="0"/>
                <a:cs typeface="Times" panose="02020603050405020304" pitchFamily="18" charset="0"/>
              </a:rPr>
              <a:t> was affirmed</a:t>
            </a:r>
            <a:r>
              <a:rPr lang="en-US" sz="2200" b="1" dirty="0">
                <a:latin typeface="Times" panose="02020603050405020304" pitchFamily="18" charset="0"/>
                <a:cs typeface="Times" panose="02020603050405020304" pitchFamily="18" charset="0"/>
              </a:rPr>
              <a:t>. </a:t>
            </a:r>
          </a:p>
          <a:p>
            <a:pPr marL="0" indent="0" algn="just">
              <a:spcBef>
                <a:spcPct val="0"/>
              </a:spcBef>
              <a:buNone/>
            </a:pPr>
            <a:endParaRPr lang="en-US" sz="2200" dirty="0">
              <a:latin typeface="Times" panose="02020603050405020304" pitchFamily="18" charset="0"/>
              <a:cs typeface="Times" panose="02020603050405020304" pitchFamily="18" charset="0"/>
            </a:endParaRPr>
          </a:p>
          <a:p>
            <a:pPr marL="0" indent="0" algn="just">
              <a:spcBef>
                <a:spcPct val="0"/>
              </a:spcBef>
              <a:buNone/>
            </a:pPr>
            <a:r>
              <a:rPr lang="en-US" sz="2200" b="1" u="sng" dirty="0" smtClean="0">
                <a:latin typeface="Times" panose="02020603050405020304" pitchFamily="18" charset="0"/>
                <a:cs typeface="Times" panose="02020603050405020304" pitchFamily="18" charset="0"/>
              </a:rPr>
              <a:t>It was held that giving of possession of land for purposes of development under an unregistered joint development agreement could not be regarded as giving rise to capital gains.</a:t>
            </a:r>
          </a:p>
          <a:p>
            <a:pPr marL="0" indent="0" algn="just">
              <a:spcBef>
                <a:spcPct val="0"/>
              </a:spcBef>
              <a:buNone/>
            </a:pPr>
            <a:endParaRPr lang="en-US" sz="2200" b="1" u="sng" dirty="0" smtClean="0">
              <a:latin typeface="Times" panose="02020603050405020304" pitchFamily="18" charset="0"/>
              <a:cs typeface="Times" panose="02020603050405020304" pitchFamily="18" charset="0"/>
            </a:endParaRPr>
          </a:p>
          <a:p>
            <a:pPr marL="0" indent="0" algn="just">
              <a:spcBef>
                <a:spcPct val="0"/>
              </a:spcBef>
              <a:buNone/>
            </a:pPr>
            <a:r>
              <a:rPr lang="en-US" sz="2200" b="1" u="sng" dirty="0" smtClean="0">
                <a:latin typeface="Times" panose="02020603050405020304" pitchFamily="18" charset="0"/>
                <a:cs typeface="Times" panose="02020603050405020304" pitchFamily="18" charset="0"/>
              </a:rPr>
              <a:t>The registration and other Related Laws (Amendment) Act, 2001, was brought in with simultaneous amendments in Section 53A of the Transfer of Property Act and Sections 17 and 49 of the Indian Registration Act.</a:t>
            </a:r>
          </a:p>
          <a:p>
            <a:pPr marL="0" indent="0" algn="just">
              <a:spcBef>
                <a:spcPct val="0"/>
              </a:spcBef>
              <a:buNone/>
            </a:pPr>
            <a:endParaRPr lang="en-US" sz="2200" b="1" u="sng" dirty="0">
              <a:latin typeface="Times" panose="02020603050405020304" pitchFamily="18" charset="0"/>
              <a:cs typeface="Times" panose="02020603050405020304" pitchFamily="18" charset="0"/>
            </a:endParaRPr>
          </a:p>
          <a:p>
            <a:pPr marL="0" indent="0" algn="just">
              <a:spcBef>
                <a:spcPct val="0"/>
              </a:spcBef>
              <a:buNone/>
              <a:defRPr/>
            </a:pPr>
            <a:r>
              <a:rPr lang="en-US" sz="2200" b="1" u="sng" dirty="0">
                <a:latin typeface="Times" panose="02020603050405020304" pitchFamily="18" charset="0"/>
                <a:cs typeface="Times" panose="02020603050405020304" pitchFamily="18" charset="0"/>
              </a:rPr>
              <a:t>Thus, unless the document containing the contract to transfer for consideration any immovable property (for the purpose of Section 53A of 1882 Act) is registered, it shall not have any effect in law for the purpose of Section 53A. </a:t>
            </a:r>
          </a:p>
          <a:p>
            <a:pPr marL="0" indent="0" algn="just">
              <a:spcBef>
                <a:spcPct val="0"/>
              </a:spcBef>
              <a:buNone/>
              <a:defRPr/>
            </a:pPr>
            <a:endParaRPr lang="en-US" sz="2200" b="1" u="sng" dirty="0">
              <a:latin typeface="Times" panose="02020603050405020304" pitchFamily="18" charset="0"/>
              <a:cs typeface="Times" panose="02020603050405020304" pitchFamily="18" charset="0"/>
            </a:endParaRPr>
          </a:p>
          <a:p>
            <a:pPr marL="0" indent="0" algn="just">
              <a:spcBef>
                <a:spcPct val="0"/>
              </a:spcBef>
              <a:buNone/>
              <a:defRPr/>
            </a:pPr>
            <a:r>
              <a:rPr lang="en-US" sz="2200" b="1" u="sng" dirty="0">
                <a:latin typeface="Times" panose="02020603050405020304" pitchFamily="18" charset="0"/>
                <a:ea typeface="Times New Roman" pitchFamily="18" charset="0"/>
                <a:cs typeface="Times" panose="02020603050405020304" pitchFamily="18" charset="0"/>
              </a:rPr>
              <a:t>Therefore, in order to qualify as a ‘transfer’ of a capital asset under Section 2(47)(v), there must be a ‘contract’ which can be enforced in law under Section 53A of the Transfer of Property Act</a:t>
            </a:r>
            <a:r>
              <a:rPr lang="en-US" sz="2200" b="1" u="sng" dirty="0" smtClean="0">
                <a:latin typeface="Times" panose="02020603050405020304" pitchFamily="18" charset="0"/>
                <a:ea typeface="Times New Roman" pitchFamily="18" charset="0"/>
                <a:cs typeface="Times" panose="02020603050405020304" pitchFamily="18" charset="0"/>
              </a:rPr>
              <a:t>.</a:t>
            </a:r>
            <a:endParaRPr lang="en-US" sz="2200" b="1" u="sng" dirty="0">
              <a:latin typeface="Times" panose="02020603050405020304" pitchFamily="18" charset="0"/>
              <a:cs typeface="Times" panose="02020603050405020304" pitchFamily="18" charset="0"/>
            </a:endParaRP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42820728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228600"/>
            <a:ext cx="10953598" cy="6248400"/>
          </a:xfrm>
        </p:spPr>
        <p:txBody>
          <a:bodyPr>
            <a:normAutofit/>
          </a:bodyPr>
          <a:lstStyle/>
          <a:p>
            <a:pPr algn="just">
              <a:buNone/>
            </a:pPr>
            <a:endParaRPr lang="en-US" sz="2400" b="1"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Whether provisions of Section 50C can be applied when the immovable property is compulsorily acquired by the Government? </a:t>
            </a:r>
          </a:p>
          <a:p>
            <a:pPr algn="just">
              <a:buNone/>
            </a:pPr>
            <a:r>
              <a:rPr lang="en-US" sz="2400" dirty="0">
                <a:latin typeface="Times New Roman" pitchFamily="18" charset="0"/>
                <a:cs typeface="Times New Roman" pitchFamily="18" charset="0"/>
              </a:rPr>
              <a:t>Whether the definition of transfer u/s 2(47) can be considered for applying Section 50C or only when the transfer involves payment of stamp duty that the provisions of Section 50C comes into play?</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6371130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228600"/>
            <a:ext cx="10953598" cy="6248400"/>
          </a:xfrm>
        </p:spPr>
        <p:txBody>
          <a:bodyPr>
            <a:normAutofit/>
          </a:bodyPr>
          <a:lstStyle/>
          <a:p>
            <a:pPr algn="just">
              <a:buNone/>
            </a:pPr>
            <a:r>
              <a:rPr lang="en-US" sz="2400" dirty="0">
                <a:latin typeface="Times New Roman" pitchFamily="18" charset="0"/>
                <a:cs typeface="Times New Roman" pitchFamily="18" charset="0"/>
              </a:rPr>
              <a:t>The </a:t>
            </a:r>
            <a:r>
              <a:rPr lang="en-US" sz="2400" b="1" u="sng" dirty="0">
                <a:latin typeface="Times New Roman" pitchFamily="18" charset="0"/>
                <a:cs typeface="Times New Roman" pitchFamily="18" charset="0"/>
              </a:rPr>
              <a:t>Division bench of </a:t>
            </a:r>
            <a:r>
              <a:rPr lang="en-US" sz="2400" b="1" u="sng" dirty="0" err="1">
                <a:latin typeface="Times New Roman" pitchFamily="18" charset="0"/>
                <a:cs typeface="Times New Roman" pitchFamily="18" charset="0"/>
              </a:rPr>
              <a:t>calcutta</a:t>
            </a:r>
            <a:r>
              <a:rPr lang="en-US" sz="2400" b="1" u="sng" dirty="0">
                <a:latin typeface="Times New Roman" pitchFamily="18" charset="0"/>
                <a:cs typeface="Times New Roman" pitchFamily="18" charset="0"/>
              </a:rPr>
              <a:t> high court</a:t>
            </a:r>
            <a:r>
              <a:rPr lang="en-US" sz="2400" dirty="0">
                <a:latin typeface="Times New Roman" pitchFamily="18" charset="0"/>
                <a:cs typeface="Times New Roman" pitchFamily="18" charset="0"/>
              </a:rPr>
              <a:t> in this case was </a:t>
            </a:r>
            <a:r>
              <a:rPr lang="en-US" sz="2400" b="1" u="sng" dirty="0">
                <a:latin typeface="Times New Roman" pitchFamily="18" charset="0"/>
                <a:cs typeface="Times New Roman" pitchFamily="18" charset="0"/>
              </a:rPr>
              <a:t>considering the claim of department to apply Section 50C when the land in question was acquired by the Government and compensation was given and there was no stamp duty payable</a:t>
            </a:r>
            <a:r>
              <a:rPr lang="en-US" sz="2400" dirty="0">
                <a:latin typeface="Times New Roman" pitchFamily="18" charset="0"/>
                <a:cs typeface="Times New Roman" pitchFamily="18" charset="0"/>
              </a:rPr>
              <a:t>.</a:t>
            </a:r>
          </a:p>
          <a:p>
            <a:pPr algn="just">
              <a:buNone/>
            </a:pPr>
            <a:r>
              <a:rPr lang="en-US" sz="2400" b="1"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The </a:t>
            </a:r>
            <a:r>
              <a:rPr lang="en-US" sz="2400" b="1" u="sng" dirty="0">
                <a:latin typeface="Times New Roman" pitchFamily="18" charset="0"/>
                <a:cs typeface="Times New Roman" pitchFamily="18" charset="0"/>
              </a:rPr>
              <a:t>court noted that this was not a case of transaction between two private parties where there can be room to suspect.</a:t>
            </a:r>
          </a:p>
          <a:p>
            <a:pPr algn="just">
              <a:buNone/>
            </a:pPr>
            <a:r>
              <a:rPr lang="en-US" sz="2400" dirty="0" smtClean="0">
                <a:latin typeface="Times New Roman" pitchFamily="18" charset="0"/>
                <a:cs typeface="Times New Roman" pitchFamily="18" charset="0"/>
              </a:rPr>
              <a:t>	Moreover</a:t>
            </a:r>
            <a:r>
              <a:rPr lang="en-US" sz="2400" dirty="0">
                <a:latin typeface="Times New Roman" pitchFamily="18" charset="0"/>
                <a:cs typeface="Times New Roman" pitchFamily="18" charset="0"/>
              </a:rPr>
              <a:t>, </a:t>
            </a:r>
            <a:r>
              <a:rPr lang="en-US" sz="2400" b="1" u="sng" dirty="0">
                <a:latin typeface="Times New Roman" pitchFamily="18" charset="0"/>
                <a:cs typeface="Times New Roman" pitchFamily="18" charset="0"/>
              </a:rPr>
              <a:t>Justice </a:t>
            </a:r>
            <a:r>
              <a:rPr lang="en-US" sz="2400" b="1" u="sng" dirty="0" err="1">
                <a:latin typeface="Times New Roman" pitchFamily="18" charset="0"/>
                <a:cs typeface="Times New Roman" pitchFamily="18" charset="0"/>
              </a:rPr>
              <a:t>Hiranmoy</a:t>
            </a:r>
            <a:r>
              <a:rPr lang="en-US" sz="2400" b="1" u="sng" dirty="0">
                <a:latin typeface="Times New Roman" pitchFamily="18" charset="0"/>
                <a:cs typeface="Times New Roman" pitchFamily="18" charset="0"/>
              </a:rPr>
              <a:t> Bhattacharya penned down </a:t>
            </a:r>
            <a:r>
              <a:rPr lang="en-US" sz="2400" dirty="0">
                <a:latin typeface="Times New Roman" pitchFamily="18" charset="0"/>
                <a:cs typeface="Times New Roman" pitchFamily="18" charset="0"/>
              </a:rPr>
              <a:t>a </a:t>
            </a:r>
            <a:r>
              <a:rPr lang="en-US" sz="2400" b="1" u="sng" dirty="0">
                <a:latin typeface="Times New Roman" pitchFamily="18" charset="0"/>
                <a:cs typeface="Times New Roman" pitchFamily="18" charset="0"/>
              </a:rPr>
              <a:t>concurring but </a:t>
            </a:r>
            <a:r>
              <a:rPr lang="en-US" sz="2400" b="1" u="sng" dirty="0" smtClean="0">
                <a:latin typeface="Times New Roman" pitchFamily="18" charset="0"/>
                <a:cs typeface="Times New Roman" pitchFamily="18" charset="0"/>
              </a:rPr>
              <a:t>separate </a:t>
            </a:r>
            <a:r>
              <a:rPr lang="en-US" sz="2400" b="1" u="sng" dirty="0">
                <a:latin typeface="Times New Roman" pitchFamily="18" charset="0"/>
                <a:cs typeface="Times New Roman" pitchFamily="18" charset="0"/>
              </a:rPr>
              <a:t>reasoning on this issue </a:t>
            </a:r>
            <a:r>
              <a:rPr lang="en-US" sz="2400" dirty="0">
                <a:latin typeface="Times New Roman" pitchFamily="18" charset="0"/>
                <a:cs typeface="Times New Roman" pitchFamily="18" charset="0"/>
              </a:rPr>
              <a:t>by bringing out the </a:t>
            </a:r>
            <a:r>
              <a:rPr lang="en-US" sz="2400" b="1" u="sng" dirty="0">
                <a:latin typeface="Times New Roman" pitchFamily="18" charset="0"/>
                <a:cs typeface="Times New Roman" pitchFamily="18" charset="0"/>
              </a:rPr>
              <a:t>finer distinction between the language of Section 50C and Section 2(47) by holding that the term “transfer” used in Section 50C has to be given a restricted meaning </a:t>
            </a:r>
            <a:r>
              <a:rPr lang="en-US" sz="2400" dirty="0">
                <a:latin typeface="Times New Roman" pitchFamily="18" charset="0"/>
                <a:cs typeface="Times New Roman" pitchFamily="18" charset="0"/>
              </a:rPr>
              <a:t>and the same </a:t>
            </a:r>
            <a:r>
              <a:rPr lang="en-US" sz="2400" b="1" u="sng" dirty="0">
                <a:latin typeface="Times New Roman" pitchFamily="18" charset="0"/>
                <a:cs typeface="Times New Roman" pitchFamily="18" charset="0"/>
              </a:rPr>
              <a:t>do not have a wider connotation </a:t>
            </a:r>
            <a:r>
              <a:rPr lang="en-US" sz="2400" dirty="0">
                <a:latin typeface="Times New Roman" pitchFamily="18" charset="0"/>
                <a:cs typeface="Times New Roman" pitchFamily="18" charset="0"/>
              </a:rPr>
              <a:t>so as </a:t>
            </a:r>
            <a:r>
              <a:rPr lang="en-US" sz="2400" b="1" u="sng" dirty="0">
                <a:latin typeface="Times New Roman" pitchFamily="18" charset="0"/>
                <a:cs typeface="Times New Roman" pitchFamily="18" charset="0"/>
              </a:rPr>
              <a:t>to include all kinds of transfer as contemplated under Section 2(47) </a:t>
            </a:r>
            <a:r>
              <a:rPr lang="en-US" sz="2400" dirty="0">
                <a:latin typeface="Times New Roman" pitchFamily="18" charset="0"/>
                <a:cs typeface="Times New Roman" pitchFamily="18" charset="0"/>
              </a:rPr>
              <a:t>of the Act and accordingly </a:t>
            </a:r>
            <a:r>
              <a:rPr lang="en-US" sz="2400" b="1" u="sng" dirty="0">
                <a:latin typeface="Times New Roman" pitchFamily="18" charset="0"/>
                <a:cs typeface="Times New Roman" pitchFamily="18" charset="0"/>
              </a:rPr>
              <a:t>it was held that the provisions of Section 50C</a:t>
            </a:r>
            <a:r>
              <a:rPr lang="en-US" sz="2400" b="1" dirty="0">
                <a:latin typeface="Times New Roman" pitchFamily="18" charset="0"/>
                <a:cs typeface="Times New Roman" pitchFamily="18" charset="0"/>
              </a:rPr>
              <a:t> </a:t>
            </a:r>
            <a:r>
              <a:rPr lang="en-US" sz="2400" b="1" u="sng" dirty="0">
                <a:latin typeface="Times New Roman" pitchFamily="18" charset="0"/>
                <a:cs typeface="Times New Roman" pitchFamily="18" charset="0"/>
              </a:rPr>
              <a:t>shall be applicable </a:t>
            </a:r>
            <a:r>
              <a:rPr lang="en-US" sz="2400" dirty="0">
                <a:latin typeface="Times New Roman" pitchFamily="18" charset="0"/>
                <a:cs typeface="Times New Roman" pitchFamily="18" charset="0"/>
              </a:rPr>
              <a:t>in cases </a:t>
            </a:r>
            <a:r>
              <a:rPr lang="en-US" sz="2400" b="1" u="sng" dirty="0">
                <a:latin typeface="Times New Roman" pitchFamily="18" charset="0"/>
                <a:cs typeface="Times New Roman" pitchFamily="18" charset="0"/>
              </a:rPr>
              <a:t>where transfer of the capital asset has to be effected only upon payment of stamp duty.</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0509199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228600"/>
            <a:ext cx="10953598" cy="6248400"/>
          </a:xfrm>
        </p:spPr>
        <p:txBody>
          <a:bodyPr>
            <a:normAutofit/>
          </a:bodyPr>
          <a:lstStyle/>
          <a:p>
            <a:pPr algn="just">
              <a:buNone/>
            </a:pPr>
            <a:r>
              <a:rPr lang="en-US" sz="2400" dirty="0">
                <a:latin typeface="Times New Roman" pitchFamily="18" charset="0"/>
                <a:cs typeface="Times New Roman" pitchFamily="18" charset="0"/>
              </a:rPr>
              <a:t>In case of a </a:t>
            </a:r>
            <a:r>
              <a:rPr lang="en-US" sz="2400" b="1" u="sng" dirty="0">
                <a:latin typeface="Times New Roman" pitchFamily="18" charset="0"/>
                <a:cs typeface="Times New Roman" pitchFamily="18" charset="0"/>
              </a:rPr>
              <a:t>transfer by way of compulsory acquisition, the capital asset </a:t>
            </a:r>
            <a:r>
              <a:rPr lang="en-US" sz="2400" dirty="0">
                <a:latin typeface="Times New Roman" pitchFamily="18" charset="0"/>
                <a:cs typeface="Times New Roman" pitchFamily="18" charset="0"/>
              </a:rPr>
              <a:t>being land or building or both </a:t>
            </a:r>
            <a:r>
              <a:rPr lang="en-US" sz="2400" b="1" u="sng" dirty="0">
                <a:latin typeface="Times New Roman" pitchFamily="18" charset="0"/>
                <a:cs typeface="Times New Roman" pitchFamily="18" charset="0"/>
              </a:rPr>
              <a:t>vests upon the government by operation of the provisions of the relevant statute governing such acquisition proceeding and subject to the terms and conditions laid down in the said statute being followed. </a:t>
            </a:r>
            <a:endParaRPr lang="en-US" sz="2400" b="1" u="sng" dirty="0" smtClean="0">
              <a:latin typeface="Times New Roman" pitchFamily="18" charset="0"/>
              <a:cs typeface="Times New Roman" pitchFamily="18" charset="0"/>
            </a:endParaRPr>
          </a:p>
          <a:p>
            <a:pPr algn="just">
              <a:buNone/>
            </a:pPr>
            <a:endParaRPr lang="en-US" sz="2400" b="1" u="sng" dirty="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In </a:t>
            </a:r>
            <a:r>
              <a:rPr lang="en-US" sz="2400" dirty="0">
                <a:latin typeface="Times New Roman" pitchFamily="18" charset="0"/>
                <a:cs typeface="Times New Roman" pitchFamily="18" charset="0"/>
              </a:rPr>
              <a:t>case of compulsory acquisition the </a:t>
            </a:r>
            <a:r>
              <a:rPr lang="en-US" sz="2400" b="1" u="sng" dirty="0">
                <a:latin typeface="Times New Roman" pitchFamily="18" charset="0"/>
                <a:cs typeface="Times New Roman" pitchFamily="18" charset="0"/>
              </a:rPr>
              <a:t>transfer of property takes place by operation of law and the provisions of the Transfer of Property Act or the Indian Registration Act do not have any manner of application to such transfers. </a:t>
            </a:r>
            <a:endParaRPr lang="en-US" sz="2400" b="1" u="sng" dirty="0" smtClean="0">
              <a:latin typeface="Times New Roman" pitchFamily="18" charset="0"/>
              <a:cs typeface="Times New Roman" pitchFamily="18" charset="0"/>
            </a:endParaRPr>
          </a:p>
          <a:p>
            <a:pPr algn="just">
              <a:buNone/>
            </a:pPr>
            <a:endParaRPr lang="en-US" sz="2400" b="1" u="sng" dirty="0">
              <a:latin typeface="Times New Roman" pitchFamily="18" charset="0"/>
              <a:cs typeface="Times New Roman" pitchFamily="18" charset="0"/>
            </a:endParaRPr>
          </a:p>
          <a:p>
            <a:pPr algn="just">
              <a:buNone/>
            </a:pPr>
            <a:r>
              <a:rPr lang="en-US" sz="2400" b="1" dirty="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The </a:t>
            </a:r>
            <a:r>
              <a:rPr lang="en-US" sz="2400" b="1" u="sng" dirty="0">
                <a:latin typeface="Times New Roman" pitchFamily="18" charset="0"/>
                <a:cs typeface="Times New Roman" pitchFamily="18" charset="0"/>
              </a:rPr>
              <a:t>question of payment of stamp duty also does not arise in such cases.</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8074554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268" y="228600"/>
            <a:ext cx="11627465" cy="6248400"/>
          </a:xfrm>
        </p:spPr>
        <p:txBody>
          <a:bodyPr>
            <a:normAutofit/>
          </a:bodyPr>
          <a:lstStyle/>
          <a:p>
            <a:pPr algn="just">
              <a:buNone/>
            </a:pPr>
            <a:r>
              <a:rPr lang="en-US" sz="2400" dirty="0" smtClean="0">
                <a:latin typeface="Times New Roman" pitchFamily="18" charset="0"/>
                <a:cs typeface="Times New Roman" pitchFamily="18" charset="0"/>
              </a:rPr>
              <a:t>	The </a:t>
            </a:r>
            <a:r>
              <a:rPr lang="en-US" sz="2400" b="1" u="sng" dirty="0">
                <a:latin typeface="Times New Roman" pitchFamily="18" charset="0"/>
                <a:cs typeface="Times New Roman" pitchFamily="18" charset="0"/>
              </a:rPr>
              <a:t>Court cannot rewrite or recast a legislation </a:t>
            </a:r>
            <a:r>
              <a:rPr lang="en-US" sz="2400" b="1" dirty="0">
                <a:latin typeface="Times New Roman" pitchFamily="18" charset="0"/>
                <a:cs typeface="Times New Roman" pitchFamily="18" charset="0"/>
              </a:rPr>
              <a:t>[see (2022) 9 SCC 186 and (2010) 4 SCC 653]. </a:t>
            </a:r>
            <a:endParaRPr lang="en-US" sz="2400" b="1"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is also well settled that the Court has to make an effort to give effect to each and every word used by the legislature and it is to be presumed that the legislature inserted every part thereof for a purpose and the legislative intention is that every part of the provision should have effect. </a:t>
            </a:r>
          </a:p>
          <a:p>
            <a:pPr algn="just">
              <a:buNone/>
            </a:pPr>
            <a:r>
              <a:rPr lang="en-US" sz="2400" dirty="0" smtClean="0">
                <a:latin typeface="Times New Roman" pitchFamily="18" charset="0"/>
                <a:cs typeface="Times New Roman" pitchFamily="18" charset="0"/>
              </a:rPr>
              <a:t>	</a:t>
            </a:r>
          </a:p>
          <a:p>
            <a:pPr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While </a:t>
            </a:r>
            <a:r>
              <a:rPr lang="en-US" sz="2400" dirty="0">
                <a:latin typeface="Times New Roman" pitchFamily="18" charset="0"/>
                <a:cs typeface="Times New Roman" pitchFamily="18" charset="0"/>
              </a:rPr>
              <a:t>interpreting a provision the Court should keep in mind that the legislature did not intend to use superfluous word(s) or expressions in a statutory provision. </a:t>
            </a:r>
            <a:r>
              <a:rPr lang="en-US" sz="2400" b="1" dirty="0">
                <a:latin typeface="Times New Roman" pitchFamily="18" charset="0"/>
                <a:cs typeface="Times New Roman" pitchFamily="18" charset="0"/>
              </a:rPr>
              <a:t>[see (2005) 2 SCC 271].</a:t>
            </a:r>
          </a:p>
          <a:p>
            <a:pPr algn="just">
              <a:buNone/>
            </a:pPr>
            <a:endParaRPr lang="en-US" sz="2400" dirty="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This </a:t>
            </a:r>
            <a:r>
              <a:rPr lang="en-US" sz="2400" b="1" u="sng" dirty="0">
                <a:latin typeface="Times New Roman" pitchFamily="18" charset="0"/>
                <a:cs typeface="Times New Roman" pitchFamily="18" charset="0"/>
              </a:rPr>
              <a:t>Court accordingly holds that in case of compulsory acquisition of a capital asset being land or building or both, the provisions of Section 50C cannot be applied as the question of payment of stamp duty for effecting such transfer does not arise</a:t>
            </a:r>
            <a:r>
              <a:rPr lang="en-US" sz="2400" u="sng" dirty="0">
                <a:latin typeface="Times New Roman" pitchFamily="18" charset="0"/>
                <a:cs typeface="Times New Roman" pitchFamily="18" charset="0"/>
              </a:rPr>
              <a:t>.</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8119915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fontScale="85000" lnSpcReduction="10000"/>
          </a:bodyPr>
          <a:lstStyle/>
          <a:p>
            <a:pPr marL="0" indent="0" algn="just">
              <a:lnSpc>
                <a:spcPct val="110000"/>
              </a:lnSpc>
              <a:buNone/>
            </a:pPr>
            <a:r>
              <a:rPr lang="en-GB" sz="2400" b="1" dirty="0" smtClean="0">
                <a:latin typeface="Times New Roman" panose="02020603050405020304" pitchFamily="18" charset="0"/>
                <a:cs typeface="Times New Roman" panose="02020603050405020304" pitchFamily="18" charset="0"/>
              </a:rPr>
              <a:t>ISSUE – 8.1</a:t>
            </a:r>
          </a:p>
          <a:p>
            <a:pPr marL="0" marR="5080" indent="0" algn="just">
              <a:lnSpc>
                <a:spcPct val="110000"/>
              </a:lnSpc>
              <a:spcBef>
                <a:spcPts val="1955"/>
              </a:spcBef>
              <a:buNone/>
            </a:pPr>
            <a:r>
              <a:rPr lang="en-GB" sz="2400" b="1" u="sng" dirty="0" smtClean="0">
                <a:latin typeface="Times New Roman"/>
                <a:cs typeface="Times New Roman"/>
              </a:rPr>
              <a:t>Should sec. </a:t>
            </a:r>
            <a:r>
              <a:rPr lang="en-GB" sz="2400" b="1" u="sng" dirty="0">
                <a:latin typeface="Times New Roman"/>
                <a:cs typeface="Times New Roman"/>
              </a:rPr>
              <a:t>50C(2</a:t>
            </a:r>
            <a:r>
              <a:rPr lang="en-GB" sz="2400" b="1" u="sng" dirty="0" smtClean="0">
                <a:latin typeface="Times New Roman"/>
                <a:cs typeface="Times New Roman"/>
              </a:rPr>
              <a:t>) to be invoked by the assesse? </a:t>
            </a:r>
            <a:endParaRPr lang="en-GB" sz="2400" b="1" u="sng" spc="-5" dirty="0" smtClean="0">
              <a:latin typeface="Times New Roman"/>
              <a:cs typeface="Times New Roman"/>
            </a:endParaRPr>
          </a:p>
          <a:p>
            <a:pPr marL="0" marR="5080" indent="0" algn="just">
              <a:lnSpc>
                <a:spcPct val="110000"/>
              </a:lnSpc>
              <a:spcBef>
                <a:spcPts val="1955"/>
              </a:spcBef>
              <a:buNone/>
            </a:pPr>
            <a:r>
              <a:rPr lang="en-GB" sz="2400" spc="-5" dirty="0" smtClean="0">
                <a:latin typeface="Times New Roman"/>
                <a:cs typeface="Times New Roman"/>
              </a:rPr>
              <a:t>Section </a:t>
            </a:r>
            <a:r>
              <a:rPr lang="en-GB" sz="2400" spc="-5" dirty="0">
                <a:latin typeface="Times New Roman"/>
                <a:cs typeface="Times New Roman"/>
              </a:rPr>
              <a:t>50C(1) </a:t>
            </a:r>
            <a:r>
              <a:rPr lang="en-GB" sz="2400" spc="-5" dirty="0" smtClean="0">
                <a:latin typeface="Times New Roman"/>
                <a:cs typeface="Times New Roman"/>
              </a:rPr>
              <a:t>- </a:t>
            </a:r>
            <a:r>
              <a:rPr lang="en-GB" sz="2400" spc="-10" dirty="0">
                <a:latin typeface="Times New Roman"/>
                <a:cs typeface="Times New Roman"/>
              </a:rPr>
              <a:t>deems </a:t>
            </a:r>
            <a:r>
              <a:rPr lang="en-GB" sz="2400" spc="-5" dirty="0">
                <a:latin typeface="Times New Roman"/>
                <a:cs typeface="Times New Roman"/>
              </a:rPr>
              <a:t>/ presumes </a:t>
            </a:r>
            <a:r>
              <a:rPr lang="en-GB" sz="2400" dirty="0">
                <a:latin typeface="Times New Roman"/>
                <a:cs typeface="Times New Roman"/>
              </a:rPr>
              <a:t>stamp </a:t>
            </a:r>
            <a:r>
              <a:rPr lang="en-GB" sz="2400" spc="-5" dirty="0">
                <a:latin typeface="Times New Roman"/>
                <a:cs typeface="Times New Roman"/>
              </a:rPr>
              <a:t>valuation  </a:t>
            </a:r>
            <a:r>
              <a:rPr lang="en-GB" sz="2400" spc="-10" dirty="0">
                <a:latin typeface="Times New Roman"/>
                <a:cs typeface="Times New Roman"/>
              </a:rPr>
              <a:t>as </a:t>
            </a:r>
            <a:r>
              <a:rPr lang="en-GB" sz="2400" spc="-5" dirty="0">
                <a:latin typeface="Times New Roman"/>
                <a:cs typeface="Times New Roman"/>
              </a:rPr>
              <a:t>sale consideration. However, this presumption is a  rebuttable one </a:t>
            </a:r>
            <a:r>
              <a:rPr lang="en-GB" sz="2400" spc="-10" dirty="0">
                <a:latin typeface="Times New Roman"/>
                <a:cs typeface="Times New Roman"/>
              </a:rPr>
              <a:t>at </a:t>
            </a:r>
            <a:r>
              <a:rPr lang="en-GB" sz="2400" spc="-5" dirty="0">
                <a:latin typeface="Times New Roman"/>
                <a:cs typeface="Times New Roman"/>
              </a:rPr>
              <a:t>the </a:t>
            </a:r>
            <a:r>
              <a:rPr lang="en-GB" sz="2400" dirty="0">
                <a:latin typeface="Times New Roman"/>
                <a:cs typeface="Times New Roman"/>
              </a:rPr>
              <a:t>option </a:t>
            </a:r>
            <a:r>
              <a:rPr lang="en-GB" sz="2400" spc="-5" dirty="0">
                <a:latin typeface="Times New Roman"/>
                <a:cs typeface="Times New Roman"/>
              </a:rPr>
              <a:t>of the</a:t>
            </a:r>
            <a:r>
              <a:rPr lang="en-GB" sz="2400" spc="-10" dirty="0">
                <a:latin typeface="Times New Roman"/>
                <a:cs typeface="Times New Roman"/>
              </a:rPr>
              <a:t> </a:t>
            </a:r>
            <a:r>
              <a:rPr lang="en-GB" sz="2400" spc="-5" dirty="0" err="1">
                <a:latin typeface="Times New Roman"/>
                <a:cs typeface="Times New Roman"/>
              </a:rPr>
              <a:t>assessee</a:t>
            </a:r>
            <a:r>
              <a:rPr lang="en-GB" sz="2400" spc="-5" dirty="0">
                <a:latin typeface="Times New Roman"/>
                <a:cs typeface="Times New Roman"/>
              </a:rPr>
              <a:t>.</a:t>
            </a:r>
            <a:endParaRPr lang="en-GB" sz="2400" dirty="0">
              <a:latin typeface="Times New Roman"/>
              <a:cs typeface="Times New Roman"/>
            </a:endParaRPr>
          </a:p>
          <a:p>
            <a:pPr marL="0" marR="5080" indent="0" algn="just">
              <a:lnSpc>
                <a:spcPct val="110000"/>
              </a:lnSpc>
              <a:buNone/>
            </a:pPr>
            <a:r>
              <a:rPr lang="en-GB" sz="2400" spc="-5" dirty="0" smtClean="0">
                <a:latin typeface="Times New Roman"/>
                <a:cs typeface="Times New Roman"/>
              </a:rPr>
              <a:t>Under </a:t>
            </a:r>
            <a:r>
              <a:rPr lang="en-GB" sz="2400" dirty="0">
                <a:latin typeface="Times New Roman"/>
                <a:cs typeface="Times New Roman"/>
              </a:rPr>
              <a:t>S. 50C(2), the </a:t>
            </a:r>
            <a:r>
              <a:rPr lang="en-GB" sz="2400" spc="-5" dirty="0">
                <a:latin typeface="Times New Roman"/>
                <a:cs typeface="Times New Roman"/>
              </a:rPr>
              <a:t>onus to show that stamp  valuation is </a:t>
            </a:r>
            <a:r>
              <a:rPr lang="en-GB" sz="2400" dirty="0">
                <a:latin typeface="Times New Roman"/>
                <a:cs typeface="Times New Roman"/>
              </a:rPr>
              <a:t>not the </a:t>
            </a:r>
            <a:r>
              <a:rPr lang="en-GB" sz="2400" spc="-5" dirty="0">
                <a:latin typeface="Times New Roman"/>
                <a:cs typeface="Times New Roman"/>
              </a:rPr>
              <a:t>Fair market value is </a:t>
            </a:r>
            <a:r>
              <a:rPr lang="en-GB" sz="2400" dirty="0">
                <a:latin typeface="Times New Roman"/>
                <a:cs typeface="Times New Roman"/>
              </a:rPr>
              <a:t>on the  </a:t>
            </a:r>
            <a:r>
              <a:rPr lang="en-GB" sz="2400" spc="-5" dirty="0" err="1">
                <a:latin typeface="Times New Roman"/>
                <a:cs typeface="Times New Roman"/>
              </a:rPr>
              <a:t>assessee</a:t>
            </a:r>
            <a:r>
              <a:rPr lang="en-GB" sz="2400" spc="-5" dirty="0">
                <a:latin typeface="Times New Roman"/>
                <a:cs typeface="Times New Roman"/>
              </a:rPr>
              <a:t> </a:t>
            </a:r>
            <a:r>
              <a:rPr lang="en-GB" sz="2400" spc="-10" dirty="0">
                <a:latin typeface="Times New Roman"/>
                <a:cs typeface="Times New Roman"/>
              </a:rPr>
              <a:t>and </a:t>
            </a:r>
            <a:r>
              <a:rPr lang="en-GB" sz="2400" spc="-5" dirty="0">
                <a:latin typeface="Times New Roman"/>
                <a:cs typeface="Times New Roman"/>
              </a:rPr>
              <a:t>hence </a:t>
            </a:r>
            <a:r>
              <a:rPr lang="en-GB" sz="2400" spc="-10" dirty="0">
                <a:latin typeface="Times New Roman"/>
                <a:cs typeface="Times New Roman"/>
              </a:rPr>
              <a:t>it </a:t>
            </a:r>
            <a:r>
              <a:rPr lang="en-GB" sz="2400" spc="-5" dirty="0">
                <a:latin typeface="Times New Roman"/>
                <a:cs typeface="Times New Roman"/>
              </a:rPr>
              <a:t>is necessary </a:t>
            </a:r>
            <a:r>
              <a:rPr lang="en-GB" sz="2400" dirty="0">
                <a:latin typeface="Times New Roman"/>
                <a:cs typeface="Times New Roman"/>
              </a:rPr>
              <a:t>for the </a:t>
            </a:r>
            <a:r>
              <a:rPr lang="en-GB" sz="2400" spc="-5" dirty="0" err="1">
                <a:latin typeface="Times New Roman"/>
                <a:cs typeface="Times New Roman"/>
              </a:rPr>
              <a:t>assessee</a:t>
            </a:r>
            <a:r>
              <a:rPr lang="en-GB" sz="2400" spc="-5" dirty="0">
                <a:latin typeface="Times New Roman"/>
                <a:cs typeface="Times New Roman"/>
              </a:rPr>
              <a:t> </a:t>
            </a:r>
            <a:r>
              <a:rPr lang="en-GB" sz="2400" spc="-15" dirty="0">
                <a:latin typeface="Times New Roman"/>
                <a:cs typeface="Times New Roman"/>
              </a:rPr>
              <a:t>to </a:t>
            </a:r>
            <a:r>
              <a:rPr lang="en-GB" sz="2400" spc="-5" dirty="0" smtClean="0">
                <a:latin typeface="Times New Roman"/>
                <a:cs typeface="Times New Roman"/>
              </a:rPr>
              <a:t>specifically </a:t>
            </a:r>
            <a:r>
              <a:rPr lang="en-GB" sz="2400" spc="-5" dirty="0">
                <a:latin typeface="Times New Roman"/>
                <a:cs typeface="Times New Roman"/>
              </a:rPr>
              <a:t>dispute </a:t>
            </a:r>
            <a:r>
              <a:rPr lang="en-GB" sz="2400" dirty="0">
                <a:latin typeface="Times New Roman"/>
                <a:cs typeface="Times New Roman"/>
              </a:rPr>
              <a:t>the </a:t>
            </a:r>
            <a:r>
              <a:rPr lang="en-GB" sz="2400" spc="-5" dirty="0">
                <a:latin typeface="Times New Roman"/>
                <a:cs typeface="Times New Roman"/>
              </a:rPr>
              <a:t>stamp valuation before </a:t>
            </a:r>
            <a:r>
              <a:rPr lang="en-GB" sz="2400" dirty="0">
                <a:latin typeface="Times New Roman"/>
                <a:cs typeface="Times New Roman"/>
              </a:rPr>
              <a:t>the  </a:t>
            </a:r>
            <a:r>
              <a:rPr lang="en-GB" sz="2400" spc="-5" dirty="0">
                <a:latin typeface="Times New Roman"/>
                <a:cs typeface="Times New Roman"/>
              </a:rPr>
              <a:t>Assessing</a:t>
            </a:r>
            <a:r>
              <a:rPr lang="en-GB" sz="2400" spc="-50" dirty="0">
                <a:latin typeface="Times New Roman"/>
                <a:cs typeface="Times New Roman"/>
              </a:rPr>
              <a:t> </a:t>
            </a:r>
            <a:r>
              <a:rPr lang="en-GB" sz="2400" spc="-5" dirty="0">
                <a:latin typeface="Times New Roman"/>
                <a:cs typeface="Times New Roman"/>
              </a:rPr>
              <a:t>Officer</a:t>
            </a:r>
            <a:r>
              <a:rPr lang="en-GB" sz="2400" spc="-5" dirty="0" smtClean="0">
                <a:latin typeface="Times New Roman"/>
                <a:cs typeface="Times New Roman"/>
              </a:rPr>
              <a:t>.</a:t>
            </a:r>
          </a:p>
          <a:p>
            <a:pPr marL="0" marR="5080" indent="0" algn="just">
              <a:lnSpc>
                <a:spcPct val="110000"/>
              </a:lnSpc>
              <a:buNone/>
            </a:pPr>
            <a:endParaRPr lang="en-GB" sz="2400" b="1" spc="-5" dirty="0">
              <a:latin typeface="Times New Roman"/>
              <a:cs typeface="Times New Roman"/>
            </a:endParaRPr>
          </a:p>
          <a:p>
            <a:pPr marL="0" marR="5080" indent="0" algn="just">
              <a:lnSpc>
                <a:spcPct val="110000"/>
              </a:lnSpc>
              <a:buNone/>
            </a:pPr>
            <a:r>
              <a:rPr lang="en-GB" sz="2400" spc="-5" dirty="0">
                <a:latin typeface="Times New Roman"/>
                <a:cs typeface="Times New Roman"/>
              </a:rPr>
              <a:t>Hence, </a:t>
            </a:r>
            <a:r>
              <a:rPr lang="en-GB" sz="2400" b="1" u="sng" dirty="0">
                <a:latin typeface="Times New Roman"/>
                <a:cs typeface="Times New Roman"/>
              </a:rPr>
              <a:t>provisions </a:t>
            </a:r>
            <a:r>
              <a:rPr lang="en-GB" sz="2400" b="1" u="sng" spc="-10" dirty="0">
                <a:latin typeface="Times New Roman"/>
                <a:cs typeface="Times New Roman"/>
              </a:rPr>
              <a:t>of </a:t>
            </a:r>
            <a:r>
              <a:rPr lang="en-GB" sz="2400" b="1" u="sng" dirty="0">
                <a:latin typeface="Times New Roman"/>
                <a:cs typeface="Times New Roman"/>
              </a:rPr>
              <a:t>S.50C(2) </a:t>
            </a:r>
            <a:r>
              <a:rPr lang="en-GB" sz="2400" b="1" u="sng" spc="-5" dirty="0">
                <a:latin typeface="Times New Roman"/>
                <a:cs typeface="Times New Roman"/>
              </a:rPr>
              <a:t>has to </a:t>
            </a:r>
            <a:r>
              <a:rPr lang="en-GB" sz="2400" b="1" u="sng" dirty="0">
                <a:latin typeface="Times New Roman"/>
                <a:cs typeface="Times New Roman"/>
              </a:rPr>
              <a:t>be </a:t>
            </a:r>
            <a:r>
              <a:rPr lang="en-GB" sz="2400" b="1" u="sng" spc="-5" dirty="0">
                <a:latin typeface="Times New Roman"/>
                <a:cs typeface="Times New Roman"/>
              </a:rPr>
              <a:t>invoked </a:t>
            </a:r>
            <a:r>
              <a:rPr lang="en-GB" sz="2400" b="1" u="sng" spc="-15" dirty="0">
                <a:latin typeface="Times New Roman"/>
                <a:cs typeface="Times New Roman"/>
              </a:rPr>
              <a:t>by </a:t>
            </a:r>
            <a:r>
              <a:rPr lang="en-GB" sz="2400" b="1" u="sng" spc="670" dirty="0">
                <a:latin typeface="Times New Roman"/>
                <a:cs typeface="Times New Roman"/>
              </a:rPr>
              <a:t> </a:t>
            </a:r>
            <a:r>
              <a:rPr lang="en-GB" sz="2400" b="1" u="sng" dirty="0">
                <a:latin typeface="Times New Roman"/>
                <a:cs typeface="Times New Roman"/>
              </a:rPr>
              <a:t>the </a:t>
            </a:r>
            <a:r>
              <a:rPr lang="en-GB" sz="2400" b="1" u="sng" spc="-5" dirty="0" err="1">
                <a:latin typeface="Times New Roman"/>
                <a:cs typeface="Times New Roman"/>
              </a:rPr>
              <a:t>Assessee</a:t>
            </a:r>
            <a:r>
              <a:rPr lang="en-GB" sz="2400" b="1" u="sng" spc="-5" dirty="0">
                <a:latin typeface="Times New Roman"/>
                <a:cs typeface="Times New Roman"/>
              </a:rPr>
              <a:t> </a:t>
            </a:r>
            <a:r>
              <a:rPr lang="en-GB" sz="2400" b="1" u="sng" spc="-10" dirty="0">
                <a:latin typeface="Times New Roman"/>
                <a:cs typeface="Times New Roman"/>
              </a:rPr>
              <a:t>as </a:t>
            </a:r>
            <a:r>
              <a:rPr lang="en-GB" sz="2400" b="1" u="sng" spc="-5" dirty="0">
                <a:latin typeface="Times New Roman"/>
                <a:cs typeface="Times New Roman"/>
              </a:rPr>
              <a:t>held in </a:t>
            </a:r>
            <a:r>
              <a:rPr lang="en-GB" sz="2400" b="1" u="sng" dirty="0" err="1">
                <a:latin typeface="Times New Roman"/>
                <a:cs typeface="Times New Roman"/>
              </a:rPr>
              <a:t>Sanjaybhai</a:t>
            </a:r>
            <a:r>
              <a:rPr lang="en-GB" sz="2400" b="1" u="sng" dirty="0">
                <a:latin typeface="Times New Roman"/>
                <a:cs typeface="Times New Roman"/>
              </a:rPr>
              <a:t> </a:t>
            </a:r>
            <a:r>
              <a:rPr lang="en-GB" sz="2400" b="1" u="sng" spc="-5" dirty="0">
                <a:latin typeface="Times New Roman"/>
                <a:cs typeface="Times New Roman"/>
              </a:rPr>
              <a:t>Z. Patel </a:t>
            </a:r>
            <a:r>
              <a:rPr lang="en-GB" sz="2400" b="1" u="sng" dirty="0">
                <a:latin typeface="Times New Roman"/>
                <a:cs typeface="Times New Roman"/>
              </a:rPr>
              <a:t>vs.  </a:t>
            </a:r>
            <a:r>
              <a:rPr lang="en-GB" sz="2400" b="1" u="sng" spc="-5" dirty="0">
                <a:latin typeface="Times New Roman"/>
                <a:cs typeface="Times New Roman"/>
              </a:rPr>
              <a:t>ACIT  </a:t>
            </a:r>
            <a:r>
              <a:rPr lang="en-GB" sz="2400" b="1" u="sng" dirty="0">
                <a:latin typeface="Times New Roman"/>
                <a:cs typeface="Times New Roman"/>
              </a:rPr>
              <a:t>(2011)  </a:t>
            </a:r>
            <a:r>
              <a:rPr lang="en-GB" sz="2400" b="1" u="sng" spc="-5" dirty="0">
                <a:latin typeface="Times New Roman"/>
                <a:cs typeface="Times New Roman"/>
              </a:rPr>
              <a:t>48  </a:t>
            </a:r>
            <a:r>
              <a:rPr lang="en-GB" sz="2400" b="1" u="sng" spc="-10" dirty="0">
                <a:latin typeface="Times New Roman"/>
                <a:cs typeface="Times New Roman"/>
              </a:rPr>
              <a:t>SOT  </a:t>
            </a:r>
            <a:r>
              <a:rPr lang="en-GB" sz="2400" b="1" u="sng" spc="-5" dirty="0">
                <a:latin typeface="Times New Roman"/>
                <a:cs typeface="Times New Roman"/>
              </a:rPr>
              <a:t>231  (</a:t>
            </a:r>
            <a:r>
              <a:rPr lang="en-GB" sz="2400" b="1" u="sng" spc="-5" dirty="0" err="1">
                <a:latin typeface="Times New Roman"/>
                <a:cs typeface="Times New Roman"/>
              </a:rPr>
              <a:t>Ahd</a:t>
            </a:r>
            <a:r>
              <a:rPr lang="en-GB" sz="2400" b="1" u="sng" spc="-5" dirty="0">
                <a:latin typeface="Times New Roman"/>
                <a:cs typeface="Times New Roman"/>
              </a:rPr>
              <a:t>.)  </a:t>
            </a:r>
            <a:r>
              <a:rPr lang="en-GB" sz="2400" u="sng" spc="-5" dirty="0">
                <a:latin typeface="Times New Roman"/>
                <a:cs typeface="Times New Roman"/>
              </a:rPr>
              <a:t>and</a:t>
            </a:r>
            <a:r>
              <a:rPr lang="en-GB" sz="2400" u="sng" spc="-220" dirty="0">
                <a:latin typeface="Times New Roman"/>
                <a:cs typeface="Times New Roman"/>
              </a:rPr>
              <a:t> </a:t>
            </a:r>
            <a:r>
              <a:rPr lang="en-GB" sz="2400" b="1" u="sng" dirty="0" err="1">
                <a:latin typeface="Times New Roman"/>
                <a:cs typeface="Times New Roman"/>
              </a:rPr>
              <a:t>Ambattur</a:t>
            </a:r>
            <a:r>
              <a:rPr lang="en-GB" sz="2400" b="1" u="sng" dirty="0">
                <a:latin typeface="Times New Roman"/>
                <a:cs typeface="Times New Roman"/>
              </a:rPr>
              <a:t> </a:t>
            </a:r>
            <a:r>
              <a:rPr lang="en-GB" sz="2400" b="1" u="sng" spc="-5" dirty="0">
                <a:latin typeface="Times New Roman"/>
                <a:cs typeface="Times New Roman"/>
              </a:rPr>
              <a:t>Clothing Co. Ltd. </a:t>
            </a:r>
            <a:r>
              <a:rPr lang="en-GB" sz="2400" b="1" u="sng" dirty="0">
                <a:latin typeface="Times New Roman"/>
                <a:cs typeface="Times New Roman"/>
              </a:rPr>
              <a:t>vs. </a:t>
            </a:r>
            <a:r>
              <a:rPr lang="en-GB" sz="2400" b="1" u="sng" spc="-5" dirty="0">
                <a:latin typeface="Times New Roman"/>
                <a:cs typeface="Times New Roman"/>
              </a:rPr>
              <a:t>ACIT </a:t>
            </a:r>
            <a:r>
              <a:rPr lang="en-GB" sz="2400" b="1" u="sng" dirty="0">
                <a:latin typeface="Times New Roman"/>
                <a:cs typeface="Times New Roman"/>
              </a:rPr>
              <a:t>(2010) 326 </a:t>
            </a:r>
            <a:r>
              <a:rPr lang="en-GB" sz="2400" b="1" u="sng" spc="-5" dirty="0">
                <a:latin typeface="Times New Roman"/>
                <a:cs typeface="Times New Roman"/>
              </a:rPr>
              <a:t>ITR </a:t>
            </a:r>
            <a:r>
              <a:rPr lang="en-GB" sz="2400" b="1" u="sng" dirty="0">
                <a:latin typeface="Times New Roman"/>
                <a:cs typeface="Times New Roman"/>
              </a:rPr>
              <a:t>248  </a:t>
            </a:r>
            <a:r>
              <a:rPr lang="en-GB" sz="2400" b="1" u="sng" spc="-5" dirty="0">
                <a:latin typeface="Times New Roman"/>
                <a:cs typeface="Times New Roman"/>
              </a:rPr>
              <a:t>(Mad.)</a:t>
            </a:r>
            <a:endParaRPr lang="en-GB" sz="2400" u="sng" dirty="0">
              <a:latin typeface="Times New Roman"/>
              <a:cs typeface="Times New Roman"/>
            </a:endParaRPr>
          </a:p>
          <a:p>
            <a:pPr marL="0" marR="5080" indent="0" algn="just">
              <a:lnSpc>
                <a:spcPct val="110000"/>
              </a:lnSpc>
              <a:spcBef>
                <a:spcPts val="670"/>
              </a:spcBef>
              <a:buNone/>
            </a:pPr>
            <a:r>
              <a:rPr lang="en-GB" sz="2400" dirty="0">
                <a:latin typeface="Times New Roman"/>
                <a:cs typeface="Times New Roman"/>
              </a:rPr>
              <a:t>Though </a:t>
            </a:r>
            <a:r>
              <a:rPr lang="en-GB" sz="2400" spc="-5" dirty="0">
                <a:latin typeface="Times New Roman"/>
                <a:cs typeface="Times New Roman"/>
              </a:rPr>
              <a:t>S.50C(2) </a:t>
            </a:r>
            <a:r>
              <a:rPr lang="en-GB" sz="2400" dirty="0">
                <a:latin typeface="Times New Roman"/>
                <a:cs typeface="Times New Roman"/>
              </a:rPr>
              <a:t>does </a:t>
            </a:r>
            <a:r>
              <a:rPr lang="en-GB" sz="2400" spc="-5" dirty="0">
                <a:latin typeface="Times New Roman"/>
                <a:cs typeface="Times New Roman"/>
              </a:rPr>
              <a:t>not </a:t>
            </a:r>
            <a:r>
              <a:rPr lang="en-GB" sz="2400" spc="-10" dirty="0">
                <a:latin typeface="Times New Roman"/>
                <a:cs typeface="Times New Roman"/>
              </a:rPr>
              <a:t>lay </a:t>
            </a:r>
            <a:r>
              <a:rPr lang="en-GB" sz="2400" dirty="0">
                <a:latin typeface="Times New Roman"/>
                <a:cs typeface="Times New Roman"/>
              </a:rPr>
              <a:t>down </a:t>
            </a:r>
            <a:r>
              <a:rPr lang="en-GB" sz="2400" spc="-5" dirty="0">
                <a:latin typeface="Times New Roman"/>
                <a:cs typeface="Times New Roman"/>
              </a:rPr>
              <a:t>any specific  mode in </a:t>
            </a:r>
            <a:r>
              <a:rPr lang="en-GB" sz="2400" dirty="0">
                <a:latin typeface="Times New Roman"/>
                <a:cs typeface="Times New Roman"/>
              </a:rPr>
              <a:t>which the </a:t>
            </a:r>
            <a:r>
              <a:rPr lang="en-GB" sz="2400" spc="-10" dirty="0">
                <a:latin typeface="Times New Roman"/>
                <a:cs typeface="Times New Roman"/>
              </a:rPr>
              <a:t>stamp </a:t>
            </a:r>
            <a:r>
              <a:rPr lang="en-GB" sz="2400" spc="-5" dirty="0">
                <a:latin typeface="Times New Roman"/>
                <a:cs typeface="Times New Roman"/>
              </a:rPr>
              <a:t>valuation is to </a:t>
            </a:r>
            <a:r>
              <a:rPr lang="en-GB" sz="2400" spc="-10" dirty="0">
                <a:latin typeface="Times New Roman"/>
                <a:cs typeface="Times New Roman"/>
              </a:rPr>
              <a:t>be </a:t>
            </a:r>
            <a:r>
              <a:rPr lang="en-GB" sz="2400" spc="-5" dirty="0">
                <a:latin typeface="Times New Roman"/>
                <a:cs typeface="Times New Roman"/>
              </a:rPr>
              <a:t>disputed,  it is better to have valuation done </a:t>
            </a:r>
            <a:r>
              <a:rPr lang="en-GB" sz="2400" dirty="0">
                <a:latin typeface="Times New Roman"/>
                <a:cs typeface="Times New Roman"/>
              </a:rPr>
              <a:t>by </a:t>
            </a:r>
            <a:r>
              <a:rPr lang="en-GB" sz="2400" spc="-10" dirty="0">
                <a:latin typeface="Times New Roman"/>
                <a:cs typeface="Times New Roman"/>
              </a:rPr>
              <a:t>an </a:t>
            </a:r>
            <a:r>
              <a:rPr lang="en-GB" sz="2400" spc="-5" dirty="0">
                <a:latin typeface="Times New Roman"/>
                <a:cs typeface="Times New Roman"/>
              </a:rPr>
              <a:t>independent  registered </a:t>
            </a:r>
            <a:r>
              <a:rPr lang="en-GB" sz="2400" spc="-5" dirty="0" err="1">
                <a:latin typeface="Times New Roman"/>
                <a:cs typeface="Times New Roman"/>
              </a:rPr>
              <a:t>valuer</a:t>
            </a:r>
            <a:r>
              <a:rPr lang="en-GB" sz="2400" spc="-5" dirty="0">
                <a:latin typeface="Times New Roman"/>
                <a:cs typeface="Times New Roman"/>
              </a:rPr>
              <a:t> for </a:t>
            </a:r>
            <a:r>
              <a:rPr lang="en-GB" sz="2400" dirty="0">
                <a:latin typeface="Times New Roman"/>
                <a:cs typeface="Times New Roman"/>
              </a:rPr>
              <a:t>disputing </a:t>
            </a:r>
            <a:r>
              <a:rPr lang="en-GB" sz="2400" spc="-5" dirty="0">
                <a:latin typeface="Times New Roman"/>
                <a:cs typeface="Times New Roman"/>
              </a:rPr>
              <a:t>the stamp valuation</a:t>
            </a:r>
            <a:r>
              <a:rPr lang="en-GB" sz="2400" spc="-5" dirty="0" smtClean="0">
                <a:latin typeface="Times New Roman"/>
                <a:cs typeface="Times New Roman"/>
              </a:rPr>
              <a:t>.</a:t>
            </a:r>
          </a:p>
          <a:p>
            <a:pPr marL="0" marR="5080" indent="0" algn="just">
              <a:lnSpc>
                <a:spcPct val="110000"/>
              </a:lnSpc>
              <a:buNone/>
            </a:pPr>
            <a:r>
              <a:rPr lang="en-GB" sz="2400" b="1" u="sng" spc="-5" dirty="0" smtClean="0">
                <a:latin typeface="Times New Roman"/>
                <a:cs typeface="Times New Roman"/>
              </a:rPr>
              <a:t>A.O. is </a:t>
            </a:r>
            <a:r>
              <a:rPr lang="en-GB" sz="2400" b="1" u="sng" dirty="0" smtClean="0">
                <a:latin typeface="Times New Roman"/>
                <a:cs typeface="Times New Roman"/>
              </a:rPr>
              <a:t>not </a:t>
            </a:r>
            <a:r>
              <a:rPr lang="en-GB" sz="2400" b="1" u="sng" spc="-10" dirty="0" smtClean="0">
                <a:latin typeface="Times New Roman"/>
                <a:cs typeface="Times New Roman"/>
              </a:rPr>
              <a:t>an </a:t>
            </a:r>
            <a:r>
              <a:rPr lang="en-GB" sz="2400" b="1" u="sng" spc="-5" dirty="0" smtClean="0">
                <a:latin typeface="Times New Roman"/>
                <a:cs typeface="Times New Roman"/>
              </a:rPr>
              <a:t>expert in valuation </a:t>
            </a:r>
            <a:r>
              <a:rPr lang="en-GB" sz="2400" b="1" u="sng" spc="-10" dirty="0" smtClean="0">
                <a:latin typeface="Times New Roman"/>
                <a:cs typeface="Times New Roman"/>
              </a:rPr>
              <a:t>as </a:t>
            </a:r>
            <a:r>
              <a:rPr lang="en-GB" sz="2400" b="1" u="sng" spc="-5" dirty="0" smtClean="0">
                <a:latin typeface="Times New Roman"/>
                <a:cs typeface="Times New Roman"/>
              </a:rPr>
              <a:t>held in </a:t>
            </a:r>
            <a:r>
              <a:rPr lang="en-GB" sz="2400" b="1" u="sng" dirty="0" err="1" smtClean="0">
                <a:latin typeface="Times New Roman"/>
                <a:cs typeface="Times New Roman"/>
              </a:rPr>
              <a:t>Ajmal</a:t>
            </a:r>
            <a:r>
              <a:rPr lang="en-GB" sz="2400" b="1" u="sng" dirty="0" smtClean="0">
                <a:latin typeface="Times New Roman"/>
                <a:cs typeface="Times New Roman"/>
              </a:rPr>
              <a:t> </a:t>
            </a:r>
            <a:r>
              <a:rPr lang="en-GB" sz="2400" b="1" u="sng" spc="-5" dirty="0" smtClean="0">
                <a:latin typeface="Times New Roman"/>
                <a:cs typeface="Times New Roman"/>
              </a:rPr>
              <a:t>Fragrances </a:t>
            </a:r>
            <a:r>
              <a:rPr lang="en-GB" sz="2400" b="1" u="sng" dirty="0" smtClean="0">
                <a:latin typeface="Times New Roman"/>
                <a:cs typeface="Times New Roman"/>
              </a:rPr>
              <a:t>and </a:t>
            </a:r>
            <a:r>
              <a:rPr lang="en-GB" sz="2400" b="1" u="sng" spc="-5" dirty="0" smtClean="0">
                <a:latin typeface="Times New Roman"/>
                <a:cs typeface="Times New Roman"/>
              </a:rPr>
              <a:t>Fashions P. Ltd. </a:t>
            </a:r>
            <a:r>
              <a:rPr lang="en-GB" sz="2400" b="1" u="sng" dirty="0" smtClean="0">
                <a:latin typeface="Times New Roman"/>
                <a:cs typeface="Times New Roman"/>
              </a:rPr>
              <a:t>vs. </a:t>
            </a:r>
            <a:r>
              <a:rPr lang="en-GB" sz="2400" b="1" u="sng" spc="-5" dirty="0" smtClean="0">
                <a:latin typeface="Times New Roman"/>
                <a:cs typeface="Times New Roman"/>
              </a:rPr>
              <a:t>ACIT </a:t>
            </a:r>
            <a:r>
              <a:rPr lang="en-GB" sz="2400" b="1" u="sng" dirty="0" smtClean="0">
                <a:latin typeface="Times New Roman"/>
                <a:cs typeface="Times New Roman"/>
              </a:rPr>
              <a:t>(2009)  </a:t>
            </a:r>
            <a:r>
              <a:rPr lang="en-GB" sz="2400" b="1" u="sng" spc="-5" dirty="0" smtClean="0">
                <a:latin typeface="Times New Roman"/>
                <a:cs typeface="Times New Roman"/>
              </a:rPr>
              <a:t>34 SOT 57 (Mum.) and hence, it is incumbent upon  </a:t>
            </a:r>
            <a:r>
              <a:rPr lang="en-GB" sz="2400" b="1" u="sng" dirty="0" smtClean="0">
                <a:latin typeface="Times New Roman"/>
                <a:cs typeface="Times New Roman"/>
              </a:rPr>
              <a:t>the </a:t>
            </a:r>
            <a:r>
              <a:rPr lang="en-GB" sz="2400" b="1" u="sng" spc="-5" dirty="0" smtClean="0">
                <a:latin typeface="Times New Roman"/>
                <a:cs typeface="Times New Roman"/>
              </a:rPr>
              <a:t>A.O. to refer </a:t>
            </a:r>
            <a:r>
              <a:rPr lang="en-GB" sz="2400" b="1" u="sng" dirty="0" smtClean="0">
                <a:latin typeface="Times New Roman"/>
                <a:cs typeface="Times New Roman"/>
              </a:rPr>
              <a:t>the </a:t>
            </a:r>
            <a:r>
              <a:rPr lang="en-GB" sz="2400" b="1" u="sng" spc="-5" dirty="0" smtClean="0">
                <a:latin typeface="Times New Roman"/>
                <a:cs typeface="Times New Roman"/>
              </a:rPr>
              <a:t>valuation to departmental  valuation</a:t>
            </a:r>
            <a:r>
              <a:rPr lang="en-GB" sz="2400" b="1" u="sng" spc="-45" dirty="0" smtClean="0">
                <a:latin typeface="Times New Roman"/>
                <a:cs typeface="Times New Roman"/>
              </a:rPr>
              <a:t> </a:t>
            </a:r>
            <a:r>
              <a:rPr lang="en-GB" sz="2400" b="1" u="sng" spc="-5" dirty="0" smtClean="0">
                <a:latin typeface="Times New Roman"/>
                <a:cs typeface="Times New Roman"/>
              </a:rPr>
              <a:t>officer.</a:t>
            </a:r>
            <a:endParaRPr lang="en-GB" sz="2400" b="1" u="sng" dirty="0" smtClean="0">
              <a:latin typeface="Times New Roman"/>
              <a:cs typeface="Times New Roman"/>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0652567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30" y="256818"/>
            <a:ext cx="11453425" cy="6279448"/>
          </a:xfrm>
        </p:spPr>
        <p:txBody>
          <a:bodyPr>
            <a:noAutofit/>
          </a:bodyPr>
          <a:lstStyle/>
          <a:p>
            <a:pPr marR="5080" algn="just">
              <a:lnSpc>
                <a:spcPct val="110000"/>
              </a:lnSpc>
              <a:spcBef>
                <a:spcPts val="370"/>
              </a:spcBef>
              <a:buNone/>
            </a:pPr>
            <a:r>
              <a:rPr lang="en-US" sz="2400" b="1" spc="-5" dirty="0">
                <a:latin typeface="Times New Roman" pitchFamily="18" charset="0"/>
                <a:cs typeface="Times New Roman" pitchFamily="18" charset="0"/>
              </a:rPr>
              <a:t>ISSUE </a:t>
            </a:r>
            <a:r>
              <a:rPr lang="en-US" sz="2400" b="1" spc="-5" dirty="0" smtClean="0">
                <a:latin typeface="Times New Roman" pitchFamily="18" charset="0"/>
                <a:cs typeface="Times New Roman" pitchFamily="18" charset="0"/>
              </a:rPr>
              <a:t>- 8.2</a:t>
            </a:r>
            <a:endParaRPr lang="en-US" sz="2400" b="1" spc="-5" dirty="0">
              <a:latin typeface="Times New Roman" pitchFamily="18" charset="0"/>
              <a:cs typeface="Times New Roman" pitchFamily="18" charset="0"/>
            </a:endParaRPr>
          </a:p>
          <a:p>
            <a:pPr marR="5080" algn="just">
              <a:lnSpc>
                <a:spcPct val="110000"/>
              </a:lnSpc>
              <a:spcBef>
                <a:spcPts val="370"/>
              </a:spcBef>
              <a:buNone/>
            </a:pPr>
            <a:r>
              <a:rPr lang="en-US" sz="2400" b="1" u="sng" dirty="0">
                <a:latin typeface="Times New Roman" pitchFamily="18" charset="0"/>
                <a:cs typeface="Times New Roman" pitchFamily="18" charset="0"/>
              </a:rPr>
              <a:t>Reference to DVO, whether  mandatory?</a:t>
            </a:r>
          </a:p>
          <a:p>
            <a:pPr marR="5080" algn="just">
              <a:lnSpc>
                <a:spcPct val="110000"/>
              </a:lnSpc>
              <a:spcBef>
                <a:spcPts val="370"/>
              </a:spcBef>
              <a:buNone/>
            </a:pPr>
            <a:r>
              <a:rPr lang="en-US" sz="2400" b="1" u="sng" dirty="0">
                <a:latin typeface="Times New Roman" pitchFamily="18" charset="0"/>
                <a:cs typeface="Times New Roman" pitchFamily="18" charset="0"/>
              </a:rPr>
              <a:t>AO is bound to </a:t>
            </a:r>
            <a:r>
              <a:rPr lang="en-US" sz="2400" b="1" u="sng" spc="-5" dirty="0">
                <a:latin typeface="Times New Roman" pitchFamily="18" charset="0"/>
                <a:cs typeface="Times New Roman" pitchFamily="18" charset="0"/>
              </a:rPr>
              <a:t>make </a:t>
            </a:r>
            <a:r>
              <a:rPr lang="en-US" sz="2400" b="1" u="sng" dirty="0">
                <a:latin typeface="Times New Roman" pitchFamily="18" charset="0"/>
                <a:cs typeface="Times New Roman" pitchFamily="18" charset="0"/>
              </a:rPr>
              <a:t>a </a:t>
            </a:r>
            <a:r>
              <a:rPr lang="en-US" sz="2400" b="1" u="sng" spc="-5" dirty="0">
                <a:latin typeface="Times New Roman" pitchFamily="18" charset="0"/>
                <a:cs typeface="Times New Roman" pitchFamily="18" charset="0"/>
              </a:rPr>
              <a:t>reference </a:t>
            </a:r>
            <a:r>
              <a:rPr lang="en-US" sz="2400" b="1" u="sng" dirty="0">
                <a:latin typeface="Times New Roman" pitchFamily="18" charset="0"/>
                <a:cs typeface="Times New Roman" pitchFamily="18" charset="0"/>
              </a:rPr>
              <a:t>to DVO, </a:t>
            </a:r>
            <a:r>
              <a:rPr lang="en-US" sz="2400" b="1" u="sng" spc="-5" dirty="0">
                <a:latin typeface="Times New Roman" pitchFamily="18" charset="0"/>
                <a:cs typeface="Times New Roman" pitchFamily="18" charset="0"/>
              </a:rPr>
              <a:t>if </a:t>
            </a:r>
            <a:r>
              <a:rPr lang="en-US" sz="2400" b="1" u="sng" dirty="0">
                <a:latin typeface="Times New Roman" pitchFamily="18" charset="0"/>
                <a:cs typeface="Times New Roman" pitchFamily="18" charset="0"/>
              </a:rPr>
              <a:t>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makes </a:t>
            </a:r>
            <a:r>
              <a:rPr lang="en-US" sz="2400" b="1" u="sng" dirty="0">
                <a:latin typeface="Times New Roman" pitchFamily="18" charset="0"/>
                <a:cs typeface="Times New Roman" pitchFamily="18" charset="0"/>
              </a:rPr>
              <a:t>a </a:t>
            </a:r>
            <a:r>
              <a:rPr lang="en-US" sz="2400" b="1" u="sng" spc="-5" dirty="0">
                <a:latin typeface="Times New Roman" pitchFamily="18" charset="0"/>
                <a:cs typeface="Times New Roman" pitchFamily="18" charset="0"/>
              </a:rPr>
              <a:t>claim  that the fair market value </a:t>
            </a:r>
            <a:r>
              <a:rPr lang="en-US" sz="2400" b="1" u="sng" dirty="0">
                <a:latin typeface="Times New Roman" pitchFamily="18" charset="0"/>
                <a:cs typeface="Times New Roman" pitchFamily="18" charset="0"/>
              </a:rPr>
              <a:t>of the </a:t>
            </a:r>
            <a:r>
              <a:rPr lang="en-US" sz="2400" b="1" u="sng" spc="-5" dirty="0">
                <a:latin typeface="Times New Roman" pitchFamily="18" charset="0"/>
                <a:cs typeface="Times New Roman" pitchFamily="18" charset="0"/>
              </a:rPr>
              <a:t>property transferred </a:t>
            </a:r>
            <a:r>
              <a:rPr lang="en-US" sz="2400" b="1" u="sng" dirty="0">
                <a:latin typeface="Times New Roman" pitchFamily="18" charset="0"/>
                <a:cs typeface="Times New Roman" pitchFamily="18" charset="0"/>
              </a:rPr>
              <a:t>is less </a:t>
            </a:r>
            <a:r>
              <a:rPr lang="en-US" sz="2400" b="1" u="sng" spc="-5" dirty="0">
                <a:latin typeface="Times New Roman" pitchFamily="18" charset="0"/>
                <a:cs typeface="Times New Roman" pitchFamily="18" charset="0"/>
              </a:rPr>
              <a:t>than </a:t>
            </a:r>
            <a:r>
              <a:rPr lang="en-US" sz="2400" b="1" u="sng" dirty="0">
                <a:latin typeface="Times New Roman" pitchFamily="18" charset="0"/>
                <a:cs typeface="Times New Roman" pitchFamily="18" charset="0"/>
              </a:rPr>
              <a:t>its </a:t>
            </a:r>
            <a:r>
              <a:rPr lang="en-US" sz="2400" b="1" u="sng" spc="-5" dirty="0">
                <a:latin typeface="Times New Roman" pitchFamily="18" charset="0"/>
                <a:cs typeface="Times New Roman" pitchFamily="18" charset="0"/>
              </a:rPr>
              <a:t>value  </a:t>
            </a:r>
            <a:r>
              <a:rPr lang="en-US" sz="2400" b="1" u="sng" dirty="0">
                <a:latin typeface="Times New Roman" pitchFamily="18" charset="0"/>
                <a:cs typeface="Times New Roman" pitchFamily="18" charset="0"/>
              </a:rPr>
              <a:t>as </a:t>
            </a:r>
            <a:r>
              <a:rPr lang="en-US" sz="2400" b="1" u="sng" spc="-5" dirty="0">
                <a:latin typeface="Times New Roman" pitchFamily="18" charset="0"/>
                <a:cs typeface="Times New Roman" pitchFamily="18" charset="0"/>
              </a:rPr>
              <a:t>determined </a:t>
            </a:r>
            <a:r>
              <a:rPr lang="en-US" sz="2400" b="1" u="sng" dirty="0">
                <a:latin typeface="Times New Roman" pitchFamily="18" charset="0"/>
                <a:cs typeface="Times New Roman" pitchFamily="18" charset="0"/>
              </a:rPr>
              <a:t>by </a:t>
            </a:r>
            <a:r>
              <a:rPr lang="en-US" sz="2400" b="1" u="sng" spc="-5" dirty="0">
                <a:latin typeface="Times New Roman" pitchFamily="18" charset="0"/>
                <a:cs typeface="Times New Roman" pitchFamily="18" charset="0"/>
              </a:rPr>
              <a:t>stamp valuation authorities</a:t>
            </a:r>
            <a:r>
              <a:rPr lang="en-US" sz="2400" b="1" u="sng" spc="-5" dirty="0" smtClean="0">
                <a:latin typeface="Times New Roman" pitchFamily="18" charset="0"/>
                <a:cs typeface="Times New Roman" pitchFamily="18" charset="0"/>
              </a:rPr>
              <a:t>.</a:t>
            </a:r>
          </a:p>
          <a:p>
            <a:pPr marR="5080" algn="just">
              <a:lnSpc>
                <a:spcPct val="110000"/>
              </a:lnSpc>
              <a:spcBef>
                <a:spcPts val="370"/>
              </a:spcBef>
              <a:buNone/>
            </a:pPr>
            <a:r>
              <a:rPr lang="en-US" sz="2400" b="1" u="sng" dirty="0" smtClean="0">
                <a:latin typeface="Times New Roman" pitchFamily="18" charset="0"/>
                <a:cs typeface="Times New Roman" pitchFamily="18" charset="0"/>
              </a:rPr>
              <a:t>The </a:t>
            </a:r>
            <a:r>
              <a:rPr lang="en-US" sz="2400" b="1" u="sng" dirty="0">
                <a:latin typeface="Times New Roman" pitchFamily="18" charset="0"/>
                <a:cs typeface="Times New Roman" pitchFamily="18" charset="0"/>
              </a:rPr>
              <a:t>word </a:t>
            </a:r>
            <a:r>
              <a:rPr lang="en-US" sz="2400" b="1" u="sng" dirty="0" smtClean="0">
                <a:latin typeface="Times New Roman" pitchFamily="18" charset="0"/>
                <a:cs typeface="Times New Roman" pitchFamily="18" charset="0"/>
              </a:rPr>
              <a:t>‘</a:t>
            </a:r>
            <a:r>
              <a:rPr lang="en-US" sz="2400" b="1" u="sng" spc="-5" dirty="0" smtClean="0">
                <a:latin typeface="Times New Roman" pitchFamily="18" charset="0"/>
                <a:cs typeface="Times New Roman" pitchFamily="18" charset="0"/>
              </a:rPr>
              <a:t>may</a:t>
            </a:r>
            <a:r>
              <a:rPr lang="en-US" sz="2400" b="1" u="sng" spc="-5" dirty="0">
                <a:latin typeface="Times New Roman" pitchFamily="18" charset="0"/>
                <a:cs typeface="Times New Roman" pitchFamily="18" charset="0"/>
              </a:rPr>
              <a:t>’ in </a:t>
            </a:r>
            <a:r>
              <a:rPr lang="en-US" sz="2400" b="1" u="sng" spc="-5" dirty="0" smtClean="0">
                <a:latin typeface="Times New Roman" pitchFamily="18" charset="0"/>
                <a:cs typeface="Times New Roman" pitchFamily="18" charset="0"/>
              </a:rPr>
              <a:t>sec. 50C(2</a:t>
            </a:r>
            <a:r>
              <a:rPr lang="en-US" sz="2400" b="1" u="sng" spc="-5" dirty="0">
                <a:latin typeface="Times New Roman" pitchFamily="18" charset="0"/>
                <a:cs typeface="Times New Roman" pitchFamily="18" charset="0"/>
              </a:rPr>
              <a:t>) should be </a:t>
            </a:r>
            <a:r>
              <a:rPr lang="en-US" sz="2400" b="1" u="sng" dirty="0">
                <a:latin typeface="Times New Roman" pitchFamily="18" charset="0"/>
                <a:cs typeface="Times New Roman" pitchFamily="18" charset="0"/>
              </a:rPr>
              <a:t>read </a:t>
            </a:r>
            <a:r>
              <a:rPr lang="en-US" sz="2400" b="1" u="sng" spc="-5" dirty="0">
                <a:latin typeface="Times New Roman" pitchFamily="18" charset="0"/>
                <a:cs typeface="Times New Roman" pitchFamily="18" charset="0"/>
              </a:rPr>
              <a:t>as </a:t>
            </a:r>
            <a:r>
              <a:rPr lang="en-US" sz="2400" b="1" u="sng" spc="-5" dirty="0" smtClean="0">
                <a:latin typeface="Times New Roman" pitchFamily="18" charset="0"/>
                <a:cs typeface="Times New Roman" pitchFamily="18" charset="0"/>
              </a:rPr>
              <a:t>‘</a:t>
            </a:r>
            <a:r>
              <a:rPr lang="en-US" sz="2400" b="1" u="sng" dirty="0" smtClean="0">
                <a:latin typeface="Times New Roman" pitchFamily="18" charset="0"/>
                <a:cs typeface="Times New Roman" pitchFamily="18" charset="0"/>
              </a:rPr>
              <a:t>should</a:t>
            </a:r>
            <a:r>
              <a:rPr lang="en-US" sz="2400" b="1" u="sng" dirty="0">
                <a:latin typeface="Times New Roman" pitchFamily="18" charset="0"/>
                <a:cs typeface="Times New Roman" pitchFamily="18" charset="0"/>
              </a:rPr>
              <a:t>’. </a:t>
            </a:r>
            <a:endParaRPr lang="en-US" sz="2400" b="1" u="sng" dirty="0" smtClean="0">
              <a:latin typeface="Times New Roman" pitchFamily="18" charset="0"/>
              <a:cs typeface="Times New Roman" pitchFamily="18" charset="0"/>
            </a:endParaRPr>
          </a:p>
          <a:p>
            <a:pPr marR="5080" algn="just">
              <a:lnSpc>
                <a:spcPct val="110000"/>
              </a:lnSpc>
              <a:spcBef>
                <a:spcPts val="370"/>
              </a:spcBef>
              <a:buNone/>
            </a:pPr>
            <a:r>
              <a:rPr lang="en-US" sz="2400" b="1" u="sng" spc="-5" dirty="0" smtClean="0">
                <a:latin typeface="Times New Roman" pitchFamily="18" charset="0"/>
                <a:cs typeface="Times New Roman" pitchFamily="18" charset="0"/>
              </a:rPr>
              <a:t>If sec. </a:t>
            </a:r>
            <a:r>
              <a:rPr lang="en-US" sz="2400" b="1" u="sng" spc="-5" dirty="0">
                <a:latin typeface="Times New Roman" pitchFamily="18" charset="0"/>
                <a:cs typeface="Times New Roman" pitchFamily="18" charset="0"/>
              </a:rPr>
              <a:t>50C </a:t>
            </a:r>
            <a:r>
              <a:rPr lang="en-US" sz="2400" b="1" u="sng" dirty="0">
                <a:latin typeface="Times New Roman" pitchFamily="18" charset="0"/>
                <a:cs typeface="Times New Roman" pitchFamily="18" charset="0"/>
              </a:rPr>
              <a:t>is </a:t>
            </a:r>
            <a:r>
              <a:rPr lang="en-US" sz="2400" b="1" u="sng" spc="-5" dirty="0">
                <a:latin typeface="Times New Roman" pitchFamily="18" charset="0"/>
                <a:cs typeface="Times New Roman" pitchFamily="18" charset="0"/>
              </a:rPr>
              <a:t>read </a:t>
            </a:r>
            <a:r>
              <a:rPr lang="en-US" sz="2400" b="1" u="sng" dirty="0">
                <a:latin typeface="Times New Roman" pitchFamily="18" charset="0"/>
                <a:cs typeface="Times New Roman" pitchFamily="18" charset="0"/>
              </a:rPr>
              <a:t>to mean </a:t>
            </a:r>
            <a:r>
              <a:rPr lang="en-US" sz="2400" b="1" u="sng" spc="-5" dirty="0">
                <a:latin typeface="Times New Roman" pitchFamily="18" charset="0"/>
                <a:cs typeface="Times New Roman" pitchFamily="18" charset="0"/>
              </a:rPr>
              <a:t>that if </a:t>
            </a:r>
            <a:r>
              <a:rPr lang="en-US" sz="2400" b="1" u="sng" dirty="0">
                <a:latin typeface="Times New Roman" pitchFamily="18" charset="0"/>
                <a:cs typeface="Times New Roman" pitchFamily="18" charset="0"/>
              </a:rPr>
              <a:t>the </a:t>
            </a:r>
            <a:r>
              <a:rPr lang="en-US" sz="2400" b="1" u="sng" spc="-5" dirty="0" smtClean="0">
                <a:latin typeface="Times New Roman" pitchFamily="18" charset="0"/>
                <a:cs typeface="Times New Roman" pitchFamily="18" charset="0"/>
              </a:rPr>
              <a:t>AO </a:t>
            </a:r>
            <a:r>
              <a:rPr lang="en-US" sz="2400" b="1" u="sng" spc="-5" dirty="0">
                <a:latin typeface="Times New Roman" pitchFamily="18" charset="0"/>
                <a:cs typeface="Times New Roman" pitchFamily="18" charset="0"/>
              </a:rPr>
              <a:t>is not </a:t>
            </a:r>
            <a:r>
              <a:rPr lang="en-US" sz="2400" b="1" u="sng" spc="-10" dirty="0">
                <a:latin typeface="Times New Roman" pitchFamily="18" charset="0"/>
                <a:cs typeface="Times New Roman" pitchFamily="18" charset="0"/>
              </a:rPr>
              <a:t>satisfied </a:t>
            </a:r>
            <a:r>
              <a:rPr lang="en-US" sz="2400" b="1" u="sng" dirty="0">
                <a:latin typeface="Times New Roman" pitchFamily="18" charset="0"/>
                <a:cs typeface="Times New Roman" pitchFamily="18" charset="0"/>
              </a:rPr>
              <a:t>with </a:t>
            </a:r>
            <a:r>
              <a:rPr lang="en-US" sz="2400" b="1" u="sng" spc="-5" dirty="0">
                <a:latin typeface="Times New Roman" pitchFamily="18" charset="0"/>
                <a:cs typeface="Times New Roman" pitchFamily="18" charset="0"/>
              </a:rPr>
              <a:t>the explanation of 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then he </a:t>
            </a:r>
            <a:r>
              <a:rPr lang="en-US" sz="2400" b="1" u="sng" spc="-5" dirty="0" smtClean="0">
                <a:latin typeface="Times New Roman" pitchFamily="18" charset="0"/>
                <a:cs typeface="Times New Roman" pitchFamily="18" charset="0"/>
              </a:rPr>
              <a:t>‘may</a:t>
            </a:r>
            <a:r>
              <a:rPr lang="en-US" sz="2400" b="1" u="sng" spc="-5" dirty="0">
                <a:latin typeface="Times New Roman" pitchFamily="18" charset="0"/>
                <a:cs typeface="Times New Roman" pitchFamily="18" charset="0"/>
              </a:rPr>
              <a:t>’ </a:t>
            </a:r>
            <a:r>
              <a:rPr lang="en-US" sz="2400" b="1" u="sng" spc="215"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or </a:t>
            </a:r>
            <a:r>
              <a:rPr lang="en-US" sz="2400" b="1" u="sng" spc="-5" dirty="0" smtClean="0">
                <a:latin typeface="Times New Roman" pitchFamily="18" charset="0"/>
                <a:cs typeface="Times New Roman" pitchFamily="18" charset="0"/>
              </a:rPr>
              <a:t>‘</a:t>
            </a:r>
            <a:r>
              <a:rPr lang="en-US" sz="2400" b="1" u="sng" dirty="0" smtClean="0">
                <a:latin typeface="Times New Roman" pitchFamily="18" charset="0"/>
                <a:cs typeface="Times New Roman" pitchFamily="18" charset="0"/>
              </a:rPr>
              <a:t>may </a:t>
            </a:r>
            <a:r>
              <a:rPr lang="en-US" sz="2400" b="1" u="sng" dirty="0">
                <a:latin typeface="Times New Roman" pitchFamily="18" charset="0"/>
                <a:cs typeface="Times New Roman" pitchFamily="18" charset="0"/>
              </a:rPr>
              <a:t>not’ </a:t>
            </a:r>
            <a:r>
              <a:rPr lang="en-US" sz="2400" b="1" u="sng" spc="-5" dirty="0">
                <a:latin typeface="Times New Roman" pitchFamily="18" charset="0"/>
                <a:cs typeface="Times New Roman" pitchFamily="18" charset="0"/>
              </a:rPr>
              <a:t>send </a:t>
            </a:r>
            <a:r>
              <a:rPr lang="en-US" sz="2400" b="1" u="sng" dirty="0">
                <a:latin typeface="Times New Roman" pitchFamily="18" charset="0"/>
                <a:cs typeface="Times New Roman" pitchFamily="18" charset="0"/>
              </a:rPr>
              <a:t>the </a:t>
            </a:r>
            <a:r>
              <a:rPr lang="en-US" sz="2400" b="1" u="sng" spc="-5" dirty="0">
                <a:latin typeface="Times New Roman" pitchFamily="18" charset="0"/>
                <a:cs typeface="Times New Roman" pitchFamily="18" charset="0"/>
              </a:rPr>
              <a:t>matter </a:t>
            </a:r>
            <a:r>
              <a:rPr lang="en-US" sz="2400" b="1" u="sng" dirty="0">
                <a:latin typeface="Times New Roman" pitchFamily="18" charset="0"/>
                <a:cs typeface="Times New Roman" pitchFamily="18" charset="0"/>
              </a:rPr>
              <a:t>for </a:t>
            </a:r>
            <a:r>
              <a:rPr lang="en-US" sz="2400" b="1" u="sng" spc="-5" dirty="0">
                <a:latin typeface="Times New Roman" pitchFamily="18" charset="0"/>
                <a:cs typeface="Times New Roman" pitchFamily="18" charset="0"/>
              </a:rPr>
              <a:t>valuation </a:t>
            </a:r>
            <a:r>
              <a:rPr lang="en-US" sz="2400" b="1" u="sng" dirty="0">
                <a:latin typeface="Times New Roman" pitchFamily="18" charset="0"/>
                <a:cs typeface="Times New Roman" pitchFamily="18" charset="0"/>
              </a:rPr>
              <a:t>to the </a:t>
            </a:r>
            <a:r>
              <a:rPr lang="en-US" sz="2400" b="1" u="sng" spc="-5" dirty="0">
                <a:latin typeface="Times New Roman" pitchFamily="18" charset="0"/>
                <a:cs typeface="Times New Roman" pitchFamily="18" charset="0"/>
              </a:rPr>
              <a:t>DVO, </a:t>
            </a:r>
            <a:r>
              <a:rPr lang="en-US" sz="2400" b="1" u="sng" dirty="0">
                <a:latin typeface="Times New Roman" pitchFamily="18" charset="0"/>
                <a:cs typeface="Times New Roman" pitchFamily="18" charset="0"/>
              </a:rPr>
              <a:t>then </a:t>
            </a:r>
            <a:r>
              <a:rPr lang="en-US" sz="2400" b="1" u="sng" spc="-5" dirty="0">
                <a:latin typeface="Times New Roman" pitchFamily="18" charset="0"/>
                <a:cs typeface="Times New Roman" pitchFamily="18" charset="0"/>
              </a:rPr>
              <a:t>in that case </a:t>
            </a:r>
            <a:r>
              <a:rPr lang="en-US" sz="2400" b="1" u="sng" dirty="0">
                <a:latin typeface="Times New Roman" pitchFamily="18" charset="0"/>
                <a:cs typeface="Times New Roman" pitchFamily="18" charset="0"/>
              </a:rPr>
              <a:t>this </a:t>
            </a:r>
            <a:r>
              <a:rPr lang="en-US" sz="2400" b="1" u="sng" spc="-5" dirty="0" smtClean="0">
                <a:latin typeface="Times New Roman" pitchFamily="18" charset="0"/>
                <a:cs typeface="Times New Roman" pitchFamily="18" charset="0"/>
              </a:rPr>
              <a:t>provision </a:t>
            </a:r>
            <a:r>
              <a:rPr lang="en-US" sz="2400" b="1" u="sng" dirty="0">
                <a:latin typeface="Times New Roman" pitchFamily="18" charset="0"/>
                <a:cs typeface="Times New Roman" pitchFamily="18" charset="0"/>
              </a:rPr>
              <a:t>would </a:t>
            </a:r>
            <a:r>
              <a:rPr lang="en-US" sz="2400" b="1" u="sng" spc="-5" dirty="0">
                <a:latin typeface="Times New Roman" pitchFamily="18" charset="0"/>
                <a:cs typeface="Times New Roman" pitchFamily="18" charset="0"/>
              </a:rPr>
              <a:t>be rendered</a:t>
            </a:r>
            <a:r>
              <a:rPr lang="en-US" sz="2400" b="1" u="sng" spc="-85"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redundant.</a:t>
            </a:r>
            <a:endParaRPr lang="en-US" sz="2400" b="1" u="sng" dirty="0">
              <a:latin typeface="Times New Roman" pitchFamily="18" charset="0"/>
              <a:cs typeface="Times New Roman" pitchFamily="18" charset="0"/>
            </a:endParaRPr>
          </a:p>
          <a:p>
            <a:pPr marL="457200" indent="-457200" algn="just">
              <a:lnSpc>
                <a:spcPct val="110000"/>
              </a:lnSpc>
              <a:buFont typeface="+mj-lt"/>
              <a:buAutoNum type="alphaLcParenR"/>
            </a:pPr>
            <a:r>
              <a:rPr lang="en-US" sz="2400" b="1" dirty="0">
                <a:latin typeface="Times New Roman" pitchFamily="18" charset="0"/>
                <a:cs typeface="Times New Roman" pitchFamily="18" charset="0"/>
              </a:rPr>
              <a:t>S. </a:t>
            </a:r>
            <a:r>
              <a:rPr lang="en-US" sz="2400" b="1" dirty="0" err="1">
                <a:latin typeface="Times New Roman" pitchFamily="18" charset="0"/>
                <a:cs typeface="Times New Roman" pitchFamily="18" charset="0"/>
              </a:rPr>
              <a:t>Muthuraja</a:t>
            </a:r>
            <a:r>
              <a:rPr lang="en-US" sz="2400" b="1" dirty="0">
                <a:latin typeface="Times New Roman" pitchFamily="18" charset="0"/>
                <a:cs typeface="Times New Roman" pitchFamily="18" charset="0"/>
              </a:rPr>
              <a:t> </a:t>
            </a:r>
            <a:r>
              <a:rPr lang="en-US" sz="2400" b="1" spc="-40" dirty="0">
                <a:latin typeface="Times New Roman" pitchFamily="18" charset="0"/>
                <a:cs typeface="Times New Roman" pitchFamily="18" charset="0"/>
              </a:rPr>
              <a:t>v. </a:t>
            </a:r>
            <a:r>
              <a:rPr lang="en-US" sz="2400" b="1" dirty="0">
                <a:latin typeface="Times New Roman" pitchFamily="18" charset="0"/>
                <a:cs typeface="Times New Roman" pitchFamily="18" charset="0"/>
              </a:rPr>
              <a:t>CIT [(2013) 37 taxmann.com 352 (Madras</a:t>
            </a:r>
            <a:r>
              <a:rPr lang="en-US" sz="2400" b="1" spc="-155" dirty="0">
                <a:latin typeface="Times New Roman" pitchFamily="18" charset="0"/>
                <a:cs typeface="Times New Roman" pitchFamily="18" charset="0"/>
              </a:rPr>
              <a:t> </a:t>
            </a:r>
            <a:r>
              <a:rPr lang="en-US" sz="2400" b="1" dirty="0">
                <a:latin typeface="Times New Roman" pitchFamily="18" charset="0"/>
                <a:cs typeface="Times New Roman" pitchFamily="18" charset="0"/>
              </a:rPr>
              <a:t>HC)]</a:t>
            </a:r>
          </a:p>
          <a:p>
            <a:pPr marL="457200" marR="5715" indent="-457200" algn="just">
              <a:lnSpc>
                <a:spcPct val="110000"/>
              </a:lnSpc>
              <a:buFont typeface="+mj-lt"/>
              <a:buAutoNum type="alphaLcParenR"/>
            </a:pPr>
            <a:r>
              <a:rPr lang="en-US" sz="2400" b="1" spc="-5" dirty="0">
                <a:latin typeface="Times New Roman" pitchFamily="18" charset="0"/>
                <a:cs typeface="Times New Roman" pitchFamily="18" charset="0"/>
              </a:rPr>
              <a:t>M/s Fortuna </a:t>
            </a:r>
            <a:r>
              <a:rPr lang="en-US" sz="2400" b="1" spc="-10" dirty="0">
                <a:latin typeface="Times New Roman" pitchFamily="18" charset="0"/>
                <a:cs typeface="Times New Roman" pitchFamily="18" charset="0"/>
              </a:rPr>
              <a:t>Structures </a:t>
            </a:r>
            <a:r>
              <a:rPr lang="en-US" sz="2400" b="1" spc="-5" dirty="0">
                <a:latin typeface="Times New Roman" pitchFamily="18" charset="0"/>
                <a:cs typeface="Times New Roman" pitchFamily="18" charset="0"/>
              </a:rPr>
              <a:t>Pvt. </a:t>
            </a:r>
            <a:r>
              <a:rPr lang="en-US" sz="2400" b="1" spc="-10" dirty="0">
                <a:latin typeface="Times New Roman" pitchFamily="18" charset="0"/>
                <a:cs typeface="Times New Roman" pitchFamily="18" charset="0"/>
              </a:rPr>
              <a:t>Ltd. </a:t>
            </a:r>
            <a:r>
              <a:rPr lang="en-US" sz="2400" b="1" dirty="0">
                <a:latin typeface="Times New Roman" pitchFamily="18" charset="0"/>
                <a:cs typeface="Times New Roman" pitchFamily="18" charset="0"/>
              </a:rPr>
              <a:t>v </a:t>
            </a:r>
            <a:r>
              <a:rPr lang="en-US" sz="2400" b="1" spc="-5" dirty="0">
                <a:latin typeface="Times New Roman" pitchFamily="18" charset="0"/>
                <a:cs typeface="Times New Roman" pitchFamily="18" charset="0"/>
              </a:rPr>
              <a:t>ACIT [(2008)(60 </a:t>
            </a:r>
            <a:r>
              <a:rPr lang="en-US" sz="2400" b="1" spc="-5" dirty="0" err="1">
                <a:latin typeface="Times New Roman" pitchFamily="18" charset="0"/>
                <a:cs typeface="Times New Roman" pitchFamily="18" charset="0"/>
              </a:rPr>
              <a:t>itatindia</a:t>
            </a:r>
            <a:r>
              <a:rPr lang="en-US" sz="2400" b="1" spc="-5" dirty="0">
                <a:latin typeface="Times New Roman" pitchFamily="18" charset="0"/>
                <a:cs typeface="Times New Roman" pitchFamily="18" charset="0"/>
              </a:rPr>
              <a:t>  </a:t>
            </a:r>
            <a:r>
              <a:rPr lang="en-US" sz="2400" b="1" dirty="0">
                <a:latin typeface="Times New Roman" pitchFamily="18" charset="0"/>
                <a:cs typeface="Times New Roman" pitchFamily="18" charset="0"/>
              </a:rPr>
              <a:t>886)(</a:t>
            </a:r>
            <a:r>
              <a:rPr lang="en-US" sz="2400" b="1" dirty="0" err="1">
                <a:latin typeface="Times New Roman" pitchFamily="18" charset="0"/>
                <a:cs typeface="Times New Roman" pitchFamily="18" charset="0"/>
              </a:rPr>
              <a:t>Lucknow</a:t>
            </a:r>
            <a:r>
              <a:rPr lang="en-US" sz="2400" b="1" dirty="0">
                <a:latin typeface="Times New Roman" pitchFamily="18" charset="0"/>
                <a:cs typeface="Times New Roman" pitchFamily="18" charset="0"/>
              </a:rPr>
              <a:t>)]</a:t>
            </a:r>
          </a:p>
          <a:p>
            <a:pPr marL="457200" indent="-457200" algn="just">
              <a:lnSpc>
                <a:spcPct val="110000"/>
              </a:lnSpc>
              <a:buFont typeface="+mj-lt"/>
              <a:buAutoNum type="alphaLcParenR"/>
            </a:pPr>
            <a:r>
              <a:rPr lang="en-US" sz="2400" b="1" dirty="0" err="1">
                <a:latin typeface="Times New Roman" pitchFamily="18" charset="0"/>
                <a:cs typeface="Times New Roman" pitchFamily="18" charset="0"/>
              </a:rPr>
              <a:t>Meghraj</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Baid</a:t>
            </a:r>
            <a:r>
              <a:rPr lang="en-US" sz="2400" b="1" dirty="0">
                <a:latin typeface="Times New Roman" pitchFamily="18" charset="0"/>
                <a:cs typeface="Times New Roman" pitchFamily="18" charset="0"/>
              </a:rPr>
              <a:t> v </a:t>
            </a:r>
            <a:r>
              <a:rPr lang="en-US" sz="2400" b="1" spc="-10" dirty="0">
                <a:latin typeface="Times New Roman" pitchFamily="18" charset="0"/>
                <a:cs typeface="Times New Roman" pitchFamily="18" charset="0"/>
              </a:rPr>
              <a:t>ITO  </a:t>
            </a:r>
            <a:r>
              <a:rPr lang="en-US" sz="2400" b="1" dirty="0">
                <a:latin typeface="Times New Roman" pitchFamily="18" charset="0"/>
                <a:cs typeface="Times New Roman" pitchFamily="18" charset="0"/>
              </a:rPr>
              <a:t>[23 </a:t>
            </a:r>
            <a:r>
              <a:rPr lang="en-US" sz="2400" b="1" spc="-5" dirty="0">
                <a:latin typeface="Times New Roman" pitchFamily="18" charset="0"/>
                <a:cs typeface="Times New Roman" pitchFamily="18" charset="0"/>
              </a:rPr>
              <a:t>SOT </a:t>
            </a:r>
            <a:r>
              <a:rPr lang="en-US" sz="2400" b="1" dirty="0">
                <a:latin typeface="Times New Roman" pitchFamily="18" charset="0"/>
                <a:cs typeface="Times New Roman" pitchFamily="18" charset="0"/>
              </a:rPr>
              <a:t>25</a:t>
            </a:r>
            <a:r>
              <a:rPr lang="en-US" sz="2400" b="1" spc="-105" dirty="0">
                <a:latin typeface="Times New Roman" pitchFamily="18" charset="0"/>
                <a:cs typeface="Times New Roman" pitchFamily="18" charset="0"/>
              </a:rPr>
              <a:t> </a:t>
            </a:r>
            <a:r>
              <a:rPr lang="en-US" sz="2400" b="1" spc="-105" dirty="0" smtClean="0">
                <a:latin typeface="Times New Roman" pitchFamily="18" charset="0"/>
                <a:cs typeface="Times New Roman" pitchFamily="18" charset="0"/>
              </a:rPr>
              <a:t>/ </a:t>
            </a:r>
            <a:r>
              <a:rPr lang="en-IN" sz="2400" b="1" dirty="0"/>
              <a:t>114 TTJ 841 </a:t>
            </a:r>
            <a:r>
              <a:rPr lang="en-US" sz="2400" b="1" dirty="0" smtClean="0">
                <a:latin typeface="Times New Roman" pitchFamily="18" charset="0"/>
                <a:cs typeface="Times New Roman" pitchFamily="18" charset="0"/>
              </a:rPr>
              <a:t>(</a:t>
            </a:r>
            <a:r>
              <a:rPr lang="en-US" sz="2400" b="1" dirty="0" err="1">
                <a:latin typeface="Times New Roman" pitchFamily="18" charset="0"/>
                <a:cs typeface="Times New Roman" pitchFamily="18" charset="0"/>
              </a:rPr>
              <a:t>Jodh</a:t>
            </a:r>
            <a:r>
              <a:rPr lang="en-US" sz="2400" b="1" dirty="0" smtClean="0">
                <a:latin typeface="Times New Roman" pitchFamily="18" charset="0"/>
                <a:cs typeface="Times New Roman" pitchFamily="18" charset="0"/>
              </a:rPr>
              <a:t>)] (2018)</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7876015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30" y="256818"/>
            <a:ext cx="11453425" cy="6279448"/>
          </a:xfrm>
        </p:spPr>
        <p:txBody>
          <a:bodyPr>
            <a:noAutofit/>
          </a:bodyPr>
          <a:lstStyle/>
          <a:p>
            <a:pPr marL="0" marR="5080" indent="0" algn="just">
              <a:lnSpc>
                <a:spcPct val="110000"/>
              </a:lnSpc>
              <a:buNone/>
            </a:pPr>
            <a:r>
              <a:rPr lang="en-US" sz="2400" b="1" dirty="0" smtClean="0">
                <a:latin typeface="Times New Roman" pitchFamily="18" charset="0"/>
                <a:cs typeface="Times New Roman" pitchFamily="18" charset="0"/>
              </a:rPr>
              <a:t>d) </a:t>
            </a:r>
            <a:r>
              <a:rPr lang="en-US" sz="2400" b="1" dirty="0" err="1" smtClean="0">
                <a:latin typeface="Times New Roman" pitchFamily="18" charset="0"/>
                <a:cs typeface="Times New Roman" pitchFamily="18" charset="0"/>
              </a:rPr>
              <a:t>Kalpataru</a:t>
            </a:r>
            <a:r>
              <a:rPr lang="en-US" sz="2400" b="1" dirty="0" smtClean="0">
                <a:latin typeface="Times New Roman" pitchFamily="18" charset="0"/>
                <a:cs typeface="Times New Roman" pitchFamily="18" charset="0"/>
              </a:rPr>
              <a:t> </a:t>
            </a:r>
            <a:r>
              <a:rPr lang="en-US" sz="2400" b="1" spc="-5" dirty="0">
                <a:latin typeface="Times New Roman" pitchFamily="18" charset="0"/>
                <a:cs typeface="Times New Roman" pitchFamily="18" charset="0"/>
              </a:rPr>
              <a:t>Industries </a:t>
            </a:r>
            <a:r>
              <a:rPr lang="en-US" sz="2400" b="1" dirty="0">
                <a:latin typeface="Times New Roman" pitchFamily="18" charset="0"/>
                <a:cs typeface="Times New Roman" pitchFamily="18" charset="0"/>
              </a:rPr>
              <a:t>v </a:t>
            </a:r>
            <a:r>
              <a:rPr lang="en-US" sz="2400" b="1" spc="-10" dirty="0">
                <a:latin typeface="Times New Roman" pitchFamily="18" charset="0"/>
                <a:cs typeface="Times New Roman" pitchFamily="18" charset="0"/>
              </a:rPr>
              <a:t>ITO </a:t>
            </a:r>
            <a:r>
              <a:rPr lang="en-US" sz="2400" b="1" spc="-5" dirty="0">
                <a:latin typeface="Times New Roman" pitchFamily="18" charset="0"/>
                <a:cs typeface="Times New Roman" pitchFamily="18" charset="0"/>
              </a:rPr>
              <a:t>[(Mum</a:t>
            </a:r>
            <a:r>
              <a:rPr lang="en-US" sz="2400" b="1" spc="-5" dirty="0" smtClean="0">
                <a:latin typeface="Times New Roman" pitchFamily="18" charset="0"/>
                <a:cs typeface="Times New Roman" pitchFamily="18" charset="0"/>
              </a:rPr>
              <a:t>) (</a:t>
            </a:r>
            <a:r>
              <a:rPr lang="en-US" sz="2400" b="1" spc="-5" dirty="0">
                <a:latin typeface="Times New Roman" pitchFamily="18" charset="0"/>
                <a:cs typeface="Times New Roman" pitchFamily="18" charset="0"/>
              </a:rPr>
              <a:t>41-B </a:t>
            </a:r>
            <a:r>
              <a:rPr lang="en-US" sz="2400" b="1" dirty="0">
                <a:latin typeface="Times New Roman" pitchFamily="18" charset="0"/>
                <a:cs typeface="Times New Roman" pitchFamily="18" charset="0"/>
              </a:rPr>
              <a:t>BCAJ </a:t>
            </a:r>
            <a:r>
              <a:rPr lang="en-US" sz="2400" b="1" spc="-15" dirty="0">
                <a:latin typeface="Times New Roman" pitchFamily="18" charset="0"/>
                <a:cs typeface="Times New Roman" pitchFamily="18" charset="0"/>
              </a:rPr>
              <a:t>32</a:t>
            </a:r>
            <a:r>
              <a:rPr lang="en-US" sz="2400" b="1" spc="-15" dirty="0" smtClean="0">
                <a:latin typeface="Times New Roman" pitchFamily="18" charset="0"/>
                <a:cs typeface="Times New Roman" pitchFamily="18" charset="0"/>
              </a:rPr>
              <a:t>) (</a:t>
            </a:r>
            <a:r>
              <a:rPr lang="en-US" sz="2400" b="1" spc="-15" dirty="0">
                <a:latin typeface="Times New Roman" pitchFamily="18" charset="0"/>
                <a:cs typeface="Times New Roman" pitchFamily="18" charset="0"/>
              </a:rPr>
              <a:t>ITA </a:t>
            </a:r>
            <a:r>
              <a:rPr lang="en-US" sz="2400" b="1" spc="-5" dirty="0">
                <a:latin typeface="Times New Roman" pitchFamily="18" charset="0"/>
                <a:cs typeface="Times New Roman" pitchFamily="18" charset="0"/>
              </a:rPr>
              <a:t>No.  5540/Mum/2007, Mum </a:t>
            </a:r>
            <a:r>
              <a:rPr lang="en-US" sz="2400" b="1" dirty="0">
                <a:latin typeface="Times New Roman" pitchFamily="18" charset="0"/>
                <a:cs typeface="Times New Roman" pitchFamily="18" charset="0"/>
              </a:rPr>
              <a:t>H Bench, </a:t>
            </a:r>
            <a:r>
              <a:rPr lang="en-US" sz="2400" b="1" dirty="0" err="1">
                <a:latin typeface="Times New Roman" pitchFamily="18" charset="0"/>
                <a:cs typeface="Times New Roman" pitchFamily="18" charset="0"/>
              </a:rPr>
              <a:t>Asst</a:t>
            </a:r>
            <a:r>
              <a:rPr lang="en-US" sz="2400" b="1" dirty="0">
                <a:latin typeface="Times New Roman" pitchFamily="18" charset="0"/>
                <a:cs typeface="Times New Roman" pitchFamily="18" charset="0"/>
              </a:rPr>
              <a:t> </a:t>
            </a:r>
            <a:r>
              <a:rPr lang="en-US" sz="2400" b="1" spc="-30" dirty="0">
                <a:latin typeface="Times New Roman" pitchFamily="18" charset="0"/>
                <a:cs typeface="Times New Roman" pitchFamily="18" charset="0"/>
              </a:rPr>
              <a:t>Year </a:t>
            </a:r>
            <a:r>
              <a:rPr lang="en-US" sz="2400" b="1" spc="-5" dirty="0">
                <a:latin typeface="Times New Roman" pitchFamily="18" charset="0"/>
                <a:cs typeface="Times New Roman" pitchFamily="18" charset="0"/>
              </a:rPr>
              <a:t>2005-06, Order </a:t>
            </a:r>
            <a:r>
              <a:rPr lang="en-US" sz="2400" b="1" dirty="0">
                <a:latin typeface="Times New Roman" pitchFamily="18" charset="0"/>
                <a:cs typeface="Times New Roman" pitchFamily="18" charset="0"/>
              </a:rPr>
              <a:t>dated  24.8.2009</a:t>
            </a:r>
            <a:r>
              <a:rPr lang="en-US" sz="2400" b="1" dirty="0" smtClean="0">
                <a:latin typeface="Times New Roman" pitchFamily="18" charset="0"/>
                <a:cs typeface="Times New Roman" pitchFamily="18" charset="0"/>
              </a:rPr>
              <a:t>)]</a:t>
            </a:r>
          </a:p>
          <a:p>
            <a:pPr marL="0" marR="5080" indent="0" algn="just">
              <a:lnSpc>
                <a:spcPct val="110000"/>
              </a:lnSpc>
              <a:buNone/>
            </a:pPr>
            <a:r>
              <a:rPr lang="en-US" sz="2400" b="1" dirty="0" smtClean="0">
                <a:latin typeface="Times New Roman" pitchFamily="18" charset="0"/>
                <a:cs typeface="Times New Roman" pitchFamily="18" charset="0"/>
              </a:rPr>
              <a:t>e) Abbas </a:t>
            </a:r>
            <a:r>
              <a:rPr lang="en-US" sz="2400" b="1" spc="-60" dirty="0">
                <a:latin typeface="Times New Roman" pitchFamily="18" charset="0"/>
                <a:cs typeface="Times New Roman" pitchFamily="18" charset="0"/>
              </a:rPr>
              <a:t>T. </a:t>
            </a:r>
            <a:r>
              <a:rPr lang="en-US" sz="2400" b="1" dirty="0" err="1">
                <a:latin typeface="Times New Roman" pitchFamily="18" charset="0"/>
                <a:cs typeface="Times New Roman" pitchFamily="18" charset="0"/>
              </a:rPr>
              <a:t>Reshamwala</a:t>
            </a:r>
            <a:r>
              <a:rPr lang="en-US" sz="2400" b="1" dirty="0">
                <a:latin typeface="Times New Roman" pitchFamily="18" charset="0"/>
                <a:cs typeface="Times New Roman" pitchFamily="18" charset="0"/>
              </a:rPr>
              <a:t> v </a:t>
            </a:r>
            <a:r>
              <a:rPr lang="en-US" sz="2400" b="1" spc="-10" dirty="0">
                <a:latin typeface="Times New Roman" pitchFamily="18" charset="0"/>
                <a:cs typeface="Times New Roman" pitchFamily="18" charset="0"/>
              </a:rPr>
              <a:t>ITO </a:t>
            </a:r>
            <a:r>
              <a:rPr lang="en-US" sz="2400" b="1" spc="-5" dirty="0">
                <a:latin typeface="Times New Roman" pitchFamily="18" charset="0"/>
                <a:cs typeface="Times New Roman" pitchFamily="18" charset="0"/>
              </a:rPr>
              <a:t>[(41-B </a:t>
            </a:r>
            <a:r>
              <a:rPr lang="en-US" sz="2400" b="1" dirty="0">
                <a:latin typeface="Times New Roman" pitchFamily="18" charset="0"/>
                <a:cs typeface="Times New Roman" pitchFamily="18" charset="0"/>
              </a:rPr>
              <a:t>BCAJ </a:t>
            </a:r>
            <a:r>
              <a:rPr lang="en-US" sz="2400" b="1" spc="-10" dirty="0">
                <a:latin typeface="Times New Roman" pitchFamily="18" charset="0"/>
                <a:cs typeface="Times New Roman" pitchFamily="18" charset="0"/>
              </a:rPr>
              <a:t>33)(Mum</a:t>
            </a:r>
            <a:r>
              <a:rPr lang="en-US" sz="2400" b="1" spc="-10" dirty="0" smtClean="0">
                <a:latin typeface="Times New Roman" pitchFamily="18" charset="0"/>
                <a:cs typeface="Times New Roman" pitchFamily="18" charset="0"/>
              </a:rPr>
              <a:t>) (</a:t>
            </a:r>
            <a:r>
              <a:rPr lang="en-US" sz="2400" b="1" spc="-10" dirty="0" err="1">
                <a:latin typeface="Times New Roman" pitchFamily="18" charset="0"/>
                <a:cs typeface="Times New Roman" pitchFamily="18" charset="0"/>
              </a:rPr>
              <a:t>ITANo</a:t>
            </a:r>
            <a:r>
              <a:rPr lang="en-US" sz="2400" b="1" spc="-10" dirty="0">
                <a:latin typeface="Times New Roman" pitchFamily="18" charset="0"/>
                <a:cs typeface="Times New Roman" pitchFamily="18" charset="0"/>
              </a:rPr>
              <a:t>.  </a:t>
            </a:r>
            <a:r>
              <a:rPr lang="en-US" sz="2400" b="1" spc="-5" dirty="0">
                <a:latin typeface="Times New Roman" pitchFamily="18" charset="0"/>
                <a:cs typeface="Times New Roman" pitchFamily="18" charset="0"/>
              </a:rPr>
              <a:t>3093/Mum/2009</a:t>
            </a:r>
            <a:r>
              <a:rPr lang="en-US" sz="2400" b="1" spc="-5" dirty="0" smtClean="0">
                <a:latin typeface="Times New Roman" pitchFamily="18" charset="0"/>
                <a:cs typeface="Times New Roman" pitchFamily="18" charset="0"/>
              </a:rPr>
              <a:t>) (</a:t>
            </a:r>
            <a:r>
              <a:rPr lang="en-US" sz="2400" b="1" spc="-5" dirty="0">
                <a:latin typeface="Times New Roman" pitchFamily="18" charset="0"/>
                <a:cs typeface="Times New Roman" pitchFamily="18" charset="0"/>
              </a:rPr>
              <a:t>AY </a:t>
            </a:r>
            <a:r>
              <a:rPr lang="en-US" sz="2400" b="1" dirty="0">
                <a:latin typeface="Times New Roman" pitchFamily="18" charset="0"/>
                <a:cs typeface="Times New Roman" pitchFamily="18" charset="0"/>
              </a:rPr>
              <a:t>2006-07) (Decided on</a:t>
            </a:r>
            <a:r>
              <a:rPr lang="en-US" sz="2400" b="1" spc="-105" dirty="0">
                <a:latin typeface="Times New Roman" pitchFamily="18" charset="0"/>
                <a:cs typeface="Times New Roman" pitchFamily="18" charset="0"/>
              </a:rPr>
              <a:t> </a:t>
            </a:r>
            <a:r>
              <a:rPr lang="en-US" sz="2400" b="1" spc="-10" dirty="0">
                <a:latin typeface="Times New Roman" pitchFamily="18" charset="0"/>
                <a:cs typeface="Times New Roman" pitchFamily="18" charset="0"/>
              </a:rPr>
              <a:t>30.11.2009</a:t>
            </a:r>
            <a:r>
              <a:rPr lang="en-US" sz="2400" b="1" spc="-10" dirty="0" smtClean="0">
                <a:latin typeface="Times New Roman" pitchFamily="18" charset="0"/>
                <a:cs typeface="Times New Roman" pitchFamily="18" charset="0"/>
              </a:rPr>
              <a:t>)]</a:t>
            </a:r>
          </a:p>
          <a:p>
            <a:pPr marL="0" marR="5080" indent="0" algn="just">
              <a:lnSpc>
                <a:spcPct val="110000"/>
              </a:lnSpc>
              <a:buNone/>
            </a:pPr>
            <a:r>
              <a:rPr lang="en-US" sz="2400" b="1" spc="-10" dirty="0" smtClean="0">
                <a:latin typeface="Times New Roman" pitchFamily="18" charset="0"/>
                <a:cs typeface="Times New Roman" pitchFamily="18" charset="0"/>
              </a:rPr>
              <a:t>f) </a:t>
            </a:r>
            <a:r>
              <a:rPr lang="en-US" sz="2400" b="1" dirty="0" err="1" smtClean="0">
                <a:latin typeface="Times New Roman" pitchFamily="18" charset="0"/>
                <a:cs typeface="Times New Roman" pitchFamily="18" charset="0"/>
              </a:rPr>
              <a:t>Manjula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Singhal</a:t>
            </a:r>
            <a:r>
              <a:rPr lang="en-US" sz="2400" b="1" dirty="0">
                <a:latin typeface="Times New Roman" pitchFamily="18" charset="0"/>
                <a:cs typeface="Times New Roman" pitchFamily="18" charset="0"/>
              </a:rPr>
              <a:t> </a:t>
            </a:r>
            <a:r>
              <a:rPr lang="en-US" sz="2400" b="1" spc="-40" dirty="0">
                <a:latin typeface="Times New Roman" pitchFamily="18" charset="0"/>
                <a:cs typeface="Times New Roman" pitchFamily="18" charset="0"/>
              </a:rPr>
              <a:t>v. </a:t>
            </a:r>
            <a:r>
              <a:rPr lang="en-US" sz="2400" b="1" spc="-10" dirty="0">
                <a:latin typeface="Times New Roman" pitchFamily="18" charset="0"/>
                <a:cs typeface="Times New Roman" pitchFamily="18" charset="0"/>
              </a:rPr>
              <a:t>ITO </a:t>
            </a:r>
            <a:r>
              <a:rPr lang="en-US" sz="2400" b="1" spc="-15" dirty="0">
                <a:latin typeface="Times New Roman" pitchFamily="18" charset="0"/>
                <a:cs typeface="Times New Roman" pitchFamily="18" charset="0"/>
              </a:rPr>
              <a:t>[(2011) </a:t>
            </a:r>
            <a:r>
              <a:rPr lang="en-US" sz="2400" b="1" dirty="0">
                <a:latin typeface="Times New Roman" pitchFamily="18" charset="0"/>
                <a:cs typeface="Times New Roman" pitchFamily="18" charset="0"/>
              </a:rPr>
              <a:t>46 SOT 149</a:t>
            </a:r>
            <a:r>
              <a:rPr lang="en-US" sz="2400" b="1" spc="-30" dirty="0">
                <a:latin typeface="Times New Roman" pitchFamily="18" charset="0"/>
                <a:cs typeface="Times New Roman" pitchFamily="18" charset="0"/>
              </a:rPr>
              <a:t> </a:t>
            </a:r>
            <a:r>
              <a:rPr lang="en-US" sz="2400" b="1" spc="-5" dirty="0">
                <a:latin typeface="Times New Roman" pitchFamily="18" charset="0"/>
                <a:cs typeface="Times New Roman" pitchFamily="18" charset="0"/>
              </a:rPr>
              <a:t>(</a:t>
            </a:r>
            <a:r>
              <a:rPr lang="en-US" sz="2400" b="1" spc="-5" dirty="0" err="1">
                <a:latin typeface="Times New Roman" pitchFamily="18" charset="0"/>
                <a:cs typeface="Times New Roman" pitchFamily="18" charset="0"/>
              </a:rPr>
              <a:t>Jodh</a:t>
            </a:r>
            <a:r>
              <a:rPr lang="en-US" sz="2400" b="1" spc="-5" dirty="0" smtClean="0">
                <a:latin typeface="Times New Roman" pitchFamily="18" charset="0"/>
                <a:cs typeface="Times New Roman" pitchFamily="18" charset="0"/>
              </a:rPr>
              <a:t>) (</a:t>
            </a:r>
            <a:r>
              <a:rPr lang="en-US" sz="2400" b="1" spc="-5" dirty="0">
                <a:latin typeface="Times New Roman" pitchFamily="18" charset="0"/>
                <a:cs typeface="Times New Roman" pitchFamily="18" charset="0"/>
              </a:rPr>
              <a:t>Trib</a:t>
            </a:r>
            <a:r>
              <a:rPr lang="en-US" sz="2400" b="1" spc="-5" dirty="0" smtClean="0">
                <a:latin typeface="Times New Roman" pitchFamily="18" charset="0"/>
                <a:cs typeface="Times New Roman" pitchFamily="18" charset="0"/>
              </a:rPr>
              <a:t>.)]</a:t>
            </a:r>
          </a:p>
          <a:p>
            <a:pPr marL="0" marR="5080" indent="0" algn="just">
              <a:lnSpc>
                <a:spcPct val="110000"/>
              </a:lnSpc>
              <a:buNone/>
            </a:pPr>
            <a:r>
              <a:rPr lang="en-US" sz="2400" b="1" spc="-5" dirty="0" smtClean="0">
                <a:latin typeface="Times New Roman" pitchFamily="18" charset="0"/>
                <a:cs typeface="Times New Roman" pitchFamily="18" charset="0"/>
              </a:rPr>
              <a:t>g) </a:t>
            </a:r>
            <a:r>
              <a:rPr lang="en-US" sz="2400" b="1" dirty="0" smtClean="0">
                <a:latin typeface="Times New Roman" pitchFamily="18" charset="0"/>
                <a:cs typeface="Times New Roman" pitchFamily="18" charset="0"/>
              </a:rPr>
              <a:t>K.K</a:t>
            </a:r>
            <a:r>
              <a:rPr lang="en-US" sz="2400" b="1" dirty="0">
                <a:latin typeface="Times New Roman" pitchFamily="18" charset="0"/>
                <a:cs typeface="Times New Roman" pitchFamily="18" charset="0"/>
              </a:rPr>
              <a:t>. Nag Ltd. v. Addl. CIT [2012] 52 SOT 381 (Pune) </a:t>
            </a:r>
            <a:endParaRPr lang="en-US" sz="2400" b="1" dirty="0" smtClean="0">
              <a:latin typeface="Times New Roman" pitchFamily="18" charset="0"/>
              <a:cs typeface="Times New Roman" pitchFamily="18" charset="0"/>
            </a:endParaRPr>
          </a:p>
          <a:p>
            <a:pPr marL="0" marR="5080" indent="0" algn="just">
              <a:lnSpc>
                <a:spcPct val="110000"/>
              </a:lnSpc>
              <a:buNone/>
            </a:pPr>
            <a:r>
              <a:rPr lang="en-US" sz="2400" b="1" dirty="0" smtClean="0">
                <a:latin typeface="Times New Roman" pitchFamily="18" charset="0"/>
                <a:cs typeface="Times New Roman" pitchFamily="18" charset="0"/>
              </a:rPr>
              <a:t>h) </a:t>
            </a:r>
            <a:r>
              <a:rPr lang="en-GB" sz="2400" b="1" dirty="0" smtClean="0">
                <a:latin typeface="Times New Roman" pitchFamily="18" charset="0"/>
                <a:cs typeface="Times New Roman" pitchFamily="18" charset="0"/>
              </a:rPr>
              <a:t>Sunil </a:t>
            </a:r>
            <a:r>
              <a:rPr lang="en-GB" sz="2400" b="1" dirty="0">
                <a:latin typeface="Times New Roman" pitchFamily="18" charset="0"/>
                <a:cs typeface="Times New Roman" pitchFamily="18" charset="0"/>
              </a:rPr>
              <a:t>Kumar Agarwal v. CIT 112 DTR 164 (</a:t>
            </a:r>
            <a:r>
              <a:rPr lang="en-GB" sz="2400" b="1" dirty="0" smtClean="0">
                <a:latin typeface="Times New Roman" pitchFamily="18" charset="0"/>
                <a:cs typeface="Times New Roman" pitchFamily="18" charset="0"/>
              </a:rPr>
              <a:t>Cal)</a:t>
            </a:r>
          </a:p>
          <a:p>
            <a:pPr marL="0" marR="5080" indent="0" algn="just">
              <a:lnSpc>
                <a:spcPct val="110000"/>
              </a:lnSpc>
              <a:buNone/>
            </a:pPr>
            <a:r>
              <a:rPr lang="en-GB" sz="2400" b="1" dirty="0" err="1" smtClean="0">
                <a:latin typeface="Times New Roman" pitchFamily="18" charset="0"/>
                <a:cs typeface="Times New Roman" pitchFamily="18" charset="0"/>
              </a:rPr>
              <a:t>i</a:t>
            </a:r>
            <a:r>
              <a:rPr lang="en-GB" sz="2400" b="1" dirty="0" smtClean="0">
                <a:latin typeface="Times New Roman" pitchFamily="18" charset="0"/>
                <a:cs typeface="Times New Roman" pitchFamily="18" charset="0"/>
              </a:rPr>
              <a:t>) ITO </a:t>
            </a:r>
            <a:r>
              <a:rPr lang="en-GB" sz="2400" b="1" dirty="0">
                <a:latin typeface="Times New Roman" pitchFamily="18" charset="0"/>
                <a:cs typeface="Times New Roman" pitchFamily="18" charset="0"/>
              </a:rPr>
              <a:t>V. Aditya </a:t>
            </a:r>
            <a:r>
              <a:rPr lang="en-GB" sz="2400" b="1" dirty="0" err="1">
                <a:latin typeface="Times New Roman" pitchFamily="18" charset="0"/>
                <a:cs typeface="Times New Roman" pitchFamily="18" charset="0"/>
              </a:rPr>
              <a:t>Narain</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Verma</a:t>
            </a:r>
            <a:r>
              <a:rPr lang="en-GB" sz="2400" b="1" dirty="0">
                <a:latin typeface="Times New Roman" pitchFamily="18" charset="0"/>
                <a:cs typeface="Times New Roman" pitchFamily="18" charset="0"/>
              </a:rPr>
              <a:t> 154 DTR 62 (Del)(Trib</a:t>
            </a:r>
            <a:r>
              <a:rPr lang="en-GB" sz="2400" b="1" dirty="0" smtClean="0">
                <a:latin typeface="Times New Roman" pitchFamily="18" charset="0"/>
                <a:cs typeface="Times New Roman" pitchFamily="18" charset="0"/>
              </a:rPr>
              <a:t>.)</a:t>
            </a:r>
          </a:p>
          <a:p>
            <a:pPr marL="0" marR="5080" indent="0" algn="just">
              <a:lnSpc>
                <a:spcPct val="110000"/>
              </a:lnSpc>
              <a:buNone/>
            </a:pPr>
            <a:r>
              <a:rPr lang="en-GB" sz="2400" b="1" dirty="0" smtClean="0">
                <a:latin typeface="Times New Roman" pitchFamily="18" charset="0"/>
                <a:cs typeface="Times New Roman" pitchFamily="18" charset="0"/>
              </a:rPr>
              <a:t>j) </a:t>
            </a:r>
            <a:r>
              <a:rPr lang="en-GB" sz="2400" b="1" dirty="0" err="1" smtClean="0">
                <a:latin typeface="Times New Roman" pitchFamily="18" charset="0"/>
                <a:cs typeface="Times New Roman" pitchFamily="18" charset="0"/>
              </a:rPr>
              <a:t>Dr</a:t>
            </a:r>
            <a:r>
              <a:rPr lang="en-GB" sz="2400" b="1" dirty="0" err="1">
                <a:latin typeface="Times New Roman" pitchFamily="18" charset="0"/>
                <a:cs typeface="Times New Roman" pitchFamily="18" charset="0"/>
              </a:rPr>
              <a:t>.</a:t>
            </a:r>
            <a:r>
              <a:rPr lang="en-GB" sz="2400" b="1" dirty="0">
                <a:latin typeface="Times New Roman" pitchFamily="18" charset="0"/>
                <a:cs typeface="Times New Roman" pitchFamily="18" charset="0"/>
              </a:rPr>
              <a:t> Sanjay </a:t>
            </a:r>
            <a:r>
              <a:rPr lang="en-GB" sz="2400" b="1" dirty="0" err="1">
                <a:latin typeface="Times New Roman" pitchFamily="18" charset="0"/>
                <a:cs typeface="Times New Roman" pitchFamily="18" charset="0"/>
              </a:rPr>
              <a:t>Chobey</a:t>
            </a:r>
            <a:r>
              <a:rPr lang="en-GB" sz="2400" b="1" dirty="0">
                <a:latin typeface="Times New Roman" pitchFamily="18" charset="0"/>
                <a:cs typeface="Times New Roman" pitchFamily="18" charset="0"/>
              </a:rPr>
              <a:t> HUF v. ACIT 169 DTR 35 (Agra)(Trib</a:t>
            </a:r>
            <a:r>
              <a:rPr lang="en-GB" sz="2400" b="1" dirty="0" smtClean="0">
                <a:latin typeface="Times New Roman" pitchFamily="18" charset="0"/>
                <a:cs typeface="Times New Roman" pitchFamily="18" charset="0"/>
              </a:rPr>
              <a:t>.)</a:t>
            </a:r>
          </a:p>
          <a:p>
            <a:pPr marL="0" marR="5080" indent="0" algn="just">
              <a:lnSpc>
                <a:spcPct val="110000"/>
              </a:lnSpc>
              <a:buNone/>
            </a:pPr>
            <a:r>
              <a:rPr lang="en-GB" sz="2400" b="1" dirty="0" smtClean="0">
                <a:latin typeface="Times New Roman" pitchFamily="18" charset="0"/>
                <a:cs typeface="Times New Roman" pitchFamily="18" charset="0"/>
              </a:rPr>
              <a:t>k) ACIT </a:t>
            </a:r>
            <a:r>
              <a:rPr lang="en-GB" sz="2400" b="1" dirty="0">
                <a:latin typeface="Times New Roman" pitchFamily="18" charset="0"/>
                <a:cs typeface="Times New Roman" pitchFamily="18" charset="0"/>
              </a:rPr>
              <a:t>v. </a:t>
            </a:r>
            <a:r>
              <a:rPr lang="en-GB" sz="2400" b="1" dirty="0" err="1">
                <a:latin typeface="Times New Roman" pitchFamily="18" charset="0"/>
                <a:cs typeface="Times New Roman" pitchFamily="18" charset="0"/>
              </a:rPr>
              <a:t>Tarun</a:t>
            </a:r>
            <a:r>
              <a:rPr lang="en-GB" sz="2400" b="1" dirty="0">
                <a:latin typeface="Times New Roman" pitchFamily="18" charset="0"/>
                <a:cs typeface="Times New Roman" pitchFamily="18" charset="0"/>
              </a:rPr>
              <a:t> Agarwal 175 DTR 299 (Agra)(Trib.)</a:t>
            </a:r>
            <a:endParaRPr lang="en-US"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27851838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99" y="431801"/>
            <a:ext cx="11494493" cy="5287963"/>
          </a:xfrm>
        </p:spPr>
        <p:txBody>
          <a:bodyPr>
            <a:normAutofit lnSpcReduction="10000"/>
          </a:bodyPr>
          <a:lstStyle/>
          <a:p>
            <a:pPr marL="33020" marR="78105" algn="just">
              <a:spcBef>
                <a:spcPts val="150"/>
              </a:spcBef>
              <a:buNone/>
            </a:pPr>
            <a:r>
              <a:rPr lang="en-GB" sz="2400" dirty="0">
                <a:latin typeface="Times New Roman" pitchFamily="18" charset="0"/>
                <a:cs typeface="Times New Roman" pitchFamily="18" charset="0"/>
              </a:rPr>
              <a:t>The word </a:t>
            </a:r>
            <a:r>
              <a:rPr lang="en-GB" sz="2400" b="1" u="sng" dirty="0">
                <a:latin typeface="Times New Roman" pitchFamily="18" charset="0"/>
                <a:cs typeface="Times New Roman" pitchFamily="18" charset="0"/>
              </a:rPr>
              <a:t>“may” used in S.50C(2) should be treated  as “shall”</a:t>
            </a:r>
            <a:r>
              <a:rPr lang="en-GB" sz="2400" dirty="0">
                <a:latin typeface="Times New Roman" pitchFamily="18" charset="0"/>
                <a:cs typeface="Times New Roman" pitchFamily="18" charset="0"/>
              </a:rPr>
              <a:t> </a:t>
            </a:r>
            <a:r>
              <a:rPr lang="en-GB" sz="2400" b="1" u="sng" dirty="0">
                <a:latin typeface="Times New Roman" pitchFamily="18" charset="0"/>
                <a:cs typeface="Times New Roman" pitchFamily="18" charset="0"/>
              </a:rPr>
              <a:t>once the </a:t>
            </a:r>
            <a:r>
              <a:rPr lang="en-GB" sz="2400" b="1" u="sng" dirty="0" err="1">
                <a:latin typeface="Times New Roman" pitchFamily="18" charset="0"/>
                <a:cs typeface="Times New Roman" pitchFamily="18" charset="0"/>
              </a:rPr>
              <a:t>assessee</a:t>
            </a:r>
            <a:r>
              <a:rPr lang="en-GB" sz="2400" b="1" u="sng" dirty="0">
                <a:latin typeface="Times New Roman" pitchFamily="18" charset="0"/>
                <a:cs typeface="Times New Roman" pitchFamily="18" charset="0"/>
              </a:rPr>
              <a:t> objects to the stamp duty  value as held </a:t>
            </a:r>
            <a:r>
              <a:rPr lang="en-GB" sz="2400" b="1" u="sng" dirty="0" smtClean="0">
                <a:latin typeface="Times New Roman" pitchFamily="18" charset="0"/>
                <a:cs typeface="Times New Roman" pitchFamily="18" charset="0"/>
              </a:rPr>
              <a:t>in</a:t>
            </a:r>
          </a:p>
          <a:p>
            <a:pPr marL="33020" marR="78105" algn="just">
              <a:spcBef>
                <a:spcPts val="150"/>
              </a:spcBef>
              <a:buNone/>
            </a:pPr>
            <a:r>
              <a:rPr lang="en-GB" sz="2400" dirty="0" smtClean="0">
                <a:latin typeface="Times New Roman" pitchFamily="18" charset="0"/>
                <a:cs typeface="Times New Roman" pitchFamily="18" charset="0"/>
              </a:rPr>
              <a:t> </a:t>
            </a:r>
            <a:r>
              <a:rPr lang="en-GB" sz="2400" b="1" u="sng" dirty="0">
                <a:latin typeface="Times New Roman" pitchFamily="18" charset="0"/>
                <a:cs typeface="Times New Roman" pitchFamily="18" charset="0"/>
              </a:rPr>
              <a:t>A.T.E Enterprises </a:t>
            </a:r>
            <a:r>
              <a:rPr lang="en-GB" sz="2400" b="1" u="sng" dirty="0" smtClean="0">
                <a:latin typeface="Times New Roman" pitchFamily="18" charset="0"/>
                <a:cs typeface="Times New Roman" pitchFamily="18" charset="0"/>
              </a:rPr>
              <a:t>P Ltd </a:t>
            </a:r>
            <a:r>
              <a:rPr lang="en-GB" sz="2400" b="1" u="sng" dirty="0">
                <a:latin typeface="Times New Roman" pitchFamily="18" charset="0"/>
                <a:cs typeface="Times New Roman" pitchFamily="18" charset="0"/>
              </a:rPr>
              <a:t>vs. </a:t>
            </a:r>
            <a:r>
              <a:rPr lang="en-GB" sz="2400" b="1" u="sng" dirty="0" err="1" smtClean="0">
                <a:latin typeface="Times New Roman" pitchFamily="18" charset="0"/>
                <a:cs typeface="Times New Roman" pitchFamily="18" charset="0"/>
              </a:rPr>
              <a:t>Dy</a:t>
            </a:r>
            <a:r>
              <a:rPr lang="en-GB" sz="2400" b="1" u="sng" dirty="0" smtClean="0">
                <a:latin typeface="Times New Roman" pitchFamily="18" charset="0"/>
                <a:cs typeface="Times New Roman" pitchFamily="18" charset="0"/>
              </a:rPr>
              <a:t> </a:t>
            </a:r>
            <a:r>
              <a:rPr lang="en-GB" sz="2400" b="1" u="sng" dirty="0">
                <a:latin typeface="Times New Roman" pitchFamily="18" charset="0"/>
                <a:cs typeface="Times New Roman" pitchFamily="18" charset="0"/>
              </a:rPr>
              <a:t>CIT (2013) </a:t>
            </a:r>
            <a:r>
              <a:rPr lang="en-GB" sz="2400" b="1" u="sng" dirty="0" smtClean="0">
                <a:latin typeface="Times New Roman" pitchFamily="18" charset="0"/>
                <a:cs typeface="Times New Roman" pitchFamily="18" charset="0"/>
              </a:rPr>
              <a:t>55 </a:t>
            </a:r>
            <a:r>
              <a:rPr lang="en-GB" sz="2400" b="1" u="sng" dirty="0">
                <a:latin typeface="Times New Roman" pitchFamily="18" charset="0"/>
                <a:cs typeface="Times New Roman" pitchFamily="18" charset="0"/>
              </a:rPr>
              <a:t>SOT 175 (</a:t>
            </a:r>
            <a:r>
              <a:rPr lang="en-GB" sz="2400" b="1" u="sng" dirty="0" smtClean="0">
                <a:latin typeface="Times New Roman" pitchFamily="18" charset="0"/>
                <a:cs typeface="Times New Roman" pitchFamily="18" charset="0"/>
              </a:rPr>
              <a:t>Mum) (</a:t>
            </a:r>
            <a:r>
              <a:rPr lang="en-GB" sz="2400" b="1" u="sng" dirty="0" err="1" smtClean="0">
                <a:latin typeface="Times New Roman" pitchFamily="18" charset="0"/>
                <a:cs typeface="Times New Roman" pitchFamily="18" charset="0"/>
              </a:rPr>
              <a:t>Trib</a:t>
            </a:r>
            <a:r>
              <a:rPr lang="en-GB" sz="2400" b="1" u="sng" dirty="0" smtClean="0">
                <a:latin typeface="Times New Roman" pitchFamily="18" charset="0"/>
                <a:cs typeface="Times New Roman" pitchFamily="18" charset="0"/>
              </a:rPr>
              <a:t>), </a:t>
            </a:r>
          </a:p>
          <a:p>
            <a:pPr marL="33020" marR="78105" algn="just">
              <a:spcBef>
                <a:spcPts val="150"/>
              </a:spcBef>
              <a:buNone/>
            </a:pPr>
            <a:r>
              <a:rPr lang="en-GB" sz="2400" b="1" u="sng" dirty="0" err="1" smtClean="0">
                <a:latin typeface="Times New Roman" pitchFamily="18" charset="0"/>
                <a:cs typeface="Times New Roman" pitchFamily="18" charset="0"/>
              </a:rPr>
              <a:t>Anant</a:t>
            </a:r>
            <a:r>
              <a:rPr lang="en-GB" sz="2400" b="1" u="sng" dirty="0" smtClean="0">
                <a:latin typeface="Times New Roman" pitchFamily="18" charset="0"/>
                <a:cs typeface="Times New Roman" pitchFamily="18" charset="0"/>
              </a:rPr>
              <a:t> </a:t>
            </a:r>
            <a:r>
              <a:rPr lang="en-GB" sz="2400" b="1" u="sng" dirty="0">
                <a:latin typeface="Times New Roman" pitchFamily="18" charset="0"/>
                <a:cs typeface="Times New Roman" pitchFamily="18" charset="0"/>
              </a:rPr>
              <a:t>Raj Ltd </a:t>
            </a:r>
            <a:r>
              <a:rPr lang="en-GB" sz="2400" b="1" u="sng" dirty="0" err="1">
                <a:latin typeface="Times New Roman" pitchFamily="18" charset="0"/>
                <a:cs typeface="Times New Roman" pitchFamily="18" charset="0"/>
              </a:rPr>
              <a:t>vs</a:t>
            </a:r>
            <a:r>
              <a:rPr lang="en-GB" sz="2400" b="1" u="sng" dirty="0">
                <a:latin typeface="Times New Roman" pitchFamily="18" charset="0"/>
                <a:cs typeface="Times New Roman" pitchFamily="18" charset="0"/>
              </a:rPr>
              <a:t> ACIT [2020] 116 taxmann.com 741 (Del</a:t>
            </a:r>
            <a:r>
              <a:rPr lang="en-GB" sz="2400" b="1" u="sng" dirty="0" smtClean="0">
                <a:latin typeface="Times New Roman" pitchFamily="18" charset="0"/>
                <a:cs typeface="Times New Roman" pitchFamily="18" charset="0"/>
              </a:rPr>
              <a:t>) (</a:t>
            </a:r>
            <a:r>
              <a:rPr lang="en-GB" sz="2400" b="1" u="sng" dirty="0" err="1" smtClean="0">
                <a:latin typeface="Times New Roman" pitchFamily="18" charset="0"/>
                <a:cs typeface="Times New Roman" pitchFamily="18" charset="0"/>
              </a:rPr>
              <a:t>Trib</a:t>
            </a:r>
            <a:r>
              <a:rPr lang="en-GB" sz="2400" b="1" u="sng" dirty="0" smtClean="0">
                <a:latin typeface="Times New Roman" pitchFamily="18" charset="0"/>
                <a:cs typeface="Times New Roman" pitchFamily="18" charset="0"/>
              </a:rPr>
              <a:t>).</a:t>
            </a:r>
            <a:endParaRPr lang="en-GB" sz="2400" b="1" u="sng" dirty="0">
              <a:latin typeface="Times New Roman" pitchFamily="18" charset="0"/>
              <a:cs typeface="Times New Roman" pitchFamily="18" charset="0"/>
            </a:endParaRPr>
          </a:p>
          <a:p>
            <a:pPr marL="33020" marR="78105" algn="just">
              <a:spcBef>
                <a:spcPts val="150"/>
              </a:spcBef>
              <a:buNone/>
            </a:pPr>
            <a:endParaRPr lang="en-US" sz="2400" b="1" u="sng" dirty="0" smtClean="0">
              <a:latin typeface="Times New Roman" pitchFamily="18" charset="0"/>
              <a:cs typeface="Times New Roman" pitchFamily="18" charset="0"/>
            </a:endParaRPr>
          </a:p>
          <a:p>
            <a:pPr marL="33020" marR="78105" algn="just">
              <a:spcBef>
                <a:spcPts val="150"/>
              </a:spcBef>
              <a:buNone/>
            </a:pPr>
            <a:endParaRPr lang="en-US" sz="2400" b="1" u="sng" dirty="0">
              <a:latin typeface="Times New Roman" pitchFamily="18" charset="0"/>
              <a:cs typeface="Times New Roman" pitchFamily="18" charset="0"/>
            </a:endParaRPr>
          </a:p>
          <a:p>
            <a:pPr marL="33020" marR="78105" algn="just">
              <a:spcBef>
                <a:spcPts val="150"/>
              </a:spcBef>
              <a:buNone/>
            </a:pPr>
            <a:r>
              <a:rPr lang="en-US" sz="2400" b="1" u="sng" dirty="0" smtClean="0">
                <a:latin typeface="Times New Roman" pitchFamily="18" charset="0"/>
                <a:cs typeface="Times New Roman" pitchFamily="18" charset="0"/>
              </a:rPr>
              <a:t>Clauses </a:t>
            </a:r>
            <a:r>
              <a:rPr lang="en-US" sz="2400" b="1" u="sng" spc="-5" dirty="0">
                <a:latin typeface="Times New Roman" pitchFamily="18" charset="0"/>
                <a:cs typeface="Times New Roman" pitchFamily="18" charset="0"/>
              </a:rPr>
              <a:t>(a) </a:t>
            </a:r>
            <a:r>
              <a:rPr lang="en-US" sz="2400" b="1" u="sng" dirty="0">
                <a:latin typeface="Times New Roman" pitchFamily="18" charset="0"/>
                <a:cs typeface="Times New Roman" pitchFamily="18" charset="0"/>
              </a:rPr>
              <a:t>and </a:t>
            </a:r>
            <a:r>
              <a:rPr lang="en-US" sz="2400" b="1" u="sng" spc="-5" dirty="0">
                <a:latin typeface="Times New Roman" pitchFamily="18" charset="0"/>
                <a:cs typeface="Times New Roman" pitchFamily="18" charset="0"/>
              </a:rPr>
              <a:t>(b) of sub-section (2) of </a:t>
            </a:r>
            <a:r>
              <a:rPr lang="en-US" sz="2400" b="1" u="sng" dirty="0">
                <a:latin typeface="Times New Roman" pitchFamily="18" charset="0"/>
                <a:cs typeface="Times New Roman" pitchFamily="18" charset="0"/>
              </a:rPr>
              <a:t>S. 50C are </a:t>
            </a:r>
            <a:r>
              <a:rPr lang="en-US" sz="2400" b="1" u="sng" spc="-5" dirty="0">
                <a:latin typeface="Times New Roman" pitchFamily="18" charset="0"/>
                <a:cs typeface="Times New Roman" pitchFamily="18" charset="0"/>
              </a:rPr>
              <a:t>in continuation </a:t>
            </a:r>
            <a:r>
              <a:rPr lang="en-US" sz="2400" b="1" u="sng" dirty="0">
                <a:latin typeface="Times New Roman" pitchFamily="18" charset="0"/>
                <a:cs typeface="Times New Roman" pitchFamily="18" charset="0"/>
              </a:rPr>
              <a:t>to  </a:t>
            </a:r>
            <a:r>
              <a:rPr lang="en-US" sz="2400" b="1" u="sng" spc="-5" dirty="0">
                <a:latin typeface="Times New Roman" pitchFamily="18" charset="0"/>
                <a:cs typeface="Times New Roman" pitchFamily="18" charset="0"/>
              </a:rPr>
              <a:t>each other and, </a:t>
            </a:r>
            <a:r>
              <a:rPr lang="en-US" sz="2400" b="1" u="sng" spc="-10" dirty="0">
                <a:latin typeface="Times New Roman" pitchFamily="18" charset="0"/>
                <a:cs typeface="Times New Roman" pitchFamily="18" charset="0"/>
              </a:rPr>
              <a:t>therefore, </a:t>
            </a:r>
            <a:r>
              <a:rPr lang="en-US" sz="2400" b="1" u="sng" spc="-5" dirty="0">
                <a:latin typeface="Times New Roman" pitchFamily="18" charset="0"/>
                <a:cs typeface="Times New Roman" pitchFamily="18" charset="0"/>
              </a:rPr>
              <a:t>conditions laid </a:t>
            </a:r>
            <a:r>
              <a:rPr lang="en-US" sz="2400" b="1" u="sng" dirty="0">
                <a:latin typeface="Times New Roman" pitchFamily="18" charset="0"/>
                <a:cs typeface="Times New Roman" pitchFamily="18" charset="0"/>
              </a:rPr>
              <a:t>down </a:t>
            </a:r>
            <a:r>
              <a:rPr lang="en-US" sz="2400" b="1" u="sng" spc="-5" dirty="0">
                <a:latin typeface="Times New Roman" pitchFamily="18" charset="0"/>
                <a:cs typeface="Times New Roman" pitchFamily="18" charset="0"/>
              </a:rPr>
              <a:t>in both the clauses </a:t>
            </a:r>
            <a:r>
              <a:rPr lang="en-US" sz="2400" b="1" u="sng" spc="-10" dirty="0">
                <a:latin typeface="Times New Roman" pitchFamily="18" charset="0"/>
                <a:cs typeface="Times New Roman" pitchFamily="18" charset="0"/>
              </a:rPr>
              <a:t>are  </a:t>
            </a:r>
            <a:r>
              <a:rPr lang="en-US" sz="2400" b="1" u="sng" dirty="0">
                <a:latin typeface="Times New Roman" pitchFamily="18" charset="0"/>
                <a:cs typeface="Times New Roman" pitchFamily="18" charset="0"/>
              </a:rPr>
              <a:t>required to </a:t>
            </a:r>
            <a:r>
              <a:rPr lang="en-US" sz="2400" b="1" u="sng" spc="-5" dirty="0">
                <a:latin typeface="Times New Roman" pitchFamily="18" charset="0"/>
                <a:cs typeface="Times New Roman" pitchFamily="18" charset="0"/>
              </a:rPr>
              <a:t>be satisfied </a:t>
            </a:r>
            <a:r>
              <a:rPr lang="en-US" sz="2400" b="1" u="sng" spc="-10" dirty="0">
                <a:latin typeface="Times New Roman" pitchFamily="18" charset="0"/>
                <a:cs typeface="Times New Roman" pitchFamily="18" charset="0"/>
              </a:rPr>
              <a:t>together. </a:t>
            </a:r>
            <a:endParaRPr lang="en-US" sz="2400" b="1" u="sng" spc="-10" dirty="0" smtClean="0">
              <a:latin typeface="Times New Roman" pitchFamily="18" charset="0"/>
              <a:cs typeface="Times New Roman" pitchFamily="18" charset="0"/>
            </a:endParaRPr>
          </a:p>
          <a:p>
            <a:pPr marL="33020" marR="78105" algn="just">
              <a:spcBef>
                <a:spcPts val="150"/>
              </a:spcBef>
              <a:buNone/>
            </a:pPr>
            <a:endParaRPr lang="en-US" sz="2400" b="1" u="sng" spc="-10" dirty="0">
              <a:latin typeface="Times New Roman" pitchFamily="18" charset="0"/>
              <a:cs typeface="Times New Roman" pitchFamily="18" charset="0"/>
            </a:endParaRPr>
          </a:p>
          <a:p>
            <a:pPr marL="33020" marR="78105" algn="just">
              <a:spcBef>
                <a:spcPts val="150"/>
              </a:spcBef>
              <a:buNone/>
            </a:pPr>
            <a:r>
              <a:rPr lang="en-US" sz="2400" b="1" u="sng" dirty="0" smtClean="0">
                <a:latin typeface="Times New Roman" pitchFamily="18" charset="0"/>
                <a:cs typeface="Times New Roman" pitchFamily="18" charset="0"/>
              </a:rPr>
              <a:t>The </a:t>
            </a:r>
            <a:r>
              <a:rPr lang="en-US" sz="2400" b="1" u="sng" dirty="0">
                <a:latin typeface="Times New Roman" pitchFamily="18" charset="0"/>
                <a:cs typeface="Times New Roman" pitchFamily="18" charset="0"/>
              </a:rPr>
              <a:t>AO has </a:t>
            </a:r>
            <a:r>
              <a:rPr lang="en-US" sz="2400" b="1" u="sng" spc="-5" dirty="0">
                <a:latin typeface="Times New Roman" pitchFamily="18" charset="0"/>
                <a:cs typeface="Times New Roman" pitchFamily="18" charset="0"/>
              </a:rPr>
              <a:t>to </a:t>
            </a:r>
            <a:r>
              <a:rPr lang="en-US" sz="2400" b="1" u="sng" dirty="0">
                <a:latin typeface="Times New Roman" pitchFamily="18" charset="0"/>
                <a:cs typeface="Times New Roman" pitchFamily="18" charset="0"/>
              </a:rPr>
              <a:t>refer the </a:t>
            </a:r>
            <a:r>
              <a:rPr lang="en-US" sz="2400" b="1" u="sng" spc="-5" dirty="0">
                <a:latin typeface="Times New Roman" pitchFamily="18" charset="0"/>
                <a:cs typeface="Times New Roman" pitchFamily="18" charset="0"/>
              </a:rPr>
              <a:t>capital asset  </a:t>
            </a:r>
            <a:r>
              <a:rPr lang="en-US" sz="2400" b="1" u="sng" dirty="0">
                <a:latin typeface="Times New Roman" pitchFamily="18" charset="0"/>
                <a:cs typeface="Times New Roman" pitchFamily="18" charset="0"/>
              </a:rPr>
              <a:t>for </a:t>
            </a:r>
            <a:r>
              <a:rPr lang="en-US" sz="2400" b="1" u="sng" spc="-5" dirty="0">
                <a:latin typeface="Times New Roman" pitchFamily="18" charset="0"/>
                <a:cs typeface="Times New Roman" pitchFamily="18" charset="0"/>
              </a:rPr>
              <a:t>valuation </a:t>
            </a:r>
            <a:r>
              <a:rPr lang="en-US" sz="2400" b="1" u="sng" dirty="0">
                <a:latin typeface="Times New Roman" pitchFamily="18" charset="0"/>
                <a:cs typeface="Times New Roman" pitchFamily="18" charset="0"/>
              </a:rPr>
              <a:t>to DVO only when </a:t>
            </a:r>
            <a:r>
              <a:rPr lang="en-US" sz="2400" b="1" u="sng" spc="-5" dirty="0">
                <a:latin typeface="Times New Roman" pitchFamily="18" charset="0"/>
                <a:cs typeface="Times New Roman" pitchFamily="18" charset="0"/>
              </a:rPr>
              <a:t>there </a:t>
            </a:r>
            <a:r>
              <a:rPr lang="en-US" sz="2400" b="1" u="sng" dirty="0">
                <a:latin typeface="Times New Roman" pitchFamily="18" charset="0"/>
                <a:cs typeface="Times New Roman" pitchFamily="18" charset="0"/>
              </a:rPr>
              <a:t>is a </a:t>
            </a:r>
            <a:r>
              <a:rPr lang="en-US" sz="2400" b="1" u="sng" spc="-5" dirty="0">
                <a:latin typeface="Times New Roman" pitchFamily="18" charset="0"/>
                <a:cs typeface="Times New Roman" pitchFamily="18" charset="0"/>
              </a:rPr>
              <a:t>claim made </a:t>
            </a:r>
            <a:r>
              <a:rPr lang="en-US" sz="2400" b="1" u="sng" dirty="0">
                <a:latin typeface="Times New Roman" pitchFamily="18" charset="0"/>
                <a:cs typeface="Times New Roman" pitchFamily="18" charset="0"/>
              </a:rPr>
              <a:t>by 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a:t>
            </a:r>
            <a:endParaRPr lang="en-US" sz="2400" b="1" u="sng" spc="-5" dirty="0" smtClean="0">
              <a:latin typeface="Times New Roman" pitchFamily="18" charset="0"/>
              <a:cs typeface="Times New Roman" pitchFamily="18" charset="0"/>
            </a:endParaRPr>
          </a:p>
          <a:p>
            <a:pPr marL="33020" marR="78105" algn="just">
              <a:spcBef>
                <a:spcPts val="150"/>
              </a:spcBef>
              <a:buNone/>
            </a:pPr>
            <a:endParaRPr lang="en-US" sz="2400" b="1" u="sng" spc="-5" dirty="0">
              <a:latin typeface="Times New Roman" pitchFamily="18" charset="0"/>
              <a:cs typeface="Times New Roman" pitchFamily="18" charset="0"/>
            </a:endParaRPr>
          </a:p>
          <a:p>
            <a:pPr marL="33020" marR="78105" algn="just">
              <a:spcBef>
                <a:spcPts val="150"/>
              </a:spcBef>
              <a:buNone/>
            </a:pPr>
            <a:r>
              <a:rPr lang="en-US" sz="2400" b="1" u="sng" spc="-5" dirty="0" smtClean="0">
                <a:latin typeface="Times New Roman" pitchFamily="18" charset="0"/>
                <a:cs typeface="Times New Roman" pitchFamily="18" charset="0"/>
              </a:rPr>
              <a:t>If  </a:t>
            </a:r>
            <a:r>
              <a:rPr lang="en-US" sz="2400" b="1" u="sng" spc="-5" dirty="0">
                <a:latin typeface="Times New Roman" pitchFamily="18" charset="0"/>
                <a:cs typeface="Times New Roman" pitchFamily="18" charset="0"/>
              </a:rPr>
              <a:t>there is no claim </a:t>
            </a:r>
            <a:r>
              <a:rPr lang="en-US" sz="2400" b="1" u="sng" dirty="0">
                <a:latin typeface="Times New Roman" pitchFamily="18" charset="0"/>
                <a:cs typeface="Times New Roman" pitchFamily="18" charset="0"/>
              </a:rPr>
              <a:t>by 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the AO </a:t>
            </a:r>
            <a:r>
              <a:rPr lang="en-US" sz="2400" b="1" u="sng" dirty="0">
                <a:latin typeface="Times New Roman" pitchFamily="18" charset="0"/>
                <a:cs typeface="Times New Roman" pitchFamily="18" charset="0"/>
              </a:rPr>
              <a:t>need </a:t>
            </a:r>
            <a:r>
              <a:rPr lang="en-US" sz="2400" b="1" u="sng" spc="-5" dirty="0">
                <a:latin typeface="Times New Roman" pitchFamily="18" charset="0"/>
                <a:cs typeface="Times New Roman" pitchFamily="18" charset="0"/>
              </a:rPr>
              <a:t>not refer </a:t>
            </a:r>
            <a:r>
              <a:rPr lang="en-US" sz="2400" b="1" u="sng" dirty="0">
                <a:latin typeface="Times New Roman" pitchFamily="18" charset="0"/>
                <a:cs typeface="Times New Roman" pitchFamily="18" charset="0"/>
              </a:rPr>
              <a:t>the </a:t>
            </a:r>
            <a:r>
              <a:rPr lang="en-US" sz="2400" b="1" u="sng" spc="-5" dirty="0">
                <a:latin typeface="Times New Roman" pitchFamily="18" charset="0"/>
                <a:cs typeface="Times New Roman" pitchFamily="18" charset="0"/>
              </a:rPr>
              <a:t>property </a:t>
            </a:r>
            <a:r>
              <a:rPr lang="en-US" sz="2400" b="1" u="sng" dirty="0">
                <a:latin typeface="Times New Roman" pitchFamily="18" charset="0"/>
                <a:cs typeface="Times New Roman" pitchFamily="18" charset="0"/>
              </a:rPr>
              <a:t>for  </a:t>
            </a:r>
            <a:r>
              <a:rPr lang="en-US" sz="2400" b="1" u="sng" spc="-5" dirty="0">
                <a:latin typeface="Times New Roman" pitchFamily="18" charset="0"/>
                <a:cs typeface="Times New Roman" pitchFamily="18" charset="0"/>
              </a:rPr>
              <a:t>valuation </a:t>
            </a:r>
            <a:r>
              <a:rPr lang="en-US" sz="2400" b="1" u="sng" dirty="0">
                <a:latin typeface="Times New Roman" pitchFamily="18" charset="0"/>
                <a:cs typeface="Times New Roman" pitchFamily="18" charset="0"/>
              </a:rPr>
              <a:t>to</a:t>
            </a:r>
            <a:r>
              <a:rPr lang="en-US" sz="2400" b="1" u="sng" spc="-90"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DVO</a:t>
            </a:r>
            <a:r>
              <a:rPr lang="en-US" sz="2400" b="1" u="sng" spc="-5" dirty="0" smtClean="0">
                <a:latin typeface="Times New Roman" pitchFamily="18" charset="0"/>
                <a:cs typeface="Times New Roman" pitchFamily="18" charset="0"/>
              </a:rPr>
              <a:t>.</a:t>
            </a:r>
          </a:p>
          <a:p>
            <a:pPr marL="33020" marR="78105" algn="just">
              <a:spcBef>
                <a:spcPts val="150"/>
              </a:spcBef>
              <a:buNone/>
            </a:pPr>
            <a:endParaRPr lang="en-US" sz="2400" b="1" u="sng" spc="-5" dirty="0">
              <a:latin typeface="Times New Roman" pitchFamily="18" charset="0"/>
              <a:cs typeface="Times New Roman" pitchFamily="18" charset="0"/>
            </a:endParaRPr>
          </a:p>
          <a:p>
            <a:pPr marL="33020" marR="78105" algn="just">
              <a:spcBef>
                <a:spcPts val="150"/>
              </a:spcBef>
              <a:buNone/>
            </a:pPr>
            <a:endParaRPr lang="en-US" sz="2400" b="1" u="sng" spc="-5" dirty="0" smtClean="0">
              <a:latin typeface="Times New Roman" pitchFamily="18" charset="0"/>
              <a:cs typeface="Times New Roman" pitchFamily="18" charset="0"/>
            </a:endParaRPr>
          </a:p>
          <a:p>
            <a:pPr marL="33020" marR="78105" algn="just">
              <a:spcBef>
                <a:spcPts val="150"/>
              </a:spcBef>
              <a:buNone/>
            </a:pPr>
            <a:endParaRPr lang="en-US" sz="2400" u="sng" dirty="0" smtClean="0">
              <a:latin typeface="Times New Roman" pitchFamily="18" charset="0"/>
              <a:cs typeface="Times New Roman" pitchFamily="18" charset="0"/>
            </a:endParaRPr>
          </a:p>
          <a:p>
            <a:pPr marR="5080" algn="just">
              <a:buNone/>
            </a:pPr>
            <a:endParaRPr lang="en-US" sz="2200" u="sng"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402301106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198" y="410641"/>
            <a:ext cx="11691068" cy="5668963"/>
          </a:xfrm>
        </p:spPr>
        <p:txBody>
          <a:bodyPr>
            <a:noAutofit/>
          </a:bodyPr>
          <a:lstStyle/>
          <a:p>
            <a:pPr marL="96520">
              <a:lnSpc>
                <a:spcPct val="100000"/>
              </a:lnSpc>
              <a:buNone/>
            </a:pPr>
            <a:r>
              <a:rPr lang="en-US" sz="2300" b="1" spc="-5" dirty="0">
                <a:latin typeface="Times New Roman" pitchFamily="18" charset="0"/>
                <a:cs typeface="Times New Roman" pitchFamily="18" charset="0"/>
              </a:rPr>
              <a:t>ISSUE – </a:t>
            </a:r>
            <a:r>
              <a:rPr lang="en-US" sz="2300" b="1" spc="-5" dirty="0" smtClean="0">
                <a:latin typeface="Times New Roman" pitchFamily="18" charset="0"/>
                <a:cs typeface="Times New Roman" pitchFamily="18" charset="0"/>
              </a:rPr>
              <a:t>8.3</a:t>
            </a:r>
            <a:endParaRPr lang="en-US" sz="2300" b="1" spc="-5" dirty="0">
              <a:latin typeface="Times New Roman" pitchFamily="18" charset="0"/>
              <a:cs typeface="Times New Roman" pitchFamily="18" charset="0"/>
            </a:endParaRPr>
          </a:p>
          <a:p>
            <a:pPr marR="5080" algn="just">
              <a:lnSpc>
                <a:spcPct val="100000"/>
              </a:lnSpc>
              <a:buNone/>
            </a:pPr>
            <a:r>
              <a:rPr lang="en-US" sz="2300" b="1" u="sng" spc="-5" dirty="0" smtClean="0">
                <a:latin typeface="Times New Roman" pitchFamily="18" charset="0"/>
                <a:cs typeface="Times New Roman" pitchFamily="18" charset="0"/>
              </a:rPr>
              <a:t>In </a:t>
            </a:r>
            <a:r>
              <a:rPr lang="en-US" sz="2300" b="1" u="sng" dirty="0">
                <a:latin typeface="Times New Roman" pitchFamily="18" charset="0"/>
                <a:cs typeface="Times New Roman" pitchFamily="18" charset="0"/>
              </a:rPr>
              <a:t>a </a:t>
            </a:r>
            <a:r>
              <a:rPr lang="en-US" sz="2300" b="1" u="sng" spc="-5" dirty="0">
                <a:latin typeface="Times New Roman" pitchFamily="18" charset="0"/>
                <a:cs typeface="Times New Roman" pitchFamily="18" charset="0"/>
              </a:rPr>
              <a:t>case where fair market value ascertained by the DVO is less </a:t>
            </a:r>
            <a:r>
              <a:rPr lang="en-US" sz="2300" b="1" u="sng" spc="-10" dirty="0">
                <a:latin typeface="Times New Roman" pitchFamily="18" charset="0"/>
                <a:cs typeface="Times New Roman" pitchFamily="18" charset="0"/>
              </a:rPr>
              <a:t>than  </a:t>
            </a:r>
            <a:r>
              <a:rPr lang="en-US" sz="2300" b="1" u="sng" dirty="0">
                <a:latin typeface="Times New Roman" pitchFamily="18" charset="0"/>
                <a:cs typeface="Times New Roman" pitchFamily="18" charset="0"/>
              </a:rPr>
              <a:t>the </a:t>
            </a:r>
            <a:r>
              <a:rPr lang="en-US" sz="2300" b="1" u="sng" spc="-5" dirty="0">
                <a:latin typeface="Times New Roman" pitchFamily="18" charset="0"/>
                <a:cs typeface="Times New Roman" pitchFamily="18" charset="0"/>
              </a:rPr>
              <a:t>value </a:t>
            </a:r>
            <a:r>
              <a:rPr lang="en-US" sz="2300" b="1" u="sng" dirty="0">
                <a:latin typeface="Times New Roman" pitchFamily="18" charset="0"/>
                <a:cs typeface="Times New Roman" pitchFamily="18" charset="0"/>
              </a:rPr>
              <a:t>adopted by the </a:t>
            </a:r>
            <a:r>
              <a:rPr lang="en-US" sz="2300" b="1" u="sng" spc="-5" dirty="0">
                <a:latin typeface="Times New Roman" pitchFamily="18" charset="0"/>
                <a:cs typeface="Times New Roman" pitchFamily="18" charset="0"/>
              </a:rPr>
              <a:t>stamp </a:t>
            </a:r>
            <a:r>
              <a:rPr lang="en-US" sz="2300" b="1" u="sng" dirty="0">
                <a:latin typeface="Times New Roman" pitchFamily="18" charset="0"/>
                <a:cs typeface="Times New Roman" pitchFamily="18" charset="0"/>
              </a:rPr>
              <a:t>duty </a:t>
            </a:r>
            <a:r>
              <a:rPr lang="en-US" sz="2300" b="1" u="sng" spc="-5" dirty="0">
                <a:latin typeface="Times New Roman" pitchFamily="18" charset="0"/>
                <a:cs typeface="Times New Roman" pitchFamily="18" charset="0"/>
              </a:rPr>
              <a:t>authorities, </a:t>
            </a:r>
            <a:r>
              <a:rPr lang="en-US" sz="2300" b="1" u="sng" dirty="0">
                <a:latin typeface="Times New Roman" pitchFamily="18" charset="0"/>
                <a:cs typeface="Times New Roman" pitchFamily="18" charset="0"/>
              </a:rPr>
              <a:t>the </a:t>
            </a:r>
            <a:r>
              <a:rPr lang="en-US" sz="2300" b="1" u="sng" spc="-5" dirty="0">
                <a:latin typeface="Times New Roman" pitchFamily="18" charset="0"/>
                <a:cs typeface="Times New Roman" pitchFamily="18" charset="0"/>
              </a:rPr>
              <a:t>AO has </a:t>
            </a:r>
            <a:r>
              <a:rPr lang="en-US" sz="2300" b="1" u="sng" dirty="0">
                <a:latin typeface="Times New Roman" pitchFamily="18" charset="0"/>
                <a:cs typeface="Times New Roman" pitchFamily="18" charset="0"/>
              </a:rPr>
              <a:t>to adopt  the </a:t>
            </a:r>
            <a:r>
              <a:rPr lang="en-US" sz="2300" b="1" u="sng" spc="-5" dirty="0">
                <a:latin typeface="Times New Roman" pitchFamily="18" charset="0"/>
                <a:cs typeface="Times New Roman" pitchFamily="18" charset="0"/>
              </a:rPr>
              <a:t>value </a:t>
            </a:r>
            <a:r>
              <a:rPr lang="en-US" sz="2300" b="1" u="sng" dirty="0">
                <a:latin typeface="Times New Roman" pitchFamily="18" charset="0"/>
                <a:cs typeface="Times New Roman" pitchFamily="18" charset="0"/>
              </a:rPr>
              <a:t>ascertained by the</a:t>
            </a:r>
            <a:r>
              <a:rPr lang="en-US" sz="2300" b="1" u="sng" spc="-105" dirty="0">
                <a:latin typeface="Times New Roman" pitchFamily="18" charset="0"/>
                <a:cs typeface="Times New Roman" pitchFamily="18" charset="0"/>
              </a:rPr>
              <a:t> </a:t>
            </a:r>
            <a:r>
              <a:rPr lang="en-US" sz="2300" b="1" u="sng" dirty="0">
                <a:latin typeface="Times New Roman" pitchFamily="18" charset="0"/>
                <a:cs typeface="Times New Roman" pitchFamily="18" charset="0"/>
              </a:rPr>
              <a:t>DVO</a:t>
            </a:r>
            <a:endParaRPr lang="en-US" sz="2300" u="sng" dirty="0">
              <a:latin typeface="Times New Roman" pitchFamily="18" charset="0"/>
              <a:cs typeface="Times New Roman" pitchFamily="18" charset="0"/>
            </a:endParaRPr>
          </a:p>
          <a:p>
            <a:pPr algn="just">
              <a:lnSpc>
                <a:spcPct val="100000"/>
              </a:lnSpc>
              <a:buNone/>
            </a:pPr>
            <a:r>
              <a:rPr lang="en-GB" sz="2300" dirty="0">
                <a:latin typeface="Times New Roman" pitchFamily="18" charset="0"/>
                <a:cs typeface="Times New Roman" pitchFamily="18" charset="0"/>
              </a:rPr>
              <a:t>When the claim is raised by the </a:t>
            </a:r>
            <a:r>
              <a:rPr lang="en-GB" sz="2300" dirty="0" err="1">
                <a:latin typeface="Times New Roman" pitchFamily="18" charset="0"/>
                <a:cs typeface="Times New Roman" pitchFamily="18" charset="0"/>
              </a:rPr>
              <a:t>assessee</a:t>
            </a:r>
            <a:r>
              <a:rPr lang="en-GB" sz="2300" dirty="0">
                <a:latin typeface="Times New Roman" pitchFamily="18" charset="0"/>
                <a:cs typeface="Times New Roman" pitchFamily="18" charset="0"/>
              </a:rPr>
              <a:t> that fair market value of the property is less than the stamp duty value, Assessing Officer is required to refer the matter for valuation to the valuation officer. </a:t>
            </a:r>
            <a:endParaRPr lang="en-GB" sz="2300" dirty="0" smtClean="0">
              <a:latin typeface="Times New Roman" pitchFamily="18" charset="0"/>
              <a:cs typeface="Times New Roman" pitchFamily="18" charset="0"/>
            </a:endParaRPr>
          </a:p>
          <a:p>
            <a:pPr algn="just">
              <a:lnSpc>
                <a:spcPct val="100000"/>
              </a:lnSpc>
              <a:buNone/>
            </a:pPr>
            <a:r>
              <a:rPr lang="en-GB" sz="2300" b="1" u="sng" dirty="0" smtClean="0">
                <a:latin typeface="Times New Roman" pitchFamily="18" charset="0"/>
                <a:cs typeface="Times New Roman" pitchFamily="18" charset="0"/>
              </a:rPr>
              <a:t>A question may arise as to whether the valuation report given by the valuation officer </a:t>
            </a:r>
            <a:r>
              <a:rPr lang="en-GB" sz="2300" b="1" u="sng" dirty="0">
                <a:latin typeface="Times New Roman" pitchFamily="18" charset="0"/>
                <a:cs typeface="Times New Roman" pitchFamily="18" charset="0"/>
              </a:rPr>
              <a:t>is binding on the Assessing Officer or he may </a:t>
            </a:r>
            <a:r>
              <a:rPr lang="en-GB" sz="2300" b="1" u="sng" dirty="0" smtClean="0">
                <a:latin typeface="Times New Roman" pitchFamily="18" charset="0"/>
                <a:cs typeface="Times New Roman" pitchFamily="18" charset="0"/>
              </a:rPr>
              <a:t>ignore and substitute </a:t>
            </a:r>
            <a:r>
              <a:rPr lang="en-GB" sz="2300" b="1" u="sng" dirty="0">
                <a:latin typeface="Times New Roman" pitchFamily="18" charset="0"/>
                <a:cs typeface="Times New Roman" pitchFamily="18" charset="0"/>
              </a:rPr>
              <a:t>his own judgment in this regard.</a:t>
            </a:r>
            <a:r>
              <a:rPr lang="en-GB" sz="2300" dirty="0">
                <a:latin typeface="Times New Roman" pitchFamily="18" charset="0"/>
                <a:cs typeface="Times New Roman" pitchFamily="18" charset="0"/>
              </a:rPr>
              <a:t> </a:t>
            </a:r>
            <a:endParaRPr lang="en-GB" sz="2300" dirty="0" smtClean="0">
              <a:latin typeface="Times New Roman" pitchFamily="18" charset="0"/>
              <a:cs typeface="Times New Roman" pitchFamily="18" charset="0"/>
            </a:endParaRPr>
          </a:p>
          <a:p>
            <a:pPr algn="just">
              <a:lnSpc>
                <a:spcPct val="100000"/>
              </a:lnSpc>
              <a:buNone/>
            </a:pPr>
            <a:r>
              <a:rPr lang="en-GB" sz="2300" b="1" u="sng" dirty="0" smtClean="0">
                <a:latin typeface="Times New Roman" pitchFamily="18" charset="0"/>
                <a:cs typeface="Times New Roman" pitchFamily="18" charset="0"/>
              </a:rPr>
              <a:t>Sub-section </a:t>
            </a:r>
            <a:r>
              <a:rPr lang="en-GB" sz="2300" b="1" u="sng" dirty="0">
                <a:latin typeface="Times New Roman" pitchFamily="18" charset="0"/>
                <a:cs typeface="Times New Roman" pitchFamily="18" charset="0"/>
              </a:rPr>
              <a:t>(2) of section 50C prescribes that where any reference is made to the valuation officer</a:t>
            </a:r>
            <a:r>
              <a:rPr lang="en-GB" sz="2300" dirty="0">
                <a:latin typeface="Times New Roman" pitchFamily="18" charset="0"/>
                <a:cs typeface="Times New Roman" pitchFamily="18" charset="0"/>
              </a:rPr>
              <a:t>, </a:t>
            </a:r>
            <a:r>
              <a:rPr lang="en-GB" sz="2300" b="1" u="sng" dirty="0">
                <a:latin typeface="Times New Roman" pitchFamily="18" charset="0"/>
                <a:cs typeface="Times New Roman" pitchFamily="18" charset="0"/>
              </a:rPr>
              <a:t>the provisions of</a:t>
            </a:r>
            <a:r>
              <a:rPr lang="en-GB" sz="2300" dirty="0">
                <a:latin typeface="Times New Roman" pitchFamily="18" charset="0"/>
                <a:cs typeface="Times New Roman" pitchFamily="18" charset="0"/>
              </a:rPr>
              <a:t> sub-sections (2), (3), (4), (5) &amp; (6) of </a:t>
            </a:r>
            <a:r>
              <a:rPr lang="en-GB" sz="2300" b="1" u="sng" dirty="0">
                <a:latin typeface="Times New Roman" pitchFamily="18" charset="0"/>
                <a:cs typeface="Times New Roman" pitchFamily="18" charset="0"/>
              </a:rPr>
              <a:t>section 16A of the Wealth Tax Act, 1957 shall apply in relation to such reference. </a:t>
            </a:r>
            <a:endParaRPr lang="en-GB" sz="2300" b="1" u="sng" dirty="0" smtClean="0">
              <a:latin typeface="Times New Roman" pitchFamily="18" charset="0"/>
              <a:cs typeface="Times New Roman" pitchFamily="18" charset="0"/>
            </a:endParaRPr>
          </a:p>
          <a:p>
            <a:pPr algn="just">
              <a:lnSpc>
                <a:spcPct val="100000"/>
              </a:lnSpc>
              <a:buNone/>
            </a:pPr>
            <a:r>
              <a:rPr lang="en-GB" sz="2300" b="1" u="sng" dirty="0" smtClean="0">
                <a:latin typeface="Times New Roman" pitchFamily="18" charset="0"/>
                <a:cs typeface="Times New Roman" pitchFamily="18" charset="0"/>
              </a:rPr>
              <a:t>Sub-section </a:t>
            </a:r>
            <a:r>
              <a:rPr lang="en-GB" sz="2300" b="1" u="sng" dirty="0">
                <a:latin typeface="Times New Roman" pitchFamily="18" charset="0"/>
                <a:cs typeface="Times New Roman" pitchFamily="18" charset="0"/>
              </a:rPr>
              <a:t>(6) of section 16A of the Wealth Tax Act prescribes that on receipt of the order under sub-section (3) or sub-section (5) from the valuation officer, the Assessing Officer shall proceed to complete the assessment in conformity with the estimate of the valuation officer</a:t>
            </a:r>
            <a:r>
              <a:rPr lang="en-GB" sz="2300" dirty="0" smtClean="0">
                <a:latin typeface="Times New Roman" pitchFamily="18" charset="0"/>
                <a:cs typeface="Times New Roman" pitchFamily="18" charset="0"/>
              </a:rPr>
              <a:t>.</a:t>
            </a:r>
            <a:endParaRPr lang="en-US" sz="23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80745545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898" y="410641"/>
            <a:ext cx="11691068" cy="5668963"/>
          </a:xfrm>
        </p:spPr>
        <p:txBody>
          <a:bodyPr>
            <a:noAutofit/>
          </a:bodyPr>
          <a:lstStyle/>
          <a:p>
            <a:pPr algn="just">
              <a:lnSpc>
                <a:spcPct val="100000"/>
              </a:lnSpc>
              <a:buNone/>
            </a:pPr>
            <a:r>
              <a:rPr lang="en-GB" sz="2300" b="1" u="sng" spc="-5" dirty="0">
                <a:latin typeface="Times New Roman"/>
                <a:cs typeface="Times New Roman"/>
              </a:rPr>
              <a:t>Department valuation </a:t>
            </a:r>
            <a:r>
              <a:rPr lang="en-GB" sz="2300" b="1" u="sng" dirty="0">
                <a:latin typeface="Times New Roman"/>
                <a:cs typeface="Times New Roman"/>
              </a:rPr>
              <a:t>report is </a:t>
            </a:r>
            <a:r>
              <a:rPr lang="en-GB" sz="2300" b="1" u="sng" spc="-5" dirty="0">
                <a:latin typeface="Times New Roman"/>
                <a:cs typeface="Times New Roman"/>
              </a:rPr>
              <a:t>binding </a:t>
            </a:r>
            <a:r>
              <a:rPr lang="en-GB" sz="2300" b="1" u="sng" dirty="0">
                <a:latin typeface="Times New Roman"/>
                <a:cs typeface="Times New Roman"/>
              </a:rPr>
              <a:t>on </a:t>
            </a:r>
            <a:r>
              <a:rPr lang="en-GB" sz="2300" b="1" u="sng" spc="-5" dirty="0">
                <a:latin typeface="Times New Roman"/>
                <a:cs typeface="Times New Roman"/>
              </a:rPr>
              <a:t>the </a:t>
            </a:r>
            <a:r>
              <a:rPr lang="en-GB" sz="2300" b="1" u="sng" dirty="0">
                <a:latin typeface="Times New Roman"/>
                <a:cs typeface="Times New Roman"/>
              </a:rPr>
              <a:t>Assessing </a:t>
            </a:r>
            <a:r>
              <a:rPr lang="en-GB" sz="2300" b="1" u="sng" spc="-5" dirty="0">
                <a:latin typeface="Times New Roman"/>
                <a:cs typeface="Times New Roman"/>
              </a:rPr>
              <a:t>Officer as </a:t>
            </a:r>
            <a:r>
              <a:rPr lang="en-GB" sz="2300" b="1" u="sng" dirty="0">
                <a:latin typeface="Times New Roman"/>
                <a:cs typeface="Times New Roman"/>
              </a:rPr>
              <a:t>held in </a:t>
            </a:r>
            <a:endParaRPr lang="en-GB" sz="2300" b="1" u="sng" dirty="0" smtClean="0">
              <a:latin typeface="Times New Roman"/>
              <a:cs typeface="Times New Roman"/>
            </a:endParaRPr>
          </a:p>
          <a:p>
            <a:pPr marL="457200" indent="-457200" algn="just">
              <a:lnSpc>
                <a:spcPct val="100000"/>
              </a:lnSpc>
              <a:buFont typeface="+mj-lt"/>
              <a:buAutoNum type="alphaLcParenR"/>
            </a:pPr>
            <a:r>
              <a:rPr lang="en-US" sz="2300" b="1" dirty="0" smtClean="0">
                <a:latin typeface="Times New Roman" pitchFamily="18" charset="0"/>
                <a:cs typeface="Times New Roman" pitchFamily="18" charset="0"/>
              </a:rPr>
              <a:t>CIT </a:t>
            </a:r>
            <a:r>
              <a:rPr lang="en-US" sz="2300" b="1" spc="-40" dirty="0">
                <a:latin typeface="Times New Roman" pitchFamily="18" charset="0"/>
                <a:cs typeface="Times New Roman" pitchFamily="18" charset="0"/>
              </a:rPr>
              <a:t>v. </a:t>
            </a:r>
            <a:r>
              <a:rPr lang="en-US" sz="2300" b="1" dirty="0" err="1">
                <a:latin typeface="Times New Roman" pitchFamily="18" charset="0"/>
                <a:cs typeface="Times New Roman" pitchFamily="18" charset="0"/>
              </a:rPr>
              <a:t>Rajabhai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Lumbabhai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Hadiya</a:t>
            </a:r>
            <a:r>
              <a:rPr lang="en-US" sz="2300" b="1" dirty="0">
                <a:latin typeface="Times New Roman" pitchFamily="18" charset="0"/>
                <a:cs typeface="Times New Roman" pitchFamily="18" charset="0"/>
              </a:rPr>
              <a:t> [(2016) 65 taxmann.com 18</a:t>
            </a:r>
            <a:r>
              <a:rPr lang="en-US" sz="2300" b="1" spc="-130" dirty="0">
                <a:latin typeface="Times New Roman" pitchFamily="18" charset="0"/>
                <a:cs typeface="Times New Roman" pitchFamily="18" charset="0"/>
              </a:rPr>
              <a:t> </a:t>
            </a:r>
            <a:r>
              <a:rPr lang="en-US" sz="2300" b="1" dirty="0">
                <a:latin typeface="Times New Roman" pitchFamily="18" charset="0"/>
                <a:cs typeface="Times New Roman" pitchFamily="18" charset="0"/>
              </a:rPr>
              <a:t>(</a:t>
            </a:r>
            <a:r>
              <a:rPr lang="en-US" sz="2300" b="1" dirty="0" smtClean="0">
                <a:latin typeface="Times New Roman" pitchFamily="18" charset="0"/>
                <a:cs typeface="Times New Roman" pitchFamily="18" charset="0"/>
              </a:rPr>
              <a:t>Gujarat HC)]</a:t>
            </a:r>
          </a:p>
          <a:p>
            <a:pPr marL="457200" indent="-457200" algn="just">
              <a:lnSpc>
                <a:spcPct val="100000"/>
              </a:lnSpc>
              <a:buFont typeface="+mj-lt"/>
              <a:buAutoNum type="alphaLcParenR"/>
            </a:pPr>
            <a:r>
              <a:rPr lang="en-US" sz="2300" b="1" dirty="0" smtClean="0">
                <a:latin typeface="Times New Roman" pitchFamily="18" charset="0"/>
                <a:cs typeface="Times New Roman" pitchFamily="18" charset="0"/>
              </a:rPr>
              <a:t>Mohammed </a:t>
            </a:r>
            <a:r>
              <a:rPr lang="en-US" sz="2300" b="1" dirty="0" err="1" smtClean="0">
                <a:latin typeface="Times New Roman" pitchFamily="18" charset="0"/>
                <a:cs typeface="Times New Roman" pitchFamily="18" charset="0"/>
              </a:rPr>
              <a:t>Sohaib</a:t>
            </a:r>
            <a:r>
              <a:rPr lang="en-US" sz="2300" b="1" dirty="0" smtClean="0">
                <a:latin typeface="Times New Roman" pitchFamily="18" charset="0"/>
                <a:cs typeface="Times New Roman" pitchFamily="18" charset="0"/>
              </a:rPr>
              <a:t> </a:t>
            </a:r>
            <a:r>
              <a:rPr lang="en-US" sz="2300" b="1" spc="-5" dirty="0" smtClean="0">
                <a:latin typeface="Times New Roman" pitchFamily="18" charset="0"/>
                <a:cs typeface="Times New Roman" pitchFamily="18" charset="0"/>
              </a:rPr>
              <a:t>[</a:t>
            </a:r>
            <a:r>
              <a:rPr lang="en-US" sz="2300" b="1" spc="-5" dirty="0">
                <a:latin typeface="Times New Roman" pitchFamily="18" charset="0"/>
                <a:cs typeface="Times New Roman" pitchFamily="18" charset="0"/>
              </a:rPr>
              <a:t>29 </a:t>
            </a:r>
            <a:r>
              <a:rPr lang="en-US" sz="2300" b="1" dirty="0">
                <a:latin typeface="Times New Roman" pitchFamily="18" charset="0"/>
                <a:cs typeface="Times New Roman" pitchFamily="18" charset="0"/>
              </a:rPr>
              <a:t>DTR 306</a:t>
            </a:r>
            <a:r>
              <a:rPr lang="en-US" sz="2300" b="1" spc="-114" dirty="0">
                <a:latin typeface="Times New Roman" pitchFamily="18" charset="0"/>
                <a:cs typeface="Times New Roman" pitchFamily="18" charset="0"/>
              </a:rPr>
              <a:t> </a:t>
            </a:r>
            <a:r>
              <a:rPr lang="en-US" sz="2300" b="1" dirty="0" smtClean="0">
                <a:latin typeface="Times New Roman" pitchFamily="18" charset="0"/>
                <a:cs typeface="Times New Roman" pitchFamily="18" charset="0"/>
              </a:rPr>
              <a:t>(Luck)]</a:t>
            </a:r>
          </a:p>
          <a:p>
            <a:pPr marL="457200" indent="-457200" algn="just">
              <a:lnSpc>
                <a:spcPct val="100000"/>
              </a:lnSpc>
              <a:buFont typeface="+mj-lt"/>
              <a:buAutoNum type="alphaLcParenR"/>
            </a:pPr>
            <a:r>
              <a:rPr lang="en-GB" sz="2300" b="1" dirty="0" smtClean="0">
                <a:latin typeface="Times New Roman"/>
                <a:cs typeface="Times New Roman"/>
              </a:rPr>
              <a:t>CIT </a:t>
            </a:r>
            <a:r>
              <a:rPr lang="en-GB" sz="2300" b="1" spc="-5" dirty="0">
                <a:latin typeface="Times New Roman"/>
                <a:cs typeface="Times New Roman"/>
              </a:rPr>
              <a:t>vs. </a:t>
            </a:r>
            <a:r>
              <a:rPr lang="en-GB" sz="2300" b="1" dirty="0" err="1" smtClean="0">
                <a:latin typeface="Times New Roman"/>
                <a:cs typeface="Times New Roman"/>
              </a:rPr>
              <a:t>Dr.Indra</a:t>
            </a:r>
            <a:r>
              <a:rPr lang="en-GB" sz="2300" b="1" dirty="0" smtClean="0">
                <a:latin typeface="Times New Roman"/>
                <a:cs typeface="Times New Roman"/>
              </a:rPr>
              <a:t> </a:t>
            </a:r>
            <a:r>
              <a:rPr lang="en-GB" sz="2300" b="1" dirty="0" err="1" smtClean="0">
                <a:latin typeface="Times New Roman"/>
                <a:cs typeface="Times New Roman"/>
              </a:rPr>
              <a:t>Swaroop</a:t>
            </a:r>
            <a:r>
              <a:rPr lang="en-GB" sz="2300" b="1" dirty="0" smtClean="0">
                <a:latin typeface="Times New Roman"/>
                <a:cs typeface="Times New Roman"/>
              </a:rPr>
              <a:t> </a:t>
            </a:r>
            <a:r>
              <a:rPr lang="en-GB" sz="2300" b="1" dirty="0" err="1">
                <a:latin typeface="Times New Roman"/>
                <a:cs typeface="Times New Roman"/>
              </a:rPr>
              <a:t>Bhatnagar</a:t>
            </a:r>
            <a:r>
              <a:rPr lang="en-GB" sz="2300" b="1" dirty="0">
                <a:latin typeface="Times New Roman"/>
                <a:cs typeface="Times New Roman"/>
              </a:rPr>
              <a:t>  </a:t>
            </a:r>
            <a:r>
              <a:rPr lang="en-GB" sz="2300" b="1" spc="-5" dirty="0">
                <a:latin typeface="Times New Roman"/>
                <a:cs typeface="Times New Roman"/>
              </a:rPr>
              <a:t>(2012) </a:t>
            </a:r>
            <a:r>
              <a:rPr lang="en-GB" sz="2300" b="1" dirty="0">
                <a:latin typeface="Times New Roman"/>
                <a:cs typeface="Times New Roman"/>
              </a:rPr>
              <a:t>349 </a:t>
            </a:r>
            <a:r>
              <a:rPr lang="en-GB" sz="2300" b="1" spc="-5" dirty="0">
                <a:latin typeface="Times New Roman"/>
                <a:cs typeface="Times New Roman"/>
              </a:rPr>
              <a:t>ITR </a:t>
            </a:r>
            <a:r>
              <a:rPr lang="en-GB" sz="2300" b="1" dirty="0">
                <a:latin typeface="Times New Roman"/>
                <a:cs typeface="Times New Roman"/>
              </a:rPr>
              <a:t>210 (All.) (HC) </a:t>
            </a:r>
            <a:endParaRPr lang="en-GB" sz="2300" b="1" dirty="0" smtClean="0">
              <a:latin typeface="Times New Roman"/>
              <a:cs typeface="Times New Roman"/>
            </a:endParaRPr>
          </a:p>
          <a:p>
            <a:pPr marL="457200" indent="-457200" algn="just">
              <a:lnSpc>
                <a:spcPct val="100000"/>
              </a:lnSpc>
              <a:buFont typeface="+mj-lt"/>
              <a:buAutoNum type="alphaLcParenR"/>
            </a:pPr>
            <a:r>
              <a:rPr lang="en-GB" sz="2300" b="1" dirty="0" smtClean="0">
                <a:latin typeface="Times New Roman"/>
                <a:cs typeface="Times New Roman"/>
              </a:rPr>
              <a:t>Bharat </a:t>
            </a:r>
            <a:r>
              <a:rPr lang="en-GB" sz="2300" b="1" spc="-5" dirty="0" err="1" smtClean="0">
                <a:latin typeface="Times New Roman"/>
                <a:cs typeface="Times New Roman"/>
              </a:rPr>
              <a:t>Jayesh</a:t>
            </a:r>
            <a:r>
              <a:rPr lang="en-GB" sz="2300" b="1" spc="-5" dirty="0" smtClean="0">
                <a:latin typeface="Times New Roman"/>
                <a:cs typeface="Times New Roman"/>
              </a:rPr>
              <a:t> </a:t>
            </a:r>
            <a:r>
              <a:rPr lang="en-GB" sz="2300" b="1" spc="-5" dirty="0" err="1" smtClean="0">
                <a:latin typeface="Times New Roman"/>
                <a:cs typeface="Times New Roman"/>
              </a:rPr>
              <a:t>Sangani</a:t>
            </a:r>
            <a:r>
              <a:rPr lang="en-GB" sz="2300" b="1" spc="-5" dirty="0" smtClean="0">
                <a:latin typeface="Times New Roman"/>
                <a:cs typeface="Times New Roman"/>
              </a:rPr>
              <a:t> vs</a:t>
            </a:r>
            <a:r>
              <a:rPr lang="en-GB" sz="2300" b="1" spc="-5" dirty="0">
                <a:latin typeface="Times New Roman"/>
                <a:cs typeface="Times New Roman"/>
              </a:rPr>
              <a:t>. ITO (2011) </a:t>
            </a:r>
            <a:r>
              <a:rPr lang="en-GB" sz="2300" b="1" dirty="0">
                <a:latin typeface="Times New Roman"/>
                <a:cs typeface="Times New Roman"/>
              </a:rPr>
              <a:t>128 </a:t>
            </a:r>
            <a:r>
              <a:rPr lang="en-GB" sz="2300" b="1" spc="-5" dirty="0">
                <a:latin typeface="Times New Roman"/>
                <a:cs typeface="Times New Roman"/>
              </a:rPr>
              <a:t>ITD </a:t>
            </a:r>
            <a:r>
              <a:rPr lang="en-GB" sz="2300" b="1" dirty="0">
                <a:latin typeface="Times New Roman"/>
                <a:cs typeface="Times New Roman"/>
              </a:rPr>
              <a:t>345 (Mum</a:t>
            </a:r>
            <a:r>
              <a:rPr lang="en-GB" sz="2300" b="1" dirty="0" smtClean="0">
                <a:latin typeface="Times New Roman"/>
                <a:cs typeface="Times New Roman"/>
              </a:rPr>
              <a:t>.)</a:t>
            </a:r>
          </a:p>
          <a:p>
            <a:pPr marL="457200" indent="-457200" algn="just">
              <a:lnSpc>
                <a:spcPct val="100000"/>
              </a:lnSpc>
              <a:buFont typeface="+mj-lt"/>
              <a:buAutoNum type="alphaLcParenR"/>
            </a:pPr>
            <a:r>
              <a:rPr lang="en-GB" sz="2300" b="1" dirty="0" smtClean="0">
                <a:latin typeface="Times New Roman"/>
                <a:cs typeface="Times New Roman"/>
              </a:rPr>
              <a:t>Pr</a:t>
            </a:r>
            <a:r>
              <a:rPr lang="en-GB" sz="2300" b="1" dirty="0">
                <a:latin typeface="Times New Roman"/>
                <a:cs typeface="Times New Roman"/>
              </a:rPr>
              <a:t>. CIT v. </a:t>
            </a:r>
            <a:r>
              <a:rPr lang="en-GB" sz="2300" b="1" dirty="0" err="1">
                <a:latin typeface="Times New Roman"/>
                <a:cs typeface="Times New Roman"/>
              </a:rPr>
              <a:t>Ravjibhai</a:t>
            </a:r>
            <a:r>
              <a:rPr lang="en-GB" sz="2300" b="1" dirty="0">
                <a:latin typeface="Times New Roman"/>
                <a:cs typeface="Times New Roman"/>
              </a:rPr>
              <a:t> </a:t>
            </a:r>
            <a:r>
              <a:rPr lang="en-GB" sz="2300" b="1" dirty="0" err="1">
                <a:latin typeface="Times New Roman"/>
                <a:cs typeface="Times New Roman"/>
              </a:rPr>
              <a:t>Nagjibhai</a:t>
            </a:r>
            <a:r>
              <a:rPr lang="en-GB" sz="2300" b="1" dirty="0">
                <a:latin typeface="Times New Roman"/>
                <a:cs typeface="Times New Roman"/>
              </a:rPr>
              <a:t> </a:t>
            </a:r>
            <a:r>
              <a:rPr lang="en-GB" sz="2300" b="1" dirty="0" err="1">
                <a:latin typeface="Times New Roman"/>
                <a:cs typeface="Times New Roman"/>
              </a:rPr>
              <a:t>Thesia</a:t>
            </a:r>
            <a:r>
              <a:rPr lang="en-GB" sz="2300" b="1" dirty="0">
                <a:latin typeface="Times New Roman"/>
                <a:cs typeface="Times New Roman"/>
              </a:rPr>
              <a:t> [2016] 388 ITR </a:t>
            </a:r>
            <a:r>
              <a:rPr lang="en-GB" sz="2300" b="1" dirty="0" smtClean="0">
                <a:latin typeface="Times New Roman"/>
                <a:cs typeface="Times New Roman"/>
              </a:rPr>
              <a:t>358 (GUJ HC) </a:t>
            </a:r>
          </a:p>
          <a:p>
            <a:pPr algn="just">
              <a:lnSpc>
                <a:spcPct val="100000"/>
              </a:lnSpc>
              <a:buNone/>
            </a:pPr>
            <a:r>
              <a:rPr lang="en-GB" sz="2300" b="1" u="sng" spc="-5" dirty="0" smtClean="0">
                <a:latin typeface="Times New Roman"/>
                <a:cs typeface="Times New Roman"/>
              </a:rPr>
              <a:t>Hence </a:t>
            </a:r>
            <a:r>
              <a:rPr lang="en-GB" sz="2300" b="1" u="sng" dirty="0">
                <a:latin typeface="Times New Roman"/>
                <a:cs typeface="Times New Roman"/>
              </a:rPr>
              <a:t>where </a:t>
            </a:r>
            <a:r>
              <a:rPr lang="en-GB" sz="2300" b="1" u="sng" spc="-5" dirty="0">
                <a:latin typeface="Times New Roman"/>
                <a:cs typeface="Times New Roman"/>
              </a:rPr>
              <a:t>the </a:t>
            </a:r>
            <a:r>
              <a:rPr lang="en-GB" sz="2300" b="1" u="sng" spc="-5" dirty="0" smtClean="0">
                <a:latin typeface="Times New Roman"/>
                <a:cs typeface="Times New Roman"/>
              </a:rPr>
              <a:t>valuation </a:t>
            </a:r>
            <a:r>
              <a:rPr lang="en-GB" sz="2300" b="1" u="sng" dirty="0">
                <a:latin typeface="Times New Roman"/>
                <a:cs typeface="Times New Roman"/>
              </a:rPr>
              <a:t>by </a:t>
            </a:r>
            <a:r>
              <a:rPr lang="en-GB" sz="2300" b="1" u="sng" spc="-5" dirty="0">
                <a:latin typeface="Times New Roman"/>
                <a:cs typeface="Times New Roman"/>
              </a:rPr>
              <a:t>DVO </a:t>
            </a:r>
            <a:r>
              <a:rPr lang="en-GB" sz="2300" b="1" u="sng" dirty="0">
                <a:latin typeface="Times New Roman"/>
                <a:cs typeface="Times New Roman"/>
              </a:rPr>
              <a:t>is </a:t>
            </a:r>
            <a:r>
              <a:rPr lang="en-GB" sz="2300" b="1" u="sng" spc="-5" dirty="0">
                <a:latin typeface="Times New Roman"/>
                <a:cs typeface="Times New Roman"/>
              </a:rPr>
              <a:t>less than stamp valuation it will not </a:t>
            </a:r>
            <a:r>
              <a:rPr lang="en-GB" sz="2300" b="1" u="sng" spc="-15" dirty="0">
                <a:latin typeface="Times New Roman"/>
                <a:cs typeface="Times New Roman"/>
              </a:rPr>
              <a:t>be  </a:t>
            </a:r>
            <a:r>
              <a:rPr lang="en-GB" sz="2300" b="1" u="sng" dirty="0">
                <a:latin typeface="Times New Roman"/>
                <a:cs typeface="Times New Roman"/>
              </a:rPr>
              <a:t>open to the </a:t>
            </a:r>
            <a:r>
              <a:rPr lang="en-GB" sz="2300" b="1" u="sng" spc="-5" dirty="0">
                <a:latin typeface="Times New Roman"/>
                <a:cs typeface="Times New Roman"/>
              </a:rPr>
              <a:t>A.O. </a:t>
            </a:r>
            <a:r>
              <a:rPr lang="en-GB" sz="2300" b="1" u="sng" dirty="0">
                <a:latin typeface="Times New Roman"/>
                <a:cs typeface="Times New Roman"/>
              </a:rPr>
              <a:t>to take </a:t>
            </a:r>
            <a:r>
              <a:rPr lang="en-GB" sz="2300" b="1" u="sng" spc="-5" dirty="0">
                <a:latin typeface="Times New Roman"/>
                <a:cs typeface="Times New Roman"/>
              </a:rPr>
              <a:t>stamp </a:t>
            </a:r>
            <a:r>
              <a:rPr lang="en-GB" sz="2300" b="1" u="sng" dirty="0">
                <a:latin typeface="Times New Roman"/>
                <a:cs typeface="Times New Roman"/>
              </a:rPr>
              <a:t>value </a:t>
            </a:r>
            <a:r>
              <a:rPr lang="en-GB" sz="2300" b="1" u="sng" spc="-5" dirty="0">
                <a:latin typeface="Times New Roman"/>
                <a:cs typeface="Times New Roman"/>
              </a:rPr>
              <a:t>as </a:t>
            </a:r>
            <a:r>
              <a:rPr lang="en-GB" sz="2300" b="1" u="sng" dirty="0">
                <a:latin typeface="Times New Roman"/>
                <a:cs typeface="Times New Roman"/>
              </a:rPr>
              <a:t>sale</a:t>
            </a:r>
            <a:r>
              <a:rPr lang="en-GB" sz="2300" b="1" u="sng" spc="-95" dirty="0">
                <a:latin typeface="Times New Roman"/>
                <a:cs typeface="Times New Roman"/>
              </a:rPr>
              <a:t> </a:t>
            </a:r>
            <a:r>
              <a:rPr lang="en-GB" sz="2300" b="1" u="sng" dirty="0">
                <a:latin typeface="Times New Roman"/>
                <a:cs typeface="Times New Roman"/>
              </a:rPr>
              <a:t>consideration</a:t>
            </a:r>
            <a:r>
              <a:rPr lang="en-GB" sz="2300" dirty="0" smtClean="0">
                <a:latin typeface="Times New Roman"/>
                <a:cs typeface="Times New Roman"/>
              </a:rPr>
              <a:t>.</a:t>
            </a:r>
          </a:p>
          <a:p>
            <a:pPr algn="just">
              <a:lnSpc>
                <a:spcPct val="100000"/>
              </a:lnSpc>
              <a:buNone/>
            </a:pPr>
            <a:r>
              <a:rPr lang="en-GB" sz="2300" b="1" u="sng" dirty="0">
                <a:latin typeface="Times New Roman" pitchFamily="18" charset="0"/>
                <a:cs typeface="Times New Roman" pitchFamily="18" charset="0"/>
              </a:rPr>
              <a:t>However, sub-section (3) of section 50C has prescribed that where the value ascertained by the valuation officer exceeds the stamp duty value of the property, in such case the stamp duty value of the property shall be taken as full value of sale consideration</a:t>
            </a:r>
            <a:r>
              <a:rPr lang="en-GB" sz="2300" b="1" u="sng" dirty="0" smtClean="0">
                <a:latin typeface="Times New Roman" pitchFamily="18" charset="0"/>
                <a:cs typeface="Times New Roman" pitchFamily="18" charset="0"/>
              </a:rPr>
              <a:t>.</a:t>
            </a:r>
            <a:endParaRPr lang="en-GB" sz="2300" b="1" u="sng"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558802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6400" y="228600"/>
            <a:ext cx="11430000" cy="6096000"/>
          </a:xfrm>
        </p:spPr>
        <p:txBody>
          <a:bodyPr>
            <a:normAutofit/>
          </a:bodyPr>
          <a:lstStyle/>
          <a:p>
            <a:pPr algn="just">
              <a:buNone/>
            </a:pPr>
            <a:r>
              <a:rPr lang="en-US" sz="2400" b="1" dirty="0">
                <a:latin typeface="Times" panose="02020603050405020304" pitchFamily="18" charset="0"/>
                <a:cs typeface="Times" panose="02020603050405020304" pitchFamily="18" charset="0"/>
              </a:rPr>
              <a:t>The 2001 Amendment</a:t>
            </a:r>
            <a:r>
              <a:rPr lang="en-US" sz="2400" dirty="0">
                <a:latin typeface="Times" panose="02020603050405020304" pitchFamily="18" charset="0"/>
                <a:cs typeface="Times" panose="02020603050405020304" pitchFamily="18" charset="0"/>
              </a:rPr>
              <a:t> </a:t>
            </a:r>
          </a:p>
          <a:p>
            <a:pPr algn="just">
              <a:buNone/>
            </a:pPr>
            <a:r>
              <a:rPr lang="en-US" sz="2400" b="1" u="sng" dirty="0">
                <a:latin typeface="Times" panose="02020603050405020304" pitchFamily="18" charset="0"/>
                <a:cs typeface="Times" panose="02020603050405020304" pitchFamily="18" charset="0"/>
              </a:rPr>
              <a:t>The 2001 bill of The Registration and Other related laws (Amendment) Act dated 24th September, 2001 brought down following vital amendments relating to Sec. 53A of TPA:</a:t>
            </a:r>
          </a:p>
          <a:p>
            <a:pPr marL="457200" indent="-457200" algn="just">
              <a:buAutoNum type="arabicParenBoth"/>
            </a:pPr>
            <a:r>
              <a:rPr lang="en-US" sz="2400" b="1" u="sng" dirty="0">
                <a:latin typeface="Times" panose="02020603050405020304" pitchFamily="18" charset="0"/>
                <a:cs typeface="Times" panose="02020603050405020304" pitchFamily="18" charset="0"/>
              </a:rPr>
              <a:t>The clause "the contract, though required to be registered, has not been registered, or" in the running provision of Sec. 53A was omitted. </a:t>
            </a:r>
          </a:p>
          <a:p>
            <a:pPr marL="457200" indent="-457200" algn="just">
              <a:buAutoNum type="arabicParenBoth"/>
            </a:pPr>
            <a:r>
              <a:rPr lang="en-US" sz="2400" b="1" u="sng" dirty="0">
                <a:latin typeface="Times" panose="02020603050405020304" pitchFamily="18" charset="0"/>
                <a:cs typeface="Times" panose="02020603050405020304" pitchFamily="18" charset="0"/>
              </a:rPr>
              <a:t>Sub-section (1A) was introduced to Sec. 17 of the Registration Act, 1908 to mandate compulsory registration of the documents contained in a contract to have the effect of Sec. 53A. </a:t>
            </a:r>
          </a:p>
          <a:p>
            <a:pPr marL="457200" indent="-457200" algn="just">
              <a:buAutoNum type="arabicParenBoth"/>
            </a:pPr>
            <a:r>
              <a:rPr lang="en-US" sz="2400" b="1" u="sng" dirty="0">
                <a:latin typeface="Times" panose="02020603050405020304" pitchFamily="18" charset="0"/>
                <a:cs typeface="Times" panose="02020603050405020304" pitchFamily="18" charset="0"/>
              </a:rPr>
              <a:t>Section 49 of the Registration Act, 1908 was amended to prescribe that an unregistered document, required to be registered, shall not be received as an evidence of part performance of a contract for the purposes of Sec. 53A of TPA. </a:t>
            </a:r>
          </a:p>
          <a:p>
            <a:pPr marL="457200" indent="-457200" algn="just">
              <a:buNone/>
            </a:pPr>
            <a:r>
              <a:rPr lang="en-US" sz="2400" b="1" u="sng" dirty="0">
                <a:latin typeface="Times" panose="02020603050405020304" pitchFamily="18" charset="0"/>
                <a:cs typeface="Times" panose="02020603050405020304" pitchFamily="18" charset="0"/>
              </a:rPr>
              <a:t>Thus, with the above development, the requirement to register the document became an additional condition, to invoke the part performance doctrine under Indian law</a:t>
            </a:r>
            <a:r>
              <a:rPr lang="en-US" sz="2400" dirty="0">
                <a:latin typeface="Times" panose="02020603050405020304" pitchFamily="18" charset="0"/>
                <a:cs typeface="Times" panose="02020603050405020304" pitchFamily="18" charset="0"/>
              </a:rPr>
              <a:t>.</a:t>
            </a: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7250969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5360" y="204612"/>
            <a:ext cx="11379079" cy="5539978"/>
          </a:xfrm>
          <a:prstGeom prst="rect">
            <a:avLst/>
          </a:prstGeom>
        </p:spPr>
        <p:txBody>
          <a:bodyPr vert="horz" wrap="square" lIns="0" tIns="0" rIns="0" bIns="0" rtlCol="0">
            <a:spAutoFit/>
          </a:bodyPr>
          <a:lstStyle/>
          <a:p>
            <a:pPr marL="12700" marR="5080" algn="just"/>
            <a:r>
              <a:rPr lang="en-GB" sz="2400" b="1" dirty="0" smtClean="0">
                <a:latin typeface="Times New Roman"/>
                <a:cs typeface="Times New Roman"/>
              </a:rPr>
              <a:t>CIT </a:t>
            </a:r>
            <a:r>
              <a:rPr lang="en-GB" sz="2400" b="1" dirty="0">
                <a:latin typeface="Times New Roman"/>
                <a:cs typeface="Times New Roman"/>
              </a:rPr>
              <a:t>vs. </a:t>
            </a:r>
            <a:r>
              <a:rPr lang="en-GB" sz="2400" b="1" dirty="0" err="1">
                <a:latin typeface="Times New Roman"/>
                <a:cs typeface="Times New Roman"/>
              </a:rPr>
              <a:t>Dr.Indra</a:t>
            </a:r>
            <a:r>
              <a:rPr lang="en-GB" sz="2400" b="1" dirty="0">
                <a:latin typeface="Times New Roman"/>
                <a:cs typeface="Times New Roman"/>
              </a:rPr>
              <a:t> </a:t>
            </a:r>
            <a:r>
              <a:rPr lang="en-GB" sz="2400" b="1" dirty="0" err="1">
                <a:latin typeface="Times New Roman"/>
                <a:cs typeface="Times New Roman"/>
              </a:rPr>
              <a:t>Swaroop</a:t>
            </a:r>
            <a:r>
              <a:rPr lang="en-GB" sz="2400" b="1" dirty="0">
                <a:latin typeface="Times New Roman"/>
                <a:cs typeface="Times New Roman"/>
              </a:rPr>
              <a:t> </a:t>
            </a:r>
            <a:r>
              <a:rPr lang="en-GB" sz="2400" b="1" dirty="0" err="1">
                <a:latin typeface="Times New Roman"/>
                <a:cs typeface="Times New Roman"/>
              </a:rPr>
              <a:t>Bhatnagar</a:t>
            </a:r>
            <a:r>
              <a:rPr lang="en-GB" sz="2400" b="1" dirty="0">
                <a:latin typeface="Times New Roman"/>
                <a:cs typeface="Times New Roman"/>
              </a:rPr>
              <a:t>  (2012) 349 ITR 210 (All.) (HC)</a:t>
            </a:r>
          </a:p>
          <a:p>
            <a:pPr algn="just"/>
            <a:r>
              <a:rPr lang="en-GB" sz="2400" dirty="0" smtClean="0">
                <a:latin typeface="Times New Roman" panose="02020603050405020304" pitchFamily="18" charset="0"/>
                <a:cs typeface="Times New Roman" panose="02020603050405020304" pitchFamily="18" charset="0"/>
              </a:rPr>
              <a:t>Where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had sold a property and Assessing Officer after rejecting valuation of property submitted by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referred matter to DVO to obtain fair market value, valuation done by DVO was binding on Assessing </a:t>
            </a:r>
            <a:r>
              <a:rPr lang="en-GB" sz="2400" dirty="0" smtClean="0">
                <a:latin typeface="Times New Roman" panose="02020603050405020304" pitchFamily="18" charset="0"/>
                <a:cs typeface="Times New Roman" panose="02020603050405020304" pitchFamily="18" charset="0"/>
              </a:rPr>
              <a:t>Officer.</a:t>
            </a:r>
          </a:p>
          <a:p>
            <a:pPr algn="just"/>
            <a:r>
              <a:rPr lang="en-GB" sz="2400" b="1" dirty="0" smtClean="0">
                <a:latin typeface="Times New Roman" panose="02020603050405020304" pitchFamily="18" charset="0"/>
                <a:cs typeface="Times New Roman" panose="02020603050405020304" pitchFamily="18" charset="0"/>
              </a:rPr>
              <a:t>Relevant para’s of the order</a:t>
            </a:r>
          </a:p>
          <a:p>
            <a:pPr algn="just"/>
            <a:r>
              <a:rPr lang="en-GB" sz="2400" dirty="0">
                <a:latin typeface="Times New Roman" panose="02020603050405020304" pitchFamily="18" charset="0"/>
                <a:cs typeface="Times New Roman" panose="02020603050405020304" pitchFamily="18" charset="0"/>
              </a:rPr>
              <a:t>8. It provides that where the consideration declared to be received or accruing as a result of the transfer of land or building or both is less than the value adopted or assessed by any authority of a State Government for the purpose of payment of stamp duty in respect of such transfer, the value so adopted or assessed shall be deemed to be the full value of the consideration, and capital gains shall be computed accordingly under section 48 of the Income-tax Act.</a:t>
            </a:r>
          </a:p>
          <a:p>
            <a:pPr algn="just"/>
            <a:r>
              <a:rPr lang="en-GB" sz="2400" dirty="0">
                <a:latin typeface="Times New Roman" panose="02020603050405020304" pitchFamily="18" charset="0"/>
                <a:cs typeface="Times New Roman" panose="02020603050405020304" pitchFamily="18" charset="0"/>
              </a:rPr>
              <a:t>9. It is further provided that where </a:t>
            </a:r>
            <a:r>
              <a:rPr lang="en-GB" sz="2400" b="1" u="sng" dirty="0">
                <a:latin typeface="Times New Roman" panose="02020603050405020304" pitchFamily="18" charset="0"/>
                <a:cs typeface="Times New Roman" panose="02020603050405020304" pitchFamily="18" charset="0"/>
              </a:rPr>
              <a:t>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claims that the value</a:t>
            </a:r>
            <a:r>
              <a:rPr lang="en-GB" sz="2400" dirty="0">
                <a:latin typeface="Times New Roman" panose="02020603050405020304" pitchFamily="18" charset="0"/>
                <a:cs typeface="Times New Roman" panose="02020603050405020304" pitchFamily="18" charset="0"/>
              </a:rPr>
              <a:t> adopted or assessed </a:t>
            </a:r>
            <a:r>
              <a:rPr lang="en-GB" sz="2400" b="1" u="sng" dirty="0">
                <a:latin typeface="Times New Roman" panose="02020603050405020304" pitchFamily="18" charset="0"/>
                <a:cs typeface="Times New Roman" panose="02020603050405020304" pitchFamily="18" charset="0"/>
              </a:rPr>
              <a:t>for stamp duty purposes exceeds the fair market value of the property as on the date of transfer, the Assessing Officer may refer the valuation of the relevant asset to a Valuation Officer in accordance with section 55A of the Income-tax Act</a:t>
            </a:r>
            <a:r>
              <a:rPr lang="en-GB" sz="2400" b="1" u="sng" dirty="0" smtClean="0">
                <a:latin typeface="Times New Roman" panose="02020603050405020304" pitchFamily="18" charset="0"/>
                <a:cs typeface="Times New Roman" panose="02020603050405020304" pitchFamily="18" charset="0"/>
              </a:rPr>
              <a:t>.</a:t>
            </a:r>
            <a:endParaRPr lang="en-GB"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4514326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413656"/>
            <a:ext cx="11464471" cy="6302829"/>
          </a:xfrm>
        </p:spPr>
        <p:txBody>
          <a:bodyPr>
            <a:noAutofit/>
          </a:bodyPr>
          <a:lstStyle/>
          <a:p>
            <a:pPr marL="0" indent="0" algn="just">
              <a:lnSpc>
                <a:spcPct val="100000"/>
              </a:lnSpc>
              <a:buNone/>
            </a:pPr>
            <a:r>
              <a:rPr lang="en-GB" sz="2300" dirty="0" smtClean="0">
                <a:latin typeface="Times New Roman" panose="02020603050405020304" pitchFamily="18" charset="0"/>
                <a:cs typeface="Times New Roman" panose="02020603050405020304" pitchFamily="18" charset="0"/>
              </a:rPr>
              <a:t>10</a:t>
            </a:r>
            <a:r>
              <a:rPr lang="en-GB" sz="2300" dirty="0">
                <a:latin typeface="Times New Roman" panose="02020603050405020304" pitchFamily="18" charset="0"/>
                <a:cs typeface="Times New Roman" panose="02020603050405020304" pitchFamily="18" charset="0"/>
              </a:rPr>
              <a:t>. </a:t>
            </a:r>
            <a:r>
              <a:rPr lang="en-GB" sz="2300" b="1" u="sng" dirty="0">
                <a:latin typeface="Times New Roman" panose="02020603050405020304" pitchFamily="18" charset="0"/>
                <a:cs typeface="Times New Roman" panose="02020603050405020304" pitchFamily="18" charset="0"/>
              </a:rPr>
              <a:t>The above preposition of law has been upheld in the case of </a:t>
            </a:r>
            <a:r>
              <a:rPr lang="en-GB" sz="2300" b="1" u="sng" dirty="0" err="1">
                <a:latin typeface="Times New Roman" panose="02020603050405020304" pitchFamily="18" charset="0"/>
                <a:cs typeface="Times New Roman" panose="02020603050405020304" pitchFamily="18" charset="0"/>
              </a:rPr>
              <a:t>Dr.</a:t>
            </a:r>
            <a:r>
              <a:rPr lang="en-GB" sz="2300" b="1" u="sng" dirty="0">
                <a:latin typeface="Times New Roman" panose="02020603050405020304" pitchFamily="18" charset="0"/>
                <a:cs typeface="Times New Roman" panose="02020603050405020304" pitchFamily="18" charset="0"/>
              </a:rPr>
              <a:t> H. Rahman (supra) while interpreting the provision of section 50C. </a:t>
            </a:r>
            <a:endParaRPr lang="en-GB" sz="2300" b="1" u="sng"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GB" sz="2300" dirty="0" smtClean="0">
                <a:latin typeface="Times New Roman" panose="02020603050405020304" pitchFamily="18" charset="0"/>
                <a:cs typeface="Times New Roman" panose="02020603050405020304" pitchFamily="18" charset="0"/>
              </a:rPr>
              <a:t>In </a:t>
            </a:r>
            <a:r>
              <a:rPr lang="en-GB" sz="2300" dirty="0">
                <a:latin typeface="Times New Roman" panose="02020603050405020304" pitchFamily="18" charset="0"/>
                <a:cs typeface="Times New Roman" panose="02020603050405020304" pitchFamily="18" charset="0"/>
              </a:rPr>
              <a:t>this section, the provisions of the Wealth-tax Act are applicable. This </a:t>
            </a:r>
            <a:r>
              <a:rPr lang="en-GB" sz="2300" dirty="0" err="1">
                <a:latin typeface="Times New Roman" panose="02020603050405020304" pitchFamily="18" charset="0"/>
                <a:cs typeface="Times New Roman" panose="02020603050405020304" pitchFamily="18" charset="0"/>
              </a:rPr>
              <a:t>hon'ble</a:t>
            </a:r>
            <a:r>
              <a:rPr lang="en-GB" sz="2300" dirty="0">
                <a:latin typeface="Times New Roman" panose="02020603050405020304" pitchFamily="18" charset="0"/>
                <a:cs typeface="Times New Roman" panose="02020603050405020304" pitchFamily="18" charset="0"/>
              </a:rPr>
              <a:t> court observed that (page 308) :</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"A reading of the sub-section shows that the Wealth-tax Officer has no option but to proceed to complete the assessment in conformity with the assessment of the Valuation Officer in so far as the valuation of the asset in question is concerned. This is also the view taken by a Division Bench of this court in </a:t>
            </a:r>
            <a:r>
              <a:rPr lang="en-GB" sz="2300" b="1" dirty="0">
                <a:latin typeface="Times New Roman" panose="02020603050405020304" pitchFamily="18" charset="0"/>
                <a:cs typeface="Times New Roman" panose="02020603050405020304" pitchFamily="18" charset="0"/>
              </a:rPr>
              <a:t>M. C. </a:t>
            </a:r>
            <a:r>
              <a:rPr lang="en-GB" sz="2300" b="1" dirty="0" err="1">
                <a:latin typeface="Times New Roman" panose="02020603050405020304" pitchFamily="18" charset="0"/>
                <a:cs typeface="Times New Roman" panose="02020603050405020304" pitchFamily="18" charset="0"/>
              </a:rPr>
              <a:t>Khunnah</a:t>
            </a:r>
            <a:r>
              <a:rPr lang="en-GB" sz="2300" b="1" dirty="0">
                <a:latin typeface="Times New Roman" panose="02020603050405020304" pitchFamily="18" charset="0"/>
                <a:cs typeface="Times New Roman" panose="02020603050405020304" pitchFamily="18" charset="0"/>
              </a:rPr>
              <a:t> v. Union of India [1979] 118 ITR 414 (All)</a:t>
            </a:r>
            <a:r>
              <a:rPr lang="en-GB" sz="2300" dirty="0">
                <a:latin typeface="Times New Roman" panose="02020603050405020304" pitchFamily="18" charset="0"/>
                <a:cs typeface="Times New Roman" panose="02020603050405020304" pitchFamily="18" charset="0"/>
              </a:rPr>
              <a:t>."</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11. In view of the above discussions and by considering the totality of the facts and circumstances of the case, it is crystal clear that generally, </a:t>
            </a:r>
            <a:r>
              <a:rPr lang="en-GB" sz="2300" b="1" u="sng" dirty="0">
                <a:latin typeface="Times New Roman" panose="02020603050405020304" pitchFamily="18" charset="0"/>
                <a:cs typeface="Times New Roman" panose="02020603050405020304" pitchFamily="18" charset="0"/>
              </a:rPr>
              <a:t>when the Assessing Officer has obtained the D. V. O. report then the same is binding. </a:t>
            </a:r>
            <a:r>
              <a:rPr lang="en-GB" sz="2300" dirty="0">
                <a:latin typeface="Times New Roman" panose="02020603050405020304" pitchFamily="18" charset="0"/>
                <a:cs typeface="Times New Roman" panose="02020603050405020304" pitchFamily="18" charset="0"/>
              </a:rPr>
              <a:t>Therefore, we find no reason to interfere with the impugned order passed by the Tribunal, it is hereby upheld with the reasons mentioned therein.</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12. Thus, the answer to the substantial questions of law is in favour of the </a:t>
            </a:r>
            <a:r>
              <a:rPr lang="en-GB" sz="2300" dirty="0" err="1">
                <a:latin typeface="Times New Roman" panose="02020603050405020304" pitchFamily="18" charset="0"/>
                <a:cs typeface="Times New Roman" panose="02020603050405020304" pitchFamily="18" charset="0"/>
              </a:rPr>
              <a:t>assessee</a:t>
            </a:r>
            <a:r>
              <a:rPr lang="en-GB" sz="2300" dirty="0">
                <a:latin typeface="Times New Roman" panose="02020603050405020304" pitchFamily="18" charset="0"/>
                <a:cs typeface="Times New Roman" panose="02020603050405020304" pitchFamily="18" charset="0"/>
              </a:rPr>
              <a:t> and against the Department.</a:t>
            </a:r>
            <a:endParaRPr lang="en-IN" sz="23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52939995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746" y="228600"/>
            <a:ext cx="11460709" cy="6477000"/>
          </a:xfrm>
        </p:spPr>
        <p:txBody>
          <a:bodyPr>
            <a:normAutofit/>
          </a:bodyPr>
          <a:lstStyle/>
          <a:p>
            <a:pPr marL="457200" marR="443230" indent="-457200">
              <a:buNone/>
            </a:pPr>
            <a:r>
              <a:rPr lang="en-US" sz="2400" b="1" spc="-5" dirty="0">
                <a:latin typeface="Times New Roman" pitchFamily="18" charset="0"/>
                <a:cs typeface="Times New Roman" pitchFamily="18" charset="0"/>
              </a:rPr>
              <a:t>ISSUE </a:t>
            </a:r>
            <a:r>
              <a:rPr lang="en-US" sz="2400" b="1" spc="-5" dirty="0" smtClean="0">
                <a:latin typeface="Times New Roman" pitchFamily="18" charset="0"/>
                <a:cs typeface="Times New Roman" pitchFamily="18" charset="0"/>
              </a:rPr>
              <a:t>- 8.4</a:t>
            </a:r>
            <a:endParaRPr lang="en-US" sz="2400" b="1" spc="-5" dirty="0">
              <a:latin typeface="Times New Roman" pitchFamily="18" charset="0"/>
              <a:cs typeface="Times New Roman" pitchFamily="18" charset="0"/>
            </a:endParaRPr>
          </a:p>
          <a:p>
            <a:pPr marL="0" marR="443230" indent="0" algn="just" defTabSz="933450">
              <a:buNone/>
              <a:tabLst>
                <a:tab pos="7543800" algn="l"/>
              </a:tabLst>
            </a:pPr>
            <a:r>
              <a:rPr lang="en-US" sz="2400" b="1" u="sng" dirty="0" smtClean="0">
                <a:latin typeface="Times New Roman" pitchFamily="18" charset="0"/>
                <a:cs typeface="Times New Roman" pitchFamily="18" charset="0"/>
              </a:rPr>
              <a:t>Is </a:t>
            </a:r>
            <a:r>
              <a:rPr lang="en-US" sz="2400" b="1" u="sng" spc="-5" dirty="0">
                <a:latin typeface="Times New Roman" pitchFamily="18" charset="0"/>
                <a:cs typeface="Times New Roman" pitchFamily="18" charset="0"/>
              </a:rPr>
              <a:t>DVO entitled </a:t>
            </a:r>
            <a:r>
              <a:rPr lang="en-US" sz="2400" b="1" u="sng" dirty="0">
                <a:latin typeface="Times New Roman" pitchFamily="18" charset="0"/>
                <a:cs typeface="Times New Roman" pitchFamily="18" charset="0"/>
              </a:rPr>
              <a:t>to </a:t>
            </a:r>
            <a:r>
              <a:rPr lang="en-US" sz="2400" b="1" u="sng" spc="-5" dirty="0">
                <a:latin typeface="Times New Roman" pitchFamily="18" charset="0"/>
                <a:cs typeface="Times New Roman" pitchFamily="18" charset="0"/>
              </a:rPr>
              <a:t>hearing if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a:t>
            </a:r>
            <a:r>
              <a:rPr lang="en-US" sz="2400" b="1" u="sng" spc="-5" dirty="0" smtClean="0">
                <a:latin typeface="Times New Roman" pitchFamily="18" charset="0"/>
                <a:cs typeface="Times New Roman" pitchFamily="18" charset="0"/>
              </a:rPr>
              <a:t>objects it???</a:t>
            </a:r>
          </a:p>
          <a:p>
            <a:pPr marL="0" marR="443230" indent="0" algn="just">
              <a:buNone/>
              <a:tabLst>
                <a:tab pos="7543800" algn="l"/>
              </a:tabLst>
            </a:pPr>
            <a:endParaRPr lang="en-US" sz="2400" b="1" u="sng" spc="-5" dirty="0">
              <a:latin typeface="Times New Roman" pitchFamily="18" charset="0"/>
              <a:cs typeface="Times New Roman" pitchFamily="18" charset="0"/>
            </a:endParaRPr>
          </a:p>
          <a:p>
            <a:pPr marL="12700" marR="5080" algn="just">
              <a:buNone/>
            </a:pPr>
            <a:r>
              <a:rPr lang="en-US" sz="2400" b="1" spc="-10" dirty="0" smtClean="0">
                <a:latin typeface="Times New Roman" pitchFamily="18" charset="0"/>
                <a:cs typeface="Times New Roman" pitchFamily="18" charset="0"/>
              </a:rPr>
              <a:t>Valuation </a:t>
            </a:r>
            <a:r>
              <a:rPr lang="en-US" sz="2400" b="1" spc="-5" dirty="0">
                <a:latin typeface="Times New Roman" pitchFamily="18" charset="0"/>
                <a:cs typeface="Times New Roman" pitchFamily="18" charset="0"/>
              </a:rPr>
              <a:t>Officer entitled </a:t>
            </a:r>
            <a:r>
              <a:rPr lang="en-US" sz="2400" b="1" dirty="0">
                <a:latin typeface="Times New Roman" pitchFamily="18" charset="0"/>
                <a:cs typeface="Times New Roman" pitchFamily="18" charset="0"/>
              </a:rPr>
              <a:t>to </a:t>
            </a:r>
            <a:r>
              <a:rPr lang="en-US" sz="2400" b="1" spc="-5" dirty="0">
                <a:latin typeface="Times New Roman" pitchFamily="18" charset="0"/>
                <a:cs typeface="Times New Roman" pitchFamily="18" charset="0"/>
              </a:rPr>
              <a:t>hearing if his report is objected to </a:t>
            </a:r>
            <a:r>
              <a:rPr lang="en-US" sz="2400" b="1" dirty="0">
                <a:latin typeface="Times New Roman" pitchFamily="18" charset="0"/>
                <a:cs typeface="Times New Roman" pitchFamily="18" charset="0"/>
              </a:rPr>
              <a:t>by </a:t>
            </a:r>
            <a:r>
              <a:rPr lang="en-US" sz="2400" b="1" spc="-5" dirty="0">
                <a:latin typeface="Times New Roman" pitchFamily="18" charset="0"/>
                <a:cs typeface="Times New Roman" pitchFamily="18" charset="0"/>
              </a:rPr>
              <a:t>the  </a:t>
            </a:r>
            <a:r>
              <a:rPr lang="en-US" sz="2400" b="1" spc="-5" dirty="0" err="1">
                <a:latin typeface="Times New Roman" pitchFamily="18" charset="0"/>
                <a:cs typeface="Times New Roman" pitchFamily="18" charset="0"/>
              </a:rPr>
              <a:t>assessee</a:t>
            </a:r>
            <a:r>
              <a:rPr lang="en-US" sz="2400" b="1" spc="-5" dirty="0">
                <a:latin typeface="Times New Roman" pitchFamily="18" charset="0"/>
                <a:cs typeface="Times New Roman" pitchFamily="18" charset="0"/>
              </a:rPr>
              <a:t> </a:t>
            </a:r>
            <a:r>
              <a:rPr lang="en-US" sz="2400" b="1" dirty="0">
                <a:latin typeface="Times New Roman" pitchFamily="18" charset="0"/>
                <a:cs typeface="Times New Roman" pitchFamily="18" charset="0"/>
              </a:rPr>
              <a:t>in an </a:t>
            </a:r>
            <a:r>
              <a:rPr lang="en-US" sz="2400" b="1" spc="-5" dirty="0">
                <a:latin typeface="Times New Roman" pitchFamily="18" charset="0"/>
                <a:cs typeface="Times New Roman" pitchFamily="18" charset="0"/>
              </a:rPr>
              <a:t>appeal </a:t>
            </a:r>
            <a:endParaRPr lang="en-US" sz="2400" b="1" spc="-5" dirty="0" smtClean="0">
              <a:latin typeface="Times New Roman" pitchFamily="18" charset="0"/>
              <a:cs typeface="Times New Roman" pitchFamily="18" charset="0"/>
            </a:endParaRPr>
          </a:p>
          <a:p>
            <a:pPr marL="12700" marR="5080" algn="just">
              <a:buNone/>
            </a:pPr>
            <a:r>
              <a:rPr lang="en-US" sz="2400" b="1" dirty="0" smtClean="0">
                <a:latin typeface="Times New Roman" pitchFamily="18" charset="0"/>
                <a:cs typeface="Times New Roman" pitchFamily="18" charset="0"/>
              </a:rPr>
              <a:t>CIT </a:t>
            </a:r>
            <a:r>
              <a:rPr lang="en-US" sz="2400" b="1" spc="-40" dirty="0">
                <a:latin typeface="Times New Roman" pitchFamily="18" charset="0"/>
                <a:cs typeface="Times New Roman" pitchFamily="18" charset="0"/>
              </a:rPr>
              <a:t>v. </a:t>
            </a:r>
            <a:r>
              <a:rPr lang="en-US" sz="2400" b="1" spc="-5" dirty="0" err="1">
                <a:latin typeface="Times New Roman" pitchFamily="18" charset="0"/>
                <a:cs typeface="Times New Roman" pitchFamily="18" charset="0"/>
              </a:rPr>
              <a:t>Prabhu</a:t>
            </a:r>
            <a:r>
              <a:rPr lang="en-US" sz="2400" b="1" spc="-5" dirty="0">
                <a:latin typeface="Times New Roman" pitchFamily="18" charset="0"/>
                <a:cs typeface="Times New Roman" pitchFamily="18" charset="0"/>
              </a:rPr>
              <a:t> </a:t>
            </a:r>
            <a:r>
              <a:rPr lang="en-US" sz="2400" b="1" dirty="0">
                <a:latin typeface="Times New Roman" pitchFamily="18" charset="0"/>
                <a:cs typeface="Times New Roman" pitchFamily="18" charset="0"/>
              </a:rPr>
              <a:t>Steel </a:t>
            </a:r>
            <a:r>
              <a:rPr lang="en-US" sz="2400" b="1" spc="-5" dirty="0">
                <a:latin typeface="Times New Roman" pitchFamily="18" charset="0"/>
                <a:cs typeface="Times New Roman" pitchFamily="18" charset="0"/>
              </a:rPr>
              <a:t>Industries [2013 (7) TMI </a:t>
            </a:r>
            <a:r>
              <a:rPr lang="en-US" sz="2400" b="1" dirty="0">
                <a:latin typeface="Times New Roman" pitchFamily="18" charset="0"/>
                <a:cs typeface="Times New Roman" pitchFamily="18" charset="0"/>
              </a:rPr>
              <a:t>204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Bombay High</a:t>
            </a:r>
            <a:r>
              <a:rPr lang="en-US" sz="2400" b="1" spc="-105" dirty="0">
                <a:latin typeface="Times New Roman" pitchFamily="18" charset="0"/>
                <a:cs typeface="Times New Roman" pitchFamily="18" charset="0"/>
              </a:rPr>
              <a:t> </a:t>
            </a:r>
            <a:r>
              <a:rPr lang="en-US" sz="2400" b="1" dirty="0">
                <a:latin typeface="Times New Roman" pitchFamily="18" charset="0"/>
                <a:cs typeface="Times New Roman" pitchFamily="18" charset="0"/>
              </a:rPr>
              <a:t>Court</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marL="12700" marR="5080" algn="just">
              <a:buNone/>
            </a:pPr>
            <a:r>
              <a:rPr lang="en-US" sz="2400" spc="-10" dirty="0">
                <a:latin typeface="Times New Roman" pitchFamily="18" charset="0"/>
                <a:cs typeface="Times New Roman" pitchFamily="18" charset="0"/>
              </a:rPr>
              <a:t>	</a:t>
            </a:r>
            <a:r>
              <a:rPr lang="en-US" sz="2400" spc="-10" dirty="0" smtClean="0">
                <a:latin typeface="Times New Roman" pitchFamily="18" charset="0"/>
                <a:cs typeface="Times New Roman" pitchFamily="18" charset="0"/>
              </a:rPr>
              <a:t>Valuation </a:t>
            </a:r>
            <a:r>
              <a:rPr lang="en-US" sz="2400" spc="-10" dirty="0">
                <a:latin typeface="Times New Roman" pitchFamily="18" charset="0"/>
                <a:cs typeface="Times New Roman" pitchFamily="18" charset="0"/>
              </a:rPr>
              <a:t>officer </a:t>
            </a:r>
            <a:r>
              <a:rPr lang="en-US" sz="2400" dirty="0" smtClean="0">
                <a:latin typeface="Times New Roman" pitchFamily="18" charset="0"/>
                <a:cs typeface="Times New Roman" pitchFamily="18" charset="0"/>
              </a:rPr>
              <a:t>is </a:t>
            </a:r>
            <a:r>
              <a:rPr lang="en-US" sz="2400" spc="-5" dirty="0" smtClean="0">
                <a:latin typeface="Times New Roman" pitchFamily="18" charset="0"/>
                <a:cs typeface="Times New Roman" pitchFamily="18" charset="0"/>
              </a:rPr>
              <a:t>constituted </a:t>
            </a:r>
            <a:r>
              <a:rPr lang="en-US" sz="2400" dirty="0" smtClean="0">
                <a:latin typeface="Times New Roman" pitchFamily="18" charset="0"/>
                <a:cs typeface="Times New Roman" pitchFamily="18" charset="0"/>
              </a:rPr>
              <a:t>as </a:t>
            </a:r>
            <a:r>
              <a:rPr lang="en-US" sz="2400" spc="-5" dirty="0" smtClean="0">
                <a:latin typeface="Times New Roman" pitchFamily="18" charset="0"/>
                <a:cs typeface="Times New Roman" pitchFamily="18" charset="0"/>
              </a:rPr>
              <a:t>an </a:t>
            </a:r>
            <a:r>
              <a:rPr lang="en-US" sz="2400" spc="-5" dirty="0">
                <a:latin typeface="Times New Roman" pitchFamily="18" charset="0"/>
                <a:cs typeface="Times New Roman" pitchFamily="18" charset="0"/>
              </a:rPr>
              <a:t>independent and</a:t>
            </a:r>
            <a:r>
              <a:rPr lang="en-US" sz="2400" spc="75" dirty="0">
                <a:latin typeface="Times New Roman" pitchFamily="18" charset="0"/>
                <a:cs typeface="Times New Roman" pitchFamily="18" charset="0"/>
              </a:rPr>
              <a:t> </a:t>
            </a:r>
            <a:r>
              <a:rPr lang="en-US" sz="2400" spc="-5" dirty="0" smtClean="0">
                <a:latin typeface="Times New Roman" pitchFamily="18" charset="0"/>
                <a:cs typeface="Times New Roman" pitchFamily="18" charset="0"/>
              </a:rPr>
              <a:t>distinct statutory forum </a:t>
            </a:r>
            <a:r>
              <a:rPr lang="en-US" sz="2400" spc="-5" dirty="0">
                <a:latin typeface="Times New Roman" pitchFamily="18" charset="0"/>
                <a:cs typeface="Times New Roman" pitchFamily="18" charset="0"/>
              </a:rPr>
              <a:t>for resolving </a:t>
            </a:r>
            <a:r>
              <a:rPr lang="en-US" sz="2400" spc="-5" dirty="0" smtClean="0">
                <a:latin typeface="Times New Roman" pitchFamily="18" charset="0"/>
                <a:cs typeface="Times New Roman" pitchFamily="18" charset="0"/>
              </a:rPr>
              <a:t>the controversy </a:t>
            </a:r>
            <a:r>
              <a:rPr lang="en-US" sz="2400" spc="-5" dirty="0">
                <a:latin typeface="Times New Roman" pitchFamily="18" charset="0"/>
                <a:cs typeface="Times New Roman" pitchFamily="18" charset="0"/>
              </a:rPr>
              <a:t>regarding determination </a:t>
            </a:r>
            <a:r>
              <a:rPr lang="en-US" sz="2400" dirty="0">
                <a:latin typeface="Times New Roman" pitchFamily="18" charset="0"/>
                <a:cs typeface="Times New Roman" pitchFamily="18" charset="0"/>
              </a:rPr>
              <a:t>of </a:t>
            </a:r>
            <a:r>
              <a:rPr lang="en-US" sz="2400" spc="-5" dirty="0" smtClean="0">
                <a:latin typeface="Times New Roman" pitchFamily="18" charset="0"/>
                <a:cs typeface="Times New Roman" pitchFamily="18" charset="0"/>
              </a:rPr>
              <a:t>the market </a:t>
            </a:r>
            <a:r>
              <a:rPr lang="en-US" sz="2400" spc="-5" dirty="0">
                <a:latin typeface="Times New Roman" pitchFamily="18" charset="0"/>
                <a:cs typeface="Times New Roman" pitchFamily="18" charset="0"/>
              </a:rPr>
              <a:t>value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the property with all necessary powers. </a:t>
            </a:r>
            <a:endParaRPr lang="en-US" sz="2400" spc="-5" dirty="0" smtClean="0">
              <a:latin typeface="Times New Roman" pitchFamily="18" charset="0"/>
              <a:cs typeface="Times New Roman" pitchFamily="18" charset="0"/>
            </a:endParaRPr>
          </a:p>
          <a:p>
            <a:pPr marL="12700" marR="5080" algn="just">
              <a:buNone/>
            </a:pPr>
            <a:r>
              <a:rPr lang="en-US" sz="2400" spc="-5" dirty="0" smtClean="0">
                <a:latin typeface="Times New Roman" pitchFamily="18" charset="0"/>
                <a:cs typeface="Times New Roman" pitchFamily="18" charset="0"/>
              </a:rPr>
              <a:t>Its </a:t>
            </a:r>
            <a:r>
              <a:rPr lang="en-US" sz="2400" spc="-5" dirty="0">
                <a:latin typeface="Times New Roman" pitchFamily="18" charset="0"/>
                <a:cs typeface="Times New Roman" pitchFamily="18" charset="0"/>
              </a:rPr>
              <a:t>order </a:t>
            </a:r>
            <a:r>
              <a:rPr lang="en-US" sz="2400" dirty="0">
                <a:latin typeface="Times New Roman" pitchFamily="18" charset="0"/>
                <a:cs typeface="Times New Roman" pitchFamily="18" charset="0"/>
              </a:rPr>
              <a:t>or </a:t>
            </a:r>
            <a:r>
              <a:rPr lang="en-US" sz="2400" spc="-5" dirty="0">
                <a:latin typeface="Times New Roman" pitchFamily="18" charset="0"/>
                <a:cs typeface="Times New Roman" pitchFamily="18" charset="0"/>
              </a:rPr>
              <a:t>report is </a:t>
            </a:r>
            <a:r>
              <a:rPr lang="en-US" sz="2400" dirty="0" smtClean="0">
                <a:latin typeface="Times New Roman" pitchFamily="18" charset="0"/>
                <a:cs typeface="Times New Roman" pitchFamily="18" charset="0"/>
              </a:rPr>
              <a:t>made </a:t>
            </a:r>
            <a:r>
              <a:rPr lang="en-US" sz="2400" dirty="0">
                <a:latin typeface="Times New Roman" pitchFamily="18" charset="0"/>
                <a:cs typeface="Times New Roman" pitchFamily="18" charset="0"/>
              </a:rPr>
              <a:t>binding on </a:t>
            </a:r>
            <a:r>
              <a:rPr lang="en-US" sz="2400" spc="-5" dirty="0">
                <a:latin typeface="Times New Roman" pitchFamily="18" charset="0"/>
                <a:cs typeface="Times New Roman" pitchFamily="18" charset="0"/>
              </a:rPr>
              <a:t>the </a:t>
            </a:r>
            <a:r>
              <a:rPr lang="en-US" sz="2400" spc="-5" dirty="0" smtClean="0">
                <a:latin typeface="Times New Roman" pitchFamily="18" charset="0"/>
                <a:cs typeface="Times New Roman" pitchFamily="18" charset="0"/>
              </a:rPr>
              <a:t>Assessing </a:t>
            </a:r>
            <a:r>
              <a:rPr lang="en-US" sz="2400" spc="-5" dirty="0">
                <a:latin typeface="Times New Roman" pitchFamily="18" charset="0"/>
                <a:cs typeface="Times New Roman" pitchFamily="18" charset="0"/>
              </a:rPr>
              <a:t>officer </a:t>
            </a:r>
            <a:r>
              <a:rPr lang="en-US" sz="2400" dirty="0">
                <a:latin typeface="Times New Roman" pitchFamily="18" charset="0"/>
                <a:cs typeface="Times New Roman" pitchFamily="18" charset="0"/>
              </a:rPr>
              <a:t>and </a:t>
            </a:r>
            <a:r>
              <a:rPr lang="en-US" sz="2400" spc="-5" dirty="0">
                <a:latin typeface="Times New Roman" pitchFamily="18" charset="0"/>
                <a:cs typeface="Times New Roman" pitchFamily="18" charset="0"/>
              </a:rPr>
              <a:t>thus </a:t>
            </a:r>
            <a:r>
              <a:rPr lang="en-US" sz="2400" dirty="0">
                <a:latin typeface="Times New Roman" pitchFamily="18" charset="0"/>
                <a:cs typeface="Times New Roman" pitchFamily="18" charset="0"/>
              </a:rPr>
              <a:t>he enjoys equivalent </a:t>
            </a:r>
            <a:r>
              <a:rPr lang="en-US" sz="2400" spc="-5" dirty="0">
                <a:latin typeface="Times New Roman" pitchFamily="18" charset="0"/>
                <a:cs typeface="Times New Roman" pitchFamily="18" charset="0"/>
              </a:rPr>
              <a:t>status. </a:t>
            </a:r>
            <a:endParaRPr lang="en-US" sz="2400" spc="-5" dirty="0" smtClean="0">
              <a:latin typeface="Times New Roman" pitchFamily="18" charset="0"/>
              <a:cs typeface="Times New Roman" pitchFamily="18" charset="0"/>
            </a:endParaRPr>
          </a:p>
          <a:p>
            <a:pPr marL="12700" marR="5080" algn="just">
              <a:buNone/>
            </a:pPr>
            <a:r>
              <a:rPr lang="en-US" sz="2400" spc="-5" dirty="0" smtClean="0">
                <a:latin typeface="Times New Roman" pitchFamily="18" charset="0"/>
                <a:cs typeface="Times New Roman" pitchFamily="18" charset="0"/>
              </a:rPr>
              <a:t>As </a:t>
            </a:r>
            <a:r>
              <a:rPr lang="en-US" sz="2400" spc="-5" dirty="0">
                <a:latin typeface="Times New Roman" pitchFamily="18" charset="0"/>
                <a:cs typeface="Times New Roman" pitchFamily="18" charset="0"/>
              </a:rPr>
              <a:t>per the statutory scheme when the report /order </a:t>
            </a:r>
            <a:r>
              <a:rPr lang="en-US" sz="2400" dirty="0">
                <a:latin typeface="Times New Roman" pitchFamily="18" charset="0"/>
                <a:cs typeface="Times New Roman" pitchFamily="18" charset="0"/>
              </a:rPr>
              <a:t>of </a:t>
            </a:r>
            <a:r>
              <a:rPr lang="en-US" sz="2400" spc="-15" dirty="0">
                <a:latin typeface="Times New Roman" pitchFamily="18" charset="0"/>
                <a:cs typeface="Times New Roman" pitchFamily="18" charset="0"/>
              </a:rPr>
              <a:t>Valuation </a:t>
            </a:r>
            <a:r>
              <a:rPr lang="en-US" sz="2400" spc="-10" dirty="0">
                <a:latin typeface="Times New Roman" pitchFamily="18" charset="0"/>
                <a:cs typeface="Times New Roman" pitchFamily="18" charset="0"/>
              </a:rPr>
              <a:t>Officer under </a:t>
            </a:r>
            <a:r>
              <a:rPr lang="en-US" sz="2400" dirty="0" smtClean="0">
                <a:latin typeface="Times New Roman" pitchFamily="18" charset="0"/>
                <a:cs typeface="Times New Roman" pitchFamily="18" charset="0"/>
              </a:rPr>
              <a:t>Section </a:t>
            </a:r>
            <a:r>
              <a:rPr lang="en-US" sz="2400" dirty="0">
                <a:latin typeface="Times New Roman" pitchFamily="18" charset="0"/>
                <a:cs typeface="Times New Roman" pitchFamily="18" charset="0"/>
              </a:rPr>
              <a:t>50C(2) </a:t>
            </a:r>
            <a:r>
              <a:rPr lang="en-US" sz="2400" spc="-5" dirty="0">
                <a:latin typeface="Times New Roman" pitchFamily="18" charset="0"/>
                <a:cs typeface="Times New Roman" pitchFamily="18" charset="0"/>
              </a:rPr>
              <a:t>is objected to </a:t>
            </a:r>
            <a:r>
              <a:rPr lang="en-US" sz="2400" dirty="0">
                <a:latin typeface="Times New Roman" pitchFamily="18" charset="0"/>
                <a:cs typeface="Times New Roman" pitchFamily="18" charset="0"/>
              </a:rPr>
              <a:t>by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the CIT (Appeals) </a:t>
            </a:r>
            <a:r>
              <a:rPr lang="en-US" sz="2400" dirty="0">
                <a:latin typeface="Times New Roman" pitchFamily="18" charset="0"/>
                <a:cs typeface="Times New Roman" pitchFamily="18" charset="0"/>
              </a:rPr>
              <a:t>or </a:t>
            </a:r>
            <a:r>
              <a:rPr lang="en-US" sz="2400" spc="-40" dirty="0">
                <a:latin typeface="Times New Roman" pitchFamily="18" charset="0"/>
                <a:cs typeface="Times New Roman" pitchFamily="18" charset="0"/>
              </a:rPr>
              <a:t>ITAT </a:t>
            </a:r>
            <a:r>
              <a:rPr lang="en-US" sz="2400" dirty="0">
                <a:latin typeface="Times New Roman" pitchFamily="18" charset="0"/>
                <a:cs typeface="Times New Roman" pitchFamily="18" charset="0"/>
              </a:rPr>
              <a:t>are  obliged to extend an opportunity of hearing </a:t>
            </a:r>
            <a:r>
              <a:rPr lang="en-US" sz="2400" spc="-5" dirty="0">
                <a:latin typeface="Times New Roman" pitchFamily="18" charset="0"/>
                <a:cs typeface="Times New Roman" pitchFamily="18" charset="0"/>
              </a:rPr>
              <a:t>to </a:t>
            </a:r>
            <a:r>
              <a:rPr lang="en-US" sz="2400" dirty="0">
                <a:latin typeface="Times New Roman" pitchFamily="18" charset="0"/>
                <a:cs typeface="Times New Roman" pitchFamily="18" charset="0"/>
              </a:rPr>
              <a:t>such </a:t>
            </a:r>
            <a:r>
              <a:rPr lang="en-US" sz="2400" spc="-10" dirty="0">
                <a:latin typeface="Times New Roman" pitchFamily="18" charset="0"/>
                <a:cs typeface="Times New Roman" pitchFamily="18" charset="0"/>
              </a:rPr>
              <a:t>Valuation</a:t>
            </a:r>
            <a:r>
              <a:rPr lang="en-US" sz="2400" spc="-145" dirty="0">
                <a:latin typeface="Times New Roman" pitchFamily="18" charset="0"/>
                <a:cs typeface="Times New Roman" pitchFamily="18" charset="0"/>
              </a:rPr>
              <a:t> </a:t>
            </a:r>
            <a:r>
              <a:rPr lang="en-US" sz="2400" spc="-10" dirty="0">
                <a:latin typeface="Times New Roman" pitchFamily="18" charset="0"/>
                <a:cs typeface="Times New Roman" pitchFamily="18" charset="0"/>
              </a:rPr>
              <a:t>Officer</a:t>
            </a:r>
            <a:r>
              <a:rPr lang="en-US" sz="2400" spc="-1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48324880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285" y="215901"/>
            <a:ext cx="11492870" cy="4431983"/>
          </a:xfrm>
          <a:prstGeom prst="rect">
            <a:avLst/>
          </a:prstGeom>
        </p:spPr>
        <p:txBody>
          <a:bodyPr vert="horz" wrap="square" lIns="0" tIns="0" rIns="0" bIns="0" rtlCol="0">
            <a:spAutoFit/>
          </a:bodyPr>
          <a:lstStyle/>
          <a:p>
            <a:pPr marL="12700" marR="5080" algn="just"/>
            <a:r>
              <a:rPr lang="en-GB" sz="2400" b="1" spc="-5" dirty="0" smtClean="0">
                <a:latin typeface="Times New Roman"/>
                <a:cs typeface="Times New Roman"/>
              </a:rPr>
              <a:t>ISSUE - 8.5</a:t>
            </a:r>
          </a:p>
          <a:p>
            <a:pPr marL="12700" marR="5080" algn="just"/>
            <a:r>
              <a:rPr lang="en-GB" sz="2400" b="1" u="sng" spc="-5" dirty="0" smtClean="0">
                <a:latin typeface="Times New Roman"/>
                <a:cs typeface="Times New Roman"/>
              </a:rPr>
              <a:t>Whether the report of DVO is binding on appellate authorities?</a:t>
            </a:r>
            <a:r>
              <a:rPr lang="en-GB" sz="2400" u="sng" spc="-5" dirty="0" smtClean="0">
                <a:latin typeface="Times New Roman"/>
                <a:cs typeface="Times New Roman"/>
              </a:rPr>
              <a:t> </a:t>
            </a:r>
          </a:p>
          <a:p>
            <a:pPr marL="12700" marR="5080" algn="just"/>
            <a:endParaRPr lang="en-GB" sz="2400" spc="-5" dirty="0" smtClean="0">
              <a:latin typeface="Times New Roman"/>
              <a:cs typeface="Times New Roman"/>
            </a:endParaRPr>
          </a:p>
          <a:p>
            <a:pPr marL="12700" marR="5080" algn="just"/>
            <a:r>
              <a:rPr lang="en-GB" sz="2400" b="1" u="sng" spc="-5" dirty="0" smtClean="0">
                <a:latin typeface="Times New Roman"/>
                <a:cs typeface="Times New Roman"/>
              </a:rPr>
              <a:t>Report </a:t>
            </a:r>
            <a:r>
              <a:rPr lang="en-GB" sz="2400" b="1" u="sng" spc="-5" dirty="0">
                <a:latin typeface="Times New Roman"/>
                <a:cs typeface="Times New Roman"/>
              </a:rPr>
              <a:t>of </a:t>
            </a:r>
            <a:r>
              <a:rPr lang="en-GB" sz="2400" b="1" u="sng" dirty="0">
                <a:latin typeface="Times New Roman"/>
                <a:cs typeface="Times New Roman"/>
              </a:rPr>
              <a:t>DVO is </a:t>
            </a:r>
            <a:r>
              <a:rPr lang="en-GB" sz="2400" b="1" u="sng" spc="-5" dirty="0">
                <a:latin typeface="Times New Roman"/>
                <a:cs typeface="Times New Roman"/>
              </a:rPr>
              <a:t>not binding on the CIT(A) </a:t>
            </a:r>
            <a:r>
              <a:rPr lang="en-GB" sz="2400" b="1" u="sng" dirty="0">
                <a:latin typeface="Times New Roman"/>
                <a:cs typeface="Times New Roman"/>
              </a:rPr>
              <a:t>as held </a:t>
            </a:r>
            <a:r>
              <a:rPr lang="en-GB" sz="2400" b="1" u="sng" spc="-5" dirty="0">
                <a:latin typeface="Times New Roman"/>
                <a:cs typeface="Times New Roman"/>
              </a:rPr>
              <a:t>by </a:t>
            </a:r>
            <a:r>
              <a:rPr lang="en-GB" sz="2400" b="1" u="sng" dirty="0">
                <a:latin typeface="Times New Roman"/>
                <a:cs typeface="Times New Roman"/>
              </a:rPr>
              <a:t>the  Chennai </a:t>
            </a:r>
            <a:r>
              <a:rPr lang="en-GB" sz="2400" b="1" u="sng" spc="-5" dirty="0">
                <a:latin typeface="Times New Roman"/>
                <a:cs typeface="Times New Roman"/>
              </a:rPr>
              <a:t>Tribunal </a:t>
            </a:r>
            <a:r>
              <a:rPr lang="en-GB" sz="2400" b="1" u="sng" dirty="0">
                <a:latin typeface="Times New Roman"/>
                <a:cs typeface="Times New Roman"/>
              </a:rPr>
              <a:t>in </a:t>
            </a:r>
            <a:r>
              <a:rPr lang="en-GB" sz="2400" b="1" u="sng" spc="-5" dirty="0">
                <a:latin typeface="Times New Roman"/>
                <a:cs typeface="Times New Roman"/>
              </a:rPr>
              <a:t>ACIT vs. </a:t>
            </a:r>
            <a:r>
              <a:rPr lang="en-GB" sz="2400" b="1" u="sng" dirty="0">
                <a:latin typeface="Times New Roman"/>
                <a:cs typeface="Times New Roman"/>
              </a:rPr>
              <a:t>MIL Industries </a:t>
            </a:r>
            <a:r>
              <a:rPr lang="en-GB" sz="2400" b="1" u="sng" spc="-5" dirty="0">
                <a:latin typeface="Times New Roman"/>
                <a:cs typeface="Times New Roman"/>
              </a:rPr>
              <a:t>Ltd. </a:t>
            </a:r>
            <a:r>
              <a:rPr lang="en-GB" sz="2400" b="1" u="sng" dirty="0">
                <a:latin typeface="Times New Roman"/>
                <a:cs typeface="Times New Roman"/>
              </a:rPr>
              <a:t>(2013)  142 ITD 428 and hence CIT(A) is fully </a:t>
            </a:r>
            <a:r>
              <a:rPr lang="en-GB" sz="2400" b="1" u="sng" spc="-5" dirty="0">
                <a:latin typeface="Times New Roman"/>
                <a:cs typeface="Times New Roman"/>
              </a:rPr>
              <a:t>competent </a:t>
            </a:r>
            <a:r>
              <a:rPr lang="en-GB" sz="2400" b="1" u="sng" dirty="0">
                <a:latin typeface="Times New Roman"/>
                <a:cs typeface="Times New Roman"/>
              </a:rPr>
              <a:t>to go  below the valuation given </a:t>
            </a:r>
            <a:r>
              <a:rPr lang="en-GB" sz="2400" b="1" u="sng" spc="-5" dirty="0">
                <a:latin typeface="Times New Roman"/>
                <a:cs typeface="Times New Roman"/>
              </a:rPr>
              <a:t>by</a:t>
            </a:r>
            <a:r>
              <a:rPr lang="en-GB" sz="2400" b="1" u="sng" spc="-125" dirty="0">
                <a:latin typeface="Times New Roman"/>
                <a:cs typeface="Times New Roman"/>
              </a:rPr>
              <a:t> </a:t>
            </a:r>
            <a:r>
              <a:rPr lang="en-GB" sz="2400" b="1" u="sng" spc="-10" dirty="0">
                <a:latin typeface="Times New Roman"/>
                <a:cs typeface="Times New Roman"/>
              </a:rPr>
              <a:t>DVO</a:t>
            </a:r>
            <a:r>
              <a:rPr lang="en-GB" sz="2400" b="1" u="sng" spc="-10" dirty="0" smtClean="0">
                <a:latin typeface="Times New Roman"/>
                <a:cs typeface="Times New Roman"/>
              </a:rPr>
              <a:t>.</a:t>
            </a:r>
          </a:p>
          <a:p>
            <a:pPr marL="12700" marR="5080" algn="just"/>
            <a:endParaRPr lang="en-GB" sz="2400" spc="-10" dirty="0">
              <a:latin typeface="Times New Roman"/>
              <a:cs typeface="Times New Roman"/>
            </a:endParaRPr>
          </a:p>
          <a:p>
            <a:pPr algn="just"/>
            <a:r>
              <a:rPr lang="en-GB" sz="2400" b="1" u="sng" dirty="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DVO </a:t>
            </a:r>
            <a:r>
              <a:rPr lang="en-GB" sz="2400" b="1" u="sng" dirty="0">
                <a:latin typeface="Times New Roman" panose="02020603050405020304" pitchFamily="18" charset="0"/>
                <a:cs typeface="Times New Roman" panose="02020603050405020304" pitchFamily="18" charset="0"/>
              </a:rPr>
              <a:t>report is </a:t>
            </a:r>
            <a:r>
              <a:rPr lang="en-GB" sz="2400" b="1" u="sng" spc="-5" dirty="0">
                <a:latin typeface="Times New Roman" panose="02020603050405020304" pitchFamily="18" charset="0"/>
                <a:cs typeface="Times New Roman" panose="02020603050405020304" pitchFamily="18" charset="0"/>
              </a:rPr>
              <a:t>not binding </a:t>
            </a:r>
            <a:r>
              <a:rPr lang="en-GB" sz="2400" b="1" u="sng" dirty="0">
                <a:latin typeface="Times New Roman" panose="02020603050405020304" pitchFamily="18" charset="0"/>
                <a:cs typeface="Times New Roman" panose="02020603050405020304" pitchFamily="18" charset="0"/>
              </a:rPr>
              <a:t>on ITAT </a:t>
            </a:r>
            <a:r>
              <a:rPr lang="en-GB" sz="2400" b="1" u="sng" spc="-5" dirty="0">
                <a:latin typeface="Times New Roman" panose="02020603050405020304" pitchFamily="18" charset="0"/>
                <a:cs typeface="Times New Roman" panose="02020603050405020304" pitchFamily="18" charset="0"/>
              </a:rPr>
              <a:t>as </a:t>
            </a:r>
            <a:r>
              <a:rPr lang="en-GB" sz="2400" b="1" u="sng" dirty="0">
                <a:latin typeface="Times New Roman" panose="02020603050405020304" pitchFamily="18" charset="0"/>
                <a:cs typeface="Times New Roman" panose="02020603050405020304" pitchFamily="18" charset="0"/>
              </a:rPr>
              <a:t>held by the  </a:t>
            </a:r>
            <a:r>
              <a:rPr lang="en-GB" sz="2400" b="1" u="sng" spc="-5" dirty="0">
                <a:latin typeface="Times New Roman" panose="02020603050405020304" pitchFamily="18" charset="0"/>
                <a:cs typeface="Times New Roman" panose="02020603050405020304" pitchFamily="18" charset="0"/>
              </a:rPr>
              <a:t>Mumbai </a:t>
            </a:r>
            <a:r>
              <a:rPr lang="en-GB" sz="2400" b="1" u="sng" dirty="0">
                <a:latin typeface="Times New Roman" panose="02020603050405020304" pitchFamily="18" charset="0"/>
                <a:cs typeface="Times New Roman" panose="02020603050405020304" pitchFamily="18" charset="0"/>
              </a:rPr>
              <a:t>Bench of the ITAT in </a:t>
            </a:r>
            <a:r>
              <a:rPr lang="en-GB" sz="2400" b="1" u="sng" spc="-5" dirty="0">
                <a:latin typeface="Times New Roman" panose="02020603050405020304" pitchFamily="18" charset="0"/>
                <a:cs typeface="Times New Roman" panose="02020603050405020304" pitchFamily="18" charset="0"/>
              </a:rPr>
              <a:t>Abbas T. </a:t>
            </a:r>
            <a:r>
              <a:rPr lang="en-GB" sz="2400" b="1" u="sng" spc="-5" dirty="0" err="1">
                <a:latin typeface="Times New Roman" panose="02020603050405020304" pitchFamily="18" charset="0"/>
                <a:cs typeface="Times New Roman" panose="02020603050405020304" pitchFamily="18" charset="0"/>
              </a:rPr>
              <a:t>Reshamwala</a:t>
            </a:r>
            <a:r>
              <a:rPr lang="en-GB" sz="2400" b="1" u="sng" spc="-5" dirty="0">
                <a:latin typeface="Times New Roman" panose="02020603050405020304" pitchFamily="18" charset="0"/>
                <a:cs typeface="Times New Roman" panose="02020603050405020304" pitchFamily="18" charset="0"/>
              </a:rPr>
              <a:t> vs.  </a:t>
            </a:r>
            <a:r>
              <a:rPr lang="en-GB" sz="2400" b="1" u="sng" dirty="0">
                <a:latin typeface="Times New Roman" panose="02020603050405020304" pitchFamily="18" charset="0"/>
                <a:cs typeface="Times New Roman" panose="02020603050405020304" pitchFamily="18" charset="0"/>
              </a:rPr>
              <a:t>ITO, </a:t>
            </a:r>
            <a:r>
              <a:rPr lang="en-GB" sz="2400" b="1" u="sng" spc="-5" dirty="0">
                <a:latin typeface="Times New Roman" panose="02020603050405020304" pitchFamily="18" charset="0"/>
                <a:cs typeface="Times New Roman" panose="02020603050405020304" pitchFamily="18" charset="0"/>
              </a:rPr>
              <a:t>ITA </a:t>
            </a:r>
            <a:r>
              <a:rPr lang="en-GB" sz="2400" b="1" u="sng" dirty="0">
                <a:latin typeface="Times New Roman" panose="02020603050405020304" pitchFamily="18" charset="0"/>
                <a:cs typeface="Times New Roman" panose="02020603050405020304" pitchFamily="18" charset="0"/>
              </a:rPr>
              <a:t>No.892/M/2012, </a:t>
            </a:r>
            <a:r>
              <a:rPr lang="en-GB" sz="2400" b="1" u="sng" spc="-5" dirty="0" err="1">
                <a:latin typeface="Times New Roman" panose="02020603050405020304" pitchFamily="18" charset="0"/>
                <a:cs typeface="Times New Roman" panose="02020603050405020304" pitchFamily="18" charset="0"/>
              </a:rPr>
              <a:t>dt.</a:t>
            </a:r>
            <a:r>
              <a:rPr lang="en-GB" sz="2400" b="1" u="sng" spc="-75"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20/2/2013.</a:t>
            </a:r>
          </a:p>
          <a:p>
            <a:pPr algn="just"/>
            <a:r>
              <a:rPr lang="en-GB" sz="2400" u="heavy" dirty="0">
                <a:latin typeface="Times New Roman" panose="02020603050405020304" pitchFamily="18" charset="0"/>
                <a:cs typeface="Times New Roman" panose="02020603050405020304" pitchFamily="18" charset="0"/>
              </a:rPr>
              <a:t/>
            </a:r>
            <a:br>
              <a:rPr lang="en-GB" sz="2400" u="heavy" dirty="0">
                <a:latin typeface="Times New Roman" panose="02020603050405020304" pitchFamily="18" charset="0"/>
                <a:cs typeface="Times New Roman" panose="02020603050405020304" pitchFamily="18" charset="0"/>
              </a:rPr>
            </a:br>
            <a:r>
              <a:rPr lang="en-GB" sz="2400" b="1" u="sng" spc="-5" dirty="0">
                <a:latin typeface="Times New Roman" panose="02020603050405020304" pitchFamily="18" charset="0"/>
                <a:cs typeface="Times New Roman" panose="02020603050405020304" pitchFamily="18" charset="0"/>
              </a:rPr>
              <a:t>ITO vs. </a:t>
            </a:r>
            <a:r>
              <a:rPr lang="en-GB" sz="2400" b="1" u="sng" dirty="0">
                <a:latin typeface="Times New Roman" panose="02020603050405020304" pitchFamily="18" charset="0"/>
                <a:cs typeface="Times New Roman" panose="02020603050405020304" pitchFamily="18" charset="0"/>
              </a:rPr>
              <a:t>Gita </a:t>
            </a:r>
            <a:r>
              <a:rPr lang="en-GB" sz="2400" b="1" u="sng" spc="-5" dirty="0">
                <a:latin typeface="Times New Roman" panose="02020603050405020304" pitchFamily="18" charset="0"/>
                <a:cs typeface="Times New Roman" panose="02020603050405020304" pitchFamily="18" charset="0"/>
              </a:rPr>
              <a:t>Roy </a:t>
            </a:r>
            <a:r>
              <a:rPr lang="en-GB" sz="2400" b="1" u="sng" dirty="0">
                <a:latin typeface="Times New Roman" panose="02020603050405020304" pitchFamily="18" charset="0"/>
                <a:cs typeface="Times New Roman" panose="02020603050405020304" pitchFamily="18" charset="0"/>
              </a:rPr>
              <a:t>(2012) 135 </a:t>
            </a:r>
            <a:r>
              <a:rPr lang="en-GB" sz="2400" b="1" u="sng" spc="-5" dirty="0">
                <a:latin typeface="Times New Roman" panose="02020603050405020304" pitchFamily="18" charset="0"/>
                <a:cs typeface="Times New Roman" panose="02020603050405020304" pitchFamily="18" charset="0"/>
              </a:rPr>
              <a:t>ITD </a:t>
            </a:r>
            <a:r>
              <a:rPr lang="en-GB" sz="2400" b="1" u="sng" dirty="0">
                <a:latin typeface="Times New Roman" panose="02020603050405020304" pitchFamily="18" charset="0"/>
                <a:cs typeface="Times New Roman" panose="02020603050405020304" pitchFamily="18" charset="0"/>
              </a:rPr>
              <a:t>345</a:t>
            </a:r>
            <a:r>
              <a:rPr lang="en-GB" sz="2400" b="1" u="sng" spc="-3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a:t>
            </a:r>
            <a:r>
              <a:rPr lang="en-GB" sz="2400" b="1" u="sng" dirty="0" err="1">
                <a:latin typeface="Times New Roman" panose="02020603050405020304" pitchFamily="18" charset="0"/>
                <a:cs typeface="Times New Roman" panose="02020603050405020304" pitchFamily="18" charset="0"/>
              </a:rPr>
              <a:t>Kol</a:t>
            </a:r>
            <a:r>
              <a:rPr lang="en-GB" sz="2400" b="1" u="sng" dirty="0">
                <a:latin typeface="Times New Roman" panose="02020603050405020304" pitchFamily="18" charset="0"/>
                <a:cs typeface="Times New Roman" panose="02020603050405020304" pitchFamily="18" charset="0"/>
              </a:rPr>
              <a:t>.)</a:t>
            </a:r>
            <a:r>
              <a:rPr lang="en-GB" sz="2400" b="1" dirty="0">
                <a:latin typeface="Times New Roman" panose="02020603050405020304" pitchFamily="18" charset="0"/>
                <a:cs typeface="Times New Roman" panose="02020603050405020304" pitchFamily="18" charset="0"/>
              </a:rPr>
              <a:t> </a:t>
            </a:r>
            <a:r>
              <a:rPr lang="en-GB" sz="2400" spc="-5" dirty="0">
                <a:latin typeface="Times New Roman" panose="02020603050405020304" pitchFamily="18" charset="0"/>
                <a:cs typeface="Times New Roman" panose="02020603050405020304" pitchFamily="18" charset="0"/>
              </a:rPr>
              <a:t>Reference </a:t>
            </a:r>
            <a:r>
              <a:rPr lang="en-GB" sz="2400" dirty="0">
                <a:latin typeface="Times New Roman" panose="02020603050405020304" pitchFamily="18" charset="0"/>
                <a:cs typeface="Times New Roman" panose="02020603050405020304" pitchFamily="18" charset="0"/>
              </a:rPr>
              <a:t>to </a:t>
            </a:r>
            <a:r>
              <a:rPr lang="en-GB" sz="2400" spc="-10" dirty="0">
                <a:latin typeface="Times New Roman" panose="02020603050405020304" pitchFamily="18" charset="0"/>
                <a:cs typeface="Times New Roman" panose="02020603050405020304" pitchFamily="18" charset="0"/>
              </a:rPr>
              <a:t>DVO </a:t>
            </a:r>
            <a:r>
              <a:rPr lang="en-GB" sz="2400" dirty="0">
                <a:latin typeface="Times New Roman" panose="02020603050405020304" pitchFamily="18" charset="0"/>
                <a:cs typeface="Times New Roman" panose="02020603050405020304" pitchFamily="18" charset="0"/>
              </a:rPr>
              <a:t>can </a:t>
            </a:r>
            <a:r>
              <a:rPr lang="en-GB" sz="2400" spc="-5" dirty="0">
                <a:latin typeface="Times New Roman" panose="02020603050405020304" pitchFamily="18" charset="0"/>
                <a:cs typeface="Times New Roman" panose="02020603050405020304" pitchFamily="18" charset="0"/>
              </a:rPr>
              <a:t>be made by </a:t>
            </a:r>
            <a:r>
              <a:rPr lang="en-GB" sz="2400" dirty="0">
                <a:latin typeface="Times New Roman" panose="02020603050405020304" pitchFamily="18" charset="0"/>
                <a:cs typeface="Times New Roman" panose="02020603050405020304" pitchFamily="18" charset="0"/>
              </a:rPr>
              <a:t>the </a:t>
            </a:r>
            <a:r>
              <a:rPr lang="en-GB" sz="2400" spc="-5" dirty="0">
                <a:latin typeface="Times New Roman" panose="02020603050405020304" pitchFamily="18" charset="0"/>
                <a:cs typeface="Times New Roman" panose="02020603050405020304" pitchFamily="18" charset="0"/>
              </a:rPr>
              <a:t>CIT(A)</a:t>
            </a:r>
            <a:r>
              <a:rPr lang="en-GB" sz="2400" spc="1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also</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47681340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0700" y="321896"/>
            <a:ext cx="11201400" cy="4893647"/>
          </a:xfrm>
          <a:prstGeom prst="rect">
            <a:avLst/>
          </a:prstGeom>
        </p:spPr>
        <p:txBody>
          <a:bodyPr wrap="square">
            <a:spAutoFit/>
          </a:bodyPr>
          <a:lstStyle/>
          <a:p>
            <a:pPr algn="just"/>
            <a:r>
              <a:rPr lang="en-GB" sz="2400" dirty="0" smtClean="0">
                <a:latin typeface="Times New Roman" panose="02020603050405020304" pitchFamily="18" charset="0"/>
                <a:cs typeface="Times New Roman" panose="02020603050405020304" pitchFamily="18" charset="0"/>
              </a:rPr>
              <a:t/>
            </a:r>
            <a:br>
              <a:rPr lang="en-GB" sz="2400" dirty="0" smtClean="0">
                <a:latin typeface="Times New Roman" panose="02020603050405020304" pitchFamily="18" charset="0"/>
                <a:cs typeface="Times New Roman" panose="02020603050405020304" pitchFamily="18" charset="0"/>
              </a:rPr>
            </a:br>
            <a:r>
              <a:rPr lang="en-GB" sz="2400" dirty="0" smtClean="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Madras High Court </a:t>
            </a:r>
            <a:r>
              <a:rPr lang="en-GB" sz="2400" b="1" u="sng" dirty="0">
                <a:latin typeface="Times New Roman" panose="02020603050405020304" pitchFamily="18" charset="0"/>
                <a:cs typeface="Times New Roman" panose="02020603050405020304" pitchFamily="18" charset="0"/>
              </a:rPr>
              <a:t>in </a:t>
            </a:r>
            <a:r>
              <a:rPr lang="en-GB" sz="2400" b="1" u="sng" spc="-5" dirty="0">
                <a:latin typeface="Times New Roman" panose="02020603050405020304" pitchFamily="18" charset="0"/>
                <a:cs typeface="Times New Roman" panose="02020603050405020304" pitchFamily="18" charset="0"/>
              </a:rPr>
              <a:t>N. </a:t>
            </a:r>
            <a:r>
              <a:rPr lang="en-GB" sz="2400" b="1" u="sng" spc="-5" dirty="0" err="1">
                <a:latin typeface="Times New Roman" panose="02020603050405020304" pitchFamily="18" charset="0"/>
                <a:cs typeface="Times New Roman" panose="02020603050405020304" pitchFamily="18" charset="0"/>
              </a:rPr>
              <a:t>Meenakshi</a:t>
            </a:r>
            <a:r>
              <a:rPr lang="en-GB" sz="2400" b="1" u="sng" spc="-5" dirty="0">
                <a:latin typeface="Times New Roman" panose="02020603050405020304" pitchFamily="18" charset="0"/>
                <a:cs typeface="Times New Roman" panose="02020603050405020304" pitchFamily="18" charset="0"/>
              </a:rPr>
              <a:t> vs. ACIT </a:t>
            </a:r>
            <a:r>
              <a:rPr lang="en-GB" sz="2400" b="1" u="sng" dirty="0">
                <a:latin typeface="Times New Roman" panose="02020603050405020304" pitchFamily="18" charset="0"/>
                <a:cs typeface="Times New Roman" panose="02020603050405020304" pitchFamily="18" charset="0"/>
              </a:rPr>
              <a:t>(2010) </a:t>
            </a:r>
            <a:r>
              <a:rPr lang="en-GB" sz="2400" b="1" u="sng" dirty="0" smtClean="0">
                <a:latin typeface="Times New Roman" panose="02020603050405020304" pitchFamily="18" charset="0"/>
                <a:cs typeface="Times New Roman" panose="02020603050405020304" pitchFamily="18" charset="0"/>
              </a:rPr>
              <a:t>326 </a:t>
            </a:r>
            <a:r>
              <a:rPr lang="en-GB" sz="2400" b="1" u="sng" spc="-5" dirty="0">
                <a:latin typeface="Times New Roman" panose="02020603050405020304" pitchFamily="18" charset="0"/>
                <a:cs typeface="Times New Roman" panose="02020603050405020304" pitchFamily="18" charset="0"/>
              </a:rPr>
              <a:t>ITR </a:t>
            </a:r>
            <a:r>
              <a:rPr lang="en-GB" sz="2400" b="1" u="sng" dirty="0" smtClean="0">
                <a:latin typeface="Times New Roman" panose="02020603050405020304" pitchFamily="18" charset="0"/>
                <a:cs typeface="Times New Roman" panose="02020603050405020304" pitchFamily="18" charset="0"/>
              </a:rPr>
              <a:t>229</a:t>
            </a:r>
            <a:r>
              <a:rPr lang="en-GB" sz="2400" b="1" dirty="0" smtClean="0">
                <a:latin typeface="Times New Roman" panose="02020603050405020304" pitchFamily="18" charset="0"/>
                <a:cs typeface="Times New Roman" panose="02020603050405020304" pitchFamily="18" charset="0"/>
              </a:rPr>
              <a:t> </a:t>
            </a:r>
            <a:r>
              <a:rPr lang="en-GB" sz="2400" b="1" u="sng" spc="-5" dirty="0" smtClean="0">
                <a:latin typeface="Times New Roman" panose="02020603050405020304" pitchFamily="18" charset="0"/>
                <a:cs typeface="Times New Roman" panose="02020603050405020304" pitchFamily="18" charset="0"/>
              </a:rPr>
              <a:t>entertained </a:t>
            </a:r>
            <a:r>
              <a:rPr lang="en-GB" sz="2400" b="1" u="sng" dirty="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writ petition </a:t>
            </a:r>
            <a:r>
              <a:rPr lang="en-GB" sz="2400" b="1" u="sng" dirty="0">
                <a:latin typeface="Times New Roman" panose="02020603050405020304" pitchFamily="18" charset="0"/>
                <a:cs typeface="Times New Roman" panose="02020603050405020304" pitchFamily="18" charset="0"/>
              </a:rPr>
              <a:t>and </a:t>
            </a:r>
            <a:r>
              <a:rPr lang="en-GB" sz="2400" b="1" u="sng" spc="-5" dirty="0">
                <a:latin typeface="Times New Roman" panose="02020603050405020304" pitchFamily="18" charset="0"/>
                <a:cs typeface="Times New Roman" panose="02020603050405020304" pitchFamily="18" charset="0"/>
              </a:rPr>
              <a:t>set aside the </a:t>
            </a:r>
            <a:r>
              <a:rPr lang="en-GB" sz="2400" b="1" u="sng" dirty="0" smtClean="0">
                <a:latin typeface="Times New Roman" panose="02020603050405020304" pitchFamily="18" charset="0"/>
                <a:cs typeface="Times New Roman" panose="02020603050405020304" pitchFamily="18" charset="0"/>
              </a:rPr>
              <a:t>order </a:t>
            </a:r>
            <a:r>
              <a:rPr lang="en-GB" sz="2400" b="1" u="sng" dirty="0">
                <a:latin typeface="Times New Roman" panose="02020603050405020304" pitchFamily="18" charset="0"/>
                <a:cs typeface="Times New Roman" panose="02020603050405020304" pitchFamily="18" charset="0"/>
              </a:rPr>
              <a:t>of </a:t>
            </a:r>
            <a:r>
              <a:rPr lang="en-GB" sz="2400" b="1" u="sng" spc="-5" dirty="0">
                <a:latin typeface="Times New Roman" panose="02020603050405020304" pitchFamily="18" charset="0"/>
                <a:cs typeface="Times New Roman" panose="02020603050405020304" pitchFamily="18" charset="0"/>
              </a:rPr>
              <a:t>the A.O. </a:t>
            </a:r>
            <a:r>
              <a:rPr lang="en-GB" sz="2400" b="1" u="sng" dirty="0">
                <a:latin typeface="Times New Roman" panose="02020603050405020304" pitchFamily="18" charset="0"/>
                <a:cs typeface="Times New Roman" panose="02020603050405020304" pitchFamily="18" charset="0"/>
              </a:rPr>
              <a:t>adopting </a:t>
            </a:r>
            <a:r>
              <a:rPr lang="en-GB" sz="2400" b="1" u="sng" spc="-5" dirty="0">
                <a:latin typeface="Times New Roman" panose="02020603050405020304" pitchFamily="18" charset="0"/>
                <a:cs typeface="Times New Roman" panose="02020603050405020304" pitchFamily="18" charset="0"/>
              </a:rPr>
              <a:t>stamp valuation </a:t>
            </a:r>
            <a:r>
              <a:rPr lang="en-GB" sz="2400" b="1" u="sng" dirty="0">
                <a:latin typeface="Times New Roman" panose="02020603050405020304" pitchFamily="18" charset="0"/>
                <a:cs typeface="Times New Roman" panose="02020603050405020304" pitchFamily="18" charset="0"/>
              </a:rPr>
              <a:t>during </a:t>
            </a:r>
            <a:r>
              <a:rPr lang="en-GB" sz="2400" b="1" u="sng" spc="-5"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pendency of report from </a:t>
            </a:r>
            <a:r>
              <a:rPr lang="en-GB" sz="2400" b="1" u="sng" spc="-5" dirty="0">
                <a:latin typeface="Times New Roman" panose="02020603050405020304" pitchFamily="18" charset="0"/>
                <a:cs typeface="Times New Roman" panose="02020603050405020304" pitchFamily="18" charset="0"/>
              </a:rPr>
              <a:t>DVO as </a:t>
            </a:r>
            <a:r>
              <a:rPr lang="en-GB" sz="2400" b="1" u="sng" dirty="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assessment was getting time barred</a:t>
            </a:r>
            <a:r>
              <a:rPr lang="en-GB" sz="2400" b="1" u="sng" spc="-5" dirty="0" smtClean="0">
                <a:latin typeface="Times New Roman" panose="02020603050405020304" pitchFamily="18" charset="0"/>
                <a:cs typeface="Times New Roman" panose="02020603050405020304" pitchFamily="18" charset="0"/>
              </a:rPr>
              <a:t>.</a:t>
            </a:r>
          </a:p>
          <a:p>
            <a:pPr algn="just"/>
            <a:r>
              <a:rPr lang="en-GB" sz="2400" b="1" u="sng" spc="-5" dirty="0" smtClean="0">
                <a:latin typeface="Times New Roman"/>
                <a:cs typeface="Times New Roman"/>
              </a:rPr>
              <a:t>The </a:t>
            </a:r>
            <a:r>
              <a:rPr lang="en-GB" sz="2400" b="1" u="sng" spc="-5" dirty="0">
                <a:latin typeface="Times New Roman"/>
                <a:cs typeface="Times New Roman"/>
              </a:rPr>
              <a:t>cou</a:t>
            </a:r>
            <a:r>
              <a:rPr lang="en-GB" sz="2400" b="1" u="sng" dirty="0">
                <a:latin typeface="Times New Roman"/>
                <a:cs typeface="Times New Roman"/>
              </a:rPr>
              <a:t>r</a:t>
            </a:r>
            <a:r>
              <a:rPr lang="en-GB" sz="2400" b="1" u="sng" spc="-5" dirty="0">
                <a:latin typeface="Times New Roman"/>
                <a:cs typeface="Times New Roman"/>
              </a:rPr>
              <a:t>t held t</a:t>
            </a:r>
            <a:r>
              <a:rPr lang="en-GB" sz="2400" b="1" u="sng" dirty="0">
                <a:latin typeface="Times New Roman"/>
                <a:cs typeface="Times New Roman"/>
              </a:rPr>
              <a:t>h</a:t>
            </a:r>
            <a:r>
              <a:rPr lang="en-GB" sz="2400" b="1" u="sng" spc="-5" dirty="0">
                <a:latin typeface="Times New Roman"/>
                <a:cs typeface="Times New Roman"/>
              </a:rPr>
              <a:t>at a writ was m</a:t>
            </a:r>
            <a:r>
              <a:rPr lang="en-GB" sz="2400" b="1" u="sng" spc="-15" dirty="0">
                <a:latin typeface="Times New Roman"/>
                <a:cs typeface="Times New Roman"/>
              </a:rPr>
              <a:t>a</a:t>
            </a:r>
            <a:r>
              <a:rPr lang="en-GB" sz="2400" b="1" u="sng" spc="-5" dirty="0">
                <a:latin typeface="Times New Roman"/>
                <a:cs typeface="Times New Roman"/>
              </a:rPr>
              <a:t>i</a:t>
            </a:r>
            <a:r>
              <a:rPr lang="en-GB" sz="2400" b="1" u="sng" dirty="0">
                <a:latin typeface="Times New Roman"/>
                <a:cs typeface="Times New Roman"/>
              </a:rPr>
              <a:t>n</a:t>
            </a:r>
            <a:r>
              <a:rPr lang="en-GB" sz="2400" b="1" u="sng" spc="-5" dirty="0">
                <a:latin typeface="Times New Roman"/>
                <a:cs typeface="Times New Roman"/>
              </a:rPr>
              <a:t>tainable </a:t>
            </a:r>
            <a:r>
              <a:rPr lang="en-GB" sz="2400" b="1" u="sng" spc="-15" dirty="0">
                <a:latin typeface="Times New Roman"/>
                <a:cs typeface="Times New Roman"/>
              </a:rPr>
              <a:t>as </a:t>
            </a:r>
            <a:r>
              <a:rPr lang="en-GB" sz="2400" b="1" u="sng" dirty="0">
                <a:latin typeface="Times New Roman"/>
                <a:cs typeface="Times New Roman"/>
              </a:rPr>
              <a:t>S.50C(2) grants </a:t>
            </a:r>
            <a:r>
              <a:rPr lang="en-GB" sz="2400" b="1" u="sng" spc="-5" dirty="0">
                <a:latin typeface="Times New Roman"/>
                <a:cs typeface="Times New Roman"/>
              </a:rPr>
              <a:t>statutory protection to the </a:t>
            </a:r>
            <a:r>
              <a:rPr lang="en-GB" sz="2400" b="1" u="sng" spc="-5" dirty="0" err="1" smtClean="0">
                <a:latin typeface="Times New Roman"/>
                <a:cs typeface="Times New Roman"/>
              </a:rPr>
              <a:t>Assessee</a:t>
            </a:r>
            <a:r>
              <a:rPr lang="en-GB" sz="2400" b="1" u="sng" spc="-5" dirty="0" smtClean="0">
                <a:latin typeface="Times New Roman"/>
                <a:cs typeface="Times New Roman"/>
              </a:rPr>
              <a:t> </a:t>
            </a:r>
            <a:r>
              <a:rPr lang="en-IN" sz="2400" b="1" u="sng" spc="-5" dirty="0" smtClean="0">
                <a:latin typeface="Times New Roman"/>
                <a:cs typeface="Times New Roman"/>
              </a:rPr>
              <a:t>and extended the ti</a:t>
            </a:r>
            <a:r>
              <a:rPr lang="en-IN" sz="2400" b="1" u="sng" spc="-20" dirty="0" smtClean="0">
                <a:latin typeface="Times New Roman"/>
                <a:cs typeface="Times New Roman"/>
              </a:rPr>
              <a:t>m</a:t>
            </a:r>
            <a:r>
              <a:rPr lang="en-IN" sz="2400" b="1" u="sng" spc="-5" dirty="0" smtClean="0">
                <a:latin typeface="Times New Roman"/>
                <a:cs typeface="Times New Roman"/>
              </a:rPr>
              <a:t>e </a:t>
            </a:r>
            <a:r>
              <a:rPr lang="en-IN" sz="2400" b="1" u="sng" spc="-5" dirty="0">
                <a:latin typeface="Times New Roman"/>
                <a:cs typeface="Times New Roman"/>
              </a:rPr>
              <a:t>li</a:t>
            </a:r>
            <a:r>
              <a:rPr lang="en-IN" sz="2400" b="1" u="sng" spc="-20" dirty="0">
                <a:latin typeface="Times New Roman"/>
                <a:cs typeface="Times New Roman"/>
              </a:rPr>
              <a:t>m</a:t>
            </a:r>
            <a:r>
              <a:rPr lang="en-IN" sz="2400" b="1" u="sng" spc="-5" dirty="0">
                <a:latin typeface="Times New Roman"/>
                <a:cs typeface="Times New Roman"/>
              </a:rPr>
              <a:t>it for completing </a:t>
            </a:r>
            <a:r>
              <a:rPr lang="en-GB" sz="2400" b="1" u="sng" spc="-5" dirty="0">
                <a:latin typeface="Times New Roman"/>
                <a:cs typeface="Times New Roman"/>
              </a:rPr>
              <a:t>Assessment after receiving report from DVO</a:t>
            </a:r>
            <a:r>
              <a:rPr lang="en-GB" sz="2400" b="1" u="sng" spc="-5" dirty="0" smtClean="0">
                <a:latin typeface="Times New Roman"/>
                <a:cs typeface="Times New Roman"/>
              </a:rPr>
              <a:t>.</a:t>
            </a:r>
          </a:p>
          <a:p>
            <a:pPr algn="just"/>
            <a:endParaRPr lang="en-GB" sz="2400" spc="-5" dirty="0" smtClean="0">
              <a:latin typeface="Times New Roman"/>
              <a:cs typeface="Times New Roman"/>
            </a:endParaRPr>
          </a:p>
          <a:p>
            <a:pPr algn="just"/>
            <a:r>
              <a:rPr lang="en-GB" sz="2400" spc="-5" dirty="0" smtClean="0">
                <a:latin typeface="Times New Roman"/>
                <a:cs typeface="Times New Roman"/>
              </a:rPr>
              <a:t>Sometimes, A.O</a:t>
            </a:r>
            <a:r>
              <a:rPr lang="en-GB" sz="2400" spc="-5" dirty="0">
                <a:latin typeface="Times New Roman"/>
                <a:cs typeface="Times New Roman"/>
              </a:rPr>
              <a:t>. adopts </a:t>
            </a:r>
            <a:r>
              <a:rPr lang="en-GB" sz="2400" spc="-10" dirty="0" smtClean="0">
                <a:latin typeface="Times New Roman"/>
                <a:cs typeface="Times New Roman"/>
              </a:rPr>
              <a:t>stamp </a:t>
            </a:r>
            <a:r>
              <a:rPr lang="en-GB" sz="2400" spc="-5" dirty="0" smtClean="0">
                <a:latin typeface="Times New Roman"/>
                <a:cs typeface="Times New Roman"/>
              </a:rPr>
              <a:t>valuation </a:t>
            </a:r>
            <a:r>
              <a:rPr lang="en-GB" sz="2400" spc="-5" dirty="0">
                <a:latin typeface="Times New Roman"/>
                <a:cs typeface="Times New Roman"/>
              </a:rPr>
              <a:t>U/s.50C </a:t>
            </a:r>
            <a:r>
              <a:rPr lang="en-GB" sz="2400" spc="-5" dirty="0" smtClean="0">
                <a:latin typeface="Times New Roman"/>
                <a:cs typeface="Times New Roman"/>
              </a:rPr>
              <a:t>subject </a:t>
            </a:r>
            <a:r>
              <a:rPr lang="en-GB" sz="2400" spc="-5" dirty="0">
                <a:latin typeface="Times New Roman"/>
                <a:cs typeface="Times New Roman"/>
              </a:rPr>
              <a:t>to DVO </a:t>
            </a:r>
            <a:r>
              <a:rPr lang="en-GB" sz="2400" dirty="0">
                <a:latin typeface="Times New Roman"/>
                <a:cs typeface="Times New Roman"/>
              </a:rPr>
              <a:t>report </a:t>
            </a:r>
            <a:r>
              <a:rPr lang="en-GB" sz="2400" spc="-5" dirty="0">
                <a:latin typeface="Times New Roman"/>
                <a:cs typeface="Times New Roman"/>
              </a:rPr>
              <a:t>where assessments are getting  </a:t>
            </a:r>
            <a:r>
              <a:rPr lang="en-GB" sz="2400" spc="-10" dirty="0">
                <a:latin typeface="Times New Roman"/>
                <a:cs typeface="Times New Roman"/>
              </a:rPr>
              <a:t>time </a:t>
            </a:r>
            <a:r>
              <a:rPr lang="en-GB" sz="2400" dirty="0">
                <a:latin typeface="Times New Roman"/>
                <a:cs typeface="Times New Roman"/>
              </a:rPr>
              <a:t>bared</a:t>
            </a:r>
            <a:r>
              <a:rPr lang="en-GB" sz="2400" dirty="0" smtClean="0">
                <a:latin typeface="Times New Roman"/>
                <a:cs typeface="Times New Roman"/>
              </a:rPr>
              <a:t>.</a:t>
            </a:r>
          </a:p>
          <a:p>
            <a:pPr algn="just"/>
            <a:r>
              <a:rPr lang="en-GB" sz="2400" dirty="0" smtClean="0">
                <a:latin typeface="Times New Roman"/>
                <a:cs typeface="Times New Roman"/>
              </a:rPr>
              <a:t>In </a:t>
            </a:r>
            <a:r>
              <a:rPr lang="en-GB" sz="2400" spc="-5" dirty="0">
                <a:latin typeface="Times New Roman"/>
                <a:cs typeface="Times New Roman"/>
              </a:rPr>
              <a:t>such cases </a:t>
            </a:r>
            <a:r>
              <a:rPr lang="en-GB" sz="2400" spc="-10" dirty="0">
                <a:latin typeface="Times New Roman"/>
                <a:cs typeface="Times New Roman"/>
              </a:rPr>
              <a:t>remedy </a:t>
            </a:r>
            <a:r>
              <a:rPr lang="en-GB" sz="2400" dirty="0">
                <a:latin typeface="Times New Roman"/>
                <a:cs typeface="Times New Roman"/>
              </a:rPr>
              <a:t>u/s. 154 </a:t>
            </a:r>
            <a:r>
              <a:rPr lang="en-GB" sz="2400" spc="-10" dirty="0">
                <a:latin typeface="Times New Roman"/>
                <a:cs typeface="Times New Roman"/>
              </a:rPr>
              <a:t>can </a:t>
            </a:r>
            <a:r>
              <a:rPr lang="en-GB" sz="2400" dirty="0">
                <a:latin typeface="Times New Roman"/>
                <a:cs typeface="Times New Roman"/>
              </a:rPr>
              <a:t>be  </a:t>
            </a:r>
            <a:r>
              <a:rPr lang="en-GB" sz="2400" spc="-5" dirty="0">
                <a:latin typeface="Times New Roman"/>
                <a:cs typeface="Times New Roman"/>
              </a:rPr>
              <a:t>invoked</a:t>
            </a:r>
            <a:r>
              <a:rPr lang="en-GB" sz="2400" spc="-5" dirty="0" smtClean="0">
                <a:latin typeface="Times New Roman"/>
                <a:cs typeface="Times New Roman"/>
              </a:rPr>
              <a:t>.</a:t>
            </a:r>
          </a:p>
          <a:p>
            <a:pPr algn="just"/>
            <a:r>
              <a:rPr lang="en-GB" sz="2400" spc="-5" dirty="0" smtClean="0">
                <a:latin typeface="Times New Roman"/>
                <a:cs typeface="Times New Roman"/>
              </a:rPr>
              <a:t>Where </a:t>
            </a:r>
            <a:r>
              <a:rPr lang="en-GB" sz="2400" spc="-5" dirty="0" err="1">
                <a:latin typeface="Times New Roman"/>
                <a:cs typeface="Times New Roman"/>
              </a:rPr>
              <a:t>assessee</a:t>
            </a:r>
            <a:r>
              <a:rPr lang="en-GB" sz="2400" spc="-5" dirty="0">
                <a:latin typeface="Times New Roman"/>
                <a:cs typeface="Times New Roman"/>
              </a:rPr>
              <a:t> does </a:t>
            </a:r>
            <a:r>
              <a:rPr lang="en-GB" sz="2400" dirty="0">
                <a:latin typeface="Times New Roman"/>
                <a:cs typeface="Times New Roman"/>
              </a:rPr>
              <a:t>not file </a:t>
            </a:r>
            <a:r>
              <a:rPr lang="en-GB" sz="2400" spc="-5" dirty="0">
                <a:latin typeface="Times New Roman"/>
                <a:cs typeface="Times New Roman"/>
              </a:rPr>
              <a:t>a writ petition, </a:t>
            </a:r>
            <a:r>
              <a:rPr lang="en-GB" sz="2400" spc="-5" dirty="0" err="1" smtClean="0">
                <a:latin typeface="Times New Roman"/>
                <a:cs typeface="Times New Roman"/>
              </a:rPr>
              <a:t>assessee</a:t>
            </a:r>
            <a:r>
              <a:rPr lang="en-GB" sz="2400" spc="-5" dirty="0" smtClean="0">
                <a:latin typeface="Times New Roman"/>
                <a:cs typeface="Times New Roman"/>
              </a:rPr>
              <a:t> </a:t>
            </a:r>
            <a:r>
              <a:rPr lang="en-GB" sz="2400" spc="-5" dirty="0">
                <a:latin typeface="Times New Roman"/>
                <a:cs typeface="Times New Roman"/>
              </a:rPr>
              <a:t>can either place </a:t>
            </a:r>
            <a:r>
              <a:rPr lang="en-GB" sz="2400" dirty="0">
                <a:latin typeface="Times New Roman"/>
                <a:cs typeface="Times New Roman"/>
              </a:rPr>
              <a:t>reliance </a:t>
            </a:r>
            <a:r>
              <a:rPr lang="en-GB" sz="2400" spc="-5" dirty="0">
                <a:latin typeface="Times New Roman"/>
                <a:cs typeface="Times New Roman"/>
              </a:rPr>
              <a:t>or </a:t>
            </a:r>
            <a:r>
              <a:rPr lang="en-GB" sz="2400" dirty="0">
                <a:latin typeface="Times New Roman"/>
                <a:cs typeface="Times New Roman"/>
              </a:rPr>
              <a:t>dispute </a:t>
            </a:r>
            <a:r>
              <a:rPr lang="en-GB" sz="2400" spc="-5" dirty="0">
                <a:latin typeface="Times New Roman"/>
                <a:cs typeface="Times New Roman"/>
              </a:rPr>
              <a:t>the </a:t>
            </a:r>
            <a:r>
              <a:rPr lang="en-GB" sz="2400" spc="-10" dirty="0" smtClean="0">
                <a:latin typeface="Times New Roman"/>
                <a:cs typeface="Times New Roman"/>
              </a:rPr>
              <a:t>DVO </a:t>
            </a:r>
            <a:r>
              <a:rPr lang="en-GB" sz="2400" spc="-5" dirty="0">
                <a:latin typeface="Times New Roman"/>
                <a:cs typeface="Times New Roman"/>
              </a:rPr>
              <a:t>report </a:t>
            </a:r>
            <a:r>
              <a:rPr lang="en-GB" sz="2400" spc="-10" dirty="0">
                <a:latin typeface="Times New Roman"/>
                <a:cs typeface="Times New Roman"/>
              </a:rPr>
              <a:t>at </a:t>
            </a:r>
            <a:r>
              <a:rPr lang="en-GB" sz="2400" dirty="0">
                <a:latin typeface="Times New Roman"/>
                <a:cs typeface="Times New Roman"/>
              </a:rPr>
              <a:t>the </a:t>
            </a:r>
            <a:r>
              <a:rPr lang="en-GB" sz="2400" spc="-5" dirty="0">
                <a:latin typeface="Times New Roman"/>
                <a:cs typeface="Times New Roman"/>
              </a:rPr>
              <a:t>appellate stage</a:t>
            </a:r>
            <a:r>
              <a:rPr lang="en-GB" sz="2400" spc="20" dirty="0">
                <a:latin typeface="Times New Roman"/>
                <a:cs typeface="Times New Roman"/>
              </a:rPr>
              <a:t> </a:t>
            </a:r>
            <a:r>
              <a:rPr lang="en-GB" sz="2400" spc="-5" dirty="0">
                <a:latin typeface="Times New Roman"/>
                <a:cs typeface="Times New Roman"/>
              </a:rPr>
              <a:t>also</a:t>
            </a:r>
            <a:r>
              <a:rPr lang="en-GB" sz="2400" spc="-5" dirty="0" smtClean="0">
                <a:latin typeface="Times New Roman"/>
                <a:cs typeface="Times New Roman"/>
              </a:rPr>
              <a:t>.</a:t>
            </a:r>
            <a:endParaRPr lang="en-IN" sz="2400" dirty="0">
              <a:latin typeface="Times New Roman"/>
              <a:cs typeface="Times New Roman"/>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87187075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840097" y="6397059"/>
            <a:ext cx="3134241" cy="365125"/>
          </a:xfrm>
        </p:spPr>
        <p:txBody>
          <a:bodyPr/>
          <a:lstStyle/>
          <a:p>
            <a:r>
              <a:rPr lang="en-IN" smtClean="0"/>
              <a:t>H.C.Khincha &amp; Co</a:t>
            </a:r>
            <a:endParaRPr lang="en-IN"/>
          </a:p>
        </p:txBody>
      </p:sp>
      <p:sp>
        <p:nvSpPr>
          <p:cNvPr id="3" name="object 3"/>
          <p:cNvSpPr txBox="1">
            <a:spLocks noGrp="1"/>
          </p:cNvSpPr>
          <p:nvPr>
            <p:ph type="title"/>
          </p:nvPr>
        </p:nvSpPr>
        <p:spPr>
          <a:xfrm>
            <a:off x="495300" y="221501"/>
            <a:ext cx="11353800" cy="430887"/>
          </a:xfrm>
          <a:prstGeom prst="rect">
            <a:avLst/>
          </a:prstGeom>
        </p:spPr>
        <p:txBody>
          <a:bodyPr vert="horz" wrap="square" lIns="0" tIns="0" rIns="0" bIns="0" rtlCol="0" anchor="ctr">
            <a:spAutoFit/>
          </a:bodyPr>
          <a:lstStyle/>
          <a:p>
            <a:pPr marL="12700">
              <a:lnSpc>
                <a:spcPct val="100000"/>
              </a:lnSpc>
            </a:pPr>
            <a:r>
              <a:rPr lang="en-GB" sz="2800" b="1" spc="-5" dirty="0" smtClean="0">
                <a:latin typeface="Times New Roman" panose="02020603050405020304" pitchFamily="18" charset="0"/>
                <a:cs typeface="Times New Roman" panose="02020603050405020304" pitchFamily="18" charset="0"/>
              </a:rPr>
              <a:t>ISSUE - </a:t>
            </a:r>
            <a:r>
              <a:rPr lang="en-GB" sz="2800" b="1" spc="-5" dirty="0">
                <a:latin typeface="Times New Roman" panose="02020603050405020304" pitchFamily="18" charset="0"/>
                <a:cs typeface="Times New Roman" panose="02020603050405020304" pitchFamily="18" charset="0"/>
              </a:rPr>
              <a:t>9</a:t>
            </a:r>
            <a:endParaRPr sz="3200" b="1" dirty="0">
              <a:latin typeface="Times New Roman" panose="02020603050405020304" pitchFamily="18" charset="0"/>
              <a:cs typeface="Times New Roman" panose="02020603050405020304" pitchFamily="18" charset="0"/>
            </a:endParaRPr>
          </a:p>
        </p:txBody>
      </p:sp>
      <p:sp>
        <p:nvSpPr>
          <p:cNvPr id="5" name="object 5"/>
          <p:cNvSpPr txBox="1"/>
          <p:nvPr/>
        </p:nvSpPr>
        <p:spPr>
          <a:xfrm>
            <a:off x="419100" y="667650"/>
            <a:ext cx="11417299" cy="4257063"/>
          </a:xfrm>
          <a:prstGeom prst="rect">
            <a:avLst/>
          </a:prstGeom>
        </p:spPr>
        <p:txBody>
          <a:bodyPr vert="horz" wrap="square" lIns="0" tIns="0" rIns="0" bIns="0" rtlCol="0">
            <a:spAutoFit/>
          </a:bodyPr>
          <a:lstStyle/>
          <a:p>
            <a:pPr marR="7620" algn="just">
              <a:lnSpc>
                <a:spcPct val="110000"/>
              </a:lnSpc>
              <a:spcBef>
                <a:spcPts val="150"/>
              </a:spcBef>
            </a:pPr>
            <a:r>
              <a:rPr lang="en-US" sz="2800" b="1" u="sng" spc="-5" dirty="0">
                <a:latin typeface="Times New Roman" pitchFamily="18" charset="0"/>
                <a:cs typeface="Times New Roman" pitchFamily="18" charset="0"/>
              </a:rPr>
              <a:t>Penalty </a:t>
            </a:r>
            <a:r>
              <a:rPr lang="en-US" sz="2800" b="1" u="sng" spc="-5" dirty="0" smtClean="0">
                <a:latin typeface="Times New Roman" pitchFamily="18" charset="0"/>
                <a:cs typeface="Times New Roman" pitchFamily="18" charset="0"/>
              </a:rPr>
              <a:t>u/s </a:t>
            </a:r>
            <a:r>
              <a:rPr lang="en-US" sz="2800" b="1" u="sng" spc="-5" dirty="0">
                <a:latin typeface="Times New Roman" pitchFamily="18" charset="0"/>
                <a:cs typeface="Times New Roman" pitchFamily="18" charset="0"/>
              </a:rPr>
              <a:t>271(1)(c) of the Act is not </a:t>
            </a:r>
            <a:r>
              <a:rPr lang="en-US" sz="2800" b="1" u="sng" spc="-5" dirty="0" err="1">
                <a:latin typeface="Times New Roman" pitchFamily="18" charset="0"/>
                <a:cs typeface="Times New Roman" pitchFamily="18" charset="0"/>
              </a:rPr>
              <a:t>leviable</a:t>
            </a:r>
            <a:r>
              <a:rPr lang="en-US" sz="2800" b="1" u="sng" spc="-5" dirty="0">
                <a:latin typeface="Times New Roman" pitchFamily="18" charset="0"/>
                <a:cs typeface="Times New Roman" pitchFamily="18" charset="0"/>
              </a:rPr>
              <a:t> in the event an  addition is made to the total income merely </a:t>
            </a:r>
            <a:r>
              <a:rPr lang="en-US" sz="2800" b="1" u="sng" spc="5" dirty="0">
                <a:latin typeface="Times New Roman" pitchFamily="18" charset="0"/>
                <a:cs typeface="Times New Roman" pitchFamily="18" charset="0"/>
              </a:rPr>
              <a:t>by </a:t>
            </a:r>
            <a:r>
              <a:rPr lang="en-US" sz="2800" b="1" u="sng" spc="-5" dirty="0">
                <a:latin typeface="Times New Roman" pitchFamily="18" charset="0"/>
                <a:cs typeface="Times New Roman" pitchFamily="18" charset="0"/>
              </a:rPr>
              <a:t>invoking provisions of S.</a:t>
            </a:r>
            <a:r>
              <a:rPr lang="en-US" sz="2800" b="1" u="sng" dirty="0">
                <a:latin typeface="Times New Roman" pitchFamily="18" charset="0"/>
                <a:cs typeface="Times New Roman" pitchFamily="18" charset="0"/>
              </a:rPr>
              <a:t>50C</a:t>
            </a:r>
          </a:p>
          <a:p>
            <a:pPr marL="457200" marR="7620" indent="-457200" algn="just">
              <a:lnSpc>
                <a:spcPct val="110000"/>
              </a:lnSpc>
              <a:spcBef>
                <a:spcPts val="150"/>
              </a:spcBef>
              <a:buFont typeface="+mj-lt"/>
              <a:buAutoNum type="alphaLcPeriod"/>
            </a:pPr>
            <a:r>
              <a:rPr lang="en-US" sz="2800" b="1" dirty="0">
                <a:latin typeface="Times New Roman" pitchFamily="18" charset="0"/>
                <a:cs typeface="Times New Roman" pitchFamily="18" charset="0"/>
              </a:rPr>
              <a:t>CIT </a:t>
            </a:r>
            <a:r>
              <a:rPr lang="en-US" sz="2800" b="1" spc="-40" dirty="0">
                <a:latin typeface="Times New Roman" pitchFamily="18" charset="0"/>
                <a:cs typeface="Times New Roman" pitchFamily="18" charset="0"/>
              </a:rPr>
              <a:t>v. </a:t>
            </a:r>
            <a:r>
              <a:rPr lang="en-US" sz="2800" b="1" spc="-5" dirty="0">
                <a:latin typeface="Times New Roman" pitchFamily="18" charset="0"/>
                <a:cs typeface="Times New Roman" pitchFamily="18" charset="0"/>
              </a:rPr>
              <a:t>Fortune Hotels </a:t>
            </a:r>
            <a:r>
              <a:rPr lang="en-US" sz="2800" b="1" dirty="0">
                <a:latin typeface="Times New Roman" pitchFamily="18" charset="0"/>
                <a:cs typeface="Times New Roman" pitchFamily="18" charset="0"/>
              </a:rPr>
              <a:t>and </a:t>
            </a:r>
            <a:r>
              <a:rPr lang="en-US" sz="2800" b="1" spc="-5" dirty="0">
                <a:latin typeface="Times New Roman" pitchFamily="18" charset="0"/>
                <a:cs typeface="Times New Roman" pitchFamily="18" charset="0"/>
              </a:rPr>
              <a:t>Estates </a:t>
            </a:r>
            <a:r>
              <a:rPr lang="en-US" sz="2800" b="1" spc="-35" dirty="0">
                <a:latin typeface="Times New Roman" pitchFamily="18" charset="0"/>
                <a:cs typeface="Times New Roman" pitchFamily="18" charset="0"/>
              </a:rPr>
              <a:t>(P.) </a:t>
            </a:r>
            <a:r>
              <a:rPr lang="en-US" sz="2800" b="1" dirty="0">
                <a:latin typeface="Times New Roman" pitchFamily="18" charset="0"/>
                <a:cs typeface="Times New Roman" pitchFamily="18" charset="0"/>
              </a:rPr>
              <a:t>Ltd. </a:t>
            </a:r>
            <a:r>
              <a:rPr lang="en-US" sz="2800" b="1" spc="-5" dirty="0">
                <a:latin typeface="Times New Roman" pitchFamily="18" charset="0"/>
                <a:cs typeface="Times New Roman" pitchFamily="18" charset="0"/>
              </a:rPr>
              <a:t>[(2014) </a:t>
            </a:r>
            <a:r>
              <a:rPr lang="en-US" sz="2800" b="1" dirty="0">
                <a:latin typeface="Times New Roman" pitchFamily="18" charset="0"/>
                <a:cs typeface="Times New Roman" pitchFamily="18" charset="0"/>
              </a:rPr>
              <a:t>52 </a:t>
            </a:r>
            <a:r>
              <a:rPr lang="en-US" sz="2800" b="1" spc="-5" dirty="0">
                <a:latin typeface="Times New Roman" pitchFamily="18" charset="0"/>
                <a:cs typeface="Times New Roman" pitchFamily="18" charset="0"/>
              </a:rPr>
              <a:t>taxmann.com 330  </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Bom</a:t>
            </a:r>
            <a:r>
              <a:rPr lang="en-US" sz="2800" b="1" spc="-105" dirty="0">
                <a:latin typeface="Times New Roman" pitchFamily="18" charset="0"/>
                <a:cs typeface="Times New Roman" pitchFamily="18" charset="0"/>
              </a:rPr>
              <a:t> </a:t>
            </a:r>
            <a:r>
              <a:rPr lang="en-US" sz="2800" b="1" dirty="0">
                <a:latin typeface="Times New Roman" pitchFamily="18" charset="0"/>
                <a:cs typeface="Times New Roman" pitchFamily="18" charset="0"/>
              </a:rPr>
              <a:t>HC)]</a:t>
            </a:r>
          </a:p>
          <a:p>
            <a:pPr marL="457200" marR="181610" indent="-457200" algn="just">
              <a:lnSpc>
                <a:spcPct val="110000"/>
              </a:lnSpc>
              <a:buFont typeface="+mj-lt"/>
              <a:buAutoNum type="alphaLcPeriod"/>
            </a:pPr>
            <a:r>
              <a:rPr lang="en-US" sz="2800" b="1" dirty="0">
                <a:latin typeface="Times New Roman" pitchFamily="18" charset="0"/>
                <a:cs typeface="Times New Roman" pitchFamily="18" charset="0"/>
              </a:rPr>
              <a:t>CIT </a:t>
            </a:r>
            <a:r>
              <a:rPr lang="en-US" sz="2800" b="1" spc="-40" dirty="0">
                <a:latin typeface="Times New Roman" pitchFamily="18" charset="0"/>
                <a:cs typeface="Times New Roman" pitchFamily="18" charset="0"/>
              </a:rPr>
              <a:t>v. </a:t>
            </a:r>
            <a:r>
              <a:rPr lang="en-US" sz="2800" b="1" dirty="0" err="1">
                <a:latin typeface="Times New Roman" pitchFamily="18" charset="0"/>
                <a:cs typeface="Times New Roman" pitchFamily="18" charset="0"/>
              </a:rPr>
              <a:t>Madan</a:t>
            </a:r>
            <a:r>
              <a:rPr lang="en-US" sz="2800" b="1" dirty="0">
                <a:latin typeface="Times New Roman" pitchFamily="18" charset="0"/>
                <a:cs typeface="Times New Roman" pitchFamily="18" charset="0"/>
              </a:rPr>
              <a:t> Theatres Ltd. [(2014) 44 taxmann.com</a:t>
            </a:r>
            <a:r>
              <a:rPr lang="en-US" sz="2800" b="1" spc="-195" dirty="0">
                <a:latin typeface="Times New Roman" pitchFamily="18" charset="0"/>
                <a:cs typeface="Times New Roman" pitchFamily="18" charset="0"/>
              </a:rPr>
              <a:t> </a:t>
            </a:r>
            <a:r>
              <a:rPr lang="en-US" sz="2800" b="1" dirty="0">
                <a:latin typeface="Times New Roman" pitchFamily="18" charset="0"/>
                <a:cs typeface="Times New Roman" pitchFamily="18" charset="0"/>
              </a:rPr>
              <a:t>382 (Calcutta HC)]  </a:t>
            </a:r>
          </a:p>
          <a:p>
            <a:pPr marL="457200" marR="181610" indent="-457200" algn="just">
              <a:lnSpc>
                <a:spcPct val="110000"/>
              </a:lnSpc>
              <a:buFont typeface="+mj-lt"/>
              <a:buAutoNum type="alphaLcPeriod"/>
            </a:pPr>
            <a:r>
              <a:rPr lang="en-US" sz="2800" b="1" dirty="0">
                <a:latin typeface="Times New Roman" pitchFamily="18" charset="0"/>
                <a:cs typeface="Times New Roman" pitchFamily="18" charset="0"/>
              </a:rPr>
              <a:t>Prakash Chand </a:t>
            </a:r>
            <a:r>
              <a:rPr lang="en-US" sz="2800" b="1" dirty="0" err="1">
                <a:latin typeface="Times New Roman" pitchFamily="18" charset="0"/>
                <a:cs typeface="Times New Roman" pitchFamily="18" charset="0"/>
              </a:rPr>
              <a:t>Nahar</a:t>
            </a:r>
            <a:r>
              <a:rPr lang="en-US" sz="2800" b="1" dirty="0">
                <a:latin typeface="Times New Roman" pitchFamily="18" charset="0"/>
                <a:cs typeface="Times New Roman" pitchFamily="18" charset="0"/>
              </a:rPr>
              <a:t> </a:t>
            </a:r>
            <a:r>
              <a:rPr lang="en-US" sz="2800" b="1" spc="-40" dirty="0">
                <a:latin typeface="Times New Roman" pitchFamily="18" charset="0"/>
                <a:cs typeface="Times New Roman" pitchFamily="18" charset="0"/>
              </a:rPr>
              <a:t>v. </a:t>
            </a:r>
            <a:r>
              <a:rPr lang="en-US" sz="2800" b="1" spc="-10" dirty="0">
                <a:latin typeface="Times New Roman" pitchFamily="18" charset="0"/>
                <a:cs typeface="Times New Roman" pitchFamily="18" charset="0"/>
              </a:rPr>
              <a:t>ITO </a:t>
            </a:r>
            <a:r>
              <a:rPr lang="en-US" sz="2800" b="1" dirty="0">
                <a:latin typeface="Times New Roman" pitchFamily="18" charset="0"/>
                <a:cs typeface="Times New Roman" pitchFamily="18" charset="0"/>
              </a:rPr>
              <a:t>[(2007) </a:t>
            </a:r>
            <a:r>
              <a:rPr lang="en-US" sz="2800" b="1" spc="-25" dirty="0">
                <a:latin typeface="Times New Roman" pitchFamily="18" charset="0"/>
                <a:cs typeface="Times New Roman" pitchFamily="18" charset="0"/>
              </a:rPr>
              <a:t>110 </a:t>
            </a:r>
            <a:r>
              <a:rPr lang="en-US" sz="2800" b="1" dirty="0">
                <a:latin typeface="Times New Roman" pitchFamily="18" charset="0"/>
                <a:cs typeface="Times New Roman" pitchFamily="18" charset="0"/>
              </a:rPr>
              <a:t>TTJ 886</a:t>
            </a:r>
            <a:r>
              <a:rPr lang="en-US" sz="2800" b="1" spc="-70" dirty="0">
                <a:latin typeface="Times New Roman" pitchFamily="18" charset="0"/>
                <a:cs typeface="Times New Roman" pitchFamily="18" charset="0"/>
              </a:rPr>
              <a:t> </a:t>
            </a:r>
            <a:r>
              <a:rPr lang="en-US" sz="2800" b="1" spc="-5" dirty="0">
                <a:latin typeface="Times New Roman" pitchFamily="18" charset="0"/>
                <a:cs typeface="Times New Roman" pitchFamily="18" charset="0"/>
              </a:rPr>
              <a:t>(</a:t>
            </a:r>
            <a:r>
              <a:rPr lang="en-US" sz="2800" b="1" spc="-5" dirty="0" err="1">
                <a:latin typeface="Times New Roman" pitchFamily="18" charset="0"/>
                <a:cs typeface="Times New Roman" pitchFamily="18" charset="0"/>
              </a:rPr>
              <a:t>Jodh</a:t>
            </a:r>
            <a:r>
              <a:rPr lang="en-US" sz="2800" b="1" spc="-5" dirty="0">
                <a:latin typeface="Times New Roman" pitchFamily="18" charset="0"/>
                <a:cs typeface="Times New Roman" pitchFamily="18" charset="0"/>
              </a:rPr>
              <a:t>.)(Trib.)]</a:t>
            </a:r>
            <a:endParaRPr lang="en-US" sz="2800" b="1" dirty="0">
              <a:latin typeface="Times New Roman" pitchFamily="18" charset="0"/>
              <a:cs typeface="Times New Roman" pitchFamily="18" charset="0"/>
            </a:endParaRPr>
          </a:p>
          <a:p>
            <a:pPr marL="457200" marR="5080" indent="-457200" algn="just">
              <a:lnSpc>
                <a:spcPct val="110000"/>
              </a:lnSpc>
              <a:buFont typeface="+mj-lt"/>
              <a:buAutoNum type="alphaLcPeriod"/>
            </a:pPr>
            <a:r>
              <a:rPr lang="en-US" sz="2800" b="1" dirty="0" err="1">
                <a:latin typeface="Times New Roman" pitchFamily="18" charset="0"/>
                <a:cs typeface="Times New Roman" pitchFamily="18" charset="0"/>
              </a:rPr>
              <a:t>Renu</a:t>
            </a:r>
            <a:r>
              <a:rPr lang="en-US" sz="2800" b="1" dirty="0">
                <a:latin typeface="Times New Roman" pitchFamily="18" charset="0"/>
                <a:cs typeface="Times New Roman" pitchFamily="18" charset="0"/>
              </a:rPr>
              <a:t> </a:t>
            </a:r>
            <a:r>
              <a:rPr lang="en-US" sz="2800" b="1" spc="-5" dirty="0" err="1">
                <a:latin typeface="Times New Roman" pitchFamily="18" charset="0"/>
                <a:cs typeface="Times New Roman" pitchFamily="18" charset="0"/>
              </a:rPr>
              <a:t>Hingorani</a:t>
            </a:r>
            <a:r>
              <a:rPr lang="en-US" sz="2800" b="1" spc="-5" dirty="0">
                <a:latin typeface="Times New Roman" pitchFamily="18" charset="0"/>
                <a:cs typeface="Times New Roman" pitchFamily="18" charset="0"/>
              </a:rPr>
              <a:t> </a:t>
            </a:r>
            <a:r>
              <a:rPr lang="en-US" sz="2800" b="1" spc="-40" dirty="0">
                <a:latin typeface="Times New Roman" pitchFamily="18" charset="0"/>
                <a:cs typeface="Times New Roman" pitchFamily="18" charset="0"/>
              </a:rPr>
              <a:t>v. </a:t>
            </a:r>
            <a:r>
              <a:rPr lang="en-US" sz="2800" b="1" dirty="0">
                <a:latin typeface="Times New Roman" pitchFamily="18" charset="0"/>
                <a:cs typeface="Times New Roman" pitchFamily="18" charset="0"/>
              </a:rPr>
              <a:t>ACIT </a:t>
            </a:r>
            <a:r>
              <a:rPr lang="en-US" sz="2800" b="1" spc="-25" dirty="0">
                <a:latin typeface="Times New Roman" pitchFamily="18" charset="0"/>
                <a:cs typeface="Times New Roman" pitchFamily="18" charset="0"/>
              </a:rPr>
              <a:t>[ITA </a:t>
            </a:r>
            <a:r>
              <a:rPr lang="en-US" sz="2800" b="1" dirty="0">
                <a:latin typeface="Times New Roman" pitchFamily="18" charset="0"/>
                <a:cs typeface="Times New Roman" pitchFamily="18" charset="0"/>
              </a:rPr>
              <a:t>No. </a:t>
            </a:r>
            <a:r>
              <a:rPr lang="en-US" sz="2800" b="1" spc="-5" dirty="0">
                <a:latin typeface="Times New Roman" pitchFamily="18" charset="0"/>
                <a:cs typeface="Times New Roman" pitchFamily="18" charset="0"/>
              </a:rPr>
              <a:t>2210/Mum/2010; </a:t>
            </a:r>
            <a:r>
              <a:rPr lang="en-US" sz="2800" b="1" spc="-45" dirty="0">
                <a:latin typeface="Times New Roman" pitchFamily="18" charset="0"/>
                <a:cs typeface="Times New Roman" pitchFamily="18" charset="0"/>
              </a:rPr>
              <a:t>AY </a:t>
            </a:r>
            <a:r>
              <a:rPr lang="en-US" sz="2800" b="1" spc="-5" dirty="0">
                <a:latin typeface="Times New Roman" pitchFamily="18" charset="0"/>
                <a:cs typeface="Times New Roman" pitchFamily="18" charset="0"/>
              </a:rPr>
              <a:t>2006-07; </a:t>
            </a:r>
            <a:r>
              <a:rPr lang="en-US" sz="2800" b="1" spc="-10" dirty="0">
                <a:latin typeface="Times New Roman" pitchFamily="18" charset="0"/>
                <a:cs typeface="Times New Roman" pitchFamily="18" charset="0"/>
              </a:rPr>
              <a:t>Mumbai </a:t>
            </a:r>
            <a:r>
              <a:rPr lang="en-US" sz="2800" b="1" dirty="0">
                <a:latin typeface="Times New Roman" pitchFamily="18" charset="0"/>
                <a:cs typeface="Times New Roman" pitchFamily="18" charset="0"/>
              </a:rPr>
              <a:t>`D’  Bench; Order dated</a:t>
            </a:r>
            <a:r>
              <a:rPr lang="en-US" sz="2800" b="1" spc="-125" dirty="0">
                <a:latin typeface="Times New Roman" pitchFamily="18" charset="0"/>
                <a:cs typeface="Times New Roman" pitchFamily="18" charset="0"/>
              </a:rPr>
              <a:t> </a:t>
            </a:r>
            <a:r>
              <a:rPr lang="en-US" sz="2800" b="1" dirty="0">
                <a:latin typeface="Times New Roman" pitchFamily="18" charset="0"/>
                <a:cs typeface="Times New Roman" pitchFamily="18" charset="0"/>
              </a:rPr>
              <a:t>22.12.2010</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7976609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840097" y="6397059"/>
            <a:ext cx="3134241" cy="365125"/>
          </a:xfrm>
        </p:spPr>
        <p:txBody>
          <a:bodyPr/>
          <a:lstStyle/>
          <a:p>
            <a:r>
              <a:rPr lang="en-IN" smtClean="0"/>
              <a:t>H.C.Khincha &amp; Co</a:t>
            </a:r>
            <a:endParaRPr lang="en-IN"/>
          </a:p>
        </p:txBody>
      </p:sp>
      <p:sp>
        <p:nvSpPr>
          <p:cNvPr id="3" name="object 3"/>
          <p:cNvSpPr txBox="1">
            <a:spLocks noGrp="1"/>
          </p:cNvSpPr>
          <p:nvPr>
            <p:ph type="title"/>
          </p:nvPr>
        </p:nvSpPr>
        <p:spPr>
          <a:xfrm>
            <a:off x="495300" y="221501"/>
            <a:ext cx="11353800" cy="430887"/>
          </a:xfrm>
          <a:prstGeom prst="rect">
            <a:avLst/>
          </a:prstGeom>
        </p:spPr>
        <p:txBody>
          <a:bodyPr vert="horz" wrap="square" lIns="0" tIns="0" rIns="0" bIns="0" rtlCol="0" anchor="ctr">
            <a:spAutoFit/>
          </a:bodyPr>
          <a:lstStyle/>
          <a:p>
            <a:pPr marL="12700">
              <a:lnSpc>
                <a:spcPct val="100000"/>
              </a:lnSpc>
            </a:pPr>
            <a:r>
              <a:rPr lang="en-GB" sz="2800" b="1" spc="-5" dirty="0" smtClean="0">
                <a:latin typeface="Times New Roman" panose="02020603050405020304" pitchFamily="18" charset="0"/>
                <a:cs typeface="Times New Roman" panose="02020603050405020304" pitchFamily="18" charset="0"/>
              </a:rPr>
              <a:t>ISSUE - </a:t>
            </a:r>
            <a:r>
              <a:rPr lang="en-GB" sz="2800" b="1" spc="-5" dirty="0">
                <a:latin typeface="Times New Roman" panose="02020603050405020304" pitchFamily="18" charset="0"/>
                <a:cs typeface="Times New Roman" panose="02020603050405020304" pitchFamily="18" charset="0"/>
              </a:rPr>
              <a:t>9</a:t>
            </a:r>
            <a:endParaRPr sz="3200" b="1" dirty="0">
              <a:latin typeface="Times New Roman" panose="02020603050405020304" pitchFamily="18" charset="0"/>
              <a:cs typeface="Times New Roman" panose="02020603050405020304" pitchFamily="18" charset="0"/>
            </a:endParaRPr>
          </a:p>
        </p:txBody>
      </p:sp>
      <p:sp>
        <p:nvSpPr>
          <p:cNvPr id="5" name="object 5"/>
          <p:cNvSpPr txBox="1"/>
          <p:nvPr/>
        </p:nvSpPr>
        <p:spPr>
          <a:xfrm>
            <a:off x="419100" y="667650"/>
            <a:ext cx="11417299" cy="5515356"/>
          </a:xfrm>
          <a:prstGeom prst="rect">
            <a:avLst/>
          </a:prstGeom>
        </p:spPr>
        <p:txBody>
          <a:bodyPr vert="horz" wrap="square" lIns="0" tIns="0" rIns="0" bIns="0" rtlCol="0">
            <a:spAutoFit/>
          </a:bodyPr>
          <a:lstStyle/>
          <a:p>
            <a:pPr marR="8890" algn="just">
              <a:lnSpc>
                <a:spcPct val="110000"/>
              </a:lnSpc>
            </a:pPr>
            <a:r>
              <a:rPr lang="en-US" sz="2800" b="1" u="sng" spc="-5" dirty="0">
                <a:latin typeface="Times New Roman" pitchFamily="18" charset="0"/>
                <a:cs typeface="Times New Roman" pitchFamily="18" charset="0"/>
              </a:rPr>
              <a:t>Penalty u/s 271(1)(c) of the Act is not </a:t>
            </a:r>
            <a:r>
              <a:rPr lang="en-US" sz="2800" b="1" u="sng" spc="-5" dirty="0" err="1">
                <a:latin typeface="Times New Roman" pitchFamily="18" charset="0"/>
                <a:cs typeface="Times New Roman" pitchFamily="18" charset="0"/>
              </a:rPr>
              <a:t>leviable</a:t>
            </a:r>
            <a:r>
              <a:rPr lang="en-US" sz="2800" b="1" u="sng" spc="-5" dirty="0">
                <a:latin typeface="Times New Roman" pitchFamily="18" charset="0"/>
                <a:cs typeface="Times New Roman" pitchFamily="18" charset="0"/>
              </a:rPr>
              <a:t> in the event an  addition is made to the total income merely </a:t>
            </a:r>
            <a:r>
              <a:rPr lang="en-US" sz="2800" b="1" u="sng" spc="5" dirty="0">
                <a:latin typeface="Times New Roman" pitchFamily="18" charset="0"/>
                <a:cs typeface="Times New Roman" pitchFamily="18" charset="0"/>
              </a:rPr>
              <a:t>by </a:t>
            </a:r>
            <a:r>
              <a:rPr lang="en-US" sz="2800" b="1" u="sng" spc="-5" dirty="0">
                <a:latin typeface="Times New Roman" pitchFamily="18" charset="0"/>
                <a:cs typeface="Times New Roman" pitchFamily="18" charset="0"/>
              </a:rPr>
              <a:t>invoking provisions of S.</a:t>
            </a:r>
            <a:r>
              <a:rPr lang="en-US" sz="2800" b="1" u="sng" dirty="0">
                <a:latin typeface="Times New Roman" pitchFamily="18" charset="0"/>
                <a:cs typeface="Times New Roman" pitchFamily="18" charset="0"/>
              </a:rPr>
              <a:t>50C</a:t>
            </a:r>
          </a:p>
          <a:p>
            <a:pPr marR="8890" algn="just">
              <a:lnSpc>
                <a:spcPct val="110000"/>
              </a:lnSpc>
            </a:pPr>
            <a:endParaRPr lang="en-US" sz="2800" b="1" dirty="0" smtClean="0">
              <a:latin typeface="Times New Roman" pitchFamily="18" charset="0"/>
              <a:cs typeface="Times New Roman" pitchFamily="18" charset="0"/>
            </a:endParaRPr>
          </a:p>
          <a:p>
            <a:pPr marL="457200" marR="8890" indent="-457200" algn="just">
              <a:lnSpc>
                <a:spcPct val="110000"/>
              </a:lnSpc>
              <a:buFont typeface="+mj-lt"/>
              <a:buAutoNum type="alphaLcPeriod" startAt="5"/>
            </a:pPr>
            <a:r>
              <a:rPr lang="en-US" sz="2800" b="1" dirty="0" err="1" smtClean="0">
                <a:latin typeface="Times New Roman" pitchFamily="18" charset="0"/>
                <a:cs typeface="Times New Roman" pitchFamily="18" charset="0"/>
              </a:rPr>
              <a:t>Chimanlal</a:t>
            </a:r>
            <a:r>
              <a:rPr lang="en-US" sz="2800" b="1" dirty="0" smtClean="0">
                <a:latin typeface="Times New Roman" pitchFamily="18" charset="0"/>
                <a:cs typeface="Times New Roman" pitchFamily="18" charset="0"/>
              </a:rPr>
              <a:t> </a:t>
            </a:r>
            <a:r>
              <a:rPr lang="en-US" sz="2800" b="1" spc="-5" dirty="0" err="1">
                <a:latin typeface="Times New Roman" pitchFamily="18" charset="0"/>
                <a:cs typeface="Times New Roman" pitchFamily="18" charset="0"/>
              </a:rPr>
              <a:t>Manilal</a:t>
            </a:r>
            <a:r>
              <a:rPr lang="en-US" sz="2800" b="1" spc="-5" dirty="0">
                <a:latin typeface="Times New Roman" pitchFamily="18" charset="0"/>
                <a:cs typeface="Times New Roman" pitchFamily="18" charset="0"/>
              </a:rPr>
              <a:t> Patel </a:t>
            </a:r>
            <a:r>
              <a:rPr lang="en-US" sz="2800" b="1" spc="-40" dirty="0">
                <a:latin typeface="Times New Roman" pitchFamily="18" charset="0"/>
                <a:cs typeface="Times New Roman" pitchFamily="18" charset="0"/>
              </a:rPr>
              <a:t>v. </a:t>
            </a:r>
            <a:r>
              <a:rPr lang="en-US" sz="2800" b="1" dirty="0">
                <a:latin typeface="Times New Roman" pitchFamily="18" charset="0"/>
                <a:cs typeface="Times New Roman" pitchFamily="18" charset="0"/>
              </a:rPr>
              <a:t>ACIT </a:t>
            </a:r>
            <a:r>
              <a:rPr lang="en-US" sz="2800" b="1" spc="-20" dirty="0">
                <a:latin typeface="Times New Roman" pitchFamily="18" charset="0"/>
                <a:cs typeface="Times New Roman" pitchFamily="18" charset="0"/>
              </a:rPr>
              <a:t>[ITA </a:t>
            </a:r>
            <a:r>
              <a:rPr lang="en-US" sz="2800" b="1" dirty="0">
                <a:latin typeface="Times New Roman" pitchFamily="18" charset="0"/>
                <a:cs typeface="Times New Roman" pitchFamily="18" charset="0"/>
              </a:rPr>
              <a:t>No. </a:t>
            </a:r>
            <a:r>
              <a:rPr lang="en-US" sz="2800" b="1" spc="-5" dirty="0">
                <a:latin typeface="Times New Roman" pitchFamily="18" charset="0"/>
                <a:cs typeface="Times New Roman" pitchFamily="18" charset="0"/>
              </a:rPr>
              <a:t>508/</a:t>
            </a:r>
            <a:r>
              <a:rPr lang="en-US" sz="2800" b="1" spc="-5" dirty="0" err="1">
                <a:latin typeface="Times New Roman" pitchFamily="18" charset="0"/>
                <a:cs typeface="Times New Roman" pitchFamily="18" charset="0"/>
              </a:rPr>
              <a:t>Ahd</a:t>
            </a:r>
            <a:r>
              <a:rPr lang="en-US" sz="2800" b="1" spc="-5" dirty="0">
                <a:latin typeface="Times New Roman" pitchFamily="18" charset="0"/>
                <a:cs typeface="Times New Roman" pitchFamily="18" charset="0"/>
              </a:rPr>
              <a:t>/2010; </a:t>
            </a:r>
            <a:r>
              <a:rPr lang="en-US" sz="2800" b="1" spc="-40" dirty="0">
                <a:latin typeface="Times New Roman" pitchFamily="18" charset="0"/>
                <a:cs typeface="Times New Roman" pitchFamily="18" charset="0"/>
              </a:rPr>
              <a:t>AY </a:t>
            </a:r>
            <a:r>
              <a:rPr lang="en-US" sz="2800" b="1" spc="-5" dirty="0">
                <a:latin typeface="Times New Roman" pitchFamily="18" charset="0"/>
                <a:cs typeface="Times New Roman" pitchFamily="18" charset="0"/>
              </a:rPr>
              <a:t>2006-07,  </a:t>
            </a:r>
            <a:r>
              <a:rPr lang="en-US" sz="2800" b="1" dirty="0">
                <a:latin typeface="Times New Roman" pitchFamily="18" charset="0"/>
                <a:cs typeface="Times New Roman" pitchFamily="18" charset="0"/>
              </a:rPr>
              <a:t>Ahmedabad `D’ Bench; Order dated</a:t>
            </a:r>
            <a:r>
              <a:rPr lang="en-US" sz="2800" b="1" spc="-180" dirty="0">
                <a:latin typeface="Times New Roman" pitchFamily="18" charset="0"/>
                <a:cs typeface="Times New Roman" pitchFamily="18" charset="0"/>
              </a:rPr>
              <a:t> </a:t>
            </a:r>
            <a:r>
              <a:rPr lang="en-US" sz="2800" b="1" dirty="0">
                <a:latin typeface="Times New Roman" pitchFamily="18" charset="0"/>
                <a:cs typeface="Times New Roman" pitchFamily="18" charset="0"/>
              </a:rPr>
              <a:t>22.6.2012</a:t>
            </a:r>
            <a:r>
              <a:rPr lang="en-US" sz="2800" b="1" dirty="0" smtClean="0">
                <a:latin typeface="Times New Roman" pitchFamily="18" charset="0"/>
                <a:cs typeface="Times New Roman" pitchFamily="18" charset="0"/>
              </a:rPr>
              <a:t>)]</a:t>
            </a:r>
          </a:p>
          <a:p>
            <a:pPr marL="457200" marR="8890" indent="-457200" algn="just">
              <a:lnSpc>
                <a:spcPct val="110000"/>
              </a:lnSpc>
              <a:buFont typeface="+mj-lt"/>
              <a:buAutoNum type="alphaLcPeriod" startAt="5"/>
            </a:pPr>
            <a:r>
              <a:rPr lang="en-IN" sz="2800" b="1" dirty="0">
                <a:latin typeface="Times New Roman" panose="02020603050405020304" pitchFamily="18" charset="0"/>
                <a:cs typeface="Times New Roman" panose="02020603050405020304" pitchFamily="18" charset="0"/>
              </a:rPr>
              <a:t>ACIT vs. </a:t>
            </a:r>
            <a:r>
              <a:rPr lang="en-IN" sz="2800" b="1" spc="-5" dirty="0" err="1">
                <a:latin typeface="Times New Roman" panose="02020603050405020304" pitchFamily="18" charset="0"/>
                <a:cs typeface="Times New Roman" panose="02020603050405020304" pitchFamily="18" charset="0"/>
              </a:rPr>
              <a:t>Mrs.</a:t>
            </a:r>
            <a:r>
              <a:rPr lang="en-IN" sz="2800" b="1" spc="-5" dirty="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N. </a:t>
            </a:r>
            <a:r>
              <a:rPr lang="en-IN" sz="2800" b="1" dirty="0" err="1">
                <a:latin typeface="Times New Roman" panose="02020603050405020304" pitchFamily="18" charset="0"/>
                <a:cs typeface="Times New Roman" panose="02020603050405020304" pitchFamily="18" charset="0"/>
              </a:rPr>
              <a:t>Meenakshi</a:t>
            </a:r>
            <a:r>
              <a:rPr lang="en-IN" sz="2800" b="1" dirty="0">
                <a:latin typeface="Times New Roman" panose="02020603050405020304" pitchFamily="18" charset="0"/>
                <a:cs typeface="Times New Roman" panose="02020603050405020304" pitchFamily="18" charset="0"/>
              </a:rPr>
              <a:t> </a:t>
            </a:r>
            <a:r>
              <a:rPr lang="en-IN" sz="2800" b="1" spc="-5" dirty="0">
                <a:latin typeface="Times New Roman" panose="02020603050405020304" pitchFamily="18" charset="0"/>
                <a:cs typeface="Times New Roman" panose="02020603050405020304" pitchFamily="18" charset="0"/>
              </a:rPr>
              <a:t>(2009) </a:t>
            </a:r>
            <a:r>
              <a:rPr lang="en-IN" sz="2800" b="1" dirty="0">
                <a:latin typeface="Times New Roman" panose="02020603050405020304" pitchFamily="18" charset="0"/>
                <a:cs typeface="Times New Roman" panose="02020603050405020304" pitchFamily="18" charset="0"/>
              </a:rPr>
              <a:t>125 </a:t>
            </a:r>
            <a:r>
              <a:rPr lang="en-IN" sz="2800" b="1" spc="-5" dirty="0">
                <a:latin typeface="Times New Roman" panose="02020603050405020304" pitchFamily="18" charset="0"/>
                <a:cs typeface="Times New Roman" panose="02020603050405020304" pitchFamily="18" charset="0"/>
              </a:rPr>
              <a:t>TTJ </a:t>
            </a:r>
            <a:r>
              <a:rPr lang="en-IN" sz="2800" b="1" dirty="0">
                <a:latin typeface="Times New Roman" panose="02020603050405020304" pitchFamily="18" charset="0"/>
                <a:cs typeface="Times New Roman" panose="02020603050405020304" pitchFamily="18" charset="0"/>
              </a:rPr>
              <a:t>(Chennai) 856 </a:t>
            </a:r>
            <a:endParaRPr lang="en-IN" sz="2800" b="1" dirty="0" smtClean="0">
              <a:latin typeface="Times New Roman" panose="02020603050405020304" pitchFamily="18" charset="0"/>
              <a:cs typeface="Times New Roman" panose="02020603050405020304" pitchFamily="18" charset="0"/>
            </a:endParaRPr>
          </a:p>
          <a:p>
            <a:pPr marL="457200" marR="8890" indent="-457200" algn="just">
              <a:lnSpc>
                <a:spcPct val="110000"/>
              </a:lnSpc>
              <a:buFont typeface="+mj-lt"/>
              <a:buAutoNum type="alphaLcPeriod" startAt="5"/>
            </a:pPr>
            <a:r>
              <a:rPr lang="en-IN" sz="2800" b="1" dirty="0" smtClean="0">
                <a:latin typeface="Times New Roman" panose="02020603050405020304" pitchFamily="18" charset="0"/>
                <a:cs typeface="Times New Roman" panose="02020603050405020304" pitchFamily="18" charset="0"/>
              </a:rPr>
              <a:t>Jodhpur </a:t>
            </a:r>
            <a:r>
              <a:rPr lang="en-IN" sz="2800" b="1" dirty="0">
                <a:latin typeface="Times New Roman" panose="02020603050405020304" pitchFamily="18" charset="0"/>
                <a:cs typeface="Times New Roman" panose="02020603050405020304" pitchFamily="18" charset="0"/>
              </a:rPr>
              <a:t>bench </a:t>
            </a:r>
            <a:r>
              <a:rPr lang="en-IN" sz="2800" b="1" spc="-5" dirty="0">
                <a:latin typeface="Times New Roman" panose="02020603050405020304" pitchFamily="18" charset="0"/>
                <a:cs typeface="Times New Roman" panose="02020603050405020304" pitchFamily="18" charset="0"/>
              </a:rPr>
              <a:t>of </a:t>
            </a:r>
            <a:r>
              <a:rPr lang="en-IN" sz="2800" b="1" dirty="0">
                <a:latin typeface="Times New Roman" panose="02020603050405020304" pitchFamily="18" charset="0"/>
                <a:cs typeface="Times New Roman" panose="02020603050405020304" pitchFamily="18" charset="0"/>
              </a:rPr>
              <a:t>the </a:t>
            </a:r>
            <a:r>
              <a:rPr lang="en-IN" sz="2800" b="1" spc="-20" dirty="0">
                <a:latin typeface="Times New Roman" panose="02020603050405020304" pitchFamily="18" charset="0"/>
                <a:cs typeface="Times New Roman" panose="02020603050405020304" pitchFamily="18" charset="0"/>
              </a:rPr>
              <a:t>Tribunal </a:t>
            </a:r>
            <a:r>
              <a:rPr lang="en-IN" sz="2800" b="1" spc="-10" dirty="0">
                <a:latin typeface="Times New Roman" panose="02020603050405020304" pitchFamily="18" charset="0"/>
                <a:cs typeface="Times New Roman" panose="02020603050405020304" pitchFamily="18" charset="0"/>
              </a:rPr>
              <a:t>in </a:t>
            </a:r>
            <a:r>
              <a:rPr lang="en-IN" sz="2800" b="1" dirty="0" err="1">
                <a:latin typeface="Times New Roman" panose="02020603050405020304" pitchFamily="18" charset="0"/>
                <a:cs typeface="Times New Roman" panose="02020603050405020304" pitchFamily="18" charset="0"/>
              </a:rPr>
              <a:t>Prakashchand</a:t>
            </a:r>
            <a:r>
              <a:rPr lang="en-IN" sz="2800" b="1" dirty="0">
                <a:latin typeface="Times New Roman" panose="02020603050405020304" pitchFamily="18" charset="0"/>
                <a:cs typeface="Times New Roman" panose="02020603050405020304" pitchFamily="18" charset="0"/>
              </a:rPr>
              <a:t>  </a:t>
            </a:r>
            <a:r>
              <a:rPr lang="en-IN" sz="2800" b="1" dirty="0" err="1">
                <a:latin typeface="Times New Roman" panose="02020603050405020304" pitchFamily="18" charset="0"/>
                <a:cs typeface="Times New Roman" panose="02020603050405020304" pitchFamily="18" charset="0"/>
              </a:rPr>
              <a:t>Nahar</a:t>
            </a:r>
            <a:r>
              <a:rPr lang="en-IN" sz="2800" b="1" dirty="0">
                <a:latin typeface="Times New Roman" panose="02020603050405020304" pitchFamily="18" charset="0"/>
                <a:cs typeface="Times New Roman" panose="02020603050405020304" pitchFamily="18" charset="0"/>
              </a:rPr>
              <a:t> vs. </a:t>
            </a:r>
            <a:r>
              <a:rPr lang="en-IN" sz="2800" b="1" spc="-20" dirty="0">
                <a:latin typeface="Times New Roman" panose="02020603050405020304" pitchFamily="18" charset="0"/>
                <a:cs typeface="Times New Roman" panose="02020603050405020304" pitchFamily="18" charset="0"/>
              </a:rPr>
              <a:t>ITO </a:t>
            </a:r>
            <a:r>
              <a:rPr lang="en-IN" sz="2800" b="1" dirty="0">
                <a:latin typeface="Times New Roman" panose="02020603050405020304" pitchFamily="18" charset="0"/>
                <a:cs typeface="Times New Roman" panose="02020603050405020304" pitchFamily="18" charset="0"/>
              </a:rPr>
              <a:t>(2007) </a:t>
            </a:r>
            <a:r>
              <a:rPr lang="en-IN" sz="2800" b="1" spc="-40" dirty="0">
                <a:latin typeface="Times New Roman" panose="02020603050405020304" pitchFamily="18" charset="0"/>
                <a:cs typeface="Times New Roman" panose="02020603050405020304" pitchFamily="18" charset="0"/>
              </a:rPr>
              <a:t>110 </a:t>
            </a:r>
            <a:r>
              <a:rPr lang="en-IN" sz="2800" b="1" dirty="0">
                <a:latin typeface="Times New Roman" panose="02020603050405020304" pitchFamily="18" charset="0"/>
                <a:cs typeface="Times New Roman" panose="02020603050405020304" pitchFamily="18" charset="0"/>
              </a:rPr>
              <a:t>TTJ (</a:t>
            </a:r>
            <a:r>
              <a:rPr lang="en-IN" sz="2800" b="1" dirty="0" err="1">
                <a:latin typeface="Times New Roman" panose="02020603050405020304" pitchFamily="18" charset="0"/>
                <a:cs typeface="Times New Roman" panose="02020603050405020304" pitchFamily="18" charset="0"/>
              </a:rPr>
              <a:t>Jd</a:t>
            </a:r>
            <a:r>
              <a:rPr lang="en-IN" sz="2800" b="1" dirty="0">
                <a:latin typeface="Times New Roman" panose="02020603050405020304" pitchFamily="18" charset="0"/>
                <a:cs typeface="Times New Roman" panose="02020603050405020304" pitchFamily="18" charset="0"/>
              </a:rPr>
              <a:t>.)</a:t>
            </a:r>
            <a:r>
              <a:rPr lang="en-IN" sz="2800" b="1" spc="-135" dirty="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886</a:t>
            </a:r>
            <a:r>
              <a:rPr lang="en-IN" sz="2800" b="1" dirty="0" smtClean="0">
                <a:latin typeface="Times New Roman" panose="02020603050405020304" pitchFamily="18" charset="0"/>
                <a:cs typeface="Times New Roman" panose="02020603050405020304" pitchFamily="18" charset="0"/>
              </a:rPr>
              <a:t>.</a:t>
            </a:r>
          </a:p>
          <a:p>
            <a:pPr marL="457200" indent="-457200" algn="just">
              <a:buFont typeface="+mj-lt"/>
              <a:buAutoNum type="alphaLcPeriod" startAt="5"/>
            </a:pPr>
            <a:r>
              <a:rPr lang="en-GB" sz="2800" b="1" dirty="0">
                <a:latin typeface="Times New Roman" panose="02020603050405020304" pitchFamily="18" charset="0"/>
                <a:cs typeface="Times New Roman" panose="02020603050405020304" pitchFamily="18" charset="0"/>
              </a:rPr>
              <a:t>ITO V Ajay Sharma in ITA.No.995/Del./2016 dated 23.11.2017 (ITAT Delhi )</a:t>
            </a:r>
          </a:p>
          <a:p>
            <a:pPr marL="457200" indent="-457200" algn="just">
              <a:buFont typeface="+mj-lt"/>
              <a:buAutoNum type="alphaLcPeriod" startAt="5"/>
            </a:pPr>
            <a:r>
              <a:rPr lang="en-GB" sz="2800" b="1" dirty="0" err="1" smtClean="0">
                <a:latin typeface="Times New Roman" panose="02020603050405020304" pitchFamily="18" charset="0"/>
                <a:cs typeface="Times New Roman" panose="02020603050405020304" pitchFamily="18" charset="0"/>
              </a:rPr>
              <a:t>Ravindra</a:t>
            </a:r>
            <a:r>
              <a:rPr lang="en-GB" sz="2800" b="1" dirty="0" smtClean="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Anant</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Bhuskute</a:t>
            </a:r>
            <a:r>
              <a:rPr lang="en-GB" sz="2800" b="1" dirty="0">
                <a:latin typeface="Times New Roman" panose="02020603050405020304" pitchFamily="18" charset="0"/>
                <a:cs typeface="Times New Roman" panose="02020603050405020304" pitchFamily="18" charset="0"/>
              </a:rPr>
              <a:t> V ITO in ITA No.3041/PUN/2017 dated 04.08.2020 for Assessment Year : 2011-12 (ITAT Pune</a:t>
            </a:r>
            <a:r>
              <a:rPr lang="en-GB" sz="2800" b="1" dirty="0" smtClean="0">
                <a:latin typeface="Times New Roman" panose="02020603050405020304" pitchFamily="18" charset="0"/>
                <a:cs typeface="Times New Roman" panose="02020603050405020304" pitchFamily="18" charset="0"/>
              </a:rPr>
              <a:t>)</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2623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0" indent="0" algn="just">
              <a:lnSpc>
                <a:spcPct val="120000"/>
              </a:lnSpc>
              <a:spcBef>
                <a:spcPts val="235"/>
              </a:spcBef>
              <a:buNone/>
            </a:pPr>
            <a:r>
              <a:rPr lang="en-US" b="1" spc="-5" dirty="0">
                <a:latin typeface="Times New Roman" pitchFamily="18" charset="0"/>
                <a:cs typeface="Times New Roman" pitchFamily="18" charset="0"/>
              </a:rPr>
              <a:t>ISSUE </a:t>
            </a:r>
            <a:r>
              <a:rPr lang="en-US" b="1" spc="-5" dirty="0" smtClean="0">
                <a:latin typeface="Times New Roman" pitchFamily="18" charset="0"/>
                <a:cs typeface="Times New Roman" pitchFamily="18" charset="0"/>
              </a:rPr>
              <a:t>- 10</a:t>
            </a:r>
            <a:endParaRPr lang="en-US" b="1" spc="-5" dirty="0">
              <a:latin typeface="Times New Roman" pitchFamily="18" charset="0"/>
              <a:cs typeface="Times New Roman" pitchFamily="18" charset="0"/>
            </a:endParaRPr>
          </a:p>
          <a:p>
            <a:pPr marL="509588" indent="-509588" algn="just">
              <a:lnSpc>
                <a:spcPct val="120000"/>
              </a:lnSpc>
              <a:spcBef>
                <a:spcPts val="235"/>
              </a:spcBef>
              <a:buNone/>
            </a:pPr>
            <a:r>
              <a:rPr lang="en-US" b="1" u="sng" spc="-5" dirty="0">
                <a:latin typeface="Times New Roman" pitchFamily="18" charset="0"/>
                <a:cs typeface="Times New Roman" pitchFamily="18" charset="0"/>
              </a:rPr>
              <a:t>Section 50C cannot be invoked qua</a:t>
            </a:r>
            <a:r>
              <a:rPr lang="en-US" b="1" u="sng" spc="-65" dirty="0">
                <a:latin typeface="Times New Roman" pitchFamily="18" charset="0"/>
                <a:cs typeface="Times New Roman" pitchFamily="18" charset="0"/>
              </a:rPr>
              <a:t> </a:t>
            </a:r>
            <a:r>
              <a:rPr lang="en-US" b="1" u="sng" spc="-5" dirty="0">
                <a:latin typeface="Times New Roman" pitchFamily="18" charset="0"/>
                <a:cs typeface="Times New Roman" pitchFamily="18" charset="0"/>
              </a:rPr>
              <a:t>purchaser</a:t>
            </a:r>
            <a:endParaRPr lang="en-US" u="sng" dirty="0" smtClean="0">
              <a:solidFill>
                <a:schemeClr val="tx1"/>
              </a:solidFill>
              <a:latin typeface="Times New Roman" pitchFamily="18" charset="0"/>
              <a:cs typeface="Times New Roman" pitchFamily="18" charset="0"/>
            </a:endParaRPr>
          </a:p>
          <a:p>
            <a:pPr marL="68580" marR="78740" algn="just">
              <a:lnSpc>
                <a:spcPct val="120000"/>
              </a:lnSpc>
              <a:spcBef>
                <a:spcPts val="400"/>
              </a:spcBef>
              <a:buNone/>
            </a:pPr>
            <a:r>
              <a:rPr lang="en-US" sz="2000" b="1" u="sng" spc="-5" dirty="0">
                <a:latin typeface="Times New Roman" pitchFamily="18" charset="0"/>
                <a:cs typeface="Times New Roman" pitchFamily="18" charset="0"/>
              </a:rPr>
              <a:t>Provisions </a:t>
            </a:r>
            <a:r>
              <a:rPr lang="en-US" sz="2000" b="1" u="sng" dirty="0">
                <a:latin typeface="Times New Roman" pitchFamily="18" charset="0"/>
                <a:cs typeface="Times New Roman" pitchFamily="18" charset="0"/>
              </a:rPr>
              <a:t>of S. </a:t>
            </a:r>
            <a:r>
              <a:rPr lang="en-US" sz="2000" b="1" u="sng" spc="-5" dirty="0">
                <a:latin typeface="Times New Roman" pitchFamily="18" charset="0"/>
                <a:cs typeface="Times New Roman" pitchFamily="18" charset="0"/>
              </a:rPr>
              <a:t>50C </a:t>
            </a:r>
            <a:r>
              <a:rPr lang="en-US" sz="2000" b="1" u="sng" dirty="0">
                <a:latin typeface="Times New Roman" pitchFamily="18" charset="0"/>
                <a:cs typeface="Times New Roman" pitchFamily="18" charset="0"/>
              </a:rPr>
              <a:t>cannot be </a:t>
            </a:r>
            <a:r>
              <a:rPr lang="en-US" sz="2000" b="1" u="sng" spc="-5" dirty="0">
                <a:latin typeface="Times New Roman" pitchFamily="18" charset="0"/>
                <a:cs typeface="Times New Roman" pitchFamily="18" charset="0"/>
              </a:rPr>
              <a:t>invoked </a:t>
            </a:r>
            <a:r>
              <a:rPr lang="en-US" sz="2000" b="1" u="sng" dirty="0">
                <a:latin typeface="Times New Roman" pitchFamily="18" charset="0"/>
                <a:cs typeface="Times New Roman" pitchFamily="18" charset="0"/>
              </a:rPr>
              <a:t>to </a:t>
            </a:r>
            <a:r>
              <a:rPr lang="en-US" sz="2000" b="1" u="sng" spc="-5" dirty="0">
                <a:latin typeface="Times New Roman" pitchFamily="18" charset="0"/>
                <a:cs typeface="Times New Roman" pitchFamily="18" charset="0"/>
              </a:rPr>
              <a:t>make </a:t>
            </a:r>
            <a:r>
              <a:rPr lang="en-US" sz="2000" b="1" u="sng" dirty="0">
                <a:latin typeface="Times New Roman" pitchFamily="18" charset="0"/>
                <a:cs typeface="Times New Roman" pitchFamily="18" charset="0"/>
              </a:rPr>
              <a:t>an addition in the </a:t>
            </a:r>
            <a:r>
              <a:rPr lang="en-US" sz="2000" b="1" u="sng" spc="-5" dirty="0">
                <a:latin typeface="Times New Roman" pitchFamily="18" charset="0"/>
                <a:cs typeface="Times New Roman" pitchFamily="18" charset="0"/>
              </a:rPr>
              <a:t>assessment  </a:t>
            </a:r>
            <a:r>
              <a:rPr lang="en-US" sz="2000" b="1" u="sng" dirty="0">
                <a:latin typeface="Times New Roman" pitchFamily="18" charset="0"/>
                <a:cs typeface="Times New Roman" pitchFamily="18" charset="0"/>
              </a:rPr>
              <a:t>of </a:t>
            </a:r>
            <a:r>
              <a:rPr lang="en-US" sz="2000" b="1" u="sng" spc="-5" dirty="0">
                <a:latin typeface="Times New Roman" pitchFamily="18" charset="0"/>
                <a:cs typeface="Times New Roman" pitchFamily="18" charset="0"/>
              </a:rPr>
              <a:t>the purchaser </a:t>
            </a:r>
            <a:r>
              <a:rPr lang="en-US" sz="2000" b="1" u="sng" dirty="0">
                <a:latin typeface="Times New Roman" pitchFamily="18" charset="0"/>
                <a:cs typeface="Times New Roman" pitchFamily="18" charset="0"/>
              </a:rPr>
              <a:t>of </a:t>
            </a:r>
            <a:r>
              <a:rPr lang="en-US" sz="2000" b="1" u="sng" spc="-15" dirty="0">
                <a:latin typeface="Times New Roman" pitchFamily="18" charset="0"/>
                <a:cs typeface="Times New Roman" pitchFamily="18" charset="0"/>
              </a:rPr>
              <a:t>property. </a:t>
            </a:r>
            <a:r>
              <a:rPr lang="en-US" sz="2000" b="1" u="sng" spc="-5" dirty="0">
                <a:latin typeface="Times New Roman" pitchFamily="18" charset="0"/>
                <a:cs typeface="Times New Roman" pitchFamily="18" charset="0"/>
              </a:rPr>
              <a:t>Fiction created </a:t>
            </a:r>
            <a:r>
              <a:rPr lang="en-US" sz="2000" b="1" u="sng" dirty="0">
                <a:latin typeface="Times New Roman" pitchFamily="18" charset="0"/>
                <a:cs typeface="Times New Roman" pitchFamily="18" charset="0"/>
              </a:rPr>
              <a:t>u/s </a:t>
            </a:r>
            <a:r>
              <a:rPr lang="en-US" sz="2000" b="1" u="sng" spc="-5" dirty="0">
                <a:latin typeface="Times New Roman" pitchFamily="18" charset="0"/>
                <a:cs typeface="Times New Roman" pitchFamily="18" charset="0"/>
              </a:rPr>
              <a:t>50C is applicable only for  computing capital gains </a:t>
            </a:r>
            <a:r>
              <a:rPr lang="en-US" sz="2000" b="1" u="sng" dirty="0">
                <a:latin typeface="Times New Roman" pitchFamily="18" charset="0"/>
                <a:cs typeface="Times New Roman" pitchFamily="18" charset="0"/>
              </a:rPr>
              <a:t>in the </a:t>
            </a:r>
            <a:r>
              <a:rPr lang="en-US" sz="2000" b="1" u="sng" spc="-5" dirty="0">
                <a:latin typeface="Times New Roman" pitchFamily="18" charset="0"/>
                <a:cs typeface="Times New Roman" pitchFamily="18" charset="0"/>
              </a:rPr>
              <a:t>hands </a:t>
            </a:r>
            <a:r>
              <a:rPr lang="en-US" sz="2000" b="1" u="sng" dirty="0">
                <a:latin typeface="Times New Roman" pitchFamily="18" charset="0"/>
                <a:cs typeface="Times New Roman" pitchFamily="18" charset="0"/>
              </a:rPr>
              <a:t>of </a:t>
            </a:r>
            <a:r>
              <a:rPr lang="en-US" sz="2000" b="1" u="sng" spc="-5" dirty="0">
                <a:latin typeface="Times New Roman" pitchFamily="18" charset="0"/>
                <a:cs typeface="Times New Roman" pitchFamily="18" charset="0"/>
              </a:rPr>
              <a:t>seller and does </a:t>
            </a:r>
            <a:r>
              <a:rPr lang="en-US" sz="2000" b="1" u="sng" dirty="0">
                <a:latin typeface="Times New Roman" pitchFamily="18" charset="0"/>
                <a:cs typeface="Times New Roman" pitchFamily="18" charset="0"/>
              </a:rPr>
              <a:t>not </a:t>
            </a:r>
            <a:r>
              <a:rPr lang="en-US" sz="2000" b="1" u="sng" spc="-5" dirty="0">
                <a:latin typeface="Times New Roman" pitchFamily="18" charset="0"/>
                <a:cs typeface="Times New Roman" pitchFamily="18" charset="0"/>
              </a:rPr>
              <a:t>apply </a:t>
            </a:r>
            <a:r>
              <a:rPr lang="en-US" sz="2000" b="1" u="sng" dirty="0">
                <a:latin typeface="Times New Roman" pitchFamily="18" charset="0"/>
                <a:cs typeface="Times New Roman" pitchFamily="18" charset="0"/>
              </a:rPr>
              <a:t>to </a:t>
            </a:r>
            <a:r>
              <a:rPr lang="en-US" sz="2000" b="1" u="sng" spc="-5" dirty="0">
                <a:latin typeface="Times New Roman" pitchFamily="18" charset="0"/>
                <a:cs typeface="Times New Roman" pitchFamily="18" charset="0"/>
              </a:rPr>
              <a:t>buyer </a:t>
            </a:r>
            <a:r>
              <a:rPr lang="en-US" sz="2000" b="1" u="sng" dirty="0">
                <a:latin typeface="Times New Roman" pitchFamily="18" charset="0"/>
                <a:cs typeface="Times New Roman" pitchFamily="18" charset="0"/>
              </a:rPr>
              <a:t>for  </a:t>
            </a:r>
            <a:r>
              <a:rPr lang="en-US" sz="2000" b="1" u="sng" spc="-5" dirty="0">
                <a:latin typeface="Times New Roman" pitchFamily="18" charset="0"/>
                <a:cs typeface="Times New Roman" pitchFamily="18" charset="0"/>
              </a:rPr>
              <a:t>invoking S.</a:t>
            </a:r>
            <a:r>
              <a:rPr lang="en-US" sz="2000" b="1" u="sng" spc="-80" dirty="0">
                <a:latin typeface="Times New Roman" pitchFamily="18" charset="0"/>
                <a:cs typeface="Times New Roman" pitchFamily="18" charset="0"/>
              </a:rPr>
              <a:t> </a:t>
            </a:r>
            <a:r>
              <a:rPr lang="en-US" sz="2000" b="1" u="sng" spc="-5" dirty="0">
                <a:latin typeface="Times New Roman" pitchFamily="18" charset="0"/>
                <a:cs typeface="Times New Roman" pitchFamily="18" charset="0"/>
              </a:rPr>
              <a:t>69B.</a:t>
            </a:r>
            <a:endParaRPr lang="en-US" sz="2000" dirty="0">
              <a:latin typeface="Times New Roman" pitchFamily="18" charset="0"/>
              <a:cs typeface="Times New Roman" pitchFamily="18" charset="0"/>
            </a:endParaRPr>
          </a:p>
          <a:p>
            <a:pPr marL="525780" indent="-457200">
              <a:lnSpc>
                <a:spcPct val="120000"/>
              </a:lnSpc>
              <a:buFont typeface="+mj-lt"/>
              <a:buAutoNum type="alphaLcParenR"/>
            </a:pPr>
            <a:r>
              <a:rPr lang="en-US" sz="2000" b="1" spc="-5" dirty="0">
                <a:latin typeface="Times New Roman" pitchFamily="18" charset="0"/>
                <a:cs typeface="Times New Roman" pitchFamily="18" charset="0"/>
              </a:rPr>
              <a:t>CIT </a:t>
            </a:r>
            <a:r>
              <a:rPr lang="en-US" sz="2000" b="1" dirty="0">
                <a:latin typeface="Times New Roman" pitchFamily="18" charset="0"/>
                <a:cs typeface="Times New Roman" pitchFamily="18" charset="0"/>
              </a:rPr>
              <a:t>v </a:t>
            </a:r>
            <a:r>
              <a:rPr lang="en-US" sz="2000" b="1" spc="-5" dirty="0" err="1">
                <a:latin typeface="Times New Roman" pitchFamily="18" charset="0"/>
                <a:cs typeface="Times New Roman" pitchFamily="18" charset="0"/>
              </a:rPr>
              <a:t>Chandni</a:t>
            </a:r>
            <a:r>
              <a:rPr lang="en-US" sz="2000" b="1" spc="-5" dirty="0">
                <a:latin typeface="Times New Roman" pitchFamily="18" charset="0"/>
                <a:cs typeface="Times New Roman" pitchFamily="18" charset="0"/>
              </a:rPr>
              <a:t> </a:t>
            </a:r>
            <a:r>
              <a:rPr lang="en-US" sz="2000" b="1" spc="-5" dirty="0" err="1">
                <a:latin typeface="Times New Roman" pitchFamily="18" charset="0"/>
                <a:cs typeface="Times New Roman" pitchFamily="18" charset="0"/>
              </a:rPr>
              <a:t>Bhuchar</a:t>
            </a:r>
            <a:r>
              <a:rPr lang="en-US" sz="2000" b="1" spc="-5" dirty="0">
                <a:latin typeface="Times New Roman" pitchFamily="18" charset="0"/>
                <a:cs typeface="Times New Roman" pitchFamily="18" charset="0"/>
              </a:rPr>
              <a:t> [191 </a:t>
            </a:r>
            <a:r>
              <a:rPr lang="en-US" sz="2000" b="1" spc="-20" dirty="0">
                <a:latin typeface="Times New Roman" pitchFamily="18" charset="0"/>
                <a:cs typeface="Times New Roman" pitchFamily="18" charset="0"/>
              </a:rPr>
              <a:t>Taxman </a:t>
            </a:r>
            <a:r>
              <a:rPr lang="en-US" sz="2000" b="1" spc="-5" dirty="0">
                <a:latin typeface="Times New Roman" pitchFamily="18" charset="0"/>
                <a:cs typeface="Times New Roman" pitchFamily="18" charset="0"/>
              </a:rPr>
              <a:t>142 (P </a:t>
            </a:r>
            <a:r>
              <a:rPr lang="en-US" sz="2000" b="1" dirty="0">
                <a:latin typeface="Times New Roman" pitchFamily="18" charset="0"/>
                <a:cs typeface="Times New Roman" pitchFamily="18" charset="0"/>
              </a:rPr>
              <a:t>&amp;</a:t>
            </a:r>
            <a:r>
              <a:rPr lang="en-US" sz="2000" b="1" spc="-60" dirty="0">
                <a:latin typeface="Times New Roman" pitchFamily="18" charset="0"/>
                <a:cs typeface="Times New Roman" pitchFamily="18" charset="0"/>
              </a:rPr>
              <a:t> </a:t>
            </a:r>
            <a:r>
              <a:rPr lang="en-US" sz="2000" b="1" spc="-5" dirty="0">
                <a:latin typeface="Times New Roman" pitchFamily="18" charset="0"/>
                <a:cs typeface="Times New Roman" pitchFamily="18" charset="0"/>
              </a:rPr>
              <a:t>H)(HC)]</a:t>
            </a:r>
            <a:endParaRPr lang="en-US" sz="2000" b="1" dirty="0">
              <a:latin typeface="Times New Roman" pitchFamily="18" charset="0"/>
              <a:cs typeface="Times New Roman" pitchFamily="18" charset="0"/>
            </a:endParaRPr>
          </a:p>
          <a:p>
            <a:pPr marL="525780" marR="817880" indent="-457200">
              <a:lnSpc>
                <a:spcPct val="120000"/>
              </a:lnSpc>
              <a:buFont typeface="+mj-lt"/>
              <a:buAutoNum type="alphaLcParenR"/>
            </a:pPr>
            <a:r>
              <a:rPr lang="en-US" sz="2000" b="1" spc="-5" dirty="0">
                <a:latin typeface="Times New Roman" pitchFamily="18" charset="0"/>
                <a:cs typeface="Times New Roman" pitchFamily="18" charset="0"/>
              </a:rPr>
              <a:t>CIT </a:t>
            </a:r>
            <a:r>
              <a:rPr lang="en-US" sz="2000" b="1" dirty="0">
                <a:latin typeface="Times New Roman" pitchFamily="18" charset="0"/>
                <a:cs typeface="Times New Roman" pitchFamily="18" charset="0"/>
              </a:rPr>
              <a:t>v </a:t>
            </a:r>
            <a:r>
              <a:rPr lang="en-US" sz="2000" b="1" spc="-5" dirty="0" err="1">
                <a:latin typeface="Times New Roman" pitchFamily="18" charset="0"/>
                <a:cs typeface="Times New Roman" pitchFamily="18" charset="0"/>
              </a:rPr>
              <a:t>Khoobsurat</a:t>
            </a:r>
            <a:r>
              <a:rPr lang="en-US" sz="2000" b="1" spc="-5" dirty="0">
                <a:latin typeface="Times New Roman" pitchFamily="18" charset="0"/>
                <a:cs typeface="Times New Roman" pitchFamily="18" charset="0"/>
              </a:rPr>
              <a:t> Resorts </a:t>
            </a:r>
            <a:r>
              <a:rPr lang="en-US" sz="2000" b="1" spc="-30" dirty="0">
                <a:latin typeface="Times New Roman" pitchFamily="18" charset="0"/>
                <a:cs typeface="Times New Roman" pitchFamily="18" charset="0"/>
              </a:rPr>
              <a:t>(P.) </a:t>
            </a:r>
            <a:r>
              <a:rPr lang="en-US" sz="2000" b="1" spc="-5" dirty="0">
                <a:latin typeface="Times New Roman" pitchFamily="18" charset="0"/>
                <a:cs typeface="Times New Roman" pitchFamily="18" charset="0"/>
              </a:rPr>
              <a:t>Ltd. [(2013) 256 </a:t>
            </a:r>
            <a:r>
              <a:rPr lang="en-US" sz="2000" b="1" dirty="0">
                <a:latin typeface="Times New Roman" pitchFamily="18" charset="0"/>
                <a:cs typeface="Times New Roman" pitchFamily="18" charset="0"/>
              </a:rPr>
              <a:t>CTR </a:t>
            </a:r>
            <a:r>
              <a:rPr lang="en-US" sz="2000" b="1" spc="-5" dirty="0">
                <a:latin typeface="Times New Roman" pitchFamily="18" charset="0"/>
                <a:cs typeface="Times New Roman" pitchFamily="18" charset="0"/>
              </a:rPr>
              <a:t>371 (Del)(HC</a:t>
            </a:r>
            <a:r>
              <a:rPr lang="en-US" sz="2000" b="1" spc="-5" dirty="0" smtClean="0">
                <a:latin typeface="Times New Roman" pitchFamily="18" charset="0"/>
                <a:cs typeface="Times New Roman" pitchFamily="18" charset="0"/>
              </a:rPr>
              <a:t>)]</a:t>
            </a:r>
          </a:p>
          <a:p>
            <a:pPr marL="525780" marR="817880" indent="-457200">
              <a:lnSpc>
                <a:spcPct val="120000"/>
              </a:lnSpc>
              <a:buFont typeface="+mj-lt"/>
              <a:buAutoNum type="alphaLcParenR"/>
            </a:pPr>
            <a:r>
              <a:rPr lang="en-US" sz="2000" b="1" spc="-5" dirty="0" smtClean="0">
                <a:latin typeface="Times New Roman" pitchFamily="18" charset="0"/>
                <a:cs typeface="Times New Roman" pitchFamily="18" charset="0"/>
              </a:rPr>
              <a:t> </a:t>
            </a:r>
            <a:r>
              <a:rPr lang="en-US" sz="2000" b="1" spc="-5" dirty="0">
                <a:latin typeface="Times New Roman" pitchFamily="18" charset="0"/>
                <a:cs typeface="Times New Roman" pitchFamily="18" charset="0"/>
              </a:rPr>
              <a:t>CIT </a:t>
            </a:r>
            <a:r>
              <a:rPr lang="en-US" sz="2000" b="1" spc="-35" dirty="0">
                <a:latin typeface="Times New Roman" pitchFamily="18" charset="0"/>
                <a:cs typeface="Times New Roman" pitchFamily="18" charset="0"/>
              </a:rPr>
              <a:t>v. </a:t>
            </a:r>
            <a:r>
              <a:rPr lang="en-US" sz="2000" b="1" spc="-5" dirty="0" err="1">
                <a:latin typeface="Times New Roman" pitchFamily="18" charset="0"/>
                <a:cs typeface="Times New Roman" pitchFamily="18" charset="0"/>
              </a:rPr>
              <a:t>Sarjan</a:t>
            </a:r>
            <a:r>
              <a:rPr lang="en-US" sz="2000" b="1" spc="-5" dirty="0">
                <a:latin typeface="Times New Roman" pitchFamily="18" charset="0"/>
                <a:cs typeface="Times New Roman" pitchFamily="18" charset="0"/>
              </a:rPr>
              <a:t> Realities Ltd [(2013) 40 taxmann.com 398 (Gujarat)] </a:t>
            </a:r>
            <a:endParaRPr lang="en-US" sz="2000" b="1" spc="-5" dirty="0" smtClean="0">
              <a:latin typeface="Times New Roman" pitchFamily="18" charset="0"/>
              <a:cs typeface="Times New Roman" pitchFamily="18" charset="0"/>
            </a:endParaRPr>
          </a:p>
          <a:p>
            <a:pPr marL="525780" marR="817880" indent="-457200">
              <a:lnSpc>
                <a:spcPct val="120000"/>
              </a:lnSpc>
              <a:buFont typeface="+mj-lt"/>
              <a:buAutoNum type="alphaLcParenR"/>
            </a:pPr>
            <a:r>
              <a:rPr lang="en-US" sz="2000" b="1" spc="-5" dirty="0" smtClean="0">
                <a:latin typeface="Times New Roman" pitchFamily="18" charset="0"/>
                <a:cs typeface="Times New Roman" pitchFamily="18" charset="0"/>
              </a:rPr>
              <a:t> </a:t>
            </a:r>
            <a:r>
              <a:rPr lang="en-US" sz="2000" b="1" spc="-5" dirty="0">
                <a:latin typeface="Times New Roman" pitchFamily="18" charset="0"/>
                <a:cs typeface="Times New Roman" pitchFamily="18" charset="0"/>
              </a:rPr>
              <a:t>ITO </a:t>
            </a:r>
            <a:r>
              <a:rPr lang="en-US" sz="2000" b="1" dirty="0">
                <a:latin typeface="Times New Roman" pitchFamily="18" charset="0"/>
                <a:cs typeface="Times New Roman" pitchFamily="18" charset="0"/>
              </a:rPr>
              <a:t>v </a:t>
            </a:r>
            <a:r>
              <a:rPr lang="en-US" sz="2000" b="1" spc="-5" dirty="0">
                <a:latin typeface="Times New Roman" pitchFamily="18" charset="0"/>
                <a:cs typeface="Times New Roman" pitchFamily="18" charset="0"/>
              </a:rPr>
              <a:t>Optec Disc Mfg </a:t>
            </a:r>
            <a:r>
              <a:rPr lang="en-US" sz="2000" b="1" spc="-25" dirty="0">
                <a:latin typeface="Times New Roman" pitchFamily="18" charset="0"/>
                <a:cs typeface="Times New Roman" pitchFamily="18" charset="0"/>
              </a:rPr>
              <a:t>[11 </a:t>
            </a:r>
            <a:r>
              <a:rPr lang="en-US" sz="2000" b="1" dirty="0">
                <a:latin typeface="Times New Roman" pitchFamily="18" charset="0"/>
                <a:cs typeface="Times New Roman" pitchFamily="18" charset="0"/>
              </a:rPr>
              <a:t>DTR </a:t>
            </a:r>
            <a:r>
              <a:rPr lang="en-US" sz="2000" b="1" spc="-5" dirty="0">
                <a:latin typeface="Times New Roman" pitchFamily="18" charset="0"/>
                <a:cs typeface="Times New Roman" pitchFamily="18" charset="0"/>
              </a:rPr>
              <a:t>264</a:t>
            </a:r>
            <a:r>
              <a:rPr lang="en-US" sz="2000" b="1" spc="-40" dirty="0">
                <a:latin typeface="Times New Roman" pitchFamily="18" charset="0"/>
                <a:cs typeface="Times New Roman" pitchFamily="18" charset="0"/>
              </a:rPr>
              <a:t> </a:t>
            </a:r>
            <a:r>
              <a:rPr lang="en-US" sz="2000" b="1" spc="-15" dirty="0">
                <a:latin typeface="Times New Roman" pitchFamily="18" charset="0"/>
                <a:cs typeface="Times New Roman" pitchFamily="18" charset="0"/>
              </a:rPr>
              <a:t>(</a:t>
            </a:r>
            <a:r>
              <a:rPr lang="en-US" sz="2000" b="1" spc="-15" dirty="0" err="1">
                <a:latin typeface="Times New Roman" pitchFamily="18" charset="0"/>
                <a:cs typeface="Times New Roman" pitchFamily="18" charset="0"/>
              </a:rPr>
              <a:t>Chd</a:t>
            </a:r>
            <a:r>
              <a:rPr lang="en-US" sz="2000" b="1" spc="-15" dirty="0">
                <a:latin typeface="Times New Roman" pitchFamily="18" charset="0"/>
                <a:cs typeface="Times New Roman" pitchFamily="18" charset="0"/>
              </a:rPr>
              <a:t>)(ITAT)]</a:t>
            </a:r>
            <a:endParaRPr lang="en-US" sz="2000" b="1" dirty="0">
              <a:latin typeface="Times New Roman" pitchFamily="18" charset="0"/>
              <a:cs typeface="Times New Roman" pitchFamily="18" charset="0"/>
            </a:endParaRPr>
          </a:p>
          <a:p>
            <a:pPr marL="525780" marR="80010" indent="-457200">
              <a:lnSpc>
                <a:spcPct val="120000"/>
              </a:lnSpc>
              <a:buFont typeface="+mj-lt"/>
              <a:buAutoNum type="alphaLcParenR"/>
            </a:pPr>
            <a:r>
              <a:rPr lang="en-US" sz="2000" b="1" spc="-10" dirty="0">
                <a:latin typeface="Times New Roman" pitchFamily="18" charset="0"/>
                <a:cs typeface="Times New Roman" pitchFamily="18" charset="0"/>
              </a:rPr>
              <a:t>ITO </a:t>
            </a:r>
            <a:r>
              <a:rPr lang="en-US" sz="2000" b="1" dirty="0">
                <a:latin typeface="Times New Roman" pitchFamily="18" charset="0"/>
                <a:cs typeface="Times New Roman" pitchFamily="18" charset="0"/>
              </a:rPr>
              <a:t>v </a:t>
            </a:r>
            <a:r>
              <a:rPr lang="en-US" sz="2000" b="1" spc="-5" dirty="0">
                <a:latin typeface="Times New Roman" pitchFamily="18" charset="0"/>
                <a:cs typeface="Times New Roman" pitchFamily="18" charset="0"/>
              </a:rPr>
              <a:t>Smt. </a:t>
            </a:r>
            <a:r>
              <a:rPr lang="en-US" sz="2000" b="1" spc="-5" dirty="0" err="1">
                <a:latin typeface="Times New Roman" pitchFamily="18" charset="0"/>
                <a:cs typeface="Times New Roman" pitchFamily="18" charset="0"/>
              </a:rPr>
              <a:t>Kusum</a:t>
            </a:r>
            <a:r>
              <a:rPr lang="en-US" sz="2000" b="1" spc="-5" dirty="0">
                <a:latin typeface="Times New Roman" pitchFamily="18" charset="0"/>
                <a:cs typeface="Times New Roman" pitchFamily="18" charset="0"/>
              </a:rPr>
              <a:t> </a:t>
            </a:r>
            <a:r>
              <a:rPr lang="en-US" sz="2000" b="1" spc="-5" dirty="0" err="1">
                <a:latin typeface="Times New Roman" pitchFamily="18" charset="0"/>
                <a:cs typeface="Times New Roman" pitchFamily="18" charset="0"/>
              </a:rPr>
              <a:t>Gilani</a:t>
            </a:r>
            <a:r>
              <a:rPr lang="en-US" sz="2000" b="1" spc="-5" dirty="0">
                <a:latin typeface="Times New Roman" pitchFamily="18" charset="0"/>
                <a:cs typeface="Times New Roman" pitchFamily="18" charset="0"/>
              </a:rPr>
              <a:t> </a:t>
            </a:r>
            <a:r>
              <a:rPr lang="en-US" sz="2000" b="1" spc="-15" dirty="0">
                <a:latin typeface="Times New Roman" pitchFamily="18" charset="0"/>
                <a:cs typeface="Times New Roman" pitchFamily="18" charset="0"/>
              </a:rPr>
              <a:t>[(Delhi)(ITAT)(ITA </a:t>
            </a:r>
            <a:r>
              <a:rPr lang="en-US" sz="2000" b="1" spc="-5" dirty="0">
                <a:latin typeface="Times New Roman" pitchFamily="18" charset="0"/>
                <a:cs typeface="Times New Roman" pitchFamily="18" charset="0"/>
              </a:rPr>
              <a:t>No. 1576/Del/2008, </a:t>
            </a:r>
            <a:r>
              <a:rPr lang="en-US" sz="2000" b="1" spc="-35" dirty="0">
                <a:latin typeface="Times New Roman" pitchFamily="18" charset="0"/>
                <a:cs typeface="Times New Roman" pitchFamily="18" charset="0"/>
              </a:rPr>
              <a:t>AY </a:t>
            </a:r>
            <a:r>
              <a:rPr lang="en-US" sz="2000" b="1" spc="-5" dirty="0">
                <a:latin typeface="Times New Roman" pitchFamily="18" charset="0"/>
                <a:cs typeface="Times New Roman" pitchFamily="18" charset="0"/>
              </a:rPr>
              <a:t>2004-05, order  dated</a:t>
            </a:r>
            <a:r>
              <a:rPr lang="en-US" sz="2000" b="1" spc="-40" dirty="0">
                <a:latin typeface="Times New Roman" pitchFamily="18" charset="0"/>
                <a:cs typeface="Times New Roman" pitchFamily="18" charset="0"/>
              </a:rPr>
              <a:t> </a:t>
            </a:r>
            <a:r>
              <a:rPr lang="en-US" sz="2000" b="1" spc="-15" dirty="0">
                <a:latin typeface="Times New Roman" pitchFamily="18" charset="0"/>
                <a:cs typeface="Times New Roman" pitchFamily="18" charset="0"/>
              </a:rPr>
              <a:t>11.12.2009)]</a:t>
            </a:r>
            <a:endParaRPr lang="en-US" sz="2000" b="1" dirty="0">
              <a:latin typeface="Times New Roman" pitchFamily="18" charset="0"/>
              <a:cs typeface="Times New Roman" pitchFamily="18" charset="0"/>
            </a:endParaRPr>
          </a:p>
          <a:p>
            <a:pPr marL="525780" marR="334645" indent="-457200">
              <a:lnSpc>
                <a:spcPct val="120000"/>
              </a:lnSpc>
              <a:buFont typeface="+mj-lt"/>
              <a:buAutoNum type="alphaLcParenR"/>
            </a:pPr>
            <a:r>
              <a:rPr lang="en-US" sz="2000" b="1" spc="-5" dirty="0">
                <a:latin typeface="Times New Roman" pitchFamily="18" charset="0"/>
                <a:cs typeface="Times New Roman" pitchFamily="18" charset="0"/>
              </a:rPr>
              <a:t>DCIT </a:t>
            </a:r>
            <a:r>
              <a:rPr lang="en-US" sz="2000" b="1" spc="-35" dirty="0">
                <a:latin typeface="Times New Roman" pitchFamily="18" charset="0"/>
                <a:cs typeface="Times New Roman" pitchFamily="18" charset="0"/>
              </a:rPr>
              <a:t>v. </a:t>
            </a:r>
            <a:r>
              <a:rPr lang="en-US" sz="2000" b="1" spc="-15" dirty="0" err="1">
                <a:latin typeface="Times New Roman" pitchFamily="18" charset="0"/>
                <a:cs typeface="Times New Roman" pitchFamily="18" charset="0"/>
              </a:rPr>
              <a:t>Vallabhbhai</a:t>
            </a:r>
            <a:r>
              <a:rPr lang="en-US" sz="2000" b="1" spc="-15" dirty="0">
                <a:latin typeface="Times New Roman" pitchFamily="18" charset="0"/>
                <a:cs typeface="Times New Roman" pitchFamily="18" charset="0"/>
              </a:rPr>
              <a:t> </a:t>
            </a:r>
            <a:r>
              <a:rPr lang="en-US" sz="2000" b="1" spc="-5" dirty="0" err="1">
                <a:latin typeface="Times New Roman" pitchFamily="18" charset="0"/>
                <a:cs typeface="Times New Roman" pitchFamily="18" charset="0"/>
              </a:rPr>
              <a:t>Purshottambhai</a:t>
            </a:r>
            <a:r>
              <a:rPr lang="en-US" sz="2000" b="1" spc="-5" dirty="0">
                <a:latin typeface="Times New Roman" pitchFamily="18" charset="0"/>
                <a:cs typeface="Times New Roman" pitchFamily="18" charset="0"/>
              </a:rPr>
              <a:t> </a:t>
            </a:r>
            <a:r>
              <a:rPr lang="en-US" sz="2000" b="1" spc="-5" dirty="0" err="1">
                <a:latin typeface="Times New Roman" pitchFamily="18" charset="0"/>
                <a:cs typeface="Times New Roman" pitchFamily="18" charset="0"/>
              </a:rPr>
              <a:t>Surani</a:t>
            </a:r>
            <a:r>
              <a:rPr lang="en-US" sz="2000" b="1" spc="-5" dirty="0">
                <a:latin typeface="Times New Roman" pitchFamily="18" charset="0"/>
                <a:cs typeface="Times New Roman" pitchFamily="18" charset="0"/>
              </a:rPr>
              <a:t> [(2012) 54 SOT 566 (</a:t>
            </a:r>
            <a:r>
              <a:rPr lang="en-US" sz="2000" b="1" spc="-5" dirty="0" err="1">
                <a:latin typeface="Times New Roman" pitchFamily="18" charset="0"/>
                <a:cs typeface="Times New Roman" pitchFamily="18" charset="0"/>
              </a:rPr>
              <a:t>Ahd</a:t>
            </a:r>
            <a:r>
              <a:rPr lang="en-US" sz="2000" b="1" spc="-5" dirty="0">
                <a:latin typeface="Times New Roman" pitchFamily="18" charset="0"/>
                <a:cs typeface="Times New Roman" pitchFamily="18" charset="0"/>
              </a:rPr>
              <a:t>.)(Trib.)]  ITO </a:t>
            </a:r>
            <a:r>
              <a:rPr lang="en-US" sz="2000" b="1" spc="-35" dirty="0">
                <a:latin typeface="Times New Roman" pitchFamily="18" charset="0"/>
                <a:cs typeface="Times New Roman" pitchFamily="18" charset="0"/>
              </a:rPr>
              <a:t>v. </a:t>
            </a:r>
            <a:r>
              <a:rPr lang="en-US" sz="2000" b="1" spc="-10" dirty="0" err="1">
                <a:latin typeface="Times New Roman" pitchFamily="18" charset="0"/>
                <a:cs typeface="Times New Roman" pitchFamily="18" charset="0"/>
              </a:rPr>
              <a:t>Fitwell</a:t>
            </a:r>
            <a:r>
              <a:rPr lang="en-US" sz="2000" b="1" spc="-10" dirty="0">
                <a:latin typeface="Times New Roman" pitchFamily="18" charset="0"/>
                <a:cs typeface="Times New Roman" pitchFamily="18" charset="0"/>
              </a:rPr>
              <a:t> </a:t>
            </a:r>
            <a:r>
              <a:rPr lang="en-US" sz="2000" b="1" spc="-5" dirty="0">
                <a:latin typeface="Times New Roman" pitchFamily="18" charset="0"/>
                <a:cs typeface="Times New Roman" pitchFamily="18" charset="0"/>
              </a:rPr>
              <a:t>Logic System </a:t>
            </a:r>
            <a:r>
              <a:rPr lang="en-US" sz="2000" b="1" spc="-60" dirty="0">
                <a:latin typeface="Times New Roman" pitchFamily="18" charset="0"/>
                <a:cs typeface="Times New Roman" pitchFamily="18" charset="0"/>
              </a:rPr>
              <a:t>P. </a:t>
            </a:r>
            <a:r>
              <a:rPr lang="en-US" sz="2000" b="1" spc="-5" dirty="0">
                <a:latin typeface="Times New Roman" pitchFamily="18" charset="0"/>
                <a:cs typeface="Times New Roman" pitchFamily="18" charset="0"/>
              </a:rPr>
              <a:t>Ltd. [(2010) 1 </a:t>
            </a:r>
            <a:r>
              <a:rPr lang="en-US" sz="2000" b="1" dirty="0">
                <a:latin typeface="Times New Roman" pitchFamily="18" charset="0"/>
                <a:cs typeface="Times New Roman" pitchFamily="18" charset="0"/>
              </a:rPr>
              <a:t>ITR </a:t>
            </a:r>
            <a:r>
              <a:rPr lang="en-US" sz="2000" b="1" spc="-5" dirty="0">
                <a:latin typeface="Times New Roman" pitchFamily="18" charset="0"/>
                <a:cs typeface="Times New Roman" pitchFamily="18" charset="0"/>
              </a:rPr>
              <a:t>286 (Del)</a:t>
            </a:r>
            <a:r>
              <a:rPr lang="en-US" sz="2000" b="1" spc="140" dirty="0">
                <a:latin typeface="Times New Roman" pitchFamily="18" charset="0"/>
                <a:cs typeface="Times New Roman" pitchFamily="18" charset="0"/>
              </a:rPr>
              <a:t> </a:t>
            </a:r>
            <a:r>
              <a:rPr lang="en-US" sz="2000" b="1" spc="-10" dirty="0">
                <a:latin typeface="Times New Roman" pitchFamily="18" charset="0"/>
                <a:cs typeface="Times New Roman" pitchFamily="18" charset="0"/>
              </a:rPr>
              <a:t>(Trib</a:t>
            </a:r>
            <a:r>
              <a:rPr lang="en-US" sz="2000" b="1" spc="-1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06546240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109728" indent="0" algn="just">
              <a:buNone/>
            </a:pPr>
            <a:r>
              <a:rPr lang="en-IN" sz="2300" b="1" dirty="0">
                <a:latin typeface="TiMES" panose="02020603050405020304" pitchFamily="18" charset="0"/>
                <a:cs typeface="TiMES" panose="02020603050405020304" pitchFamily="18" charset="0"/>
              </a:rPr>
              <a:t>ISSUE – 11</a:t>
            </a:r>
          </a:p>
          <a:p>
            <a:pPr marL="109728" indent="0" algn="just">
              <a:buNone/>
            </a:pPr>
            <a:r>
              <a:rPr lang="en-IN" sz="2300" b="1" u="sng" dirty="0">
                <a:latin typeface="TiMES" panose="02020603050405020304" pitchFamily="18" charset="0"/>
                <a:cs typeface="TiMES" panose="02020603050405020304" pitchFamily="18" charset="0"/>
              </a:rPr>
              <a:t>In which circumstances stamp duty value as on the date of agreement can be taken ?</a:t>
            </a:r>
          </a:p>
          <a:p>
            <a:pPr marL="109728" indent="0" algn="just">
              <a:buNone/>
            </a:pPr>
            <a:r>
              <a:rPr lang="en-IN" sz="2300" dirty="0">
                <a:latin typeface="TiMES" panose="02020603050405020304" pitchFamily="18" charset="0"/>
                <a:cs typeface="TiMES" panose="02020603050405020304" pitchFamily="18" charset="0"/>
              </a:rPr>
              <a:t>Proviso to section 50C stipulates that stamp duty value as on the date of agreement may be considered as sale consideration instead of stamp duty value on the date of transfer of the property. </a:t>
            </a:r>
          </a:p>
          <a:p>
            <a:pPr marL="109728" indent="0" algn="just">
              <a:buNone/>
            </a:pPr>
            <a:r>
              <a:rPr lang="en-IN" sz="2300" dirty="0">
                <a:latin typeface="TiMES" panose="02020603050405020304" pitchFamily="18" charset="0"/>
                <a:cs typeface="TiMES" panose="02020603050405020304" pitchFamily="18" charset="0"/>
              </a:rPr>
              <a:t>Sale consideration is determined between the parties at the time of entering into the sale agreement, and fair market value of the property as on the date of agreement is more relevant for the purpose of application of deeming provision of section 50C. </a:t>
            </a:r>
          </a:p>
          <a:p>
            <a:pPr marL="109728" indent="0" algn="just">
              <a:buNone/>
            </a:pPr>
            <a:r>
              <a:rPr lang="en-IN" sz="2300" b="1" u="sng" dirty="0">
                <a:latin typeface="TiMES" panose="02020603050405020304" pitchFamily="18" charset="0"/>
                <a:cs typeface="TiMES" panose="02020603050405020304" pitchFamily="18" charset="0"/>
              </a:rPr>
              <a:t>There may be considerable time gap between the date of agreement and the completion of the project and actual transfer of the property</a:t>
            </a:r>
            <a:r>
              <a:rPr lang="en-IN" sz="2300" dirty="0">
                <a:latin typeface="TiMES" panose="02020603050405020304" pitchFamily="18" charset="0"/>
                <a:cs typeface="TiMES" panose="02020603050405020304" pitchFamily="18" charset="0"/>
              </a:rPr>
              <a:t>. </a:t>
            </a:r>
          </a:p>
          <a:p>
            <a:pPr marL="109728" indent="0" algn="just">
              <a:buNone/>
            </a:pPr>
            <a:r>
              <a:rPr lang="en-IN" sz="2300" b="1" u="sng" dirty="0">
                <a:latin typeface="TiMES" panose="02020603050405020304" pitchFamily="18" charset="0"/>
                <a:cs typeface="TiMES" panose="02020603050405020304" pitchFamily="18" charset="0"/>
              </a:rPr>
              <a:t>In most of the cases, it is from 3 years to 10 years. </a:t>
            </a:r>
          </a:p>
          <a:p>
            <a:pPr marL="109728" indent="0" algn="just">
              <a:buNone/>
            </a:pPr>
            <a:r>
              <a:rPr lang="en-IN" sz="2300" b="1" u="sng" dirty="0">
                <a:latin typeface="TiMES" panose="02020603050405020304" pitchFamily="18" charset="0"/>
                <a:cs typeface="TiMES" panose="02020603050405020304" pitchFamily="18" charset="0"/>
              </a:rPr>
              <a:t>In such cases, there is considerable increase in the stamp duty value as on the date of transfer of property which should not be the basis to make comparison with the actual sale consideration determined between the parties long ago when the agreement was entered.</a:t>
            </a:r>
          </a:p>
          <a:p>
            <a:pPr marL="109728" indent="0" algn="just">
              <a:buNone/>
            </a:pPr>
            <a:endParaRPr lang="en-IN" sz="2300" dirty="0">
              <a:latin typeface="TiMES" panose="02020603050405020304" pitchFamily="18" charset="0"/>
              <a:cs typeface="TiMES" panose="02020603050405020304" pitchFamily="18" charset="0"/>
            </a:endParaRPr>
          </a:p>
          <a:p>
            <a:pPr marL="0" indent="0" algn="just">
              <a:lnSpc>
                <a:spcPct val="120000"/>
              </a:lnSpc>
              <a:spcBef>
                <a:spcPts val="235"/>
              </a:spcBef>
              <a:buNone/>
            </a:pPr>
            <a:endParaRPr lang="en-US" sz="23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7971114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109728" indent="0" algn="just">
              <a:buNone/>
            </a:pPr>
            <a:r>
              <a:rPr lang="en-IN" sz="2400" dirty="0">
                <a:latin typeface="TiMES" panose="02020603050405020304" pitchFamily="18" charset="0"/>
                <a:cs typeface="TiMES" panose="02020603050405020304" pitchFamily="18" charset="0"/>
              </a:rPr>
              <a:t>However, to </a:t>
            </a:r>
            <a:r>
              <a:rPr lang="en-IN" sz="2400" b="1" u="sng" dirty="0">
                <a:latin typeface="TiMES" panose="02020603050405020304" pitchFamily="18" charset="0"/>
                <a:cs typeface="TiMES" panose="02020603050405020304" pitchFamily="18" charset="0"/>
              </a:rPr>
              <a:t>safeguard from the menace of entering into backdated sale agreement at lesser value and to ensure that such sale agreement are genuine in nature, second proviso to this section provided that some part of sale consideration should be transacted by banking channel on or before the date of the agreement.</a:t>
            </a:r>
          </a:p>
          <a:p>
            <a:pPr marL="109728" indent="0" algn="just">
              <a:buNone/>
            </a:pPr>
            <a:endParaRPr lang="en-IN" sz="2400" dirty="0">
              <a:latin typeface="TiMES" panose="02020603050405020304" pitchFamily="18" charset="0"/>
              <a:cs typeface="TiMES" panose="02020603050405020304" pitchFamily="18" charset="0"/>
            </a:endParaRPr>
          </a:p>
          <a:p>
            <a:pPr marL="109728" indent="0" algn="just">
              <a:buNone/>
            </a:pPr>
            <a:r>
              <a:rPr lang="en-IN" sz="2400" b="1" u="sng" dirty="0">
                <a:latin typeface="TiMES" panose="02020603050405020304" pitchFamily="18" charset="0"/>
                <a:cs typeface="TiMES" panose="02020603050405020304" pitchFamily="18" charset="0"/>
              </a:rPr>
              <a:t>It is not required that such agreement should be a registered agreement. Any agreement between the parties even if it is unregistered but preceded by the part of the payment of consideration through banking channel would suffice the requirement of this proviso. </a:t>
            </a:r>
          </a:p>
          <a:p>
            <a:pPr marL="109728" indent="0" algn="just">
              <a:buNone/>
            </a:pPr>
            <a:endParaRPr lang="en-IN" sz="2400" b="1" u="sng" dirty="0">
              <a:latin typeface="TiMES" panose="02020603050405020304" pitchFamily="18" charset="0"/>
              <a:cs typeface="TiMES" panose="02020603050405020304" pitchFamily="18" charset="0"/>
            </a:endParaRPr>
          </a:p>
          <a:p>
            <a:pPr marL="109728" indent="0" algn="just">
              <a:buNone/>
            </a:pPr>
            <a:r>
              <a:rPr lang="en-IN" sz="2400" b="1" u="sng" dirty="0">
                <a:latin typeface="TiMES" panose="02020603050405020304" pitchFamily="18" charset="0"/>
                <a:cs typeface="TiMES" panose="02020603050405020304" pitchFamily="18" charset="0"/>
              </a:rPr>
              <a:t>It is also not necessary that such agreement should be on stamp paper.</a:t>
            </a:r>
            <a:r>
              <a:rPr lang="en-IN" sz="2400" dirty="0">
                <a:latin typeface="TiMES" panose="02020603050405020304" pitchFamily="18" charset="0"/>
                <a:cs typeface="TiMES" panose="02020603050405020304" pitchFamily="18" charset="0"/>
              </a:rPr>
              <a:t> </a:t>
            </a:r>
          </a:p>
          <a:p>
            <a:pPr marL="109728" indent="0" algn="just">
              <a:buNone/>
            </a:pPr>
            <a:endParaRPr lang="en-IN" sz="2400" dirty="0">
              <a:latin typeface="TiMES" panose="02020603050405020304" pitchFamily="18" charset="0"/>
              <a:cs typeface="TiMES" panose="02020603050405020304" pitchFamily="18" charset="0"/>
            </a:endParaRPr>
          </a:p>
          <a:p>
            <a:pPr marL="109728" indent="0" algn="just">
              <a:buNone/>
            </a:pPr>
            <a:r>
              <a:rPr lang="en-IN" sz="2400" b="1" u="sng" dirty="0">
                <a:latin typeface="TiMES" panose="02020603050405020304" pitchFamily="18" charset="0"/>
                <a:cs typeface="TiMES" panose="02020603050405020304" pitchFamily="18" charset="0"/>
              </a:rPr>
              <a:t>Even allotment letter, inter alia, stipulating the sale consideration can also be treated as an agreement for this purpose.</a:t>
            </a:r>
          </a:p>
          <a:p>
            <a:pPr marL="109728" indent="0" algn="just">
              <a:buNone/>
            </a:pPr>
            <a:endParaRPr lang="en-IN" sz="2400" dirty="0">
              <a:latin typeface="TiMES" panose="02020603050405020304" pitchFamily="18" charset="0"/>
              <a:cs typeface="TiMES" panose="02020603050405020304" pitchFamily="18" charset="0"/>
            </a:endParaRPr>
          </a:p>
          <a:p>
            <a:pPr marL="0" indent="0" algn="just">
              <a:lnSpc>
                <a:spcPct val="120000"/>
              </a:lnSpc>
              <a:spcBef>
                <a:spcPts val="235"/>
              </a:spcBef>
              <a:buNone/>
            </a:pPr>
            <a:endParaRPr lang="en-US" sz="23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210419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4173"/>
            <a:ext cx="11506200" cy="5668963"/>
          </a:xfrm>
        </p:spPr>
        <p:txBody>
          <a:bodyPr>
            <a:normAutofit/>
          </a:bodyPr>
          <a:lstStyle/>
          <a:p>
            <a:pPr algn="just">
              <a:buNone/>
            </a:pPr>
            <a:r>
              <a:rPr lang="en-US" sz="2400" b="1" u="sng" dirty="0">
                <a:latin typeface="Times" panose="02020603050405020304" pitchFamily="18" charset="0"/>
                <a:cs typeface="Times" panose="02020603050405020304" pitchFamily="18" charset="0"/>
              </a:rPr>
              <a:t>The cumulative effect of these amendments is that where a person contracts to transfer for consideration any immovable property in writing and the transferee has, in part performance of the contract , taken possession of the said property or any part thereof, or he being already in possession continues in possession in part performance of the contract, the benefit of section 53 A would not be available to him unless the document is registered and in the event of non- registration it cannot be used as evidence.</a:t>
            </a:r>
          </a:p>
          <a:p>
            <a:pPr algn="just">
              <a:buNone/>
            </a:pPr>
            <a:r>
              <a:rPr lang="en-US" sz="2400" b="1" u="sng" dirty="0">
                <a:latin typeface="Times" panose="02020603050405020304" pitchFamily="18" charset="0"/>
                <a:cs typeface="Times" panose="02020603050405020304" pitchFamily="18" charset="0"/>
              </a:rPr>
              <a:t>Therefore it can be concluded that since a transaction, even a part performance of which is not complete without registration after 24/9/2001, will not be a transfer within the meaning of Section 2(47) of the Income Tax Act ,1961 unless it is duly registered. </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9061407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109728" indent="0" algn="just">
              <a:buNone/>
            </a:pPr>
            <a:r>
              <a:rPr lang="en-IN" sz="2400" b="1" dirty="0">
                <a:latin typeface="TiMES" panose="02020603050405020304" pitchFamily="18" charset="0"/>
                <a:cs typeface="TiMES" panose="02020603050405020304" pitchFamily="18" charset="0"/>
              </a:rPr>
              <a:t>ISSUE – 12</a:t>
            </a:r>
          </a:p>
          <a:p>
            <a:pPr marL="109728" indent="0" algn="just">
              <a:buNone/>
            </a:pPr>
            <a:r>
              <a:rPr lang="en-IN" sz="2400" b="1" u="sng" dirty="0">
                <a:latin typeface="TiMES" panose="02020603050405020304" pitchFamily="18" charset="0"/>
                <a:cs typeface="TiMES" panose="02020603050405020304" pitchFamily="18" charset="0"/>
              </a:rPr>
              <a:t>Whether a registered agreement without banking transaction may be considered for this purpose?</a:t>
            </a:r>
          </a:p>
          <a:p>
            <a:pPr marL="109728" indent="0" algn="just">
              <a:buNone/>
            </a:pPr>
            <a:r>
              <a:rPr lang="en-IN" sz="2400" b="1" u="sng" dirty="0">
                <a:latin typeface="TiMES" panose="02020603050405020304" pitchFamily="18" charset="0"/>
                <a:cs typeface="TiMES" panose="02020603050405020304" pitchFamily="18" charset="0"/>
              </a:rPr>
              <a:t>There may be situation when sale agreement is registered but no consideration is transacted through banking channel as on the date of agreement or prior to it. </a:t>
            </a:r>
          </a:p>
          <a:p>
            <a:pPr marL="109728" indent="0" algn="just">
              <a:buNone/>
            </a:pPr>
            <a:r>
              <a:rPr lang="en-IN" sz="2400" b="1" u="sng" dirty="0">
                <a:latin typeface="TiMES" panose="02020603050405020304" pitchFamily="18" charset="0"/>
                <a:cs typeface="TiMES" panose="02020603050405020304" pitchFamily="18" charset="0"/>
              </a:rPr>
              <a:t>This may so happen particularly in case of joint development agreement between the land owner and the developer. </a:t>
            </a:r>
          </a:p>
          <a:p>
            <a:pPr marL="109728" indent="0" algn="just">
              <a:buNone/>
            </a:pPr>
            <a:r>
              <a:rPr lang="en-IN" sz="2400" b="1" u="sng" dirty="0">
                <a:latin typeface="TiMES" panose="02020603050405020304" pitchFamily="18" charset="0"/>
                <a:cs typeface="TiMES" panose="02020603050405020304" pitchFamily="18" charset="0"/>
              </a:rPr>
              <a:t>Proviso to section 50C requires that some part of sale consideration should be transacted through the banking channel for this purpose. </a:t>
            </a:r>
          </a:p>
          <a:p>
            <a:pPr marL="109728" indent="0" algn="just">
              <a:buNone/>
            </a:pPr>
            <a:r>
              <a:rPr lang="en-IN" sz="2400" b="1" u="sng" dirty="0">
                <a:latin typeface="TiMES" panose="02020603050405020304" pitchFamily="18" charset="0"/>
                <a:cs typeface="TiMES" panose="02020603050405020304" pitchFamily="18" charset="0"/>
              </a:rPr>
              <a:t>Object of such condition appears to be to ensure that sale agreement is genuine in nature and is not entered in back date. </a:t>
            </a:r>
          </a:p>
          <a:p>
            <a:pPr marL="109728" indent="0" algn="just">
              <a:buNone/>
            </a:pPr>
            <a:r>
              <a:rPr lang="en-IN" sz="2400" b="1" u="sng" dirty="0">
                <a:latin typeface="TiMES" panose="02020603050405020304" pitchFamily="18" charset="0"/>
                <a:cs typeface="TiMES" panose="02020603050405020304" pitchFamily="18" charset="0"/>
              </a:rPr>
              <a:t>In case sale agreement or Joint Development agreement is registered, the genuineness of such agreement is established and in such cases, there should not be any reason as to why the stamp duty value as on the date of such registered agreement be not taken</a:t>
            </a:r>
            <a:r>
              <a:rPr lang="en-IN" sz="2400" b="1" u="sng" dirty="0" smtClean="0">
                <a:latin typeface="TiMES" panose="02020603050405020304" pitchFamily="18" charset="0"/>
                <a:cs typeface="TiMES" panose="02020603050405020304" pitchFamily="18" charset="0"/>
              </a:rPr>
              <a:t>.</a:t>
            </a:r>
            <a:endParaRPr lang="en-US" sz="2300" b="1" u="sng"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08049738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955" y="140677"/>
            <a:ext cx="11234103" cy="6499274"/>
          </a:xfrm>
        </p:spPr>
        <p:txBody>
          <a:bodyPr>
            <a:normAutofit/>
          </a:bodyPr>
          <a:lstStyle/>
          <a:p>
            <a:pPr algn="just"/>
            <a:r>
              <a:rPr lang="en-IN" sz="2400" b="1" u="sng" dirty="0">
                <a:solidFill>
                  <a:schemeClr val="tx1"/>
                </a:solidFill>
                <a:latin typeface="TiMES" panose="02020603050405020304" pitchFamily="18" charset="0"/>
                <a:cs typeface="TiMES" panose="02020603050405020304" pitchFamily="18" charset="0"/>
              </a:rPr>
              <a:t>There </a:t>
            </a:r>
            <a:r>
              <a:rPr lang="en-IN" sz="2400" b="1" u="sng" dirty="0" smtClean="0">
                <a:solidFill>
                  <a:schemeClr val="tx1"/>
                </a:solidFill>
                <a:latin typeface="TiMES" panose="02020603050405020304" pitchFamily="18" charset="0"/>
                <a:cs typeface="TiMES" panose="02020603050405020304" pitchFamily="18" charset="0"/>
              </a:rPr>
              <a:t>may be </a:t>
            </a:r>
            <a:r>
              <a:rPr lang="en-IN" sz="2400" b="1" u="sng" dirty="0">
                <a:solidFill>
                  <a:schemeClr val="tx1"/>
                </a:solidFill>
                <a:latin typeface="TiMES" panose="02020603050405020304" pitchFamily="18" charset="0"/>
                <a:cs typeface="TiMES" panose="02020603050405020304" pitchFamily="18" charset="0"/>
              </a:rPr>
              <a:t>another situation when some part of sale consideration is paid through banking channel at a date later than the date of agreement. </a:t>
            </a:r>
            <a:endParaRPr lang="en-IN" sz="2400" b="1" u="sng" dirty="0" smtClean="0">
              <a:solidFill>
                <a:schemeClr val="tx1"/>
              </a:solidFill>
              <a:latin typeface="TiMES" panose="02020603050405020304" pitchFamily="18" charset="0"/>
              <a:cs typeface="TiMES" panose="02020603050405020304" pitchFamily="18" charset="0"/>
            </a:endParaRPr>
          </a:p>
          <a:p>
            <a:pPr algn="just"/>
            <a:r>
              <a:rPr lang="en-IN" sz="2400" b="1" u="sng" dirty="0" smtClean="0">
                <a:solidFill>
                  <a:schemeClr val="tx1"/>
                </a:solidFill>
                <a:latin typeface="TiMES" panose="02020603050405020304" pitchFamily="18" charset="0"/>
                <a:cs typeface="TiMES" panose="02020603050405020304" pitchFamily="18" charset="0"/>
              </a:rPr>
              <a:t>Though </a:t>
            </a:r>
            <a:r>
              <a:rPr lang="en-IN" sz="2400" b="1" u="sng" dirty="0">
                <a:solidFill>
                  <a:schemeClr val="tx1"/>
                </a:solidFill>
                <a:latin typeface="TiMES" panose="02020603050405020304" pitchFamily="18" charset="0"/>
                <a:cs typeface="TiMES" panose="02020603050405020304" pitchFamily="18" charset="0"/>
              </a:rPr>
              <a:t>proviso requires some consideration to be paid </a:t>
            </a:r>
            <a:r>
              <a:rPr lang="en-IN" sz="2400" b="1" u="sng" dirty="0" smtClean="0">
                <a:solidFill>
                  <a:schemeClr val="tx1"/>
                </a:solidFill>
                <a:latin typeface="TiMES" panose="02020603050405020304" pitchFamily="18" charset="0"/>
                <a:cs typeface="TiMES" panose="02020603050405020304" pitchFamily="18" charset="0"/>
              </a:rPr>
              <a:t>on or </a:t>
            </a:r>
            <a:r>
              <a:rPr lang="en-IN" sz="2400" b="1" u="sng" dirty="0">
                <a:solidFill>
                  <a:schemeClr val="tx1"/>
                </a:solidFill>
                <a:latin typeface="TiMES" panose="02020603050405020304" pitchFamily="18" charset="0"/>
                <a:cs typeface="TiMES" panose="02020603050405020304" pitchFamily="18" charset="0"/>
              </a:rPr>
              <a:t>before the date of agreement, however even in such a case, stamp duty value as on the date of first banking transaction should be </a:t>
            </a:r>
            <a:r>
              <a:rPr lang="en-IN" sz="2400" b="1" u="sng" dirty="0" smtClean="0">
                <a:solidFill>
                  <a:schemeClr val="tx1"/>
                </a:solidFill>
                <a:latin typeface="TiMES" panose="02020603050405020304" pitchFamily="18" charset="0"/>
                <a:cs typeface="TiMES" panose="02020603050405020304" pitchFamily="18" charset="0"/>
              </a:rPr>
              <a:t>taken for </a:t>
            </a:r>
            <a:r>
              <a:rPr lang="en-IN" sz="2400" b="1" u="sng" dirty="0">
                <a:solidFill>
                  <a:schemeClr val="tx1"/>
                </a:solidFill>
                <a:latin typeface="TiMES" panose="02020603050405020304" pitchFamily="18" charset="0"/>
                <a:cs typeface="TiMES" panose="02020603050405020304" pitchFamily="18" charset="0"/>
              </a:rPr>
              <a:t>this purpose keeping in view of the intention of </a:t>
            </a:r>
            <a:r>
              <a:rPr lang="en-IN" sz="2400" b="1" u="sng" dirty="0" smtClean="0">
                <a:solidFill>
                  <a:schemeClr val="tx1"/>
                </a:solidFill>
                <a:latin typeface="TiMES" panose="02020603050405020304" pitchFamily="18" charset="0"/>
                <a:cs typeface="TiMES" panose="02020603050405020304" pitchFamily="18" charset="0"/>
              </a:rPr>
              <a:t>legislation.</a:t>
            </a:r>
            <a:endParaRPr lang="en-IN" sz="2400" b="1" u="sng" dirty="0">
              <a:solidFill>
                <a:schemeClr val="tx1"/>
              </a:solidFill>
              <a:latin typeface="TiMES" panose="02020603050405020304" pitchFamily="18" charset="0"/>
              <a:cs typeface="TiMES" panose="02020603050405020304" pitchFamily="18" charset="0"/>
            </a:endParaRPr>
          </a:p>
          <a:p>
            <a:pPr algn="just"/>
            <a:endParaRPr lang="en-IN" sz="2400" dirty="0" smtClean="0">
              <a:solidFill>
                <a:schemeClr val="tx1"/>
              </a:solidFill>
              <a:latin typeface="TiMES" panose="02020603050405020304" pitchFamily="18" charset="0"/>
              <a:cs typeface="TiMES" panose="02020603050405020304" pitchFamily="18" charset="0"/>
            </a:endParaRPr>
          </a:p>
          <a:p>
            <a:pPr algn="just"/>
            <a:endParaRPr lang="en-IN" sz="2400" dirty="0">
              <a:solidFill>
                <a:schemeClr val="tx1"/>
              </a:solidFill>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4556224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0" indent="0" algn="just">
              <a:lnSpc>
                <a:spcPct val="120000"/>
              </a:lnSpc>
              <a:spcBef>
                <a:spcPts val="235"/>
              </a:spcBef>
              <a:buNone/>
            </a:pPr>
            <a:r>
              <a:rPr lang="en-US" sz="2400" b="1" spc="-5" dirty="0">
                <a:latin typeface="Times New Roman" pitchFamily="18" charset="0"/>
                <a:cs typeface="Times New Roman" pitchFamily="18" charset="0"/>
              </a:rPr>
              <a:t>ISSUE </a:t>
            </a:r>
            <a:r>
              <a:rPr lang="en-US" sz="2400" b="1" spc="-5" dirty="0" smtClean="0">
                <a:latin typeface="Times New Roman" pitchFamily="18" charset="0"/>
                <a:cs typeface="Times New Roman" pitchFamily="18" charset="0"/>
              </a:rPr>
              <a:t>- 13</a:t>
            </a:r>
          </a:p>
          <a:p>
            <a:pPr marL="0" indent="0" algn="just">
              <a:lnSpc>
                <a:spcPct val="120000"/>
              </a:lnSpc>
              <a:spcBef>
                <a:spcPts val="235"/>
              </a:spcBef>
              <a:buNone/>
            </a:pPr>
            <a:r>
              <a:rPr lang="en-GB" sz="2400" b="1" u="sng" spc="-5" dirty="0">
                <a:latin typeface="Times New Roman" pitchFamily="18" charset="0"/>
                <a:cs typeface="Times New Roman" pitchFamily="18" charset="0"/>
              </a:rPr>
              <a:t>Whether the proviso specifying the date of agreement to be taken for stamp duty valuation can be applied retrospectively</a:t>
            </a:r>
            <a:r>
              <a:rPr lang="en-GB" sz="2400" b="1" u="sng" spc="-5" dirty="0" smtClean="0">
                <a:latin typeface="Times New Roman" pitchFamily="18" charset="0"/>
                <a:cs typeface="Times New Roman" pitchFamily="18" charset="0"/>
              </a:rPr>
              <a:t>?</a:t>
            </a:r>
            <a:endParaRPr lang="en-GB" sz="2400" b="1" u="sng" spc="-5" dirty="0">
              <a:latin typeface="Times New Roman" pitchFamily="18" charset="0"/>
              <a:cs typeface="Times New Roman" pitchFamily="18" charset="0"/>
            </a:endParaRPr>
          </a:p>
          <a:p>
            <a:pPr marL="0" indent="0" algn="just">
              <a:lnSpc>
                <a:spcPct val="120000"/>
              </a:lnSpc>
              <a:spcBef>
                <a:spcPts val="235"/>
              </a:spcBef>
              <a:buNone/>
            </a:pPr>
            <a:r>
              <a:rPr lang="en-GB" sz="2400" b="1" u="sng" spc="-5" dirty="0">
                <a:latin typeface="Times New Roman" pitchFamily="18" charset="0"/>
                <a:cs typeface="Times New Roman" pitchFamily="18" charset="0"/>
              </a:rPr>
              <a:t>First and second proviso to section 50C(1) were inserted by the Finance Act, 2016 applicable with effect from 1st April, 2017</a:t>
            </a:r>
            <a:r>
              <a:rPr lang="en-GB" sz="2400" spc="-5" dirty="0">
                <a:latin typeface="Times New Roman" pitchFamily="18" charset="0"/>
                <a:cs typeface="Times New Roman" pitchFamily="18" charset="0"/>
              </a:rPr>
              <a:t> specifying that the </a:t>
            </a:r>
            <a:r>
              <a:rPr lang="en-GB" sz="2400" b="1" u="sng" spc="-5" dirty="0">
                <a:latin typeface="Times New Roman" pitchFamily="18" charset="0"/>
                <a:cs typeface="Times New Roman" pitchFamily="18" charset="0"/>
              </a:rPr>
              <a:t>stamp duty value of the property may be considered as on the date of sale agreement</a:t>
            </a:r>
            <a:r>
              <a:rPr lang="en-GB" sz="2400" spc="-5" dirty="0">
                <a:latin typeface="Times New Roman" pitchFamily="18" charset="0"/>
                <a:cs typeface="Times New Roman" pitchFamily="18" charset="0"/>
              </a:rPr>
              <a:t> entered between the parties </a:t>
            </a:r>
            <a:r>
              <a:rPr lang="en-GB" sz="2400" b="1" u="sng" spc="-5" dirty="0">
                <a:latin typeface="Times New Roman" pitchFamily="18" charset="0"/>
                <a:cs typeface="Times New Roman" pitchFamily="18" charset="0"/>
              </a:rPr>
              <a:t>instead of the date of actual transfer of the property</a:t>
            </a:r>
            <a:r>
              <a:rPr lang="en-GB" sz="2400" spc="-5" dirty="0">
                <a:latin typeface="Times New Roman" pitchFamily="18" charset="0"/>
                <a:cs typeface="Times New Roman" pitchFamily="18" charset="0"/>
              </a:rPr>
              <a:t>. </a:t>
            </a:r>
            <a:endParaRPr lang="en-GB" sz="2400" spc="-5" dirty="0" smtClean="0">
              <a:latin typeface="Times New Roman" pitchFamily="18" charset="0"/>
              <a:cs typeface="Times New Roman" pitchFamily="18" charset="0"/>
            </a:endParaRPr>
          </a:p>
          <a:p>
            <a:pPr marL="0" indent="0" algn="just">
              <a:lnSpc>
                <a:spcPct val="120000"/>
              </a:lnSpc>
              <a:spcBef>
                <a:spcPts val="235"/>
              </a:spcBef>
              <a:buNone/>
            </a:pPr>
            <a:r>
              <a:rPr lang="en-GB" sz="2400" spc="-5" dirty="0" smtClean="0">
                <a:latin typeface="Times New Roman" pitchFamily="18" charset="0"/>
                <a:cs typeface="Times New Roman" pitchFamily="18" charset="0"/>
              </a:rPr>
              <a:t>A </a:t>
            </a:r>
            <a:r>
              <a:rPr lang="en-GB" sz="2400" spc="-5" dirty="0">
                <a:latin typeface="Times New Roman" pitchFamily="18" charset="0"/>
                <a:cs typeface="Times New Roman" pitchFamily="18" charset="0"/>
              </a:rPr>
              <a:t>question may arise as to </a:t>
            </a:r>
            <a:r>
              <a:rPr lang="en-GB" sz="2400" b="1" u="sng" spc="-5" dirty="0">
                <a:latin typeface="Times New Roman" pitchFamily="18" charset="0"/>
                <a:cs typeface="Times New Roman" pitchFamily="18" charset="0"/>
              </a:rPr>
              <a:t>whether these provisos can be applied </a:t>
            </a:r>
            <a:r>
              <a:rPr lang="en-GB" sz="2400" b="1" u="sng" spc="-5" dirty="0" smtClean="0">
                <a:latin typeface="Times New Roman" pitchFamily="18" charset="0"/>
                <a:cs typeface="Times New Roman" pitchFamily="18" charset="0"/>
              </a:rPr>
              <a:t>retrospectively.</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82276734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0" indent="0" algn="just">
              <a:lnSpc>
                <a:spcPct val="120000"/>
              </a:lnSpc>
              <a:spcBef>
                <a:spcPts val="235"/>
              </a:spcBef>
              <a:buNone/>
            </a:pPr>
            <a:r>
              <a:rPr lang="en-GB" sz="2400" b="1" u="sng" spc="-5" dirty="0">
                <a:latin typeface="Times New Roman" pitchFamily="18" charset="0"/>
                <a:cs typeface="Times New Roman" pitchFamily="18" charset="0"/>
              </a:rPr>
              <a:t>Provisos to S. 50C(1) inserted by FA, 2016 is retrospective &amp; applies from 01/04/2003</a:t>
            </a:r>
          </a:p>
          <a:p>
            <a:pPr marL="0" indent="0" algn="just">
              <a:lnSpc>
                <a:spcPct val="120000"/>
              </a:lnSpc>
              <a:spcBef>
                <a:spcPts val="235"/>
              </a:spcBef>
              <a:buNone/>
            </a:pPr>
            <a:r>
              <a:rPr lang="en-GB" sz="2400" b="1" dirty="0">
                <a:latin typeface="Times New Roman" panose="02020603050405020304" pitchFamily="18" charset="0"/>
                <a:cs typeface="Times New Roman" panose="02020603050405020304" pitchFamily="18" charset="0"/>
              </a:rPr>
              <a:t>Kishore </a:t>
            </a:r>
            <a:r>
              <a:rPr lang="en-GB" sz="2400" b="1" dirty="0" err="1">
                <a:latin typeface="Times New Roman" panose="02020603050405020304" pitchFamily="18" charset="0"/>
                <a:cs typeface="Times New Roman" panose="02020603050405020304" pitchFamily="18" charset="0"/>
              </a:rPr>
              <a:t>Hira</a:t>
            </a:r>
            <a:r>
              <a:rPr lang="en-GB" sz="2400" b="1" dirty="0">
                <a:latin typeface="Times New Roman" panose="02020603050405020304" pitchFamily="18" charset="0"/>
                <a:cs typeface="Times New Roman" panose="02020603050405020304" pitchFamily="18" charset="0"/>
              </a:rPr>
              <a:t> Bhandari </a:t>
            </a:r>
            <a:r>
              <a:rPr lang="en-GB" sz="2400" b="1" dirty="0" err="1">
                <a:latin typeface="Times New Roman" panose="02020603050405020304" pitchFamily="18" charset="0"/>
                <a:cs typeface="Times New Roman" panose="02020603050405020304" pitchFamily="18" charset="0"/>
              </a:rPr>
              <a:t>Vs</a:t>
            </a:r>
            <a:r>
              <a:rPr lang="en-GB" sz="2400" b="1" dirty="0">
                <a:latin typeface="Times New Roman" panose="02020603050405020304" pitchFamily="18" charset="0"/>
                <a:cs typeface="Times New Roman" panose="02020603050405020304" pitchFamily="18" charset="0"/>
              </a:rPr>
              <a:t> ITO (ITAT Mumbai) Appeal Number : ITA No. 370/Mum/2018 Dated 06/06/2019 for Assessment Year : 2014-15</a:t>
            </a:r>
            <a:r>
              <a:rPr lang="en-GB" sz="2400" b="1" dirty="0" smtClean="0">
                <a:latin typeface="Times New Roman" panose="02020603050405020304" pitchFamily="18" charset="0"/>
                <a:cs typeface="Times New Roman" panose="02020603050405020304" pitchFamily="18" charset="0"/>
              </a:rPr>
              <a:t>.</a:t>
            </a:r>
          </a:p>
          <a:p>
            <a:pPr marL="0" indent="0" algn="just">
              <a:lnSpc>
                <a:spcPct val="120000"/>
              </a:lnSpc>
              <a:spcBef>
                <a:spcPts val="235"/>
              </a:spcBef>
              <a:buNone/>
            </a:pPr>
            <a:r>
              <a:rPr lang="en-GB" sz="2400" dirty="0">
                <a:latin typeface="Times New Roman" panose="02020603050405020304" pitchFamily="18" charset="0"/>
                <a:cs typeface="Times New Roman" panose="02020603050405020304" pitchFamily="18" charset="0"/>
              </a:rPr>
              <a:t>Where date of agreement fixing amount of consideration and date of registration for transfer of capital asset are not same, value adopted or assessed or assessable by stamp valuation authority on date of 'agreement' may be taken for purpose of computing full value of consideration for such transfer</a:t>
            </a:r>
          </a:p>
          <a:p>
            <a:pPr marL="0" indent="0" algn="just">
              <a:lnSpc>
                <a:spcPct val="120000"/>
              </a:lnSpc>
              <a:spcBef>
                <a:spcPts val="235"/>
              </a:spcBef>
              <a:buNone/>
            </a:pPr>
            <a:endParaRPr lang="en-GB" sz="2400" b="1" dirty="0">
              <a:latin typeface="Times New Roman" panose="02020603050405020304" pitchFamily="18" charset="0"/>
              <a:cs typeface="Times New Roman" panose="02020603050405020304" pitchFamily="18" charset="0"/>
            </a:endParaRPr>
          </a:p>
          <a:p>
            <a:pPr marL="0" indent="0" algn="just">
              <a:lnSpc>
                <a:spcPct val="120000"/>
              </a:lnSpc>
              <a:spcBef>
                <a:spcPts val="235"/>
              </a:spcBef>
              <a:buNone/>
            </a:pPr>
            <a:r>
              <a:rPr lang="en-IN" sz="2400" b="1" dirty="0" err="1" smtClean="0">
                <a:latin typeface="Times New Roman" panose="02020603050405020304" pitchFamily="18" charset="0"/>
                <a:cs typeface="Times New Roman" panose="02020603050405020304" pitchFamily="18" charset="0"/>
              </a:rPr>
              <a:t>Dharamshibhai</a:t>
            </a:r>
            <a:r>
              <a:rPr lang="en-IN" sz="2400" b="1" dirty="0" smtClean="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Sonani</a:t>
            </a:r>
            <a:r>
              <a:rPr lang="en-IN" sz="2400" b="1" dirty="0">
                <a:latin typeface="Times New Roman" panose="02020603050405020304" pitchFamily="18" charset="0"/>
                <a:cs typeface="Times New Roman" panose="02020603050405020304" pitchFamily="18" charset="0"/>
              </a:rPr>
              <a:t> Vs. </a:t>
            </a:r>
            <a:r>
              <a:rPr lang="en-IN" sz="2400" b="1" dirty="0" err="1">
                <a:latin typeface="Times New Roman" panose="02020603050405020304" pitchFamily="18" charset="0"/>
                <a:cs typeface="Times New Roman" panose="02020603050405020304" pitchFamily="18" charset="0"/>
              </a:rPr>
              <a:t>Asstt</a:t>
            </a:r>
            <a:r>
              <a:rPr lang="en-IN" sz="2400" b="1" dirty="0">
                <a:latin typeface="Times New Roman" panose="02020603050405020304" pitchFamily="18" charset="0"/>
                <a:cs typeface="Times New Roman" panose="02020603050405020304" pitchFamily="18" charset="0"/>
              </a:rPr>
              <a:t>. Commissioner of Income Tax (ITAT Ahmedabad) in </a:t>
            </a:r>
            <a:r>
              <a:rPr lang="en-GB" sz="2400" b="1" spc="-5" dirty="0">
                <a:latin typeface="Times New Roman" pitchFamily="18" charset="0"/>
                <a:cs typeface="Times New Roman" pitchFamily="18" charset="0"/>
              </a:rPr>
              <a:t>I.T.A. No.1237/</a:t>
            </a:r>
            <a:r>
              <a:rPr lang="en-GB" sz="2400" b="1" spc="-5" dirty="0" err="1">
                <a:latin typeface="Times New Roman" pitchFamily="18" charset="0"/>
                <a:cs typeface="Times New Roman" pitchFamily="18" charset="0"/>
              </a:rPr>
              <a:t>Ahd</a:t>
            </a:r>
            <a:r>
              <a:rPr lang="en-GB" sz="2400" b="1" spc="-5" dirty="0">
                <a:latin typeface="Times New Roman" pitchFamily="18" charset="0"/>
                <a:cs typeface="Times New Roman" pitchFamily="18" charset="0"/>
              </a:rPr>
              <a:t>/2013 (</a:t>
            </a:r>
            <a:r>
              <a:rPr lang="en-IN" sz="2400" b="1" dirty="0">
                <a:latin typeface="Times New Roman" panose="02020603050405020304" pitchFamily="18" charset="0"/>
                <a:cs typeface="Times New Roman" panose="02020603050405020304" pitchFamily="18" charset="0"/>
              </a:rPr>
              <a:t>161 ITD 627 ) </a:t>
            </a:r>
            <a:r>
              <a:rPr lang="en-GB" sz="2400" b="1" spc="-5" dirty="0">
                <a:latin typeface="Times New Roman" pitchFamily="18" charset="0"/>
                <a:cs typeface="Times New Roman" pitchFamily="18" charset="0"/>
              </a:rPr>
              <a:t>dated 30.09.2016 (AY 2008-09).</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419293868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689" y="361244"/>
            <a:ext cx="10936111" cy="5815719"/>
          </a:xfrm>
        </p:spPr>
        <p:txBody>
          <a:bodyPr>
            <a:normAutofit/>
          </a:bodyPr>
          <a:lstStyle/>
          <a:p>
            <a:pPr marL="0" indent="0" algn="just">
              <a:buNone/>
            </a:pPr>
            <a:r>
              <a:rPr lang="en-IN" sz="2400" b="1" u="sng" dirty="0">
                <a:latin typeface="Times New Roman" panose="02020603050405020304" pitchFamily="18" charset="0"/>
                <a:cs typeface="Times New Roman" panose="02020603050405020304" pitchFamily="18" charset="0"/>
              </a:rPr>
              <a:t>Division Bench decisions on the lines of </a:t>
            </a:r>
            <a:r>
              <a:rPr lang="en-IN" sz="2400" b="1" u="sng" dirty="0" err="1">
                <a:latin typeface="Times New Roman" panose="02020603050405020304" pitchFamily="18" charset="0"/>
                <a:cs typeface="Times New Roman" panose="02020603050405020304" pitchFamily="18" charset="0"/>
              </a:rPr>
              <a:t>Dharamshibhai</a:t>
            </a:r>
            <a:r>
              <a:rPr lang="en-IN" sz="2400" b="1" u="sng" dirty="0">
                <a:latin typeface="Times New Roman" panose="02020603050405020304" pitchFamily="18" charset="0"/>
                <a:cs typeface="Times New Roman" panose="02020603050405020304" pitchFamily="18" charset="0"/>
              </a:rPr>
              <a:t> </a:t>
            </a:r>
            <a:r>
              <a:rPr lang="en-IN" sz="2400" b="1" u="sng" dirty="0" err="1">
                <a:latin typeface="Times New Roman" panose="02020603050405020304" pitchFamily="18" charset="0"/>
                <a:cs typeface="Times New Roman" panose="02020603050405020304" pitchFamily="18" charset="0"/>
              </a:rPr>
              <a:t>Somani</a:t>
            </a:r>
            <a:r>
              <a:rPr lang="en-IN" sz="2400" b="1" u="sng" dirty="0">
                <a:latin typeface="Times New Roman" panose="02020603050405020304" pitchFamily="18" charset="0"/>
                <a:cs typeface="Times New Roman" panose="02020603050405020304" pitchFamily="18" charset="0"/>
              </a:rPr>
              <a:t> [(2016) 161 ITD 627 (</a:t>
            </a:r>
            <a:r>
              <a:rPr lang="en-IN" sz="2400" b="1" u="sng" dirty="0" err="1">
                <a:latin typeface="Times New Roman" panose="02020603050405020304" pitchFamily="18" charset="0"/>
                <a:cs typeface="Times New Roman" panose="02020603050405020304" pitchFamily="18" charset="0"/>
              </a:rPr>
              <a:t>Ahd</a:t>
            </a:r>
            <a:r>
              <a:rPr lang="en-IN" sz="2400" b="1" u="sng" dirty="0">
                <a:latin typeface="Times New Roman" panose="02020603050405020304" pitchFamily="18" charset="0"/>
                <a:cs typeface="Times New Roman" panose="02020603050405020304" pitchFamily="18" charset="0"/>
              </a:rPr>
              <a:t>. – Trib.)(SMC)]</a:t>
            </a:r>
          </a:p>
          <a:p>
            <a:pPr marL="0" indent="0" algn="just">
              <a:buNone/>
            </a:pPr>
            <a:r>
              <a:rPr lang="en-IN" sz="2400" b="1" dirty="0" smtClean="0">
                <a:latin typeface="Times New Roman" panose="02020603050405020304" pitchFamily="18" charset="0"/>
                <a:cs typeface="Times New Roman" panose="02020603050405020304" pitchFamily="18" charset="0"/>
              </a:rPr>
              <a:t>a) Amit </a:t>
            </a:r>
            <a:r>
              <a:rPr lang="en-IN" sz="2400" b="1" dirty="0">
                <a:latin typeface="Times New Roman" panose="02020603050405020304" pitchFamily="18" charset="0"/>
                <a:cs typeface="Times New Roman" panose="02020603050405020304" pitchFamily="18" charset="0"/>
              </a:rPr>
              <a:t>Bansal v. ACIT [(2018) 100 taxmann.com 334 (Delhi – Trib.)] </a:t>
            </a:r>
          </a:p>
          <a:p>
            <a:pPr marL="0" indent="0" algn="just">
              <a:buNone/>
            </a:pPr>
            <a:r>
              <a:rPr lang="en-IN" sz="2400" b="1" dirty="0" smtClean="0">
                <a:latin typeface="Times New Roman" panose="02020603050405020304" pitchFamily="18" charset="0"/>
                <a:cs typeface="Times New Roman" panose="02020603050405020304" pitchFamily="18" charset="0"/>
              </a:rPr>
              <a:t>b) </a:t>
            </a:r>
            <a:r>
              <a:rPr lang="en-IN" sz="2400" b="1" dirty="0" err="1" smtClean="0">
                <a:latin typeface="Times New Roman" panose="02020603050405020304" pitchFamily="18" charset="0"/>
                <a:cs typeface="Times New Roman" panose="02020603050405020304" pitchFamily="18" charset="0"/>
              </a:rPr>
              <a:t>Devendra</a:t>
            </a:r>
            <a:r>
              <a:rPr lang="en-IN" sz="2400" b="1" dirty="0" smtClean="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J. Mehta v. ACIT [(2017) 77 taxmann.com 282 (Rajkot – Trib.)]</a:t>
            </a:r>
          </a:p>
          <a:p>
            <a:pPr marL="0" indent="0" algn="just">
              <a:buNone/>
            </a:pPr>
            <a:r>
              <a:rPr lang="en-IN" sz="2400" b="1" dirty="0" smtClean="0">
                <a:latin typeface="Times New Roman" panose="02020603050405020304" pitchFamily="18" charset="0"/>
                <a:cs typeface="Times New Roman" panose="02020603050405020304" pitchFamily="18" charset="0"/>
              </a:rPr>
              <a:t>c) </a:t>
            </a:r>
            <a:r>
              <a:rPr lang="en-IN" sz="2400" b="1" dirty="0" err="1" smtClean="0">
                <a:latin typeface="Times New Roman" panose="02020603050405020304" pitchFamily="18" charset="0"/>
                <a:cs typeface="Times New Roman" panose="02020603050405020304" pitchFamily="18" charset="0"/>
              </a:rPr>
              <a:t>Goldgerg</a:t>
            </a:r>
            <a:r>
              <a:rPr lang="en-IN" sz="2400" b="1" dirty="0" smtClean="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Finance </a:t>
            </a:r>
            <a:r>
              <a:rPr lang="en-IN" sz="2400" b="1" dirty="0" err="1">
                <a:latin typeface="Times New Roman" panose="02020603050405020304" pitchFamily="18" charset="0"/>
                <a:cs typeface="Times New Roman" panose="02020603050405020304" pitchFamily="18" charset="0"/>
              </a:rPr>
              <a:t>Pvt.</a:t>
            </a:r>
            <a:r>
              <a:rPr lang="en-IN" sz="2400" b="1" dirty="0">
                <a:latin typeface="Times New Roman" panose="02020603050405020304" pitchFamily="18" charset="0"/>
                <a:cs typeface="Times New Roman" panose="02020603050405020304" pitchFamily="18" charset="0"/>
              </a:rPr>
              <a:t> Ltd. v. ACIT [(2017) 78 taxmann.com 123 (Mumbai – Trib.)]</a:t>
            </a:r>
          </a:p>
          <a:p>
            <a:pPr marL="0" indent="0" algn="just">
              <a:buNone/>
            </a:pPr>
            <a:r>
              <a:rPr lang="en-IN" sz="2400" b="1" dirty="0" smtClean="0">
                <a:latin typeface="Times New Roman" panose="02020603050405020304" pitchFamily="18" charset="0"/>
                <a:cs typeface="Times New Roman" panose="02020603050405020304" pitchFamily="18" charset="0"/>
              </a:rPr>
              <a:t>d) </a:t>
            </a:r>
            <a:r>
              <a:rPr lang="en-IN" sz="2400" b="1" dirty="0" err="1" smtClean="0">
                <a:latin typeface="Times New Roman" panose="02020603050405020304" pitchFamily="18" charset="0"/>
                <a:cs typeface="Times New Roman" panose="02020603050405020304" pitchFamily="18" charset="0"/>
              </a:rPr>
              <a:t>Hari</a:t>
            </a:r>
            <a:r>
              <a:rPr lang="en-IN" sz="2400" b="1" dirty="0" smtClean="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Mohan Das </a:t>
            </a:r>
            <a:r>
              <a:rPr lang="en-IN" sz="2400" b="1" dirty="0" err="1">
                <a:latin typeface="Times New Roman" panose="02020603050405020304" pitchFamily="18" charset="0"/>
                <a:cs typeface="Times New Roman" panose="02020603050405020304" pitchFamily="18" charset="0"/>
              </a:rPr>
              <a:t>Tandon</a:t>
            </a:r>
            <a:r>
              <a:rPr lang="en-IN" sz="2400" b="1" dirty="0">
                <a:latin typeface="Times New Roman" panose="02020603050405020304" pitchFamily="18" charset="0"/>
                <a:cs typeface="Times New Roman" panose="02020603050405020304" pitchFamily="18" charset="0"/>
              </a:rPr>
              <a:t> v. Pr. CIT [(2018) 91 taxmann.com 199 (Allahabad – Trib.)]</a:t>
            </a:r>
          </a:p>
          <a:p>
            <a:pPr marL="0" indent="0" algn="just">
              <a:buNone/>
            </a:pPr>
            <a:r>
              <a:rPr lang="en-IN" sz="2400" b="1" dirty="0" smtClean="0">
                <a:latin typeface="Times New Roman" panose="02020603050405020304" pitchFamily="18" charset="0"/>
                <a:cs typeface="Times New Roman" panose="02020603050405020304" pitchFamily="18" charset="0"/>
              </a:rPr>
              <a:t>e) Rahul </a:t>
            </a:r>
            <a:r>
              <a:rPr lang="en-IN" sz="2400" b="1" dirty="0">
                <a:latin typeface="Times New Roman" panose="02020603050405020304" pitchFamily="18" charset="0"/>
                <a:cs typeface="Times New Roman" panose="02020603050405020304" pitchFamily="18" charset="0"/>
              </a:rPr>
              <a:t>G. Patel v. DCIT [(2018) 97 taxmann.com 598 (Ahmedabad-Trib.)] </a:t>
            </a:r>
          </a:p>
          <a:p>
            <a:pPr marL="0" indent="0" algn="just">
              <a:buNone/>
            </a:pPr>
            <a:r>
              <a:rPr lang="en-IN" sz="2400" b="1" dirty="0" smtClean="0">
                <a:latin typeface="Times New Roman" panose="02020603050405020304" pitchFamily="18" charset="0"/>
                <a:cs typeface="Times New Roman" panose="02020603050405020304" pitchFamily="18" charset="0"/>
              </a:rPr>
              <a:t>f) Smt</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Chalasani</a:t>
            </a:r>
            <a:r>
              <a:rPr lang="en-IN" sz="2400" b="1" dirty="0">
                <a:latin typeface="Times New Roman" panose="02020603050405020304" pitchFamily="18" charset="0"/>
                <a:cs typeface="Times New Roman" panose="02020603050405020304" pitchFamily="18" charset="0"/>
              </a:rPr>
              <a:t> Naga </a:t>
            </a:r>
            <a:r>
              <a:rPr lang="en-IN" sz="2400" b="1" dirty="0" err="1">
                <a:latin typeface="Times New Roman" panose="02020603050405020304" pitchFamily="18" charset="0"/>
                <a:cs typeface="Times New Roman" panose="02020603050405020304" pitchFamily="18" charset="0"/>
              </a:rPr>
              <a:t>Ratna</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Kumari</a:t>
            </a:r>
            <a:r>
              <a:rPr lang="en-IN" sz="2400" b="1" dirty="0">
                <a:latin typeface="Times New Roman" panose="02020603050405020304" pitchFamily="18" charset="0"/>
                <a:cs typeface="Times New Roman" panose="02020603050405020304" pitchFamily="18" charset="0"/>
              </a:rPr>
              <a:t> v. ITO [(2017) 79 taxmann.com 104 (Visakhapatnam – Trib.)]</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27394439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955" y="140677"/>
            <a:ext cx="11234103" cy="6499274"/>
          </a:xfrm>
        </p:spPr>
        <p:txBody>
          <a:bodyPr>
            <a:normAutofit/>
          </a:bodyPr>
          <a:lstStyle/>
          <a:p>
            <a:pPr algn="just"/>
            <a:r>
              <a:rPr lang="en-IN" sz="2400" b="1" dirty="0" smtClean="0">
                <a:solidFill>
                  <a:schemeClr val="tx1"/>
                </a:solidFill>
                <a:latin typeface="TiMES" panose="02020603050405020304" pitchFamily="18" charset="0"/>
                <a:cs typeface="TiMES" panose="02020603050405020304" pitchFamily="18" charset="0"/>
              </a:rPr>
              <a:t>ISSUE - 14</a:t>
            </a:r>
            <a:endParaRPr lang="en-IN" sz="2400" b="1" dirty="0">
              <a:solidFill>
                <a:schemeClr val="tx1"/>
              </a:solidFill>
              <a:latin typeface="TiMES" panose="02020603050405020304" pitchFamily="18" charset="0"/>
              <a:cs typeface="TiMES" panose="02020603050405020304" pitchFamily="18" charset="0"/>
            </a:endParaRPr>
          </a:p>
          <a:p>
            <a:pPr algn="just"/>
            <a:r>
              <a:rPr lang="en-IN" sz="2400" b="1" u="sng" dirty="0" smtClean="0">
                <a:solidFill>
                  <a:schemeClr val="tx1"/>
                </a:solidFill>
                <a:latin typeface="TiMES" panose="02020603050405020304" pitchFamily="18" charset="0"/>
                <a:cs typeface="TiMES" panose="02020603050405020304" pitchFamily="18" charset="0"/>
              </a:rPr>
              <a:t>Whether </a:t>
            </a:r>
            <a:r>
              <a:rPr lang="en-IN" sz="2400" b="1" u="sng" dirty="0">
                <a:solidFill>
                  <a:schemeClr val="tx1"/>
                </a:solidFill>
                <a:latin typeface="TiMES" panose="02020603050405020304" pitchFamily="18" charset="0"/>
                <a:cs typeface="TiMES" panose="02020603050405020304" pitchFamily="18" charset="0"/>
              </a:rPr>
              <a:t>section 50C is applicable in case of transfer of property </a:t>
            </a:r>
            <a:r>
              <a:rPr lang="en-IN" sz="2400" b="1" u="sng" dirty="0" smtClean="0">
                <a:solidFill>
                  <a:schemeClr val="tx1"/>
                </a:solidFill>
                <a:latin typeface="TiMES" panose="02020603050405020304" pitchFamily="18" charset="0"/>
                <a:cs typeface="TiMES" panose="02020603050405020304" pitchFamily="18" charset="0"/>
              </a:rPr>
              <a:t>by way </a:t>
            </a:r>
            <a:r>
              <a:rPr lang="en-IN" sz="2400" b="1" u="sng" dirty="0">
                <a:solidFill>
                  <a:schemeClr val="tx1"/>
                </a:solidFill>
                <a:latin typeface="TiMES" panose="02020603050405020304" pitchFamily="18" charset="0"/>
                <a:cs typeface="TiMES" panose="02020603050405020304" pitchFamily="18" charset="0"/>
              </a:rPr>
              <a:t>of gift, will, merger or any other such mode?</a:t>
            </a:r>
          </a:p>
          <a:p>
            <a:pPr algn="just"/>
            <a:r>
              <a:rPr lang="en-IN" sz="2400" dirty="0">
                <a:solidFill>
                  <a:schemeClr val="tx1"/>
                </a:solidFill>
                <a:latin typeface="TiMES" panose="02020603050405020304" pitchFamily="18" charset="0"/>
                <a:cs typeface="TiMES" panose="02020603050405020304" pitchFamily="18" charset="0"/>
              </a:rPr>
              <a:t>This </a:t>
            </a:r>
            <a:r>
              <a:rPr lang="en-IN" sz="2400" b="1" u="sng" dirty="0">
                <a:solidFill>
                  <a:schemeClr val="tx1"/>
                </a:solidFill>
                <a:latin typeface="TiMES" panose="02020603050405020304" pitchFamily="18" charset="0"/>
                <a:cs typeface="TiMES" panose="02020603050405020304" pitchFamily="18" charset="0"/>
              </a:rPr>
              <a:t>section is applicable when there is transfer of immovable property in which sale consideration is received or accrued to the </a:t>
            </a:r>
            <a:r>
              <a:rPr lang="en-IN" sz="2400" b="1" u="sng" dirty="0" smtClean="0">
                <a:solidFill>
                  <a:schemeClr val="tx1"/>
                </a:solidFill>
                <a:latin typeface="TiMES" panose="02020603050405020304" pitchFamily="18" charset="0"/>
                <a:cs typeface="TiMES" panose="02020603050405020304" pitchFamily="18" charset="0"/>
              </a:rPr>
              <a:t>transferor</a:t>
            </a:r>
            <a:r>
              <a:rPr lang="en-IN" sz="2400" dirty="0" smtClean="0">
                <a:solidFill>
                  <a:schemeClr val="tx1"/>
                </a:solidFill>
                <a:latin typeface="TiMES" panose="02020603050405020304" pitchFamily="18" charset="0"/>
                <a:cs typeface="TiMES" panose="02020603050405020304" pitchFamily="18" charset="0"/>
              </a:rPr>
              <a:t>. </a:t>
            </a:r>
          </a:p>
          <a:p>
            <a:pPr algn="just"/>
            <a:r>
              <a:rPr lang="en-IN" sz="2400" b="1" u="sng" dirty="0" smtClean="0">
                <a:solidFill>
                  <a:schemeClr val="tx1"/>
                </a:solidFill>
                <a:latin typeface="TiMES" panose="02020603050405020304" pitchFamily="18" charset="0"/>
                <a:cs typeface="TiMES" panose="02020603050405020304" pitchFamily="18" charset="0"/>
              </a:rPr>
              <a:t>Situations </a:t>
            </a:r>
            <a:r>
              <a:rPr lang="en-IN" sz="2400" b="1" u="sng" dirty="0">
                <a:solidFill>
                  <a:schemeClr val="tx1"/>
                </a:solidFill>
                <a:latin typeface="TiMES" panose="02020603050405020304" pitchFamily="18" charset="0"/>
                <a:cs typeface="TiMES" panose="02020603050405020304" pitchFamily="18" charset="0"/>
              </a:rPr>
              <a:t>as prescribed </a:t>
            </a:r>
            <a:r>
              <a:rPr lang="en-IN" sz="2400" b="1" u="sng" dirty="0" smtClean="0">
                <a:solidFill>
                  <a:schemeClr val="tx1"/>
                </a:solidFill>
                <a:latin typeface="TiMES" panose="02020603050405020304" pitchFamily="18" charset="0"/>
                <a:cs typeface="TiMES" panose="02020603050405020304" pitchFamily="18" charset="0"/>
              </a:rPr>
              <a:t>u/s. </a:t>
            </a:r>
            <a:r>
              <a:rPr lang="en-IN" sz="2400" b="1" u="sng" dirty="0">
                <a:solidFill>
                  <a:schemeClr val="tx1"/>
                </a:solidFill>
                <a:latin typeface="TiMES" panose="02020603050405020304" pitchFamily="18" charset="0"/>
                <a:cs typeface="TiMES" panose="02020603050405020304" pitchFamily="18" charset="0"/>
              </a:rPr>
              <a:t>47 which are not regarded  as 'transfer' would not be covered within the ambit of section </a:t>
            </a:r>
            <a:r>
              <a:rPr lang="en-IN" sz="2400" b="1" u="sng" dirty="0" smtClean="0">
                <a:solidFill>
                  <a:schemeClr val="tx1"/>
                </a:solidFill>
                <a:latin typeface="TiMES" panose="02020603050405020304" pitchFamily="18" charset="0"/>
                <a:cs typeface="TiMES" panose="02020603050405020304" pitchFamily="18" charset="0"/>
              </a:rPr>
              <a:t>50C. </a:t>
            </a:r>
          </a:p>
          <a:p>
            <a:pPr algn="just"/>
            <a:r>
              <a:rPr lang="en-IN" sz="2400" b="1" u="sng" dirty="0" smtClean="0">
                <a:solidFill>
                  <a:schemeClr val="tx1"/>
                </a:solidFill>
                <a:latin typeface="TiMES" panose="02020603050405020304" pitchFamily="18" charset="0"/>
                <a:cs typeface="TiMES" panose="02020603050405020304" pitchFamily="18" charset="0"/>
              </a:rPr>
              <a:t>Accordingly</a:t>
            </a:r>
            <a:r>
              <a:rPr lang="en-IN" sz="2400" b="1" u="sng" dirty="0">
                <a:solidFill>
                  <a:schemeClr val="tx1"/>
                </a:solidFill>
                <a:latin typeface="TiMES" panose="02020603050405020304" pitchFamily="18" charset="0"/>
                <a:cs typeface="TiMES" panose="02020603050405020304" pitchFamily="18" charset="0"/>
              </a:rPr>
              <a:t>, transfer of asset by way of gift or Will or an irrevocable trust, on partition of HUF, </a:t>
            </a:r>
            <a:r>
              <a:rPr lang="en-IN" sz="2400" b="1" u="sng" dirty="0" smtClean="0">
                <a:solidFill>
                  <a:schemeClr val="tx1"/>
                </a:solidFill>
                <a:latin typeface="TiMES" panose="02020603050405020304" pitchFamily="18" charset="0"/>
                <a:cs typeface="TiMES" panose="02020603050405020304" pitchFamily="18" charset="0"/>
              </a:rPr>
              <a:t>are </a:t>
            </a:r>
            <a:r>
              <a:rPr lang="en-IN" sz="2400" b="1" u="sng" dirty="0">
                <a:solidFill>
                  <a:schemeClr val="tx1"/>
                </a:solidFill>
                <a:latin typeface="TiMES" panose="02020603050405020304" pitchFamily="18" charset="0"/>
                <a:cs typeface="TiMES" panose="02020603050405020304" pitchFamily="18" charset="0"/>
              </a:rPr>
              <a:t>not regarded as 'transfer' and in such cases, there would be no applicability of the provisions of </a:t>
            </a:r>
            <a:r>
              <a:rPr lang="en-IN" sz="2400" b="1" u="sng" dirty="0" smtClean="0">
                <a:solidFill>
                  <a:schemeClr val="tx1"/>
                </a:solidFill>
                <a:latin typeface="TiMES" panose="02020603050405020304" pitchFamily="18" charset="0"/>
                <a:cs typeface="TiMES" panose="02020603050405020304" pitchFamily="18" charset="0"/>
              </a:rPr>
              <a:t>section 50C</a:t>
            </a:r>
            <a:r>
              <a:rPr lang="en-IN" sz="2400" b="1" u="sng" dirty="0">
                <a:solidFill>
                  <a:schemeClr val="tx1"/>
                </a:solidFill>
                <a:latin typeface="TiMES" panose="02020603050405020304" pitchFamily="18" charset="0"/>
                <a:cs typeface="TiMES" panose="02020603050405020304" pitchFamily="18" charset="0"/>
              </a:rPr>
              <a:t>.</a:t>
            </a:r>
          </a:p>
          <a:p>
            <a:pPr algn="just"/>
            <a:endParaRPr lang="en-IN" sz="2400" dirty="0">
              <a:solidFill>
                <a:schemeClr val="tx1"/>
              </a:solidFill>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42207064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033" y="129791"/>
            <a:ext cx="11574507" cy="6499274"/>
          </a:xfrm>
        </p:spPr>
        <p:txBody>
          <a:bodyPr>
            <a:normAutofit/>
          </a:bodyPr>
          <a:lstStyle/>
          <a:p>
            <a:pPr algn="just"/>
            <a:r>
              <a:rPr lang="en-IN" sz="2400" b="1" dirty="0" smtClean="0">
                <a:solidFill>
                  <a:schemeClr val="tx1"/>
                </a:solidFill>
                <a:latin typeface="TiMES" panose="02020603050405020304" pitchFamily="18" charset="0"/>
                <a:cs typeface="TiMES" panose="02020603050405020304" pitchFamily="18" charset="0"/>
              </a:rPr>
              <a:t>ISSUE – 15</a:t>
            </a:r>
          </a:p>
          <a:p>
            <a:pPr algn="just"/>
            <a:r>
              <a:rPr lang="en-IN" sz="2400" b="1" u="sng" dirty="0" smtClean="0">
                <a:solidFill>
                  <a:schemeClr val="tx1"/>
                </a:solidFill>
                <a:latin typeface="TiMES" panose="02020603050405020304" pitchFamily="18" charset="0"/>
                <a:cs typeface="TiMES" panose="02020603050405020304" pitchFamily="18" charset="0"/>
              </a:rPr>
              <a:t>Whether </a:t>
            </a:r>
            <a:r>
              <a:rPr lang="en-IN" sz="2400" b="1" u="sng" dirty="0">
                <a:solidFill>
                  <a:schemeClr val="tx1"/>
                </a:solidFill>
                <a:latin typeface="TiMES" panose="02020603050405020304" pitchFamily="18" charset="0"/>
                <a:cs typeface="TiMES" panose="02020603050405020304" pitchFamily="18" charset="0"/>
              </a:rPr>
              <a:t>section 50C is applicable in case of transfer of 'rural </a:t>
            </a:r>
            <a:r>
              <a:rPr lang="en-IN" sz="2400" b="1" u="sng" dirty="0" smtClean="0">
                <a:solidFill>
                  <a:schemeClr val="tx1"/>
                </a:solidFill>
                <a:latin typeface="TiMES" panose="02020603050405020304" pitchFamily="18" charset="0"/>
                <a:cs typeface="TiMES" panose="02020603050405020304" pitchFamily="18" charset="0"/>
              </a:rPr>
              <a:t>agricultural </a:t>
            </a:r>
            <a:r>
              <a:rPr lang="en-IN" sz="2400" b="1" u="sng" dirty="0">
                <a:solidFill>
                  <a:schemeClr val="tx1"/>
                </a:solidFill>
                <a:latin typeface="TiMES" panose="02020603050405020304" pitchFamily="18" charset="0"/>
                <a:cs typeface="TiMES" panose="02020603050405020304" pitchFamily="18" charset="0"/>
              </a:rPr>
              <a:t>land'?</a:t>
            </a:r>
          </a:p>
          <a:p>
            <a:pPr algn="just"/>
            <a:r>
              <a:rPr lang="en-IN" sz="2400" dirty="0">
                <a:solidFill>
                  <a:schemeClr val="tx1"/>
                </a:solidFill>
                <a:latin typeface="TiMES" panose="02020603050405020304" pitchFamily="18" charset="0"/>
                <a:cs typeface="TiMES" panose="02020603050405020304" pitchFamily="18" charset="0"/>
              </a:rPr>
              <a:t>Section 50C is applicable when there is transfer of land or building or both in the nature of 'capital asset'. </a:t>
            </a:r>
            <a:endParaRPr lang="en-IN" sz="2400" dirty="0" smtClean="0">
              <a:solidFill>
                <a:schemeClr val="tx1"/>
              </a:solidFill>
              <a:latin typeface="TiMES" panose="02020603050405020304" pitchFamily="18" charset="0"/>
              <a:cs typeface="TiMES" panose="02020603050405020304" pitchFamily="18" charset="0"/>
            </a:endParaRPr>
          </a:p>
          <a:p>
            <a:pPr algn="just"/>
            <a:r>
              <a:rPr lang="en-IN" sz="2400" dirty="0" smtClean="0">
                <a:solidFill>
                  <a:schemeClr val="tx1"/>
                </a:solidFill>
                <a:latin typeface="TiMES" panose="02020603050405020304" pitchFamily="18" charset="0"/>
                <a:cs typeface="TiMES" panose="02020603050405020304" pitchFamily="18" charset="0"/>
              </a:rPr>
              <a:t>As </a:t>
            </a:r>
            <a:r>
              <a:rPr lang="en-IN" sz="2400" dirty="0">
                <a:solidFill>
                  <a:schemeClr val="tx1"/>
                </a:solidFill>
                <a:latin typeface="TiMES" panose="02020603050405020304" pitchFamily="18" charset="0"/>
                <a:cs typeface="TiMES" panose="02020603050405020304" pitchFamily="18" charset="0"/>
              </a:rPr>
              <a:t>per section 2(14) of the Act Rural agricultural land' situated beyond the prescribed distances from the municipality limits is not treated as 'capital asset'. </a:t>
            </a:r>
            <a:endParaRPr lang="en-IN" sz="2400" dirty="0" smtClean="0">
              <a:solidFill>
                <a:schemeClr val="tx1"/>
              </a:solidFill>
              <a:latin typeface="TiMES" panose="02020603050405020304" pitchFamily="18" charset="0"/>
              <a:cs typeface="TiMES" panose="02020603050405020304" pitchFamily="18" charset="0"/>
            </a:endParaRPr>
          </a:p>
          <a:p>
            <a:pPr algn="just"/>
            <a:r>
              <a:rPr lang="en-IN" sz="2400" dirty="0" smtClean="0">
                <a:solidFill>
                  <a:schemeClr val="tx1"/>
                </a:solidFill>
                <a:latin typeface="TiMES" panose="02020603050405020304" pitchFamily="18" charset="0"/>
                <a:cs typeface="TiMES" panose="02020603050405020304" pitchFamily="18" charset="0"/>
              </a:rPr>
              <a:t>Therefore</a:t>
            </a:r>
            <a:r>
              <a:rPr lang="en-IN" sz="2400" dirty="0">
                <a:solidFill>
                  <a:schemeClr val="tx1"/>
                </a:solidFill>
                <a:latin typeface="TiMES" panose="02020603050405020304" pitchFamily="18" charset="0"/>
                <a:cs typeface="TiMES" panose="02020603050405020304" pitchFamily="18" charset="0"/>
              </a:rPr>
              <a:t>, in case of transfer of rural agricultural land, there is no applicability of section 50C. </a:t>
            </a:r>
            <a:endParaRPr lang="en-IN" sz="2400" dirty="0" smtClean="0">
              <a:solidFill>
                <a:schemeClr val="tx1"/>
              </a:solidFill>
              <a:latin typeface="TiMES" panose="02020603050405020304" pitchFamily="18" charset="0"/>
              <a:cs typeface="TiMES" panose="02020603050405020304" pitchFamily="18" charset="0"/>
            </a:endParaRPr>
          </a:p>
          <a:p>
            <a:pPr algn="just"/>
            <a:r>
              <a:rPr lang="en-IN" sz="2400" dirty="0" smtClean="0">
                <a:solidFill>
                  <a:schemeClr val="tx1"/>
                </a:solidFill>
                <a:latin typeface="TiMES" panose="02020603050405020304" pitchFamily="18" charset="0"/>
                <a:cs typeface="TiMES" panose="02020603050405020304" pitchFamily="18" charset="0"/>
              </a:rPr>
              <a:t>However</a:t>
            </a:r>
            <a:r>
              <a:rPr lang="en-IN" sz="2400" dirty="0">
                <a:solidFill>
                  <a:schemeClr val="tx1"/>
                </a:solidFill>
                <a:latin typeface="TiMES" panose="02020603050405020304" pitchFamily="18" charset="0"/>
                <a:cs typeface="TiMES" panose="02020603050405020304" pitchFamily="18" charset="0"/>
              </a:rPr>
              <a:t>, in case of transfer of urban agricultural land, section 50C would remain applicable.</a:t>
            </a:r>
          </a:p>
          <a:p>
            <a:pPr algn="just"/>
            <a:endParaRPr lang="en-IN" sz="2400" dirty="0">
              <a:solidFill>
                <a:schemeClr val="tx1"/>
              </a:solidFill>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97794398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686" y="218587"/>
            <a:ext cx="10972800" cy="4525963"/>
          </a:xfrm>
        </p:spPr>
        <p:txBody>
          <a:bodyPr>
            <a:noAutofit/>
          </a:bodyPr>
          <a:lstStyle/>
          <a:p>
            <a:pPr marL="109728" indent="0" algn="just">
              <a:buNone/>
            </a:pPr>
            <a:r>
              <a:rPr lang="en-GB" sz="2000" dirty="0" smtClean="0">
                <a:latin typeface="Times New Roman" panose="02020603050405020304" pitchFamily="18" charset="0"/>
                <a:cs typeface="Times New Roman" panose="02020603050405020304" pitchFamily="18" charset="0"/>
              </a:rPr>
              <a:t>2(14) </a:t>
            </a:r>
            <a:r>
              <a:rPr lang="en-IN" sz="2000" dirty="0">
                <a:latin typeface="Times New Roman" panose="02020603050405020304" pitchFamily="18" charset="0"/>
                <a:cs typeface="Times New Roman" panose="02020603050405020304" pitchFamily="18" charset="0"/>
              </a:rPr>
              <a:t>"capital asset" means—</a:t>
            </a:r>
            <a:endParaRPr lang="en-GB" sz="2000" dirty="0" smtClean="0">
              <a:latin typeface="Times New Roman" panose="02020603050405020304" pitchFamily="18" charset="0"/>
              <a:cs typeface="Times New Roman" panose="02020603050405020304" pitchFamily="18" charset="0"/>
            </a:endParaRPr>
          </a:p>
          <a:p>
            <a:pPr marL="109728" indent="0" algn="just">
              <a:buNone/>
            </a:pPr>
            <a:r>
              <a:rPr lang="en-GB" sz="2000" dirty="0" smtClean="0">
                <a:latin typeface="TiMES" panose="02020603050405020304" pitchFamily="18" charset="0"/>
                <a:cs typeface="TiMES" panose="02020603050405020304" pitchFamily="18" charset="0"/>
              </a:rPr>
              <a:t>(</a:t>
            </a:r>
            <a:r>
              <a:rPr lang="en-GB" sz="2000" i="1" dirty="0" smtClean="0">
                <a:latin typeface="TiMES" panose="02020603050405020304" pitchFamily="18" charset="0"/>
                <a:cs typeface="TiMES" panose="02020603050405020304" pitchFamily="18" charset="0"/>
              </a:rPr>
              <a:t>iii</a:t>
            </a:r>
            <a:r>
              <a:rPr lang="en-GB" sz="2000" dirty="0">
                <a:latin typeface="TiMES" panose="02020603050405020304" pitchFamily="18" charset="0"/>
                <a:cs typeface="TiMES" panose="02020603050405020304" pitchFamily="18" charset="0"/>
              </a:rPr>
              <a:t>) agricultural land in India, not being land situate—</a:t>
            </a:r>
          </a:p>
          <a:p>
            <a:pPr marL="109728" indent="0" algn="just">
              <a:buNone/>
            </a:pPr>
            <a:r>
              <a:rPr lang="en-GB" sz="2000" dirty="0">
                <a:latin typeface="TiMES" panose="02020603050405020304" pitchFamily="18" charset="0"/>
                <a:cs typeface="TiMES" panose="02020603050405020304" pitchFamily="18" charset="0"/>
              </a:rPr>
              <a:t> (</a:t>
            </a:r>
            <a:r>
              <a:rPr lang="en-GB" sz="2000" i="1" dirty="0">
                <a:latin typeface="TiMES" panose="02020603050405020304" pitchFamily="18" charset="0"/>
                <a:cs typeface="TiMES" panose="02020603050405020304" pitchFamily="18" charset="0"/>
              </a:rPr>
              <a:t>a</a:t>
            </a:r>
            <a:r>
              <a:rPr lang="en-GB" sz="2000" dirty="0">
                <a:latin typeface="TiMES" panose="02020603050405020304" pitchFamily="18" charset="0"/>
                <a:cs typeface="TiMES" panose="02020603050405020304" pitchFamily="18" charset="0"/>
              </a:rPr>
              <a:t>) in any area which is comprised within the jurisdiction of a municipality (whether known as a municipality, municipal corporation, notified area committee, town area committee, town committee, or by any other name) or a cantonment board and which has a population of not less than ten thousand ; or</a:t>
            </a:r>
          </a:p>
          <a:p>
            <a:pPr marL="109728" indent="0" algn="just">
              <a:buNone/>
            </a:pPr>
            <a:endParaRPr lang="en-GB" sz="2000" dirty="0" smtClean="0">
              <a:latin typeface="TiMES" panose="02020603050405020304" pitchFamily="18" charset="0"/>
              <a:cs typeface="TiMES" panose="02020603050405020304" pitchFamily="18" charset="0"/>
            </a:endParaRPr>
          </a:p>
          <a:p>
            <a:pPr marL="109728" indent="0" algn="just">
              <a:buNone/>
            </a:pPr>
            <a:r>
              <a:rPr lang="en-GB" sz="2000" dirty="0" smtClean="0">
                <a:latin typeface="TiMES" panose="02020603050405020304" pitchFamily="18" charset="0"/>
                <a:cs typeface="TiMES" panose="02020603050405020304" pitchFamily="18" charset="0"/>
              </a:rPr>
              <a:t>(</a:t>
            </a:r>
            <a:r>
              <a:rPr lang="en-GB" sz="2000" i="1" dirty="0">
                <a:latin typeface="TiMES" panose="02020603050405020304" pitchFamily="18" charset="0"/>
                <a:cs typeface="TiMES" panose="02020603050405020304" pitchFamily="18" charset="0"/>
              </a:rPr>
              <a:t>b</a:t>
            </a:r>
            <a:r>
              <a:rPr lang="en-GB" sz="2000" dirty="0">
                <a:latin typeface="TiMES" panose="02020603050405020304" pitchFamily="18" charset="0"/>
                <a:cs typeface="TiMES" panose="02020603050405020304" pitchFamily="18" charset="0"/>
              </a:rPr>
              <a:t>) in any area within the distance, measured aerially,—</a:t>
            </a:r>
          </a:p>
          <a:p>
            <a:pPr marL="109728" indent="0" algn="just">
              <a:buNone/>
            </a:pPr>
            <a:r>
              <a:rPr lang="en-GB" sz="2000" dirty="0">
                <a:latin typeface="TiMES" panose="02020603050405020304" pitchFamily="18" charset="0"/>
                <a:cs typeface="TiMES" panose="02020603050405020304" pitchFamily="18" charset="0"/>
              </a:rPr>
              <a:t>  (</a:t>
            </a:r>
            <a:r>
              <a:rPr lang="en-GB" sz="2000" i="1" dirty="0">
                <a:latin typeface="TiMES" panose="02020603050405020304" pitchFamily="18" charset="0"/>
                <a:cs typeface="TiMES" panose="02020603050405020304" pitchFamily="18" charset="0"/>
              </a:rPr>
              <a:t>I</a:t>
            </a:r>
            <a:r>
              <a:rPr lang="en-GB" sz="2000" dirty="0">
                <a:latin typeface="TiMES" panose="02020603050405020304" pitchFamily="18" charset="0"/>
                <a:cs typeface="TiMES" panose="02020603050405020304" pitchFamily="18" charset="0"/>
              </a:rPr>
              <a:t>) not being more than two kilometres, from the local limits of any municipality or cantonment board referred to in item (</a:t>
            </a:r>
            <a:r>
              <a:rPr lang="en-GB" sz="2000" i="1" dirty="0">
                <a:latin typeface="TiMES" panose="02020603050405020304" pitchFamily="18" charset="0"/>
                <a:cs typeface="TiMES" panose="02020603050405020304" pitchFamily="18" charset="0"/>
              </a:rPr>
              <a:t>a</a:t>
            </a:r>
            <a:r>
              <a:rPr lang="en-GB" sz="2000" dirty="0">
                <a:latin typeface="TiMES" panose="02020603050405020304" pitchFamily="18" charset="0"/>
                <a:cs typeface="TiMES" panose="02020603050405020304" pitchFamily="18" charset="0"/>
              </a:rPr>
              <a:t>) and which has a population of more than ten thousand but not exceeding one lakh; or</a:t>
            </a:r>
          </a:p>
          <a:p>
            <a:pPr marL="109728" indent="0" algn="just">
              <a:buNone/>
            </a:pPr>
            <a:r>
              <a:rPr lang="en-GB" sz="2000" dirty="0">
                <a:latin typeface="TiMES" panose="02020603050405020304" pitchFamily="18" charset="0"/>
                <a:cs typeface="TiMES" panose="02020603050405020304" pitchFamily="18" charset="0"/>
              </a:rPr>
              <a:t> (</a:t>
            </a:r>
            <a:r>
              <a:rPr lang="en-GB" sz="2000" i="1" dirty="0">
                <a:latin typeface="TiMES" panose="02020603050405020304" pitchFamily="18" charset="0"/>
                <a:cs typeface="TiMES" panose="02020603050405020304" pitchFamily="18" charset="0"/>
              </a:rPr>
              <a:t>II</a:t>
            </a:r>
            <a:r>
              <a:rPr lang="en-GB" sz="2000" dirty="0">
                <a:latin typeface="TiMES" panose="02020603050405020304" pitchFamily="18" charset="0"/>
                <a:cs typeface="TiMES" panose="02020603050405020304" pitchFamily="18" charset="0"/>
              </a:rPr>
              <a:t>) not being more than six kilometres, from the local limits of any municipality or cantonment board referred to in item (</a:t>
            </a:r>
            <a:r>
              <a:rPr lang="en-GB" sz="2000" i="1" dirty="0">
                <a:latin typeface="TiMES" panose="02020603050405020304" pitchFamily="18" charset="0"/>
                <a:cs typeface="TiMES" panose="02020603050405020304" pitchFamily="18" charset="0"/>
              </a:rPr>
              <a:t>a</a:t>
            </a:r>
            <a:r>
              <a:rPr lang="en-GB" sz="2000" dirty="0">
                <a:latin typeface="TiMES" panose="02020603050405020304" pitchFamily="18" charset="0"/>
                <a:cs typeface="TiMES" panose="02020603050405020304" pitchFamily="18" charset="0"/>
              </a:rPr>
              <a:t>) and which has a population of more than one lakh but not exceeding ten lakh; or</a:t>
            </a:r>
          </a:p>
          <a:p>
            <a:pPr marL="109728" indent="0" algn="just">
              <a:buNone/>
            </a:pPr>
            <a:r>
              <a:rPr lang="en-GB" sz="2000" dirty="0">
                <a:latin typeface="TiMES" panose="02020603050405020304" pitchFamily="18" charset="0"/>
                <a:cs typeface="TiMES" panose="02020603050405020304" pitchFamily="18" charset="0"/>
              </a:rPr>
              <a:t>(</a:t>
            </a:r>
            <a:r>
              <a:rPr lang="en-GB" sz="2000" i="1" dirty="0">
                <a:latin typeface="TiMES" panose="02020603050405020304" pitchFamily="18" charset="0"/>
                <a:cs typeface="TiMES" panose="02020603050405020304" pitchFamily="18" charset="0"/>
              </a:rPr>
              <a:t>III</a:t>
            </a:r>
            <a:r>
              <a:rPr lang="en-GB" sz="2000" dirty="0">
                <a:latin typeface="TiMES" panose="02020603050405020304" pitchFamily="18" charset="0"/>
                <a:cs typeface="TiMES" panose="02020603050405020304" pitchFamily="18" charset="0"/>
              </a:rPr>
              <a:t>) not being more than eight kilometres, from the local limits of any municipality or cantonment board referred to in item (</a:t>
            </a:r>
            <a:r>
              <a:rPr lang="en-GB" sz="2000" i="1" dirty="0">
                <a:latin typeface="TiMES" panose="02020603050405020304" pitchFamily="18" charset="0"/>
                <a:cs typeface="TiMES" panose="02020603050405020304" pitchFamily="18" charset="0"/>
              </a:rPr>
              <a:t>a</a:t>
            </a:r>
            <a:r>
              <a:rPr lang="en-GB" sz="2000" dirty="0">
                <a:latin typeface="TiMES" panose="02020603050405020304" pitchFamily="18" charset="0"/>
                <a:cs typeface="TiMES" panose="02020603050405020304" pitchFamily="18" charset="0"/>
              </a:rPr>
              <a:t>) and which has a population of more than ten lakh.</a:t>
            </a:r>
          </a:p>
          <a:p>
            <a:pPr marL="109728" indent="0" algn="just">
              <a:buNone/>
            </a:pPr>
            <a:r>
              <a:rPr lang="en-GB" sz="2000" i="1" dirty="0">
                <a:latin typeface="TiMES" panose="02020603050405020304" pitchFamily="18" charset="0"/>
                <a:cs typeface="TiMES" panose="02020603050405020304" pitchFamily="18" charset="0"/>
              </a:rPr>
              <a:t>Explanation.</a:t>
            </a:r>
            <a:r>
              <a:rPr lang="en-GB" sz="2000" dirty="0">
                <a:latin typeface="TiMES" panose="02020603050405020304" pitchFamily="18" charset="0"/>
                <a:cs typeface="TiMES" panose="02020603050405020304" pitchFamily="18" charset="0"/>
              </a:rPr>
              <a:t>—For the purposes of this sub-clause, "population" means the population according to the last preceding census of which the relevant figures have been published before the first day of the previous year;</a:t>
            </a:r>
          </a:p>
          <a:p>
            <a:pPr marL="109728" indent="0" algn="just">
              <a:buNone/>
            </a:pPr>
            <a:endParaRPr lang="en-IN"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163474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300" b="1" dirty="0">
                <a:latin typeface="TiMES" panose="02020603050405020304" pitchFamily="18" charset="0"/>
                <a:cs typeface="TiMES" panose="02020603050405020304" pitchFamily="18" charset="0"/>
              </a:rPr>
              <a:t>ISSUE - 16</a:t>
            </a:r>
          </a:p>
          <a:p>
            <a:pPr marL="109728" indent="0" algn="just">
              <a:buNone/>
            </a:pPr>
            <a:r>
              <a:rPr lang="en-IN" sz="2300" b="1" u="sng" dirty="0">
                <a:latin typeface="TiMES" panose="02020603050405020304" pitchFamily="18" charset="0"/>
                <a:cs typeface="TiMES" panose="02020603050405020304" pitchFamily="18" charset="0"/>
              </a:rPr>
              <a:t>Whether the word 'assessable' inserted with the stamp duty value can be applied retrospectively?</a:t>
            </a:r>
          </a:p>
          <a:p>
            <a:pPr marL="109728" indent="0" algn="just">
              <a:buNone/>
            </a:pPr>
            <a:r>
              <a:rPr lang="en-IN" sz="2300" dirty="0">
                <a:latin typeface="TiMES" panose="02020603050405020304" pitchFamily="18" charset="0"/>
                <a:cs typeface="TiMES" panose="02020603050405020304" pitchFamily="18" charset="0"/>
              </a:rPr>
              <a:t>Section 50C was introduced by the Finance Act, 2002 with effect from 1st April, 2003 providing that the stamp duty value adopted or assessed shall be deemed to be the full value of sale consideration for transfer of immovable property.</a:t>
            </a:r>
          </a:p>
          <a:p>
            <a:pPr marL="109728" indent="0" algn="just">
              <a:buNone/>
            </a:pPr>
            <a:r>
              <a:rPr lang="en-IN" sz="2300" dirty="0">
                <a:latin typeface="TiMES" panose="02020603050405020304" pitchFamily="18" charset="0"/>
                <a:cs typeface="TiMES" panose="02020603050405020304" pitchFamily="18" charset="0"/>
              </a:rPr>
              <a:t>The words 'adopted or assessed' with stamp duty value were being interpreted as if section 50C would be applicable only when there is registration of sale deed when stamp duty is paid. </a:t>
            </a:r>
          </a:p>
          <a:p>
            <a:pPr marL="109728" indent="0" algn="just">
              <a:buNone/>
            </a:pPr>
            <a:r>
              <a:rPr lang="en-IN" sz="2300" dirty="0">
                <a:latin typeface="TiMES" panose="02020603050405020304" pitchFamily="18" charset="0"/>
                <a:cs typeface="TiMES" panose="02020603050405020304" pitchFamily="18" charset="0"/>
              </a:rPr>
              <a:t>However, the intention of law appeared to be covering the situations of transfer of property even when sale deed is not registered. It is pertinent to mention that as per the definition of 'transfer' of 'capital asset' as given in section 2(47) of the Act, there may be situation when capital asset may be transferred under the circumstances even when there is no registration of sale deed. </a:t>
            </a:r>
          </a:p>
          <a:p>
            <a:pPr marL="109728" indent="0" algn="just">
              <a:buNone/>
            </a:pPr>
            <a:r>
              <a:rPr lang="en-IN" sz="2300" dirty="0">
                <a:latin typeface="TiMES" panose="02020603050405020304" pitchFamily="18" charset="0"/>
                <a:cs typeface="TiMES" panose="02020603050405020304" pitchFamily="18" charset="0"/>
              </a:rPr>
              <a:t>Therefore, legislature inserted the word 'assessable' along with the words 'adopted or assessed' for the purpose of stamp duty valuation which enlarged the scope of the section to cover all kind of cases where transfer of capital asset is recognized.</a:t>
            </a:r>
          </a:p>
          <a:p>
            <a:pPr marL="0" indent="0" algn="just">
              <a:lnSpc>
                <a:spcPct val="120000"/>
              </a:lnSpc>
              <a:spcBef>
                <a:spcPts val="235"/>
              </a:spcBef>
              <a:buNone/>
            </a:pPr>
            <a:endParaRPr lang="en-GB" sz="2300" b="1"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51229481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400" dirty="0">
                <a:latin typeface="TiMES" panose="02020603050405020304" pitchFamily="18" charset="0"/>
                <a:cs typeface="TiMES" panose="02020603050405020304" pitchFamily="18" charset="0"/>
              </a:rPr>
              <a:t>A question may arise as to whether this amendment is curative or prospective in nature</a:t>
            </a:r>
            <a:r>
              <a:rPr lang="en-IN" sz="2400" dirty="0" smtClean="0">
                <a:latin typeface="TiMES" panose="02020603050405020304" pitchFamily="18" charset="0"/>
                <a:cs typeface="TiMES" panose="02020603050405020304" pitchFamily="18" charset="0"/>
              </a:rPr>
              <a:t>.</a:t>
            </a:r>
          </a:p>
          <a:p>
            <a:pPr marL="109728" indent="0" algn="just">
              <a:buNone/>
            </a:pPr>
            <a:r>
              <a:rPr lang="en-IN" sz="2400" dirty="0" smtClean="0">
                <a:latin typeface="TiMES" panose="02020603050405020304" pitchFamily="18" charset="0"/>
                <a:cs typeface="TiMES" panose="02020603050405020304" pitchFamily="18" charset="0"/>
              </a:rPr>
              <a:t>CBDT </a:t>
            </a:r>
            <a:r>
              <a:rPr lang="en-IN" sz="2400" dirty="0">
                <a:latin typeface="TiMES" panose="02020603050405020304" pitchFamily="18" charset="0"/>
                <a:cs typeface="TiMES" panose="02020603050405020304" pitchFamily="18" charset="0"/>
              </a:rPr>
              <a:t>had issued</a:t>
            </a:r>
            <a:r>
              <a:rPr lang="en-IN" sz="2400" b="1" dirty="0">
                <a:latin typeface="TiMES" panose="02020603050405020304" pitchFamily="18" charset="0"/>
                <a:cs typeface="TiMES" panose="02020603050405020304" pitchFamily="18" charset="0"/>
              </a:rPr>
              <a:t> circular No. 5 dated 3.6.2010 </a:t>
            </a:r>
            <a:r>
              <a:rPr lang="en-IN" sz="2400" dirty="0">
                <a:latin typeface="TiMES" panose="02020603050405020304" pitchFamily="18" charset="0"/>
                <a:cs typeface="TiMES" panose="02020603050405020304" pitchFamily="18" charset="0"/>
              </a:rPr>
              <a:t>specifying that the amendment is prospective in nature. Relevant No. 23.4 of the said circular is reproduced as below: </a:t>
            </a:r>
          </a:p>
          <a:p>
            <a:pPr marL="109728" indent="0" algn="just">
              <a:buNone/>
            </a:pPr>
            <a:r>
              <a:rPr lang="en-IN" sz="2400" i="1" dirty="0">
                <a:latin typeface="TiMES" panose="02020603050405020304" pitchFamily="18" charset="0"/>
                <a:cs typeface="TiMES" panose="02020603050405020304" pitchFamily="18" charset="0"/>
              </a:rPr>
              <a:t>"23.4 Applicability:- These amendments have been made applicable with effect from 1st October, 2009 and will accordingly, apply in relation to transactions undertaken on or after such date."</a:t>
            </a:r>
          </a:p>
          <a:p>
            <a:pPr marL="109728" indent="0" algn="just">
              <a:buNone/>
            </a:pPr>
            <a:endParaRPr lang="en-IN" sz="2400" dirty="0">
              <a:latin typeface="TiMES" panose="02020603050405020304" pitchFamily="18" charset="0"/>
              <a:cs typeface="TiMES" panose="02020603050405020304" pitchFamily="18" charset="0"/>
            </a:endParaRPr>
          </a:p>
          <a:p>
            <a:pPr marL="109728" indent="0" algn="just">
              <a:buNone/>
            </a:pPr>
            <a:r>
              <a:rPr lang="en-IN" sz="2400" dirty="0" err="1">
                <a:latin typeface="TiMES" panose="02020603050405020304" pitchFamily="18" charset="0"/>
                <a:cs typeface="TiMES" panose="02020603050405020304" pitchFamily="18" charset="0"/>
              </a:rPr>
              <a:t>Hon'ble</a:t>
            </a:r>
            <a:r>
              <a:rPr lang="en-IN" sz="2400" dirty="0">
                <a:latin typeface="TiMES" panose="02020603050405020304" pitchFamily="18" charset="0"/>
                <a:cs typeface="TiMES" panose="02020603050405020304" pitchFamily="18" charset="0"/>
              </a:rPr>
              <a:t> Madras High Court in the case </a:t>
            </a:r>
            <a:r>
              <a:rPr lang="en-IN" sz="2400" b="1" dirty="0">
                <a:latin typeface="TiMES" panose="02020603050405020304" pitchFamily="18" charset="0"/>
                <a:cs typeface="TiMES" panose="02020603050405020304" pitchFamily="18" charset="0"/>
              </a:rPr>
              <a:t>of CIT v. R. </a:t>
            </a:r>
            <a:r>
              <a:rPr lang="en-IN" sz="2400" b="1" dirty="0" err="1">
                <a:latin typeface="TiMES" panose="02020603050405020304" pitchFamily="18" charset="0"/>
                <a:cs typeface="TiMES" panose="02020603050405020304" pitchFamily="18" charset="0"/>
              </a:rPr>
              <a:t>Sugantha</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Ravindran</a:t>
            </a:r>
            <a:r>
              <a:rPr lang="en-IN" sz="2400" b="1" dirty="0">
                <a:latin typeface="TiMES" panose="02020603050405020304" pitchFamily="18" charset="0"/>
                <a:cs typeface="TiMES" panose="02020603050405020304" pitchFamily="18" charset="0"/>
              </a:rPr>
              <a:t> [2013] 352 ITR 488 (Mad.)</a:t>
            </a:r>
            <a:r>
              <a:rPr lang="en-IN" sz="2400" dirty="0">
                <a:latin typeface="TiMES" panose="02020603050405020304" pitchFamily="18" charset="0"/>
                <a:cs typeface="TiMES" panose="02020603050405020304" pitchFamily="18" charset="0"/>
              </a:rPr>
              <a:t> in its order delivered on 6th March, </a:t>
            </a:r>
            <a:r>
              <a:rPr lang="en-IN" sz="2400" b="1" u="sng" dirty="0">
                <a:latin typeface="TiMES" panose="02020603050405020304" pitchFamily="18" charset="0"/>
                <a:cs typeface="TiMES" panose="02020603050405020304" pitchFamily="18" charset="0"/>
              </a:rPr>
              <a:t>has also held that the said amendment is prospective &amp; held as under:</a:t>
            </a:r>
          </a:p>
          <a:p>
            <a:pPr marL="109728" indent="0" algn="just">
              <a:buNone/>
            </a:pPr>
            <a:r>
              <a:rPr lang="en-IN" sz="2400" b="1" i="1" u="sng" dirty="0">
                <a:latin typeface="TiMES" panose="02020603050405020304" pitchFamily="18" charset="0"/>
                <a:cs typeface="TiMES" panose="02020603050405020304" pitchFamily="18" charset="0"/>
              </a:rPr>
              <a:t>Insertion of words “or assessable” by amending Section 50C with effect from 01.10.2009 was neither a clarification nor an explanation to the already existing provision and it was only an inclusion of new class of transactions namely the transfers of properties without or before registration. Hence </a:t>
            </a:r>
            <a:r>
              <a:rPr lang="en-IN" sz="2400" b="1" i="1" u="sng" dirty="0" err="1">
                <a:latin typeface="TiMES" panose="02020603050405020304" pitchFamily="18" charset="0"/>
                <a:cs typeface="TiMES" panose="02020603050405020304" pitchFamily="18" charset="0"/>
              </a:rPr>
              <a:t>assessee's</a:t>
            </a:r>
            <a:r>
              <a:rPr lang="en-IN" sz="2400" b="1" i="1" u="sng" dirty="0">
                <a:latin typeface="TiMES" panose="02020603050405020304" pitchFamily="18" charset="0"/>
                <a:cs typeface="TiMES" panose="02020603050405020304" pitchFamily="18" charset="0"/>
              </a:rPr>
              <a:t> transfer admittedly made earlier to such amendment cannot be brought under Section 50C</a:t>
            </a:r>
            <a:r>
              <a:rPr lang="en-IN" sz="2400" b="1" i="1" u="sng" dirty="0" smtClean="0">
                <a:latin typeface="TiMES" panose="02020603050405020304" pitchFamily="18" charset="0"/>
                <a:cs typeface="TiMES" panose="02020603050405020304" pitchFamily="18" charset="0"/>
              </a:rPr>
              <a:t>.</a:t>
            </a:r>
            <a:endParaRPr lang="en-GB" sz="2300" b="1" u="sng"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315627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457201"/>
            <a:ext cx="11226800" cy="5668963"/>
          </a:xfrm>
        </p:spPr>
        <p:txBody>
          <a:bodyPr>
            <a:normAutofit/>
          </a:bodyPr>
          <a:lstStyle/>
          <a:p>
            <a:pPr algn="just">
              <a:buNone/>
            </a:pPr>
            <a:r>
              <a:rPr lang="en-US" b="1" u="sng" dirty="0">
                <a:latin typeface="Times" panose="02020603050405020304" pitchFamily="18" charset="0"/>
                <a:cs typeface="Times" panose="02020603050405020304" pitchFamily="18" charset="0"/>
              </a:rPr>
              <a:t>The </a:t>
            </a:r>
            <a:r>
              <a:rPr lang="en-US" b="1" u="sng" dirty="0" err="1">
                <a:latin typeface="Times" panose="02020603050405020304" pitchFamily="18" charset="0"/>
                <a:cs typeface="Times" panose="02020603050405020304" pitchFamily="18" charset="0"/>
              </a:rPr>
              <a:t>Benami</a:t>
            </a:r>
            <a:r>
              <a:rPr lang="en-US" b="1" u="sng" dirty="0">
                <a:latin typeface="Times" panose="02020603050405020304" pitchFamily="18" charset="0"/>
                <a:cs typeface="Times" panose="02020603050405020304" pitchFamily="18" charset="0"/>
              </a:rPr>
              <a:t> Transactions (Prohibition) Act, 2016</a:t>
            </a:r>
          </a:p>
          <a:p>
            <a:pPr algn="just">
              <a:buNone/>
            </a:pPr>
            <a:r>
              <a:rPr lang="en-US" sz="2400" b="1" u="sng" dirty="0">
                <a:latin typeface="Times" panose="02020603050405020304" pitchFamily="18" charset="0"/>
                <a:cs typeface="Times" panose="02020603050405020304" pitchFamily="18" charset="0"/>
              </a:rPr>
              <a:t>Further, Explanation to Section 2(9) to The </a:t>
            </a:r>
            <a:r>
              <a:rPr lang="en-US" sz="2400" b="1" u="sng" dirty="0" err="1">
                <a:latin typeface="Times" panose="02020603050405020304" pitchFamily="18" charset="0"/>
                <a:cs typeface="Times" panose="02020603050405020304" pitchFamily="18" charset="0"/>
              </a:rPr>
              <a:t>Benami</a:t>
            </a:r>
            <a:r>
              <a:rPr lang="en-US" sz="2400" b="1" u="sng" dirty="0">
                <a:latin typeface="Times" panose="02020603050405020304" pitchFamily="18" charset="0"/>
                <a:cs typeface="Times" panose="02020603050405020304" pitchFamily="18" charset="0"/>
              </a:rPr>
              <a:t> Transactions (Prohibition) Act, 2016, inter-alia provides that transfer of immovable property for part performance of the contract as specified in Section 53A of Transfer of Property Act will not be considered as a </a:t>
            </a:r>
            <a:r>
              <a:rPr lang="en-US" sz="2400" b="1" u="sng" dirty="0" err="1">
                <a:latin typeface="Times" panose="02020603050405020304" pitchFamily="18" charset="0"/>
                <a:cs typeface="Times" panose="02020603050405020304" pitchFamily="18" charset="0"/>
              </a:rPr>
              <a:t>Benami</a:t>
            </a:r>
            <a:r>
              <a:rPr lang="en-US" sz="2400" b="1" u="sng" dirty="0">
                <a:latin typeface="Times" panose="02020603050405020304" pitchFamily="18" charset="0"/>
                <a:cs typeface="Times" panose="02020603050405020304" pitchFamily="18" charset="0"/>
              </a:rPr>
              <a:t> Transaction, if the contract for transfer is registered.</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777020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300" b="1" dirty="0">
                <a:latin typeface="TiMES" panose="02020603050405020304" pitchFamily="18" charset="0"/>
                <a:cs typeface="TiMES" panose="02020603050405020304" pitchFamily="18" charset="0"/>
              </a:rPr>
              <a:t>ISSUE – 17</a:t>
            </a:r>
          </a:p>
          <a:p>
            <a:pPr marL="109728" indent="0" algn="just">
              <a:buNone/>
            </a:pPr>
            <a:r>
              <a:rPr lang="en-IN" sz="2300" b="1" u="sng" dirty="0">
                <a:latin typeface="TiMES" panose="02020603050405020304" pitchFamily="18" charset="0"/>
                <a:cs typeface="TiMES" panose="02020603050405020304" pitchFamily="18" charset="0"/>
              </a:rPr>
              <a:t>Whether stamp duty value of the property is to be considered in case equity shares of the company holding the property are transferred?</a:t>
            </a:r>
          </a:p>
          <a:p>
            <a:pPr marL="109728" indent="0" algn="just">
              <a:buNone/>
            </a:pPr>
            <a:r>
              <a:rPr lang="en-IN" sz="2300" dirty="0">
                <a:latin typeface="TiMES" panose="02020603050405020304" pitchFamily="18" charset="0"/>
                <a:cs typeface="TiMES" panose="02020603050405020304" pitchFamily="18" charset="0"/>
              </a:rPr>
              <a:t>Prior to </a:t>
            </a:r>
            <a:r>
              <a:rPr lang="en-IN" sz="2300" b="1" u="sng" dirty="0">
                <a:latin typeface="TiMES" panose="02020603050405020304" pitchFamily="18" charset="0"/>
                <a:cs typeface="TiMES" panose="02020603050405020304" pitchFamily="18" charset="0"/>
              </a:rPr>
              <a:t>insertion of section 50CA by the Finance Act, 2017 with effect from 1st April, 2018</a:t>
            </a:r>
            <a:r>
              <a:rPr lang="en-IN" sz="2300" dirty="0">
                <a:latin typeface="TiMES" panose="02020603050405020304" pitchFamily="18" charset="0"/>
                <a:cs typeface="TiMES" panose="02020603050405020304" pitchFamily="18" charset="0"/>
              </a:rPr>
              <a:t>, it could be possible to transfer the ownership of the property by way of transfer of equity shares of the company which owns the immovable property against the sale consideration of the equity shares at book value of such shares without giving effect to stamp duty value of the property. This position of law was upheld by </a:t>
            </a:r>
            <a:r>
              <a:rPr lang="en-IN" sz="2300" b="1" dirty="0">
                <a:latin typeface="TiMES" panose="02020603050405020304" pitchFamily="18" charset="0"/>
                <a:cs typeface="TiMES" panose="02020603050405020304" pitchFamily="18" charset="0"/>
              </a:rPr>
              <a:t>Chennai Bench of Tribunal in the case of DCIT v. Maya Appliances (P.) Ltd. 158 DTR 210 (Chennai-Trib.). </a:t>
            </a:r>
          </a:p>
          <a:p>
            <a:pPr marL="109728" indent="0" algn="just">
              <a:buNone/>
            </a:pPr>
            <a:r>
              <a:rPr lang="en-IN" sz="2300" dirty="0">
                <a:latin typeface="TiMES" panose="02020603050405020304" pitchFamily="18" charset="0"/>
                <a:cs typeface="TiMES" panose="02020603050405020304" pitchFamily="18" charset="0"/>
              </a:rPr>
              <a:t>This </a:t>
            </a:r>
            <a:r>
              <a:rPr lang="en-IN" sz="2300" b="1" u="sng" dirty="0">
                <a:latin typeface="TiMES" panose="02020603050405020304" pitchFamily="18" charset="0"/>
                <a:cs typeface="TiMES" panose="02020603050405020304" pitchFamily="18" charset="0"/>
              </a:rPr>
              <a:t>planning has been plugged by the legislature by introducing section 50CA under the Act, prescribing that where the consideration of transfer of unquoted share of a company is less than the fair market value of such share as prescribed under Rule 11UAA, then such fair market value shall be deemed to be the consideration of the transfer of such shares. </a:t>
            </a:r>
          </a:p>
          <a:p>
            <a:pPr marL="109728" indent="0" algn="just">
              <a:buNone/>
            </a:pPr>
            <a:r>
              <a:rPr lang="en-IN" sz="2300" b="1" u="sng" dirty="0">
                <a:latin typeface="TiMES" panose="02020603050405020304" pitchFamily="18" charset="0"/>
                <a:cs typeface="TiMES" panose="02020603050405020304" pitchFamily="18" charset="0"/>
              </a:rPr>
              <a:t>Rule 11UAA has been inserted with effect from 1st April, 2018 prescribing inter alia that unquoted share of a company shall be valued by taking the stamp duty value of the immovable property as on the date of transfer</a:t>
            </a:r>
            <a:r>
              <a:rPr lang="en-IN" sz="2300" b="1" u="sng" dirty="0" smtClean="0">
                <a:latin typeface="TiMES" panose="02020603050405020304" pitchFamily="18" charset="0"/>
                <a:cs typeface="TiMES" panose="02020603050405020304" pitchFamily="18" charset="0"/>
              </a:rPr>
              <a:t>.</a:t>
            </a:r>
            <a:endParaRPr lang="en-GB" sz="2300" b="1" u="sng"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26180508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200" b="1" dirty="0">
                <a:latin typeface="TiMES" panose="02020603050405020304" pitchFamily="18" charset="0"/>
                <a:cs typeface="TiMES" panose="02020603050405020304" pitchFamily="18" charset="0"/>
              </a:rPr>
              <a:t>ISSUE - 18</a:t>
            </a:r>
          </a:p>
          <a:p>
            <a:pPr marL="109728" indent="0" algn="just">
              <a:buNone/>
            </a:pPr>
            <a:r>
              <a:rPr lang="en-IN" sz="2200" b="1" u="sng" dirty="0">
                <a:latin typeface="TiMES" panose="02020603050405020304" pitchFamily="18" charset="0"/>
                <a:cs typeface="TiMES" panose="02020603050405020304" pitchFamily="18" charset="0"/>
              </a:rPr>
              <a:t>Whether provision of section 50C is applicable on transfer of building being depreciable asset?</a:t>
            </a:r>
          </a:p>
          <a:p>
            <a:pPr marL="109728" indent="0" algn="just">
              <a:buNone/>
            </a:pPr>
            <a:r>
              <a:rPr lang="en-IN" sz="2200" dirty="0">
                <a:latin typeface="TiMES" panose="02020603050405020304" pitchFamily="18" charset="0"/>
                <a:cs typeface="TiMES" panose="02020603050405020304" pitchFamily="18" charset="0"/>
              </a:rPr>
              <a:t>Any immovable property being building used in the business is entitled to depreciation. But this property still remains as 'capital asset'. At the time of transfer of such depreciable asset, computation of income is also done as short term capital gain u/s 50, chargeable to tax under the head "Income from capital gain". Therefore, on transfer of such depreciable asset, provision of section 50C should be applicable.</a:t>
            </a:r>
          </a:p>
          <a:p>
            <a:pPr marL="109728" indent="0" algn="just">
              <a:buNone/>
            </a:pPr>
            <a:r>
              <a:rPr lang="en-IN" sz="2200" b="1" dirty="0" smtClean="0">
                <a:latin typeface="TiMES" panose="02020603050405020304" pitchFamily="18" charset="0"/>
                <a:cs typeface="TiMES" panose="02020603050405020304" pitchFamily="18" charset="0"/>
              </a:rPr>
              <a:t>ACIT </a:t>
            </a:r>
            <a:r>
              <a:rPr lang="en-IN" sz="2200" b="1" dirty="0">
                <a:latin typeface="TiMES" panose="02020603050405020304" pitchFamily="18" charset="0"/>
                <a:cs typeface="TiMES" panose="02020603050405020304" pitchFamily="18" charset="0"/>
              </a:rPr>
              <a:t>v. ETC Industries Ltd. 79 DTR 391 (Indore)</a:t>
            </a:r>
          </a:p>
          <a:p>
            <a:pPr marL="109728" indent="0" algn="just">
              <a:buNone/>
            </a:pPr>
            <a:r>
              <a:rPr lang="en-GB" sz="2200" dirty="0">
                <a:latin typeface="TiMES" panose="02020603050405020304" pitchFamily="18" charset="0"/>
                <a:cs typeface="TiMES" panose="02020603050405020304" pitchFamily="18" charset="0"/>
              </a:rPr>
              <a:t>Provisions of section 50C would be applicable on sale of depreciable assets. </a:t>
            </a:r>
            <a:endParaRPr lang="en-IN" sz="2200" dirty="0">
              <a:latin typeface="TiMES" panose="02020603050405020304" pitchFamily="18" charset="0"/>
              <a:cs typeface="TiMES" panose="02020603050405020304" pitchFamily="18" charset="0"/>
            </a:endParaRPr>
          </a:p>
          <a:p>
            <a:pPr marL="109728" indent="0" algn="just">
              <a:buNone/>
            </a:pPr>
            <a:r>
              <a:rPr lang="en-IN" sz="2200" b="1" dirty="0">
                <a:latin typeface="TiMES" panose="02020603050405020304" pitchFamily="18" charset="0"/>
                <a:cs typeface="TiMES" panose="02020603050405020304" pitchFamily="18" charset="0"/>
              </a:rPr>
              <a:t>ITO v. United Marine Academy 54 DTR 177 (</a:t>
            </a:r>
            <a:r>
              <a:rPr lang="en-IN" sz="2200" b="1" dirty="0" smtClean="0">
                <a:latin typeface="TiMES" panose="02020603050405020304" pitchFamily="18" charset="0"/>
                <a:cs typeface="TiMES" panose="02020603050405020304" pitchFamily="18" charset="0"/>
              </a:rPr>
              <a:t>Mum)(</a:t>
            </a:r>
            <a:r>
              <a:rPr lang="en-IN" sz="2200" b="1" dirty="0">
                <a:latin typeface="TiMES" panose="02020603050405020304" pitchFamily="18" charset="0"/>
                <a:cs typeface="TiMES" panose="02020603050405020304" pitchFamily="18" charset="0"/>
              </a:rPr>
              <a:t>SB)</a:t>
            </a:r>
            <a:r>
              <a:rPr lang="en-IN" sz="2200" dirty="0">
                <a:latin typeface="TiMES" panose="02020603050405020304" pitchFamily="18" charset="0"/>
                <a:cs typeface="TiMES" panose="02020603050405020304" pitchFamily="18" charset="0"/>
              </a:rPr>
              <a:t>.</a:t>
            </a:r>
          </a:p>
          <a:p>
            <a:pPr marL="109728" indent="0" algn="just">
              <a:buNone/>
            </a:pPr>
            <a:r>
              <a:rPr lang="en-GB" sz="2200" dirty="0">
                <a:latin typeface="TiMES" panose="02020603050405020304" pitchFamily="18" charset="0"/>
                <a:cs typeface="TiMES" panose="02020603050405020304" pitchFamily="18" charset="0"/>
              </a:rPr>
              <a:t>In our opinion, the Assessing Officer thus was right in applying the provision of section 50C to the transfer of depreciable capital assets covered by section 50 and in computing the capital gain arising from the said transfer by adopting the stamp duty valuation. We, therefore, answer the question referred to this special bench in the affirmative i.e. in favour of the Revenue and against the assesse.</a:t>
            </a:r>
            <a:endParaRPr lang="en-IN" sz="2200" dirty="0">
              <a:latin typeface="TiMES" panose="02020603050405020304" pitchFamily="18" charset="0"/>
              <a:cs typeface="TiMES" panose="02020603050405020304" pitchFamily="18" charset="0"/>
            </a:endParaRPr>
          </a:p>
          <a:p>
            <a:pPr marL="109728" indent="0" algn="just">
              <a:buNone/>
            </a:pPr>
            <a:r>
              <a:rPr lang="en-IN" sz="2200" dirty="0">
                <a:latin typeface="TiMES" panose="02020603050405020304" pitchFamily="18" charset="0"/>
                <a:cs typeface="TiMES" panose="02020603050405020304" pitchFamily="18" charset="0"/>
              </a:rPr>
              <a:t>However, there is divergent view on this issue by the decision in the case of </a:t>
            </a:r>
            <a:r>
              <a:rPr lang="en-IN" sz="2200" b="1" dirty="0" err="1">
                <a:latin typeface="TiMES" panose="02020603050405020304" pitchFamily="18" charset="0"/>
                <a:cs typeface="TiMES" panose="02020603050405020304" pitchFamily="18" charset="0"/>
              </a:rPr>
              <a:t>Pachiram</a:t>
            </a:r>
            <a:r>
              <a:rPr lang="en-IN" sz="2200" b="1" dirty="0">
                <a:latin typeface="TiMES" panose="02020603050405020304" pitchFamily="18" charset="0"/>
                <a:cs typeface="TiMES" panose="02020603050405020304" pitchFamily="18" charset="0"/>
              </a:rPr>
              <a:t> </a:t>
            </a:r>
            <a:r>
              <a:rPr lang="en-IN" sz="2200" b="1" dirty="0" err="1">
                <a:latin typeface="TiMES" panose="02020603050405020304" pitchFamily="18" charset="0"/>
                <a:cs typeface="TiMES" panose="02020603050405020304" pitchFamily="18" charset="0"/>
              </a:rPr>
              <a:t>Nahata</a:t>
            </a:r>
            <a:r>
              <a:rPr lang="en-IN" sz="2200" b="1" dirty="0">
                <a:latin typeface="TiMES" panose="02020603050405020304" pitchFamily="18" charset="0"/>
                <a:cs typeface="TiMES" panose="02020603050405020304" pitchFamily="18" charset="0"/>
              </a:rPr>
              <a:t> v. JCIT [2010] 127 TTJ 128 (</a:t>
            </a:r>
            <a:r>
              <a:rPr lang="en-IN" sz="2200" b="1" dirty="0" err="1">
                <a:latin typeface="TiMES" panose="02020603050405020304" pitchFamily="18" charset="0"/>
                <a:cs typeface="TiMES" panose="02020603050405020304" pitchFamily="18" charset="0"/>
              </a:rPr>
              <a:t>Kol</a:t>
            </a:r>
            <a:r>
              <a:rPr lang="en-IN" sz="2200" b="1" dirty="0">
                <a:latin typeface="TiMES" panose="02020603050405020304" pitchFamily="18" charset="0"/>
                <a:cs typeface="TiMES" panose="02020603050405020304" pitchFamily="18" charset="0"/>
              </a:rPr>
              <a:t>)</a:t>
            </a:r>
            <a:r>
              <a:rPr lang="en-IN" sz="2200" dirty="0">
                <a:latin typeface="TiMES" panose="02020603050405020304" pitchFamily="18" charset="0"/>
                <a:cs typeface="TiMES" panose="02020603050405020304" pitchFamily="18" charset="0"/>
              </a:rPr>
              <a:t>.</a:t>
            </a:r>
          </a:p>
          <a:p>
            <a:pPr marL="109728" indent="0" algn="just">
              <a:buNone/>
            </a:pPr>
            <a:endParaRPr lang="en-GB" sz="2200" b="1"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16648551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400" b="1" dirty="0">
                <a:latin typeface="TiMES" panose="02020603050405020304" pitchFamily="18" charset="0"/>
                <a:cs typeface="TiMES" panose="02020603050405020304" pitchFamily="18" charset="0"/>
              </a:rPr>
              <a:t>ISSUE - 19</a:t>
            </a:r>
          </a:p>
          <a:p>
            <a:pPr marL="109728" indent="0" algn="just">
              <a:buNone/>
            </a:pPr>
            <a:r>
              <a:rPr lang="en-IN" sz="2400" b="1" u="sng" dirty="0">
                <a:latin typeface="TiMES" panose="02020603050405020304" pitchFamily="18" charset="0"/>
                <a:cs typeface="TiMES" panose="02020603050405020304" pitchFamily="18" charset="0"/>
              </a:rPr>
              <a:t>Whether section 50C may be applicable in case of transfer of property to a person being 'relative' for inadequate consideration?</a:t>
            </a:r>
          </a:p>
          <a:p>
            <a:pPr marL="109728" indent="0" algn="just">
              <a:buNone/>
            </a:pPr>
            <a:r>
              <a:rPr lang="en-IN" sz="2400" dirty="0">
                <a:latin typeface="TiMES" panose="02020603050405020304" pitchFamily="18" charset="0"/>
                <a:cs typeface="TiMES" panose="02020603050405020304" pitchFamily="18" charset="0"/>
              </a:rPr>
              <a:t>In case there is transfer of property to a person who falls within the definition of 'relative' as given u/s 56(2)(vii) or 56(2)(x) for a consideration at less than the stamp duty value, there is no taxability in the hands of the buyer of the property as specifically provided under that section. </a:t>
            </a:r>
          </a:p>
          <a:p>
            <a:pPr marL="109728" indent="0" algn="just">
              <a:buNone/>
            </a:pPr>
            <a:r>
              <a:rPr lang="en-IN" sz="2400" dirty="0">
                <a:latin typeface="TiMES" panose="02020603050405020304" pitchFamily="18" charset="0"/>
                <a:cs typeface="TiMES" panose="02020603050405020304" pitchFamily="18" charset="0"/>
              </a:rPr>
              <a:t>Section 50C provides a corresponding provision for taxability of deemed sale consideration in the hands of the seller of property. </a:t>
            </a:r>
          </a:p>
          <a:p>
            <a:pPr marL="109728" indent="0" algn="just">
              <a:buNone/>
            </a:pPr>
            <a:r>
              <a:rPr lang="en-IN" sz="2400" dirty="0">
                <a:latin typeface="TiMES" panose="02020603050405020304" pitchFamily="18" charset="0"/>
                <a:cs typeface="TiMES" panose="02020603050405020304" pitchFamily="18" charset="0"/>
              </a:rPr>
              <a:t>No such corresponding provision has been made in section 50C or section 43CA.</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402370718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739" y="109352"/>
            <a:ext cx="11548533" cy="6566720"/>
          </a:xfrm>
        </p:spPr>
        <p:txBody>
          <a:bodyPr>
            <a:noAutofit/>
          </a:bodyPr>
          <a:lstStyle/>
          <a:p>
            <a:pPr marL="0" indent="0" algn="just">
              <a:lnSpc>
                <a:spcPct val="100000"/>
              </a:lnSpc>
              <a:spcBef>
                <a:spcPts val="0"/>
              </a:spcBef>
              <a:buNone/>
            </a:pPr>
            <a:r>
              <a:rPr lang="en-GB" sz="2200" b="1" dirty="0" smtClean="0">
                <a:latin typeface="TiMES" panose="02020603050405020304" pitchFamily="18" charset="0"/>
                <a:cs typeface="TiMES" panose="02020603050405020304" pitchFamily="18" charset="0"/>
              </a:rPr>
              <a:t>ISSUE - 20</a:t>
            </a:r>
          </a:p>
          <a:p>
            <a:pPr marL="0" indent="0" algn="just">
              <a:lnSpc>
                <a:spcPct val="100000"/>
              </a:lnSpc>
              <a:spcBef>
                <a:spcPts val="0"/>
              </a:spcBef>
              <a:buNone/>
            </a:pPr>
            <a:r>
              <a:rPr lang="en-GB" sz="2200" b="1" u="sng" dirty="0" smtClean="0">
                <a:latin typeface="TiMES" panose="02020603050405020304" pitchFamily="18" charset="0"/>
                <a:cs typeface="TiMES" panose="02020603050405020304" pitchFamily="18" charset="0"/>
              </a:rPr>
              <a:t>Sec </a:t>
            </a:r>
            <a:r>
              <a:rPr lang="en-GB" sz="2200" b="1" u="sng" dirty="0">
                <a:latin typeface="TiMES" panose="02020603050405020304" pitchFamily="18" charset="0"/>
                <a:cs typeface="TiMES" panose="02020603050405020304" pitchFamily="18" charset="0"/>
              </a:rPr>
              <a:t>50C </a:t>
            </a:r>
            <a:r>
              <a:rPr lang="en-GB" sz="2200" b="1" u="sng" dirty="0" smtClean="0">
                <a:latin typeface="TiMES" panose="02020603050405020304" pitchFamily="18" charset="0"/>
                <a:cs typeface="TiMES" panose="02020603050405020304" pitchFamily="18" charset="0"/>
              </a:rPr>
              <a:t>does not apply to </a:t>
            </a:r>
            <a:r>
              <a:rPr lang="en-GB" sz="2200" b="1" u="sng" dirty="0">
                <a:latin typeface="TiMES" panose="02020603050405020304" pitchFamily="18" charset="0"/>
                <a:cs typeface="TiMES" panose="02020603050405020304" pitchFamily="18" charset="0"/>
              </a:rPr>
              <a:t>distress Sale of Land to </a:t>
            </a:r>
            <a:r>
              <a:rPr lang="en-GB" sz="2200" b="1" u="sng" dirty="0" err="1">
                <a:latin typeface="TiMES" panose="02020603050405020304" pitchFamily="18" charset="0"/>
                <a:cs typeface="TiMES" panose="02020603050405020304" pitchFamily="18" charset="0"/>
              </a:rPr>
              <a:t>Govt</a:t>
            </a:r>
            <a:r>
              <a:rPr lang="en-GB" sz="2200" b="1" u="sng" dirty="0">
                <a:latin typeface="TiMES" panose="02020603050405020304" pitchFamily="18" charset="0"/>
                <a:cs typeface="TiMES" panose="02020603050405020304" pitchFamily="18" charset="0"/>
              </a:rPr>
              <a:t> </a:t>
            </a:r>
            <a:r>
              <a:rPr lang="en-GB" sz="2200" b="1" u="sng" dirty="0" smtClean="0">
                <a:latin typeface="TiMES" panose="02020603050405020304" pitchFamily="18" charset="0"/>
                <a:cs typeface="TiMES" panose="02020603050405020304" pitchFamily="18" charset="0"/>
              </a:rPr>
              <a:t>Company.</a:t>
            </a:r>
          </a:p>
          <a:p>
            <a:pPr marL="0" indent="0" algn="just">
              <a:lnSpc>
                <a:spcPct val="100000"/>
              </a:lnSpc>
              <a:spcBef>
                <a:spcPts val="0"/>
              </a:spcBef>
              <a:buNone/>
            </a:pPr>
            <a:endParaRPr lang="en-GB" sz="1000" b="1" dirty="0" smtClean="0">
              <a:latin typeface="TiMES" panose="02020603050405020304" pitchFamily="18" charset="0"/>
              <a:cs typeface="TiMES" panose="02020603050405020304" pitchFamily="18" charset="0"/>
            </a:endParaRPr>
          </a:p>
          <a:p>
            <a:pPr marL="0" indent="0" algn="just">
              <a:lnSpc>
                <a:spcPct val="100000"/>
              </a:lnSpc>
              <a:spcBef>
                <a:spcPts val="0"/>
              </a:spcBef>
              <a:buNone/>
            </a:pPr>
            <a:r>
              <a:rPr lang="en-GB" sz="2200" b="1" u="sng" dirty="0" smtClean="0">
                <a:latin typeface="TiMES" panose="02020603050405020304" pitchFamily="18" charset="0"/>
                <a:cs typeface="TiMES" panose="02020603050405020304" pitchFamily="18" charset="0"/>
              </a:rPr>
              <a:t>Income-tax </a:t>
            </a:r>
            <a:r>
              <a:rPr lang="en-GB" sz="2200" b="1" u="sng" dirty="0">
                <a:latin typeface="TiMES" panose="02020603050405020304" pitchFamily="18" charset="0"/>
                <a:cs typeface="TiMES" panose="02020603050405020304" pitchFamily="18" charset="0"/>
              </a:rPr>
              <a:t>Officer Vs. Southern Steel Ltd. (ITAT Hyderabad) Appeal Number : ITA No. 1220/</a:t>
            </a:r>
            <a:r>
              <a:rPr lang="en-GB" sz="2200" b="1" u="sng" dirty="0" err="1">
                <a:latin typeface="TiMES" panose="02020603050405020304" pitchFamily="18" charset="0"/>
                <a:cs typeface="TiMES" panose="02020603050405020304" pitchFamily="18" charset="0"/>
              </a:rPr>
              <a:t>Hyd</a:t>
            </a:r>
            <a:r>
              <a:rPr lang="en-GB" sz="2200" b="1" u="sng" dirty="0">
                <a:latin typeface="TiMES" panose="02020603050405020304" pitchFamily="18" charset="0"/>
                <a:cs typeface="TiMES" panose="02020603050405020304" pitchFamily="18" charset="0"/>
              </a:rPr>
              <a:t>/2016 Date of Judgement/Order : 11/2017 Related Assessment Year : </a:t>
            </a:r>
            <a:r>
              <a:rPr lang="en-GB" sz="2200" b="1" u="sng" dirty="0" smtClean="0">
                <a:latin typeface="TiMES" panose="02020603050405020304" pitchFamily="18" charset="0"/>
                <a:cs typeface="TiMES" panose="02020603050405020304" pitchFamily="18" charset="0"/>
              </a:rPr>
              <a:t>2012-13</a:t>
            </a:r>
          </a:p>
          <a:p>
            <a:pPr marL="0" indent="0" algn="just">
              <a:lnSpc>
                <a:spcPct val="100000"/>
              </a:lnSpc>
              <a:spcBef>
                <a:spcPts val="0"/>
              </a:spcBef>
              <a:buNone/>
            </a:pPr>
            <a:r>
              <a:rPr lang="en-GB" sz="2200" dirty="0" smtClean="0">
                <a:latin typeface="TiMES" panose="02020603050405020304" pitchFamily="18" charset="0"/>
                <a:cs typeface="TiMES" panose="02020603050405020304" pitchFamily="18" charset="0"/>
              </a:rPr>
              <a:t>10. In </a:t>
            </a:r>
            <a:r>
              <a:rPr lang="en-GB" sz="2200" dirty="0">
                <a:latin typeface="TiMES" panose="02020603050405020304" pitchFamily="18" charset="0"/>
                <a:cs typeface="TiMES" panose="02020603050405020304" pitchFamily="18" charset="0"/>
              </a:rPr>
              <a:t>the present case, </a:t>
            </a:r>
            <a:r>
              <a:rPr lang="en-GB" sz="2200" dirty="0" err="1">
                <a:latin typeface="TiMES" panose="02020603050405020304" pitchFamily="18" charset="0"/>
                <a:cs typeface="TiMES" panose="02020603050405020304" pitchFamily="18" charset="0"/>
              </a:rPr>
              <a:t>assessee</a:t>
            </a:r>
            <a:r>
              <a:rPr lang="en-GB" sz="2200" dirty="0">
                <a:latin typeface="TiMES" panose="02020603050405020304" pitchFamily="18" charset="0"/>
                <a:cs typeface="TiMES" panose="02020603050405020304" pitchFamily="18" charset="0"/>
              </a:rPr>
              <a:t> before us is a statutory body and the </a:t>
            </a:r>
            <a:r>
              <a:rPr lang="en-GB" sz="2200" b="1" u="sng" dirty="0">
                <a:latin typeface="TiMES" panose="02020603050405020304" pitchFamily="18" charset="0"/>
                <a:cs typeface="TiMES" panose="02020603050405020304" pitchFamily="18" charset="0"/>
              </a:rPr>
              <a:t>sale of properties</a:t>
            </a:r>
            <a:r>
              <a:rPr lang="en-GB" sz="2200" dirty="0">
                <a:latin typeface="TiMES" panose="02020603050405020304" pitchFamily="18" charset="0"/>
                <a:cs typeface="TiMES" panose="02020603050405020304" pitchFamily="18" charset="0"/>
              </a:rPr>
              <a:t> in question has </a:t>
            </a:r>
            <a:r>
              <a:rPr lang="en-GB" sz="2200" b="1" u="sng" dirty="0">
                <a:latin typeface="TiMES" panose="02020603050405020304" pitchFamily="18" charset="0"/>
                <a:cs typeface="TiMES" panose="02020603050405020304" pitchFamily="18" charset="0"/>
              </a:rPr>
              <a:t>been made through the route of Public </a:t>
            </a:r>
            <a:r>
              <a:rPr lang="en-GB" sz="2200" b="1" u="sng" dirty="0" smtClean="0">
                <a:latin typeface="TiMES" panose="02020603050405020304" pitchFamily="18" charset="0"/>
                <a:cs typeface="TiMES" panose="02020603050405020304" pitchFamily="18" charset="0"/>
              </a:rPr>
              <a:t> auction</a:t>
            </a:r>
            <a:r>
              <a:rPr lang="en-GB" sz="2200" b="1" u="sng" dirty="0">
                <a:latin typeface="TiMES" panose="02020603050405020304" pitchFamily="18" charset="0"/>
                <a:cs typeface="TiMES" panose="02020603050405020304" pitchFamily="18" charset="0"/>
              </a:rPr>
              <a:t>, which is not in dispute. </a:t>
            </a:r>
            <a:endParaRPr lang="en-GB" sz="2200" b="1" u="sng" dirty="0" smtClean="0">
              <a:latin typeface="TiMES" panose="02020603050405020304" pitchFamily="18" charset="0"/>
              <a:cs typeface="TiMES" panose="02020603050405020304" pitchFamily="18" charset="0"/>
            </a:endParaRPr>
          </a:p>
          <a:p>
            <a:pPr marL="0" indent="0" algn="just">
              <a:lnSpc>
                <a:spcPct val="100000"/>
              </a:lnSpc>
              <a:spcBef>
                <a:spcPts val="0"/>
              </a:spcBef>
              <a:buNone/>
            </a:pPr>
            <a:r>
              <a:rPr lang="en-GB" sz="2200" dirty="0" smtClean="0">
                <a:latin typeface="TiMES" panose="02020603050405020304" pitchFamily="18" charset="0"/>
                <a:cs typeface="TiMES" panose="02020603050405020304" pitchFamily="18" charset="0"/>
              </a:rPr>
              <a:t>The </a:t>
            </a:r>
            <a:r>
              <a:rPr lang="en-GB" sz="2200" dirty="0">
                <a:latin typeface="TiMES" panose="02020603050405020304" pitchFamily="18" charset="0"/>
                <a:cs typeface="TiMES" panose="02020603050405020304" pitchFamily="18" charset="0"/>
              </a:rPr>
              <a:t>CIT(A) has also reproduced the </a:t>
            </a:r>
            <a:r>
              <a:rPr lang="en-GB" sz="2200" dirty="0" smtClean="0">
                <a:latin typeface="TiMES" panose="02020603050405020304" pitchFamily="18" charset="0"/>
                <a:cs typeface="TiMES" panose="02020603050405020304" pitchFamily="18" charset="0"/>
              </a:rPr>
              <a:t> submissions </a:t>
            </a:r>
            <a:r>
              <a:rPr lang="en-GB" sz="2200" dirty="0">
                <a:latin typeface="TiMES" panose="02020603050405020304" pitchFamily="18" charset="0"/>
                <a:cs typeface="TiMES" panose="02020603050405020304" pitchFamily="18" charset="0"/>
              </a:rPr>
              <a:t>of the </a:t>
            </a:r>
            <a:r>
              <a:rPr lang="en-GB" sz="2200" dirty="0" err="1">
                <a:latin typeface="TiMES" panose="02020603050405020304" pitchFamily="18" charset="0"/>
                <a:cs typeface="TiMES" panose="02020603050405020304" pitchFamily="18" charset="0"/>
              </a:rPr>
              <a:t>assessee</a:t>
            </a:r>
            <a:r>
              <a:rPr lang="en-GB" sz="2200" dirty="0">
                <a:latin typeface="TiMES" panose="02020603050405020304" pitchFamily="18" charset="0"/>
                <a:cs typeface="TiMES" panose="02020603050405020304" pitchFamily="18" charset="0"/>
              </a:rPr>
              <a:t> before him which inter-alia contain </a:t>
            </a:r>
            <a:r>
              <a:rPr lang="en-GB" sz="2200" dirty="0" smtClean="0">
                <a:latin typeface="TiMES" panose="02020603050405020304" pitchFamily="18" charset="0"/>
                <a:cs typeface="TiMES" panose="02020603050405020304" pitchFamily="18" charset="0"/>
              </a:rPr>
              <a:t>averments </a:t>
            </a:r>
            <a:r>
              <a:rPr lang="en-GB" sz="2200" dirty="0">
                <a:latin typeface="TiMES" panose="02020603050405020304" pitchFamily="18" charset="0"/>
                <a:cs typeface="TiMES" panose="02020603050405020304" pitchFamily="18" charset="0"/>
              </a:rPr>
              <a:t>that the sale of the properties was conducted in Public </a:t>
            </a:r>
            <a:r>
              <a:rPr lang="en-GB" sz="2200" dirty="0" smtClean="0">
                <a:latin typeface="TiMES" panose="02020603050405020304" pitchFamily="18" charset="0"/>
                <a:cs typeface="TiMES" panose="02020603050405020304" pitchFamily="18" charset="0"/>
              </a:rPr>
              <a:t> auction</a:t>
            </a:r>
            <a:r>
              <a:rPr lang="en-GB" sz="2200" dirty="0">
                <a:latin typeface="TiMES" panose="02020603050405020304" pitchFamily="18" charset="0"/>
                <a:cs typeface="TiMES" panose="02020603050405020304" pitchFamily="18" charset="0"/>
              </a:rPr>
              <a:t>, after seeking necessary permissions from the Director of </a:t>
            </a:r>
            <a:r>
              <a:rPr lang="en-GB" sz="2200" dirty="0" err="1">
                <a:latin typeface="TiMES" panose="02020603050405020304" pitchFamily="18" charset="0"/>
                <a:cs typeface="TiMES" panose="02020603050405020304" pitchFamily="18" charset="0"/>
              </a:rPr>
              <a:t>Panan</a:t>
            </a:r>
            <a:r>
              <a:rPr lang="en-GB" sz="2200" dirty="0">
                <a:latin typeface="TiMES" panose="02020603050405020304" pitchFamily="18" charset="0"/>
                <a:cs typeface="TiMES" panose="02020603050405020304" pitchFamily="18" charset="0"/>
              </a:rPr>
              <a:t> </a:t>
            </a:r>
            <a:r>
              <a:rPr lang="en-GB" sz="2200" dirty="0" smtClean="0">
                <a:latin typeface="TiMES" panose="02020603050405020304" pitchFamily="18" charset="0"/>
                <a:cs typeface="TiMES" panose="02020603050405020304" pitchFamily="18" charset="0"/>
              </a:rPr>
              <a:t> of </a:t>
            </a:r>
            <a:r>
              <a:rPr lang="en-GB" sz="2200" dirty="0">
                <a:latin typeface="TiMES" panose="02020603050405020304" pitchFamily="18" charset="0"/>
                <a:cs typeface="TiMES" panose="02020603050405020304" pitchFamily="18" charset="0"/>
              </a:rPr>
              <a:t>Maharashtra State. </a:t>
            </a:r>
            <a:endParaRPr lang="en-GB" sz="2200" dirty="0" smtClean="0">
              <a:latin typeface="TiMES" panose="02020603050405020304" pitchFamily="18" charset="0"/>
              <a:cs typeface="TiMES" panose="02020603050405020304" pitchFamily="18" charset="0"/>
            </a:endParaRPr>
          </a:p>
          <a:p>
            <a:pPr marL="0" indent="0" algn="just">
              <a:lnSpc>
                <a:spcPct val="100000"/>
              </a:lnSpc>
              <a:spcBef>
                <a:spcPts val="0"/>
              </a:spcBef>
              <a:buNone/>
            </a:pPr>
            <a:r>
              <a:rPr lang="en-GB" sz="2200" b="1" u="sng" dirty="0" smtClean="0">
                <a:latin typeface="TiMES" panose="02020603050405020304" pitchFamily="18" charset="0"/>
                <a:cs typeface="TiMES" panose="02020603050405020304" pitchFamily="18" charset="0"/>
              </a:rPr>
              <a:t>Factually </a:t>
            </a:r>
            <a:r>
              <a:rPr lang="en-GB" sz="2200" b="1" u="sng" dirty="0">
                <a:latin typeface="TiMES" panose="02020603050405020304" pitchFamily="18" charset="0"/>
                <a:cs typeface="TiMES" panose="02020603050405020304" pitchFamily="18" charset="0"/>
              </a:rPr>
              <a:t>speaking, in our considered opinion, the </a:t>
            </a:r>
            <a:r>
              <a:rPr lang="en-GB" sz="2200" b="1" u="sng" dirty="0" smtClean="0">
                <a:latin typeface="TiMES" panose="02020603050405020304" pitchFamily="18" charset="0"/>
                <a:cs typeface="TiMES" panose="02020603050405020304" pitchFamily="18" charset="0"/>
              </a:rPr>
              <a:t> impugned </a:t>
            </a:r>
            <a:r>
              <a:rPr lang="en-GB" sz="2200" b="1" u="sng" dirty="0">
                <a:latin typeface="TiMES" panose="02020603050405020304" pitchFamily="18" charset="0"/>
                <a:cs typeface="TiMES" panose="02020603050405020304" pitchFamily="18" charset="0"/>
              </a:rPr>
              <a:t>transfers effected by the </a:t>
            </a:r>
            <a:r>
              <a:rPr lang="en-GB" sz="2200" b="1" u="sng" dirty="0" err="1">
                <a:latin typeface="TiMES" panose="02020603050405020304" pitchFamily="18" charset="0"/>
                <a:cs typeface="TiMES" panose="02020603050405020304" pitchFamily="18" charset="0"/>
              </a:rPr>
              <a:t>assessee</a:t>
            </a:r>
            <a:r>
              <a:rPr lang="en-GB" sz="2200" b="1" u="sng" dirty="0">
                <a:latin typeface="TiMES" panose="02020603050405020304" pitchFamily="18" charset="0"/>
                <a:cs typeface="TiMES" panose="02020603050405020304" pitchFamily="18" charset="0"/>
              </a:rPr>
              <a:t> by way of public auction </a:t>
            </a:r>
            <a:r>
              <a:rPr lang="en-GB" sz="2200" b="1" u="sng" dirty="0" smtClean="0">
                <a:latin typeface="TiMES" panose="02020603050405020304" pitchFamily="18" charset="0"/>
                <a:cs typeface="TiMES" panose="02020603050405020304" pitchFamily="18" charset="0"/>
              </a:rPr>
              <a:t> fall </a:t>
            </a:r>
            <a:r>
              <a:rPr lang="en-GB" sz="2200" b="1" u="sng" dirty="0">
                <a:latin typeface="TiMES" panose="02020603050405020304" pitchFamily="18" charset="0"/>
                <a:cs typeface="TiMES" panose="02020603050405020304" pitchFamily="18" charset="0"/>
              </a:rPr>
              <a:t>within the purview of the Circular issued by Government of </a:t>
            </a:r>
            <a:r>
              <a:rPr lang="en-GB" sz="2200" b="1" u="sng" dirty="0" smtClean="0">
                <a:latin typeface="TiMES" panose="02020603050405020304" pitchFamily="18" charset="0"/>
                <a:cs typeface="TiMES" panose="02020603050405020304" pitchFamily="18" charset="0"/>
              </a:rPr>
              <a:t> Maharashtra </a:t>
            </a:r>
            <a:r>
              <a:rPr lang="en-GB" sz="2200" b="1" u="sng" dirty="0">
                <a:latin typeface="TiMES" panose="02020603050405020304" pitchFamily="18" charset="0"/>
                <a:cs typeface="TiMES" panose="02020603050405020304" pitchFamily="18" charset="0"/>
              </a:rPr>
              <a:t>dated 30.06.2005 (supra) for the purposes of payment of </a:t>
            </a:r>
            <a:r>
              <a:rPr lang="en-GB" sz="2200" b="1" u="sng" dirty="0" smtClean="0">
                <a:latin typeface="TiMES" panose="02020603050405020304" pitchFamily="18" charset="0"/>
                <a:cs typeface="TiMES" panose="02020603050405020304" pitchFamily="18" charset="0"/>
              </a:rPr>
              <a:t>stamp </a:t>
            </a:r>
            <a:r>
              <a:rPr lang="en-GB" sz="2200" b="1" u="sng" dirty="0">
                <a:latin typeface="TiMES" panose="02020603050405020304" pitchFamily="18" charset="0"/>
                <a:cs typeface="TiMES" panose="02020603050405020304" pitchFamily="18" charset="0"/>
              </a:rPr>
              <a:t>duty. </a:t>
            </a:r>
            <a:endParaRPr lang="en-GB" sz="2200" b="1" u="sng" dirty="0" smtClean="0">
              <a:latin typeface="TiMES" panose="02020603050405020304" pitchFamily="18" charset="0"/>
              <a:cs typeface="TiMES" panose="02020603050405020304" pitchFamily="18" charset="0"/>
            </a:endParaRPr>
          </a:p>
          <a:p>
            <a:pPr marL="0" indent="0" algn="just">
              <a:lnSpc>
                <a:spcPct val="100000"/>
              </a:lnSpc>
              <a:spcBef>
                <a:spcPts val="0"/>
              </a:spcBef>
              <a:buNone/>
            </a:pPr>
            <a:r>
              <a:rPr lang="en-GB" sz="2200" b="1" u="sng" dirty="0" smtClean="0">
                <a:latin typeface="TiMES" panose="02020603050405020304" pitchFamily="18" charset="0"/>
                <a:cs typeface="TiMES" panose="02020603050405020304" pitchFamily="18" charset="0"/>
              </a:rPr>
              <a:t>In </a:t>
            </a:r>
            <a:r>
              <a:rPr lang="en-GB" sz="2200" b="1" u="sng" dirty="0">
                <a:latin typeface="TiMES" panose="02020603050405020304" pitchFamily="18" charset="0"/>
                <a:cs typeface="TiMES" panose="02020603050405020304" pitchFamily="18" charset="0"/>
              </a:rPr>
              <a:t>terms of the said </a:t>
            </a:r>
            <a:r>
              <a:rPr lang="en-GB" sz="2200" b="1" u="sng" dirty="0" smtClean="0">
                <a:latin typeface="TiMES" panose="02020603050405020304" pitchFamily="18" charset="0"/>
                <a:cs typeface="TiMES" panose="02020603050405020304" pitchFamily="18" charset="0"/>
              </a:rPr>
              <a:t>Circular</a:t>
            </a:r>
            <a:r>
              <a:rPr lang="en-GB" sz="2200" b="1" u="sng" dirty="0">
                <a:latin typeface="TiMES" panose="02020603050405020304" pitchFamily="18" charset="0"/>
                <a:cs typeface="TiMES" panose="02020603050405020304" pitchFamily="18" charset="0"/>
              </a:rPr>
              <a:t>, the highest price in the sale </a:t>
            </a:r>
            <a:r>
              <a:rPr lang="en-GB" sz="2200" b="1" u="sng" dirty="0" smtClean="0">
                <a:latin typeface="TiMES" panose="02020603050405020304" pitchFamily="18" charset="0"/>
                <a:cs typeface="TiMES" panose="02020603050405020304" pitchFamily="18" charset="0"/>
              </a:rPr>
              <a:t>auction </a:t>
            </a:r>
            <a:r>
              <a:rPr lang="en-GB" sz="2200" b="1" u="sng" dirty="0">
                <a:latin typeface="TiMES" panose="02020603050405020304" pitchFamily="18" charset="0"/>
                <a:cs typeface="TiMES" panose="02020603050405020304" pitchFamily="18" charset="0"/>
              </a:rPr>
              <a:t>is considered to be the fair market value for the purposes of </a:t>
            </a:r>
            <a:r>
              <a:rPr lang="en-GB" sz="2200" b="1" u="sng" dirty="0" smtClean="0">
                <a:latin typeface="TiMES" panose="02020603050405020304" pitchFamily="18" charset="0"/>
                <a:cs typeface="TiMES" panose="02020603050405020304" pitchFamily="18" charset="0"/>
              </a:rPr>
              <a:t>payment </a:t>
            </a:r>
            <a:r>
              <a:rPr lang="en-GB" sz="2200" b="1" u="sng" dirty="0">
                <a:latin typeface="TiMES" panose="02020603050405020304" pitchFamily="18" charset="0"/>
                <a:cs typeface="TiMES" panose="02020603050405020304" pitchFamily="18" charset="0"/>
              </a:rPr>
              <a:t>of stamp duty. </a:t>
            </a:r>
            <a:endParaRPr lang="en-GB" sz="2200" b="1" u="sng" dirty="0" smtClean="0">
              <a:latin typeface="TiMES" panose="02020603050405020304" pitchFamily="18" charset="0"/>
              <a:cs typeface="TiMES" panose="02020603050405020304" pitchFamily="18" charset="0"/>
            </a:endParaRPr>
          </a:p>
          <a:p>
            <a:pPr marL="0" indent="0" algn="just">
              <a:lnSpc>
                <a:spcPct val="100000"/>
              </a:lnSpc>
              <a:spcBef>
                <a:spcPts val="0"/>
              </a:spcBef>
              <a:buNone/>
            </a:pPr>
            <a:r>
              <a:rPr lang="en-GB" sz="2200" b="1" u="sng" dirty="0">
                <a:latin typeface="TiMES" panose="02020603050405020304" pitchFamily="18" charset="0"/>
                <a:cs typeface="TiMES" panose="02020603050405020304" pitchFamily="18" charset="0"/>
              </a:rPr>
              <a:t>This would mean that the consideration stated in the sale-deed is to be accepted as the fair market value for the purposes of payment of stamp duty in the present case and not the prices worked out as per the ready </a:t>
            </a:r>
            <a:r>
              <a:rPr lang="en-GB" sz="2200" b="1" u="sng" dirty="0" smtClean="0">
                <a:latin typeface="TiMES" panose="02020603050405020304" pitchFamily="18" charset="0"/>
                <a:cs typeface="TiMES" panose="02020603050405020304" pitchFamily="18" charset="0"/>
              </a:rPr>
              <a:t>reckoner.</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58775795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0933"/>
            <a:ext cx="11501052" cy="6299200"/>
          </a:xfrm>
        </p:spPr>
        <p:txBody>
          <a:bodyPr>
            <a:noAutofit/>
          </a:bodyPr>
          <a:lstStyle/>
          <a:p>
            <a:pPr marL="0" indent="0" algn="just">
              <a:buNone/>
            </a:pPr>
            <a:r>
              <a:rPr lang="en-GB" sz="2400" dirty="0" smtClean="0">
                <a:latin typeface="TiMES" panose="02020603050405020304" pitchFamily="18" charset="0"/>
                <a:cs typeface="TiMES" panose="02020603050405020304" pitchFamily="18" charset="0"/>
              </a:rPr>
              <a:t>Ostensibly</a:t>
            </a:r>
            <a:r>
              <a:rPr lang="en-GB" sz="2400" dirty="0">
                <a:latin typeface="TiMES" panose="02020603050405020304" pitchFamily="18" charset="0"/>
                <a:cs typeface="TiMES" panose="02020603050405020304" pitchFamily="18" charset="0"/>
              </a:rPr>
              <a:t>, in such a situation the </a:t>
            </a:r>
            <a:r>
              <a:rPr lang="en-GB" sz="2400" b="1" u="sng" dirty="0">
                <a:latin typeface="TiMES" panose="02020603050405020304" pitchFamily="18" charset="0"/>
                <a:cs typeface="TiMES" panose="02020603050405020304" pitchFamily="18" charset="0"/>
              </a:rPr>
              <a:t>invoking section 50C </a:t>
            </a:r>
            <a:r>
              <a:rPr lang="en-GB" sz="2400" dirty="0">
                <a:latin typeface="TiMES" panose="02020603050405020304" pitchFamily="18" charset="0"/>
                <a:cs typeface="TiMES" panose="02020603050405020304" pitchFamily="18" charset="0"/>
              </a:rPr>
              <a:t>of the Act for the purposes of substituting the full value of consideration in order to </a:t>
            </a:r>
            <a:r>
              <a:rPr lang="en-GB" sz="2400" b="1" u="sng" dirty="0">
                <a:latin typeface="TiMES" panose="02020603050405020304" pitchFamily="18" charset="0"/>
                <a:cs typeface="TiMES" panose="02020603050405020304" pitchFamily="18" charset="0"/>
              </a:rPr>
              <a:t>compute the capital gain would fail since there would not be any differential between the stated consideration and the Value to be considered by the stamp valuation authority</a:t>
            </a:r>
            <a:r>
              <a:rPr lang="en-GB" sz="2400" dirty="0">
                <a:latin typeface="TiMES" panose="02020603050405020304" pitchFamily="18" charset="0"/>
                <a:cs typeface="TiMES" panose="02020603050405020304" pitchFamily="18" charset="0"/>
              </a:rPr>
              <a:t> of the state government for the payment of stamp </a:t>
            </a:r>
            <a:r>
              <a:rPr lang="en-GB" sz="2400" dirty="0" smtClean="0">
                <a:latin typeface="TiMES" panose="02020603050405020304" pitchFamily="18" charset="0"/>
                <a:cs typeface="TiMES" panose="02020603050405020304" pitchFamily="18" charset="0"/>
              </a:rPr>
              <a:t>duty.</a:t>
            </a:r>
          </a:p>
          <a:p>
            <a:pPr marL="0" indent="0" algn="just">
              <a:buNone/>
            </a:pPr>
            <a:r>
              <a:rPr lang="en-GB" sz="2400" dirty="0" smtClean="0">
                <a:latin typeface="TiMES" panose="02020603050405020304" pitchFamily="18" charset="0"/>
                <a:cs typeface="TiMES" panose="02020603050405020304" pitchFamily="18" charset="0"/>
              </a:rPr>
              <a:t>However</a:t>
            </a:r>
            <a:r>
              <a:rPr lang="en-GB" sz="2400" dirty="0">
                <a:latin typeface="TiMES" panose="02020603050405020304" pitchFamily="18" charset="0"/>
                <a:cs typeface="TiMES" panose="02020603050405020304" pitchFamily="18" charset="0"/>
              </a:rPr>
              <a:t>, </a:t>
            </a:r>
            <a:r>
              <a:rPr lang="en-GB" sz="2400" b="1" u="sng" dirty="0">
                <a:latin typeface="TiMES" panose="02020603050405020304" pitchFamily="18" charset="0"/>
                <a:cs typeface="TiMES" panose="02020603050405020304" pitchFamily="18" charset="0"/>
              </a:rPr>
              <a:t>it has been pointed out by the Revenue that the buyers of the properties have paid stamp duty at the value determined on the basis of rates prescribed in the ready </a:t>
            </a:r>
            <a:r>
              <a:rPr lang="en-GB" sz="2400" b="1" u="sng" dirty="0" smtClean="0">
                <a:latin typeface="TiMES" panose="02020603050405020304" pitchFamily="18" charset="0"/>
                <a:cs typeface="TiMES" panose="02020603050405020304" pitchFamily="18" charset="0"/>
              </a:rPr>
              <a:t>reckoner, </a:t>
            </a:r>
            <a:r>
              <a:rPr lang="en-GB" sz="2400" b="1" u="sng" dirty="0">
                <a:latin typeface="TiMES" panose="02020603050405020304" pitchFamily="18" charset="0"/>
                <a:cs typeface="TiMES" panose="02020603050405020304" pitchFamily="18" charset="0"/>
              </a:rPr>
              <a:t>which are higher than stated consideration</a:t>
            </a:r>
            <a:r>
              <a:rPr lang="en-GB" sz="2400" dirty="0">
                <a:latin typeface="TiMES" panose="02020603050405020304" pitchFamily="18" charset="0"/>
                <a:cs typeface="TiMES" panose="02020603050405020304" pitchFamily="18" charset="0"/>
              </a:rPr>
              <a:t>. </a:t>
            </a:r>
            <a:endParaRPr lang="en-GB" sz="2400" dirty="0" smtClean="0">
              <a:latin typeface="TiMES" panose="02020603050405020304" pitchFamily="18" charset="0"/>
              <a:cs typeface="TiMES" panose="02020603050405020304" pitchFamily="18" charset="0"/>
            </a:endParaRPr>
          </a:p>
          <a:p>
            <a:pPr marL="0" indent="0" algn="just">
              <a:buNone/>
            </a:pPr>
            <a:r>
              <a:rPr lang="en-GB" sz="2400" dirty="0" smtClean="0">
                <a:latin typeface="TiMES" panose="02020603050405020304" pitchFamily="18" charset="0"/>
                <a:cs typeface="TiMES" panose="02020603050405020304" pitchFamily="18" charset="0"/>
              </a:rPr>
              <a:t>In </a:t>
            </a:r>
            <a:r>
              <a:rPr lang="en-GB" sz="2400" dirty="0">
                <a:latin typeface="TiMES" panose="02020603050405020304" pitchFamily="18" charset="0"/>
                <a:cs typeface="TiMES" panose="02020603050405020304" pitchFamily="18" charset="0"/>
              </a:rPr>
              <a:t>our considered opinion, </a:t>
            </a:r>
            <a:r>
              <a:rPr lang="en-GB" sz="2400" b="1" u="sng" dirty="0">
                <a:latin typeface="TiMES" panose="02020603050405020304" pitchFamily="18" charset="0"/>
                <a:cs typeface="TiMES" panose="02020603050405020304" pitchFamily="18" charset="0"/>
              </a:rPr>
              <a:t>the aforesaid factum would not make any difference to the rationale of invoking section 50C of the Act, </a:t>
            </a:r>
            <a:r>
              <a:rPr lang="en-GB" sz="2400" dirty="0">
                <a:latin typeface="TiMES" panose="02020603050405020304" pitchFamily="18" charset="0"/>
                <a:cs typeface="TiMES" panose="02020603050405020304" pitchFamily="18" charset="0"/>
              </a:rPr>
              <a:t>which has to be decided on the basis of the prevailing legal position, and not on the basis of the position taken by a party. </a:t>
            </a:r>
            <a:endParaRPr lang="en-GB" sz="2400" dirty="0" smtClean="0">
              <a:latin typeface="TiMES" panose="02020603050405020304" pitchFamily="18" charset="0"/>
              <a:cs typeface="TiMES" panose="02020603050405020304" pitchFamily="18" charset="0"/>
            </a:endParaRPr>
          </a:p>
          <a:p>
            <a:pPr marL="0" indent="0" algn="just">
              <a:buNone/>
            </a:pPr>
            <a:r>
              <a:rPr lang="en-GB" sz="2400" b="1" u="sng" dirty="0" smtClean="0">
                <a:latin typeface="TiMES" panose="02020603050405020304" pitchFamily="18" charset="0"/>
                <a:cs typeface="TiMES" panose="02020603050405020304" pitchFamily="18" charset="0"/>
              </a:rPr>
              <a:t>Pertinently</a:t>
            </a:r>
            <a:r>
              <a:rPr lang="en-GB" sz="2400" b="1" u="sng" dirty="0">
                <a:latin typeface="TiMES" panose="02020603050405020304" pitchFamily="18" charset="0"/>
                <a:cs typeface="TiMES" panose="02020603050405020304" pitchFamily="18" charset="0"/>
              </a:rPr>
              <a:t>, the purchaser of the properties are liable to bear expenses of stamp duty </a:t>
            </a:r>
            <a:r>
              <a:rPr lang="en-GB" sz="2400" b="1" u="sng" dirty="0" smtClean="0">
                <a:latin typeface="TiMES" panose="02020603050405020304" pitchFamily="18" charset="0"/>
                <a:cs typeface="TiMES" panose="02020603050405020304" pitchFamily="18" charset="0"/>
              </a:rPr>
              <a:t>and </a:t>
            </a:r>
            <a:r>
              <a:rPr lang="en-GB" sz="2400" b="1" u="sng" dirty="0">
                <a:latin typeface="TiMES" panose="02020603050405020304" pitchFamily="18" charset="0"/>
                <a:cs typeface="TiMES" panose="02020603050405020304" pitchFamily="18" charset="0"/>
              </a:rPr>
              <a:t>it was not within the domain of the </a:t>
            </a:r>
            <a:r>
              <a:rPr lang="en-GB" sz="2400" b="1" u="sng" dirty="0" err="1">
                <a:latin typeface="TiMES" panose="02020603050405020304" pitchFamily="18" charset="0"/>
                <a:cs typeface="TiMES" panose="02020603050405020304" pitchFamily="18" charset="0"/>
              </a:rPr>
              <a:t>assessee</a:t>
            </a:r>
            <a:r>
              <a:rPr lang="en-GB" sz="2400" b="1" u="sng" dirty="0">
                <a:latin typeface="TiMES" panose="02020603050405020304" pitchFamily="18" charset="0"/>
                <a:cs typeface="TiMES" panose="02020603050405020304" pitchFamily="18" charset="0"/>
              </a:rPr>
              <a:t> and therefore </a:t>
            </a:r>
            <a:r>
              <a:rPr lang="en-GB" sz="2400" b="1" u="sng" dirty="0" err="1">
                <a:latin typeface="TiMES" panose="02020603050405020304" pitchFamily="18" charset="0"/>
                <a:cs typeface="TiMES" panose="02020603050405020304" pitchFamily="18" charset="0"/>
              </a:rPr>
              <a:t>assessee</a:t>
            </a:r>
            <a:r>
              <a:rPr lang="en-GB" sz="2400" b="1" u="sng" dirty="0">
                <a:latin typeface="TiMES" panose="02020603050405020304" pitchFamily="18" charset="0"/>
                <a:cs typeface="TiMES" panose="02020603050405020304" pitchFamily="18" charset="0"/>
              </a:rPr>
              <a:t> </a:t>
            </a:r>
            <a:r>
              <a:rPr lang="en-GB" sz="2400" b="1" u="sng" dirty="0" smtClean="0">
                <a:latin typeface="TiMES" panose="02020603050405020304" pitchFamily="18" charset="0"/>
                <a:cs typeface="TiMES" panose="02020603050405020304" pitchFamily="18" charset="0"/>
              </a:rPr>
              <a:t>cannot </a:t>
            </a:r>
            <a:r>
              <a:rPr lang="en-GB" sz="2400" b="1" u="sng" dirty="0">
                <a:latin typeface="TiMES" panose="02020603050405020304" pitchFamily="18" charset="0"/>
                <a:cs typeface="TiMES" panose="02020603050405020304" pitchFamily="18" charset="0"/>
              </a:rPr>
              <a:t>be put to a jeopardy of invoking of section 50C of the Act merely </a:t>
            </a:r>
            <a:r>
              <a:rPr lang="en-GB" sz="2400" b="1" u="sng" dirty="0" smtClean="0">
                <a:latin typeface="TiMES" panose="02020603050405020304" pitchFamily="18" charset="0"/>
                <a:cs typeface="TiMES" panose="02020603050405020304" pitchFamily="18" charset="0"/>
              </a:rPr>
              <a:t>because </a:t>
            </a:r>
            <a:r>
              <a:rPr lang="en-GB" sz="2400" b="1" u="sng" dirty="0">
                <a:latin typeface="TiMES" panose="02020603050405020304" pitchFamily="18" charset="0"/>
                <a:cs typeface="TiMES" panose="02020603050405020304" pitchFamily="18" charset="0"/>
              </a:rPr>
              <a:t>of the fault of the buyers of the properties. </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5423089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0933"/>
            <a:ext cx="11501052" cy="6299200"/>
          </a:xfrm>
        </p:spPr>
        <p:txBody>
          <a:bodyPr>
            <a:noAutofit/>
          </a:bodyPr>
          <a:lstStyle/>
          <a:p>
            <a:pPr marL="0" indent="0" algn="just">
              <a:buNone/>
            </a:pPr>
            <a:r>
              <a:rPr lang="en-GB" sz="2000" b="1" dirty="0" smtClean="0">
                <a:latin typeface="TiMES" panose="02020603050405020304" pitchFamily="18" charset="0"/>
                <a:cs typeface="TiMES" panose="02020603050405020304" pitchFamily="18" charset="0"/>
              </a:rPr>
              <a:t>CIT </a:t>
            </a:r>
            <a:r>
              <a:rPr lang="en-GB" sz="2000" b="1" dirty="0">
                <a:latin typeface="TiMES" panose="02020603050405020304" pitchFamily="18" charset="0"/>
                <a:cs typeface="TiMES" panose="02020603050405020304" pitchFamily="18" charset="0"/>
              </a:rPr>
              <a:t>Vs. Shr. Chandra </a:t>
            </a:r>
            <a:r>
              <a:rPr lang="en-GB" sz="2000" b="1" dirty="0" err="1">
                <a:latin typeface="TiMES" panose="02020603050405020304" pitchFamily="18" charset="0"/>
                <a:cs typeface="TiMES" panose="02020603050405020304" pitchFamily="18" charset="0"/>
              </a:rPr>
              <a:t>Narain</a:t>
            </a:r>
            <a:r>
              <a:rPr lang="en-GB" sz="2000" b="1" dirty="0">
                <a:latin typeface="TiMES" panose="02020603050405020304" pitchFamily="18" charset="0"/>
                <a:cs typeface="TiMES" panose="02020603050405020304" pitchFamily="18" charset="0"/>
              </a:rPr>
              <a:t> </a:t>
            </a:r>
            <a:r>
              <a:rPr lang="en-GB" sz="2000" b="1" dirty="0" err="1">
                <a:latin typeface="TiMES" panose="02020603050405020304" pitchFamily="18" charset="0"/>
                <a:cs typeface="TiMES" panose="02020603050405020304" pitchFamily="18" charset="0"/>
              </a:rPr>
              <a:t>Chaudhri</a:t>
            </a:r>
            <a:r>
              <a:rPr lang="en-GB" sz="2000" b="1" dirty="0">
                <a:latin typeface="TiMES" panose="02020603050405020304" pitchFamily="18" charset="0"/>
                <a:cs typeface="TiMES" panose="02020603050405020304" pitchFamily="18" charset="0"/>
              </a:rPr>
              <a:t> vide ITA No. 287 of 2011, dated </a:t>
            </a:r>
            <a:r>
              <a:rPr lang="en-GB" sz="2000" b="1" dirty="0" smtClean="0">
                <a:latin typeface="TiMES" panose="02020603050405020304" pitchFamily="18" charset="0"/>
                <a:cs typeface="TiMES" panose="02020603050405020304" pitchFamily="18" charset="0"/>
              </a:rPr>
              <a:t>29/08/2013. (</a:t>
            </a:r>
            <a:r>
              <a:rPr lang="en-IN" sz="2000" b="1" dirty="0"/>
              <a:t>Allahabad High </a:t>
            </a:r>
            <a:r>
              <a:rPr lang="en-IN" sz="2000" b="1" dirty="0" smtClean="0"/>
              <a:t>Court)</a:t>
            </a:r>
            <a:endParaRPr lang="en-GB" sz="2000" b="1" dirty="0" smtClean="0">
              <a:latin typeface="TiMES" panose="02020603050405020304" pitchFamily="18" charset="0"/>
              <a:cs typeface="TiMES" panose="02020603050405020304" pitchFamily="18" charset="0"/>
            </a:endParaRPr>
          </a:p>
          <a:p>
            <a:pPr marL="0" indent="0" algn="just">
              <a:buNone/>
            </a:pPr>
            <a:r>
              <a:rPr lang="en-GB" sz="2000" dirty="0">
                <a:latin typeface="TiMES" panose="02020603050405020304" pitchFamily="18" charset="0"/>
                <a:cs typeface="TiMES" panose="02020603050405020304" pitchFamily="18" charset="0"/>
              </a:rPr>
              <a:t>“Section 50-C of the Act is a rule of evidence in assessing the </a:t>
            </a:r>
            <a:r>
              <a:rPr lang="en-GB" sz="2000" dirty="0" smtClean="0">
                <a:latin typeface="TiMES" panose="02020603050405020304" pitchFamily="18" charset="0"/>
                <a:cs typeface="TiMES" panose="02020603050405020304" pitchFamily="18" charset="0"/>
              </a:rPr>
              <a:t>valuation </a:t>
            </a:r>
            <a:r>
              <a:rPr lang="en-GB" sz="2000" dirty="0">
                <a:latin typeface="TiMES" panose="02020603050405020304" pitchFamily="18" charset="0"/>
                <a:cs typeface="TiMES" panose="02020603050405020304" pitchFamily="18" charset="0"/>
              </a:rPr>
              <a:t>of property for calculating the capital gain. The </a:t>
            </a:r>
            <a:r>
              <a:rPr lang="en-GB" sz="2000" dirty="0" smtClean="0">
                <a:latin typeface="TiMES" panose="02020603050405020304" pitchFamily="18" charset="0"/>
                <a:cs typeface="TiMES" panose="02020603050405020304" pitchFamily="18" charset="0"/>
              </a:rPr>
              <a:t>deeming </a:t>
            </a:r>
            <a:r>
              <a:rPr lang="en-GB" sz="2000" dirty="0">
                <a:latin typeface="TiMES" panose="02020603050405020304" pitchFamily="18" charset="0"/>
                <a:cs typeface="TiMES" panose="02020603050405020304" pitchFamily="18" charset="0"/>
              </a:rPr>
              <a:t>provision under Section 50C(1) of the Act is </a:t>
            </a:r>
            <a:r>
              <a:rPr lang="en-GB" sz="2000" dirty="0" smtClean="0">
                <a:latin typeface="TiMES" panose="02020603050405020304" pitchFamily="18" charset="0"/>
                <a:cs typeface="TiMES" panose="02020603050405020304" pitchFamily="18" charset="0"/>
              </a:rPr>
              <a:t>rebuttable</a:t>
            </a:r>
            <a:r>
              <a:rPr lang="en-GB" sz="2000" dirty="0">
                <a:latin typeface="TiMES" panose="02020603050405020304" pitchFamily="18" charset="0"/>
                <a:cs typeface="TiMES" panose="02020603050405020304" pitchFamily="18" charset="0"/>
              </a:rPr>
              <a:t>. It is well known that an immovable property may </a:t>
            </a:r>
            <a:r>
              <a:rPr lang="en-GB" sz="2000" dirty="0" smtClean="0">
                <a:latin typeface="TiMES" panose="02020603050405020304" pitchFamily="18" charset="0"/>
                <a:cs typeface="TiMES" panose="02020603050405020304" pitchFamily="18" charset="0"/>
              </a:rPr>
              <a:t>have </a:t>
            </a:r>
            <a:r>
              <a:rPr lang="en-GB" sz="2000" dirty="0">
                <a:latin typeface="TiMES" panose="02020603050405020304" pitchFamily="18" charset="0"/>
                <a:cs typeface="TiMES" panose="02020603050405020304" pitchFamily="18" charset="0"/>
              </a:rPr>
              <a:t>various attributes, charges, encumbrances, limitations and </a:t>
            </a:r>
            <a:r>
              <a:rPr lang="en-GB" sz="2000" dirty="0" smtClean="0">
                <a:latin typeface="TiMES" panose="02020603050405020304" pitchFamily="18" charset="0"/>
                <a:cs typeface="TiMES" panose="02020603050405020304" pitchFamily="18" charset="0"/>
              </a:rPr>
              <a:t>conditions</a:t>
            </a:r>
            <a:r>
              <a:rPr lang="en-GB" sz="2000" dirty="0">
                <a:latin typeface="TiMES" panose="02020603050405020304" pitchFamily="18" charset="0"/>
                <a:cs typeface="TiMES" panose="02020603050405020304" pitchFamily="18" charset="0"/>
              </a:rPr>
              <a:t>. </a:t>
            </a:r>
            <a:endParaRPr lang="en-GB" sz="2000" dirty="0" smtClean="0">
              <a:latin typeface="TiMES" panose="02020603050405020304" pitchFamily="18" charset="0"/>
              <a:cs typeface="TiMES" panose="02020603050405020304" pitchFamily="18" charset="0"/>
            </a:endParaRPr>
          </a:p>
          <a:p>
            <a:pPr marL="0" indent="0" algn="just">
              <a:buNone/>
            </a:pPr>
            <a:r>
              <a:rPr lang="en-GB" sz="2000" dirty="0" smtClean="0">
                <a:latin typeface="TiMES" panose="02020603050405020304" pitchFamily="18" charset="0"/>
                <a:cs typeface="TiMES" panose="02020603050405020304" pitchFamily="18" charset="0"/>
              </a:rPr>
              <a:t>In </a:t>
            </a:r>
            <a:r>
              <a:rPr lang="en-GB" sz="2000" dirty="0">
                <a:latin typeface="TiMES" panose="02020603050405020304" pitchFamily="18" charset="0"/>
                <a:cs typeface="TiMES" panose="02020603050405020304" pitchFamily="18" charset="0"/>
              </a:rPr>
              <a:t>the present case, it is stated that the property </a:t>
            </a:r>
            <a:r>
              <a:rPr lang="en-GB" sz="2000" dirty="0" smtClean="0">
                <a:latin typeface="TiMES" panose="02020603050405020304" pitchFamily="18" charset="0"/>
                <a:cs typeface="TiMES" panose="02020603050405020304" pitchFamily="18" charset="0"/>
              </a:rPr>
              <a:t>was </a:t>
            </a:r>
            <a:r>
              <a:rPr lang="en-GB" sz="2000" dirty="0">
                <a:latin typeface="TiMES" panose="02020603050405020304" pitchFamily="18" charset="0"/>
                <a:cs typeface="TiMES" panose="02020603050405020304" pitchFamily="18" charset="0"/>
              </a:rPr>
              <a:t>under the tenancy of father of the purchaser since 1969 </a:t>
            </a:r>
            <a:r>
              <a:rPr lang="en-GB" sz="2000" dirty="0" smtClean="0">
                <a:latin typeface="TiMES" panose="02020603050405020304" pitchFamily="18" charset="0"/>
                <a:cs typeface="TiMES" panose="02020603050405020304" pitchFamily="18" charset="0"/>
              </a:rPr>
              <a:t>and </a:t>
            </a:r>
            <a:r>
              <a:rPr lang="en-GB" sz="2000" dirty="0">
                <a:latin typeface="TiMES" panose="02020603050405020304" pitchFamily="18" charset="0"/>
                <a:cs typeface="TiMES" panose="02020603050405020304" pitchFamily="18" charset="0"/>
              </a:rPr>
              <a:t>thus the </a:t>
            </a:r>
            <a:r>
              <a:rPr lang="en-GB" sz="2000" dirty="0" err="1">
                <a:latin typeface="TiMES" panose="02020603050405020304" pitchFamily="18" charset="0"/>
                <a:cs typeface="TiMES" panose="02020603050405020304" pitchFamily="18" charset="0"/>
              </a:rPr>
              <a:t>assessee</a:t>
            </a:r>
            <a:r>
              <a:rPr lang="en-GB" sz="2000" dirty="0">
                <a:latin typeface="TiMES" panose="02020603050405020304" pitchFamily="18" charset="0"/>
                <a:cs typeface="TiMES" panose="02020603050405020304" pitchFamily="18" charset="0"/>
              </a:rPr>
              <a:t> being land lord of the property, offered it </a:t>
            </a:r>
            <a:r>
              <a:rPr lang="en-GB" sz="2000" dirty="0" smtClean="0">
                <a:latin typeface="TiMES" panose="02020603050405020304" pitchFamily="18" charset="0"/>
                <a:cs typeface="TiMES" panose="02020603050405020304" pitchFamily="18" charset="0"/>
              </a:rPr>
              <a:t>for </a:t>
            </a:r>
            <a:r>
              <a:rPr lang="en-GB" sz="2000" dirty="0">
                <a:latin typeface="TiMES" panose="02020603050405020304" pitchFamily="18" charset="0"/>
                <a:cs typeface="TiMES" panose="02020603050405020304" pitchFamily="18" charset="0"/>
              </a:rPr>
              <a:t>sale to the tenant, which could not have attracted fair market </a:t>
            </a:r>
            <a:r>
              <a:rPr lang="en-GB" sz="2000" dirty="0" smtClean="0">
                <a:latin typeface="TiMES" panose="02020603050405020304" pitchFamily="18" charset="0"/>
                <a:cs typeface="TiMES" panose="02020603050405020304" pitchFamily="18" charset="0"/>
              </a:rPr>
              <a:t>value</a:t>
            </a:r>
            <a:r>
              <a:rPr lang="en-GB" sz="2000" dirty="0">
                <a:latin typeface="TiMES" panose="02020603050405020304" pitchFamily="18" charset="0"/>
                <a:cs typeface="TiMES" panose="02020603050405020304" pitchFamily="18" charset="0"/>
              </a:rPr>
              <a:t>, as a willing purchaser may have offered for a property in </a:t>
            </a:r>
            <a:r>
              <a:rPr lang="en-GB" sz="2000" dirty="0" smtClean="0">
                <a:latin typeface="TiMES" panose="02020603050405020304" pitchFamily="18" charset="0"/>
                <a:cs typeface="TiMES" panose="02020603050405020304" pitchFamily="18" charset="0"/>
              </a:rPr>
              <a:t>vacant </a:t>
            </a:r>
            <a:r>
              <a:rPr lang="en-GB" sz="2000" dirty="0">
                <a:latin typeface="TiMES" panose="02020603050405020304" pitchFamily="18" charset="0"/>
                <a:cs typeface="TiMES" panose="02020603050405020304" pitchFamily="18" charset="0"/>
              </a:rPr>
              <a:t>condition. </a:t>
            </a:r>
            <a:endParaRPr lang="en-GB" sz="2000" dirty="0" smtClean="0">
              <a:latin typeface="TiMES" panose="02020603050405020304" pitchFamily="18" charset="0"/>
              <a:cs typeface="TiMES" panose="02020603050405020304" pitchFamily="18" charset="0"/>
            </a:endParaRPr>
          </a:p>
          <a:p>
            <a:pPr marL="0" indent="0" algn="just">
              <a:buNone/>
            </a:pPr>
            <a:r>
              <a:rPr lang="en-GB" sz="2000" dirty="0" smtClean="0">
                <a:latin typeface="TiMES" panose="02020603050405020304" pitchFamily="18" charset="0"/>
                <a:cs typeface="TiMES" panose="02020603050405020304" pitchFamily="18" charset="0"/>
              </a:rPr>
              <a:t>The </a:t>
            </a:r>
            <a:r>
              <a:rPr lang="en-GB" sz="2000" dirty="0">
                <a:latin typeface="TiMES" panose="02020603050405020304" pitchFamily="18" charset="0"/>
                <a:cs typeface="TiMES" panose="02020603050405020304" pitchFamily="18" charset="0"/>
              </a:rPr>
              <a:t>Stamp Valuation Authority does not take </a:t>
            </a:r>
            <a:r>
              <a:rPr lang="en-GB" sz="2000" dirty="0" smtClean="0">
                <a:latin typeface="TiMES" panose="02020603050405020304" pitchFamily="18" charset="0"/>
                <a:cs typeface="TiMES" panose="02020603050405020304" pitchFamily="18" charset="0"/>
              </a:rPr>
              <a:t>into </a:t>
            </a:r>
            <a:r>
              <a:rPr lang="en-GB" sz="2000" dirty="0">
                <a:latin typeface="TiMES" panose="02020603050405020304" pitchFamily="18" charset="0"/>
                <a:cs typeface="TiMES" panose="02020603050405020304" pitchFamily="18" charset="0"/>
              </a:rPr>
              <a:t>consideration the attributes of the property for determining </a:t>
            </a:r>
            <a:r>
              <a:rPr lang="en-GB" sz="2000" dirty="0" smtClean="0">
                <a:latin typeface="TiMES" panose="02020603050405020304" pitchFamily="18" charset="0"/>
                <a:cs typeface="TiMES" panose="02020603050405020304" pitchFamily="18" charset="0"/>
              </a:rPr>
              <a:t>the </a:t>
            </a:r>
            <a:r>
              <a:rPr lang="en-GB" sz="2000" dirty="0">
                <a:latin typeface="TiMES" panose="02020603050405020304" pitchFamily="18" charset="0"/>
                <a:cs typeface="TiMES" panose="02020603050405020304" pitchFamily="18" charset="0"/>
              </a:rPr>
              <a:t>fair market value in the condition the property is a offered </a:t>
            </a:r>
            <a:r>
              <a:rPr lang="en-GB" sz="2000" dirty="0" smtClean="0">
                <a:latin typeface="TiMES" panose="02020603050405020304" pitchFamily="18" charset="0"/>
                <a:cs typeface="TiMES" panose="02020603050405020304" pitchFamily="18" charset="0"/>
              </a:rPr>
              <a:t>for </a:t>
            </a:r>
            <a:r>
              <a:rPr lang="en-GB" sz="2000" dirty="0">
                <a:latin typeface="TiMES" panose="02020603050405020304" pitchFamily="18" charset="0"/>
                <a:cs typeface="TiMES" panose="02020603050405020304" pitchFamily="18" charset="0"/>
              </a:rPr>
              <a:t>sale and is purchased. He is required to value the property </a:t>
            </a:r>
            <a:r>
              <a:rPr lang="en-GB" sz="2000" dirty="0" smtClean="0">
                <a:latin typeface="TiMES" panose="02020603050405020304" pitchFamily="18" charset="0"/>
                <a:cs typeface="TiMES" panose="02020603050405020304" pitchFamily="18" charset="0"/>
              </a:rPr>
              <a:t>in </a:t>
            </a:r>
            <a:r>
              <a:rPr lang="en-GB" sz="2000" dirty="0">
                <a:latin typeface="TiMES" panose="02020603050405020304" pitchFamily="18" charset="0"/>
                <a:cs typeface="TiMES" panose="02020603050405020304" pitchFamily="18" charset="0"/>
              </a:rPr>
              <a:t>accordance with the circle rates fixed by the Collector. </a:t>
            </a:r>
            <a:endParaRPr lang="en-GB" sz="2000" dirty="0" smtClean="0">
              <a:latin typeface="TiMES" panose="02020603050405020304" pitchFamily="18" charset="0"/>
              <a:cs typeface="TiMES" panose="02020603050405020304" pitchFamily="18" charset="0"/>
            </a:endParaRPr>
          </a:p>
          <a:p>
            <a:pPr marL="0" indent="0" algn="just">
              <a:buNone/>
            </a:pPr>
            <a:r>
              <a:rPr lang="en-GB" sz="2000" dirty="0" smtClean="0">
                <a:latin typeface="TiMES" panose="02020603050405020304" pitchFamily="18" charset="0"/>
                <a:cs typeface="TiMES" panose="02020603050405020304" pitchFamily="18" charset="0"/>
              </a:rPr>
              <a:t>The object </a:t>
            </a:r>
            <a:r>
              <a:rPr lang="en-GB" sz="2000" dirty="0">
                <a:latin typeface="TiMES" panose="02020603050405020304" pitchFamily="18" charset="0"/>
                <a:cs typeface="TiMES" panose="02020603050405020304" pitchFamily="18" charset="0"/>
              </a:rPr>
              <a:t>of the valuation by the Stamp Valuation Authority is to </a:t>
            </a:r>
            <a:r>
              <a:rPr lang="en-GB" sz="2000" dirty="0" smtClean="0">
                <a:latin typeface="TiMES" panose="02020603050405020304" pitchFamily="18" charset="0"/>
                <a:cs typeface="TiMES" panose="02020603050405020304" pitchFamily="18" charset="0"/>
              </a:rPr>
              <a:t>secure </a:t>
            </a:r>
            <a:r>
              <a:rPr lang="en-GB" sz="2000" dirty="0">
                <a:latin typeface="TiMES" panose="02020603050405020304" pitchFamily="18" charset="0"/>
                <a:cs typeface="TiMES" panose="02020603050405020304" pitchFamily="18" charset="0"/>
              </a:rPr>
              <a:t>revenue on </a:t>
            </a:r>
            <a:r>
              <a:rPr lang="en-GB" sz="2000" dirty="0" smtClean="0">
                <a:latin typeface="TiMES" panose="02020603050405020304" pitchFamily="18" charset="0"/>
                <a:cs typeface="TiMES" panose="02020603050405020304" pitchFamily="18" charset="0"/>
              </a:rPr>
              <a:t>such </a:t>
            </a:r>
            <a:r>
              <a:rPr lang="en-GB" sz="2000" dirty="0">
                <a:latin typeface="TiMES" panose="02020603050405020304" pitchFamily="18" charset="0"/>
                <a:cs typeface="TiMES" panose="02020603050405020304" pitchFamily="18" charset="0"/>
              </a:rPr>
              <a:t>sale and not to determine the true, </a:t>
            </a:r>
            <a:r>
              <a:rPr lang="en-GB" sz="2000" dirty="0" smtClean="0">
                <a:latin typeface="TiMES" panose="02020603050405020304" pitchFamily="18" charset="0"/>
                <a:cs typeface="TiMES" panose="02020603050405020304" pitchFamily="18" charset="0"/>
              </a:rPr>
              <a:t>correct </a:t>
            </a:r>
            <a:r>
              <a:rPr lang="en-GB" sz="2000" dirty="0">
                <a:latin typeface="TiMES" panose="02020603050405020304" pitchFamily="18" charset="0"/>
                <a:cs typeface="TiMES" panose="02020603050405020304" pitchFamily="18" charset="0"/>
              </a:rPr>
              <a:t>and fair market value on Which it may be purchased by </a:t>
            </a:r>
            <a:r>
              <a:rPr lang="en-GB" sz="2000" dirty="0" smtClean="0">
                <a:latin typeface="TiMES" panose="02020603050405020304" pitchFamily="18" charset="0"/>
                <a:cs typeface="TiMES" panose="02020603050405020304" pitchFamily="18" charset="0"/>
              </a:rPr>
              <a:t>a </a:t>
            </a:r>
            <a:r>
              <a:rPr lang="en-GB" sz="2000" dirty="0">
                <a:latin typeface="TiMES" panose="02020603050405020304" pitchFamily="18" charset="0"/>
                <a:cs typeface="TiMES" panose="02020603050405020304" pitchFamily="18" charset="0"/>
              </a:rPr>
              <a:t>Willing purchaser Subject to and taking into consideration its </a:t>
            </a:r>
            <a:r>
              <a:rPr lang="en-GB" sz="2000" dirty="0" smtClean="0">
                <a:latin typeface="TiMES" panose="02020603050405020304" pitchFamily="18" charset="0"/>
                <a:cs typeface="TiMES" panose="02020603050405020304" pitchFamily="18" charset="0"/>
              </a:rPr>
              <a:t>situation</a:t>
            </a:r>
            <a:r>
              <a:rPr lang="en-GB" sz="2000" dirty="0">
                <a:latin typeface="TiMES" panose="02020603050405020304" pitchFamily="18" charset="0"/>
                <a:cs typeface="TiMES" panose="02020603050405020304" pitchFamily="18" charset="0"/>
              </a:rPr>
              <a:t>, condition and of her attributes such as </a:t>
            </a:r>
            <a:r>
              <a:rPr lang="en-GB" sz="2000" dirty="0" smtClean="0">
                <a:latin typeface="TiMES" panose="02020603050405020304" pitchFamily="18" charset="0"/>
                <a:cs typeface="TiMES" panose="02020603050405020304" pitchFamily="18" charset="0"/>
              </a:rPr>
              <a:t>its </a:t>
            </a:r>
            <a:r>
              <a:rPr lang="en-GB" sz="2000" dirty="0">
                <a:latin typeface="TiMES" panose="02020603050405020304" pitchFamily="18" charset="0"/>
                <a:cs typeface="TiMES" panose="02020603050405020304" pitchFamily="18" charset="0"/>
              </a:rPr>
              <a:t>occupation </a:t>
            </a:r>
            <a:r>
              <a:rPr lang="en-GB" sz="2000" dirty="0" smtClean="0">
                <a:latin typeface="TiMES" panose="02020603050405020304" pitchFamily="18" charset="0"/>
                <a:cs typeface="TiMES" panose="02020603050405020304" pitchFamily="18" charset="0"/>
              </a:rPr>
              <a:t>by </a:t>
            </a:r>
            <a:r>
              <a:rPr lang="en-GB" sz="2000" dirty="0">
                <a:latin typeface="TiMES" panose="02020603050405020304" pitchFamily="18" charset="0"/>
                <a:cs typeface="TiMES" panose="02020603050405020304" pitchFamily="18" charset="0"/>
              </a:rPr>
              <a:t>tenant, any charge or legal encumbrances</a:t>
            </a:r>
            <a:r>
              <a:rPr lang="en-GB" sz="2000" dirty="0" smtClean="0">
                <a:latin typeface="TiMES" panose="02020603050405020304" pitchFamily="18" charset="0"/>
                <a:cs typeface="TiMES" panose="02020603050405020304" pitchFamily="18" charset="0"/>
              </a:rPr>
              <a:t>.”</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52669921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8563"/>
            <a:ext cx="11501052" cy="6175081"/>
          </a:xfrm>
        </p:spPr>
        <p:txBody>
          <a:bodyPr>
            <a:noAutofit/>
          </a:bodyPr>
          <a:lstStyle/>
          <a:p>
            <a:pPr marL="0" indent="0" algn="just">
              <a:buNone/>
            </a:pPr>
            <a:r>
              <a:rPr lang="en-GB" sz="2100" b="1" dirty="0" err="1">
                <a:latin typeface="TiMES" panose="02020603050405020304" pitchFamily="18" charset="0"/>
                <a:cs typeface="TiMES" panose="02020603050405020304" pitchFamily="18" charset="0"/>
              </a:rPr>
              <a:t>Krishi</a:t>
            </a:r>
            <a:r>
              <a:rPr lang="en-GB" sz="2100" b="1" dirty="0">
                <a:latin typeface="TiMES" panose="02020603050405020304" pitchFamily="18" charset="0"/>
                <a:cs typeface="TiMES" panose="02020603050405020304" pitchFamily="18" charset="0"/>
              </a:rPr>
              <a:t> </a:t>
            </a:r>
            <a:r>
              <a:rPr lang="en-GB" sz="2100" b="1" dirty="0" err="1">
                <a:latin typeface="TiMES" panose="02020603050405020304" pitchFamily="18" charset="0"/>
                <a:cs typeface="TiMES" panose="02020603050405020304" pitchFamily="18" charset="0"/>
              </a:rPr>
              <a:t>Utpanna</a:t>
            </a:r>
            <a:r>
              <a:rPr lang="en-GB" sz="2100" b="1" dirty="0">
                <a:latin typeface="TiMES" panose="02020603050405020304" pitchFamily="18" charset="0"/>
                <a:cs typeface="TiMES" panose="02020603050405020304" pitchFamily="18" charset="0"/>
              </a:rPr>
              <a:t> Bazar </a:t>
            </a:r>
            <a:r>
              <a:rPr lang="en-GB" sz="2100" b="1" dirty="0" err="1">
                <a:latin typeface="TiMES" panose="02020603050405020304" pitchFamily="18" charset="0"/>
                <a:cs typeface="TiMES" panose="02020603050405020304" pitchFamily="18" charset="0"/>
              </a:rPr>
              <a:t>Samittee</a:t>
            </a:r>
            <a:r>
              <a:rPr lang="en-GB" sz="2100" b="1" dirty="0">
                <a:latin typeface="TiMES" panose="02020603050405020304" pitchFamily="18" charset="0"/>
                <a:cs typeface="TiMES" panose="02020603050405020304" pitchFamily="18" charset="0"/>
              </a:rPr>
              <a:t> Vs. DCIT, in ITA No. </a:t>
            </a:r>
            <a:r>
              <a:rPr lang="en-GB" sz="2100" b="1" dirty="0" smtClean="0">
                <a:latin typeface="TiMES" panose="02020603050405020304" pitchFamily="18" charset="0"/>
                <a:cs typeface="TiMES" panose="02020603050405020304" pitchFamily="18" charset="0"/>
              </a:rPr>
              <a:t>2043/PN/2012 (A.Y. 2008-09) (ITAT Pune Bench) </a:t>
            </a:r>
            <a:r>
              <a:rPr lang="en-GB" sz="2100" b="1" dirty="0">
                <a:latin typeface="TiMES" panose="02020603050405020304" pitchFamily="18" charset="0"/>
                <a:cs typeface="TiMES" panose="02020603050405020304" pitchFamily="18" charset="0"/>
              </a:rPr>
              <a:t>and others vide order dated </a:t>
            </a:r>
            <a:r>
              <a:rPr lang="en-GB" sz="2100" b="1" dirty="0" smtClean="0">
                <a:latin typeface="TiMES" panose="02020603050405020304" pitchFamily="18" charset="0"/>
                <a:cs typeface="TiMES" panose="02020603050405020304" pitchFamily="18" charset="0"/>
              </a:rPr>
              <a:t>20/03/2014</a:t>
            </a:r>
          </a:p>
          <a:p>
            <a:pPr marL="0" indent="0" algn="just">
              <a:buNone/>
            </a:pPr>
            <a:r>
              <a:rPr lang="en-GB" sz="2100" dirty="0">
                <a:latin typeface="TiMES" panose="02020603050405020304" pitchFamily="18" charset="0"/>
                <a:cs typeface="TiMES" panose="02020603050405020304" pitchFamily="18" charset="0"/>
              </a:rPr>
              <a:t>8. We have carefully considered the rival submissions. Section 50C of the Act is a special provision which provides a deeming fiction. In terms of section 50C of the Act in cases where the consideration received or accruing as result of the transfer of a capital asset being land or building or both, is lower than the value adopted or assessed by any authority of State of Government for the purposes of payment of stamp duty in respect of such transfer, then the value so adopted or assessed shall be deemed to be the full value of the consideration received or accruing as a result of such transfer for the purposes of computing capital gain in terms of section 48 of the Act. </a:t>
            </a:r>
            <a:endParaRPr lang="en-GB" sz="2100" dirty="0" smtClean="0">
              <a:latin typeface="TiMES" panose="02020603050405020304" pitchFamily="18" charset="0"/>
              <a:cs typeface="TiMES" panose="02020603050405020304" pitchFamily="18" charset="0"/>
            </a:endParaRPr>
          </a:p>
          <a:p>
            <a:pPr marL="0" indent="0" algn="just">
              <a:buNone/>
            </a:pPr>
            <a:r>
              <a:rPr lang="en-GB" sz="2100" dirty="0" smtClean="0">
                <a:latin typeface="TiMES" panose="02020603050405020304" pitchFamily="18" charset="0"/>
                <a:cs typeface="TiMES" panose="02020603050405020304" pitchFamily="18" charset="0"/>
              </a:rPr>
              <a:t>In </a:t>
            </a:r>
            <a:r>
              <a:rPr lang="en-GB" sz="2100" dirty="0">
                <a:latin typeface="TiMES" panose="02020603050405020304" pitchFamily="18" charset="0"/>
                <a:cs typeface="TiMES" panose="02020603050405020304" pitchFamily="18" charset="0"/>
              </a:rPr>
              <a:t>the present case, the Revenue has sought to justify invoking of section 50C of the Act primarily on the ground that the value adopted by the Stamp Valuation Authority for the purposes of payment of stamp duty in respect of transfer of the two properties in question is higher than the actual consideration accruing to the </a:t>
            </a:r>
            <a:r>
              <a:rPr lang="en-GB" sz="2100" dirty="0" err="1">
                <a:latin typeface="TiMES" panose="02020603050405020304" pitchFamily="18" charset="0"/>
                <a:cs typeface="TiMES" panose="02020603050405020304" pitchFamily="18" charset="0"/>
              </a:rPr>
              <a:t>assessee</a:t>
            </a:r>
            <a:r>
              <a:rPr lang="en-GB" sz="2100" dirty="0">
                <a:latin typeface="TiMES" panose="02020603050405020304" pitchFamily="18" charset="0"/>
                <a:cs typeface="TiMES" panose="02020603050405020304" pitchFamily="18" charset="0"/>
              </a:rPr>
              <a:t> as a result of their sale. </a:t>
            </a:r>
            <a:endParaRPr lang="en-GB" sz="2100" dirty="0" smtClean="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01381958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0933"/>
            <a:ext cx="11501052" cy="6299200"/>
          </a:xfrm>
        </p:spPr>
        <p:txBody>
          <a:bodyPr>
            <a:noAutofit/>
          </a:bodyPr>
          <a:lstStyle/>
          <a:p>
            <a:pPr marL="0" indent="0" algn="just">
              <a:buNone/>
            </a:pPr>
            <a:r>
              <a:rPr lang="en-GB" sz="2100" b="1" u="sng" dirty="0">
                <a:latin typeface="TiMES" panose="02020603050405020304" pitchFamily="18" charset="0"/>
                <a:cs typeface="TiMES" panose="02020603050405020304" pitchFamily="18" charset="0"/>
              </a:rPr>
              <a:t>The defence of the </a:t>
            </a:r>
            <a:r>
              <a:rPr lang="en-GB" sz="2100" b="1" u="sng" dirty="0" err="1">
                <a:latin typeface="TiMES" panose="02020603050405020304" pitchFamily="18" charset="0"/>
                <a:cs typeface="TiMES" panose="02020603050405020304" pitchFamily="18" charset="0"/>
              </a:rPr>
              <a:t>assessee</a:t>
            </a:r>
            <a:r>
              <a:rPr lang="en-GB" sz="2100" b="1" u="sng" dirty="0">
                <a:latin typeface="TiMES" panose="02020603050405020304" pitchFamily="18" charset="0"/>
                <a:cs typeface="TiMES" panose="02020603050405020304" pitchFamily="18" charset="0"/>
              </a:rPr>
              <a:t> is that the sale consideration stated in the sale-deed is liable to be taken as the fair market value even for the purposes of payment of stamp duty in the present case because the sale/transfer in the present case is by way of a public auction conducted by a statutory body.</a:t>
            </a:r>
          </a:p>
          <a:p>
            <a:pPr marL="0" indent="0" algn="just">
              <a:buNone/>
            </a:pPr>
            <a:r>
              <a:rPr lang="en-GB" sz="2100" dirty="0">
                <a:latin typeface="TiMES" panose="02020603050405020304" pitchFamily="18" charset="0"/>
                <a:cs typeface="TiMES" panose="02020603050405020304" pitchFamily="18" charset="0"/>
              </a:rPr>
              <a:t>Pertinently, the </a:t>
            </a:r>
            <a:r>
              <a:rPr lang="en-GB" sz="2100" dirty="0" err="1">
                <a:latin typeface="TiMES" panose="02020603050405020304" pitchFamily="18" charset="0"/>
                <a:cs typeface="TiMES" panose="02020603050405020304" pitchFamily="18" charset="0"/>
              </a:rPr>
              <a:t>assessee</a:t>
            </a:r>
            <a:r>
              <a:rPr lang="en-GB" sz="2100" dirty="0">
                <a:latin typeface="TiMES" panose="02020603050405020304" pitchFamily="18" charset="0"/>
                <a:cs typeface="TiMES" panose="02020603050405020304" pitchFamily="18" charset="0"/>
              </a:rPr>
              <a:t> is a statutory body incorporated under the provisions of the Maharashtra Agricultural Produce Marketing (Regulation) Act, 1963 and is </a:t>
            </a:r>
            <a:r>
              <a:rPr lang="en-GB" sz="2100" dirty="0" err="1">
                <a:latin typeface="TiMES" panose="02020603050405020304" pitchFamily="18" charset="0"/>
                <a:cs typeface="TiMES" panose="02020603050405020304" pitchFamily="18" charset="0"/>
              </a:rPr>
              <a:t>interalia</a:t>
            </a:r>
            <a:r>
              <a:rPr lang="en-GB" sz="2100" dirty="0">
                <a:latin typeface="TiMES" panose="02020603050405020304" pitchFamily="18" charset="0"/>
                <a:cs typeface="TiMES" panose="02020603050405020304" pitchFamily="18" charset="0"/>
              </a:rPr>
              <a:t>, engaged in the activity of marketing of agricultural produce as a public utility. The moot question is as to whether the aforesaid proposition of the </a:t>
            </a:r>
            <a:r>
              <a:rPr lang="en-GB" sz="2100" dirty="0" err="1">
                <a:latin typeface="TiMES" panose="02020603050405020304" pitchFamily="18" charset="0"/>
                <a:cs typeface="TiMES" panose="02020603050405020304" pitchFamily="18" charset="0"/>
              </a:rPr>
              <a:t>assessee</a:t>
            </a:r>
            <a:r>
              <a:rPr lang="en-GB" sz="2100" dirty="0">
                <a:latin typeface="TiMES" panose="02020603050405020304" pitchFamily="18" charset="0"/>
                <a:cs typeface="TiMES" panose="02020603050405020304" pitchFamily="18" charset="0"/>
              </a:rPr>
              <a:t> is in accordance with law or not.</a:t>
            </a:r>
            <a:endParaRPr lang="en-GB" sz="2100" b="1"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01601143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0933"/>
            <a:ext cx="11501052" cy="6299200"/>
          </a:xfrm>
        </p:spPr>
        <p:txBody>
          <a:bodyPr>
            <a:noAutofit/>
          </a:bodyPr>
          <a:lstStyle/>
          <a:p>
            <a:pPr marL="0" indent="0" algn="just">
              <a:buNone/>
            </a:pPr>
            <a:r>
              <a:rPr lang="en-GB" sz="2200" dirty="0" smtClean="0">
                <a:latin typeface="TiMES" panose="02020603050405020304" pitchFamily="18" charset="0"/>
                <a:cs typeface="TiMES" panose="02020603050405020304" pitchFamily="18" charset="0"/>
              </a:rPr>
              <a:t>9. As noted earlier, the objective of section 50C of the Act is to substitute the value adopted by a Stamp Valuation Authority as the full value of consideration in cases where the actual consideration received or accruing to an </a:t>
            </a:r>
            <a:r>
              <a:rPr lang="en-GB" sz="2200" dirty="0" err="1" smtClean="0">
                <a:latin typeface="TiMES" panose="02020603050405020304" pitchFamily="18" charset="0"/>
                <a:cs typeface="TiMES" panose="02020603050405020304" pitchFamily="18" charset="0"/>
              </a:rPr>
              <a:t>assessee</a:t>
            </a:r>
            <a:r>
              <a:rPr lang="en-GB" sz="2200" dirty="0" smtClean="0">
                <a:latin typeface="TiMES" panose="02020603050405020304" pitchFamily="18" charset="0"/>
                <a:cs typeface="TiMES" panose="02020603050405020304" pitchFamily="18" charset="0"/>
              </a:rPr>
              <a:t> is lower than the value assessed by Stamp Valuation Authority. In other words, in such situations, the value determined by the Stamp Valuation Authority is to be taken as the full value of consideration in order to compute the capital gains. </a:t>
            </a:r>
          </a:p>
          <a:p>
            <a:pPr marL="0" indent="0" algn="just">
              <a:buNone/>
            </a:pPr>
            <a:r>
              <a:rPr lang="en-GB" sz="2200" dirty="0" smtClean="0">
                <a:latin typeface="TiMES" panose="02020603050405020304" pitchFamily="18" charset="0"/>
                <a:cs typeface="TiMES" panose="02020603050405020304" pitchFamily="18" charset="0"/>
              </a:rPr>
              <a:t>In </a:t>
            </a:r>
            <a:r>
              <a:rPr lang="en-GB" sz="2200" dirty="0">
                <a:latin typeface="TiMES" panose="02020603050405020304" pitchFamily="18" charset="0"/>
                <a:cs typeface="TiMES" panose="02020603050405020304" pitchFamily="18" charset="0"/>
              </a:rPr>
              <a:t>this context, </a:t>
            </a:r>
            <a:r>
              <a:rPr lang="en-GB" sz="2200" dirty="0" err="1">
                <a:latin typeface="TiMES" panose="02020603050405020304" pitchFamily="18" charset="0"/>
                <a:cs typeface="TiMES" panose="02020603050405020304" pitchFamily="18" charset="0"/>
              </a:rPr>
              <a:t>assessee</a:t>
            </a:r>
            <a:r>
              <a:rPr lang="en-GB" sz="2200" dirty="0">
                <a:latin typeface="TiMES" panose="02020603050405020304" pitchFamily="18" charset="0"/>
                <a:cs typeface="TiMES" panose="02020603050405020304" pitchFamily="18" charset="0"/>
              </a:rPr>
              <a:t> has referred to the provisions of rule 4(6) of the Bombay Stamp (Determination of True Market Value of Property) Rules, 1995, especially the proviso which we have reproduced in the earlier part of this order. In terms of the said proviso, the Government of Maharashtra has issued a Circular dated 30.06.2005 (supra) dealing with the cases where sale is conducted by Debt Recovery Tribunal and other Government or non-government organizations by Public auction. </a:t>
            </a:r>
            <a:endParaRPr lang="en-GB" sz="2200" dirty="0" smtClean="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96894972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92" y="120345"/>
            <a:ext cx="11616063" cy="6299200"/>
          </a:xfrm>
        </p:spPr>
        <p:txBody>
          <a:bodyPr>
            <a:noAutofit/>
          </a:bodyPr>
          <a:lstStyle/>
          <a:p>
            <a:pPr marL="0" indent="0" algn="just">
              <a:buNone/>
            </a:pPr>
            <a:r>
              <a:rPr lang="en-GB" sz="2100" b="1" u="sng" dirty="0">
                <a:latin typeface="TiMES" panose="02020603050405020304" pitchFamily="18" charset="0"/>
                <a:cs typeface="TiMES" panose="02020603050405020304" pitchFamily="18" charset="0"/>
              </a:rPr>
              <a:t>Considering the provisions of rule 4(6) of the Bombay Stamp (Determination of True Market Value of Property) Rules, 1995, the said Circular prescribes that in aforesaid cases the highest price as certified shall be considered as the fair market value for the purposes of payment of stamp duty. </a:t>
            </a:r>
            <a:endParaRPr lang="en-GB" sz="2100" b="1" u="sng" dirty="0" smtClean="0">
              <a:latin typeface="TiMES" panose="02020603050405020304" pitchFamily="18" charset="0"/>
              <a:cs typeface="TiMES" panose="02020603050405020304" pitchFamily="18" charset="0"/>
            </a:endParaRPr>
          </a:p>
          <a:p>
            <a:pPr marL="0" indent="0" algn="just">
              <a:buNone/>
            </a:pPr>
            <a:r>
              <a:rPr lang="en-GB" sz="2100" dirty="0" smtClean="0">
                <a:latin typeface="TiMES" panose="02020603050405020304" pitchFamily="18" charset="0"/>
                <a:cs typeface="TiMES" panose="02020603050405020304" pitchFamily="18" charset="0"/>
              </a:rPr>
              <a:t>The relevant portion of the Circular, a copy of which has been placed on record, reads as under :- </a:t>
            </a:r>
          </a:p>
          <a:p>
            <a:pPr marL="0" indent="0" algn="just">
              <a:buNone/>
            </a:pPr>
            <a:r>
              <a:rPr lang="en-GB" sz="2100" dirty="0" smtClean="0">
                <a:latin typeface="TiMES" panose="02020603050405020304" pitchFamily="18" charset="0"/>
                <a:cs typeface="TiMES" panose="02020603050405020304" pitchFamily="18" charset="0"/>
              </a:rPr>
              <a:t>“</a:t>
            </a:r>
            <a:r>
              <a:rPr lang="en-GB" sz="2100" dirty="0">
                <a:latin typeface="TiMES" panose="02020603050405020304" pitchFamily="18" charset="0"/>
                <a:cs typeface="TiMES" panose="02020603050405020304" pitchFamily="18" charset="0"/>
              </a:rPr>
              <a:t>1. While registering the documents </a:t>
            </a:r>
            <a:r>
              <a:rPr lang="en-GB" sz="2100" b="1" u="sng" dirty="0">
                <a:latin typeface="TiMES" panose="02020603050405020304" pitchFamily="18" charset="0"/>
                <a:cs typeface="TiMES" panose="02020603050405020304" pitchFamily="18" charset="0"/>
              </a:rPr>
              <a:t>in respect of Sale conducted by Debt Recovery Tribunal </a:t>
            </a:r>
            <a:r>
              <a:rPr lang="en-GB" sz="2100" dirty="0">
                <a:latin typeface="TiMES" panose="02020603050405020304" pitchFamily="18" charset="0"/>
                <a:cs typeface="TiMES" panose="02020603050405020304" pitchFamily="18" charset="0"/>
              </a:rPr>
              <a:t>and other Govt./ non govt. organizations or their competent authorities </a:t>
            </a:r>
            <a:r>
              <a:rPr lang="en-GB" sz="2100" b="1" u="sng" dirty="0">
                <a:latin typeface="TiMES" panose="02020603050405020304" pitchFamily="18" charset="0"/>
                <a:cs typeface="TiMES" panose="02020603050405020304" pitchFamily="18" charset="0"/>
              </a:rPr>
              <a:t>by public auction on as is where is basis and along with the encumbrances and as per terms and conditions of the auction sale, the highest price as certified in the sale certificate or other order issued by such authority should be considered as fair market value for the purposes of stamp duty and in such cases the price as per ready </a:t>
            </a:r>
            <a:r>
              <a:rPr lang="en-GB" sz="2100" b="1" u="sng" dirty="0" smtClean="0">
                <a:latin typeface="TiMES" panose="02020603050405020304" pitchFamily="18" charset="0"/>
                <a:cs typeface="TiMES" panose="02020603050405020304" pitchFamily="18" charset="0"/>
              </a:rPr>
              <a:t>reckoner </a:t>
            </a:r>
            <a:r>
              <a:rPr lang="en-GB" sz="2100" b="1" u="sng" dirty="0">
                <a:latin typeface="TiMES" panose="02020603050405020304" pitchFamily="18" charset="0"/>
                <a:cs typeface="TiMES" panose="02020603050405020304" pitchFamily="18" charset="0"/>
              </a:rPr>
              <a:t>should not be considered. </a:t>
            </a:r>
            <a:endParaRPr lang="en-GB" sz="2100" b="1" u="sng" dirty="0" smtClean="0">
              <a:latin typeface="TiMES" panose="02020603050405020304" pitchFamily="18" charset="0"/>
              <a:cs typeface="TiMES" panose="02020603050405020304" pitchFamily="18" charset="0"/>
            </a:endParaRPr>
          </a:p>
          <a:p>
            <a:pPr marL="0" indent="0" algn="just">
              <a:buNone/>
            </a:pPr>
            <a:r>
              <a:rPr lang="en-GB" sz="2100" dirty="0" smtClean="0">
                <a:latin typeface="TiMES" panose="02020603050405020304" pitchFamily="18" charset="0"/>
                <a:cs typeface="TiMES" panose="02020603050405020304" pitchFamily="18" charset="0"/>
              </a:rPr>
              <a:t>2</a:t>
            </a:r>
            <a:r>
              <a:rPr lang="en-GB" sz="2100" dirty="0">
                <a:latin typeface="TiMES" panose="02020603050405020304" pitchFamily="18" charset="0"/>
                <a:cs typeface="TiMES" panose="02020603050405020304" pitchFamily="18" charset="0"/>
              </a:rPr>
              <a:t>. </a:t>
            </a:r>
            <a:r>
              <a:rPr lang="en-GB" sz="2100" b="1" u="sng" dirty="0">
                <a:latin typeface="TiMES" panose="02020603050405020304" pitchFamily="18" charset="0"/>
                <a:cs typeface="TiMES" panose="02020603050405020304" pitchFamily="18" charset="0"/>
              </a:rPr>
              <a:t>The registering authority should assess the stamp duty on the value mentioned in the Sale certificate and the said Sale certificate and extract of property card should be made annexure of the document to be registered. </a:t>
            </a:r>
            <a:endParaRPr lang="en-GB" sz="2100" b="1" u="sng" dirty="0" smtClean="0">
              <a:latin typeface="TiMES" panose="02020603050405020304" pitchFamily="18" charset="0"/>
              <a:cs typeface="TiMES" panose="02020603050405020304" pitchFamily="18" charset="0"/>
            </a:endParaRPr>
          </a:p>
          <a:p>
            <a:pPr marL="0" indent="0" algn="just">
              <a:buNone/>
            </a:pPr>
            <a:r>
              <a:rPr lang="en-GB" sz="2100" dirty="0" smtClean="0">
                <a:latin typeface="TiMES" panose="02020603050405020304" pitchFamily="18" charset="0"/>
                <a:cs typeface="TiMES" panose="02020603050405020304" pitchFamily="18" charset="0"/>
              </a:rPr>
              <a:t>3</a:t>
            </a:r>
            <a:r>
              <a:rPr lang="en-GB" sz="2100" dirty="0">
                <a:latin typeface="TiMES" panose="02020603050405020304" pitchFamily="18" charset="0"/>
                <a:cs typeface="TiMES" panose="02020603050405020304" pitchFamily="18" charset="0"/>
              </a:rPr>
              <a:t>. The </a:t>
            </a:r>
            <a:r>
              <a:rPr lang="en-GB" sz="2100" b="1" u="sng" dirty="0">
                <a:latin typeface="TiMES" panose="02020603050405020304" pitchFamily="18" charset="0"/>
                <a:cs typeface="TiMES" panose="02020603050405020304" pitchFamily="18" charset="0"/>
              </a:rPr>
              <a:t>market value as defined in Section 2 [</a:t>
            </a:r>
            <a:r>
              <a:rPr lang="en-GB" sz="2100" b="1" u="sng" dirty="0" err="1">
                <a:latin typeface="TiMES" panose="02020603050405020304" pitchFamily="18" charset="0"/>
                <a:cs typeface="TiMES" panose="02020603050405020304" pitchFamily="18" charset="0"/>
              </a:rPr>
              <a:t>na</a:t>
            </a:r>
            <a:r>
              <a:rPr lang="en-GB" sz="2100" b="1" u="sng" dirty="0">
                <a:latin typeface="TiMES" panose="02020603050405020304" pitchFamily="18" charset="0"/>
                <a:cs typeface="TiMES" panose="02020603050405020304" pitchFamily="18" charset="0"/>
              </a:rPr>
              <a:t>] of The Bombay Stamp Act, 1958 </a:t>
            </a:r>
            <a:r>
              <a:rPr lang="en-GB" sz="2100" dirty="0">
                <a:latin typeface="TiMES" panose="02020603050405020304" pitchFamily="18" charset="0"/>
                <a:cs typeface="TiMES" panose="02020603050405020304" pitchFamily="18" charset="0"/>
              </a:rPr>
              <a:t>in respect of such property </a:t>
            </a:r>
            <a:r>
              <a:rPr lang="en-GB" sz="2100" b="1" u="sng" dirty="0">
                <a:latin typeface="TiMES" panose="02020603050405020304" pitchFamily="18" charset="0"/>
                <a:cs typeface="TiMES" panose="02020603050405020304" pitchFamily="18" charset="0"/>
              </a:rPr>
              <a:t>should be restricted to the value declared in sale certificate only for registration of such document</a:t>
            </a:r>
            <a:r>
              <a:rPr lang="en-GB" sz="2100" dirty="0">
                <a:latin typeface="TiMES" panose="02020603050405020304" pitchFamily="18" charset="0"/>
                <a:cs typeface="TiMES" panose="02020603050405020304" pitchFamily="18" charset="0"/>
              </a:rPr>
              <a:t>. </a:t>
            </a:r>
            <a:r>
              <a:rPr lang="en-GB" sz="2100" b="1" u="sng" dirty="0">
                <a:latin typeface="TiMES" panose="02020603050405020304" pitchFamily="18" charset="0"/>
                <a:cs typeface="TiMES" panose="02020603050405020304" pitchFamily="18" charset="0"/>
              </a:rPr>
              <a:t>Therefore if such property is / subsequently sold, the value as per ready </a:t>
            </a:r>
            <a:r>
              <a:rPr lang="en-GB" sz="2100" b="1" u="sng" dirty="0" smtClean="0">
                <a:latin typeface="TiMES" panose="02020603050405020304" pitchFamily="18" charset="0"/>
                <a:cs typeface="TiMES" panose="02020603050405020304" pitchFamily="18" charset="0"/>
              </a:rPr>
              <a:t>reckoner </a:t>
            </a:r>
            <a:r>
              <a:rPr lang="en-GB" sz="2100" b="1" u="sng" dirty="0">
                <a:latin typeface="TiMES" panose="02020603050405020304" pitchFamily="18" charset="0"/>
                <a:cs typeface="TiMES" panose="02020603050405020304" pitchFamily="18" charset="0"/>
              </a:rPr>
              <a:t>should be taken for that transaction.”</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77676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885" y="1122362"/>
            <a:ext cx="10787743" cy="3667351"/>
          </a:xfrm>
        </p:spPr>
        <p:txBody>
          <a:bodyPr>
            <a:noAutofit/>
          </a:bodyPr>
          <a:lstStyle/>
          <a:p>
            <a:r>
              <a:rPr lang="en-IN" sz="4000" b="1" dirty="0" err="1" smtClean="0">
                <a:latin typeface="Times" panose="02020603050405020304" pitchFamily="18" charset="0"/>
                <a:cs typeface="Times" panose="02020603050405020304" pitchFamily="18" charset="0"/>
              </a:rPr>
              <a:t>Seshasayee</a:t>
            </a:r>
            <a:r>
              <a:rPr lang="en-IN" sz="4000" b="1" dirty="0" smtClean="0">
                <a:latin typeface="Times" panose="02020603050405020304" pitchFamily="18" charset="0"/>
                <a:cs typeface="Times" panose="02020603050405020304" pitchFamily="18" charset="0"/>
              </a:rPr>
              <a:t> Steels (P.) Ltd.</a:t>
            </a:r>
            <a:br>
              <a:rPr lang="en-IN" sz="4000" b="1" dirty="0" smtClean="0">
                <a:latin typeface="Times" panose="02020603050405020304" pitchFamily="18" charset="0"/>
                <a:cs typeface="Times" panose="02020603050405020304" pitchFamily="18" charset="0"/>
              </a:rPr>
            </a:br>
            <a:r>
              <a:rPr lang="en-IN" sz="4000" b="1" dirty="0" smtClean="0">
                <a:latin typeface="Times" panose="02020603050405020304" pitchFamily="18" charset="0"/>
                <a:cs typeface="Times" panose="02020603050405020304" pitchFamily="18" charset="0"/>
              </a:rPr>
              <a:t>v. Assistant Commissioner of Income Tax, Company Circle - VI(2), </a:t>
            </a:r>
            <a:r>
              <a:rPr lang="en-IN" sz="4000" b="1" dirty="0">
                <a:latin typeface="Times" panose="02020603050405020304" pitchFamily="18" charset="0"/>
                <a:cs typeface="Times" panose="02020603050405020304" pitchFamily="18" charset="0"/>
              </a:rPr>
              <a:t>Chennai</a:t>
            </a:r>
            <a:br>
              <a:rPr lang="en-IN" sz="4000" b="1" dirty="0">
                <a:latin typeface="Times" panose="02020603050405020304" pitchFamily="18" charset="0"/>
                <a:cs typeface="Times" panose="02020603050405020304" pitchFamily="18" charset="0"/>
              </a:rPr>
            </a:br>
            <a:r>
              <a:rPr lang="en-IN" sz="4000" b="1" dirty="0">
                <a:latin typeface="Times" panose="02020603050405020304" pitchFamily="18" charset="0"/>
                <a:cs typeface="Times" panose="02020603050405020304" pitchFamily="18" charset="0"/>
              </a:rPr>
              <a:t>[2020] 115 taxmann.com 5 (SC</a:t>
            </a:r>
            <a:r>
              <a:rPr lang="en-IN" sz="4000" b="1" dirty="0" smtClean="0">
                <a:latin typeface="Times" panose="02020603050405020304" pitchFamily="18" charset="0"/>
                <a:cs typeface="Times" panose="02020603050405020304" pitchFamily="18" charset="0"/>
              </a:rPr>
              <a:t>)</a:t>
            </a:r>
            <a:r>
              <a:rPr lang="en-IN" sz="4000" b="1" dirty="0">
                <a:latin typeface="Times" panose="02020603050405020304" pitchFamily="18" charset="0"/>
                <a:cs typeface="Times" panose="02020603050405020304" pitchFamily="18" charset="0"/>
              </a:rPr>
              <a:t/>
            </a:r>
            <a:br>
              <a:rPr lang="en-IN" sz="4000" b="1" dirty="0">
                <a:latin typeface="Times" panose="02020603050405020304" pitchFamily="18" charset="0"/>
                <a:cs typeface="Times" panose="02020603050405020304" pitchFamily="18" charset="0"/>
              </a:rPr>
            </a:br>
            <a:r>
              <a:rPr lang="en-IN" sz="4000" b="1" dirty="0">
                <a:latin typeface="Times" panose="02020603050405020304" pitchFamily="18" charset="0"/>
                <a:cs typeface="Times" panose="02020603050405020304" pitchFamily="18" charset="0"/>
              </a:rPr>
              <a:t>dated </a:t>
            </a:r>
            <a:r>
              <a:rPr lang="en-IN" sz="4000" b="1" dirty="0" smtClean="0">
                <a:latin typeface="Times" panose="02020603050405020304" pitchFamily="18" charset="0"/>
                <a:cs typeface="Times" panose="02020603050405020304" pitchFamily="18" charset="0"/>
              </a:rPr>
              <a:t>04.12.2019</a:t>
            </a:r>
            <a:endParaRPr lang="en-IN" sz="4000" b="1" dirty="0">
              <a:latin typeface="Times" panose="02020603050405020304" pitchFamily="18" charset="0"/>
              <a:cs typeface="Times" panose="02020603050405020304" pitchFamily="18" charset="0"/>
            </a:endParaRPr>
          </a:p>
        </p:txBody>
      </p:sp>
      <p:sp>
        <p:nvSpPr>
          <p:cNvPr id="3" name="Footer Placeholder 2"/>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57903790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642257" y="3048002"/>
            <a:ext cx="10885714" cy="1506053"/>
          </a:xfrm>
          <a:prstGeom prst="rect">
            <a:avLst/>
          </a:prstGeom>
          <a:noFill/>
          <a:ln w="12954">
            <a:noFill/>
          </a:ln>
        </p:spPr>
        <p:txBody>
          <a:bodyPr vert="horz" wrap="square" lIns="0" tIns="0" rIns="0" bIns="0" rtlCol="0">
            <a:spAutoFit/>
          </a:bodyPr>
          <a:lstStyle/>
          <a:p>
            <a:pPr marL="439420" marR="261620" indent="35560" algn="ctr">
              <a:lnSpc>
                <a:spcPct val="120000"/>
              </a:lnSpc>
            </a:pPr>
            <a:r>
              <a:rPr lang="en-GB" sz="2800" b="1" dirty="0" smtClean="0">
                <a:latin typeface="Times New Roman" panose="02020603050405020304" pitchFamily="18" charset="0"/>
                <a:cs typeface="Times New Roman" panose="02020603050405020304" pitchFamily="18" charset="0"/>
              </a:rPr>
              <a:t>SPECIAL PROVISION FOR FULL VALUE OF CONSIDERATION FOR TRANSFER OF ASSETS OTHER THAN CAPITAL ASSETS IN CERTAIN CASES.</a:t>
            </a:r>
            <a:endParaRPr lang="en-GB" sz="2800" dirty="0">
              <a:latin typeface="Times New Roman" panose="02020603050405020304" pitchFamily="18" charset="0"/>
              <a:cs typeface="Times New Roman" panose="02020603050405020304" pitchFamily="18" charset="0"/>
            </a:endParaRPr>
          </a:p>
        </p:txBody>
      </p:sp>
      <p:sp>
        <p:nvSpPr>
          <p:cNvPr id="6" name="object 7"/>
          <p:cNvSpPr txBox="1"/>
          <p:nvPr/>
        </p:nvSpPr>
        <p:spPr>
          <a:xfrm>
            <a:off x="2057400" y="838200"/>
            <a:ext cx="7772400" cy="738664"/>
          </a:xfrm>
          <a:prstGeom prst="rect">
            <a:avLst/>
          </a:prstGeom>
        </p:spPr>
        <p:txBody>
          <a:bodyPr vert="horz" wrap="square" lIns="0" tIns="0" rIns="0" bIns="0" rtlCol="0">
            <a:spAutoFit/>
          </a:bodyPr>
          <a:lstStyle/>
          <a:p>
            <a:pPr marL="12700" marR="5080" indent="-12700" algn="ctr"/>
            <a:r>
              <a:rPr sz="4800" b="1" dirty="0">
                <a:latin typeface="Times New Roman" panose="02020603050405020304" pitchFamily="18" charset="0"/>
                <a:cs typeface="Times New Roman" panose="02020603050405020304" pitchFamily="18" charset="0"/>
              </a:rPr>
              <a:t>Section </a:t>
            </a:r>
            <a:r>
              <a:rPr sz="4800" b="1" spc="-5" dirty="0">
                <a:latin typeface="Times New Roman" panose="02020603050405020304" pitchFamily="18" charset="0"/>
                <a:cs typeface="Times New Roman" panose="02020603050405020304" pitchFamily="18" charset="0"/>
              </a:rPr>
              <a:t>43CA</a:t>
            </a:r>
            <a:endParaRPr sz="4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93340565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92" y="120345"/>
            <a:ext cx="11616063" cy="6299200"/>
          </a:xfrm>
        </p:spPr>
        <p:txBody>
          <a:bodyPr>
            <a:noAutofit/>
          </a:bodyPr>
          <a:lstStyle/>
          <a:p>
            <a:pPr marL="109728" indent="0" algn="ctr">
              <a:buNone/>
            </a:pPr>
            <a:r>
              <a:rPr lang="en-IN" sz="2400" b="1" i="1" spc="-5" dirty="0">
                <a:latin typeface="Times New Roman" panose="02020603050405020304" pitchFamily="18" charset="0"/>
                <a:cs typeface="Times New Roman" panose="02020603050405020304" pitchFamily="18" charset="0"/>
              </a:rPr>
              <a:t>EXPLANATORY</a:t>
            </a:r>
            <a:r>
              <a:rPr lang="en-IN" sz="2400" b="1" i="1" spc="-50" dirty="0">
                <a:latin typeface="Times New Roman" panose="02020603050405020304" pitchFamily="18" charset="0"/>
                <a:cs typeface="Times New Roman" panose="02020603050405020304" pitchFamily="18" charset="0"/>
              </a:rPr>
              <a:t> </a:t>
            </a:r>
            <a:r>
              <a:rPr lang="en-IN" sz="2400" b="1" i="1" spc="-5" dirty="0">
                <a:latin typeface="Times New Roman" panose="02020603050405020304" pitchFamily="18" charset="0"/>
                <a:cs typeface="Times New Roman" panose="02020603050405020304" pitchFamily="18" charset="0"/>
              </a:rPr>
              <a:t>MEMORANDUM</a:t>
            </a:r>
          </a:p>
          <a:p>
            <a:pPr marL="109728" indent="0">
              <a:buNone/>
            </a:pPr>
            <a:endParaRPr lang="en-IN" sz="2400"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r>
              <a:rPr lang="en-IN" sz="2400" spc="-5" dirty="0">
                <a:latin typeface="Times New Roman" panose="02020603050405020304" pitchFamily="18" charset="0"/>
                <a:cs typeface="Times New Roman" panose="02020603050405020304" pitchFamily="18" charset="0"/>
              </a:rPr>
              <a:t>The Memorandum explaining the provisions of the Finance Act, 2013 states as under</a:t>
            </a:r>
            <a:r>
              <a:rPr lang="en-IN" sz="2400" spc="195"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endParaRPr lang="en-IN" sz="2400" b="1" i="1" spc="-5"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r>
              <a:rPr lang="en-IN" sz="2400" b="1" i="1" spc="-5" dirty="0">
                <a:latin typeface="Times New Roman" panose="02020603050405020304" pitchFamily="18" charset="0"/>
                <a:cs typeface="Times New Roman" panose="02020603050405020304" pitchFamily="18" charset="0"/>
              </a:rPr>
              <a:t>“E. WIDENING OF </a:t>
            </a:r>
            <a:r>
              <a:rPr lang="en-IN" sz="2400" b="1" i="1" spc="-25" dirty="0">
                <a:latin typeface="Times New Roman" panose="02020603050405020304" pitchFamily="18" charset="0"/>
                <a:cs typeface="Times New Roman" panose="02020603050405020304" pitchFamily="18" charset="0"/>
              </a:rPr>
              <a:t>TAX </a:t>
            </a:r>
            <a:r>
              <a:rPr lang="en-IN" sz="2400" b="1" i="1" spc="-5" dirty="0">
                <a:latin typeface="Times New Roman" panose="02020603050405020304" pitchFamily="18" charset="0"/>
                <a:cs typeface="Times New Roman" panose="02020603050405020304" pitchFamily="18" charset="0"/>
              </a:rPr>
              <a:t>BASE AND ANTI </a:t>
            </a:r>
            <a:r>
              <a:rPr lang="en-IN" sz="2400" b="1" i="1" spc="-25" dirty="0">
                <a:latin typeface="Times New Roman" panose="02020603050405020304" pitchFamily="18" charset="0"/>
                <a:cs typeface="Times New Roman" panose="02020603050405020304" pitchFamily="18" charset="0"/>
              </a:rPr>
              <a:t>TAX </a:t>
            </a:r>
            <a:r>
              <a:rPr lang="en-IN" sz="2400" b="1" i="1" spc="-10" dirty="0">
                <a:latin typeface="Times New Roman" panose="02020603050405020304" pitchFamily="18" charset="0"/>
                <a:cs typeface="Times New Roman" panose="02020603050405020304" pitchFamily="18" charset="0"/>
              </a:rPr>
              <a:t>AVOIDANCE</a:t>
            </a:r>
            <a:r>
              <a:rPr lang="en-IN" sz="2400" b="1" i="1" spc="35" dirty="0">
                <a:latin typeface="Times New Roman" panose="02020603050405020304" pitchFamily="18" charset="0"/>
                <a:cs typeface="Times New Roman" panose="02020603050405020304" pitchFamily="18" charset="0"/>
              </a:rPr>
              <a:t> </a:t>
            </a:r>
            <a:r>
              <a:rPr lang="en-IN" sz="2400" b="1" i="1" spc="-5" dirty="0">
                <a:latin typeface="Times New Roman" panose="02020603050405020304" pitchFamily="18" charset="0"/>
                <a:cs typeface="Times New Roman" panose="02020603050405020304" pitchFamily="18" charset="0"/>
              </a:rPr>
              <a:t>MEASURES Computation of income under the head “Profits and gains of business or  </a:t>
            </a:r>
            <a:r>
              <a:rPr lang="en-IN" sz="2400" b="1" i="1" spc="-10" dirty="0">
                <a:latin typeface="Times New Roman" panose="02020603050405020304" pitchFamily="18" charset="0"/>
                <a:cs typeface="Times New Roman" panose="02020603050405020304" pitchFamily="18" charset="0"/>
              </a:rPr>
              <a:t>profession” </a:t>
            </a:r>
            <a:r>
              <a:rPr lang="en-IN" sz="2400" b="1" i="1" spc="-5" dirty="0">
                <a:latin typeface="Times New Roman" panose="02020603050405020304" pitchFamily="18" charset="0"/>
                <a:cs typeface="Times New Roman" panose="02020603050405020304" pitchFamily="18" charset="0"/>
              </a:rPr>
              <a:t>for </a:t>
            </a:r>
            <a:r>
              <a:rPr lang="en-IN" sz="2400" b="1" i="1" spc="-10" dirty="0">
                <a:latin typeface="Times New Roman" panose="02020603050405020304" pitchFamily="18" charset="0"/>
                <a:cs typeface="Times New Roman" panose="02020603050405020304" pitchFamily="18" charset="0"/>
              </a:rPr>
              <a:t>transfer </a:t>
            </a:r>
            <a:r>
              <a:rPr lang="en-IN" sz="2400" b="1" i="1" spc="-5" dirty="0">
                <a:latin typeface="Times New Roman" panose="02020603050405020304" pitchFamily="18" charset="0"/>
                <a:cs typeface="Times New Roman" panose="02020603050405020304" pitchFamily="18" charset="0"/>
              </a:rPr>
              <a:t>of immovable </a:t>
            </a:r>
            <a:r>
              <a:rPr lang="en-IN" sz="2400" b="1" i="1" spc="-10" dirty="0">
                <a:latin typeface="Times New Roman" panose="02020603050405020304" pitchFamily="18" charset="0"/>
                <a:cs typeface="Times New Roman" panose="02020603050405020304" pitchFamily="18" charset="0"/>
              </a:rPr>
              <a:t>property </a:t>
            </a:r>
            <a:r>
              <a:rPr lang="en-IN" sz="2400" b="1" i="1" spc="-5" dirty="0">
                <a:latin typeface="Times New Roman" panose="02020603050405020304" pitchFamily="18" charset="0"/>
                <a:cs typeface="Times New Roman" panose="02020603050405020304" pitchFamily="18" charset="0"/>
              </a:rPr>
              <a:t>in </a:t>
            </a:r>
            <a:r>
              <a:rPr lang="en-IN" sz="2400" b="1" i="1" spc="-10" dirty="0">
                <a:latin typeface="Times New Roman" panose="02020603050405020304" pitchFamily="18" charset="0"/>
                <a:cs typeface="Times New Roman" panose="02020603050405020304" pitchFamily="18" charset="0"/>
              </a:rPr>
              <a:t>certain cases.</a:t>
            </a:r>
            <a:endParaRPr lang="en-IN" sz="2400"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endParaRPr lang="en-IN" sz="2400" i="1" spc="-10"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r>
              <a:rPr lang="en-IN" sz="2400" i="1" spc="-10" dirty="0">
                <a:latin typeface="Times New Roman" panose="02020603050405020304" pitchFamily="18" charset="0"/>
                <a:cs typeface="Times New Roman" panose="02020603050405020304" pitchFamily="18" charset="0"/>
              </a:rPr>
              <a:t>Currently, </a:t>
            </a:r>
            <a:r>
              <a:rPr lang="en-IN" sz="2400" i="1" spc="-5" dirty="0">
                <a:latin typeface="Times New Roman" panose="02020603050405020304" pitchFamily="18" charset="0"/>
                <a:cs typeface="Times New Roman" panose="02020603050405020304" pitchFamily="18" charset="0"/>
              </a:rPr>
              <a:t>when a capital asset, being immovable </a:t>
            </a:r>
            <a:r>
              <a:rPr lang="en-IN" sz="2400" i="1" spc="-10" dirty="0">
                <a:latin typeface="Times New Roman" panose="02020603050405020304" pitchFamily="18" charset="0"/>
                <a:cs typeface="Times New Roman" panose="02020603050405020304" pitchFamily="18" charset="0"/>
              </a:rPr>
              <a:t>property, </a:t>
            </a:r>
            <a:r>
              <a:rPr lang="en-IN" sz="2400" i="1" spc="-5" dirty="0">
                <a:latin typeface="Times New Roman" panose="02020603050405020304" pitchFamily="18" charset="0"/>
                <a:cs typeface="Times New Roman" panose="02020603050405020304" pitchFamily="18" charset="0"/>
              </a:rPr>
              <a:t>is transferred </a:t>
            </a:r>
            <a:r>
              <a:rPr lang="en-IN" sz="2400" i="1" dirty="0">
                <a:latin typeface="Times New Roman" panose="02020603050405020304" pitchFamily="18" charset="0"/>
                <a:cs typeface="Times New Roman" panose="02020603050405020304" pitchFamily="18" charset="0"/>
              </a:rPr>
              <a:t>for </a:t>
            </a:r>
            <a:r>
              <a:rPr lang="en-IN" sz="2400" i="1" spc="-5" dirty="0">
                <a:latin typeface="Times New Roman" panose="02020603050405020304" pitchFamily="18" charset="0"/>
                <a:cs typeface="Times New Roman" panose="02020603050405020304" pitchFamily="18" charset="0"/>
              </a:rPr>
              <a:t>a  consideration which is less than the value adopted, assessed or assessable by any  authority of a </a:t>
            </a:r>
            <a:r>
              <a:rPr lang="en-IN" sz="2400" i="1" dirty="0">
                <a:latin typeface="Times New Roman" panose="02020603050405020304" pitchFamily="18" charset="0"/>
                <a:cs typeface="Times New Roman" panose="02020603050405020304" pitchFamily="18" charset="0"/>
              </a:rPr>
              <a:t>State </a:t>
            </a:r>
            <a:r>
              <a:rPr lang="en-IN" sz="2400" i="1" spc="-5" dirty="0">
                <a:latin typeface="Times New Roman" panose="02020603050405020304" pitchFamily="18" charset="0"/>
                <a:cs typeface="Times New Roman" panose="02020603050405020304" pitchFamily="18" charset="0"/>
              </a:rPr>
              <a:t>Government </a:t>
            </a:r>
            <a:r>
              <a:rPr lang="en-IN" sz="2400" i="1" dirty="0">
                <a:latin typeface="Times New Roman" panose="02020603050405020304" pitchFamily="18" charset="0"/>
                <a:cs typeface="Times New Roman" panose="02020603050405020304" pitchFamily="18" charset="0"/>
              </a:rPr>
              <a:t>for </a:t>
            </a:r>
            <a:r>
              <a:rPr lang="en-IN" sz="2400" i="1" spc="-5" dirty="0">
                <a:latin typeface="Times New Roman" panose="02020603050405020304" pitchFamily="18" charset="0"/>
                <a:cs typeface="Times New Roman" panose="02020603050405020304" pitchFamily="18" charset="0"/>
              </a:rPr>
              <a:t>the purpose of payment </a:t>
            </a:r>
            <a:r>
              <a:rPr lang="en-IN" sz="2400" i="1" dirty="0">
                <a:latin typeface="Times New Roman" panose="02020603050405020304" pitchFamily="18" charset="0"/>
                <a:cs typeface="Times New Roman" panose="02020603050405020304" pitchFamily="18" charset="0"/>
              </a:rPr>
              <a:t>of </a:t>
            </a:r>
            <a:r>
              <a:rPr lang="en-IN" sz="2400" i="1" spc="-5" dirty="0">
                <a:latin typeface="Times New Roman" panose="02020603050405020304" pitchFamily="18" charset="0"/>
                <a:cs typeface="Times New Roman" panose="02020603050405020304" pitchFamily="18" charset="0"/>
              </a:rPr>
              <a:t>stamp </a:t>
            </a:r>
            <a:r>
              <a:rPr lang="en-IN" sz="2400" i="1" dirty="0">
                <a:latin typeface="Times New Roman" panose="02020603050405020304" pitchFamily="18" charset="0"/>
                <a:cs typeface="Times New Roman" panose="02020603050405020304" pitchFamily="18" charset="0"/>
              </a:rPr>
              <a:t>duty </a:t>
            </a:r>
            <a:r>
              <a:rPr lang="en-IN" sz="2400" i="1" spc="-5" dirty="0">
                <a:latin typeface="Times New Roman" panose="02020603050405020304" pitchFamily="18" charset="0"/>
                <a:cs typeface="Times New Roman" panose="02020603050405020304" pitchFamily="18" charset="0"/>
              </a:rPr>
              <a:t>in respect of  such </a:t>
            </a:r>
            <a:r>
              <a:rPr lang="en-IN" sz="2400" i="1" spc="-10" dirty="0">
                <a:latin typeface="Times New Roman" panose="02020603050405020304" pitchFamily="18" charset="0"/>
                <a:cs typeface="Times New Roman" panose="02020603050405020304" pitchFamily="18" charset="0"/>
              </a:rPr>
              <a:t>transfer, </a:t>
            </a:r>
            <a:r>
              <a:rPr lang="en-IN" sz="2400" i="1" dirty="0">
                <a:latin typeface="Times New Roman" panose="02020603050405020304" pitchFamily="18" charset="0"/>
                <a:cs typeface="Times New Roman" panose="02020603050405020304" pitchFamily="18" charset="0"/>
              </a:rPr>
              <a:t>then </a:t>
            </a:r>
            <a:r>
              <a:rPr lang="en-IN" sz="2400" i="1" spc="-5" dirty="0">
                <a:latin typeface="Times New Roman" panose="02020603050405020304" pitchFamily="18" charset="0"/>
                <a:cs typeface="Times New Roman" panose="02020603050405020304" pitchFamily="18" charset="0"/>
              </a:rPr>
              <a:t>such value (stamp duty value) is taken as full value of consideration  under section </a:t>
            </a:r>
            <a:r>
              <a:rPr lang="en-IN" sz="2400" i="1" dirty="0">
                <a:latin typeface="Times New Roman" panose="02020603050405020304" pitchFamily="18" charset="0"/>
                <a:cs typeface="Times New Roman" panose="02020603050405020304" pitchFamily="18" charset="0"/>
              </a:rPr>
              <a:t>50C </a:t>
            </a:r>
            <a:r>
              <a:rPr lang="en-IN" sz="2400" i="1" spc="-5" dirty="0">
                <a:latin typeface="Times New Roman" panose="02020603050405020304" pitchFamily="18" charset="0"/>
                <a:cs typeface="Times New Roman" panose="02020603050405020304" pitchFamily="18" charset="0"/>
              </a:rPr>
              <a:t>of the Income-tax Act. These provisions do not apply to </a:t>
            </a:r>
            <a:r>
              <a:rPr lang="en-IN" sz="2400" i="1" dirty="0">
                <a:latin typeface="Times New Roman" panose="02020603050405020304" pitchFamily="18" charset="0"/>
                <a:cs typeface="Times New Roman" panose="02020603050405020304" pitchFamily="18" charset="0"/>
              </a:rPr>
              <a:t>transfer </a:t>
            </a:r>
            <a:r>
              <a:rPr lang="en-IN" sz="2400" i="1" spc="-5" dirty="0">
                <a:latin typeface="Times New Roman" panose="02020603050405020304" pitchFamily="18" charset="0"/>
                <a:cs typeface="Times New Roman" panose="02020603050405020304" pitchFamily="18" charset="0"/>
              </a:rPr>
              <a:t>of  immovable </a:t>
            </a:r>
            <a:r>
              <a:rPr lang="en-IN" sz="2400" i="1" spc="-10" dirty="0">
                <a:latin typeface="Times New Roman" panose="02020603050405020304" pitchFamily="18" charset="0"/>
                <a:cs typeface="Times New Roman" panose="02020603050405020304" pitchFamily="18" charset="0"/>
              </a:rPr>
              <a:t>property, </a:t>
            </a:r>
            <a:r>
              <a:rPr lang="en-IN" sz="2400" i="1" spc="-5" dirty="0">
                <a:latin typeface="Times New Roman" panose="02020603050405020304" pitchFamily="18" charset="0"/>
                <a:cs typeface="Times New Roman" panose="02020603050405020304" pitchFamily="18" charset="0"/>
              </a:rPr>
              <a:t>held by the transferor as</a:t>
            </a:r>
            <a:r>
              <a:rPr lang="en-IN" sz="2400" i="1" spc="160" dirty="0">
                <a:latin typeface="Times New Roman" panose="02020603050405020304" pitchFamily="18" charset="0"/>
                <a:cs typeface="Times New Roman" panose="02020603050405020304" pitchFamily="18" charset="0"/>
              </a:rPr>
              <a:t> </a:t>
            </a:r>
            <a:r>
              <a:rPr lang="en-IN" sz="2400" i="1" spc="-5" dirty="0">
                <a:latin typeface="Times New Roman" panose="02020603050405020304" pitchFamily="18" charset="0"/>
                <a:cs typeface="Times New Roman" panose="02020603050405020304" pitchFamily="18" charset="0"/>
              </a:rPr>
              <a:t>stock-in-trade.</a:t>
            </a:r>
            <a:endParaRPr lang="en-IN" sz="2400" dirty="0">
              <a:latin typeface="Times New Roman" panose="02020603050405020304" pitchFamily="18" charset="0"/>
              <a:cs typeface="Times New Roman" panose="02020603050405020304" pitchFamily="18" charset="0"/>
            </a:endParaRPr>
          </a:p>
          <a:p>
            <a:pPr marL="0" indent="0" algn="just">
              <a:buNone/>
            </a:pPr>
            <a:endParaRPr lang="en-GB" sz="2100" b="1" u="sng"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17089680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92" y="120345"/>
            <a:ext cx="11616063" cy="6299200"/>
          </a:xfrm>
        </p:spPr>
        <p:txBody>
          <a:bodyPr>
            <a:noAutofit/>
          </a:bodyPr>
          <a:lstStyle/>
          <a:p>
            <a:pPr marL="0" indent="0">
              <a:spcBef>
                <a:spcPts val="0"/>
              </a:spcBef>
              <a:buNone/>
            </a:pPr>
            <a:r>
              <a:rPr lang="en-IN" sz="2200" b="1" spc="-5" dirty="0">
                <a:latin typeface="Times New Roman" panose="02020603050405020304" pitchFamily="18" charset="0"/>
                <a:cs typeface="Times New Roman" panose="02020603050405020304" pitchFamily="18" charset="0"/>
              </a:rPr>
              <a:t>Explanatory Memorandum</a:t>
            </a:r>
            <a:r>
              <a:rPr lang="en-IN" sz="2200" b="1" spc="25" dirty="0">
                <a:latin typeface="Times New Roman" panose="02020603050405020304" pitchFamily="18" charset="0"/>
                <a:cs typeface="Times New Roman" panose="02020603050405020304" pitchFamily="18" charset="0"/>
              </a:rPr>
              <a:t> </a:t>
            </a:r>
            <a:r>
              <a:rPr lang="en-IN" sz="2200" b="1" spc="-5" dirty="0">
                <a:latin typeface="Times New Roman" panose="02020603050405020304" pitchFamily="18" charset="0"/>
                <a:cs typeface="Times New Roman" panose="02020603050405020304" pitchFamily="18" charset="0"/>
              </a:rPr>
              <a:t>….</a:t>
            </a:r>
          </a:p>
          <a:p>
            <a:pPr marL="0" marR="62230" indent="0" algn="just">
              <a:lnSpc>
                <a:spcPct val="120000"/>
              </a:lnSpc>
              <a:spcBef>
                <a:spcPts val="0"/>
              </a:spcBef>
              <a:buNone/>
            </a:pPr>
            <a:r>
              <a:rPr lang="en-IN" sz="2200" i="1" spc="-5" dirty="0" smtClean="0">
                <a:latin typeface="Times New Roman" panose="02020603050405020304" pitchFamily="18" charset="0"/>
                <a:cs typeface="Times New Roman" panose="02020603050405020304" pitchFamily="18" charset="0"/>
              </a:rPr>
              <a:t>It </a:t>
            </a:r>
            <a:r>
              <a:rPr lang="en-IN" sz="2200" i="1" spc="-5" dirty="0">
                <a:latin typeface="Times New Roman" panose="02020603050405020304" pitchFamily="18" charset="0"/>
                <a:cs typeface="Times New Roman" panose="02020603050405020304" pitchFamily="18" charset="0"/>
              </a:rPr>
              <a:t>is proposed to provide by inserting a new section 43CA that where the consideration for  the transfer of </a:t>
            </a:r>
            <a:r>
              <a:rPr lang="en-IN" sz="2200" i="1" dirty="0">
                <a:latin typeface="Times New Roman" panose="02020603050405020304" pitchFamily="18" charset="0"/>
                <a:cs typeface="Times New Roman" panose="02020603050405020304" pitchFamily="18" charset="0"/>
              </a:rPr>
              <a:t>an </a:t>
            </a:r>
            <a:r>
              <a:rPr lang="en-IN" sz="2200" i="1" spc="-5" dirty="0">
                <a:latin typeface="Times New Roman" panose="02020603050405020304" pitchFamily="18" charset="0"/>
                <a:cs typeface="Times New Roman" panose="02020603050405020304" pitchFamily="18" charset="0"/>
              </a:rPr>
              <a:t>asset (other than capital asset), being land </a:t>
            </a:r>
            <a:r>
              <a:rPr lang="en-IN" sz="2200" i="1" dirty="0">
                <a:latin typeface="Times New Roman" panose="02020603050405020304" pitchFamily="18" charset="0"/>
                <a:cs typeface="Times New Roman" panose="02020603050405020304" pitchFamily="18" charset="0"/>
              </a:rPr>
              <a:t>or </a:t>
            </a:r>
            <a:r>
              <a:rPr lang="en-IN" sz="2200" i="1" spc="-5" dirty="0">
                <a:latin typeface="Times New Roman" panose="02020603050405020304" pitchFamily="18" charset="0"/>
                <a:cs typeface="Times New Roman" panose="02020603050405020304" pitchFamily="18" charset="0"/>
              </a:rPr>
              <a:t>building or </a:t>
            </a:r>
            <a:r>
              <a:rPr lang="en-IN" sz="2200" i="1" dirty="0">
                <a:latin typeface="Times New Roman" panose="02020603050405020304" pitchFamily="18" charset="0"/>
                <a:cs typeface="Times New Roman" panose="02020603050405020304" pitchFamily="18" charset="0"/>
              </a:rPr>
              <a:t>both, </a:t>
            </a:r>
            <a:r>
              <a:rPr lang="en-IN" sz="2200" i="1" spc="-5" dirty="0">
                <a:latin typeface="Times New Roman" panose="02020603050405020304" pitchFamily="18" charset="0"/>
                <a:cs typeface="Times New Roman" panose="02020603050405020304" pitchFamily="18" charset="0"/>
              </a:rPr>
              <a:t>is less  than the stamp duty value, the value so adopted or assessed or assessable shall be  deemed to be </a:t>
            </a:r>
            <a:r>
              <a:rPr lang="en-IN" sz="2200" i="1" dirty="0">
                <a:latin typeface="Times New Roman" panose="02020603050405020304" pitchFamily="18" charset="0"/>
                <a:cs typeface="Times New Roman" panose="02020603050405020304" pitchFamily="18" charset="0"/>
              </a:rPr>
              <a:t>the </a:t>
            </a:r>
            <a:r>
              <a:rPr lang="en-IN" sz="2200" i="1" spc="-5" dirty="0">
                <a:latin typeface="Times New Roman" panose="02020603050405020304" pitchFamily="18" charset="0"/>
                <a:cs typeface="Times New Roman" panose="02020603050405020304" pitchFamily="18" charset="0"/>
              </a:rPr>
              <a:t>full value of </a:t>
            </a:r>
            <a:r>
              <a:rPr lang="en-IN" sz="2200" i="1" dirty="0">
                <a:latin typeface="Times New Roman" panose="02020603050405020304" pitchFamily="18" charset="0"/>
                <a:cs typeface="Times New Roman" panose="02020603050405020304" pitchFamily="18" charset="0"/>
              </a:rPr>
              <a:t>the </a:t>
            </a:r>
            <a:r>
              <a:rPr lang="en-IN" sz="2200" i="1" spc="-5" dirty="0">
                <a:latin typeface="Times New Roman" panose="02020603050405020304" pitchFamily="18" charset="0"/>
                <a:cs typeface="Times New Roman" panose="02020603050405020304" pitchFamily="18" charset="0"/>
              </a:rPr>
              <a:t>consideration </a:t>
            </a:r>
            <a:r>
              <a:rPr lang="en-IN" sz="2200" i="1" dirty="0">
                <a:latin typeface="Times New Roman" panose="02020603050405020304" pitchFamily="18" charset="0"/>
                <a:cs typeface="Times New Roman" panose="02020603050405020304" pitchFamily="18" charset="0"/>
              </a:rPr>
              <a:t>for </a:t>
            </a:r>
            <a:r>
              <a:rPr lang="en-IN" sz="2200" i="1" spc="-5" dirty="0">
                <a:latin typeface="Times New Roman" panose="02020603050405020304" pitchFamily="18" charset="0"/>
                <a:cs typeface="Times New Roman" panose="02020603050405020304" pitchFamily="18" charset="0"/>
              </a:rPr>
              <a:t>the purposes of computing income  under the head “Profits and gains of business of</a:t>
            </a:r>
            <a:r>
              <a:rPr lang="en-IN" sz="2200" i="1" spc="135" dirty="0">
                <a:latin typeface="Times New Roman" panose="02020603050405020304" pitchFamily="18" charset="0"/>
                <a:cs typeface="Times New Roman" panose="02020603050405020304" pitchFamily="18" charset="0"/>
              </a:rPr>
              <a:t> </a:t>
            </a:r>
            <a:r>
              <a:rPr lang="en-IN" sz="2200" i="1" spc="-5" dirty="0">
                <a:latin typeface="Times New Roman" panose="02020603050405020304" pitchFamily="18" charset="0"/>
                <a:cs typeface="Times New Roman" panose="02020603050405020304" pitchFamily="18" charset="0"/>
              </a:rPr>
              <a:t>profession”.</a:t>
            </a:r>
            <a:endParaRPr lang="en-IN" sz="2200" dirty="0">
              <a:latin typeface="Times New Roman" panose="02020603050405020304" pitchFamily="18" charset="0"/>
              <a:cs typeface="Times New Roman" panose="02020603050405020304" pitchFamily="18" charset="0"/>
            </a:endParaRPr>
          </a:p>
          <a:p>
            <a:pPr marL="0" marR="61594" indent="0" algn="just">
              <a:lnSpc>
                <a:spcPct val="120000"/>
              </a:lnSpc>
              <a:spcBef>
                <a:spcPts val="0"/>
              </a:spcBef>
              <a:buNone/>
            </a:pPr>
            <a:r>
              <a:rPr lang="en-IN" sz="2200" i="1" spc="-5" dirty="0">
                <a:latin typeface="Times New Roman" panose="02020603050405020304" pitchFamily="18" charset="0"/>
                <a:cs typeface="Times New Roman" panose="02020603050405020304" pitchFamily="18" charset="0"/>
              </a:rPr>
              <a:t>It is also proposed to provide </a:t>
            </a:r>
            <a:r>
              <a:rPr lang="en-IN" sz="2200" i="1" dirty="0">
                <a:latin typeface="Times New Roman" panose="02020603050405020304" pitchFamily="18" charset="0"/>
                <a:cs typeface="Times New Roman" panose="02020603050405020304" pitchFamily="18" charset="0"/>
              </a:rPr>
              <a:t>that </a:t>
            </a:r>
            <a:r>
              <a:rPr lang="en-IN" sz="2200" i="1" spc="-5" dirty="0">
                <a:latin typeface="Times New Roman" panose="02020603050405020304" pitchFamily="18" charset="0"/>
                <a:cs typeface="Times New Roman" panose="02020603050405020304" pitchFamily="18" charset="0"/>
              </a:rPr>
              <a:t>where the </a:t>
            </a:r>
            <a:r>
              <a:rPr lang="en-IN" sz="2200" i="1" dirty="0">
                <a:latin typeface="Times New Roman" panose="02020603050405020304" pitchFamily="18" charset="0"/>
                <a:cs typeface="Times New Roman" panose="02020603050405020304" pitchFamily="18" charset="0"/>
              </a:rPr>
              <a:t>date </a:t>
            </a:r>
            <a:r>
              <a:rPr lang="en-IN" sz="2200" i="1" spc="-5" dirty="0">
                <a:latin typeface="Times New Roman" panose="02020603050405020304" pitchFamily="18" charset="0"/>
                <a:cs typeface="Times New Roman" panose="02020603050405020304" pitchFamily="18" charset="0"/>
              </a:rPr>
              <a:t>of an agreement fixing the value of  consideration for the </a:t>
            </a:r>
            <a:r>
              <a:rPr lang="en-IN" sz="2200" i="1" dirty="0">
                <a:latin typeface="Times New Roman" panose="02020603050405020304" pitchFamily="18" charset="0"/>
                <a:cs typeface="Times New Roman" panose="02020603050405020304" pitchFamily="18" charset="0"/>
              </a:rPr>
              <a:t>transfer of the </a:t>
            </a:r>
            <a:r>
              <a:rPr lang="en-IN" sz="2200" i="1" spc="-5" dirty="0">
                <a:latin typeface="Times New Roman" panose="02020603050405020304" pitchFamily="18" charset="0"/>
                <a:cs typeface="Times New Roman" panose="02020603050405020304" pitchFamily="18" charset="0"/>
              </a:rPr>
              <a:t>asset and </a:t>
            </a:r>
            <a:r>
              <a:rPr lang="en-IN" sz="2200" i="1" dirty="0">
                <a:latin typeface="Times New Roman" panose="02020603050405020304" pitchFamily="18" charset="0"/>
                <a:cs typeface="Times New Roman" panose="02020603050405020304" pitchFamily="18" charset="0"/>
              </a:rPr>
              <a:t>the </a:t>
            </a:r>
            <a:r>
              <a:rPr lang="en-IN" sz="2200" i="1" spc="-5" dirty="0">
                <a:latin typeface="Times New Roman" panose="02020603050405020304" pitchFamily="18" charset="0"/>
                <a:cs typeface="Times New Roman" panose="02020603050405020304" pitchFamily="18" charset="0"/>
              </a:rPr>
              <a:t>date </a:t>
            </a:r>
            <a:r>
              <a:rPr lang="en-IN" sz="2200" i="1" dirty="0">
                <a:latin typeface="Times New Roman" panose="02020603050405020304" pitchFamily="18" charset="0"/>
                <a:cs typeface="Times New Roman" panose="02020603050405020304" pitchFamily="18" charset="0"/>
              </a:rPr>
              <a:t>of </a:t>
            </a:r>
            <a:r>
              <a:rPr lang="en-IN" sz="2200" i="1" spc="-5" dirty="0">
                <a:latin typeface="Times New Roman" panose="02020603050405020304" pitchFamily="18" charset="0"/>
                <a:cs typeface="Times New Roman" panose="02020603050405020304" pitchFamily="18" charset="0"/>
              </a:rPr>
              <a:t>registration of the transfer </a:t>
            </a:r>
            <a:r>
              <a:rPr lang="en-IN" sz="2200" i="1" dirty="0">
                <a:latin typeface="Times New Roman" panose="02020603050405020304" pitchFamily="18" charset="0"/>
                <a:cs typeface="Times New Roman" panose="02020603050405020304" pitchFamily="18" charset="0"/>
              </a:rPr>
              <a:t>of  </a:t>
            </a:r>
            <a:r>
              <a:rPr lang="en-IN" sz="2200" i="1" spc="-5" dirty="0">
                <a:latin typeface="Times New Roman" panose="02020603050405020304" pitchFamily="18" charset="0"/>
                <a:cs typeface="Times New Roman" panose="02020603050405020304" pitchFamily="18" charset="0"/>
              </a:rPr>
              <a:t>the asset </a:t>
            </a:r>
            <a:r>
              <a:rPr lang="en-IN" sz="2200" i="1" dirty="0">
                <a:latin typeface="Times New Roman" panose="02020603050405020304" pitchFamily="18" charset="0"/>
                <a:cs typeface="Times New Roman" panose="02020603050405020304" pitchFamily="18" charset="0"/>
              </a:rPr>
              <a:t>are not </a:t>
            </a:r>
            <a:r>
              <a:rPr lang="en-IN" sz="2200" i="1" spc="-5" dirty="0">
                <a:latin typeface="Times New Roman" panose="02020603050405020304" pitchFamily="18" charset="0"/>
                <a:cs typeface="Times New Roman" panose="02020603050405020304" pitchFamily="18" charset="0"/>
              </a:rPr>
              <a:t>same, the stamp </a:t>
            </a:r>
            <a:r>
              <a:rPr lang="en-IN" sz="2200" i="1" dirty="0">
                <a:latin typeface="Times New Roman" panose="02020603050405020304" pitchFamily="18" charset="0"/>
                <a:cs typeface="Times New Roman" panose="02020603050405020304" pitchFamily="18" charset="0"/>
              </a:rPr>
              <a:t>duty </a:t>
            </a:r>
            <a:r>
              <a:rPr lang="en-IN" sz="2200" i="1" spc="-5" dirty="0">
                <a:latin typeface="Times New Roman" panose="02020603050405020304" pitchFamily="18" charset="0"/>
                <a:cs typeface="Times New Roman" panose="02020603050405020304" pitchFamily="18" charset="0"/>
              </a:rPr>
              <a:t>value may be taken as on the date of the  agreement for transfer and not </a:t>
            </a:r>
            <a:r>
              <a:rPr lang="en-IN" sz="2200" i="1" dirty="0">
                <a:latin typeface="Times New Roman" panose="02020603050405020304" pitchFamily="18" charset="0"/>
                <a:cs typeface="Times New Roman" panose="02020603050405020304" pitchFamily="18" charset="0"/>
              </a:rPr>
              <a:t>as </a:t>
            </a:r>
            <a:r>
              <a:rPr lang="en-IN" sz="2200" i="1" spc="-5" dirty="0">
                <a:latin typeface="Times New Roman" panose="02020603050405020304" pitchFamily="18" charset="0"/>
                <a:cs typeface="Times New Roman" panose="02020603050405020304" pitchFamily="18" charset="0"/>
              </a:rPr>
              <a:t>on the date of registration </a:t>
            </a:r>
            <a:r>
              <a:rPr lang="en-IN" sz="2200" i="1" dirty="0">
                <a:latin typeface="Times New Roman" panose="02020603050405020304" pitchFamily="18" charset="0"/>
                <a:cs typeface="Times New Roman" panose="02020603050405020304" pitchFamily="18" charset="0"/>
              </a:rPr>
              <a:t>for such </a:t>
            </a:r>
            <a:r>
              <a:rPr lang="en-IN" sz="2200" i="1" spc="-5" dirty="0">
                <a:latin typeface="Times New Roman" panose="02020603050405020304" pitchFamily="18" charset="0"/>
                <a:cs typeface="Times New Roman" panose="02020603050405020304" pitchFamily="18" charset="0"/>
              </a:rPr>
              <a:t>transfer. </a:t>
            </a:r>
            <a:r>
              <a:rPr lang="en-IN" sz="2200" i="1" spc="-10" dirty="0">
                <a:latin typeface="Times New Roman" panose="02020603050405020304" pitchFamily="18" charset="0"/>
                <a:cs typeface="Times New Roman" panose="02020603050405020304" pitchFamily="18" charset="0"/>
              </a:rPr>
              <a:t>However,  </a:t>
            </a:r>
            <a:r>
              <a:rPr lang="en-IN" sz="2200" i="1" spc="-5" dirty="0">
                <a:latin typeface="Times New Roman" panose="02020603050405020304" pitchFamily="18" charset="0"/>
                <a:cs typeface="Times New Roman" panose="02020603050405020304" pitchFamily="18" charset="0"/>
              </a:rPr>
              <a:t>this exception shall apply only in those cases where amount of consideration or a </a:t>
            </a:r>
            <a:r>
              <a:rPr lang="en-IN" sz="2200" i="1" dirty="0">
                <a:latin typeface="Times New Roman" panose="02020603050405020304" pitchFamily="18" charset="0"/>
                <a:cs typeface="Times New Roman" panose="02020603050405020304" pitchFamily="18" charset="0"/>
              </a:rPr>
              <a:t>part  </a:t>
            </a:r>
            <a:r>
              <a:rPr lang="en-IN" sz="2200" i="1" spc="-5" dirty="0">
                <a:latin typeface="Times New Roman" panose="02020603050405020304" pitchFamily="18" charset="0"/>
                <a:cs typeface="Times New Roman" panose="02020603050405020304" pitchFamily="18" charset="0"/>
              </a:rPr>
              <a:t>thereof </a:t>
            </a:r>
            <a:r>
              <a:rPr lang="en-IN" sz="2200" i="1" dirty="0">
                <a:latin typeface="Times New Roman" panose="02020603050405020304" pitchFamily="18" charset="0"/>
                <a:cs typeface="Times New Roman" panose="02020603050405020304" pitchFamily="18" charset="0"/>
              </a:rPr>
              <a:t>for </a:t>
            </a:r>
            <a:r>
              <a:rPr lang="en-IN" sz="2200" i="1" spc="-5" dirty="0">
                <a:latin typeface="Times New Roman" panose="02020603050405020304" pitchFamily="18" charset="0"/>
                <a:cs typeface="Times New Roman" panose="02020603050405020304" pitchFamily="18" charset="0"/>
              </a:rPr>
              <a:t>the transfer has been received by any mode </a:t>
            </a:r>
            <a:r>
              <a:rPr lang="en-IN" sz="2200" i="1" dirty="0">
                <a:latin typeface="Times New Roman" panose="02020603050405020304" pitchFamily="18" charset="0"/>
                <a:cs typeface="Times New Roman" panose="02020603050405020304" pitchFamily="18" charset="0"/>
              </a:rPr>
              <a:t>other </a:t>
            </a:r>
            <a:r>
              <a:rPr lang="en-IN" sz="2200" i="1" spc="-5" dirty="0">
                <a:latin typeface="Times New Roman" panose="02020603050405020304" pitchFamily="18" charset="0"/>
                <a:cs typeface="Times New Roman" panose="02020603050405020304" pitchFamily="18" charset="0"/>
              </a:rPr>
              <a:t>than cash on </a:t>
            </a:r>
            <a:r>
              <a:rPr lang="en-IN" sz="2200" i="1" dirty="0">
                <a:latin typeface="Times New Roman" panose="02020603050405020304" pitchFamily="18" charset="0"/>
                <a:cs typeface="Times New Roman" panose="02020603050405020304" pitchFamily="18" charset="0"/>
              </a:rPr>
              <a:t>or </a:t>
            </a:r>
            <a:r>
              <a:rPr lang="en-IN" sz="2200" i="1" spc="-5" dirty="0">
                <a:latin typeface="Times New Roman" panose="02020603050405020304" pitchFamily="18" charset="0"/>
                <a:cs typeface="Times New Roman" panose="02020603050405020304" pitchFamily="18" charset="0"/>
              </a:rPr>
              <a:t>before the  date of the agreement.</a:t>
            </a:r>
            <a:endParaRPr lang="en-IN" sz="2200" dirty="0">
              <a:latin typeface="Times New Roman" panose="02020603050405020304" pitchFamily="18" charset="0"/>
              <a:cs typeface="Times New Roman" panose="02020603050405020304" pitchFamily="18" charset="0"/>
            </a:endParaRPr>
          </a:p>
          <a:p>
            <a:pPr marL="0" marR="61594" indent="0" algn="just">
              <a:lnSpc>
                <a:spcPct val="120000"/>
              </a:lnSpc>
              <a:spcBef>
                <a:spcPts val="0"/>
              </a:spcBef>
              <a:buNone/>
            </a:pPr>
            <a:r>
              <a:rPr lang="en-IN" sz="2200" i="1" spc="-5" dirty="0">
                <a:latin typeface="Times New Roman" panose="02020603050405020304" pitchFamily="18" charset="0"/>
                <a:cs typeface="Times New Roman" panose="02020603050405020304" pitchFamily="18" charset="0"/>
              </a:rPr>
              <a:t>These amendments will take </a:t>
            </a:r>
            <a:r>
              <a:rPr lang="en-IN" sz="2200" i="1" dirty="0">
                <a:latin typeface="Times New Roman" panose="02020603050405020304" pitchFamily="18" charset="0"/>
                <a:cs typeface="Times New Roman" panose="02020603050405020304" pitchFamily="18" charset="0"/>
              </a:rPr>
              <a:t>effect from </a:t>
            </a:r>
            <a:r>
              <a:rPr lang="en-IN" sz="2200" i="1" spc="-5" dirty="0">
                <a:latin typeface="Times New Roman" panose="02020603050405020304" pitchFamily="18" charset="0"/>
                <a:cs typeface="Times New Roman" panose="02020603050405020304" pitchFamily="18" charset="0"/>
              </a:rPr>
              <a:t>1st April, 2014 and will, </a:t>
            </a:r>
            <a:r>
              <a:rPr lang="en-IN" sz="2200" i="1" spc="-10" dirty="0">
                <a:latin typeface="Times New Roman" panose="02020603050405020304" pitchFamily="18" charset="0"/>
                <a:cs typeface="Times New Roman" panose="02020603050405020304" pitchFamily="18" charset="0"/>
              </a:rPr>
              <a:t>accordingly, </a:t>
            </a:r>
            <a:r>
              <a:rPr lang="en-IN" sz="2200" i="1" spc="-5" dirty="0">
                <a:latin typeface="Times New Roman" panose="02020603050405020304" pitchFamily="18" charset="0"/>
                <a:cs typeface="Times New Roman" panose="02020603050405020304" pitchFamily="18" charset="0"/>
              </a:rPr>
              <a:t>apply in  relation to the assessment year 2014-15 and subsequent assessment years. [Clause 8</a:t>
            </a:r>
            <a:r>
              <a:rPr lang="en-IN" sz="2200" i="1" spc="-5" dirty="0" smtClean="0">
                <a:latin typeface="Times New Roman" panose="02020603050405020304" pitchFamily="18" charset="0"/>
                <a:cs typeface="Times New Roman" panose="02020603050405020304" pitchFamily="18" charset="0"/>
              </a:rPr>
              <a:t>]”</a:t>
            </a:r>
            <a:endParaRPr lang="en-GB" sz="2200" b="1" u="sng"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44703467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118" y="533409"/>
            <a:ext cx="11173765" cy="5592763"/>
          </a:xfrm>
        </p:spPr>
        <p:txBody>
          <a:bodyPr>
            <a:normAutofit/>
          </a:bodyPr>
          <a:lstStyle/>
          <a:p>
            <a:pPr algn="just">
              <a:buNone/>
            </a:pPr>
            <a:r>
              <a:rPr lang="en-US" sz="2400" b="1" dirty="0">
                <a:latin typeface="Times New Roman" pitchFamily="18" charset="0"/>
                <a:cs typeface="Times New Roman" pitchFamily="18" charset="0"/>
              </a:rPr>
              <a:t>43CA (1) </a:t>
            </a:r>
          </a:p>
          <a:p>
            <a:pPr algn="just">
              <a:buFont typeface="Wingdings" panose="05000000000000000000" pitchFamily="2" charset="2"/>
              <a:buChar char="Ø"/>
            </a:pPr>
            <a:r>
              <a:rPr lang="en-GB" sz="2400" dirty="0" smtClean="0">
                <a:latin typeface="Times New Roman" pitchFamily="18" charset="0"/>
                <a:cs typeface="Times New Roman" pitchFamily="18" charset="0"/>
              </a:rPr>
              <a:t> Where </a:t>
            </a:r>
            <a:r>
              <a:rPr lang="en-GB" sz="2400" dirty="0">
                <a:latin typeface="Times New Roman" pitchFamily="18" charset="0"/>
                <a:cs typeface="Times New Roman" pitchFamily="18" charset="0"/>
              </a:rPr>
              <a:t>the consideration received or </a:t>
            </a:r>
            <a:r>
              <a:rPr lang="en-GB" sz="2400" dirty="0" smtClean="0">
                <a:latin typeface="Times New Roman" pitchFamily="18" charset="0"/>
                <a:cs typeface="Times New Roman" pitchFamily="18" charset="0"/>
              </a:rPr>
              <a:t>accruing </a:t>
            </a:r>
          </a:p>
          <a:p>
            <a:pPr algn="just">
              <a:buFont typeface="Wingdings" panose="05000000000000000000" pitchFamily="2" charset="2"/>
              <a:buChar char="Ø"/>
            </a:pPr>
            <a:r>
              <a:rPr lang="en-GB" sz="2400" dirty="0" smtClean="0">
                <a:latin typeface="Times New Roman" pitchFamily="18" charset="0"/>
                <a:cs typeface="Times New Roman" pitchFamily="18" charset="0"/>
              </a:rPr>
              <a:t>as </a:t>
            </a:r>
            <a:r>
              <a:rPr lang="en-GB" sz="2400" dirty="0">
                <a:latin typeface="Times New Roman" pitchFamily="18" charset="0"/>
                <a:cs typeface="Times New Roman" pitchFamily="18" charset="0"/>
              </a:rPr>
              <a:t>a result of the transfer by an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of an asset (other than a capital asset</a:t>
            </a:r>
            <a:r>
              <a:rPr lang="en-GB" sz="2400" dirty="0" smtClean="0">
                <a:latin typeface="Times New Roman" pitchFamily="18" charset="0"/>
                <a:cs typeface="Times New Roman" pitchFamily="18" charset="0"/>
              </a:rPr>
              <a:t>),</a:t>
            </a:r>
          </a:p>
          <a:p>
            <a:pPr algn="just">
              <a:buFont typeface="Wingdings" panose="05000000000000000000" pitchFamily="2" charset="2"/>
              <a:buChar char="Ø"/>
            </a:pPr>
            <a:r>
              <a:rPr lang="en-GB" sz="2400" dirty="0" smtClean="0">
                <a:latin typeface="Times New Roman" pitchFamily="18" charset="0"/>
                <a:cs typeface="Times New Roman" pitchFamily="18" charset="0"/>
              </a:rPr>
              <a:t> being </a:t>
            </a:r>
            <a:r>
              <a:rPr lang="en-GB" sz="2400" dirty="0">
                <a:latin typeface="Times New Roman" pitchFamily="18" charset="0"/>
                <a:cs typeface="Times New Roman" pitchFamily="18" charset="0"/>
              </a:rPr>
              <a:t>land or building or both,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 is </a:t>
            </a:r>
            <a:r>
              <a:rPr lang="en-GB" sz="2400" dirty="0">
                <a:latin typeface="Times New Roman" pitchFamily="18" charset="0"/>
                <a:cs typeface="Times New Roman" pitchFamily="18" charset="0"/>
              </a:rPr>
              <a:t>less than </a:t>
            </a: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value adopted or assessed or assessable by any authority of a State Government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for </a:t>
            </a:r>
            <a:r>
              <a:rPr lang="en-GB" sz="2400" dirty="0">
                <a:latin typeface="Times New Roman" pitchFamily="18" charset="0"/>
                <a:cs typeface="Times New Roman" pitchFamily="18" charset="0"/>
              </a:rPr>
              <a:t>the purpose of payment of stamp duty in respect of such transfer,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value so adopted or assessed or assessable shall,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for </a:t>
            </a:r>
            <a:r>
              <a:rPr lang="en-GB" sz="2400" dirty="0">
                <a:latin typeface="Times New Roman" pitchFamily="18" charset="0"/>
                <a:cs typeface="Times New Roman" pitchFamily="18" charset="0"/>
              </a:rPr>
              <a:t>the purposes of computing profits and gains from transfer of such asset,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be </a:t>
            </a:r>
            <a:r>
              <a:rPr lang="en-GB" sz="2400" dirty="0">
                <a:latin typeface="Times New Roman" pitchFamily="18" charset="0"/>
                <a:cs typeface="Times New Roman" pitchFamily="18" charset="0"/>
              </a:rPr>
              <a:t>deemed to be the full value of the consideration received or accruing as a result of such transfer:</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166623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533409"/>
            <a:ext cx="10953598" cy="5592763"/>
          </a:xfrm>
        </p:spPr>
        <p:txBody>
          <a:bodyPr>
            <a:normAutofit/>
          </a:bodyPr>
          <a:lstStyle/>
          <a:p>
            <a:pPr algn="just">
              <a:buFont typeface="Wingdings" panose="05000000000000000000" pitchFamily="2" charset="2"/>
              <a:buChar char="Ø"/>
            </a:pPr>
            <a:r>
              <a:rPr lang="en-GB" sz="2400" dirty="0" smtClean="0">
                <a:latin typeface="Times New Roman" pitchFamily="18" charset="0"/>
                <a:cs typeface="Times New Roman" pitchFamily="18" charset="0"/>
              </a:rPr>
              <a:t>[</a:t>
            </a:r>
            <a:r>
              <a:rPr lang="en-GB" sz="2400" dirty="0">
                <a:latin typeface="Times New Roman" pitchFamily="18" charset="0"/>
                <a:cs typeface="Times New Roman" pitchFamily="18" charset="0"/>
              </a:rPr>
              <a:t>Provided that where the value adopted or assessed or assessable by the authority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for </a:t>
            </a:r>
            <a:r>
              <a:rPr lang="en-GB" sz="2400" dirty="0">
                <a:latin typeface="Times New Roman" pitchFamily="18" charset="0"/>
                <a:cs typeface="Times New Roman" pitchFamily="18" charset="0"/>
              </a:rPr>
              <a:t>the purpose of payment of stamp duty does not exceed one hundred and </a:t>
            </a:r>
            <a:r>
              <a:rPr lang="en-GB" sz="2400" dirty="0" smtClean="0">
                <a:latin typeface="Times New Roman" pitchFamily="18" charset="0"/>
                <a:cs typeface="Times New Roman" pitchFamily="18" charset="0"/>
              </a:rPr>
              <a:t>*[ten</a:t>
            </a:r>
            <a:r>
              <a:rPr lang="en-GB" sz="2400" dirty="0">
                <a:latin typeface="Times New Roman" pitchFamily="18" charset="0"/>
                <a:cs typeface="Times New Roman" pitchFamily="18" charset="0"/>
              </a:rPr>
              <a:t>] per cent of the consideration received or accruing as a result of the transfer,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consideration so received or accruing as a result of the transfer shall,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for </a:t>
            </a:r>
            <a:r>
              <a:rPr lang="en-GB" sz="2400" dirty="0">
                <a:latin typeface="Times New Roman" pitchFamily="18" charset="0"/>
                <a:cs typeface="Times New Roman" pitchFamily="18" charset="0"/>
              </a:rPr>
              <a:t>the purposes of computing profits and gains from transfer of such asset,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be </a:t>
            </a:r>
            <a:r>
              <a:rPr lang="en-GB" sz="2400" dirty="0">
                <a:latin typeface="Times New Roman" pitchFamily="18" charset="0"/>
                <a:cs typeface="Times New Roman" pitchFamily="18" charset="0"/>
              </a:rPr>
              <a:t>deemed to be the full value of the consideration</a:t>
            </a:r>
            <a:r>
              <a:rPr lang="en-GB" sz="2400" dirty="0" smtClean="0">
                <a:latin typeface="Times New Roman" pitchFamily="18" charset="0"/>
                <a:cs typeface="Times New Roman" pitchFamily="18" charset="0"/>
              </a:rPr>
              <a:t>:]</a:t>
            </a:r>
          </a:p>
          <a:p>
            <a:pPr marL="0" indent="0" algn="just">
              <a:buNone/>
            </a:pPr>
            <a:endParaRPr lang="en-GB" sz="2400" dirty="0">
              <a:latin typeface="Times New Roman" pitchFamily="18" charset="0"/>
              <a:cs typeface="Times New Roman" pitchFamily="18" charset="0"/>
            </a:endParaRPr>
          </a:p>
          <a:p>
            <a:pPr marL="0" indent="0" algn="just">
              <a:buNone/>
            </a:pPr>
            <a:r>
              <a:rPr lang="en-GB" sz="2400" b="1" dirty="0">
                <a:latin typeface="Times New Roman" pitchFamily="18" charset="0"/>
                <a:cs typeface="Times New Roman" pitchFamily="18" charset="0"/>
              </a:rPr>
              <a:t>* Substituted for "five" by the Finance Act, 2020, </a:t>
            </a:r>
            <a:r>
              <a:rPr lang="en-GB" sz="2400" b="1" dirty="0" err="1">
                <a:latin typeface="Times New Roman" pitchFamily="18" charset="0"/>
                <a:cs typeface="Times New Roman" pitchFamily="18" charset="0"/>
              </a:rPr>
              <a:t>w.e.f</a:t>
            </a:r>
            <a:r>
              <a:rPr lang="en-GB" sz="2400" b="1" dirty="0">
                <a:latin typeface="Times New Roman" pitchFamily="18" charset="0"/>
                <a:cs typeface="Times New Roman" pitchFamily="18" charset="0"/>
              </a:rPr>
              <a:t>. 1-4-2021.</a:t>
            </a:r>
            <a:endParaRPr lang="en-GB" sz="2400" b="1" dirty="0" smtClean="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3055144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533409"/>
            <a:ext cx="10953598" cy="5592763"/>
          </a:xfrm>
        </p:spPr>
        <p:txBody>
          <a:bodyPr>
            <a:normAutofit/>
          </a:bodyPr>
          <a:lstStyle/>
          <a:p>
            <a:pPr algn="just">
              <a:buFont typeface="Wingdings" panose="05000000000000000000" pitchFamily="2" charset="2"/>
              <a:buChar char="Ø"/>
            </a:pPr>
            <a:r>
              <a:rPr lang="en-GB" sz="2400" dirty="0">
                <a:latin typeface="Times New Roman" pitchFamily="18" charset="0"/>
                <a:cs typeface="Times New Roman" pitchFamily="18" charset="0"/>
              </a:rPr>
              <a:t>[Provided further that in case of transfer of an asset,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being </a:t>
            </a:r>
            <a:r>
              <a:rPr lang="en-GB" sz="2400" dirty="0">
                <a:latin typeface="Times New Roman" pitchFamily="18" charset="0"/>
                <a:cs typeface="Times New Roman" pitchFamily="18" charset="0"/>
              </a:rPr>
              <a:t>a residential unit,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provisions of this proviso shall have the effect as if for the words "one hundred and ten per cent",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words "one hundred and twenty per cent" had been substituted, </a:t>
            </a:r>
            <a:endParaRPr lang="en-GB" sz="2400" dirty="0" smtClean="0">
              <a:latin typeface="Times New Roman" pitchFamily="18" charset="0"/>
              <a:cs typeface="Times New Roman" pitchFamily="18" charset="0"/>
            </a:endParaRPr>
          </a:p>
          <a:p>
            <a:pPr algn="just">
              <a:buFont typeface="Wingdings" panose="05000000000000000000" pitchFamily="2" charset="2"/>
              <a:buChar char="Ø"/>
            </a:pPr>
            <a:r>
              <a:rPr lang="en-GB" sz="2400" dirty="0" smtClean="0">
                <a:latin typeface="Times New Roman" pitchFamily="18" charset="0"/>
                <a:cs typeface="Times New Roman" pitchFamily="18" charset="0"/>
              </a:rPr>
              <a:t>if </a:t>
            </a:r>
            <a:r>
              <a:rPr lang="en-GB" sz="2400" dirty="0">
                <a:latin typeface="Times New Roman" pitchFamily="18" charset="0"/>
                <a:cs typeface="Times New Roman" pitchFamily="18" charset="0"/>
              </a:rPr>
              <a:t>the following conditions are satisfied, namely</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a:p>
            <a:pPr marL="0" indent="0" algn="just">
              <a:buNone/>
            </a:pPr>
            <a:r>
              <a:rPr lang="en-GB" sz="2400" dirty="0">
                <a:latin typeface="Times New Roman" pitchFamily="18" charset="0"/>
                <a:cs typeface="Times New Roman" pitchFamily="18" charset="0"/>
              </a:rPr>
              <a:t>(</a:t>
            </a:r>
            <a:r>
              <a:rPr lang="en-GB" sz="2400" dirty="0" err="1">
                <a:latin typeface="Times New Roman" pitchFamily="18" charset="0"/>
                <a:cs typeface="Times New Roman" pitchFamily="18" charset="0"/>
              </a:rPr>
              <a:t>i</a:t>
            </a:r>
            <a:r>
              <a:rPr lang="en-GB" sz="2400" dirty="0" smtClean="0">
                <a:latin typeface="Times New Roman" pitchFamily="18" charset="0"/>
                <a:cs typeface="Times New Roman" pitchFamily="18" charset="0"/>
              </a:rPr>
              <a:t>) the </a:t>
            </a:r>
            <a:r>
              <a:rPr lang="en-GB" sz="2400" dirty="0">
                <a:latin typeface="Times New Roman" pitchFamily="18" charset="0"/>
                <a:cs typeface="Times New Roman" pitchFamily="18" charset="0"/>
              </a:rPr>
              <a:t>transfer of such residential unit takes place during the period beginning from the 12th day of November, 2020 and ending on the 30th day of June, 2021;</a:t>
            </a:r>
          </a:p>
          <a:p>
            <a:pPr marL="0" indent="0" algn="just">
              <a:buNone/>
            </a:pPr>
            <a:r>
              <a:rPr lang="en-GB" sz="2400" dirty="0">
                <a:latin typeface="Times New Roman" pitchFamily="18" charset="0"/>
                <a:cs typeface="Times New Roman" pitchFamily="18" charset="0"/>
              </a:rPr>
              <a:t>(ii</a:t>
            </a:r>
            <a:r>
              <a:rPr lang="en-GB" sz="2400" dirty="0" smtClean="0">
                <a:latin typeface="Times New Roman" pitchFamily="18" charset="0"/>
                <a:cs typeface="Times New Roman" pitchFamily="18" charset="0"/>
              </a:rPr>
              <a:t>) such </a:t>
            </a:r>
            <a:r>
              <a:rPr lang="en-GB" sz="2400" dirty="0">
                <a:latin typeface="Times New Roman" pitchFamily="18" charset="0"/>
                <a:cs typeface="Times New Roman" pitchFamily="18" charset="0"/>
              </a:rPr>
              <a:t>transfer is by way of first time allotment of the residential unit to any person; and</a:t>
            </a:r>
          </a:p>
          <a:p>
            <a:pPr marL="0" indent="0" algn="just">
              <a:buNone/>
            </a:pPr>
            <a:r>
              <a:rPr lang="en-GB" sz="2400" dirty="0">
                <a:latin typeface="Times New Roman" pitchFamily="18" charset="0"/>
                <a:cs typeface="Times New Roman" pitchFamily="18" charset="0"/>
              </a:rPr>
              <a:t>(iii</a:t>
            </a:r>
            <a:r>
              <a:rPr lang="en-GB" sz="2400" dirty="0" smtClean="0">
                <a:latin typeface="Times New Roman" pitchFamily="18" charset="0"/>
                <a:cs typeface="Times New Roman" pitchFamily="18" charset="0"/>
              </a:rPr>
              <a:t>) the </a:t>
            </a:r>
            <a:r>
              <a:rPr lang="en-GB" sz="2400" dirty="0">
                <a:latin typeface="Times New Roman" pitchFamily="18" charset="0"/>
                <a:cs typeface="Times New Roman" pitchFamily="18" charset="0"/>
              </a:rPr>
              <a:t>consideration received or accruing as a result of such transfer does not exceed two </a:t>
            </a:r>
            <a:r>
              <a:rPr lang="en-GB" sz="2400" dirty="0" err="1">
                <a:latin typeface="Times New Roman" pitchFamily="18" charset="0"/>
                <a:cs typeface="Times New Roman" pitchFamily="18" charset="0"/>
              </a:rPr>
              <a:t>crore</a:t>
            </a:r>
            <a:r>
              <a:rPr lang="en-GB" sz="2400" dirty="0">
                <a:latin typeface="Times New Roman" pitchFamily="18" charset="0"/>
                <a:cs typeface="Times New Roman" pitchFamily="18" charset="0"/>
              </a:rPr>
              <a:t> rupees.]</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5485028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557" y="304800"/>
            <a:ext cx="11359286" cy="6248400"/>
          </a:xfrm>
        </p:spPr>
        <p:txBody>
          <a:bodyPr>
            <a:normAutofit/>
          </a:bodyPr>
          <a:lstStyle/>
          <a:p>
            <a:pPr marL="0" indent="0" algn="just">
              <a:buNone/>
            </a:pPr>
            <a:r>
              <a:rPr lang="en-GB" sz="2400" b="1" dirty="0" smtClean="0">
                <a:latin typeface="Times New Roman" panose="02020603050405020304" pitchFamily="18" charset="0"/>
              </a:rPr>
              <a:t>43CA(2</a:t>
            </a:r>
            <a:r>
              <a:rPr lang="en-GB" sz="2400" b="1" dirty="0">
                <a:latin typeface="Times New Roman" panose="02020603050405020304" pitchFamily="18" charset="0"/>
              </a:rPr>
              <a:t>) </a:t>
            </a:r>
            <a:endParaRPr lang="en-GB" sz="2400" b="1" dirty="0" smtClean="0">
              <a:latin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rPr>
              <a:t>The </a:t>
            </a:r>
            <a:r>
              <a:rPr lang="en-GB" sz="2400" dirty="0">
                <a:latin typeface="Times New Roman" panose="02020603050405020304" pitchFamily="18" charset="0"/>
              </a:rPr>
              <a:t>provisions of sub-section (2) and sub-section (3) of section 50C shall, </a:t>
            </a:r>
            <a:endParaRPr lang="en-GB" sz="2400" dirty="0" smtClean="0">
              <a:latin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rPr>
              <a:t>so </a:t>
            </a:r>
            <a:r>
              <a:rPr lang="en-GB" sz="2400" dirty="0">
                <a:latin typeface="Times New Roman" panose="02020603050405020304" pitchFamily="18" charset="0"/>
              </a:rPr>
              <a:t>far as may be, </a:t>
            </a:r>
            <a:endParaRPr lang="en-GB" sz="2400" dirty="0" smtClean="0">
              <a:latin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rPr>
              <a:t>apply </a:t>
            </a:r>
            <a:r>
              <a:rPr lang="en-GB" sz="2400" dirty="0">
                <a:latin typeface="Times New Roman" panose="02020603050405020304" pitchFamily="18" charset="0"/>
              </a:rPr>
              <a:t>in relation to determination of the value adopted or assessed or assessable under sub-section (1).</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GB" sz="2400" dirty="0" smtClean="0">
              <a:latin typeface="Times New Roman" pitchFamily="18" charset="0"/>
              <a:cs typeface="Times New Roman" pitchFamily="18" charset="0"/>
            </a:endParaRPr>
          </a:p>
          <a:p>
            <a:pPr marL="0" indent="0" algn="just">
              <a:buNone/>
            </a:pPr>
            <a:r>
              <a:rPr lang="en-GB" sz="2400" b="1" dirty="0" smtClean="0">
                <a:latin typeface="Times New Roman" pitchFamily="18" charset="0"/>
                <a:cs typeface="Times New Roman" pitchFamily="18" charset="0"/>
              </a:rPr>
              <a:t>43CA(3</a:t>
            </a:r>
            <a:r>
              <a:rPr lang="en-GB" sz="2400" b="1" dirty="0">
                <a:latin typeface="Times New Roman" pitchFamily="18" charset="0"/>
                <a:cs typeface="Times New Roman" pitchFamily="18" charset="0"/>
              </a:rPr>
              <a:t>) </a:t>
            </a:r>
            <a:endParaRPr lang="en-GB" sz="2400" b="1"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Where </a:t>
            </a:r>
            <a:r>
              <a:rPr lang="en-GB" sz="2400" dirty="0">
                <a:latin typeface="Times New Roman" pitchFamily="18" charset="0"/>
                <a:cs typeface="Times New Roman" pitchFamily="18" charset="0"/>
              </a:rPr>
              <a:t>the date of agreement fixing the value of consideration for transfer of the asset and </a:t>
            </a:r>
            <a:endParaRPr lang="en-GB" sz="2400"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date of registration of such transfer of asset are not the same, </a:t>
            </a:r>
            <a:endParaRPr lang="en-GB" sz="2400"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value referred to in sub-section (1) may be taken as the value assessable by any authority of a State Government </a:t>
            </a:r>
            <a:endParaRPr lang="en-GB" sz="2400"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for </a:t>
            </a:r>
            <a:r>
              <a:rPr lang="en-GB" sz="2400" dirty="0">
                <a:latin typeface="Times New Roman" pitchFamily="18" charset="0"/>
                <a:cs typeface="Times New Roman" pitchFamily="18" charset="0"/>
              </a:rPr>
              <a:t>the purpose of payment of stamp duty </a:t>
            </a:r>
            <a:endParaRPr lang="en-GB" sz="2400"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respect of such transfer on the date of the agreement.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76109067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304800"/>
            <a:ext cx="11503500" cy="6248400"/>
          </a:xfrm>
        </p:spPr>
        <p:txBody>
          <a:bodyPr>
            <a:normAutofit/>
          </a:bodyPr>
          <a:lstStyle/>
          <a:p>
            <a:pPr algn="just">
              <a:buFont typeface="Wingdings" pitchFamily="2" charset="2"/>
              <a:buChar char="Ø"/>
            </a:pPr>
            <a:r>
              <a:rPr lang="en-GB" sz="2400" b="1" dirty="0" smtClean="0">
                <a:latin typeface="Times New Roman" pitchFamily="18" charset="0"/>
                <a:cs typeface="Times New Roman" pitchFamily="18" charset="0"/>
              </a:rPr>
              <a:t>43CA(4</a:t>
            </a:r>
            <a:r>
              <a:rPr lang="en-GB" sz="2400" b="1" dirty="0">
                <a:latin typeface="Times New Roman" pitchFamily="18" charset="0"/>
                <a:cs typeface="Times New Roman" pitchFamily="18" charset="0"/>
              </a:rPr>
              <a:t>) </a:t>
            </a:r>
            <a:endParaRPr lang="en-GB" sz="2400" b="1"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 The </a:t>
            </a:r>
            <a:r>
              <a:rPr lang="en-GB" sz="2400" dirty="0">
                <a:latin typeface="Times New Roman" pitchFamily="18" charset="0"/>
                <a:cs typeface="Times New Roman" pitchFamily="18" charset="0"/>
              </a:rPr>
              <a:t>provisions of sub-section (3) shall apply only in a case </a:t>
            </a:r>
            <a:endParaRPr lang="en-GB" sz="2400"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where </a:t>
            </a:r>
            <a:r>
              <a:rPr lang="en-GB" sz="2400" dirty="0">
                <a:latin typeface="Times New Roman" pitchFamily="18" charset="0"/>
                <a:cs typeface="Times New Roman" pitchFamily="18" charset="0"/>
              </a:rPr>
              <a:t>the amount of consideration or </a:t>
            </a:r>
            <a:r>
              <a:rPr lang="en-GB" sz="2400" dirty="0" smtClean="0">
                <a:latin typeface="Times New Roman" pitchFamily="18" charset="0"/>
                <a:cs typeface="Times New Roman" pitchFamily="18" charset="0"/>
              </a:rPr>
              <a:t>a </a:t>
            </a:r>
            <a:r>
              <a:rPr lang="en-GB" sz="2400" dirty="0">
                <a:latin typeface="Times New Roman" pitchFamily="18" charset="0"/>
                <a:cs typeface="Times New Roman" pitchFamily="18" charset="0"/>
              </a:rPr>
              <a:t>part thereof has been received </a:t>
            </a:r>
            <a:endParaRPr lang="en-GB" sz="2400" dirty="0" smtClean="0">
              <a:latin typeface="Times New Roman" pitchFamily="18" charset="0"/>
              <a:cs typeface="Times New Roman" pitchFamily="18" charset="0"/>
            </a:endParaRPr>
          </a:p>
          <a:p>
            <a:pPr algn="just">
              <a:buFont typeface="Wingdings" pitchFamily="2" charset="2"/>
              <a:buChar char="Ø"/>
            </a:pPr>
            <a:r>
              <a:rPr lang="en-GB" sz="2400" dirty="0" smtClean="0">
                <a:latin typeface="Times New Roman" pitchFamily="18" charset="0"/>
                <a:cs typeface="Times New Roman" pitchFamily="18" charset="0"/>
              </a:rPr>
              <a:t>*[by </a:t>
            </a:r>
            <a:r>
              <a:rPr lang="en-GB" sz="2400" dirty="0">
                <a:latin typeface="Times New Roman" pitchFamily="18" charset="0"/>
                <a:cs typeface="Times New Roman" pitchFamily="18" charset="0"/>
              </a:rPr>
              <a:t>way of an account payee cheque or </a:t>
            </a:r>
            <a:r>
              <a:rPr lang="en-GB" sz="2400" dirty="0" smtClean="0">
                <a:latin typeface="Times New Roman" pitchFamily="18" charset="0"/>
                <a:cs typeface="Times New Roman" pitchFamily="18" charset="0"/>
              </a:rPr>
              <a:t> an </a:t>
            </a:r>
            <a:r>
              <a:rPr lang="en-GB" sz="2400" dirty="0">
                <a:latin typeface="Times New Roman" pitchFamily="18" charset="0"/>
                <a:cs typeface="Times New Roman" pitchFamily="18" charset="0"/>
              </a:rPr>
              <a:t>account payee bank draft or </a:t>
            </a:r>
            <a:r>
              <a:rPr lang="en-GB" sz="2400" dirty="0" smtClean="0">
                <a:latin typeface="Times New Roman" pitchFamily="18" charset="0"/>
                <a:cs typeface="Times New Roman" pitchFamily="18" charset="0"/>
              </a:rPr>
              <a:t> by </a:t>
            </a:r>
            <a:r>
              <a:rPr lang="en-GB" sz="2400" dirty="0">
                <a:latin typeface="Times New Roman" pitchFamily="18" charset="0"/>
                <a:cs typeface="Times New Roman" pitchFamily="18" charset="0"/>
              </a:rPr>
              <a:t>use of electronic clearing system through a bank account] </a:t>
            </a:r>
            <a:r>
              <a:rPr lang="en-GB" sz="2400" dirty="0" smtClean="0">
                <a:latin typeface="Times New Roman" pitchFamily="18" charset="0"/>
                <a:cs typeface="Times New Roman" pitchFamily="18" charset="0"/>
              </a:rPr>
              <a:t>**[or </a:t>
            </a:r>
            <a:r>
              <a:rPr lang="en-GB" sz="2400" dirty="0">
                <a:latin typeface="Times New Roman" pitchFamily="18" charset="0"/>
                <a:cs typeface="Times New Roman" pitchFamily="18" charset="0"/>
              </a:rPr>
              <a:t>through such other electronic mode as may be </a:t>
            </a:r>
            <a:r>
              <a:rPr lang="en-GB" sz="2400" dirty="0" smtClean="0">
                <a:latin typeface="Times New Roman" pitchFamily="18" charset="0"/>
                <a:cs typeface="Times New Roman" pitchFamily="18" charset="0"/>
              </a:rPr>
              <a:t>prescribed] </a:t>
            </a:r>
          </a:p>
          <a:p>
            <a:pPr algn="just">
              <a:buFont typeface="Wingdings" pitchFamily="2" charset="2"/>
              <a:buChar char="Ø"/>
            </a:pPr>
            <a:r>
              <a:rPr lang="en-GB" sz="2400" dirty="0" smtClean="0">
                <a:latin typeface="Times New Roman" pitchFamily="18" charset="0"/>
                <a:cs typeface="Times New Roman" pitchFamily="18" charset="0"/>
              </a:rPr>
              <a:t> on </a:t>
            </a:r>
            <a:r>
              <a:rPr lang="en-GB" sz="2400" dirty="0">
                <a:latin typeface="Times New Roman" pitchFamily="18" charset="0"/>
                <a:cs typeface="Times New Roman" pitchFamily="18" charset="0"/>
              </a:rPr>
              <a:t>or before the date of agreement for transfer of the asset</a:t>
            </a:r>
            <a:r>
              <a:rPr lang="en-GB" sz="2400" dirty="0" smtClean="0">
                <a:latin typeface="Times New Roman" pitchFamily="18" charset="0"/>
                <a:cs typeface="Times New Roman" pitchFamily="18" charset="0"/>
              </a:rPr>
              <a:t>.]</a:t>
            </a:r>
          </a:p>
          <a:p>
            <a:pPr marL="0" indent="0" algn="just">
              <a:buNone/>
            </a:pPr>
            <a:endParaRPr lang="en-GB" sz="2400" dirty="0" smtClean="0">
              <a:latin typeface="Times New Roman" pitchFamily="18" charset="0"/>
              <a:cs typeface="Times New Roman" pitchFamily="18" charset="0"/>
            </a:endParaRPr>
          </a:p>
          <a:p>
            <a:pPr marL="0" indent="0" algn="just">
              <a:buNone/>
            </a:pPr>
            <a:r>
              <a:rPr lang="en-GB" sz="2400" b="1" dirty="0" smtClean="0">
                <a:latin typeface="Times New Roman" pitchFamily="18" charset="0"/>
                <a:cs typeface="Times New Roman" pitchFamily="18" charset="0"/>
              </a:rPr>
              <a:t>*Substituted </a:t>
            </a:r>
            <a:r>
              <a:rPr lang="en-GB" sz="2400" b="1" dirty="0">
                <a:latin typeface="Times New Roman" pitchFamily="18" charset="0"/>
                <a:cs typeface="Times New Roman" pitchFamily="18" charset="0"/>
              </a:rPr>
              <a:t>for "by any mode other than cash" by the Finance Act, 2018, </a:t>
            </a:r>
            <a:r>
              <a:rPr lang="en-GB" sz="2400" b="1" dirty="0" err="1">
                <a:latin typeface="Times New Roman" pitchFamily="18" charset="0"/>
                <a:cs typeface="Times New Roman" pitchFamily="18" charset="0"/>
              </a:rPr>
              <a:t>w.e.f</a:t>
            </a:r>
            <a:r>
              <a:rPr lang="en-GB" sz="2400" b="1" dirty="0">
                <a:latin typeface="Times New Roman" pitchFamily="18" charset="0"/>
                <a:cs typeface="Times New Roman" pitchFamily="18" charset="0"/>
              </a:rPr>
              <a:t>. 1-4-2019</a:t>
            </a:r>
            <a:r>
              <a:rPr lang="en-GB" sz="2400" b="1" dirty="0" smtClean="0">
                <a:latin typeface="Times New Roman" pitchFamily="18" charset="0"/>
                <a:cs typeface="Times New Roman" pitchFamily="18" charset="0"/>
              </a:rPr>
              <a:t>.</a:t>
            </a:r>
          </a:p>
          <a:p>
            <a:pPr marL="0" indent="0" algn="just">
              <a:buNone/>
            </a:pPr>
            <a:r>
              <a:rPr lang="en-GB" sz="2400" b="1" dirty="0">
                <a:latin typeface="Times New Roman" pitchFamily="18" charset="0"/>
                <a:cs typeface="Times New Roman" pitchFamily="18" charset="0"/>
              </a:rPr>
              <a:t>** Inserted by the Finance (No. 2) Act, 2019, </a:t>
            </a:r>
            <a:r>
              <a:rPr lang="en-GB" sz="2400" b="1" dirty="0" err="1">
                <a:latin typeface="Times New Roman" pitchFamily="18" charset="0"/>
                <a:cs typeface="Times New Roman" pitchFamily="18" charset="0"/>
              </a:rPr>
              <a:t>w.e.f</a:t>
            </a:r>
            <a:r>
              <a:rPr lang="en-GB" sz="2400" b="1" dirty="0">
                <a:latin typeface="Times New Roman" pitchFamily="18" charset="0"/>
                <a:cs typeface="Times New Roman" pitchFamily="18" charset="0"/>
              </a:rPr>
              <a:t>. 1-4-2020</a:t>
            </a:r>
            <a:r>
              <a:rPr lang="en-GB" sz="2400" b="1" dirty="0" smtClean="0">
                <a:latin typeface="Times New Roman" pitchFamily="18" charset="0"/>
                <a:cs typeface="Times New Roman" pitchFamily="18" charset="0"/>
              </a:rPr>
              <a:t>.</a:t>
            </a:r>
          </a:p>
          <a:p>
            <a:pPr marL="0" indent="0" algn="just">
              <a:buNone/>
            </a:pPr>
            <a:endParaRPr lang="en-US"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762703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544" y="260648"/>
            <a:ext cx="11476274" cy="6286544"/>
          </a:xfrm>
        </p:spPr>
        <p:txBody>
          <a:bodyPr>
            <a:normAutofit/>
          </a:bodyPr>
          <a:lstStyle/>
          <a:p>
            <a:pPr algn="ctr">
              <a:lnSpc>
                <a:spcPct val="100000"/>
              </a:lnSpc>
              <a:buNone/>
            </a:pPr>
            <a:r>
              <a:rPr lang="en-GB" sz="2400" b="1" dirty="0">
                <a:latin typeface="Times New Roman" pitchFamily="18" charset="0"/>
                <a:cs typeface="Times New Roman" pitchFamily="18" charset="0"/>
              </a:rPr>
              <a:t>SALIENT FEATURES OF SECTION </a:t>
            </a:r>
            <a:r>
              <a:rPr lang="en-GB" sz="2400" b="1" dirty="0" smtClean="0">
                <a:latin typeface="Times New Roman" pitchFamily="18" charset="0"/>
                <a:cs typeface="Times New Roman" pitchFamily="18" charset="0"/>
              </a:rPr>
              <a:t>43CA</a:t>
            </a:r>
          </a:p>
          <a:p>
            <a:pPr algn="ctr">
              <a:lnSpc>
                <a:spcPct val="100000"/>
              </a:lnSpc>
              <a:buNone/>
            </a:pPr>
            <a:endParaRPr lang="en-GB" sz="2400" b="1" dirty="0">
              <a:latin typeface="Times New Roman" pitchFamily="18" charset="0"/>
              <a:cs typeface="Times New Roman" pitchFamily="18" charset="0"/>
            </a:endParaRPr>
          </a:p>
          <a:p>
            <a:pPr marL="0" indent="0" algn="just">
              <a:lnSpc>
                <a:spcPct val="120000"/>
              </a:lnSpc>
              <a:spcBef>
                <a:spcPts val="400"/>
              </a:spcBef>
              <a:buNone/>
            </a:pPr>
            <a:r>
              <a:rPr lang="en-GB" sz="2400" dirty="0" smtClean="0">
                <a:latin typeface="Times New Roman" pitchFamily="18" charset="0"/>
                <a:cs typeface="Times New Roman" pitchFamily="18" charset="0"/>
              </a:rPr>
              <a:t>1. The </a:t>
            </a:r>
            <a:r>
              <a:rPr lang="en-GB" sz="2400" dirty="0">
                <a:latin typeface="Times New Roman" pitchFamily="18" charset="0"/>
                <a:cs typeface="Times New Roman" pitchFamily="18" charset="0"/>
              </a:rPr>
              <a:t>section is applicable from assessment year </a:t>
            </a:r>
            <a:r>
              <a:rPr lang="en-GB" sz="2400" dirty="0" smtClean="0">
                <a:latin typeface="Times New Roman" pitchFamily="18" charset="0"/>
                <a:cs typeface="Times New Roman" pitchFamily="18" charset="0"/>
              </a:rPr>
              <a:t>2014-15.</a:t>
            </a:r>
          </a:p>
          <a:p>
            <a:pPr marL="0" indent="0" algn="just">
              <a:lnSpc>
                <a:spcPct val="120000"/>
              </a:lnSpc>
              <a:spcBef>
                <a:spcPts val="400"/>
              </a:spcBef>
              <a:buNone/>
            </a:pPr>
            <a:r>
              <a:rPr lang="en-GB" sz="2400" dirty="0" smtClean="0">
                <a:latin typeface="Times New Roman" pitchFamily="18" charset="0"/>
                <a:cs typeface="Times New Roman" pitchFamily="18" charset="0"/>
              </a:rPr>
              <a:t>2. Applicable to any person transferring land or building or both held as stock in trade.</a:t>
            </a:r>
          </a:p>
          <a:p>
            <a:pPr marL="0" indent="0" algn="just">
              <a:lnSpc>
                <a:spcPct val="120000"/>
              </a:lnSpc>
              <a:spcBef>
                <a:spcPts val="400"/>
              </a:spcBef>
              <a:buNone/>
            </a:pPr>
            <a:r>
              <a:rPr lang="en-GB" sz="2400" dirty="0" smtClean="0">
                <a:latin typeface="Times New Roman" pitchFamily="18" charset="0"/>
                <a:cs typeface="Times New Roman" pitchFamily="18" charset="0"/>
              </a:rPr>
              <a:t>3. Profit arising on transfer is computed under the head Income from 'Business' and not as 'capital gain’.</a:t>
            </a:r>
          </a:p>
          <a:p>
            <a:pPr marL="0" indent="0" algn="just">
              <a:lnSpc>
                <a:spcPct val="120000"/>
              </a:lnSpc>
              <a:spcBef>
                <a:spcPts val="400"/>
              </a:spcBef>
              <a:buNone/>
            </a:pPr>
            <a:r>
              <a:rPr lang="en-GB" sz="2400" dirty="0" smtClean="0">
                <a:latin typeface="Times New Roman" pitchFamily="18" charset="0"/>
                <a:cs typeface="Times New Roman" pitchFamily="18" charset="0"/>
              </a:rPr>
              <a:t>4. a</a:t>
            </a:r>
            <a:r>
              <a:rPr lang="en-GB" sz="2400" dirty="0">
                <a:latin typeface="Times New Roman" pitchFamily="18" charset="0"/>
                <a:cs typeface="Times New Roman" pitchFamily="18" charset="0"/>
              </a:rPr>
              <a:t>) The section is applicable to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who held land or building or both as stock in trade and not capital assets (used in business or profession</a:t>
            </a:r>
            <a:r>
              <a:rPr lang="en-GB" sz="2400" dirty="0" smtClean="0">
                <a:latin typeface="Times New Roman" pitchFamily="18" charset="0"/>
                <a:cs typeface="Times New Roman" pitchFamily="18" charset="0"/>
              </a:rPr>
              <a:t>), land </a:t>
            </a:r>
            <a:r>
              <a:rPr lang="en-GB" sz="2400" dirty="0">
                <a:latin typeface="Times New Roman" pitchFamily="18" charset="0"/>
                <a:cs typeface="Times New Roman" pitchFamily="18" charset="0"/>
              </a:rPr>
              <a:t>or building can be residential flats, commercial flats, industrial building or plots, residential plot in a township or even agricultural lands whether in rural area or urban area.</a:t>
            </a:r>
          </a:p>
          <a:p>
            <a:pPr marL="0" indent="0" algn="just">
              <a:lnSpc>
                <a:spcPct val="120000"/>
              </a:lnSpc>
              <a:spcBef>
                <a:spcPts val="400"/>
              </a:spcBef>
              <a:buNone/>
            </a:pPr>
            <a:r>
              <a:rPr lang="en-GB" sz="2400" dirty="0" smtClean="0">
                <a:latin typeface="Times New Roman" pitchFamily="18" charset="0"/>
                <a:cs typeface="Times New Roman" pitchFamily="18" charset="0"/>
              </a:rPr>
              <a:t>b) In </a:t>
            </a:r>
            <a:r>
              <a:rPr lang="en-GB" sz="2400" dirty="0">
                <a:latin typeface="Times New Roman" pitchFamily="18" charset="0"/>
                <a:cs typeface="Times New Roman" pitchFamily="18" charset="0"/>
              </a:rPr>
              <a:t>the case of rural agricultural land held as investment, provision of section 50C is not applicable as it does not constitute 'capital asset' under section 2(14) but rural agricultural land held as stock in trade would nonetheless be covered for the purpose of section 43CA</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7515890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85728"/>
            <a:ext cx="11310257" cy="6286544"/>
          </a:xfrm>
        </p:spPr>
        <p:txBody>
          <a:bodyPr>
            <a:normAutofit/>
          </a:bodyPr>
          <a:lstStyle/>
          <a:p>
            <a:pPr marL="0" indent="0" algn="just">
              <a:buNone/>
            </a:pPr>
            <a:r>
              <a:rPr lang="en-GB" sz="2400" dirty="0" smtClean="0">
                <a:latin typeface="Times New Roman" pitchFamily="18" charset="0"/>
                <a:cs typeface="Times New Roman" pitchFamily="18" charset="0"/>
              </a:rPr>
              <a:t>5. In </a:t>
            </a:r>
            <a:r>
              <a:rPr lang="en-GB" sz="2400" dirty="0">
                <a:latin typeface="Times New Roman" pitchFamily="18" charset="0"/>
                <a:cs typeface="Times New Roman" pitchFamily="18" charset="0"/>
              </a:rPr>
              <a:t>case of such profit or gain,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would not be entitled to get exemption under section 54, 54F or 54EC </a:t>
            </a:r>
            <a:r>
              <a:rPr lang="en-GB" sz="2400" dirty="0" smtClean="0">
                <a:latin typeface="Times New Roman" pitchFamily="18" charset="0"/>
                <a:cs typeface="Times New Roman" pitchFamily="18" charset="0"/>
              </a:rPr>
              <a:t>etc.</a:t>
            </a:r>
          </a:p>
          <a:p>
            <a:pPr marL="0" indent="0" algn="just">
              <a:buNone/>
            </a:pPr>
            <a:endParaRPr lang="en-GB" sz="2400" dirty="0">
              <a:latin typeface="Times New Roman" pitchFamily="18" charset="0"/>
              <a:cs typeface="Times New Roman" pitchFamily="18" charset="0"/>
            </a:endParaRPr>
          </a:p>
          <a:p>
            <a:pPr marL="0" indent="0" algn="just">
              <a:buNone/>
            </a:pPr>
            <a:r>
              <a:rPr lang="en-GB" sz="2400" dirty="0" smtClean="0">
                <a:latin typeface="Times New Roman" pitchFamily="18" charset="0"/>
                <a:cs typeface="Times New Roman" pitchFamily="18" charset="0"/>
              </a:rPr>
              <a:t>6. a</a:t>
            </a:r>
            <a:r>
              <a:rPr lang="en-GB" sz="2400" dirty="0">
                <a:latin typeface="Times New Roman" pitchFamily="18" charset="0"/>
                <a:cs typeface="Times New Roman" pitchFamily="18" charset="0"/>
              </a:rPr>
              <a:t>) Provision of this section is applicable when transfer' of the property is recognized by the developer. </a:t>
            </a:r>
          </a:p>
          <a:p>
            <a:pPr marL="0" indent="0" algn="just">
              <a:buNone/>
            </a:pPr>
            <a:r>
              <a:rPr lang="en-GB" sz="2400" dirty="0">
                <a:latin typeface="Times New Roman" pitchFamily="18" charset="0"/>
                <a:cs typeface="Times New Roman" pitchFamily="18" charset="0"/>
              </a:rPr>
              <a:t> </a:t>
            </a:r>
            <a:r>
              <a:rPr lang="en-GB" sz="2400" dirty="0" smtClean="0">
                <a:latin typeface="Times New Roman" pitchFamily="18" charset="0"/>
                <a:cs typeface="Times New Roman" pitchFamily="18" charset="0"/>
              </a:rPr>
              <a:t>  b</a:t>
            </a:r>
            <a:r>
              <a:rPr lang="en-GB" sz="2400" dirty="0">
                <a:latin typeface="Times New Roman" pitchFamily="18" charset="0"/>
                <a:cs typeface="Times New Roman" pitchFamily="18" charset="0"/>
              </a:rPr>
              <a:t>) The transfer of the ownership of property may take place by any mode. </a:t>
            </a:r>
            <a:endParaRPr lang="en-GB" sz="2400" dirty="0" smtClean="0">
              <a:latin typeface="Times New Roman" pitchFamily="18" charset="0"/>
              <a:cs typeface="Times New Roman" pitchFamily="18" charset="0"/>
            </a:endParaRPr>
          </a:p>
          <a:p>
            <a:pPr marL="0" indent="0" algn="just">
              <a:buNone/>
            </a:pPr>
            <a:r>
              <a:rPr lang="en-GB" sz="2400" dirty="0">
                <a:latin typeface="Times New Roman" pitchFamily="18" charset="0"/>
                <a:cs typeface="Times New Roman" pitchFamily="18" charset="0"/>
              </a:rPr>
              <a:t> </a:t>
            </a:r>
            <a:r>
              <a:rPr lang="en-GB" sz="2400" dirty="0" smtClean="0">
                <a:latin typeface="Times New Roman" pitchFamily="18" charset="0"/>
                <a:cs typeface="Times New Roman" pitchFamily="18" charset="0"/>
              </a:rPr>
              <a:t>  c</a:t>
            </a:r>
            <a:r>
              <a:rPr lang="en-GB" sz="2400" dirty="0">
                <a:latin typeface="Times New Roman" pitchFamily="18" charset="0"/>
                <a:cs typeface="Times New Roman" pitchFamily="18" charset="0"/>
              </a:rPr>
              <a:t>) In case transfer of property takes place without registration of sale deed but by execution of sale agreement and power of attorney or by way of transfer with the regulatory authority in any other manner, provision of section 43CA shall be </a:t>
            </a:r>
            <a:r>
              <a:rPr lang="en-GB" sz="2400" dirty="0" smtClean="0">
                <a:latin typeface="Times New Roman" pitchFamily="18" charset="0"/>
                <a:cs typeface="Times New Roman" pitchFamily="18" charset="0"/>
              </a:rPr>
              <a:t>applicable.</a:t>
            </a:r>
          </a:p>
          <a:p>
            <a:pPr marL="514350" indent="-514350" algn="just">
              <a:buFont typeface="+mj-lt"/>
              <a:buAutoNum type="arabicPeriod" startAt="8"/>
            </a:pPr>
            <a:endParaRPr lang="en-GB" sz="2400" dirty="0" smtClean="0">
              <a:latin typeface="Times New Roman" pitchFamily="18" charset="0"/>
              <a:cs typeface="Times New Roman" pitchFamily="18" charset="0"/>
            </a:endParaRPr>
          </a:p>
          <a:p>
            <a:pPr marL="0" indent="0" algn="just">
              <a:buNone/>
            </a:pPr>
            <a:r>
              <a:rPr lang="en-GB" sz="2400" dirty="0" smtClean="0">
                <a:latin typeface="Times New Roman" pitchFamily="18" charset="0"/>
                <a:cs typeface="Times New Roman" pitchFamily="18" charset="0"/>
              </a:rPr>
              <a:t>7. With respect to stamp duty value to be considered as on the date of sale agreement and stamp duty value as adopted, assessed or assessable, there are similar provisions under section 43CA corresponding to the provisions as contained under section 50C.</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66473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3" y="128726"/>
            <a:ext cx="11604171" cy="6468017"/>
          </a:xfrm>
        </p:spPr>
        <p:txBody>
          <a:bodyPr>
            <a:noAutofit/>
          </a:bodyPr>
          <a:lstStyle/>
          <a:p>
            <a:pPr marL="0" indent="0" algn="just">
              <a:lnSpc>
                <a:spcPct val="100000"/>
              </a:lnSpc>
              <a:spcBef>
                <a:spcPts val="0"/>
              </a:spcBef>
              <a:buNone/>
            </a:pPr>
            <a:r>
              <a:rPr lang="en-US" sz="2300" b="1" dirty="0" smtClean="0">
                <a:latin typeface="Times" panose="02020603050405020304" pitchFamily="18" charset="0"/>
                <a:cs typeface="Times" panose="02020603050405020304" pitchFamily="18" charset="0"/>
              </a:rPr>
              <a:t>HEAD NOTE</a:t>
            </a:r>
          </a:p>
          <a:p>
            <a:pPr marL="0" indent="0" algn="just">
              <a:lnSpc>
                <a:spcPct val="100000"/>
              </a:lnSpc>
              <a:spcBef>
                <a:spcPts val="0"/>
              </a:spcBef>
              <a:buNone/>
            </a:pPr>
            <a:r>
              <a:rPr lang="en-US" sz="2300" b="1" dirty="0" smtClean="0">
                <a:latin typeface="Times" panose="02020603050405020304" pitchFamily="18" charset="0"/>
                <a:cs typeface="Times" panose="02020603050405020304" pitchFamily="18" charset="0"/>
              </a:rPr>
              <a:t>Where </a:t>
            </a:r>
            <a:r>
              <a:rPr lang="en-US" sz="2300" b="1" dirty="0">
                <a:latin typeface="Times" panose="02020603050405020304" pitchFamily="18" charset="0"/>
                <a:cs typeface="Times" panose="02020603050405020304" pitchFamily="18" charset="0"/>
              </a:rPr>
              <a:t>under sale agreement entered into by </a:t>
            </a:r>
            <a:r>
              <a:rPr lang="en-US" sz="2300" b="1" dirty="0" err="1">
                <a:latin typeface="Times" panose="02020603050405020304" pitchFamily="18" charset="0"/>
                <a:cs typeface="Times" panose="02020603050405020304" pitchFamily="18" charset="0"/>
              </a:rPr>
              <a:t>assessee</a:t>
            </a:r>
            <a:r>
              <a:rPr lang="en-US" sz="2300" b="1" dirty="0">
                <a:latin typeface="Times" panose="02020603050405020304" pitchFamily="18" charset="0"/>
                <a:cs typeface="Times" panose="02020603050405020304" pitchFamily="18" charset="0"/>
              </a:rPr>
              <a:t> for transfer of land to 'V', only permission or license had been granted to start advertising, selling and construction on land, it would not result in transfer of immovable property for purpose of capital gains </a:t>
            </a:r>
            <a:r>
              <a:rPr lang="en-US" sz="2300" b="1" dirty="0" smtClean="0">
                <a:latin typeface="Times" panose="02020603050405020304" pitchFamily="18" charset="0"/>
                <a:cs typeface="Times" panose="02020603050405020304" pitchFamily="18" charset="0"/>
              </a:rPr>
              <a:t>taxation</a:t>
            </a:r>
          </a:p>
          <a:p>
            <a:pPr marL="0" indent="0" algn="just">
              <a:lnSpc>
                <a:spcPct val="100000"/>
              </a:lnSpc>
              <a:spcBef>
                <a:spcPts val="0"/>
              </a:spcBef>
              <a:buNone/>
            </a:pPr>
            <a:r>
              <a:rPr lang="en-GB" sz="2300" b="1" dirty="0">
                <a:latin typeface="Times" panose="02020603050405020304" pitchFamily="18" charset="0"/>
                <a:cs typeface="Times" panose="02020603050405020304" pitchFamily="18" charset="0"/>
              </a:rPr>
              <a:t>G</a:t>
            </a:r>
            <a:r>
              <a:rPr lang="en-GB" sz="2300" b="1" dirty="0" smtClean="0">
                <a:latin typeface="Times" panose="02020603050405020304" pitchFamily="18" charset="0"/>
                <a:cs typeface="Times" panose="02020603050405020304" pitchFamily="18" charset="0"/>
              </a:rPr>
              <a:t>IST</a:t>
            </a:r>
          </a:p>
          <a:p>
            <a:pPr marL="0" indent="0" algn="just">
              <a:lnSpc>
                <a:spcPct val="100000"/>
              </a:lnSpc>
              <a:spcBef>
                <a:spcPts val="0"/>
              </a:spcBef>
              <a:buNone/>
            </a:pPr>
            <a:r>
              <a:rPr lang="en-GB" sz="2300" dirty="0" smtClean="0">
                <a:latin typeface="Times" panose="02020603050405020304" pitchFamily="18" charset="0"/>
                <a:cs typeface="Times" panose="02020603050405020304" pitchFamily="18" charset="0"/>
              </a:rPr>
              <a:t>Section 2(47) of the Income-tax Act, 1961 - Capital gains - Transfer (Development agreement) </a:t>
            </a:r>
            <a:r>
              <a:rPr lang="en-GB" sz="2300" dirty="0">
                <a:latin typeface="Times" panose="02020603050405020304" pitchFamily="18" charset="0"/>
                <a:cs typeface="Times" panose="02020603050405020304" pitchFamily="18" charset="0"/>
              </a:rPr>
              <a:t>-</a:t>
            </a:r>
            <a:endParaRPr lang="en-GB" sz="2300" dirty="0" smtClean="0">
              <a:latin typeface="Times" panose="02020603050405020304" pitchFamily="18" charset="0"/>
              <a:cs typeface="Times" panose="02020603050405020304" pitchFamily="18" charset="0"/>
            </a:endParaRPr>
          </a:p>
          <a:p>
            <a:pPr marL="0" indent="0" algn="just">
              <a:lnSpc>
                <a:spcPct val="100000"/>
              </a:lnSpc>
              <a:spcBef>
                <a:spcPts val="0"/>
              </a:spcBef>
              <a:buNone/>
            </a:pPr>
            <a:r>
              <a:rPr lang="en-GB" sz="2300" dirty="0" err="1" smtClean="0">
                <a:latin typeface="Times" panose="02020603050405020304" pitchFamily="18" charset="0"/>
                <a:cs typeface="Times" panose="02020603050405020304" pitchFamily="18" charset="0"/>
              </a:rPr>
              <a:t>Assessee</a:t>
            </a:r>
            <a:r>
              <a:rPr lang="en-GB" sz="2300" dirty="0" smtClean="0">
                <a:latin typeface="Times" panose="02020603050405020304" pitchFamily="18" charset="0"/>
                <a:cs typeface="Times" panose="02020603050405020304" pitchFamily="18" charset="0"/>
              </a:rPr>
              <a:t> entered into a sale agreement for transfer of land to 'V' </a:t>
            </a:r>
            <a:r>
              <a:rPr lang="en-GB" sz="2300" dirty="0">
                <a:latin typeface="Times" panose="02020603050405020304" pitchFamily="18" charset="0"/>
                <a:cs typeface="Times" panose="02020603050405020304" pitchFamily="18" charset="0"/>
              </a:rPr>
              <a:t>-</a:t>
            </a:r>
            <a:endParaRPr lang="en-GB" sz="2300" dirty="0" smtClean="0">
              <a:latin typeface="Times" panose="02020603050405020304" pitchFamily="18" charset="0"/>
              <a:cs typeface="Times" panose="02020603050405020304" pitchFamily="18" charset="0"/>
            </a:endParaRPr>
          </a:p>
          <a:p>
            <a:pPr marL="0" indent="0" algn="just">
              <a:lnSpc>
                <a:spcPct val="100000"/>
              </a:lnSpc>
              <a:spcBef>
                <a:spcPts val="0"/>
              </a:spcBef>
              <a:buNone/>
            </a:pPr>
            <a:r>
              <a:rPr lang="en-GB" sz="2300" dirty="0" smtClean="0">
                <a:latin typeface="Times" panose="02020603050405020304" pitchFamily="18" charset="0"/>
                <a:cs typeface="Times" panose="02020603050405020304" pitchFamily="18" charset="0"/>
              </a:rPr>
              <a:t>Under sale agreement, </a:t>
            </a:r>
            <a:r>
              <a:rPr lang="en-GB" sz="2300" dirty="0" err="1" smtClean="0">
                <a:latin typeface="Times" panose="02020603050405020304" pitchFamily="18" charset="0"/>
                <a:cs typeface="Times" panose="02020603050405020304" pitchFamily="18" charset="0"/>
              </a:rPr>
              <a:t>assessee</a:t>
            </a:r>
            <a:r>
              <a:rPr lang="en-GB" sz="2300" dirty="0" smtClean="0">
                <a:latin typeface="Times" panose="02020603050405020304" pitchFamily="18" charset="0"/>
                <a:cs typeface="Times" panose="02020603050405020304" pitchFamily="18" charset="0"/>
              </a:rPr>
              <a:t> granted permission or license to start advertising, selling and construction on land </a:t>
            </a:r>
            <a:r>
              <a:rPr lang="en-GB" sz="2300" dirty="0">
                <a:latin typeface="Times" panose="02020603050405020304" pitchFamily="18" charset="0"/>
                <a:cs typeface="Times" panose="02020603050405020304" pitchFamily="18" charset="0"/>
              </a:rPr>
              <a:t>-</a:t>
            </a:r>
            <a:endParaRPr lang="en-GB" sz="2300" dirty="0" smtClean="0">
              <a:latin typeface="Times" panose="02020603050405020304" pitchFamily="18" charset="0"/>
              <a:cs typeface="Times" panose="02020603050405020304" pitchFamily="18" charset="0"/>
            </a:endParaRPr>
          </a:p>
          <a:p>
            <a:pPr marL="0" indent="0" algn="just">
              <a:lnSpc>
                <a:spcPct val="100000"/>
              </a:lnSpc>
              <a:spcBef>
                <a:spcPts val="0"/>
              </a:spcBef>
              <a:buNone/>
            </a:pPr>
            <a:r>
              <a:rPr lang="en-GB" sz="2300" dirty="0" smtClean="0">
                <a:latin typeface="Times" panose="02020603050405020304" pitchFamily="18" charset="0"/>
                <a:cs typeface="Times" panose="02020603050405020304" pitchFamily="18" charset="0"/>
              </a:rPr>
              <a:t>On 27-11-1998, </a:t>
            </a:r>
            <a:r>
              <a:rPr lang="en-GB" sz="2300" dirty="0" err="1" smtClean="0">
                <a:latin typeface="Times" panose="02020603050405020304" pitchFamily="18" charset="0"/>
                <a:cs typeface="Times" panose="02020603050405020304" pitchFamily="18" charset="0"/>
              </a:rPr>
              <a:t>assessee</a:t>
            </a:r>
            <a:r>
              <a:rPr lang="en-GB" sz="2300" dirty="0" smtClean="0">
                <a:latin typeface="Times" panose="02020603050405020304" pitchFamily="18" charset="0"/>
                <a:cs typeface="Times" panose="02020603050405020304" pitchFamily="18" charset="0"/>
              </a:rPr>
              <a:t> also executed a Power of Attorney under which a director of 'V' was appointed to execute sale agreements in favour of third party after construction on land -</a:t>
            </a:r>
          </a:p>
          <a:p>
            <a:pPr marL="0" indent="0" algn="just">
              <a:lnSpc>
                <a:spcPct val="100000"/>
              </a:lnSpc>
              <a:spcBef>
                <a:spcPts val="0"/>
              </a:spcBef>
              <a:buNone/>
            </a:pPr>
            <a:r>
              <a:rPr lang="en-GB" sz="2300" dirty="0" smtClean="0">
                <a:latin typeface="Times" panose="02020603050405020304" pitchFamily="18" charset="0"/>
                <a:cs typeface="Times" panose="02020603050405020304" pitchFamily="18" charset="0"/>
              </a:rPr>
              <a:t>Both parties were entitled to specific performance of this agreement -</a:t>
            </a:r>
          </a:p>
          <a:p>
            <a:pPr marL="0" indent="0" algn="just">
              <a:lnSpc>
                <a:spcPct val="100000"/>
              </a:lnSpc>
              <a:spcBef>
                <a:spcPts val="0"/>
              </a:spcBef>
              <a:buNone/>
            </a:pPr>
            <a:r>
              <a:rPr lang="en-GB" sz="2300" dirty="0" smtClean="0">
                <a:latin typeface="Times" panose="02020603050405020304" pitchFamily="18" charset="0"/>
                <a:cs typeface="Times" panose="02020603050405020304" pitchFamily="18" charset="0"/>
              </a:rPr>
              <a:t>Subsequently, on 19-7-2003, a memo of compromise was executed between </a:t>
            </a:r>
            <a:r>
              <a:rPr lang="en-GB" sz="2300" dirty="0" err="1" smtClean="0">
                <a:latin typeface="Times" panose="02020603050405020304" pitchFamily="18" charset="0"/>
                <a:cs typeface="Times" panose="02020603050405020304" pitchFamily="18" charset="0"/>
              </a:rPr>
              <a:t>assessee</a:t>
            </a:r>
            <a:r>
              <a:rPr lang="en-GB" sz="2300" dirty="0" smtClean="0">
                <a:latin typeface="Times" panose="02020603050405020304" pitchFamily="18" charset="0"/>
                <a:cs typeface="Times" panose="02020603050405020304" pitchFamily="18" charset="0"/>
              </a:rPr>
              <a:t> and V under which sale agreement and power of attorney granted were confirmed, total amount payable and already paid by 'V' to </a:t>
            </a:r>
            <a:r>
              <a:rPr lang="en-GB" sz="2300" dirty="0" err="1" smtClean="0">
                <a:latin typeface="Times" panose="02020603050405020304" pitchFamily="18" charset="0"/>
                <a:cs typeface="Times" panose="02020603050405020304" pitchFamily="18" charset="0"/>
              </a:rPr>
              <a:t>assessee</a:t>
            </a:r>
            <a:r>
              <a:rPr lang="en-GB" sz="2300" dirty="0" smtClean="0">
                <a:latin typeface="Times" panose="02020603050405020304" pitchFamily="18" charset="0"/>
                <a:cs typeface="Times" panose="02020603050405020304" pitchFamily="18" charset="0"/>
              </a:rPr>
              <a:t> was mentioned, further, manner of payment of remaining amount was specified for which post-dated cheques were also handed over to assesse.</a:t>
            </a:r>
            <a:endParaRPr lang="en-IN" sz="2300"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25964070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130629"/>
            <a:ext cx="11734800" cy="6441643"/>
          </a:xfrm>
        </p:spPr>
        <p:txBody>
          <a:bodyPr>
            <a:normAutofit/>
          </a:bodyPr>
          <a:lstStyle/>
          <a:p>
            <a:pPr marL="0" indent="0">
              <a:buNone/>
            </a:pPr>
            <a:r>
              <a:rPr lang="en-US" sz="2400" dirty="0" smtClean="0">
                <a:latin typeface="Times New Roman" pitchFamily="18" charset="0"/>
                <a:cs typeface="Times New Roman" pitchFamily="18" charset="0"/>
              </a:rPr>
              <a:t>8. </a:t>
            </a:r>
            <a:r>
              <a:rPr lang="en-GB" sz="2400" dirty="0">
                <a:latin typeface="Times New Roman" pitchFamily="18" charset="0"/>
                <a:cs typeface="Times New Roman" pitchFamily="18" charset="0"/>
              </a:rPr>
              <a:t>Sale value of consideration [Proviso to Section 43CA(1</a:t>
            </a:r>
            <a:r>
              <a:rPr lang="en-GB" sz="2400" dirty="0" smtClean="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graphicFrame>
        <p:nvGraphicFramePr>
          <p:cNvPr id="2" name="Table 1"/>
          <p:cNvGraphicFramePr>
            <a:graphicFrameLocks noGrp="1"/>
          </p:cNvGraphicFramePr>
          <p:nvPr>
            <p:extLst/>
          </p:nvPr>
        </p:nvGraphicFramePr>
        <p:xfrm>
          <a:off x="279400" y="715032"/>
          <a:ext cx="11673114" cy="3108960"/>
        </p:xfrm>
        <a:graphic>
          <a:graphicData uri="http://schemas.openxmlformats.org/drawingml/2006/table">
            <a:tbl>
              <a:tblPr firstRow="1" bandRow="1">
                <a:tableStyleId>{5C22544A-7EE6-4342-B048-85BDC9FD1C3A}</a:tableStyleId>
              </a:tblPr>
              <a:tblGrid>
                <a:gridCol w="2300514">
                  <a:extLst>
                    <a:ext uri="{9D8B030D-6E8A-4147-A177-3AD203B41FA5}">
                      <a16:colId xmlns="" xmlns:a16="http://schemas.microsoft.com/office/drawing/2014/main" val="20000"/>
                    </a:ext>
                  </a:extLst>
                </a:gridCol>
                <a:gridCol w="9372600">
                  <a:extLst>
                    <a:ext uri="{9D8B030D-6E8A-4147-A177-3AD203B41FA5}">
                      <a16:colId xmlns="" xmlns:a16="http://schemas.microsoft.com/office/drawing/2014/main" val="20001"/>
                    </a:ext>
                  </a:extLst>
                </a:gridCol>
              </a:tblGrid>
              <a:tr h="370840">
                <a:tc>
                  <a:txBody>
                    <a:bodyPr/>
                    <a:lstStyle/>
                    <a:p>
                      <a:pPr algn="just"/>
                      <a:r>
                        <a:rPr lang="en-IN" sz="2000" dirty="0" smtClean="0">
                          <a:latin typeface="Times New Roman" panose="02020603050405020304" pitchFamily="18" charset="0"/>
                          <a:cs typeface="Times New Roman" panose="02020603050405020304" pitchFamily="18" charset="0"/>
                        </a:rPr>
                        <a:t>Assessment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just"/>
                      <a:r>
                        <a:rPr lang="en-GB" sz="2000" dirty="0" smtClean="0">
                          <a:latin typeface="Times New Roman" panose="02020603050405020304" pitchFamily="18" charset="0"/>
                          <a:cs typeface="Times New Roman" panose="02020603050405020304" pitchFamily="18" charset="0"/>
                        </a:rPr>
                        <a:t>Deemed to be full value of consideration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370840">
                <a:tc>
                  <a:txBody>
                    <a:bodyPr/>
                    <a:lstStyle/>
                    <a:p>
                      <a:pPr algn="just"/>
                      <a:r>
                        <a:rPr lang="en-IN" sz="2000" dirty="0" err="1" smtClean="0">
                          <a:latin typeface="Times New Roman" panose="02020603050405020304" pitchFamily="18" charset="0"/>
                          <a:cs typeface="Times New Roman" panose="02020603050405020304" pitchFamily="18" charset="0"/>
                        </a:rPr>
                        <a:t>Upto</a:t>
                      </a:r>
                      <a:r>
                        <a:rPr lang="en-IN" sz="2000" dirty="0" smtClean="0">
                          <a:latin typeface="Times New Roman" panose="02020603050405020304" pitchFamily="18" charset="0"/>
                          <a:cs typeface="Times New Roman" panose="02020603050405020304" pitchFamily="18" charset="0"/>
                        </a:rPr>
                        <a:t> Assessment year 2018-19</a:t>
                      </a:r>
                    </a:p>
                  </a:txBody>
                  <a:tcPr/>
                </a:tc>
                <a:tc>
                  <a:txBody>
                    <a:bodyPr/>
                    <a:lstStyle/>
                    <a:p>
                      <a:pPr algn="just"/>
                      <a:r>
                        <a:rPr lang="en-GB" sz="2000" dirty="0" smtClean="0">
                          <a:latin typeface="Times New Roman" panose="02020603050405020304" pitchFamily="18" charset="0"/>
                          <a:cs typeface="Times New Roman" panose="02020603050405020304" pitchFamily="18" charset="0"/>
                        </a:rPr>
                        <a:t>Where sale value of a land or building or both is less than stamp duty value then stamp duty value will be deemed to be full value of Consideration.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370840">
                <a:tc>
                  <a:txBody>
                    <a:bodyPr/>
                    <a:lstStyle/>
                    <a:p>
                      <a:pPr algn="just"/>
                      <a:r>
                        <a:rPr lang="en-GB" sz="2000" dirty="0" smtClean="0">
                          <a:latin typeface="Times New Roman" panose="02020603050405020304" pitchFamily="18" charset="0"/>
                          <a:cs typeface="Times New Roman" panose="02020603050405020304" pitchFamily="18" charset="0"/>
                        </a:rPr>
                        <a:t>For Assessment year</a:t>
                      </a:r>
                    </a:p>
                    <a:p>
                      <a:pPr algn="just"/>
                      <a:r>
                        <a:rPr lang="en-GB" sz="2000" dirty="0" smtClean="0">
                          <a:latin typeface="Times New Roman" panose="02020603050405020304" pitchFamily="18" charset="0"/>
                          <a:cs typeface="Times New Roman" panose="02020603050405020304" pitchFamily="18" charset="0"/>
                        </a:rPr>
                        <a:t>2019-20 &amp; 2020-21</a:t>
                      </a:r>
                    </a:p>
                  </a:txBody>
                  <a:tcPr/>
                </a:tc>
                <a:tc>
                  <a:txBody>
                    <a:bodyPr/>
                    <a:lstStyle/>
                    <a:p>
                      <a:pPr algn="just"/>
                      <a:r>
                        <a:rPr lang="en-GB" sz="2000" dirty="0" smtClean="0">
                          <a:latin typeface="Times New Roman" panose="02020603050405020304" pitchFamily="18" charset="0"/>
                          <a:cs typeface="Times New Roman" panose="02020603050405020304" pitchFamily="18" charset="0"/>
                        </a:rPr>
                        <a:t>Where stamp duty value does not exceed 105% of the consideration the consideration so received shall be deemed to be the full value of the consideration.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370840">
                <a:tc>
                  <a:txBody>
                    <a:bodyPr/>
                    <a:lstStyle/>
                    <a:p>
                      <a:pPr algn="just"/>
                      <a:r>
                        <a:rPr lang="en-IN" sz="2000" dirty="0" smtClean="0">
                          <a:latin typeface="Times New Roman" panose="02020603050405020304" pitchFamily="18" charset="0"/>
                          <a:cs typeface="Times New Roman" panose="02020603050405020304" pitchFamily="18" charset="0"/>
                        </a:rPr>
                        <a:t>From Assessment year 2021-22</a:t>
                      </a:r>
                    </a:p>
                  </a:txBody>
                  <a:tcPr/>
                </a:tc>
                <a:tc>
                  <a:txBody>
                    <a:bodyPr/>
                    <a:lstStyle/>
                    <a:p>
                      <a:pPr algn="just"/>
                      <a:r>
                        <a:rPr lang="en-GB" sz="2000" dirty="0" smtClean="0">
                          <a:latin typeface="Times New Roman" panose="02020603050405020304" pitchFamily="18" charset="0"/>
                          <a:cs typeface="Times New Roman" panose="02020603050405020304" pitchFamily="18" charset="0"/>
                        </a:rPr>
                        <a:t>Where stamp duty value does not exceed 110% of the consideration the consideration so received shall be deemed to be the full value of the consideration. </a:t>
                      </a:r>
                    </a:p>
                    <a:p>
                      <a:pPr algn="just"/>
                      <a:r>
                        <a:rPr lang="en-GB" sz="2000" dirty="0" smtClean="0">
                          <a:latin typeface="Times New Roman" panose="02020603050405020304" pitchFamily="18" charset="0"/>
                          <a:cs typeface="Times New Roman" panose="02020603050405020304" pitchFamily="18" charset="0"/>
                        </a:rPr>
                        <a:t>20% from 12th November 2020 to 30th June 2021 for only primary sale of residential units of value up to </a:t>
                      </a:r>
                      <a:r>
                        <a:rPr lang="en-GB" sz="2000" dirty="0" err="1" smtClean="0">
                          <a:latin typeface="Times New Roman" panose="02020603050405020304" pitchFamily="18" charset="0"/>
                          <a:cs typeface="Times New Roman" panose="02020603050405020304" pitchFamily="18" charset="0"/>
                        </a:rPr>
                        <a:t>Rs</a:t>
                      </a:r>
                      <a:r>
                        <a:rPr lang="en-GB" sz="2000" dirty="0" smtClean="0">
                          <a:latin typeface="Times New Roman" panose="02020603050405020304" pitchFamily="18" charset="0"/>
                          <a:cs typeface="Times New Roman" panose="02020603050405020304" pitchFamily="18" charset="0"/>
                        </a:rPr>
                        <a:t>. 2 </a:t>
                      </a:r>
                      <a:r>
                        <a:rPr lang="en-GB" sz="2000" dirty="0" err="1" smtClean="0">
                          <a:latin typeface="Times New Roman" panose="02020603050405020304" pitchFamily="18" charset="0"/>
                          <a:cs typeface="Times New Roman" panose="02020603050405020304" pitchFamily="18" charset="0"/>
                        </a:rPr>
                        <a:t>crores</a:t>
                      </a:r>
                      <a:r>
                        <a:rPr lang="en-GB"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2063407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17" y="331479"/>
            <a:ext cx="11537594" cy="5321448"/>
          </a:xfrm>
        </p:spPr>
        <p:txBody>
          <a:bodyPr>
            <a:normAutofit/>
          </a:bodyPr>
          <a:lstStyle/>
          <a:p>
            <a:pPr marL="0" indent="0" algn="just">
              <a:buNone/>
            </a:pPr>
            <a:r>
              <a:rPr lang="en-IN" sz="2400" dirty="0" smtClean="0">
                <a:latin typeface="Times New Roman" panose="02020603050405020304" pitchFamily="18" charset="0"/>
                <a:cs typeface="Times New Roman" panose="02020603050405020304" pitchFamily="18" charset="0"/>
              </a:rPr>
              <a:t>Extended </a:t>
            </a:r>
            <a:r>
              <a:rPr lang="en-IN" sz="2400" dirty="0">
                <a:latin typeface="Times New Roman" panose="02020603050405020304" pitchFamily="18" charset="0"/>
                <a:cs typeface="Times New Roman" panose="02020603050405020304" pitchFamily="18" charset="0"/>
              </a:rPr>
              <a:t>safe harbour rules of 20% are applicable only for a limited set of transactions which satisfy the following conditions:</a:t>
            </a:r>
          </a:p>
          <a:p>
            <a:pPr marL="0" indent="0" algn="just">
              <a:buNone/>
            </a:pPr>
            <a:r>
              <a:rPr lang="en-IN" sz="2400" dirty="0">
                <a:latin typeface="Times New Roman" panose="02020603050405020304" pitchFamily="18" charset="0"/>
                <a:cs typeface="Times New Roman" panose="02020603050405020304" pitchFamily="18" charset="0"/>
              </a:rPr>
              <a:t>(a) Residential units of value up to </a:t>
            </a:r>
            <a:r>
              <a:rPr lang="en-IN" sz="2400" dirty="0" err="1">
                <a:latin typeface="Times New Roman" panose="02020603050405020304" pitchFamily="18" charset="0"/>
                <a:cs typeface="Times New Roman" panose="02020603050405020304" pitchFamily="18" charset="0"/>
              </a:rPr>
              <a:t>Rs</a:t>
            </a:r>
            <a:r>
              <a:rPr lang="en-IN" sz="2400" dirty="0">
                <a:latin typeface="Times New Roman" panose="02020603050405020304" pitchFamily="18" charset="0"/>
                <a:cs typeface="Times New Roman" panose="02020603050405020304" pitchFamily="18" charset="0"/>
              </a:rPr>
              <a:t>. 2 </a:t>
            </a:r>
            <a:r>
              <a:rPr lang="en-IN" sz="2400" dirty="0" err="1">
                <a:latin typeface="Times New Roman" panose="02020603050405020304" pitchFamily="18" charset="0"/>
                <a:cs typeface="Times New Roman" panose="02020603050405020304" pitchFamily="18" charset="0"/>
              </a:rPr>
              <a:t>crores</a:t>
            </a:r>
            <a:r>
              <a:rPr lang="en-IN" sz="2400" dirty="0">
                <a:latin typeface="Times New Roman" panose="02020603050405020304" pitchFamily="18" charset="0"/>
                <a:cs typeface="Times New Roman" panose="02020603050405020304" pitchFamily="18" charset="0"/>
              </a:rPr>
              <a:t>.</a:t>
            </a:r>
          </a:p>
          <a:p>
            <a:pPr marL="0" indent="0" algn="just">
              <a:buNone/>
            </a:pPr>
            <a:r>
              <a:rPr lang="en-IN" sz="2400" dirty="0">
                <a:latin typeface="Times New Roman" panose="02020603050405020304" pitchFamily="18" charset="0"/>
                <a:cs typeface="Times New Roman" panose="02020603050405020304" pitchFamily="18" charset="0"/>
              </a:rPr>
              <a:t>(b) Primary sale by real estate developer to home buyers (</a:t>
            </a:r>
            <a:r>
              <a:rPr lang="en-IN" sz="2400" dirty="0" err="1" smtClean="0">
                <a:latin typeface="Times New Roman" panose="02020603050405020304" pitchFamily="18" charset="0"/>
                <a:cs typeface="Times New Roman" panose="02020603050405020304" pitchFamily="18" charset="0"/>
              </a:rPr>
              <a:t>i.e</a:t>
            </a: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stock-in-trade</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(c) Sale from 12.11.2020 to </a:t>
            </a:r>
            <a:r>
              <a:rPr lang="en-IN" sz="2400" dirty="0" smtClean="0">
                <a:latin typeface="Times New Roman" panose="02020603050405020304" pitchFamily="18" charset="0"/>
                <a:cs typeface="Times New Roman" panose="02020603050405020304" pitchFamily="18" charset="0"/>
              </a:rPr>
              <a:t>30.06.2021.</a:t>
            </a:r>
            <a:endParaRPr lang="en-IN" sz="2400" dirty="0">
              <a:latin typeface="Times New Roman" panose="02020603050405020304" pitchFamily="18" charset="0"/>
              <a:cs typeface="Times New Roman" panose="02020603050405020304" pitchFamily="18" charset="0"/>
            </a:endParaRPr>
          </a:p>
          <a:p>
            <a:pPr marL="0" indent="0" algn="just">
              <a:buNone/>
            </a:pPr>
            <a:endParaRPr lang="en-GB" sz="2400" dirty="0" smtClean="0">
              <a:latin typeface="Times New Roman" pitchFamily="18" charset="0"/>
              <a:cs typeface="Times New Roman" pitchFamily="18" charset="0"/>
            </a:endParaRPr>
          </a:p>
          <a:p>
            <a:pPr marL="0" indent="0" algn="just">
              <a:buNone/>
            </a:pPr>
            <a:r>
              <a:rPr lang="en-GB" sz="2400" b="1" u="sng" dirty="0" smtClean="0">
                <a:latin typeface="Times New Roman" pitchFamily="18" charset="0"/>
                <a:cs typeface="Times New Roman" pitchFamily="18" charset="0"/>
              </a:rPr>
              <a:t>Scenarios </a:t>
            </a:r>
            <a:r>
              <a:rPr lang="en-GB" sz="2400" b="1" u="sng" dirty="0">
                <a:latin typeface="Times New Roman" pitchFamily="18" charset="0"/>
                <a:cs typeface="Times New Roman" pitchFamily="18" charset="0"/>
              </a:rPr>
              <a:t>where the said extension of safe harbour rules will not </a:t>
            </a:r>
            <a:r>
              <a:rPr lang="en-GB" sz="2400" b="1" u="sng" dirty="0" smtClean="0">
                <a:latin typeface="Times New Roman" pitchFamily="18" charset="0"/>
                <a:cs typeface="Times New Roman" pitchFamily="18" charset="0"/>
              </a:rPr>
              <a:t>apply</a:t>
            </a:r>
            <a:endParaRPr lang="en-GB" sz="2400" dirty="0">
              <a:latin typeface="Times New Roman" pitchFamily="18" charset="0"/>
              <a:cs typeface="Times New Roman" pitchFamily="18" charset="0"/>
            </a:endParaRPr>
          </a:p>
          <a:p>
            <a:pPr marL="457200" indent="-457200" algn="just">
              <a:buFont typeface="+mj-lt"/>
              <a:buAutoNum type="alphaLcParenR"/>
            </a:pPr>
            <a:r>
              <a:rPr lang="en-GB" sz="2400" dirty="0" smtClean="0">
                <a:latin typeface="Times New Roman" pitchFamily="18" charset="0"/>
                <a:cs typeface="Times New Roman" pitchFamily="18" charset="0"/>
              </a:rPr>
              <a:t> Sale </a:t>
            </a:r>
            <a:r>
              <a:rPr lang="en-GB" sz="2400" dirty="0">
                <a:latin typeface="Times New Roman" pitchFamily="18" charset="0"/>
                <a:cs typeface="Times New Roman" pitchFamily="18" charset="0"/>
              </a:rPr>
              <a:t>of Capital Assets (not stock-in-trade) </a:t>
            </a:r>
            <a:r>
              <a:rPr lang="en-GB" sz="2400" dirty="0" err="1" smtClean="0">
                <a:latin typeface="Times New Roman" pitchFamily="18" charset="0"/>
                <a:cs typeface="Times New Roman" pitchFamily="18" charset="0"/>
              </a:rPr>
              <a:t>i.e</a:t>
            </a:r>
            <a:r>
              <a:rPr lang="en-GB" sz="2400" dirty="0" smtClean="0">
                <a:latin typeface="Times New Roman" pitchFamily="18" charset="0"/>
                <a:cs typeface="Times New Roman" pitchFamily="18" charset="0"/>
              </a:rPr>
              <a:t> sale </a:t>
            </a:r>
            <a:r>
              <a:rPr lang="en-GB" sz="2400" dirty="0">
                <a:latin typeface="Times New Roman" pitchFamily="18" charset="0"/>
                <a:cs typeface="Times New Roman" pitchFamily="18" charset="0"/>
              </a:rPr>
              <a:t>by one home buyer to another.</a:t>
            </a:r>
          </a:p>
          <a:p>
            <a:pPr marL="457200" indent="-457200" algn="just">
              <a:buFont typeface="+mj-lt"/>
              <a:buAutoNum type="alphaLcParenR"/>
            </a:pPr>
            <a:r>
              <a:rPr lang="en-GB" sz="2400" dirty="0" smtClean="0">
                <a:latin typeface="Times New Roman" pitchFamily="18" charset="0"/>
                <a:cs typeface="Times New Roman" pitchFamily="18" charset="0"/>
              </a:rPr>
              <a:t> Sale </a:t>
            </a:r>
            <a:r>
              <a:rPr lang="en-GB" sz="2400" dirty="0">
                <a:latin typeface="Times New Roman" pitchFamily="18" charset="0"/>
                <a:cs typeface="Times New Roman" pitchFamily="18" charset="0"/>
              </a:rPr>
              <a:t>of land or commercial units (</a:t>
            </a:r>
            <a:r>
              <a:rPr lang="en-GB" sz="2400" dirty="0" err="1" smtClean="0">
                <a:latin typeface="Times New Roman" pitchFamily="18" charset="0"/>
                <a:cs typeface="Times New Roman" pitchFamily="18" charset="0"/>
              </a:rPr>
              <a:t>i.e</a:t>
            </a:r>
            <a:r>
              <a:rPr lang="en-GB" sz="2400" dirty="0" smtClean="0">
                <a:latin typeface="Times New Roman" pitchFamily="18" charset="0"/>
                <a:cs typeface="Times New Roman" pitchFamily="18" charset="0"/>
              </a:rPr>
              <a:t> Offices / shops </a:t>
            </a:r>
            <a:r>
              <a:rPr lang="en-GB" sz="2400" dirty="0">
                <a:latin typeface="Times New Roman" pitchFamily="18" charset="0"/>
                <a:cs typeface="Times New Roman" pitchFamily="18" charset="0"/>
              </a:rPr>
              <a:t>etc.)</a:t>
            </a:r>
          </a:p>
          <a:p>
            <a:pPr marL="457200" indent="-457200" algn="just">
              <a:buFont typeface="+mj-lt"/>
              <a:buAutoNum type="alphaLcParenR"/>
            </a:pPr>
            <a:r>
              <a:rPr lang="en-GB" sz="2400" dirty="0" smtClean="0">
                <a:latin typeface="Times New Roman" pitchFamily="18" charset="0"/>
                <a:cs typeface="Times New Roman" pitchFamily="18" charset="0"/>
              </a:rPr>
              <a:t> Sale </a:t>
            </a:r>
            <a:r>
              <a:rPr lang="en-GB" sz="2400" dirty="0">
                <a:latin typeface="Times New Roman" pitchFamily="18" charset="0"/>
                <a:cs typeface="Times New Roman" pitchFamily="18" charset="0"/>
              </a:rPr>
              <a:t>of residential units above </a:t>
            </a:r>
            <a:r>
              <a:rPr lang="en-GB" sz="2400" dirty="0" err="1">
                <a:latin typeface="Times New Roman" pitchFamily="18" charset="0"/>
                <a:cs typeface="Times New Roman" pitchFamily="18" charset="0"/>
              </a:rPr>
              <a:t>Rs</a:t>
            </a:r>
            <a:r>
              <a:rPr lang="en-GB" sz="2400" dirty="0">
                <a:latin typeface="Times New Roman" pitchFamily="18" charset="0"/>
                <a:cs typeface="Times New Roman" pitchFamily="18" charset="0"/>
              </a:rPr>
              <a:t>. 2 </a:t>
            </a:r>
            <a:r>
              <a:rPr lang="en-GB" sz="2400" dirty="0" err="1" smtClean="0">
                <a:latin typeface="Times New Roman" pitchFamily="18" charset="0"/>
                <a:cs typeface="Times New Roman" pitchFamily="18" charset="0"/>
              </a:rPr>
              <a:t>crores</a:t>
            </a:r>
            <a:r>
              <a:rPr lang="en-GB"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5103497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870" y="177728"/>
            <a:ext cx="11494493" cy="5879577"/>
          </a:xfrm>
        </p:spPr>
        <p:txBody>
          <a:bodyPr>
            <a:noAutofit/>
          </a:bodyPr>
          <a:lstStyle/>
          <a:p>
            <a:pPr marL="220345" marR="71120" algn="just">
              <a:spcBef>
                <a:spcPts val="300"/>
              </a:spcBef>
              <a:buNone/>
            </a:pPr>
            <a:r>
              <a:rPr lang="en-US" sz="2300" b="1" spc="-5" dirty="0">
                <a:latin typeface="Times New Roman" pitchFamily="18" charset="0"/>
                <a:cs typeface="Times New Roman" pitchFamily="18" charset="0"/>
              </a:rPr>
              <a:t>ISSUE </a:t>
            </a:r>
            <a:r>
              <a:rPr lang="en-US" sz="2300" b="1" spc="-5" dirty="0" smtClean="0">
                <a:latin typeface="Times New Roman" pitchFamily="18" charset="0"/>
                <a:cs typeface="Times New Roman" pitchFamily="18" charset="0"/>
              </a:rPr>
              <a:t>- 1</a:t>
            </a:r>
            <a:endParaRPr lang="en-US" sz="2300" b="1" spc="-5" dirty="0">
              <a:latin typeface="Times New Roman" pitchFamily="18" charset="0"/>
              <a:cs typeface="Times New Roman" pitchFamily="18" charset="0"/>
            </a:endParaRPr>
          </a:p>
          <a:p>
            <a:pPr marL="220345" marR="71120" algn="just">
              <a:spcBef>
                <a:spcPts val="300"/>
              </a:spcBef>
              <a:buNone/>
            </a:pPr>
            <a:r>
              <a:rPr lang="en-US" sz="2300" b="1" u="sng" spc="-5" dirty="0">
                <a:latin typeface="Times New Roman" pitchFamily="18" charset="0"/>
                <a:cs typeface="Times New Roman" pitchFamily="18" charset="0"/>
              </a:rPr>
              <a:t>Whether applies to rights in land or </a:t>
            </a:r>
            <a:r>
              <a:rPr lang="en-US" sz="2300" b="1" u="sng" spc="-5" dirty="0" smtClean="0">
                <a:latin typeface="Times New Roman" pitchFamily="18" charset="0"/>
                <a:cs typeface="Times New Roman" pitchFamily="18" charset="0"/>
              </a:rPr>
              <a:t>building?</a:t>
            </a:r>
          </a:p>
          <a:p>
            <a:pPr marL="220345" marR="71120" algn="just">
              <a:spcBef>
                <a:spcPts val="300"/>
              </a:spcBef>
              <a:buNone/>
            </a:pPr>
            <a:r>
              <a:rPr lang="en-US" sz="2300" spc="-5" dirty="0" smtClean="0">
                <a:latin typeface="Times New Roman" pitchFamily="18" charset="0"/>
                <a:cs typeface="Times New Roman" pitchFamily="18" charset="0"/>
              </a:rPr>
              <a:t>The </a:t>
            </a:r>
            <a:r>
              <a:rPr lang="en-US" sz="2300" spc="-5" dirty="0">
                <a:latin typeface="Times New Roman" pitchFamily="18" charset="0"/>
                <a:cs typeface="Times New Roman" pitchFamily="18" charset="0"/>
              </a:rPr>
              <a:t>section applies to </a:t>
            </a:r>
            <a:r>
              <a:rPr lang="en-US" sz="2300" dirty="0">
                <a:latin typeface="Times New Roman" pitchFamily="18" charset="0"/>
                <a:cs typeface="Times New Roman" pitchFamily="18" charset="0"/>
              </a:rPr>
              <a:t>transfer </a:t>
            </a:r>
            <a:r>
              <a:rPr lang="en-US" sz="2300" spc="-5" dirty="0">
                <a:latin typeface="Times New Roman" pitchFamily="18" charset="0"/>
                <a:cs typeface="Times New Roman" pitchFamily="18" charset="0"/>
              </a:rPr>
              <a:t>of land or building or both which are stock-in-trade of </a:t>
            </a:r>
            <a:r>
              <a:rPr lang="en-US" sz="2300" dirty="0">
                <a:latin typeface="Times New Roman" pitchFamily="18" charset="0"/>
                <a:cs typeface="Times New Roman" pitchFamily="18" charset="0"/>
              </a:rPr>
              <a:t>the  </a:t>
            </a:r>
            <a:r>
              <a:rPr lang="en-US" sz="2300" spc="-5" dirty="0" err="1" smtClean="0">
                <a:latin typeface="Times New Roman" pitchFamily="18" charset="0"/>
                <a:cs typeface="Times New Roman" pitchFamily="18" charset="0"/>
              </a:rPr>
              <a:t>assessee</a:t>
            </a:r>
            <a:r>
              <a:rPr lang="en-US" sz="2300" spc="-5" dirty="0" smtClean="0">
                <a:latin typeface="Times New Roman" pitchFamily="18" charset="0"/>
                <a:cs typeface="Times New Roman" pitchFamily="18" charset="0"/>
              </a:rPr>
              <a:t>.</a:t>
            </a:r>
            <a:endParaRPr lang="en-US" sz="2300" spc="-5" dirty="0">
              <a:latin typeface="Times New Roman" pitchFamily="18" charset="0"/>
              <a:cs typeface="Times New Roman" pitchFamily="18" charset="0"/>
            </a:endParaRPr>
          </a:p>
          <a:p>
            <a:pPr marL="220345" marR="71120" algn="just">
              <a:spcBef>
                <a:spcPts val="300"/>
              </a:spcBef>
              <a:buNone/>
            </a:pPr>
            <a:r>
              <a:rPr lang="en-US" sz="2300" spc="-5" dirty="0" smtClean="0">
                <a:latin typeface="Times New Roman" pitchFamily="18" charset="0"/>
                <a:cs typeface="Times New Roman" pitchFamily="18" charset="0"/>
              </a:rPr>
              <a:t>Rights </a:t>
            </a:r>
            <a:r>
              <a:rPr lang="en-US" sz="2300" spc="-5" dirty="0">
                <a:latin typeface="Times New Roman" pitchFamily="18" charset="0"/>
                <a:cs typeface="Times New Roman" pitchFamily="18" charset="0"/>
              </a:rPr>
              <a:t>in land or building may </a:t>
            </a:r>
            <a:r>
              <a:rPr lang="en-US" sz="2300" dirty="0">
                <a:latin typeface="Times New Roman" pitchFamily="18" charset="0"/>
                <a:cs typeface="Times New Roman" pitchFamily="18" charset="0"/>
              </a:rPr>
              <a:t>not </a:t>
            </a:r>
            <a:r>
              <a:rPr lang="en-US" sz="2300" spc="-5" dirty="0">
                <a:latin typeface="Times New Roman" pitchFamily="18" charset="0"/>
                <a:cs typeface="Times New Roman" pitchFamily="18" charset="0"/>
              </a:rPr>
              <a:t>be covered </a:t>
            </a:r>
            <a:r>
              <a:rPr lang="en-US" sz="2300" dirty="0">
                <a:latin typeface="Times New Roman" pitchFamily="18" charset="0"/>
                <a:cs typeface="Times New Roman" pitchFamily="18" charset="0"/>
              </a:rPr>
              <a:t>by </a:t>
            </a:r>
            <a:r>
              <a:rPr lang="en-US" sz="2300" spc="-5" dirty="0">
                <a:latin typeface="Times New Roman" pitchFamily="18" charset="0"/>
                <a:cs typeface="Times New Roman" pitchFamily="18" charset="0"/>
              </a:rPr>
              <a:t>the provisions of this </a:t>
            </a:r>
            <a:r>
              <a:rPr lang="en-US" sz="2300" spc="-5" dirty="0" smtClean="0">
                <a:latin typeface="Times New Roman" pitchFamily="18" charset="0"/>
                <a:cs typeface="Times New Roman" pitchFamily="18" charset="0"/>
              </a:rPr>
              <a:t>section.</a:t>
            </a:r>
          </a:p>
          <a:p>
            <a:pPr algn="just">
              <a:buNone/>
            </a:pPr>
            <a:r>
              <a:rPr lang="en-IN" sz="2300" dirty="0">
                <a:latin typeface="Times New Roman" panose="02020603050405020304" pitchFamily="18" charset="0"/>
                <a:cs typeface="Times New Roman" panose="02020603050405020304" pitchFamily="18" charset="0"/>
              </a:rPr>
              <a:t>In context of section 50C courts have held that section does not apply to </a:t>
            </a:r>
            <a:r>
              <a:rPr lang="en-GB" sz="2300" b="1" dirty="0">
                <a:latin typeface="Times New Roman" panose="02020603050405020304" pitchFamily="18" charset="0"/>
                <a:cs typeface="Times New Roman" panose="02020603050405020304" pitchFamily="18" charset="0"/>
              </a:rPr>
              <a:t>tenancy </a:t>
            </a:r>
            <a:r>
              <a:rPr lang="en-GB" sz="2300" b="1" dirty="0" smtClean="0">
                <a:latin typeface="Times New Roman" panose="02020603050405020304" pitchFamily="18" charset="0"/>
                <a:cs typeface="Times New Roman" panose="02020603050405020304" pitchFamily="18" charset="0"/>
              </a:rPr>
              <a:t>rights / leasehold </a:t>
            </a:r>
            <a:r>
              <a:rPr lang="en-GB" sz="2300" b="1" dirty="0">
                <a:latin typeface="Times New Roman" panose="02020603050405020304" pitchFamily="18" charset="0"/>
                <a:cs typeface="Times New Roman" panose="02020603050405020304" pitchFamily="18" charset="0"/>
              </a:rPr>
              <a:t>rights / booking rights / </a:t>
            </a:r>
            <a:r>
              <a:rPr lang="en-IN" sz="2300" b="1" dirty="0">
                <a:latin typeface="Times New Roman" panose="02020603050405020304" pitchFamily="18" charset="0"/>
                <a:cs typeface="Times New Roman" panose="02020603050405020304" pitchFamily="18" charset="0"/>
              </a:rPr>
              <a:t>rights in land or rights in building:</a:t>
            </a:r>
          </a:p>
          <a:p>
            <a:pPr algn="just">
              <a:buFont typeface="Wingdings" panose="05000000000000000000" pitchFamily="2" charset="2"/>
              <a:buChar char="Ø"/>
            </a:pPr>
            <a:r>
              <a:rPr lang="en-GB" sz="2300" b="1" spc="-5" dirty="0">
                <a:latin typeface="Times New Roman" panose="02020603050405020304" pitchFamily="18" charset="0"/>
                <a:cs typeface="Times New Roman" panose="02020603050405020304" pitchFamily="18" charset="0"/>
              </a:rPr>
              <a:t>V.S. </a:t>
            </a:r>
            <a:r>
              <a:rPr lang="en-GB" sz="2300" b="1" spc="-5" dirty="0" err="1">
                <a:latin typeface="Times New Roman" panose="02020603050405020304" pitchFamily="18" charset="0"/>
                <a:cs typeface="Times New Roman" panose="02020603050405020304" pitchFamily="18" charset="0"/>
              </a:rPr>
              <a:t>Chandrashekar</a:t>
            </a:r>
            <a:r>
              <a:rPr lang="en-GB" sz="2300" b="1" spc="-5" dirty="0">
                <a:latin typeface="Times New Roman" panose="02020603050405020304" pitchFamily="18" charset="0"/>
                <a:cs typeface="Times New Roman" panose="02020603050405020304" pitchFamily="18" charset="0"/>
              </a:rPr>
              <a:t> V ACIT, 2021 432 ITR 330 / 199 DTR 545 / 320 CTR 339 / 282 Taxman 244(</a:t>
            </a:r>
            <a:r>
              <a:rPr lang="en-GB" sz="2300" b="1" spc="-5" dirty="0" err="1">
                <a:latin typeface="Times New Roman" panose="02020603050405020304" pitchFamily="18" charset="0"/>
                <a:cs typeface="Times New Roman" panose="02020603050405020304" pitchFamily="18" charset="0"/>
              </a:rPr>
              <a:t>Karn</a:t>
            </a:r>
            <a:r>
              <a:rPr lang="en-GB" sz="2300" b="1" spc="-5" dirty="0">
                <a:latin typeface="Times New Roman" panose="02020603050405020304" pitchFamily="18" charset="0"/>
                <a:cs typeface="Times New Roman" panose="02020603050405020304" pitchFamily="18" charset="0"/>
              </a:rPr>
              <a:t>)(HC)</a:t>
            </a:r>
          </a:p>
          <a:p>
            <a:pPr algn="just">
              <a:buFont typeface="Wingdings" panose="05000000000000000000" pitchFamily="2" charset="2"/>
              <a:buChar char="Ø"/>
            </a:pPr>
            <a:r>
              <a:rPr lang="en-GB" sz="2300" b="1" spc="-5" dirty="0">
                <a:latin typeface="Times New Roman" panose="02020603050405020304" pitchFamily="18" charset="0"/>
                <a:cs typeface="Times New Roman" panose="02020603050405020304" pitchFamily="18" charset="0"/>
              </a:rPr>
              <a:t>Smt. </a:t>
            </a:r>
            <a:r>
              <a:rPr lang="en-GB" sz="2300" b="1" spc="-5" dirty="0" err="1">
                <a:latin typeface="Times New Roman" panose="02020603050405020304" pitchFamily="18" charset="0"/>
                <a:cs typeface="Times New Roman" panose="02020603050405020304" pitchFamily="18" charset="0"/>
              </a:rPr>
              <a:t>Devindraben</a:t>
            </a:r>
            <a:r>
              <a:rPr lang="en-GB" sz="2300" b="1" spc="-5" dirty="0">
                <a:latin typeface="Times New Roman" panose="02020603050405020304" pitchFamily="18" charset="0"/>
                <a:cs typeface="Times New Roman" panose="02020603050405020304" pitchFamily="18" charset="0"/>
              </a:rPr>
              <a:t> I. </a:t>
            </a:r>
            <a:r>
              <a:rPr lang="en-GB" sz="2300" b="1" spc="-5" dirty="0" err="1">
                <a:latin typeface="Times New Roman" panose="02020603050405020304" pitchFamily="18" charset="0"/>
                <a:cs typeface="Times New Roman" panose="02020603050405020304" pitchFamily="18" charset="0"/>
              </a:rPr>
              <a:t>Barot</a:t>
            </a:r>
            <a:r>
              <a:rPr lang="en-GB" sz="2300" b="1" spc="-5" dirty="0">
                <a:latin typeface="Times New Roman" panose="02020603050405020304" pitchFamily="18" charset="0"/>
                <a:cs typeface="Times New Roman" panose="02020603050405020304" pitchFamily="18" charset="0"/>
              </a:rPr>
              <a:t> v. ITO [(2016) 70 taxmann.com 235 (Ahmedabad -  Trib.)]</a:t>
            </a:r>
            <a:endParaRPr lang="en-GB" sz="2300" spc="-5"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300" b="1" spc="-5" dirty="0">
                <a:latin typeface="Times New Roman" panose="02020603050405020304" pitchFamily="18" charset="0"/>
                <a:cs typeface="Times New Roman" panose="02020603050405020304" pitchFamily="18" charset="0"/>
              </a:rPr>
              <a:t>ITO v. Tara Chand Jain [(2015) 63 taxmann.com 286 (Jaipur - Trib.)]</a:t>
            </a:r>
          </a:p>
          <a:p>
            <a:pPr marL="342900" indent="-342900" algn="just">
              <a:buSzPts val="2200"/>
              <a:buFont typeface="Wingdings" panose="05000000000000000000" pitchFamily="2" charset="2"/>
              <a:buChar char="Ø"/>
            </a:pPr>
            <a:r>
              <a:rPr lang="en-GB" sz="2300" b="1" dirty="0">
                <a:solidFill>
                  <a:srgbClr val="000000"/>
                </a:solidFill>
                <a:latin typeface="Times New Roman" panose="02020603050405020304" pitchFamily="18" charset="0"/>
              </a:rPr>
              <a:t>DCIT v. </a:t>
            </a:r>
            <a:r>
              <a:rPr lang="en-GB" sz="2300" b="1" dirty="0" err="1">
                <a:solidFill>
                  <a:srgbClr val="000000"/>
                </a:solidFill>
                <a:latin typeface="Times New Roman" panose="02020603050405020304" pitchFamily="18" charset="0"/>
              </a:rPr>
              <a:t>Tejinder</a:t>
            </a:r>
            <a:r>
              <a:rPr lang="en-GB" sz="2300" b="1" dirty="0">
                <a:solidFill>
                  <a:srgbClr val="000000"/>
                </a:solidFill>
                <a:latin typeface="Times New Roman" panose="02020603050405020304" pitchFamily="18" charset="0"/>
              </a:rPr>
              <a:t> Singh [(2012) 50 SOT 391 (</a:t>
            </a:r>
            <a:r>
              <a:rPr lang="en-GB" sz="2300" b="1" dirty="0" err="1">
                <a:solidFill>
                  <a:srgbClr val="000000"/>
                </a:solidFill>
                <a:latin typeface="Times New Roman" panose="02020603050405020304" pitchFamily="18" charset="0"/>
              </a:rPr>
              <a:t>Kol</a:t>
            </a:r>
            <a:r>
              <a:rPr lang="en-GB" sz="2300" b="1" dirty="0">
                <a:solidFill>
                  <a:srgbClr val="000000"/>
                </a:solidFill>
                <a:latin typeface="Times New Roman" panose="02020603050405020304" pitchFamily="18" charset="0"/>
              </a:rPr>
              <a:t>.)(Trib.)] (leasehold rights)</a:t>
            </a:r>
          </a:p>
          <a:p>
            <a:pPr marL="342900" indent="-342900" algn="just">
              <a:buSzPts val="2200"/>
              <a:buFont typeface="Wingdings" panose="05000000000000000000" pitchFamily="2" charset="2"/>
              <a:buChar char="Ø"/>
            </a:pPr>
            <a:r>
              <a:rPr lang="pt-BR" sz="2300" b="1" dirty="0">
                <a:solidFill>
                  <a:srgbClr val="000000"/>
                </a:solidFill>
                <a:latin typeface="Times New Roman" panose="02020603050405020304" pitchFamily="18" charset="0"/>
              </a:rPr>
              <a:t>Atul G. Puranik v. ITO [(2011) </a:t>
            </a:r>
            <a:r>
              <a:rPr lang="en-GB" sz="2300" b="1" dirty="0">
                <a:solidFill>
                  <a:srgbClr val="000000"/>
                </a:solidFill>
                <a:latin typeface="Times New Roman" panose="02020603050405020304" pitchFamily="18" charset="0"/>
              </a:rPr>
              <a:t>11 ITR 120,  132 ITD 499 </a:t>
            </a:r>
            <a:r>
              <a:rPr lang="pt-BR" sz="2300" b="1" dirty="0">
                <a:solidFill>
                  <a:srgbClr val="000000"/>
                </a:solidFill>
                <a:latin typeface="Times New Roman" panose="02020603050405020304" pitchFamily="18" charset="0"/>
              </a:rPr>
              <a:t>58 DTR 208 (Mum.)(Trib.)] </a:t>
            </a:r>
            <a:r>
              <a:rPr lang="en-GB" sz="2300" b="1" dirty="0">
                <a:solidFill>
                  <a:srgbClr val="000000"/>
                </a:solidFill>
                <a:latin typeface="Times New Roman" panose="02020603050405020304" pitchFamily="18" charset="0"/>
              </a:rPr>
              <a:t>[2011] </a:t>
            </a:r>
            <a:r>
              <a:rPr lang="en-IN" sz="2300" b="1" dirty="0">
                <a:solidFill>
                  <a:srgbClr val="000000"/>
                </a:solidFill>
                <a:latin typeface="Times New Roman" panose="02020603050405020304" pitchFamily="18" charset="0"/>
              </a:rPr>
              <a:t>(leasehold rights)</a:t>
            </a:r>
            <a:endParaRPr lang="en-GB" sz="2300" b="1" dirty="0">
              <a:solidFill>
                <a:srgbClr val="000000"/>
              </a:solidFill>
              <a:latin typeface="Times New Roman" panose="02020603050405020304" pitchFamily="18" charset="0"/>
            </a:endParaRPr>
          </a:p>
          <a:p>
            <a:pPr marL="342900" indent="-342900" algn="just">
              <a:buSzPts val="2200"/>
              <a:buFont typeface="Wingdings" panose="05000000000000000000" pitchFamily="2" charset="2"/>
              <a:buChar char="Ø"/>
            </a:pPr>
            <a:r>
              <a:rPr lang="en-GB" sz="2300" b="1" dirty="0" err="1">
                <a:solidFill>
                  <a:srgbClr val="000000"/>
                </a:solidFill>
                <a:latin typeface="Times New Roman" panose="02020603050405020304" pitchFamily="18" charset="0"/>
              </a:rPr>
              <a:t>Kancast</a:t>
            </a:r>
            <a:r>
              <a:rPr lang="en-GB" sz="2300" b="1" dirty="0">
                <a:solidFill>
                  <a:srgbClr val="000000"/>
                </a:solidFill>
                <a:latin typeface="Times New Roman" panose="02020603050405020304" pitchFamily="18" charset="0"/>
              </a:rPr>
              <a:t> (P.) Ltd. v. ITO [(2015) 55 taxmann.com 171 (Pune - Trib.)] (leasehold </a:t>
            </a:r>
            <a:r>
              <a:rPr lang="en-GB" sz="2300" b="1" dirty="0" smtClean="0">
                <a:solidFill>
                  <a:srgbClr val="000000"/>
                </a:solidFill>
                <a:latin typeface="Times New Roman" panose="02020603050405020304" pitchFamily="18" charset="0"/>
              </a:rPr>
              <a:t>rights)7</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0947772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457" y="304809"/>
            <a:ext cx="11380686" cy="5821363"/>
          </a:xfrm>
        </p:spPr>
        <p:txBody>
          <a:bodyPr>
            <a:noAutofit/>
          </a:bodyPr>
          <a:lstStyle/>
          <a:p>
            <a:pPr marL="342900" marR="390" indent="-342900" algn="just">
              <a:buSzPts val="2200"/>
              <a:buFont typeface="Wingdings" panose="05000000000000000000" pitchFamily="2" charset="2"/>
              <a:buChar char="Ø"/>
            </a:pPr>
            <a:r>
              <a:rPr lang="en-IN" sz="2400" b="1" dirty="0">
                <a:solidFill>
                  <a:srgbClr val="000000"/>
                </a:solidFill>
                <a:latin typeface="Times New Roman" panose="02020603050405020304" pitchFamily="18" charset="0"/>
              </a:rPr>
              <a:t>ITO v. Pradeep Steel Re-Rolling Mills (P.) Ltd. [(2013) 39 taxmann.com 123  (Mumbai - Trib.)] </a:t>
            </a:r>
            <a:r>
              <a:rPr lang="en-GB" sz="2400" b="1" dirty="0">
                <a:solidFill>
                  <a:srgbClr val="000000"/>
                </a:solidFill>
                <a:latin typeface="Times New Roman" panose="02020603050405020304" pitchFamily="18" charset="0"/>
              </a:rPr>
              <a:t>(leasehold rights)</a:t>
            </a:r>
            <a:endParaRPr lang="en-IN" sz="2400" b="1" dirty="0">
              <a:solidFill>
                <a:srgbClr val="000000"/>
              </a:solidFill>
              <a:latin typeface="Times New Roman" panose="02020603050405020304" pitchFamily="18" charset="0"/>
            </a:endParaRP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rPr>
              <a:t>Noida Cyber Park Pvt Ltd V ITO, 2020, ITAT DELHI, ITA NO. 165/DEL/2020 dated 12.10.2020 (leasehold rights)</a:t>
            </a: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rPr>
              <a:t>ACIT v. Everest Industries Ltd. (Mum.) (ITAT) in I.T.A. No.814/Mum/2007 dated 29.11.2006 (lease hold rights)</a:t>
            </a: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rPr>
              <a:t>CIT V M/S. Greenfield Hotels &amp; Estates Pvt Ltd [2016] 389 ITR 68, Bombay High Court (lease hold rights</a:t>
            </a:r>
            <a:r>
              <a:rPr lang="en-GB" sz="2400" b="1" dirty="0" smtClean="0">
                <a:solidFill>
                  <a:srgbClr val="000000"/>
                </a:solidFill>
                <a:latin typeface="Times New Roman" panose="02020603050405020304" pitchFamily="18" charset="0"/>
              </a:rPr>
              <a:t>)</a:t>
            </a:r>
          </a:p>
          <a:p>
            <a:pPr marL="0" marR="390" indent="0" algn="just">
              <a:buSzPts val="2200"/>
              <a:buNone/>
            </a:pPr>
            <a:endParaRPr lang="en-GB" sz="2400" b="1" dirty="0">
              <a:solidFill>
                <a:srgbClr val="000000"/>
              </a:solidFill>
              <a:latin typeface="Times New Roman" panose="02020603050405020304" pitchFamily="18" charset="0"/>
              <a:cs typeface="Times New Roman" panose="02020603050405020304" pitchFamily="18" charset="0"/>
            </a:endParaRPr>
          </a:p>
          <a:p>
            <a:pPr marL="0" marR="390" indent="0" algn="just">
              <a:buSzPts val="2200"/>
              <a:buNone/>
            </a:pPr>
            <a:r>
              <a:rPr lang="en-US" sz="2400" spc="-5" dirty="0">
                <a:latin typeface="Times New Roman" pitchFamily="18" charset="0"/>
                <a:cs typeface="Times New Roman" pitchFamily="18" charset="0"/>
              </a:rPr>
              <a:t>It appears that the ratio of the said decisions will apply with equal force to S. 43CA as </a:t>
            </a:r>
            <a:r>
              <a:rPr lang="en-US" sz="2400" spc="5" dirty="0">
                <a:latin typeface="Times New Roman" pitchFamily="18" charset="0"/>
                <a:cs typeface="Times New Roman" pitchFamily="18" charset="0"/>
              </a:rPr>
              <a:t> </a:t>
            </a:r>
            <a:r>
              <a:rPr lang="en-US" sz="2400" spc="-5" dirty="0">
                <a:latin typeface="Times New Roman" pitchFamily="18" charset="0"/>
                <a:cs typeface="Times New Roman" pitchFamily="18" charset="0"/>
              </a:rPr>
              <a:t>well.</a:t>
            </a:r>
            <a:endParaRPr lang="en-US" sz="2400" dirty="0">
              <a:latin typeface="Times New Roman" pitchFamily="18" charset="0"/>
              <a:cs typeface="Times New Roman" pitchFamily="18" charset="0"/>
            </a:endParaRPr>
          </a:p>
          <a:p>
            <a:pPr marL="0" marR="390" indent="0" algn="just">
              <a:buSzPts val="2200"/>
              <a:buNone/>
            </a:pP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13322956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6" y="97972"/>
            <a:ext cx="11647714" cy="5900058"/>
          </a:xfrm>
        </p:spPr>
        <p:txBody>
          <a:bodyPr>
            <a:noAutofit/>
          </a:bodyPr>
          <a:lstStyle/>
          <a:p>
            <a:pPr marL="229235" marR="54610" algn="just">
              <a:lnSpc>
                <a:spcPct val="120000"/>
              </a:lnSpc>
              <a:spcBef>
                <a:spcPts val="405"/>
              </a:spcBef>
              <a:buNone/>
            </a:pPr>
            <a:r>
              <a:rPr lang="en-US" sz="2300" b="1" spc="-10" dirty="0">
                <a:latin typeface="Times New Roman" pitchFamily="18" charset="0"/>
                <a:cs typeface="Times New Roman" pitchFamily="18" charset="0"/>
              </a:rPr>
              <a:t>ISSUE </a:t>
            </a:r>
            <a:r>
              <a:rPr lang="en-US" sz="2300" b="1" spc="-10" dirty="0" smtClean="0">
                <a:latin typeface="Times New Roman" pitchFamily="18" charset="0"/>
                <a:cs typeface="Times New Roman" pitchFamily="18" charset="0"/>
              </a:rPr>
              <a:t>- 2</a:t>
            </a:r>
            <a:endParaRPr lang="en-US" sz="2300" b="1" spc="-10" dirty="0">
              <a:latin typeface="Times New Roman" pitchFamily="18" charset="0"/>
              <a:cs typeface="Times New Roman" pitchFamily="18" charset="0"/>
            </a:endParaRPr>
          </a:p>
          <a:p>
            <a:pPr marL="229235" marR="54610" algn="just">
              <a:lnSpc>
                <a:spcPct val="120000"/>
              </a:lnSpc>
              <a:spcBef>
                <a:spcPts val="405"/>
              </a:spcBef>
              <a:buNone/>
            </a:pPr>
            <a:r>
              <a:rPr lang="en-US" sz="2300" b="1" u="sng" spc="-10" dirty="0">
                <a:latin typeface="Times New Roman" pitchFamily="18" charset="0"/>
                <a:cs typeface="Times New Roman" pitchFamily="18" charset="0"/>
              </a:rPr>
              <a:t>Whether definition of transfer u/s. 2(47) applies to sec </a:t>
            </a:r>
            <a:r>
              <a:rPr lang="en-US" sz="2300" b="1" u="sng" spc="-10" dirty="0" smtClean="0">
                <a:latin typeface="Times New Roman" pitchFamily="18" charset="0"/>
                <a:cs typeface="Times New Roman" pitchFamily="18" charset="0"/>
              </a:rPr>
              <a:t>43CA.</a:t>
            </a:r>
            <a:endParaRPr lang="en-US" sz="2300" b="1" u="sng" spc="-10" dirty="0">
              <a:latin typeface="Times New Roman" pitchFamily="18" charset="0"/>
              <a:cs typeface="Times New Roman" pitchFamily="18" charset="0"/>
            </a:endParaRPr>
          </a:p>
          <a:p>
            <a:pPr marL="229235" marR="54610" algn="just">
              <a:lnSpc>
                <a:spcPct val="120000"/>
              </a:lnSpc>
              <a:spcBef>
                <a:spcPts val="405"/>
              </a:spcBef>
              <a:buNone/>
            </a:pPr>
            <a:r>
              <a:rPr lang="en-GB" sz="2300" spc="-5" dirty="0">
                <a:latin typeface="Times New Roman" pitchFamily="18" charset="0"/>
                <a:cs typeface="Times New Roman" pitchFamily="18" charset="0"/>
              </a:rPr>
              <a:t>Section 2(47) relating to transfer of asset doesn’t apply in case of </a:t>
            </a:r>
            <a:r>
              <a:rPr lang="en-GB" sz="2300" spc="-5" dirty="0" smtClean="0">
                <a:latin typeface="Times New Roman" pitchFamily="18" charset="0"/>
                <a:cs typeface="Times New Roman" pitchFamily="18" charset="0"/>
              </a:rPr>
              <a:t>transfers covered u/s 43CA   </a:t>
            </a:r>
            <a:r>
              <a:rPr lang="en-GB" sz="2300" spc="-5" dirty="0">
                <a:latin typeface="Times New Roman" pitchFamily="18" charset="0"/>
                <a:cs typeface="Times New Roman" pitchFamily="18" charset="0"/>
              </a:rPr>
              <a:t>since it   is   applicable  only   for  transfer   of  capital   assets.  [Section2(47):   “transfer</a:t>
            </a:r>
            <a:r>
              <a:rPr lang="en-GB" sz="2300" spc="-5" dirty="0" smtClean="0">
                <a:latin typeface="Times New Roman" pitchFamily="18" charset="0"/>
                <a:cs typeface="Times New Roman" pitchFamily="18" charset="0"/>
              </a:rPr>
              <a:t>” in   </a:t>
            </a:r>
            <a:r>
              <a:rPr lang="en-GB" sz="2300" spc="-5" dirty="0">
                <a:latin typeface="Times New Roman" pitchFamily="18" charset="0"/>
                <a:cs typeface="Times New Roman" pitchFamily="18" charset="0"/>
              </a:rPr>
              <a:t>relation   to   capital   asset,   includes,-……].   Thus,   as   there   is   a   </a:t>
            </a:r>
            <a:r>
              <a:rPr lang="en-GB" sz="2300" spc="-5" dirty="0" smtClean="0">
                <a:latin typeface="Times New Roman" pitchFamily="18" charset="0"/>
                <a:cs typeface="Times New Roman" pitchFamily="18" charset="0"/>
              </a:rPr>
              <a:t>corresponding Section - </a:t>
            </a:r>
            <a:r>
              <a:rPr lang="en-GB" sz="2300" spc="-5" dirty="0">
                <a:latin typeface="Times New Roman" pitchFamily="18" charset="0"/>
                <a:cs typeface="Times New Roman" pitchFamily="18" charset="0"/>
              </a:rPr>
              <a:t>2(47) with regard to operation of transfer of capital asset [deeming under Section 50C],there   is   no   such   corresponding   Section   with   regard   to   operation   of   transfer   of   current   asset(Section 43CA for stock-in-trade).</a:t>
            </a:r>
            <a:endParaRPr lang="en-US" sz="2300" spc="-5" dirty="0">
              <a:latin typeface="Times New Roman" pitchFamily="18" charset="0"/>
              <a:cs typeface="Times New Roman" pitchFamily="18" charset="0"/>
            </a:endParaRPr>
          </a:p>
          <a:p>
            <a:pPr marL="229235" marR="54610" algn="just">
              <a:lnSpc>
                <a:spcPct val="120000"/>
              </a:lnSpc>
              <a:spcBef>
                <a:spcPts val="405"/>
              </a:spcBef>
              <a:buNone/>
            </a:pPr>
            <a:r>
              <a:rPr lang="en-US" sz="2300" spc="-10" dirty="0" smtClean="0">
                <a:latin typeface="Times New Roman" pitchFamily="18" charset="0"/>
                <a:cs typeface="Times New Roman" pitchFamily="18" charset="0"/>
              </a:rPr>
              <a:t>Normally</a:t>
            </a:r>
            <a:r>
              <a:rPr lang="en-US" sz="2300" spc="-10" dirty="0">
                <a:latin typeface="Times New Roman" pitchFamily="18" charset="0"/>
                <a:cs typeface="Times New Roman" pitchFamily="18" charset="0"/>
              </a:rPr>
              <a:t>, </a:t>
            </a:r>
            <a:r>
              <a:rPr lang="en-US" sz="2300" spc="-5" dirty="0">
                <a:latin typeface="Times New Roman" pitchFamily="18" charset="0"/>
                <a:cs typeface="Times New Roman" pitchFamily="18" charset="0"/>
              </a:rPr>
              <a:t>an </a:t>
            </a:r>
            <a:r>
              <a:rPr lang="en-US" sz="2300" dirty="0">
                <a:latin typeface="Times New Roman" pitchFamily="18" charset="0"/>
                <a:cs typeface="Times New Roman" pitchFamily="18" charset="0"/>
              </a:rPr>
              <a:t>immovable </a:t>
            </a:r>
            <a:r>
              <a:rPr lang="en-US" sz="2300" spc="-5" dirty="0">
                <a:latin typeface="Times New Roman" pitchFamily="18" charset="0"/>
                <a:cs typeface="Times New Roman" pitchFamily="18" charset="0"/>
              </a:rPr>
              <a:t>property </a:t>
            </a:r>
            <a:r>
              <a:rPr lang="en-US" sz="2300" spc="-10" dirty="0">
                <a:latin typeface="Times New Roman" pitchFamily="18" charset="0"/>
                <a:cs typeface="Times New Roman" pitchFamily="18" charset="0"/>
              </a:rPr>
              <a:t>being  </a:t>
            </a:r>
            <a:r>
              <a:rPr lang="en-US" sz="2300" spc="-5" dirty="0">
                <a:latin typeface="Times New Roman" pitchFamily="18" charset="0"/>
                <a:cs typeface="Times New Roman" pitchFamily="18" charset="0"/>
              </a:rPr>
              <a:t>land or building is transferred only </a:t>
            </a:r>
            <a:r>
              <a:rPr lang="en-US" sz="2300" dirty="0">
                <a:latin typeface="Times New Roman" pitchFamily="18" charset="0"/>
                <a:cs typeface="Times New Roman" pitchFamily="18" charset="0"/>
              </a:rPr>
              <a:t>by </a:t>
            </a:r>
            <a:r>
              <a:rPr lang="en-US" sz="2300" spc="-5" dirty="0">
                <a:latin typeface="Times New Roman" pitchFamily="18" charset="0"/>
                <a:cs typeface="Times New Roman" pitchFamily="18" charset="0"/>
              </a:rPr>
              <a:t>way of a conveyance</a:t>
            </a:r>
            <a:r>
              <a:rPr lang="en-US" sz="2300" spc="-5" dirty="0" smtClean="0">
                <a:latin typeface="Times New Roman" pitchFamily="18" charset="0"/>
                <a:cs typeface="Times New Roman" pitchFamily="18" charset="0"/>
              </a:rPr>
              <a:t>.</a:t>
            </a:r>
            <a:endParaRPr lang="en-US" sz="2300" spc="-5" dirty="0">
              <a:latin typeface="Times New Roman" pitchFamily="18" charset="0"/>
              <a:cs typeface="Times New Roman" pitchFamily="18" charset="0"/>
            </a:endParaRPr>
          </a:p>
          <a:p>
            <a:pPr marL="229235" marR="54610" algn="just">
              <a:lnSpc>
                <a:spcPct val="120000"/>
              </a:lnSpc>
              <a:spcBef>
                <a:spcPts val="405"/>
              </a:spcBef>
              <a:buNone/>
            </a:pPr>
            <a:r>
              <a:rPr lang="en-US" sz="2300" spc="-5" dirty="0">
                <a:latin typeface="Times New Roman" pitchFamily="18" charset="0"/>
                <a:cs typeface="Times New Roman" pitchFamily="18" charset="0"/>
              </a:rPr>
              <a:t>Apex Court has in the case of </a:t>
            </a:r>
            <a:r>
              <a:rPr lang="en-US" sz="2300" b="1" spc="-5" dirty="0" err="1">
                <a:latin typeface="Times New Roman" pitchFamily="18" charset="0"/>
                <a:cs typeface="Times New Roman" pitchFamily="18" charset="0"/>
              </a:rPr>
              <a:t>Alapati</a:t>
            </a:r>
            <a:r>
              <a:rPr lang="en-US" sz="2300" b="1" spc="-5" dirty="0">
                <a:latin typeface="Times New Roman" pitchFamily="18" charset="0"/>
                <a:cs typeface="Times New Roman" pitchFamily="18" charset="0"/>
              </a:rPr>
              <a:t> </a:t>
            </a:r>
            <a:r>
              <a:rPr lang="en-US" sz="2300" b="1" spc="-5" dirty="0" err="1">
                <a:latin typeface="Times New Roman" pitchFamily="18" charset="0"/>
                <a:cs typeface="Times New Roman" pitchFamily="18" charset="0"/>
              </a:rPr>
              <a:t>Venkataramiah</a:t>
            </a:r>
            <a:r>
              <a:rPr lang="en-US" sz="2300" b="1" spc="-5" dirty="0">
                <a:latin typeface="Times New Roman" pitchFamily="18" charset="0"/>
                <a:cs typeface="Times New Roman" pitchFamily="18" charset="0"/>
              </a:rPr>
              <a:t> </a:t>
            </a:r>
            <a:r>
              <a:rPr lang="en-US" sz="2300" b="1" spc="-35" dirty="0">
                <a:latin typeface="Times New Roman" pitchFamily="18" charset="0"/>
                <a:cs typeface="Times New Roman" pitchFamily="18" charset="0"/>
              </a:rPr>
              <a:t>v. </a:t>
            </a:r>
            <a:r>
              <a:rPr lang="en-US" sz="2300" b="1" spc="-5" dirty="0">
                <a:latin typeface="Times New Roman" pitchFamily="18" charset="0"/>
                <a:cs typeface="Times New Roman" pitchFamily="18" charset="0"/>
              </a:rPr>
              <a:t>CIT (57 ITR 185)(SC)</a:t>
            </a:r>
            <a:r>
              <a:rPr lang="en-US" sz="2300" spc="-5" dirty="0">
                <a:latin typeface="Times New Roman" pitchFamily="18" charset="0"/>
                <a:cs typeface="Times New Roman" pitchFamily="18" charset="0"/>
              </a:rPr>
              <a:t> held that for determining the year of </a:t>
            </a:r>
            <a:r>
              <a:rPr lang="en-US" sz="2300" spc="-10" dirty="0">
                <a:latin typeface="Times New Roman" pitchFamily="18" charset="0"/>
                <a:cs typeface="Times New Roman" pitchFamily="18" charset="0"/>
              </a:rPr>
              <a:t>chargeability, </a:t>
            </a:r>
            <a:r>
              <a:rPr lang="en-US" sz="2300" spc="-5" dirty="0">
                <a:latin typeface="Times New Roman" pitchFamily="18" charset="0"/>
                <a:cs typeface="Times New Roman" pitchFamily="18" charset="0"/>
              </a:rPr>
              <a:t>the  relevant date is not the date </a:t>
            </a:r>
            <a:r>
              <a:rPr lang="en-US" sz="2300" dirty="0">
                <a:latin typeface="Times New Roman" pitchFamily="18" charset="0"/>
                <a:cs typeface="Times New Roman" pitchFamily="18" charset="0"/>
              </a:rPr>
              <a:t>of the </a:t>
            </a:r>
            <a:r>
              <a:rPr lang="en-US" sz="2300" spc="-5" dirty="0">
                <a:latin typeface="Times New Roman" pitchFamily="18" charset="0"/>
                <a:cs typeface="Times New Roman" pitchFamily="18" charset="0"/>
              </a:rPr>
              <a:t>agreement to sell but the </a:t>
            </a:r>
            <a:r>
              <a:rPr lang="en-US" sz="2300" dirty="0">
                <a:latin typeface="Times New Roman" pitchFamily="18" charset="0"/>
                <a:cs typeface="Times New Roman" pitchFamily="18" charset="0"/>
              </a:rPr>
              <a:t>date </a:t>
            </a:r>
            <a:r>
              <a:rPr lang="en-US" sz="2300" spc="-5" dirty="0">
                <a:latin typeface="Times New Roman" pitchFamily="18" charset="0"/>
                <a:cs typeface="Times New Roman" pitchFamily="18" charset="0"/>
              </a:rPr>
              <a:t>of the sale </a:t>
            </a:r>
            <a:r>
              <a:rPr lang="en-US" sz="2300" dirty="0">
                <a:latin typeface="Times New Roman" pitchFamily="18" charset="0"/>
                <a:cs typeface="Times New Roman" pitchFamily="18" charset="0"/>
              </a:rPr>
              <a:t>i.e., </a:t>
            </a:r>
            <a:r>
              <a:rPr lang="en-US" sz="2300" spc="-5" dirty="0">
                <a:latin typeface="Times New Roman" pitchFamily="18" charset="0"/>
                <a:cs typeface="Times New Roman" pitchFamily="18" charset="0"/>
              </a:rPr>
              <a:t>effective  transfer of title </a:t>
            </a:r>
            <a:r>
              <a:rPr lang="en-US" sz="2300" dirty="0">
                <a:latin typeface="Times New Roman" pitchFamily="18" charset="0"/>
                <a:cs typeface="Times New Roman" pitchFamily="18" charset="0"/>
              </a:rPr>
              <a:t>as </a:t>
            </a:r>
            <a:r>
              <a:rPr lang="en-US" sz="2300" spc="-5" dirty="0">
                <a:latin typeface="Times New Roman" pitchFamily="18" charset="0"/>
                <a:cs typeface="Times New Roman" pitchFamily="18" charset="0"/>
              </a:rPr>
              <a:t>contemplated </a:t>
            </a:r>
            <a:r>
              <a:rPr lang="en-US" sz="2300" dirty="0">
                <a:latin typeface="Times New Roman" pitchFamily="18" charset="0"/>
                <a:cs typeface="Times New Roman" pitchFamily="18" charset="0"/>
              </a:rPr>
              <a:t>by </a:t>
            </a:r>
            <a:r>
              <a:rPr lang="en-US" sz="2300" spc="-5" dirty="0">
                <a:latin typeface="Times New Roman" pitchFamily="18" charset="0"/>
                <a:cs typeface="Times New Roman" pitchFamily="18" charset="0"/>
              </a:rPr>
              <a:t>the parties</a:t>
            </a:r>
            <a:r>
              <a:rPr lang="en-US" sz="2300" spc="-5" dirty="0" smtClean="0">
                <a:latin typeface="Times New Roman" pitchFamily="18" charset="0"/>
                <a:cs typeface="Times New Roman" pitchFamily="18" charset="0"/>
              </a:rPr>
              <a:t>.</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5692643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579" y="402779"/>
            <a:ext cx="11423850" cy="5668963"/>
          </a:xfrm>
        </p:spPr>
        <p:txBody>
          <a:bodyPr>
            <a:noAutofit/>
          </a:bodyPr>
          <a:lstStyle/>
          <a:p>
            <a:pPr marL="170815" marR="6350" algn="just">
              <a:lnSpc>
                <a:spcPct val="120000"/>
              </a:lnSpc>
              <a:spcBef>
                <a:spcPts val="405"/>
              </a:spcBef>
              <a:buNone/>
            </a:pPr>
            <a:r>
              <a:rPr lang="en-US" sz="2400" b="1" spc="-5" dirty="0">
                <a:latin typeface="Times New Roman" pitchFamily="18" charset="0"/>
                <a:cs typeface="Times New Roman" pitchFamily="18" charset="0"/>
              </a:rPr>
              <a:t>ISSUE </a:t>
            </a:r>
            <a:r>
              <a:rPr lang="en-US" sz="2400" b="1" spc="-5" dirty="0" smtClean="0">
                <a:latin typeface="Times New Roman" pitchFamily="18" charset="0"/>
                <a:cs typeface="Times New Roman" pitchFamily="18" charset="0"/>
              </a:rPr>
              <a:t>- </a:t>
            </a:r>
            <a:r>
              <a:rPr lang="en-US" sz="2400" b="1" spc="-5" dirty="0">
                <a:latin typeface="Times New Roman" pitchFamily="18" charset="0"/>
                <a:cs typeface="Times New Roman" pitchFamily="18" charset="0"/>
              </a:rPr>
              <a:t>3</a:t>
            </a:r>
          </a:p>
          <a:p>
            <a:pPr marL="170815" marR="6350" algn="just">
              <a:lnSpc>
                <a:spcPct val="120000"/>
              </a:lnSpc>
              <a:spcBef>
                <a:spcPts val="405"/>
              </a:spcBef>
              <a:buNone/>
            </a:pPr>
            <a:r>
              <a:rPr lang="en-US" sz="2400" b="1" u="sng" spc="-5" dirty="0">
                <a:latin typeface="Times New Roman" pitchFamily="18" charset="0"/>
                <a:cs typeface="Times New Roman" pitchFamily="18" charset="0"/>
              </a:rPr>
              <a:t>Provisions of sub-section (2) and sub-section (3) of S. 50C shall </a:t>
            </a:r>
            <a:r>
              <a:rPr lang="en-US" sz="2400" b="1" u="sng" dirty="0">
                <a:latin typeface="Times New Roman" pitchFamily="18" charset="0"/>
                <a:cs typeface="Times New Roman" pitchFamily="18" charset="0"/>
              </a:rPr>
              <a:t>apply </a:t>
            </a:r>
            <a:r>
              <a:rPr lang="en-US" sz="2400" b="1" u="sng" spc="-5" dirty="0">
                <a:latin typeface="Times New Roman" pitchFamily="18" charset="0"/>
                <a:cs typeface="Times New Roman" pitchFamily="18" charset="0"/>
              </a:rPr>
              <a:t>in relation to  determination of the stamp </a:t>
            </a:r>
            <a:r>
              <a:rPr lang="en-US" sz="2400" b="1" u="sng" dirty="0">
                <a:latin typeface="Times New Roman" pitchFamily="18" charset="0"/>
                <a:cs typeface="Times New Roman" pitchFamily="18" charset="0"/>
              </a:rPr>
              <a:t>duty </a:t>
            </a:r>
            <a:r>
              <a:rPr lang="en-US" sz="2400" b="1" u="sng" spc="-10" dirty="0" smtClean="0">
                <a:latin typeface="Times New Roman" pitchFamily="18" charset="0"/>
                <a:cs typeface="Times New Roman" pitchFamily="18" charset="0"/>
              </a:rPr>
              <a:t>value</a:t>
            </a:r>
            <a:endParaRPr lang="en-US" sz="2400" b="1" u="sng" spc="-10" dirty="0">
              <a:latin typeface="Times New Roman" pitchFamily="18" charset="0"/>
              <a:cs typeface="Times New Roman" pitchFamily="18" charset="0"/>
            </a:endParaRPr>
          </a:p>
          <a:p>
            <a:pPr marL="170815" marR="6350" algn="just">
              <a:lnSpc>
                <a:spcPct val="120000"/>
              </a:lnSpc>
              <a:spcBef>
                <a:spcPts val="405"/>
              </a:spcBef>
              <a:buNone/>
            </a:pPr>
            <a:r>
              <a:rPr lang="en-US" sz="2400" spc="-5" dirty="0">
                <a:latin typeface="Times New Roman" pitchFamily="18" charset="0"/>
                <a:cs typeface="Times New Roman" pitchFamily="18" charset="0"/>
              </a:rPr>
              <a:t>Sub-section (2)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S. 43CA provides that </a:t>
            </a:r>
            <a:r>
              <a:rPr lang="en-US" sz="2400" spc="-5" dirty="0" smtClean="0">
                <a:latin typeface="Times New Roman" pitchFamily="18" charset="0"/>
                <a:cs typeface="Times New Roman" pitchFamily="18" charset="0"/>
              </a:rPr>
              <a:t>the </a:t>
            </a:r>
            <a:r>
              <a:rPr lang="en-US" sz="2400" spc="-5" dirty="0">
                <a:latin typeface="Times New Roman" pitchFamily="18" charset="0"/>
                <a:cs typeface="Times New Roman" pitchFamily="18" charset="0"/>
              </a:rPr>
              <a:t>provisions of sub-section (2) and sub-section (3)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S. 50C shall apply in relation to  determination of stamp duty value</a:t>
            </a:r>
            <a:r>
              <a:rPr lang="en-US" sz="2400" spc="-5" dirty="0" smtClean="0">
                <a:latin typeface="Times New Roman" pitchFamily="18" charset="0"/>
                <a:cs typeface="Times New Roman" pitchFamily="18" charset="0"/>
              </a:rPr>
              <a:t>.</a:t>
            </a:r>
            <a:endParaRPr lang="en-US" sz="2400"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8326676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99" y="239482"/>
            <a:ext cx="11659743" cy="6172200"/>
          </a:xfrm>
        </p:spPr>
        <p:txBody>
          <a:bodyPr>
            <a:noAutofit/>
          </a:bodyPr>
          <a:lstStyle/>
          <a:p>
            <a:pPr marL="170815" marR="6350" algn="just">
              <a:lnSpc>
                <a:spcPct val="120000"/>
              </a:lnSpc>
              <a:spcBef>
                <a:spcPts val="405"/>
              </a:spcBef>
              <a:buNone/>
            </a:pPr>
            <a:r>
              <a:rPr lang="en-US" sz="2400" spc="-5" dirty="0" smtClean="0">
                <a:latin typeface="Times New Roman" pitchFamily="18" charset="0"/>
                <a:cs typeface="Times New Roman" pitchFamily="18" charset="0"/>
              </a:rPr>
              <a:t>The </a:t>
            </a:r>
            <a:r>
              <a:rPr lang="en-US" sz="2400" spc="-5" dirty="0">
                <a:latin typeface="Times New Roman" pitchFamily="18" charset="0"/>
                <a:cs typeface="Times New Roman" pitchFamily="18" charset="0"/>
              </a:rPr>
              <a:t>implication of this is as under</a:t>
            </a:r>
            <a:r>
              <a:rPr lang="en-US" sz="2400" spc="190" dirty="0">
                <a:latin typeface="Times New Roman" pitchFamily="18" charset="0"/>
                <a:cs typeface="Times New Roman" pitchFamily="18" charset="0"/>
              </a:rPr>
              <a:t> </a:t>
            </a:r>
            <a:r>
              <a:rPr lang="en-US" sz="2400" spc="-5"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0" marR="5080" indent="0" algn="just">
              <a:lnSpc>
                <a:spcPct val="120000"/>
              </a:lnSpc>
              <a:buNone/>
              <a:tabLst>
                <a:tab pos="172085" algn="l"/>
              </a:tabLst>
            </a:pPr>
            <a:r>
              <a:rPr lang="en-US" sz="2400" spc="-5" dirty="0" smtClean="0">
                <a:latin typeface="Times New Roman" pitchFamily="18" charset="0"/>
                <a:cs typeface="Times New Roman" pitchFamily="18" charset="0"/>
              </a:rPr>
              <a:t>A) </a:t>
            </a:r>
            <a:r>
              <a:rPr lang="en-US" sz="2400" spc="-5" dirty="0">
                <a:latin typeface="Times New Roman" pitchFamily="18" charset="0"/>
                <a:cs typeface="Times New Roman" pitchFamily="18" charset="0"/>
              </a:rPr>
              <a:t>In case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a:t>
            </a:r>
            <a:r>
              <a:rPr lang="en-US" sz="2400" spc="-5" dirty="0" smtClean="0">
                <a:latin typeface="Times New Roman" pitchFamily="18" charset="0"/>
                <a:cs typeface="Times New Roman" pitchFamily="18" charset="0"/>
              </a:rPr>
              <a:t>has not </a:t>
            </a:r>
            <a:r>
              <a:rPr lang="en-US" sz="2400" spc="-5" dirty="0">
                <a:latin typeface="Times New Roman" pitchFamily="18" charset="0"/>
                <a:cs typeface="Times New Roman" pitchFamily="18" charset="0"/>
              </a:rPr>
              <a:t>accepted 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and claims before the </a:t>
            </a:r>
            <a:r>
              <a:rPr lang="en-US" sz="2400" dirty="0">
                <a:latin typeface="Times New Roman" pitchFamily="18" charset="0"/>
                <a:cs typeface="Times New Roman" pitchFamily="18" charset="0"/>
              </a:rPr>
              <a:t>AO that </a:t>
            </a:r>
            <a:r>
              <a:rPr lang="en-US" sz="2400" spc="-5" dirty="0">
                <a:latin typeface="Times New Roman" pitchFamily="18" charset="0"/>
                <a:cs typeface="Times New Roman" pitchFamily="18" charset="0"/>
              </a:rPr>
              <a:t>the  value adopted or assessed or assessable by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stamp valuation </a:t>
            </a:r>
            <a:r>
              <a:rPr lang="en-US" sz="2400" dirty="0">
                <a:latin typeface="Times New Roman" pitchFamily="18" charset="0"/>
                <a:cs typeface="Times New Roman" pitchFamily="18" charset="0"/>
              </a:rPr>
              <a:t>authority </a:t>
            </a:r>
            <a:r>
              <a:rPr lang="en-US" sz="2400" spc="-5" dirty="0">
                <a:latin typeface="Times New Roman" pitchFamily="18" charset="0"/>
                <a:cs typeface="Times New Roman" pitchFamily="18" charset="0"/>
              </a:rPr>
              <a:t>exceeds the fair  market value of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asset on the date of </a:t>
            </a:r>
            <a:r>
              <a:rPr lang="en-US" sz="2400" dirty="0">
                <a:latin typeface="Times New Roman" pitchFamily="18" charset="0"/>
                <a:cs typeface="Times New Roman" pitchFamily="18" charset="0"/>
              </a:rPr>
              <a:t>transfer then </a:t>
            </a: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AO may refer </a:t>
            </a:r>
            <a:r>
              <a:rPr lang="en-US" sz="2400" spc="-5" dirty="0">
                <a:latin typeface="Times New Roman" pitchFamily="18" charset="0"/>
                <a:cs typeface="Times New Roman" pitchFamily="18" charset="0"/>
              </a:rPr>
              <a:t>valuation of such </a:t>
            </a:r>
            <a:r>
              <a:rPr lang="en-US" sz="2400" spc="-10" dirty="0">
                <a:latin typeface="Times New Roman" pitchFamily="18" charset="0"/>
                <a:cs typeface="Times New Roman" pitchFamily="18" charset="0"/>
              </a:rPr>
              <a:t>asset  </a:t>
            </a:r>
            <a:r>
              <a:rPr lang="en-US" sz="2400" spc="-5" dirty="0">
                <a:latin typeface="Times New Roman" pitchFamily="18" charset="0"/>
                <a:cs typeface="Times New Roman" pitchFamily="18" charset="0"/>
              </a:rPr>
              <a:t>to the DVO. </a:t>
            </a:r>
            <a:endParaRPr lang="en-US" sz="2400" dirty="0">
              <a:latin typeface="Times New Roman" pitchFamily="18" charset="0"/>
              <a:cs typeface="Times New Roman" pitchFamily="18" charset="0"/>
            </a:endParaRPr>
          </a:p>
          <a:p>
            <a:pPr marL="171450" marR="5080" indent="-171450" algn="just">
              <a:lnSpc>
                <a:spcPct val="120000"/>
              </a:lnSpc>
              <a:buNone/>
              <a:tabLst>
                <a:tab pos="172085" algn="l"/>
              </a:tabLst>
            </a:pPr>
            <a:r>
              <a:rPr lang="en-US" sz="2400" spc="-5" dirty="0">
                <a:latin typeface="Times New Roman" pitchFamily="18" charset="0"/>
                <a:cs typeface="Times New Roman" pitchFamily="18" charset="0"/>
              </a:rPr>
              <a:t>Though the section uses the </a:t>
            </a:r>
            <a:r>
              <a:rPr lang="en-US" sz="2400" dirty="0">
                <a:latin typeface="Times New Roman" pitchFamily="18" charset="0"/>
                <a:cs typeface="Times New Roman" pitchFamily="18" charset="0"/>
              </a:rPr>
              <a:t>term </a:t>
            </a:r>
            <a:r>
              <a:rPr lang="en-US" sz="2400" spc="-5" dirty="0">
                <a:latin typeface="Times New Roman" pitchFamily="18" charset="0"/>
                <a:cs typeface="Times New Roman" pitchFamily="18" charset="0"/>
              </a:rPr>
              <a:t>`may’, in the context of S. 50C, </a:t>
            </a:r>
            <a:r>
              <a:rPr lang="en-US" sz="2400" dirty="0">
                <a:latin typeface="Times New Roman" pitchFamily="18" charset="0"/>
                <a:cs typeface="Times New Roman" pitchFamily="18" charset="0"/>
              </a:rPr>
              <a:t>in </a:t>
            </a:r>
            <a:r>
              <a:rPr lang="en-US" sz="2400" spc="-5" dirty="0" smtClean="0">
                <a:latin typeface="Times New Roman" pitchFamily="18" charset="0"/>
                <a:cs typeface="Times New Roman" pitchFamily="18" charset="0"/>
              </a:rPr>
              <a:t>various cases</a:t>
            </a:r>
            <a:r>
              <a:rPr lang="en-US" sz="2400" spc="-5" dirty="0">
                <a:latin typeface="Times New Roman" pitchFamily="18" charset="0"/>
                <a:cs typeface="Times New Roman" pitchFamily="18" charset="0"/>
              </a:rPr>
              <a:t>, the </a:t>
            </a:r>
            <a:r>
              <a:rPr lang="en-US" sz="2400" spc="-10" dirty="0">
                <a:latin typeface="Times New Roman" pitchFamily="18" charset="0"/>
                <a:cs typeface="Times New Roman" pitchFamily="18" charset="0"/>
              </a:rPr>
              <a:t>Tribunal </a:t>
            </a:r>
            <a:r>
              <a:rPr lang="en-US" sz="2400" spc="-5" dirty="0">
                <a:latin typeface="Times New Roman" pitchFamily="18" charset="0"/>
                <a:cs typeface="Times New Roman" pitchFamily="18" charset="0"/>
              </a:rPr>
              <a:t>has held that the AO is bound to make a reference to the</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DVO.</a:t>
            </a:r>
            <a:endParaRPr lang="en-US" sz="2400" dirty="0">
              <a:latin typeface="Times New Roman" pitchFamily="18" charset="0"/>
              <a:cs typeface="Times New Roman" pitchFamily="18" charset="0"/>
            </a:endParaRPr>
          </a:p>
          <a:p>
            <a:pPr marL="170815" marR="5715" algn="just">
              <a:lnSpc>
                <a:spcPct val="120000"/>
              </a:lnSpc>
              <a:buNone/>
            </a:pPr>
            <a:r>
              <a:rPr lang="en-US" sz="2400" spc="-5" dirty="0" smtClean="0">
                <a:latin typeface="Times New Roman" pitchFamily="18" charset="0"/>
                <a:cs typeface="Times New Roman" pitchFamily="18" charset="0"/>
              </a:rPr>
              <a:t>Upon </a:t>
            </a:r>
            <a:r>
              <a:rPr lang="en-US" sz="2400" spc="-5" dirty="0">
                <a:latin typeface="Times New Roman" pitchFamily="18" charset="0"/>
                <a:cs typeface="Times New Roman" pitchFamily="18" charset="0"/>
              </a:rPr>
              <a:t>a reference being made certain provisions of the Wealth-tax Act, 1957 </a:t>
            </a:r>
            <a:r>
              <a:rPr lang="en-US" sz="2400" dirty="0">
                <a:latin typeface="Times New Roman" pitchFamily="18" charset="0"/>
                <a:cs typeface="Times New Roman" pitchFamily="18" charset="0"/>
              </a:rPr>
              <a:t>shall </a:t>
            </a:r>
            <a:r>
              <a:rPr lang="en-US" sz="2400" spc="-5" dirty="0">
                <a:latin typeface="Times New Roman" pitchFamily="18" charset="0"/>
                <a:cs typeface="Times New Roman" pitchFamily="18" charset="0"/>
              </a:rPr>
              <a:t>apply in  relation to such reference as </a:t>
            </a:r>
            <a:r>
              <a:rPr lang="en-US" sz="2400" dirty="0">
                <a:latin typeface="Times New Roman" pitchFamily="18" charset="0"/>
                <a:cs typeface="Times New Roman" pitchFamily="18" charset="0"/>
              </a:rPr>
              <a:t>they </a:t>
            </a:r>
            <a:r>
              <a:rPr lang="en-US" sz="2400" spc="-5" dirty="0">
                <a:latin typeface="Times New Roman" pitchFamily="18" charset="0"/>
                <a:cs typeface="Times New Roman" pitchFamily="18" charset="0"/>
              </a:rPr>
              <a:t>apply in relation to a reference made </a:t>
            </a:r>
            <a:r>
              <a:rPr lang="en-US" sz="2400" dirty="0">
                <a:latin typeface="Times New Roman" pitchFamily="18" charset="0"/>
                <a:cs typeface="Times New Roman" pitchFamily="18" charset="0"/>
              </a:rPr>
              <a:t>by the AO </a:t>
            </a:r>
            <a:r>
              <a:rPr lang="en-US" sz="2400" spc="-5" dirty="0">
                <a:latin typeface="Times New Roman" pitchFamily="18" charset="0"/>
                <a:cs typeface="Times New Roman" pitchFamily="18" charset="0"/>
              </a:rPr>
              <a:t>u/s 16A(1)  of the Wealth-tax Act,</a:t>
            </a:r>
            <a:r>
              <a:rPr lang="en-US" sz="2400" spc="-25" dirty="0">
                <a:latin typeface="Times New Roman" pitchFamily="18" charset="0"/>
                <a:cs typeface="Times New Roman" pitchFamily="18" charset="0"/>
              </a:rPr>
              <a:t> </a:t>
            </a:r>
            <a:r>
              <a:rPr lang="en-US" sz="2400" spc="-5" dirty="0">
                <a:latin typeface="Times New Roman" pitchFamily="18" charset="0"/>
                <a:cs typeface="Times New Roman" pitchFamily="18" charset="0"/>
              </a:rPr>
              <a:t>1957.</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59252365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860" y="98754"/>
            <a:ext cx="11460709" cy="6649604"/>
          </a:xfrm>
        </p:spPr>
        <p:txBody>
          <a:bodyPr>
            <a:normAutofit/>
          </a:bodyPr>
          <a:lstStyle/>
          <a:p>
            <a:pPr marR="60960" indent="-171450" algn="just">
              <a:lnSpc>
                <a:spcPct val="100000"/>
              </a:lnSpc>
              <a:buNone/>
              <a:tabLst>
                <a:tab pos="229235" algn="l"/>
              </a:tabLst>
            </a:pPr>
            <a:r>
              <a:rPr lang="en-US" sz="2400" spc="-5" dirty="0" smtClean="0">
                <a:latin typeface="Times New Roman" pitchFamily="18" charset="0"/>
                <a:cs typeface="Times New Roman" pitchFamily="18" charset="0"/>
              </a:rPr>
              <a:t>B). </a:t>
            </a:r>
            <a:r>
              <a:rPr lang="en-US" sz="2400" spc="-5" dirty="0">
                <a:latin typeface="Times New Roman" pitchFamily="18" charset="0"/>
                <a:cs typeface="Times New Roman" pitchFamily="18" charset="0"/>
              </a:rPr>
              <a:t>In case the DVO determines the </a:t>
            </a:r>
            <a:r>
              <a:rPr lang="en-US" sz="2400" dirty="0">
                <a:latin typeface="Times New Roman" pitchFamily="18" charset="0"/>
                <a:cs typeface="Times New Roman" pitchFamily="18" charset="0"/>
              </a:rPr>
              <a:t>fair </a:t>
            </a:r>
            <a:r>
              <a:rPr lang="en-US" sz="2400" spc="-5" dirty="0">
                <a:latin typeface="Times New Roman" pitchFamily="18" charset="0"/>
                <a:cs typeface="Times New Roman" pitchFamily="18" charset="0"/>
              </a:rPr>
              <a:t>market value of the asset transferred to be less than the  value adopted or assessed or assessable by the stamp valuation </a:t>
            </a:r>
            <a:r>
              <a:rPr lang="en-US" sz="2400" spc="-10" dirty="0">
                <a:latin typeface="Times New Roman" pitchFamily="18" charset="0"/>
                <a:cs typeface="Times New Roman" pitchFamily="18" charset="0"/>
              </a:rPr>
              <a:t>authority, </a:t>
            </a:r>
            <a:r>
              <a:rPr lang="en-US" sz="2400" spc="-5" dirty="0">
                <a:latin typeface="Times New Roman" pitchFamily="18" charset="0"/>
                <a:cs typeface="Times New Roman" pitchFamily="18" charset="0"/>
              </a:rPr>
              <a:t>the value  determined </a:t>
            </a:r>
            <a:r>
              <a:rPr lang="en-US" sz="2400" dirty="0">
                <a:latin typeface="Times New Roman" pitchFamily="18" charset="0"/>
                <a:cs typeface="Times New Roman" pitchFamily="18" charset="0"/>
              </a:rPr>
              <a:t>by DVO </a:t>
            </a:r>
            <a:r>
              <a:rPr lang="en-US" sz="2400" spc="-5" dirty="0">
                <a:latin typeface="Times New Roman" pitchFamily="18" charset="0"/>
                <a:cs typeface="Times New Roman" pitchFamily="18" charset="0"/>
              </a:rPr>
              <a:t>shall be considered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AO </a:t>
            </a:r>
            <a:r>
              <a:rPr lang="en-US" sz="2400" spc="-5" dirty="0">
                <a:latin typeface="Times New Roman" pitchFamily="18" charset="0"/>
                <a:cs typeface="Times New Roman" pitchFamily="18" charset="0"/>
              </a:rPr>
              <a:t>to be full value of consideration received or  accruing as a result of such transfer. </a:t>
            </a:r>
          </a:p>
          <a:p>
            <a:pPr marR="60960" indent="-171450" algn="just">
              <a:lnSpc>
                <a:spcPct val="100000"/>
              </a:lnSpc>
              <a:buNone/>
              <a:tabLst>
                <a:tab pos="229235" algn="l"/>
              </a:tabLst>
            </a:pPr>
            <a:r>
              <a:rPr lang="en-US" sz="2400" spc="-5" dirty="0">
                <a:latin typeface="Times New Roman" pitchFamily="18" charset="0"/>
                <a:cs typeface="Times New Roman" pitchFamily="18" charset="0"/>
              </a:rPr>
              <a:t>In </a:t>
            </a:r>
            <a:r>
              <a:rPr lang="en-US" sz="2400" dirty="0">
                <a:latin typeface="Times New Roman" pitchFamily="18" charset="0"/>
                <a:cs typeface="Times New Roman" pitchFamily="18" charset="0"/>
              </a:rPr>
              <a:t>other </a:t>
            </a:r>
            <a:r>
              <a:rPr lang="en-US" sz="2400" spc="-5" dirty="0">
                <a:latin typeface="Times New Roman" pitchFamily="18" charset="0"/>
                <a:cs typeface="Times New Roman" pitchFamily="18" charset="0"/>
              </a:rPr>
              <a:t>words, the computation of profits and gains  arising on such </a:t>
            </a:r>
            <a:r>
              <a:rPr lang="en-US" sz="2400" dirty="0">
                <a:latin typeface="Times New Roman" pitchFamily="18" charset="0"/>
                <a:cs typeface="Times New Roman" pitchFamily="18" charset="0"/>
              </a:rPr>
              <a:t>transfer </a:t>
            </a:r>
            <a:r>
              <a:rPr lang="en-US" sz="2400" spc="-5" dirty="0">
                <a:latin typeface="Times New Roman" pitchFamily="18" charset="0"/>
                <a:cs typeface="Times New Roman" pitchFamily="18" charset="0"/>
              </a:rPr>
              <a:t>will be with reference to value determined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DVO </a:t>
            </a:r>
            <a:r>
              <a:rPr lang="en-US" sz="2400" dirty="0">
                <a:latin typeface="Times New Roman" pitchFamily="18" charset="0"/>
                <a:cs typeface="Times New Roman" pitchFamily="18" charset="0"/>
              </a:rPr>
              <a:t>and not </a:t>
            </a:r>
            <a:r>
              <a:rPr lang="en-US" sz="2400" spc="-5" dirty="0">
                <a:latin typeface="Times New Roman" pitchFamily="18" charset="0"/>
                <a:cs typeface="Times New Roman" pitchFamily="18" charset="0"/>
              </a:rPr>
              <a:t>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a:t>
            </a:r>
          </a:p>
          <a:p>
            <a:pPr marR="60960" indent="-171450" algn="just">
              <a:lnSpc>
                <a:spcPct val="100000"/>
              </a:lnSpc>
              <a:buNone/>
              <a:tabLst>
                <a:tab pos="229235" algn="l"/>
              </a:tabLst>
            </a:pPr>
            <a:r>
              <a:rPr lang="en-US" sz="2400" spc="-10" dirty="0">
                <a:latin typeface="Times New Roman" pitchFamily="18" charset="0"/>
                <a:cs typeface="Times New Roman" pitchFamily="18" charset="0"/>
              </a:rPr>
              <a:t>However, </a:t>
            </a:r>
            <a:r>
              <a:rPr lang="en-US" sz="2400" spc="-5" dirty="0">
                <a:latin typeface="Times New Roman" pitchFamily="18" charset="0"/>
                <a:cs typeface="Times New Roman" pitchFamily="18" charset="0"/>
              </a:rPr>
              <a:t>if the DVO determines the </a:t>
            </a:r>
            <a:r>
              <a:rPr lang="en-US" sz="2400" dirty="0">
                <a:latin typeface="Times New Roman" pitchFamily="18" charset="0"/>
                <a:cs typeface="Times New Roman" pitchFamily="18" charset="0"/>
              </a:rPr>
              <a:t>fair </a:t>
            </a:r>
            <a:r>
              <a:rPr lang="en-US" sz="2400" spc="-5" dirty="0">
                <a:latin typeface="Times New Roman" pitchFamily="18" charset="0"/>
                <a:cs typeface="Times New Roman" pitchFamily="18" charset="0"/>
              </a:rPr>
              <a:t>market value of the asset </a:t>
            </a:r>
            <a:r>
              <a:rPr lang="en-US" sz="2400" dirty="0">
                <a:latin typeface="Times New Roman" pitchFamily="18" charset="0"/>
                <a:cs typeface="Times New Roman" pitchFamily="18" charset="0"/>
              </a:rPr>
              <a:t>transferred </a:t>
            </a:r>
            <a:r>
              <a:rPr lang="en-US" sz="2400" spc="-5" dirty="0">
                <a:latin typeface="Times New Roman" pitchFamily="18" charset="0"/>
                <a:cs typeface="Times New Roman" pitchFamily="18" charset="0"/>
              </a:rPr>
              <a:t>to  be </a:t>
            </a:r>
            <a:r>
              <a:rPr lang="en-US" sz="2400" dirty="0">
                <a:latin typeface="Times New Roman" pitchFamily="18" charset="0"/>
                <a:cs typeface="Times New Roman" pitchFamily="18" charset="0"/>
              </a:rPr>
              <a:t>more </a:t>
            </a:r>
            <a:r>
              <a:rPr lang="en-US" sz="2400" spc="-5" dirty="0">
                <a:latin typeface="Times New Roman" pitchFamily="18" charset="0"/>
                <a:cs typeface="Times New Roman" pitchFamily="18" charset="0"/>
              </a:rPr>
              <a:t>than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value adopted or assessed or assessable by the stamp </a:t>
            </a:r>
            <a:r>
              <a:rPr lang="en-US" sz="2400" dirty="0">
                <a:latin typeface="Times New Roman" pitchFamily="18" charset="0"/>
                <a:cs typeface="Times New Roman" pitchFamily="18" charset="0"/>
              </a:rPr>
              <a:t>valuation </a:t>
            </a:r>
            <a:r>
              <a:rPr lang="en-US" sz="2400" spc="-10" dirty="0">
                <a:latin typeface="Times New Roman" pitchFamily="18" charset="0"/>
                <a:cs typeface="Times New Roman" pitchFamily="18" charset="0"/>
              </a:rPr>
              <a:t>authority,  </a:t>
            </a:r>
            <a:r>
              <a:rPr lang="en-US" sz="2400" spc="-5" dirty="0">
                <a:latin typeface="Times New Roman" pitchFamily="18" charset="0"/>
                <a:cs typeface="Times New Roman" pitchFamily="18" charset="0"/>
              </a:rPr>
              <a:t>the stamp </a:t>
            </a:r>
            <a:r>
              <a:rPr lang="en-US" sz="2400" dirty="0">
                <a:latin typeface="Times New Roman" pitchFamily="18" charset="0"/>
                <a:cs typeface="Times New Roman" pitchFamily="18" charset="0"/>
              </a:rPr>
              <a:t>duty value </a:t>
            </a:r>
            <a:r>
              <a:rPr lang="en-US" sz="2400" spc="-5" dirty="0">
                <a:latin typeface="Times New Roman" pitchFamily="18" charset="0"/>
                <a:cs typeface="Times New Roman" pitchFamily="18" charset="0"/>
              </a:rPr>
              <a:t>shall be deemed to be full value of consideration received or accruing as  a result of such transfer. </a:t>
            </a:r>
          </a:p>
          <a:p>
            <a:pPr marR="60960" indent="-171450" algn="just">
              <a:lnSpc>
                <a:spcPct val="100000"/>
              </a:lnSpc>
              <a:buNone/>
              <a:tabLst>
                <a:tab pos="229235" algn="l"/>
              </a:tabLst>
            </a:pPr>
            <a:r>
              <a:rPr lang="en-US" sz="2400" spc="-5" dirty="0">
                <a:latin typeface="Times New Roman" pitchFamily="18" charset="0"/>
                <a:cs typeface="Times New Roman" pitchFamily="18" charset="0"/>
              </a:rPr>
              <a:t>In </a:t>
            </a:r>
            <a:r>
              <a:rPr lang="en-US" sz="2400" dirty="0">
                <a:latin typeface="Times New Roman" pitchFamily="18" charset="0"/>
                <a:cs typeface="Times New Roman" pitchFamily="18" charset="0"/>
              </a:rPr>
              <a:t>other </a:t>
            </a:r>
            <a:r>
              <a:rPr lang="en-US" sz="2400" spc="-5" dirty="0">
                <a:latin typeface="Times New Roman" pitchFamily="18" charset="0"/>
                <a:cs typeface="Times New Roman" pitchFamily="18" charset="0"/>
              </a:rPr>
              <a:t>words, the valuation done </a:t>
            </a:r>
            <a:r>
              <a:rPr lang="en-US" sz="2400" dirty="0">
                <a:latin typeface="Times New Roman" pitchFamily="18" charset="0"/>
                <a:cs typeface="Times New Roman" pitchFamily="18" charset="0"/>
              </a:rPr>
              <a:t>by the </a:t>
            </a:r>
            <a:r>
              <a:rPr lang="en-US" sz="2400" spc="-5" dirty="0">
                <a:latin typeface="Times New Roman" pitchFamily="18" charset="0"/>
                <a:cs typeface="Times New Roman" pitchFamily="18" charset="0"/>
              </a:rPr>
              <a:t>DVO in excess of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needs to be ignored and computation of </a:t>
            </a:r>
            <a:r>
              <a:rPr lang="en-US" sz="2400" dirty="0">
                <a:latin typeface="Times New Roman" pitchFamily="18" charset="0"/>
                <a:cs typeface="Times New Roman" pitchFamily="18" charset="0"/>
              </a:rPr>
              <a:t>profits </a:t>
            </a:r>
            <a:r>
              <a:rPr lang="en-US" sz="2400" spc="-5" dirty="0">
                <a:latin typeface="Times New Roman" pitchFamily="18" charset="0"/>
                <a:cs typeface="Times New Roman" pitchFamily="18" charset="0"/>
              </a:rPr>
              <a:t>and gains is to be </a:t>
            </a:r>
            <a:r>
              <a:rPr lang="en-US" sz="2400" dirty="0">
                <a:latin typeface="Times New Roman" pitchFamily="18" charset="0"/>
                <a:cs typeface="Times New Roman" pitchFamily="18" charset="0"/>
              </a:rPr>
              <a:t>made </a:t>
            </a:r>
            <a:r>
              <a:rPr lang="en-US" sz="2400" spc="-5" dirty="0">
                <a:latin typeface="Times New Roman" pitchFamily="18" charset="0"/>
                <a:cs typeface="Times New Roman" pitchFamily="18" charset="0"/>
              </a:rPr>
              <a:t>with  reference to stamp duty</a:t>
            </a:r>
            <a:r>
              <a:rPr lang="en-US" sz="2400" spc="40" dirty="0">
                <a:latin typeface="Times New Roman" pitchFamily="18" charset="0"/>
                <a:cs typeface="Times New Roman" pitchFamily="18" charset="0"/>
              </a:rPr>
              <a:t> </a:t>
            </a:r>
            <a:r>
              <a:rPr lang="en-US" sz="2400" spc="-5" dirty="0">
                <a:latin typeface="Times New Roman" pitchFamily="18" charset="0"/>
                <a:cs typeface="Times New Roman" pitchFamily="18" charset="0"/>
              </a:rPr>
              <a:t>value.</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4845518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579" y="282969"/>
            <a:ext cx="11412964" cy="6398435"/>
          </a:xfrm>
        </p:spPr>
        <p:txBody>
          <a:bodyPr>
            <a:normAutofit/>
          </a:bodyPr>
          <a:lstStyle/>
          <a:p>
            <a:pPr marR="61594" indent="-171450" algn="just">
              <a:lnSpc>
                <a:spcPct val="120000"/>
              </a:lnSpc>
              <a:buNone/>
              <a:tabLst>
                <a:tab pos="229235" algn="l"/>
              </a:tabLst>
            </a:pPr>
            <a:r>
              <a:rPr lang="en-US" sz="2400" spc="-5" dirty="0" smtClean="0">
                <a:latin typeface="Times New Roman" pitchFamily="18" charset="0"/>
                <a:cs typeface="Times New Roman" pitchFamily="18" charset="0"/>
              </a:rPr>
              <a:t>C). </a:t>
            </a:r>
            <a:r>
              <a:rPr lang="en-US" sz="2400" spc="-5" dirty="0">
                <a:latin typeface="Times New Roman" pitchFamily="18" charset="0"/>
                <a:cs typeface="Times New Roman" pitchFamily="18" charset="0"/>
              </a:rPr>
              <a:t>In case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has disputed the value adopted </a:t>
            </a:r>
            <a:r>
              <a:rPr lang="en-US" sz="2400" dirty="0">
                <a:latin typeface="Times New Roman" pitchFamily="18" charset="0"/>
                <a:cs typeface="Times New Roman" pitchFamily="18" charset="0"/>
              </a:rPr>
              <a:t>or </a:t>
            </a:r>
            <a:r>
              <a:rPr lang="en-US" sz="2400" spc="-5" dirty="0">
                <a:latin typeface="Times New Roman" pitchFamily="18" charset="0"/>
                <a:cs typeface="Times New Roman" pitchFamily="18" charset="0"/>
              </a:rPr>
              <a:t>assessed or assessable by the stamp valuation authority in </a:t>
            </a:r>
            <a:r>
              <a:rPr lang="en-US" sz="2400" dirty="0">
                <a:latin typeface="Times New Roman" pitchFamily="18" charset="0"/>
                <a:cs typeface="Times New Roman" pitchFamily="18" charset="0"/>
              </a:rPr>
              <a:t>any </a:t>
            </a:r>
            <a:r>
              <a:rPr lang="en-US" sz="2400" spc="-5" dirty="0">
                <a:latin typeface="Times New Roman" pitchFamily="18" charset="0"/>
                <a:cs typeface="Times New Roman" pitchFamily="18" charset="0"/>
              </a:rPr>
              <a:t>appeal or revision or reference has </a:t>
            </a:r>
            <a:r>
              <a:rPr lang="en-US" sz="2400" dirty="0">
                <a:latin typeface="Times New Roman" pitchFamily="18" charset="0"/>
                <a:cs typeface="Times New Roman" pitchFamily="18" charset="0"/>
              </a:rPr>
              <a:t>been </a:t>
            </a:r>
            <a:r>
              <a:rPr lang="en-US" sz="2400" spc="-5" dirty="0">
                <a:latin typeface="Times New Roman" pitchFamily="18" charset="0"/>
                <a:cs typeface="Times New Roman" pitchFamily="18" charset="0"/>
              </a:rPr>
              <a:t>made before any </a:t>
            </a:r>
            <a:r>
              <a:rPr lang="en-US" sz="2400" spc="-5" dirty="0" smtClean="0">
                <a:latin typeface="Times New Roman" pitchFamily="18" charset="0"/>
                <a:cs typeface="Times New Roman" pitchFamily="18" charset="0"/>
              </a:rPr>
              <a:t>other </a:t>
            </a:r>
            <a:r>
              <a:rPr lang="en-US" sz="2400" spc="-10" dirty="0">
                <a:latin typeface="Times New Roman" pitchFamily="18" charset="0"/>
                <a:cs typeface="Times New Roman" pitchFamily="18" charset="0"/>
              </a:rPr>
              <a:t>authority, </a:t>
            </a:r>
            <a:r>
              <a:rPr lang="en-US" sz="2400" spc="-5" dirty="0">
                <a:latin typeface="Times New Roman" pitchFamily="18" charset="0"/>
                <a:cs typeface="Times New Roman" pitchFamily="18" charset="0"/>
              </a:rPr>
              <a:t>court </a:t>
            </a:r>
            <a:r>
              <a:rPr lang="en-US" sz="2400" dirty="0">
                <a:latin typeface="Times New Roman" pitchFamily="18" charset="0"/>
                <a:cs typeface="Times New Roman" pitchFamily="18" charset="0"/>
              </a:rPr>
              <a:t>or </a:t>
            </a:r>
            <a:r>
              <a:rPr lang="en-US" sz="2400" spc="-5" dirty="0">
                <a:latin typeface="Times New Roman" pitchFamily="18" charset="0"/>
                <a:cs typeface="Times New Roman" pitchFamily="18" charset="0"/>
              </a:rPr>
              <a:t>the High Court then the </a:t>
            </a:r>
            <a:r>
              <a:rPr lang="en-US" sz="2400" dirty="0">
                <a:latin typeface="Times New Roman" pitchFamily="18" charset="0"/>
                <a:cs typeface="Times New Roman" pitchFamily="18" charset="0"/>
              </a:rPr>
              <a:t>AO </a:t>
            </a:r>
            <a:r>
              <a:rPr lang="en-US" sz="2400" spc="-5" dirty="0">
                <a:latin typeface="Times New Roman" pitchFamily="18" charset="0"/>
                <a:cs typeface="Times New Roman" pitchFamily="18" charset="0"/>
              </a:rPr>
              <a:t>shall not be bound </a:t>
            </a:r>
            <a:r>
              <a:rPr lang="en-US" sz="2400" dirty="0">
                <a:latin typeface="Times New Roman" pitchFamily="18" charset="0"/>
                <a:cs typeface="Times New Roman" pitchFamily="18" charset="0"/>
              </a:rPr>
              <a:t>to </a:t>
            </a:r>
            <a:r>
              <a:rPr lang="en-US" sz="2400" spc="-5" dirty="0">
                <a:latin typeface="Times New Roman" pitchFamily="18" charset="0"/>
                <a:cs typeface="Times New Roman" pitchFamily="18" charset="0"/>
              </a:rPr>
              <a:t>make a </a:t>
            </a:r>
            <a:r>
              <a:rPr lang="en-US" sz="2400" dirty="0">
                <a:latin typeface="Times New Roman" pitchFamily="18" charset="0"/>
                <a:cs typeface="Times New Roman" pitchFamily="18" charset="0"/>
              </a:rPr>
              <a:t>reference </a:t>
            </a:r>
            <a:r>
              <a:rPr lang="en-US" sz="2400" spc="-5" dirty="0">
                <a:latin typeface="Times New Roman" pitchFamily="18" charset="0"/>
                <a:cs typeface="Times New Roman" pitchFamily="18" charset="0"/>
              </a:rPr>
              <a:t>to the  DVO. </a:t>
            </a:r>
          </a:p>
          <a:p>
            <a:pPr marR="61594" indent="-171450" algn="just">
              <a:lnSpc>
                <a:spcPct val="120000"/>
              </a:lnSpc>
              <a:buNone/>
              <a:tabLst>
                <a:tab pos="229235" algn="l"/>
              </a:tabLst>
            </a:pPr>
            <a:r>
              <a:rPr lang="en-US" sz="2400" spc="-5" dirty="0">
                <a:latin typeface="Times New Roman" pitchFamily="18" charset="0"/>
                <a:cs typeface="Times New Roman" pitchFamily="18" charset="0"/>
              </a:rPr>
              <a:t>In such cases, the value upheld in an appeal or revision or </a:t>
            </a:r>
            <a:r>
              <a:rPr lang="en-US" sz="2400" dirty="0">
                <a:latin typeface="Times New Roman" pitchFamily="18" charset="0"/>
                <a:cs typeface="Times New Roman" pitchFamily="18" charset="0"/>
              </a:rPr>
              <a:t>reference shall </a:t>
            </a:r>
            <a:r>
              <a:rPr lang="en-US" sz="2400" spc="-5" dirty="0">
                <a:latin typeface="Times New Roman" pitchFamily="18" charset="0"/>
                <a:cs typeface="Times New Roman" pitchFamily="18" charset="0"/>
              </a:rPr>
              <a:t>be deemed  to be full value of consideration received or accruing as a result of the transfer of such </a:t>
            </a:r>
            <a:r>
              <a:rPr lang="en-US" sz="2400" spc="75" dirty="0">
                <a:latin typeface="Times New Roman" pitchFamily="18" charset="0"/>
                <a:cs typeface="Times New Roman" pitchFamily="18" charset="0"/>
              </a:rPr>
              <a:t> </a:t>
            </a:r>
            <a:r>
              <a:rPr lang="en-US" sz="2400" spc="-5" dirty="0">
                <a:latin typeface="Times New Roman" pitchFamily="18" charset="0"/>
                <a:cs typeface="Times New Roman" pitchFamily="18" charset="0"/>
              </a:rPr>
              <a:t>asset.</a:t>
            </a:r>
            <a:endParaRPr lang="en-US" sz="2400" dirty="0">
              <a:latin typeface="Times New Roman" pitchFamily="18" charset="0"/>
              <a:cs typeface="Times New Roman" pitchFamily="18" charset="0"/>
            </a:endParaRPr>
          </a:p>
          <a:p>
            <a:pPr marR="5080" algn="just">
              <a:lnSpc>
                <a:spcPct val="100000"/>
              </a:lnSpc>
              <a:buNone/>
            </a:pPr>
            <a:endParaRPr lang="en-US" sz="2400" dirty="0">
              <a:latin typeface="Times New Roman" pitchFamily="18" charset="0"/>
              <a:cs typeface="Times New Roman" pitchFamily="18" charset="0"/>
            </a:endParaRPr>
          </a:p>
          <a:p>
            <a:pPr marR="5080" algn="just">
              <a:lnSpc>
                <a:spcPct val="100000"/>
              </a:lnSpc>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88287028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579" y="283019"/>
            <a:ext cx="11412964" cy="5287963"/>
          </a:xfrm>
        </p:spPr>
        <p:txBody>
          <a:bodyPr>
            <a:normAutofit/>
          </a:bodyPr>
          <a:lstStyle/>
          <a:p>
            <a:pPr algn="just">
              <a:lnSpc>
                <a:spcPct val="100000"/>
              </a:lnSpc>
              <a:buNone/>
            </a:pPr>
            <a:r>
              <a:rPr lang="en-US" sz="2400" spc="-5" dirty="0" smtClean="0">
                <a:latin typeface="Times New Roman" pitchFamily="18" charset="0"/>
                <a:cs typeface="Times New Roman" pitchFamily="18" charset="0"/>
              </a:rPr>
              <a:t>D) The </a:t>
            </a:r>
            <a:r>
              <a:rPr lang="en-US" sz="2400" dirty="0">
                <a:latin typeface="Times New Roman" pitchFamily="18" charset="0"/>
                <a:cs typeface="Times New Roman" pitchFamily="18" charset="0"/>
              </a:rPr>
              <a:t>term </a:t>
            </a:r>
            <a:r>
              <a:rPr lang="en-US" sz="2400" dirty="0" smtClean="0">
                <a:latin typeface="Times New Roman" pitchFamily="18" charset="0"/>
                <a:cs typeface="Times New Roman" pitchFamily="18" charset="0"/>
              </a:rPr>
              <a:t>‘</a:t>
            </a:r>
            <a:r>
              <a:rPr lang="en-US" sz="2400" spc="-5" dirty="0" smtClean="0">
                <a:latin typeface="Times New Roman" pitchFamily="18" charset="0"/>
                <a:cs typeface="Times New Roman" pitchFamily="18" charset="0"/>
              </a:rPr>
              <a:t>assessable</a:t>
            </a:r>
            <a:r>
              <a:rPr lang="en-US" sz="2400" spc="-5" dirty="0">
                <a:latin typeface="Times New Roman" pitchFamily="18" charset="0"/>
                <a:cs typeface="Times New Roman" pitchFamily="18" charset="0"/>
              </a:rPr>
              <a:t>’ is used in S.  43CA(1) </a:t>
            </a:r>
            <a:r>
              <a:rPr lang="en-US" sz="2400" dirty="0">
                <a:latin typeface="Times New Roman" pitchFamily="18" charset="0"/>
                <a:cs typeface="Times New Roman" pitchFamily="18" charset="0"/>
              </a:rPr>
              <a:t>but </a:t>
            </a:r>
            <a:r>
              <a:rPr lang="en-US" sz="2400" spc="-5" dirty="0">
                <a:latin typeface="Times New Roman" pitchFamily="18" charset="0"/>
                <a:cs typeface="Times New Roman" pitchFamily="18" charset="0"/>
              </a:rPr>
              <a:t>the  same  is not  defined</a:t>
            </a:r>
            <a:r>
              <a:rPr lang="en-US" sz="2400" spc="-5" dirty="0" smtClean="0">
                <a:latin typeface="Times New Roman" pitchFamily="18" charset="0"/>
                <a:cs typeface="Times New Roman" pitchFamily="18" charset="0"/>
              </a:rPr>
              <a:t>.</a:t>
            </a:r>
            <a:endParaRPr lang="en-US" sz="2400" spc="-5" dirty="0">
              <a:latin typeface="Times New Roman" pitchFamily="18" charset="0"/>
              <a:cs typeface="Times New Roman" pitchFamily="18" charset="0"/>
            </a:endParaRPr>
          </a:p>
          <a:p>
            <a:pPr algn="just">
              <a:lnSpc>
                <a:spcPct val="100000"/>
              </a:lnSpc>
              <a:buNone/>
            </a:pPr>
            <a:r>
              <a:rPr lang="en-US" sz="2400" spc="-5" dirty="0">
                <a:latin typeface="Times New Roman" pitchFamily="18" charset="0"/>
                <a:cs typeface="Times New Roman" pitchFamily="18" charset="0"/>
              </a:rPr>
              <a:t>The  expression </a:t>
            </a:r>
            <a:r>
              <a:rPr lang="en-US" sz="2400" spc="-5" dirty="0" smtClean="0">
                <a:latin typeface="Times New Roman" pitchFamily="18" charset="0"/>
                <a:cs typeface="Times New Roman" pitchFamily="18" charset="0"/>
              </a:rPr>
              <a:t>‘assessable</a:t>
            </a:r>
            <a:r>
              <a:rPr lang="en-US" sz="2400" spc="-5" dirty="0">
                <a:latin typeface="Times New Roman" pitchFamily="18" charset="0"/>
                <a:cs typeface="Times New Roman" pitchFamily="18" charset="0"/>
              </a:rPr>
              <a:t>’ is defined in Explanation 2 to S. 50C</a:t>
            </a:r>
            <a:r>
              <a:rPr lang="en-US" sz="2400" spc="-5" dirty="0" smtClean="0">
                <a:latin typeface="Times New Roman" pitchFamily="18" charset="0"/>
                <a:cs typeface="Times New Roman" pitchFamily="18" charset="0"/>
              </a:rPr>
              <a:t>.</a:t>
            </a:r>
          </a:p>
          <a:p>
            <a:pPr algn="just">
              <a:lnSpc>
                <a:spcPct val="100000"/>
              </a:lnSpc>
              <a:buNone/>
            </a:pPr>
            <a:r>
              <a:rPr lang="en-US" sz="2400" spc="-5"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term </a:t>
            </a:r>
            <a:r>
              <a:rPr lang="en-US" sz="2400" dirty="0" smtClean="0">
                <a:latin typeface="Times New Roman" pitchFamily="18" charset="0"/>
                <a:cs typeface="Times New Roman" pitchFamily="18" charset="0"/>
              </a:rPr>
              <a:t>‘</a:t>
            </a:r>
            <a:r>
              <a:rPr lang="en-US" sz="2400" spc="-10" dirty="0" smtClean="0">
                <a:latin typeface="Times New Roman" pitchFamily="18" charset="0"/>
                <a:cs typeface="Times New Roman" pitchFamily="18" charset="0"/>
              </a:rPr>
              <a:t>Valuation </a:t>
            </a:r>
            <a:r>
              <a:rPr lang="en-US" sz="2400" dirty="0">
                <a:latin typeface="Times New Roman" pitchFamily="18" charset="0"/>
                <a:cs typeface="Times New Roman" pitchFamily="18" charset="0"/>
              </a:rPr>
              <a:t>Officer’ </a:t>
            </a:r>
            <a:r>
              <a:rPr lang="en-US" sz="2400" spc="-5" dirty="0">
                <a:latin typeface="Times New Roman" pitchFamily="18" charset="0"/>
                <a:cs typeface="Times New Roman" pitchFamily="18" charset="0"/>
              </a:rPr>
              <a:t>is defined in  Explanation 1 to S.50C</a:t>
            </a:r>
            <a:r>
              <a:rPr lang="en-US" sz="2400" spc="-5" dirty="0" smtClean="0">
                <a:latin typeface="Times New Roman" pitchFamily="18" charset="0"/>
                <a:cs typeface="Times New Roman" pitchFamily="18" charset="0"/>
              </a:rPr>
              <a:t>.</a:t>
            </a:r>
            <a:endParaRPr lang="en-US" sz="2400" spc="-5" dirty="0">
              <a:latin typeface="Times New Roman" pitchFamily="18" charset="0"/>
              <a:cs typeface="Times New Roman" pitchFamily="18" charset="0"/>
            </a:endParaRPr>
          </a:p>
          <a:p>
            <a:pPr algn="just">
              <a:lnSpc>
                <a:spcPct val="100000"/>
              </a:lnSpc>
              <a:buNone/>
            </a:pPr>
            <a:r>
              <a:rPr lang="en-US" sz="2400" spc="-5" dirty="0">
                <a:latin typeface="Times New Roman" pitchFamily="18" charset="0"/>
                <a:cs typeface="Times New Roman" pitchFamily="18" charset="0"/>
              </a:rPr>
              <a:t>Both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Explanations to S. 50C clearly state that the meanings  therein </a:t>
            </a:r>
            <a:r>
              <a:rPr lang="en-US" sz="2400" dirty="0">
                <a:latin typeface="Times New Roman" pitchFamily="18" charset="0"/>
                <a:cs typeface="Times New Roman" pitchFamily="18" charset="0"/>
              </a:rPr>
              <a:t>are for the </a:t>
            </a:r>
            <a:r>
              <a:rPr lang="en-US" sz="2400" spc="-5" dirty="0">
                <a:latin typeface="Times New Roman" pitchFamily="18" charset="0"/>
                <a:cs typeface="Times New Roman" pitchFamily="18" charset="0"/>
              </a:rPr>
              <a:t>purpose of the said section i.e. S. 50C</a:t>
            </a:r>
            <a:r>
              <a:rPr lang="en-US" sz="2400" spc="-5" dirty="0" smtClean="0">
                <a:latin typeface="Times New Roman" pitchFamily="18" charset="0"/>
                <a:cs typeface="Times New Roman" pitchFamily="18" charset="0"/>
              </a:rPr>
              <a:t>.</a:t>
            </a:r>
            <a:endParaRPr lang="en-US" sz="2400" spc="-5" dirty="0">
              <a:latin typeface="Times New Roman" pitchFamily="18" charset="0"/>
              <a:cs typeface="Times New Roman" pitchFamily="18" charset="0"/>
            </a:endParaRPr>
          </a:p>
          <a:p>
            <a:pPr algn="just">
              <a:lnSpc>
                <a:spcPct val="100000"/>
              </a:lnSpc>
              <a:buNone/>
            </a:pPr>
            <a:r>
              <a:rPr lang="en-US" sz="2400" spc="-5" dirty="0" smtClean="0">
                <a:latin typeface="Times New Roman" pitchFamily="18" charset="0"/>
                <a:cs typeface="Times New Roman" pitchFamily="18" charset="0"/>
              </a:rPr>
              <a:t>S.43CA makes sub-sections </a:t>
            </a:r>
            <a:r>
              <a:rPr lang="en-US" sz="2400" spc="-5" dirty="0">
                <a:latin typeface="Times New Roman" pitchFamily="18" charset="0"/>
                <a:cs typeface="Times New Roman" pitchFamily="18" charset="0"/>
              </a:rPr>
              <a:t>(</a:t>
            </a:r>
            <a:r>
              <a:rPr lang="en-US" sz="2400" spc="-5" dirty="0" smtClean="0">
                <a:latin typeface="Times New Roman" pitchFamily="18" charset="0"/>
                <a:cs typeface="Times New Roman" pitchFamily="18" charset="0"/>
              </a:rPr>
              <a:t>2) and </a:t>
            </a:r>
            <a:r>
              <a:rPr lang="en-US" sz="2400" dirty="0">
                <a:latin typeface="Times New Roman" pitchFamily="18" charset="0"/>
                <a:cs typeface="Times New Roman" pitchFamily="18" charset="0"/>
              </a:rPr>
              <a:t>(3) </a:t>
            </a:r>
            <a:r>
              <a:rPr lang="en-US" sz="2400" spc="-5" dirty="0">
                <a:latin typeface="Times New Roman" pitchFamily="18" charset="0"/>
                <a:cs typeface="Times New Roman" pitchFamily="18" charset="0"/>
              </a:rPr>
              <a:t>of </a:t>
            </a:r>
            <a:r>
              <a:rPr lang="en-US" sz="2400" spc="-5"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50C </a:t>
            </a:r>
            <a:r>
              <a:rPr lang="en-US" sz="2400" spc="-5" dirty="0">
                <a:latin typeface="Times New Roman" pitchFamily="18" charset="0"/>
                <a:cs typeface="Times New Roman" pitchFamily="18" charset="0"/>
              </a:rPr>
              <a:t>applicable to S.43CA but </a:t>
            </a:r>
            <a:r>
              <a:rPr lang="en-US" sz="2400" dirty="0">
                <a:latin typeface="Times New Roman" pitchFamily="18" charset="0"/>
                <a:cs typeface="Times New Roman" pitchFamily="18" charset="0"/>
              </a:rPr>
              <a:t>not </a:t>
            </a:r>
            <a:r>
              <a:rPr lang="en-US" sz="2400" spc="-5" dirty="0">
                <a:latin typeface="Times New Roman" pitchFamily="18" charset="0"/>
                <a:cs typeface="Times New Roman" pitchFamily="18" charset="0"/>
              </a:rPr>
              <a:t>the Explanations</a:t>
            </a:r>
            <a:r>
              <a:rPr lang="en-US" sz="2400" spc="-5" dirty="0" smtClean="0">
                <a:latin typeface="Times New Roman" pitchFamily="18" charset="0"/>
                <a:cs typeface="Times New Roman" pitchFamily="18" charset="0"/>
              </a:rPr>
              <a:t>.</a:t>
            </a:r>
            <a:endParaRPr lang="en-US" sz="2400" spc="-5" dirty="0">
              <a:latin typeface="Times New Roman" pitchFamily="18" charset="0"/>
              <a:cs typeface="Times New Roman" pitchFamily="18" charset="0"/>
            </a:endParaRPr>
          </a:p>
          <a:p>
            <a:pPr algn="just">
              <a:lnSpc>
                <a:spcPct val="100000"/>
              </a:lnSpc>
              <a:buNone/>
            </a:pPr>
            <a:r>
              <a:rPr lang="en-US" sz="2400" spc="-10" dirty="0" smtClean="0">
                <a:latin typeface="Times New Roman" pitchFamily="18" charset="0"/>
                <a:cs typeface="Times New Roman" pitchFamily="18" charset="0"/>
              </a:rPr>
              <a:t>However, </a:t>
            </a:r>
            <a:r>
              <a:rPr lang="en-US" sz="2400" spc="-5" dirty="0" smtClean="0">
                <a:latin typeface="Times New Roman" pitchFamily="18" charset="0"/>
                <a:cs typeface="Times New Roman" pitchFamily="18" charset="0"/>
              </a:rPr>
              <a:t>since sub-sections (2) and </a:t>
            </a:r>
            <a:r>
              <a:rPr lang="en-US" sz="2400" dirty="0">
                <a:latin typeface="Times New Roman" pitchFamily="18" charset="0"/>
                <a:cs typeface="Times New Roman" pitchFamily="18" charset="0"/>
              </a:rPr>
              <a:t>(3) of </a:t>
            </a:r>
            <a:r>
              <a:rPr lang="en-US" sz="2400" spc="-5" dirty="0">
                <a:latin typeface="Times New Roman" pitchFamily="18" charset="0"/>
                <a:cs typeface="Times New Roman" pitchFamily="18" charset="0"/>
              </a:rPr>
              <a:t>Section </a:t>
            </a:r>
            <a:r>
              <a:rPr lang="en-US" sz="2400" dirty="0">
                <a:latin typeface="Times New Roman" pitchFamily="18" charset="0"/>
                <a:cs typeface="Times New Roman" pitchFamily="18" charset="0"/>
              </a:rPr>
              <a:t>50C </a:t>
            </a:r>
            <a:r>
              <a:rPr lang="en-US" sz="2400" spc="-5" dirty="0">
                <a:latin typeface="Times New Roman" pitchFamily="18" charset="0"/>
                <a:cs typeface="Times New Roman" pitchFamily="18" charset="0"/>
              </a:rPr>
              <a:t>use the terms </a:t>
            </a:r>
            <a:r>
              <a:rPr lang="en-US" sz="2400" spc="-5" dirty="0" smtClean="0">
                <a:latin typeface="Times New Roman" pitchFamily="18" charset="0"/>
                <a:cs typeface="Times New Roman" pitchFamily="18" charset="0"/>
              </a:rPr>
              <a:t>defined in Explanations </a:t>
            </a:r>
            <a:r>
              <a:rPr lang="en-US" sz="2400" spc="-5" dirty="0">
                <a:latin typeface="Times New Roman" pitchFamily="18" charset="0"/>
                <a:cs typeface="Times New Roman" pitchFamily="18" charset="0"/>
              </a:rPr>
              <a:t>to </a:t>
            </a:r>
            <a:r>
              <a:rPr lang="en-US" sz="2400" spc="-5" dirty="0" smtClean="0">
                <a:latin typeface="Times New Roman" pitchFamily="18" charset="0"/>
                <a:cs typeface="Times New Roman" pitchFamily="18" charset="0"/>
              </a:rPr>
              <a:t>S.50C </a:t>
            </a:r>
            <a:r>
              <a:rPr lang="en-US" sz="2400" spc="-5" dirty="0">
                <a:latin typeface="Times New Roman" pitchFamily="18" charset="0"/>
                <a:cs typeface="Times New Roman" pitchFamily="18" charset="0"/>
              </a:rPr>
              <a:t>it </a:t>
            </a:r>
            <a:r>
              <a:rPr lang="en-US" sz="2400" dirty="0">
                <a:latin typeface="Times New Roman" pitchFamily="18" charset="0"/>
                <a:cs typeface="Times New Roman" pitchFamily="18" charset="0"/>
              </a:rPr>
              <a:t>may </a:t>
            </a:r>
            <a:r>
              <a:rPr lang="en-US" sz="2400" spc="-5" dirty="0">
                <a:latin typeface="Times New Roman" pitchFamily="18" charset="0"/>
                <a:cs typeface="Times New Roman" pitchFamily="18" charset="0"/>
              </a:rPr>
              <a:t>be  possible to contend that the said Explanations are also applicable to S.43CA</a:t>
            </a:r>
            <a:r>
              <a:rPr lang="en-US" sz="2400" spc="-5"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648002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185057"/>
            <a:ext cx="11604171" cy="5991906"/>
          </a:xfrm>
        </p:spPr>
        <p:txBody>
          <a:bodyPr>
            <a:normAutofit/>
          </a:bodyPr>
          <a:lstStyle/>
          <a:p>
            <a:pPr marL="0" indent="0" algn="just">
              <a:buNone/>
            </a:pPr>
            <a:r>
              <a:rPr lang="en-GB" sz="2400" dirty="0" err="1" smtClean="0">
                <a:latin typeface="Times" panose="02020603050405020304" pitchFamily="18" charset="0"/>
                <a:cs typeface="Times" panose="02020603050405020304" pitchFamily="18" charset="0"/>
              </a:rPr>
              <a:t>Assessee</a:t>
            </a:r>
            <a:r>
              <a:rPr lang="en-GB" sz="2400" dirty="0" smtClean="0">
                <a:latin typeface="Times" panose="02020603050405020304" pitchFamily="18" charset="0"/>
                <a:cs typeface="Times" panose="02020603050405020304" pitchFamily="18" charset="0"/>
              </a:rPr>
              <a:t> claimed taxation of capital gains in tax year 1998-99 based on sale agreement whereas all appellate authorities including High Court held capital gains shall be taxed in year 2003-04 based on memo of compromise – </a:t>
            </a:r>
          </a:p>
          <a:p>
            <a:pPr marL="0" indent="0" algn="just">
              <a:buNone/>
            </a:pPr>
            <a:r>
              <a:rPr lang="en-GB" sz="2400" dirty="0" smtClean="0">
                <a:latin typeface="Times" panose="02020603050405020304" pitchFamily="18" charset="0"/>
                <a:cs typeface="Times" panose="02020603050405020304" pitchFamily="18" charset="0"/>
              </a:rPr>
              <a:t>It was found that compromise deed provided for payment of balance amounts by post-dated cheques and </a:t>
            </a:r>
            <a:r>
              <a:rPr lang="en-GB" sz="2400" dirty="0" err="1" smtClean="0">
                <a:latin typeface="Times" panose="02020603050405020304" pitchFamily="18" charset="0"/>
                <a:cs typeface="Times" panose="02020603050405020304" pitchFamily="18" charset="0"/>
              </a:rPr>
              <a:t>assessee's</a:t>
            </a:r>
            <a:r>
              <a:rPr lang="en-GB" sz="2400" dirty="0" smtClean="0">
                <a:latin typeface="Times" panose="02020603050405020304" pitchFamily="18" charset="0"/>
                <a:cs typeface="Times" panose="02020603050405020304" pitchFamily="18" charset="0"/>
              </a:rPr>
              <a:t> rights in said immovable property were extinguished on receipt of last cheque – </a:t>
            </a:r>
          </a:p>
          <a:p>
            <a:pPr marL="0" indent="0" algn="just">
              <a:buNone/>
            </a:pPr>
            <a:r>
              <a:rPr lang="en-GB" sz="2400" dirty="0" smtClean="0">
                <a:latin typeface="Times" panose="02020603050405020304" pitchFamily="18" charset="0"/>
                <a:cs typeface="Times" panose="02020603050405020304" pitchFamily="18" charset="0"/>
              </a:rPr>
              <a:t>Thus, compromise deed could be stated to be a transaction which had effect of transferring immovable property in question – </a:t>
            </a:r>
          </a:p>
          <a:p>
            <a:pPr marL="0" indent="0" algn="just">
              <a:buNone/>
            </a:pPr>
            <a:r>
              <a:rPr lang="en-GB" sz="2400" dirty="0" smtClean="0">
                <a:latin typeface="Times" panose="02020603050405020304" pitchFamily="18" charset="0"/>
                <a:cs typeface="Times" panose="02020603050405020304" pitchFamily="18" charset="0"/>
              </a:rPr>
              <a:t>Whether therefore, only permission or license granted to start advertising, selling and construction of land would not result in transfer of immovable property for purpose of capital gains taxation and it was to be held that transfer of immovable property took place in tax year 2003-04 and not in tax year 1998-99 as claimed - Held, yes [Paras 18, 20 and 21]</a:t>
            </a:r>
            <a:endParaRPr lang="en-IN" sz="2400"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00402653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384" y="381012"/>
            <a:ext cx="11793232" cy="5287963"/>
          </a:xfrm>
        </p:spPr>
        <p:txBody>
          <a:bodyPr>
            <a:noAutofit/>
          </a:bodyPr>
          <a:lstStyle/>
          <a:p>
            <a:pPr marL="204470" marR="25400" algn="just">
              <a:lnSpc>
                <a:spcPct val="120000"/>
              </a:lnSpc>
              <a:spcBef>
                <a:spcPts val="265"/>
              </a:spcBef>
              <a:buNone/>
            </a:pPr>
            <a:r>
              <a:rPr lang="en-US" sz="2400" b="1" spc="-10" dirty="0">
                <a:latin typeface="Times New Roman" pitchFamily="18" charset="0"/>
                <a:cs typeface="Times New Roman" pitchFamily="18" charset="0"/>
              </a:rPr>
              <a:t>ISSUE </a:t>
            </a:r>
            <a:r>
              <a:rPr lang="en-US" sz="2400" b="1" spc="-10" dirty="0" smtClean="0">
                <a:latin typeface="Times New Roman" pitchFamily="18" charset="0"/>
                <a:cs typeface="Times New Roman" pitchFamily="18" charset="0"/>
              </a:rPr>
              <a:t>- 4</a:t>
            </a:r>
            <a:endParaRPr lang="en-US" sz="2400" b="1" spc="-10" dirty="0">
              <a:latin typeface="Times New Roman" pitchFamily="18" charset="0"/>
              <a:cs typeface="Times New Roman" pitchFamily="18" charset="0"/>
            </a:endParaRPr>
          </a:p>
          <a:p>
            <a:pPr marL="204470" marR="25400" algn="just">
              <a:lnSpc>
                <a:spcPct val="120000"/>
              </a:lnSpc>
              <a:spcBef>
                <a:spcPts val="265"/>
              </a:spcBef>
              <a:buNone/>
            </a:pPr>
            <a:r>
              <a:rPr lang="en-US" sz="2400" b="1" u="sng" spc="-10" dirty="0">
                <a:latin typeface="Times New Roman" pitchFamily="18" charset="0"/>
                <a:cs typeface="Times New Roman" pitchFamily="18" charset="0"/>
              </a:rPr>
              <a:t>Cases </a:t>
            </a:r>
            <a:r>
              <a:rPr lang="en-US" sz="2400" b="1" u="sng" spc="-5" dirty="0">
                <a:latin typeface="Times New Roman" pitchFamily="18" charset="0"/>
                <a:cs typeface="Times New Roman" pitchFamily="18" charset="0"/>
              </a:rPr>
              <a:t>where date of agreement fixing </a:t>
            </a:r>
            <a:r>
              <a:rPr lang="en-US" sz="2400" b="1" u="sng" spc="-10" dirty="0">
                <a:latin typeface="Times New Roman" pitchFamily="18" charset="0"/>
                <a:cs typeface="Times New Roman" pitchFamily="18" charset="0"/>
              </a:rPr>
              <a:t>value </a:t>
            </a:r>
            <a:r>
              <a:rPr lang="en-US" sz="2400" b="1" u="sng" spc="-5" dirty="0">
                <a:latin typeface="Times New Roman" pitchFamily="18" charset="0"/>
                <a:cs typeface="Times New Roman" pitchFamily="18" charset="0"/>
              </a:rPr>
              <a:t>of consideration for transfer </a:t>
            </a:r>
            <a:r>
              <a:rPr lang="en-US" sz="2400" b="1" u="sng" dirty="0">
                <a:latin typeface="Times New Roman" pitchFamily="18" charset="0"/>
                <a:cs typeface="Times New Roman" pitchFamily="18" charset="0"/>
              </a:rPr>
              <a:t>of </a:t>
            </a:r>
            <a:r>
              <a:rPr lang="en-US" sz="2400" b="1" u="sng" spc="-5" dirty="0">
                <a:latin typeface="Times New Roman" pitchFamily="18" charset="0"/>
                <a:cs typeface="Times New Roman" pitchFamily="18" charset="0"/>
              </a:rPr>
              <a:t>the asset and  the date of registration of such transfer are not the same {S.43CA(3) and S. 43CA(4</a:t>
            </a:r>
            <a:r>
              <a:rPr lang="en-US" sz="2400" b="1" u="sng" spc="-5" dirty="0" smtClean="0">
                <a:latin typeface="Times New Roman" pitchFamily="18" charset="0"/>
                <a:cs typeface="Times New Roman" pitchFamily="18" charset="0"/>
              </a:rPr>
              <a:t>)}</a:t>
            </a:r>
            <a:endParaRPr lang="en-US" sz="2400" u="sng" spc="-5" dirty="0">
              <a:latin typeface="Times New Roman" pitchFamily="18" charset="0"/>
              <a:cs typeface="Times New Roman" pitchFamily="18" charset="0"/>
            </a:endParaRPr>
          </a:p>
          <a:p>
            <a:pPr marL="204470" marR="25400" algn="just">
              <a:lnSpc>
                <a:spcPct val="120000"/>
              </a:lnSpc>
              <a:spcBef>
                <a:spcPts val="265"/>
              </a:spcBef>
              <a:buNone/>
            </a:pPr>
            <a:r>
              <a:rPr lang="en-US" sz="2400" spc="-5" dirty="0">
                <a:latin typeface="Times New Roman" pitchFamily="18" charset="0"/>
                <a:cs typeface="Times New Roman" pitchFamily="18" charset="0"/>
              </a:rPr>
              <a:t>Sub-section (3) of </a:t>
            </a:r>
            <a:r>
              <a:rPr lang="en-US" sz="2400" spc="-5" dirty="0" smtClean="0">
                <a:latin typeface="Times New Roman" pitchFamily="18" charset="0"/>
                <a:cs typeface="Times New Roman" pitchFamily="18" charset="0"/>
              </a:rPr>
              <a:t>S. 43CA </a:t>
            </a:r>
            <a:r>
              <a:rPr lang="en-US" sz="2400" dirty="0" smtClean="0">
                <a:latin typeface="Times New Roman" pitchFamily="18" charset="0"/>
                <a:cs typeface="Times New Roman" pitchFamily="18" charset="0"/>
              </a:rPr>
              <a:t>deals </a:t>
            </a:r>
            <a:r>
              <a:rPr lang="en-US" sz="2400" spc="-5" dirty="0" smtClean="0">
                <a:latin typeface="Times New Roman" pitchFamily="18" charset="0"/>
                <a:cs typeface="Times New Roman" pitchFamily="18" charset="0"/>
              </a:rPr>
              <a:t>with </a:t>
            </a:r>
            <a:r>
              <a:rPr lang="en-US" sz="2400" spc="-5" dirty="0">
                <a:latin typeface="Times New Roman" pitchFamily="18" charset="0"/>
                <a:cs typeface="Times New Roman" pitchFamily="18" charset="0"/>
              </a:rPr>
              <a:t>cases where date of agreement fixing </a:t>
            </a:r>
            <a:r>
              <a:rPr lang="en-US" sz="2400" dirty="0">
                <a:latin typeface="Times New Roman" pitchFamily="18" charset="0"/>
                <a:cs typeface="Times New Roman" pitchFamily="18" charset="0"/>
              </a:rPr>
              <a:t>value </a:t>
            </a:r>
            <a:r>
              <a:rPr lang="en-US" sz="2400" spc="-5" dirty="0">
                <a:latin typeface="Times New Roman" pitchFamily="18" charset="0"/>
                <a:cs typeface="Times New Roman" pitchFamily="18" charset="0"/>
              </a:rPr>
              <a:t>of  consideration for transfer of the </a:t>
            </a:r>
            <a:r>
              <a:rPr lang="en-US" sz="2400" dirty="0">
                <a:latin typeface="Times New Roman" pitchFamily="18" charset="0"/>
                <a:cs typeface="Times New Roman" pitchFamily="18" charset="0"/>
              </a:rPr>
              <a:t>asset </a:t>
            </a:r>
            <a:r>
              <a:rPr lang="en-US" sz="2400" spc="-5" dirty="0">
                <a:latin typeface="Times New Roman" pitchFamily="18" charset="0"/>
                <a:cs typeface="Times New Roman" pitchFamily="18" charset="0"/>
              </a:rPr>
              <a:t>and the </a:t>
            </a:r>
            <a:r>
              <a:rPr lang="en-US" sz="2400" dirty="0">
                <a:latin typeface="Times New Roman" pitchFamily="18" charset="0"/>
                <a:cs typeface="Times New Roman" pitchFamily="18" charset="0"/>
              </a:rPr>
              <a:t>date </a:t>
            </a:r>
            <a:r>
              <a:rPr lang="en-US" sz="2400" spc="-5" dirty="0">
                <a:latin typeface="Times New Roman" pitchFamily="18" charset="0"/>
                <a:cs typeface="Times New Roman" pitchFamily="18" charset="0"/>
              </a:rPr>
              <a:t>of registration of </a:t>
            </a:r>
            <a:r>
              <a:rPr lang="en-US" sz="2400" dirty="0">
                <a:latin typeface="Times New Roman" pitchFamily="18" charset="0"/>
                <a:cs typeface="Times New Roman" pitchFamily="18" charset="0"/>
              </a:rPr>
              <a:t>such transfer </a:t>
            </a:r>
            <a:r>
              <a:rPr lang="en-US" sz="2400" spc="-5" dirty="0">
                <a:latin typeface="Times New Roman" pitchFamily="18" charset="0"/>
                <a:cs typeface="Times New Roman" pitchFamily="18" charset="0"/>
              </a:rPr>
              <a:t>are </a:t>
            </a:r>
            <a:r>
              <a:rPr lang="en-US" sz="2400" dirty="0">
                <a:latin typeface="Times New Roman" pitchFamily="18" charset="0"/>
                <a:cs typeface="Times New Roman" pitchFamily="18" charset="0"/>
              </a:rPr>
              <a:t>not </a:t>
            </a:r>
            <a:r>
              <a:rPr lang="en-US" sz="2400" spc="-5" dirty="0">
                <a:latin typeface="Times New Roman" pitchFamily="18" charset="0"/>
                <a:cs typeface="Times New Roman" pitchFamily="18" charset="0"/>
              </a:rPr>
              <a:t>the  same. </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95485893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96000"/>
          </a:xfrm>
        </p:spPr>
        <p:txBody>
          <a:bodyPr>
            <a:normAutofit/>
          </a:bodyPr>
          <a:lstStyle/>
          <a:p>
            <a:pPr marL="204470" marR="25400" algn="just">
              <a:spcBef>
                <a:spcPts val="265"/>
              </a:spcBef>
              <a:buNone/>
            </a:pPr>
            <a:r>
              <a:rPr lang="en-US" sz="2400" spc="-5" dirty="0">
                <a:latin typeface="Times New Roman" pitchFamily="18" charset="0"/>
                <a:cs typeface="Times New Roman" pitchFamily="18" charset="0"/>
              </a:rPr>
              <a:t>The provisions of sub-section (3) </a:t>
            </a:r>
            <a:r>
              <a:rPr lang="en-US" sz="2400" dirty="0">
                <a:latin typeface="Times New Roman" pitchFamily="18" charset="0"/>
                <a:cs typeface="Times New Roman" pitchFamily="18" charset="0"/>
              </a:rPr>
              <a:t>apply </a:t>
            </a:r>
            <a:r>
              <a:rPr lang="en-US" sz="2400" spc="-5" dirty="0">
                <a:latin typeface="Times New Roman" pitchFamily="18" charset="0"/>
                <a:cs typeface="Times New Roman" pitchFamily="18" charset="0"/>
              </a:rPr>
              <a:t>when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following conditions are  cumulatively satisfied</a:t>
            </a:r>
            <a:r>
              <a:rPr lang="en-US" sz="2400" spc="-30" dirty="0">
                <a:latin typeface="Times New Roman" pitchFamily="18" charset="0"/>
                <a:cs typeface="Times New Roman" pitchFamily="18" charset="0"/>
              </a:rPr>
              <a:t> </a:t>
            </a:r>
            <a:r>
              <a:rPr lang="en-US" sz="2400" spc="-5"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there is an</a:t>
            </a:r>
            <a:r>
              <a:rPr lang="en-US" sz="2400" spc="-15" dirty="0">
                <a:latin typeface="Times New Roman" pitchFamily="18" charset="0"/>
                <a:cs typeface="Times New Roman" pitchFamily="18" charset="0"/>
              </a:rPr>
              <a:t> </a:t>
            </a:r>
            <a:r>
              <a:rPr lang="en-US" sz="2400" spc="-5" dirty="0">
                <a:latin typeface="Times New Roman" pitchFamily="18" charset="0"/>
                <a:cs typeface="Times New Roman" pitchFamily="18" charset="0"/>
              </a:rPr>
              <a:t>agreement;</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agreement is dated;</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agreement is for transfer of the</a:t>
            </a:r>
            <a:r>
              <a:rPr lang="en-US" sz="2400" spc="120" dirty="0">
                <a:latin typeface="Times New Roman" pitchFamily="18" charset="0"/>
                <a:cs typeface="Times New Roman" pitchFamily="18" charset="0"/>
              </a:rPr>
              <a:t> </a:t>
            </a:r>
            <a:r>
              <a:rPr lang="en-US" sz="2400" spc="-5" dirty="0">
                <a:latin typeface="Times New Roman" pitchFamily="18" charset="0"/>
                <a:cs typeface="Times New Roman" pitchFamily="18" charset="0"/>
              </a:rPr>
              <a:t>asset;</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agreement fixes value of</a:t>
            </a:r>
            <a:r>
              <a:rPr lang="en-US" sz="2400" spc="90" dirty="0">
                <a:latin typeface="Times New Roman" pitchFamily="18" charset="0"/>
                <a:cs typeface="Times New Roman" pitchFamily="18" charset="0"/>
              </a:rPr>
              <a:t> </a:t>
            </a:r>
            <a:r>
              <a:rPr lang="en-US" sz="2400" spc="-5" dirty="0">
                <a:latin typeface="Times New Roman" pitchFamily="18" charset="0"/>
                <a:cs typeface="Times New Roman" pitchFamily="18" charset="0"/>
              </a:rPr>
              <a:t>consideration;</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date of agreement and date of registration of such transfer are not the </a:t>
            </a:r>
            <a:r>
              <a:rPr lang="en-US" sz="2400" spc="70" dirty="0">
                <a:latin typeface="Times New Roman" pitchFamily="18" charset="0"/>
                <a:cs typeface="Times New Roman" pitchFamily="18" charset="0"/>
              </a:rPr>
              <a:t> </a:t>
            </a:r>
            <a:r>
              <a:rPr lang="en-US" sz="2400" spc="-5" dirty="0">
                <a:latin typeface="Times New Roman" pitchFamily="18" charset="0"/>
                <a:cs typeface="Times New Roman" pitchFamily="18" charset="0"/>
              </a:rPr>
              <a:t>same;</a:t>
            </a:r>
            <a:endParaRPr lang="en-US" sz="2400" dirty="0">
              <a:latin typeface="Times New Roman" pitchFamily="18" charset="0"/>
              <a:cs typeface="Times New Roman" pitchFamily="18" charset="0"/>
            </a:endParaRPr>
          </a:p>
          <a:p>
            <a:pPr marL="775970" marR="26034" indent="-514350">
              <a:buFont typeface="+mj-lt"/>
              <a:buAutoNum type="romanLcPeriod"/>
              <a:tabLst>
                <a:tab pos="433705" algn="l"/>
              </a:tabLst>
            </a:pPr>
            <a:r>
              <a:rPr lang="en-US" sz="2400" spc="-5" dirty="0">
                <a:latin typeface="Times New Roman" pitchFamily="18" charset="0"/>
                <a:cs typeface="Times New Roman" pitchFamily="18" charset="0"/>
              </a:rPr>
              <a:t>the amount of consideration or a part thereof has been received by </a:t>
            </a:r>
            <a:r>
              <a:rPr lang="en-US" sz="2400" dirty="0">
                <a:latin typeface="Times New Roman" pitchFamily="18" charset="0"/>
                <a:cs typeface="Times New Roman" pitchFamily="18" charset="0"/>
              </a:rPr>
              <a:t>any mode other </a:t>
            </a:r>
            <a:r>
              <a:rPr lang="en-US" sz="2400" spc="-5" dirty="0">
                <a:latin typeface="Times New Roman" pitchFamily="18" charset="0"/>
                <a:cs typeface="Times New Roman" pitchFamily="18" charset="0"/>
              </a:rPr>
              <a:t>than  cash;</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amount referred to in 6 above is received on or before the date of the </a:t>
            </a:r>
            <a:r>
              <a:rPr lang="en-US" sz="2400" spc="60" dirty="0">
                <a:latin typeface="Times New Roman" pitchFamily="18" charset="0"/>
                <a:cs typeface="Times New Roman" pitchFamily="18" charset="0"/>
              </a:rPr>
              <a:t> </a:t>
            </a:r>
            <a:r>
              <a:rPr lang="en-US" sz="2400" spc="-5" dirty="0">
                <a:latin typeface="Times New Roman" pitchFamily="18" charset="0"/>
                <a:cs typeface="Times New Roman" pitchFamily="18" charset="0"/>
              </a:rPr>
              <a:t>agreement.</a:t>
            </a:r>
            <a:endParaRPr lang="en-US" sz="2400" dirty="0">
              <a:latin typeface="Times New Roman" pitchFamily="18" charset="0"/>
              <a:cs typeface="Times New Roman" pitchFamily="18" charset="0"/>
            </a:endParaRPr>
          </a:p>
          <a:p>
            <a:pPr marL="204470" marR="25400" algn="just">
              <a:buNone/>
            </a:pPr>
            <a:r>
              <a:rPr lang="en-US" sz="2400" spc="-5" dirty="0">
                <a:latin typeface="Times New Roman" pitchFamily="18" charset="0"/>
                <a:cs typeface="Times New Roman" pitchFamily="18" charset="0"/>
              </a:rPr>
              <a:t>If all the above mentioned conditions are cumulatively satisfied the consequence is that 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of the asset </a:t>
            </a:r>
            <a:r>
              <a:rPr lang="en-US" sz="2400" dirty="0">
                <a:latin typeface="Times New Roman" pitchFamily="18" charset="0"/>
                <a:cs typeface="Times New Roman" pitchFamily="18" charset="0"/>
              </a:rPr>
              <a:t>on </a:t>
            </a:r>
            <a:r>
              <a:rPr lang="en-US" sz="2400" spc="-5" dirty="0">
                <a:latin typeface="Times New Roman" pitchFamily="18" charset="0"/>
                <a:cs typeface="Times New Roman" pitchFamily="18" charset="0"/>
              </a:rPr>
              <a:t>the date of agreement shall be deemed to be </a:t>
            </a:r>
            <a:r>
              <a:rPr lang="en-US" sz="2400" dirty="0">
                <a:latin typeface="Times New Roman" pitchFamily="18" charset="0"/>
                <a:cs typeface="Times New Roman" pitchFamily="18" charset="0"/>
              </a:rPr>
              <a:t>full </a:t>
            </a:r>
            <a:r>
              <a:rPr lang="en-US" sz="2400" spc="-5" dirty="0">
                <a:latin typeface="Times New Roman" pitchFamily="18" charset="0"/>
                <a:cs typeface="Times New Roman" pitchFamily="18" charset="0"/>
              </a:rPr>
              <a:t>value of  consideration received or accruing as a result of such</a:t>
            </a:r>
            <a:r>
              <a:rPr lang="en-US" sz="2400" spc="135" dirty="0">
                <a:latin typeface="Times New Roman" pitchFamily="18" charset="0"/>
                <a:cs typeface="Times New Roman" pitchFamily="18" charset="0"/>
              </a:rPr>
              <a:t> </a:t>
            </a:r>
            <a:r>
              <a:rPr lang="en-US" sz="2400" spc="-10" dirty="0">
                <a:latin typeface="Times New Roman" pitchFamily="18" charset="0"/>
                <a:cs typeface="Times New Roman" pitchFamily="18" charset="0"/>
              </a:rPr>
              <a:t>transfer.</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8922766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579" y="304809"/>
            <a:ext cx="11156442" cy="5821363"/>
          </a:xfrm>
        </p:spPr>
        <p:txBody>
          <a:bodyPr>
            <a:noAutofit/>
          </a:bodyPr>
          <a:lstStyle/>
          <a:p>
            <a:pPr marR="6350" algn="just">
              <a:lnSpc>
                <a:spcPct val="120000"/>
              </a:lnSpc>
              <a:spcBef>
                <a:spcPts val="260"/>
              </a:spcBef>
              <a:buNone/>
            </a:pP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term </a:t>
            </a:r>
            <a:r>
              <a:rPr lang="en-US" sz="2400" spc="-5" dirty="0">
                <a:latin typeface="Times New Roman" pitchFamily="18" charset="0"/>
                <a:cs typeface="Times New Roman" pitchFamily="18" charset="0"/>
              </a:rPr>
              <a:t>`agreement’ has </a:t>
            </a:r>
            <a:r>
              <a:rPr lang="en-US" sz="2400" dirty="0">
                <a:latin typeface="Times New Roman" pitchFamily="18" charset="0"/>
                <a:cs typeface="Times New Roman" pitchFamily="18" charset="0"/>
              </a:rPr>
              <a:t>not been </a:t>
            </a:r>
            <a:r>
              <a:rPr lang="en-US" sz="2400" spc="-5" dirty="0">
                <a:latin typeface="Times New Roman" pitchFamily="18" charset="0"/>
                <a:cs typeface="Times New Roman" pitchFamily="18" charset="0"/>
              </a:rPr>
              <a:t>defined in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Act. </a:t>
            </a:r>
          </a:p>
          <a:p>
            <a:pPr marR="6350" algn="just">
              <a:lnSpc>
                <a:spcPct val="120000"/>
              </a:lnSpc>
              <a:spcBef>
                <a:spcPts val="260"/>
              </a:spcBef>
              <a:buNone/>
            </a:pPr>
            <a:r>
              <a:rPr lang="en-US" sz="2400" spc="-5" dirty="0">
                <a:latin typeface="Times New Roman" pitchFamily="18" charset="0"/>
                <a:cs typeface="Times New Roman" pitchFamily="18" charset="0"/>
              </a:rPr>
              <a:t>S.</a:t>
            </a:r>
            <a:r>
              <a:rPr lang="en-US" sz="2400" spc="180" dirty="0">
                <a:latin typeface="Times New Roman" pitchFamily="18" charset="0"/>
                <a:cs typeface="Times New Roman" pitchFamily="18" charset="0"/>
              </a:rPr>
              <a:t> </a:t>
            </a:r>
            <a:r>
              <a:rPr lang="en-US" sz="2400" dirty="0">
                <a:latin typeface="Times New Roman" pitchFamily="18" charset="0"/>
                <a:cs typeface="Times New Roman" pitchFamily="18" charset="0"/>
              </a:rPr>
              <a:t>2(e)</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of</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The</a:t>
            </a:r>
            <a:r>
              <a:rPr lang="en-US" sz="2400" spc="190" dirty="0">
                <a:latin typeface="Times New Roman" pitchFamily="18" charset="0"/>
                <a:cs typeface="Times New Roman" pitchFamily="18" charset="0"/>
              </a:rPr>
              <a:t> </a:t>
            </a:r>
            <a:r>
              <a:rPr lang="en-US" sz="2400" spc="-5" dirty="0">
                <a:latin typeface="Times New Roman" pitchFamily="18" charset="0"/>
                <a:cs typeface="Times New Roman" pitchFamily="18" charset="0"/>
              </a:rPr>
              <a:t>Indian</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Contract</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Act,</a:t>
            </a:r>
            <a:r>
              <a:rPr lang="en-US" sz="2400" spc="185" dirty="0">
                <a:latin typeface="Times New Roman" pitchFamily="18" charset="0"/>
                <a:cs typeface="Times New Roman" pitchFamily="18" charset="0"/>
              </a:rPr>
              <a:t> </a:t>
            </a:r>
            <a:r>
              <a:rPr lang="en-US" sz="2400" dirty="0">
                <a:latin typeface="Times New Roman" pitchFamily="18" charset="0"/>
                <a:cs typeface="Times New Roman" pitchFamily="18" charset="0"/>
              </a:rPr>
              <a:t>1872</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defines</a:t>
            </a:r>
            <a:r>
              <a:rPr lang="en-US" sz="2400" spc="180" dirty="0">
                <a:latin typeface="Times New Roman" pitchFamily="18" charset="0"/>
                <a:cs typeface="Times New Roman" pitchFamily="18" charset="0"/>
              </a:rPr>
              <a:t> </a:t>
            </a:r>
            <a:r>
              <a:rPr lang="en-US" sz="2400" spc="-5" dirty="0">
                <a:latin typeface="Times New Roman" pitchFamily="18" charset="0"/>
                <a:cs typeface="Times New Roman" pitchFamily="18" charset="0"/>
              </a:rPr>
              <a:t>the</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term `agreement’</a:t>
            </a:r>
            <a:r>
              <a:rPr lang="en-US" sz="2400" spc="-65" dirty="0">
                <a:latin typeface="Times New Roman" pitchFamily="18" charset="0"/>
                <a:cs typeface="Times New Roman" pitchFamily="18" charset="0"/>
              </a:rPr>
              <a:t> </a:t>
            </a:r>
            <a:r>
              <a:rPr lang="en-US" sz="2400" spc="-5" dirty="0">
                <a:latin typeface="Times New Roman" pitchFamily="18" charset="0"/>
                <a:cs typeface="Times New Roman" pitchFamily="18" charset="0"/>
              </a:rPr>
              <a:t>as:</a:t>
            </a:r>
            <a:endParaRPr lang="en-US" sz="2400" dirty="0">
              <a:latin typeface="Times New Roman" pitchFamily="18" charset="0"/>
              <a:cs typeface="Times New Roman" pitchFamily="18" charset="0"/>
            </a:endParaRPr>
          </a:p>
          <a:p>
            <a:pPr marL="227965" marR="5080" algn="just">
              <a:lnSpc>
                <a:spcPct val="120000"/>
              </a:lnSpc>
              <a:buNone/>
            </a:pPr>
            <a:r>
              <a:rPr lang="en-US" sz="2400" spc="-5" dirty="0">
                <a:latin typeface="Times New Roman" pitchFamily="18" charset="0"/>
                <a:cs typeface="Times New Roman" pitchFamily="18" charset="0"/>
              </a:rPr>
              <a:t>“Every promise and every </a:t>
            </a:r>
            <a:r>
              <a:rPr lang="en-US" sz="2400" dirty="0">
                <a:latin typeface="Times New Roman" pitchFamily="18" charset="0"/>
                <a:cs typeface="Times New Roman" pitchFamily="18" charset="0"/>
              </a:rPr>
              <a:t>set </a:t>
            </a:r>
            <a:r>
              <a:rPr lang="en-US" sz="2400" spc="-5" dirty="0">
                <a:latin typeface="Times New Roman" pitchFamily="18" charset="0"/>
                <a:cs typeface="Times New Roman" pitchFamily="18" charset="0"/>
              </a:rPr>
              <a:t>of promises, forming the consideration for each </a:t>
            </a:r>
            <a:r>
              <a:rPr lang="en-US" sz="2400" spc="-10" dirty="0">
                <a:latin typeface="Times New Roman" pitchFamily="18" charset="0"/>
                <a:cs typeface="Times New Roman" pitchFamily="18" charset="0"/>
              </a:rPr>
              <a:t>other, </a:t>
            </a:r>
            <a:r>
              <a:rPr lang="en-US" sz="2400" spc="-5" dirty="0">
                <a:latin typeface="Times New Roman" pitchFamily="18" charset="0"/>
                <a:cs typeface="Times New Roman" pitchFamily="18" charset="0"/>
              </a:rPr>
              <a:t>is an  agreement. </a:t>
            </a:r>
          </a:p>
          <a:p>
            <a:pPr marL="227965" marR="5080" algn="just">
              <a:lnSpc>
                <a:spcPct val="120000"/>
              </a:lnSpc>
              <a:buNone/>
            </a:pPr>
            <a:r>
              <a:rPr lang="en-US" sz="2400" spc="-5" dirty="0">
                <a:latin typeface="Times New Roman" pitchFamily="18" charset="0"/>
                <a:cs typeface="Times New Roman" pitchFamily="18" charset="0"/>
              </a:rPr>
              <a:t>(Indian Contract Act (9 of 1872)” </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98506837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756" y="312622"/>
            <a:ext cx="11494493" cy="5958137"/>
          </a:xfrm>
        </p:spPr>
        <p:txBody>
          <a:bodyPr>
            <a:normAutofit/>
          </a:bodyPr>
          <a:lstStyle/>
          <a:p>
            <a:pPr marL="204470" marR="25400" algn="just">
              <a:lnSpc>
                <a:spcPct val="120000"/>
              </a:lnSpc>
              <a:spcBef>
                <a:spcPts val="375"/>
              </a:spcBef>
              <a:buNone/>
            </a:pPr>
            <a:r>
              <a:rPr lang="en-US" sz="2400" b="1" spc="-5" dirty="0">
                <a:latin typeface="Times New Roman" pitchFamily="18" charset="0"/>
                <a:cs typeface="Times New Roman" pitchFamily="18" charset="0"/>
              </a:rPr>
              <a:t>ISSUE </a:t>
            </a:r>
            <a:r>
              <a:rPr lang="en-US" sz="2400" b="1" spc="-5" dirty="0" smtClean="0">
                <a:latin typeface="Times New Roman" pitchFamily="18" charset="0"/>
                <a:cs typeface="Times New Roman" pitchFamily="18" charset="0"/>
              </a:rPr>
              <a:t>- 5</a:t>
            </a:r>
            <a:endParaRPr lang="en-US" sz="2400" b="1" spc="-5" dirty="0">
              <a:latin typeface="Times New Roman" pitchFamily="18" charset="0"/>
              <a:cs typeface="Times New Roman" pitchFamily="18" charset="0"/>
            </a:endParaRPr>
          </a:p>
          <a:p>
            <a:pPr marL="204470" marR="25400" algn="just">
              <a:lnSpc>
                <a:spcPct val="120000"/>
              </a:lnSpc>
              <a:spcBef>
                <a:spcPts val="375"/>
              </a:spcBef>
              <a:buNone/>
            </a:pPr>
            <a:r>
              <a:rPr lang="en-US" sz="2400" b="1" u="sng" spc="-5" dirty="0">
                <a:latin typeface="Times New Roman" pitchFamily="18" charset="0"/>
                <a:cs typeface="Times New Roman" pitchFamily="18" charset="0"/>
              </a:rPr>
              <a:t>Significance of the </a:t>
            </a:r>
            <a:r>
              <a:rPr lang="en-US" sz="2400" b="1" u="sng" dirty="0">
                <a:latin typeface="Times New Roman" pitchFamily="18" charset="0"/>
                <a:cs typeface="Times New Roman" pitchFamily="18" charset="0"/>
              </a:rPr>
              <a:t>word </a:t>
            </a:r>
            <a:r>
              <a:rPr lang="en-US" sz="2400" b="1" u="sng" spc="-5" dirty="0">
                <a:latin typeface="Times New Roman" pitchFamily="18" charset="0"/>
                <a:cs typeface="Times New Roman" pitchFamily="18" charset="0"/>
              </a:rPr>
              <a:t>`may’ in sub-section (3) of section </a:t>
            </a:r>
            <a:r>
              <a:rPr lang="en-US" sz="2400" b="1" u="sng" spc="-5" dirty="0" smtClean="0">
                <a:latin typeface="Times New Roman" pitchFamily="18" charset="0"/>
                <a:cs typeface="Times New Roman" pitchFamily="18" charset="0"/>
              </a:rPr>
              <a:t>43CA</a:t>
            </a:r>
            <a:endParaRPr lang="en-US" sz="2400" b="1" u="sng" spc="-5" dirty="0">
              <a:latin typeface="Times New Roman" pitchFamily="18" charset="0"/>
              <a:cs typeface="Times New Roman" pitchFamily="18" charset="0"/>
            </a:endParaRPr>
          </a:p>
          <a:p>
            <a:pPr marL="204470" marR="25400" algn="just">
              <a:lnSpc>
                <a:spcPct val="120000"/>
              </a:lnSpc>
              <a:spcBef>
                <a:spcPts val="375"/>
              </a:spcBef>
              <a:buNone/>
            </a:pPr>
            <a:r>
              <a:rPr lang="en-US" sz="2400" spc="-5" dirty="0">
                <a:latin typeface="Times New Roman" pitchFamily="18" charset="0"/>
                <a:cs typeface="Times New Roman" pitchFamily="18" charset="0"/>
              </a:rPr>
              <a:t>Sub-section (3)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section 43CA </a:t>
            </a:r>
            <a:r>
              <a:rPr lang="en-US" sz="2400" spc="-5"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spc="-5" dirty="0">
                <a:latin typeface="Times New Roman" pitchFamily="18" charset="0"/>
                <a:cs typeface="Times New Roman" pitchFamily="18" charset="0"/>
              </a:rPr>
              <a:t>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date of the agreement </a:t>
            </a:r>
            <a:r>
              <a:rPr lang="en-US" sz="2400" i="1" spc="-5" dirty="0">
                <a:latin typeface="Times New Roman" pitchFamily="18" charset="0"/>
                <a:cs typeface="Times New Roman" pitchFamily="18" charset="0"/>
              </a:rPr>
              <a:t>may </a:t>
            </a:r>
            <a:r>
              <a:rPr lang="en-US" sz="2400" spc="-5" dirty="0">
                <a:latin typeface="Times New Roman" pitchFamily="18" charset="0"/>
                <a:cs typeface="Times New Roman" pitchFamily="18" charset="0"/>
              </a:rPr>
              <a:t>be </a:t>
            </a:r>
            <a:r>
              <a:rPr lang="en-US" sz="2400" dirty="0">
                <a:latin typeface="Times New Roman" pitchFamily="18" charset="0"/>
                <a:cs typeface="Times New Roman" pitchFamily="18" charset="0"/>
              </a:rPr>
              <a:t>taken for </a:t>
            </a:r>
            <a:r>
              <a:rPr lang="en-US" sz="2400" spc="-5" dirty="0">
                <a:latin typeface="Times New Roman" pitchFamily="18" charset="0"/>
                <a:cs typeface="Times New Roman" pitchFamily="18" charset="0"/>
              </a:rPr>
              <a:t>the  purposes of this sub-clause”.</a:t>
            </a:r>
          </a:p>
          <a:p>
            <a:pPr marL="204470" marR="25400" algn="just">
              <a:lnSpc>
                <a:spcPct val="120000"/>
              </a:lnSpc>
              <a:spcBef>
                <a:spcPts val="375"/>
              </a:spcBef>
              <a:buNone/>
            </a:pPr>
            <a:r>
              <a:rPr lang="en-US" sz="2400" spc="-5" dirty="0">
                <a:latin typeface="Times New Roman" pitchFamily="18" charset="0"/>
                <a:cs typeface="Times New Roman" pitchFamily="18" charset="0"/>
              </a:rPr>
              <a:t> </a:t>
            </a:r>
            <a:r>
              <a:rPr lang="en-US" sz="2400" dirty="0">
                <a:latin typeface="Times New Roman" pitchFamily="18" charset="0"/>
                <a:cs typeface="Times New Roman" pitchFamily="18" charset="0"/>
              </a:rPr>
              <a:t>What </a:t>
            </a:r>
            <a:r>
              <a:rPr lang="en-US" sz="2400" spc="-5" dirty="0">
                <a:latin typeface="Times New Roman" pitchFamily="18" charset="0"/>
                <a:cs typeface="Times New Roman" pitchFamily="18" charset="0"/>
              </a:rPr>
              <a:t>is the significance of the word </a:t>
            </a:r>
            <a:r>
              <a:rPr lang="en-US" sz="2400" spc="-5" dirty="0" smtClean="0">
                <a:latin typeface="Times New Roman" pitchFamily="18" charset="0"/>
                <a:cs typeface="Times New Roman" pitchFamily="18" charset="0"/>
              </a:rPr>
              <a:t>‘may</a:t>
            </a:r>
            <a:r>
              <a:rPr lang="en-US" sz="2400" spc="-5" dirty="0">
                <a:latin typeface="Times New Roman" pitchFamily="18" charset="0"/>
                <a:cs typeface="Times New Roman" pitchFamily="18" charset="0"/>
              </a:rPr>
              <a:t>’? </a:t>
            </a:r>
          </a:p>
          <a:p>
            <a:pPr marL="204470" marR="25400" algn="just">
              <a:lnSpc>
                <a:spcPct val="120000"/>
              </a:lnSpc>
              <a:spcBef>
                <a:spcPts val="375"/>
              </a:spcBef>
              <a:buNone/>
            </a:pPr>
            <a:r>
              <a:rPr lang="en-US" sz="2400" spc="-5" dirty="0">
                <a:latin typeface="Times New Roman" pitchFamily="18" charset="0"/>
                <a:cs typeface="Times New Roman" pitchFamily="18" charset="0"/>
              </a:rPr>
              <a:t>Does it mean that  the </a:t>
            </a:r>
            <a:r>
              <a:rPr lang="en-US" sz="2400" dirty="0">
                <a:latin typeface="Times New Roman" pitchFamily="18" charset="0"/>
                <a:cs typeface="Times New Roman" pitchFamily="18" charset="0"/>
              </a:rPr>
              <a:t>AO </a:t>
            </a:r>
            <a:r>
              <a:rPr lang="en-US" sz="2400" spc="-5" dirty="0">
                <a:latin typeface="Times New Roman" pitchFamily="18" charset="0"/>
                <a:cs typeface="Times New Roman" pitchFamily="18" charset="0"/>
              </a:rPr>
              <a:t>has discretion not to consider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the date of the </a:t>
            </a:r>
            <a:r>
              <a:rPr lang="en-US" sz="2400" dirty="0">
                <a:latin typeface="Times New Roman" pitchFamily="18" charset="0"/>
                <a:cs typeface="Times New Roman" pitchFamily="18" charset="0"/>
              </a:rPr>
              <a:t>agreement? </a:t>
            </a:r>
          </a:p>
          <a:p>
            <a:pPr marL="204470" marR="25400" algn="just">
              <a:lnSpc>
                <a:spcPct val="120000"/>
              </a:lnSpc>
              <a:spcBef>
                <a:spcPts val="375"/>
              </a:spcBef>
              <a:buNone/>
            </a:pPr>
            <a:r>
              <a:rPr lang="en-US" sz="2400" spc="-5" dirty="0">
                <a:latin typeface="Times New Roman" pitchFamily="18" charset="0"/>
                <a:cs typeface="Times New Roman" pitchFamily="18" charset="0"/>
              </a:rPr>
              <a:t>It  appears that for the following reasons the answer is in the</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negative.</a:t>
            </a:r>
            <a:endParaRPr lang="en-US" sz="2400" dirty="0">
              <a:latin typeface="Times New Roman" pitchFamily="18" charset="0"/>
              <a:cs typeface="Times New Roman" pitchFamily="18" charset="0"/>
            </a:endParaRPr>
          </a:p>
          <a:p>
            <a:pPr marL="204470" marR="24130" algn="just">
              <a:lnSpc>
                <a:spcPct val="120000"/>
              </a:lnSpc>
              <a:buNone/>
            </a:pPr>
            <a:r>
              <a:rPr lang="en-US" sz="2400" spc="-5" dirty="0">
                <a:latin typeface="Times New Roman" pitchFamily="18" charset="0"/>
                <a:cs typeface="Times New Roman" pitchFamily="18" charset="0"/>
              </a:rPr>
              <a:t>Sub-section (3) carves out an exception to the </a:t>
            </a:r>
            <a:r>
              <a:rPr lang="en-US" sz="2400" dirty="0">
                <a:latin typeface="Times New Roman" pitchFamily="18" charset="0"/>
                <a:cs typeface="Times New Roman" pitchFamily="18" charset="0"/>
              </a:rPr>
              <a:t>main </a:t>
            </a:r>
            <a:r>
              <a:rPr lang="en-US" sz="2400" spc="-5" dirty="0">
                <a:latin typeface="Times New Roman" pitchFamily="18" charset="0"/>
                <a:cs typeface="Times New Roman" pitchFamily="18" charset="0"/>
              </a:rPr>
              <a:t>provision contained in sub-section (1) viz. sub-section (3) </a:t>
            </a:r>
            <a:r>
              <a:rPr lang="en-US" sz="2400" dirty="0">
                <a:latin typeface="Times New Roman" pitchFamily="18" charset="0"/>
                <a:cs typeface="Times New Roman" pitchFamily="18" charset="0"/>
              </a:rPr>
              <a:t>deals </a:t>
            </a:r>
            <a:r>
              <a:rPr lang="en-US" sz="2400" spc="-5" dirty="0">
                <a:latin typeface="Times New Roman" pitchFamily="18" charset="0"/>
                <a:cs typeface="Times New Roman" pitchFamily="18" charset="0"/>
              </a:rPr>
              <a:t>with a situation where there is an agreement </a:t>
            </a:r>
            <a:r>
              <a:rPr lang="en-US" sz="2400" dirty="0">
                <a:latin typeface="Times New Roman" pitchFamily="18" charset="0"/>
                <a:cs typeface="Times New Roman" pitchFamily="18" charset="0"/>
              </a:rPr>
              <a:t>for transfer </a:t>
            </a:r>
            <a:r>
              <a:rPr lang="en-US" sz="2400" spc="-5" dirty="0">
                <a:latin typeface="Times New Roman" pitchFamily="18" charset="0"/>
                <a:cs typeface="Times New Roman" pitchFamily="18" charset="0"/>
              </a:rPr>
              <a:t>of an asset; such  agreement fixes the value of consideration for the </a:t>
            </a:r>
            <a:r>
              <a:rPr lang="en-US" sz="2400" dirty="0">
                <a:latin typeface="Times New Roman" pitchFamily="18" charset="0"/>
                <a:cs typeface="Times New Roman" pitchFamily="18" charset="0"/>
              </a:rPr>
              <a:t>transfer </a:t>
            </a:r>
            <a:r>
              <a:rPr lang="en-US" sz="2400" spc="-5" dirty="0">
                <a:latin typeface="Times New Roman" pitchFamily="18" charset="0"/>
                <a:cs typeface="Times New Roman" pitchFamily="18" charset="0"/>
              </a:rPr>
              <a:t>of asset and the </a:t>
            </a:r>
            <a:r>
              <a:rPr lang="en-US" sz="2400" dirty="0">
                <a:latin typeface="Times New Roman" pitchFamily="18" charset="0"/>
                <a:cs typeface="Times New Roman" pitchFamily="18" charset="0"/>
              </a:rPr>
              <a:t>date of </a:t>
            </a:r>
            <a:r>
              <a:rPr lang="en-US" sz="2400" spc="-5" dirty="0">
                <a:latin typeface="Times New Roman" pitchFamily="18" charset="0"/>
                <a:cs typeface="Times New Roman" pitchFamily="18" charset="0"/>
              </a:rPr>
              <a:t>registration  and date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the agreement are </a:t>
            </a:r>
            <a:r>
              <a:rPr lang="en-US" sz="2400" dirty="0">
                <a:latin typeface="Times New Roman" pitchFamily="18" charset="0"/>
                <a:cs typeface="Times New Roman" pitchFamily="18" charset="0"/>
              </a:rPr>
              <a:t>not </a:t>
            </a:r>
            <a:r>
              <a:rPr lang="en-US" sz="2400" spc="-5" dirty="0">
                <a:latin typeface="Times New Roman" pitchFamily="18" charset="0"/>
                <a:cs typeface="Times New Roman" pitchFamily="18" charset="0"/>
              </a:rPr>
              <a:t>the same</a:t>
            </a:r>
            <a:r>
              <a:rPr lang="en-US" sz="2400" spc="-5"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44544148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746" y="381000"/>
            <a:ext cx="11460709" cy="6096000"/>
          </a:xfrm>
        </p:spPr>
        <p:txBody>
          <a:bodyPr>
            <a:normAutofit/>
          </a:bodyPr>
          <a:lstStyle/>
          <a:p>
            <a:pPr marL="204470" marR="24130" algn="just">
              <a:lnSpc>
                <a:spcPct val="100000"/>
              </a:lnSpc>
              <a:buNone/>
            </a:pPr>
            <a:r>
              <a:rPr lang="en-US" sz="2300" dirty="0">
                <a:latin typeface="Times New Roman" pitchFamily="18" charset="0"/>
                <a:cs typeface="Times New Roman" pitchFamily="18" charset="0"/>
              </a:rPr>
              <a:t>Once </a:t>
            </a:r>
            <a:r>
              <a:rPr lang="en-US" sz="2300" spc="-5" dirty="0">
                <a:latin typeface="Times New Roman" pitchFamily="18" charset="0"/>
                <a:cs typeface="Times New Roman" pitchFamily="18" charset="0"/>
              </a:rPr>
              <a:t>these conditions are satisfied sub-section </a:t>
            </a:r>
            <a:r>
              <a:rPr lang="en-US" sz="2300" dirty="0">
                <a:latin typeface="Times New Roman" pitchFamily="18" charset="0"/>
                <a:cs typeface="Times New Roman" pitchFamily="18" charset="0"/>
              </a:rPr>
              <a:t>(3) </a:t>
            </a:r>
            <a:r>
              <a:rPr lang="en-US" sz="2300" spc="-5" dirty="0">
                <a:latin typeface="Times New Roman" pitchFamily="18" charset="0"/>
                <a:cs typeface="Times New Roman" pitchFamily="18" charset="0"/>
              </a:rPr>
              <a:t>contemplates that the stamp </a:t>
            </a:r>
            <a:r>
              <a:rPr lang="en-US" sz="2300" dirty="0">
                <a:latin typeface="Times New Roman" pitchFamily="18" charset="0"/>
                <a:cs typeface="Times New Roman" pitchFamily="18" charset="0"/>
              </a:rPr>
              <a:t>duty </a:t>
            </a:r>
            <a:r>
              <a:rPr lang="en-US" sz="2300" spc="-5" dirty="0">
                <a:latin typeface="Times New Roman" pitchFamily="18" charset="0"/>
                <a:cs typeface="Times New Roman" pitchFamily="18" charset="0"/>
              </a:rPr>
              <a:t>value on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date of </a:t>
            </a:r>
            <a:r>
              <a:rPr lang="en-US" sz="2300" spc="-5" dirty="0" smtClean="0">
                <a:latin typeface="Times New Roman" pitchFamily="18" charset="0"/>
                <a:cs typeface="Times New Roman" pitchFamily="18" charset="0"/>
              </a:rPr>
              <a:t>agreement </a:t>
            </a:r>
            <a:r>
              <a:rPr lang="en-US" sz="2300" dirty="0" smtClean="0">
                <a:latin typeface="Times New Roman" pitchFamily="18" charset="0"/>
                <a:cs typeface="Times New Roman" pitchFamily="18" charset="0"/>
              </a:rPr>
              <a:t>may </a:t>
            </a:r>
            <a:r>
              <a:rPr lang="en-US" sz="2300" spc="-5" dirty="0" smtClean="0">
                <a:latin typeface="Times New Roman" pitchFamily="18" charset="0"/>
                <a:cs typeface="Times New Roman" pitchFamily="18" charset="0"/>
              </a:rPr>
              <a:t>be </a:t>
            </a:r>
            <a:r>
              <a:rPr lang="en-US" sz="2300" dirty="0" smtClean="0">
                <a:latin typeface="Times New Roman" pitchFamily="18" charset="0"/>
                <a:cs typeface="Times New Roman" pitchFamily="18" charset="0"/>
              </a:rPr>
              <a:t>taken </a:t>
            </a:r>
            <a:r>
              <a:rPr lang="en-US" sz="2300" spc="-5" dirty="0">
                <a:latin typeface="Times New Roman" pitchFamily="18" charset="0"/>
                <a:cs typeface="Times New Roman" pitchFamily="18" charset="0"/>
              </a:rPr>
              <a:t>for </a:t>
            </a:r>
            <a:r>
              <a:rPr lang="en-US" sz="2300" spc="-5" dirty="0" smtClean="0">
                <a:latin typeface="Times New Roman" pitchFamily="18" charset="0"/>
                <a:cs typeface="Times New Roman" pitchFamily="18" charset="0"/>
              </a:rPr>
              <a:t>the purpose </a:t>
            </a:r>
            <a:r>
              <a:rPr lang="en-US" sz="2300" spc="-5" dirty="0">
                <a:latin typeface="Times New Roman" pitchFamily="18" charset="0"/>
                <a:cs typeface="Times New Roman" pitchFamily="18" charset="0"/>
              </a:rPr>
              <a:t>of comparison with the amount </a:t>
            </a:r>
            <a:r>
              <a:rPr lang="en-US" sz="2300" dirty="0">
                <a:latin typeface="Times New Roman" pitchFamily="18" charset="0"/>
                <a:cs typeface="Times New Roman" pitchFamily="18" charset="0"/>
              </a:rPr>
              <a:t>of </a:t>
            </a:r>
            <a:r>
              <a:rPr lang="en-US" sz="2300" spc="-5" dirty="0">
                <a:latin typeface="Times New Roman" pitchFamily="18" charset="0"/>
                <a:cs typeface="Times New Roman" pitchFamily="18" charset="0"/>
              </a:rPr>
              <a:t>consideration. </a:t>
            </a:r>
          </a:p>
          <a:p>
            <a:pPr marL="204470" marR="24130" algn="just">
              <a:lnSpc>
                <a:spcPct val="100000"/>
              </a:lnSpc>
              <a:buNone/>
            </a:pPr>
            <a:r>
              <a:rPr lang="en-US" sz="2300" spc="-5" dirty="0">
                <a:latin typeface="Times New Roman" pitchFamily="18" charset="0"/>
                <a:cs typeface="Times New Roman" pitchFamily="18" charset="0"/>
              </a:rPr>
              <a:t>The issue is whether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use of the  word `may’ signifies discretion to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AO to consider </a:t>
            </a:r>
            <a:r>
              <a:rPr lang="en-US" sz="2300" dirty="0">
                <a:latin typeface="Times New Roman" pitchFamily="18" charset="0"/>
                <a:cs typeface="Times New Roman" pitchFamily="18" charset="0"/>
              </a:rPr>
              <a:t>or not </a:t>
            </a:r>
            <a:r>
              <a:rPr lang="en-US" sz="2300" spc="-5" dirty="0">
                <a:latin typeface="Times New Roman" pitchFamily="18" charset="0"/>
                <a:cs typeface="Times New Roman" pitchFamily="18" charset="0"/>
              </a:rPr>
              <a:t>to consider the stamp </a:t>
            </a:r>
            <a:r>
              <a:rPr lang="en-US" sz="2300" dirty="0">
                <a:latin typeface="Times New Roman" pitchFamily="18" charset="0"/>
                <a:cs typeface="Times New Roman" pitchFamily="18" charset="0"/>
              </a:rPr>
              <a:t>duty </a:t>
            </a:r>
            <a:r>
              <a:rPr lang="en-US" sz="2300" spc="-5" dirty="0">
                <a:latin typeface="Times New Roman" pitchFamily="18" charset="0"/>
                <a:cs typeface="Times New Roman" pitchFamily="18" charset="0"/>
              </a:rPr>
              <a:t>value on  the </a:t>
            </a:r>
            <a:r>
              <a:rPr lang="en-US" sz="2300" dirty="0">
                <a:latin typeface="Times New Roman" pitchFamily="18" charset="0"/>
                <a:cs typeface="Times New Roman" pitchFamily="18" charset="0"/>
              </a:rPr>
              <a:t>date of </a:t>
            </a:r>
            <a:r>
              <a:rPr lang="en-US" sz="2300" spc="-5" dirty="0">
                <a:latin typeface="Times New Roman" pitchFamily="18" charset="0"/>
                <a:cs typeface="Times New Roman" pitchFamily="18" charset="0"/>
              </a:rPr>
              <a:t>the </a:t>
            </a:r>
            <a:r>
              <a:rPr lang="en-US" sz="2300" dirty="0">
                <a:latin typeface="Times New Roman" pitchFamily="18" charset="0"/>
                <a:cs typeface="Times New Roman" pitchFamily="18" charset="0"/>
              </a:rPr>
              <a:t>agreement. </a:t>
            </a:r>
          </a:p>
          <a:p>
            <a:pPr marL="204470" marR="24130" algn="just">
              <a:lnSpc>
                <a:spcPct val="100000"/>
              </a:lnSpc>
              <a:buNone/>
            </a:pPr>
            <a:r>
              <a:rPr lang="en-US" sz="2300" spc="-5" dirty="0">
                <a:latin typeface="Times New Roman" pitchFamily="18" charset="0"/>
                <a:cs typeface="Times New Roman" pitchFamily="18" charset="0"/>
              </a:rPr>
              <a:t>It appears that the legislature has used the word `may’ because this  sub-section has to be read along with sub-section (4). </a:t>
            </a:r>
          </a:p>
          <a:p>
            <a:pPr marL="204470" marR="24130" algn="just">
              <a:lnSpc>
                <a:spcPct val="100000"/>
              </a:lnSpc>
              <a:buNone/>
            </a:pPr>
            <a:r>
              <a:rPr lang="en-US" sz="2300" spc="-5" dirty="0">
                <a:latin typeface="Times New Roman" pitchFamily="18" charset="0"/>
                <a:cs typeface="Times New Roman" pitchFamily="18" charset="0"/>
              </a:rPr>
              <a:t>Sub-section (4) </a:t>
            </a:r>
            <a:r>
              <a:rPr lang="en-US" sz="2300" dirty="0">
                <a:latin typeface="Times New Roman" pitchFamily="18" charset="0"/>
                <a:cs typeface="Times New Roman" pitchFamily="18" charset="0"/>
              </a:rPr>
              <a:t>states </a:t>
            </a:r>
            <a:r>
              <a:rPr lang="en-US" sz="2300" spc="-5" dirty="0">
                <a:latin typeface="Times New Roman" pitchFamily="18" charset="0"/>
                <a:cs typeface="Times New Roman" pitchFamily="18" charset="0"/>
              </a:rPr>
              <a:t>that sub-section </a:t>
            </a:r>
            <a:r>
              <a:rPr lang="en-US" sz="2300" dirty="0">
                <a:latin typeface="Times New Roman" pitchFamily="18" charset="0"/>
                <a:cs typeface="Times New Roman" pitchFamily="18" charset="0"/>
              </a:rPr>
              <a:t>(3) </a:t>
            </a:r>
            <a:r>
              <a:rPr lang="en-US" sz="2300" spc="-5" dirty="0">
                <a:latin typeface="Times New Roman" pitchFamily="18" charset="0"/>
                <a:cs typeface="Times New Roman" pitchFamily="18" charset="0"/>
              </a:rPr>
              <a:t>shall apply only in a case where the amount of consideration or a </a:t>
            </a:r>
            <a:r>
              <a:rPr lang="en-US" sz="2300" dirty="0">
                <a:latin typeface="Times New Roman" pitchFamily="18" charset="0"/>
                <a:cs typeface="Times New Roman" pitchFamily="18" charset="0"/>
              </a:rPr>
              <a:t>part thereof </a:t>
            </a:r>
            <a:r>
              <a:rPr lang="en-US" sz="2300" spc="-5" dirty="0">
                <a:latin typeface="Times New Roman" pitchFamily="18" charset="0"/>
                <a:cs typeface="Times New Roman" pitchFamily="18" charset="0"/>
              </a:rPr>
              <a:t>has been  received by </a:t>
            </a:r>
            <a:r>
              <a:rPr lang="en-US" sz="2300" dirty="0">
                <a:latin typeface="Times New Roman" pitchFamily="18" charset="0"/>
                <a:cs typeface="Times New Roman" pitchFamily="18" charset="0"/>
              </a:rPr>
              <a:t>any </a:t>
            </a:r>
            <a:r>
              <a:rPr lang="en-US" sz="2300" spc="-5" dirty="0">
                <a:latin typeface="Times New Roman" pitchFamily="18" charset="0"/>
                <a:cs typeface="Times New Roman" pitchFamily="18" charset="0"/>
              </a:rPr>
              <a:t>mode </a:t>
            </a:r>
            <a:r>
              <a:rPr lang="en-US" sz="2300" dirty="0">
                <a:latin typeface="Times New Roman" pitchFamily="18" charset="0"/>
                <a:cs typeface="Times New Roman" pitchFamily="18" charset="0"/>
              </a:rPr>
              <a:t>other than </a:t>
            </a:r>
            <a:r>
              <a:rPr lang="en-US" sz="2300" spc="-5" dirty="0">
                <a:latin typeface="Times New Roman" pitchFamily="18" charset="0"/>
                <a:cs typeface="Times New Roman" pitchFamily="18" charset="0"/>
              </a:rPr>
              <a:t>cash on </a:t>
            </a:r>
            <a:r>
              <a:rPr lang="en-US" sz="2300" dirty="0">
                <a:latin typeface="Times New Roman" pitchFamily="18" charset="0"/>
                <a:cs typeface="Times New Roman" pitchFamily="18" charset="0"/>
              </a:rPr>
              <a:t>or </a:t>
            </a:r>
            <a:r>
              <a:rPr lang="en-US" sz="2300" spc="-5" dirty="0">
                <a:latin typeface="Times New Roman" pitchFamily="18" charset="0"/>
                <a:cs typeface="Times New Roman" pitchFamily="18" charset="0"/>
              </a:rPr>
              <a:t>before the date of the agreement </a:t>
            </a:r>
            <a:r>
              <a:rPr lang="en-US" sz="2300" dirty="0">
                <a:latin typeface="Times New Roman" pitchFamily="18" charset="0"/>
                <a:cs typeface="Times New Roman" pitchFamily="18" charset="0"/>
              </a:rPr>
              <a:t>for </a:t>
            </a:r>
            <a:r>
              <a:rPr lang="en-US" sz="2300" spc="-5" dirty="0">
                <a:latin typeface="Times New Roman" pitchFamily="18" charset="0"/>
                <a:cs typeface="Times New Roman" pitchFamily="18" charset="0"/>
              </a:rPr>
              <a:t>transfer.  </a:t>
            </a:r>
          </a:p>
          <a:p>
            <a:pPr marL="204470" marR="24130" algn="just">
              <a:lnSpc>
                <a:spcPct val="100000"/>
              </a:lnSpc>
              <a:buNone/>
            </a:pPr>
            <a:r>
              <a:rPr lang="en-US" sz="2300" spc="-5" dirty="0">
                <a:latin typeface="Times New Roman" pitchFamily="18" charset="0"/>
                <a:cs typeface="Times New Roman" pitchFamily="18" charset="0"/>
              </a:rPr>
              <a:t>Therefore, if this condition is not satisfied then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AO will be justified in not considering the  stamp </a:t>
            </a:r>
            <a:r>
              <a:rPr lang="en-US" sz="2300" dirty="0">
                <a:latin typeface="Times New Roman" pitchFamily="18" charset="0"/>
                <a:cs typeface="Times New Roman" pitchFamily="18" charset="0"/>
              </a:rPr>
              <a:t>duty </a:t>
            </a:r>
            <a:r>
              <a:rPr lang="en-US" sz="2300" spc="-5" dirty="0">
                <a:latin typeface="Times New Roman" pitchFamily="18" charset="0"/>
                <a:cs typeface="Times New Roman" pitchFamily="18" charset="0"/>
              </a:rPr>
              <a:t>value on the date of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agreement.</a:t>
            </a:r>
          </a:p>
          <a:p>
            <a:pPr marL="204470" marR="24130" algn="just">
              <a:lnSpc>
                <a:spcPct val="100000"/>
              </a:lnSpc>
              <a:buNone/>
            </a:pPr>
            <a:r>
              <a:rPr lang="en-US" sz="2300" spc="-10" dirty="0">
                <a:latin typeface="Times New Roman" pitchFamily="18" charset="0"/>
                <a:cs typeface="Times New Roman" pitchFamily="18" charset="0"/>
              </a:rPr>
              <a:t>However, </a:t>
            </a:r>
            <a:r>
              <a:rPr lang="en-US" sz="2300" spc="-5" dirty="0">
                <a:latin typeface="Times New Roman" pitchFamily="18" charset="0"/>
                <a:cs typeface="Times New Roman" pitchFamily="18" charset="0"/>
              </a:rPr>
              <a:t>if this condition is satisfied then the  AO will have to mandatorily consider the stamp duty value on the date of the </a:t>
            </a:r>
            <a:r>
              <a:rPr lang="en-US" sz="2300" spc="40" dirty="0">
                <a:latin typeface="Times New Roman" pitchFamily="18" charset="0"/>
                <a:cs typeface="Times New Roman" pitchFamily="18" charset="0"/>
              </a:rPr>
              <a:t> </a:t>
            </a:r>
            <a:r>
              <a:rPr lang="en-US" sz="2300" spc="-5" dirty="0">
                <a:latin typeface="Times New Roman" pitchFamily="18" charset="0"/>
                <a:cs typeface="Times New Roman" pitchFamily="18" charset="0"/>
              </a:rPr>
              <a:t>agreement.</a:t>
            </a:r>
            <a:endParaRPr lang="en-US" sz="2300" dirty="0">
              <a:latin typeface="Times New Roman" pitchFamily="18" charset="0"/>
              <a:cs typeface="Times New Roman" pitchFamily="18" charset="0"/>
            </a:endParaRPr>
          </a:p>
          <a:p>
            <a:pPr marR="5080" algn="just">
              <a:lnSpc>
                <a:spcPct val="100000"/>
              </a:lnSpc>
              <a:buNone/>
            </a:pPr>
            <a:endParaRPr lang="en-US" sz="2300" dirty="0">
              <a:latin typeface="Times New Roman" pitchFamily="18" charset="0"/>
              <a:cs typeface="Times New Roman" pitchFamily="18" charset="0"/>
            </a:endParaRPr>
          </a:p>
          <a:p>
            <a:pPr marR="5080" algn="just">
              <a:lnSpc>
                <a:spcPct val="100000"/>
              </a:lnSpc>
              <a:buNone/>
            </a:pPr>
            <a:endParaRPr lang="en-US" sz="23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9335425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2" y="381000"/>
            <a:ext cx="11537884" cy="6019800"/>
          </a:xfrm>
        </p:spPr>
        <p:txBody>
          <a:bodyPr>
            <a:normAutofit/>
          </a:bodyPr>
          <a:lstStyle/>
          <a:p>
            <a:pPr marL="0" marR="66675" indent="0">
              <a:buNone/>
            </a:pPr>
            <a:r>
              <a:rPr lang="en-US" sz="2400" b="1" spc="-5" dirty="0">
                <a:latin typeface="Times New Roman" pitchFamily="18" charset="0"/>
                <a:cs typeface="Times New Roman" pitchFamily="18" charset="0"/>
              </a:rPr>
              <a:t>ISSUE </a:t>
            </a:r>
            <a:r>
              <a:rPr lang="en-US" sz="2400" b="1" spc="-5" dirty="0" smtClean="0">
                <a:latin typeface="Times New Roman" pitchFamily="18" charset="0"/>
                <a:cs typeface="Times New Roman" pitchFamily="18" charset="0"/>
              </a:rPr>
              <a:t>- 6</a:t>
            </a:r>
            <a:endParaRPr lang="en-US" sz="2400" b="1" spc="-5" dirty="0">
              <a:latin typeface="Times New Roman" pitchFamily="18" charset="0"/>
              <a:cs typeface="Times New Roman" pitchFamily="18" charset="0"/>
            </a:endParaRPr>
          </a:p>
          <a:p>
            <a:pPr marL="109220" marR="5080" algn="just">
              <a:lnSpc>
                <a:spcPct val="120000"/>
              </a:lnSpc>
              <a:buNone/>
            </a:pPr>
            <a:r>
              <a:rPr lang="en-US" sz="2200" b="1" u="sng" spc="-5" dirty="0">
                <a:latin typeface="Times New Roman" pitchFamily="18" charset="0"/>
                <a:cs typeface="Times New Roman" pitchFamily="18" charset="0"/>
              </a:rPr>
              <a:t>Can the benefit of sub-section (3) be denied in a case where the initial amount </a:t>
            </a:r>
            <a:r>
              <a:rPr lang="en-US" sz="2200" b="1" u="sng" dirty="0">
                <a:latin typeface="Times New Roman" pitchFamily="18" charset="0"/>
                <a:cs typeface="Times New Roman" pitchFamily="18" charset="0"/>
              </a:rPr>
              <a:t>is  </a:t>
            </a:r>
            <a:r>
              <a:rPr lang="en-US" sz="2200" b="1" u="sng" spc="-5" dirty="0">
                <a:latin typeface="Times New Roman" pitchFamily="18" charset="0"/>
                <a:cs typeface="Times New Roman" pitchFamily="18" charset="0"/>
              </a:rPr>
              <a:t>received </a:t>
            </a:r>
            <a:r>
              <a:rPr lang="en-US" sz="2200" b="1" u="sng" dirty="0">
                <a:latin typeface="Times New Roman" pitchFamily="18" charset="0"/>
                <a:cs typeface="Times New Roman" pitchFamily="18" charset="0"/>
              </a:rPr>
              <a:t>by cash </a:t>
            </a:r>
            <a:r>
              <a:rPr lang="en-US" sz="2200" b="1" u="sng" spc="-5" dirty="0">
                <a:latin typeface="Times New Roman" pitchFamily="18" charset="0"/>
                <a:cs typeface="Times New Roman" pitchFamily="18" charset="0"/>
              </a:rPr>
              <a:t>but </a:t>
            </a:r>
            <a:r>
              <a:rPr lang="en-US" sz="2200" b="1" u="sng" spc="-10" dirty="0">
                <a:latin typeface="Times New Roman" pitchFamily="18" charset="0"/>
                <a:cs typeface="Times New Roman" pitchFamily="18" charset="0"/>
              </a:rPr>
              <a:t>subsequent </a:t>
            </a:r>
            <a:r>
              <a:rPr lang="en-US" sz="2200" b="1" u="sng" spc="-5" dirty="0">
                <a:latin typeface="Times New Roman" pitchFamily="18" charset="0"/>
                <a:cs typeface="Times New Roman" pitchFamily="18" charset="0"/>
              </a:rPr>
              <a:t>amounts are received </a:t>
            </a:r>
            <a:r>
              <a:rPr lang="en-US" sz="2200" b="1" u="sng" dirty="0">
                <a:latin typeface="Times New Roman" pitchFamily="18" charset="0"/>
                <a:cs typeface="Times New Roman" pitchFamily="18" charset="0"/>
              </a:rPr>
              <a:t>by </a:t>
            </a:r>
            <a:r>
              <a:rPr lang="en-US" sz="2200" b="1" u="sng" spc="-5" dirty="0" err="1">
                <a:latin typeface="Times New Roman" pitchFamily="18" charset="0"/>
                <a:cs typeface="Times New Roman" pitchFamily="18" charset="0"/>
              </a:rPr>
              <a:t>cheque</a:t>
            </a:r>
            <a:r>
              <a:rPr lang="en-US" sz="2200" u="sng" spc="-5" dirty="0" smtClean="0">
                <a:latin typeface="Times New Roman" pitchFamily="18" charset="0"/>
                <a:cs typeface="Times New Roman" pitchFamily="18" charset="0"/>
              </a:rPr>
              <a:t>:</a:t>
            </a:r>
            <a:endParaRPr lang="en-US" sz="2200" u="sng" spc="-5" dirty="0">
              <a:latin typeface="Times New Roman" pitchFamily="18" charset="0"/>
              <a:cs typeface="Times New Roman" pitchFamily="18" charset="0"/>
            </a:endParaRPr>
          </a:p>
          <a:p>
            <a:pPr marL="109220" marR="5080" algn="just">
              <a:lnSpc>
                <a:spcPct val="120000"/>
              </a:lnSpc>
              <a:buNone/>
            </a:pPr>
            <a:r>
              <a:rPr lang="en-US" sz="2200" spc="-5" dirty="0">
                <a:latin typeface="Times New Roman" pitchFamily="18" charset="0"/>
                <a:cs typeface="Times New Roman" pitchFamily="18" charset="0"/>
              </a:rPr>
              <a:t>Sub-section (4) of  section 43CA states </a:t>
            </a:r>
            <a:r>
              <a:rPr lang="en-US" sz="2200" dirty="0">
                <a:latin typeface="Times New Roman" pitchFamily="18" charset="0"/>
                <a:cs typeface="Times New Roman" pitchFamily="18" charset="0"/>
              </a:rPr>
              <a:t>that </a:t>
            </a:r>
            <a:r>
              <a:rPr lang="en-US" sz="2200" spc="-5" dirty="0">
                <a:latin typeface="Times New Roman" pitchFamily="18" charset="0"/>
                <a:cs typeface="Times New Roman" pitchFamily="18" charset="0"/>
              </a:rPr>
              <a:t>the provisions of sub-section (3) shall apply </a:t>
            </a:r>
            <a:r>
              <a:rPr lang="en-US" sz="2200" dirty="0">
                <a:latin typeface="Times New Roman" pitchFamily="18" charset="0"/>
                <a:cs typeface="Times New Roman" pitchFamily="18" charset="0"/>
              </a:rPr>
              <a:t>only </a:t>
            </a:r>
            <a:r>
              <a:rPr lang="en-US" sz="2200" spc="-5" dirty="0">
                <a:latin typeface="Times New Roman" pitchFamily="18" charset="0"/>
                <a:cs typeface="Times New Roman" pitchFamily="18" charset="0"/>
              </a:rPr>
              <a:t>when the  consideration or part thereof has been received </a:t>
            </a:r>
            <a:r>
              <a:rPr lang="en-US" sz="2200" spc="-10" dirty="0">
                <a:latin typeface="Times New Roman" pitchFamily="18" charset="0"/>
                <a:cs typeface="Times New Roman" pitchFamily="18" charset="0"/>
              </a:rPr>
              <a:t>by </a:t>
            </a:r>
            <a:r>
              <a:rPr lang="en-US" sz="2200" dirty="0">
                <a:latin typeface="Times New Roman" pitchFamily="18" charset="0"/>
                <a:cs typeface="Times New Roman" pitchFamily="18" charset="0"/>
              </a:rPr>
              <a:t>any </a:t>
            </a:r>
            <a:r>
              <a:rPr lang="en-US" sz="2200" spc="-5" dirty="0">
                <a:latin typeface="Times New Roman" pitchFamily="18" charset="0"/>
                <a:cs typeface="Times New Roman" pitchFamily="18" charset="0"/>
              </a:rPr>
              <a:t>mode </a:t>
            </a:r>
            <a:r>
              <a:rPr lang="en-US" sz="2200" dirty="0">
                <a:latin typeface="Times New Roman" pitchFamily="18" charset="0"/>
                <a:cs typeface="Times New Roman" pitchFamily="18" charset="0"/>
              </a:rPr>
              <a:t>other </a:t>
            </a:r>
            <a:r>
              <a:rPr lang="en-US" sz="2200" spc="-5" dirty="0">
                <a:latin typeface="Times New Roman" pitchFamily="18" charset="0"/>
                <a:cs typeface="Times New Roman" pitchFamily="18" charset="0"/>
              </a:rPr>
              <a:t>than cash on </a:t>
            </a:r>
            <a:r>
              <a:rPr lang="en-US" sz="2200" dirty="0">
                <a:latin typeface="Times New Roman" pitchFamily="18" charset="0"/>
                <a:cs typeface="Times New Roman" pitchFamily="18" charset="0"/>
              </a:rPr>
              <a:t>or </a:t>
            </a:r>
            <a:r>
              <a:rPr lang="en-US" sz="2200" spc="-5" dirty="0">
                <a:latin typeface="Times New Roman" pitchFamily="18" charset="0"/>
                <a:cs typeface="Times New Roman" pitchFamily="18" charset="0"/>
              </a:rPr>
              <a:t>before the  date of agreement </a:t>
            </a:r>
            <a:r>
              <a:rPr lang="en-US" sz="2200" dirty="0">
                <a:latin typeface="Times New Roman" pitchFamily="18" charset="0"/>
                <a:cs typeface="Times New Roman" pitchFamily="18" charset="0"/>
              </a:rPr>
              <a:t>for </a:t>
            </a:r>
            <a:r>
              <a:rPr lang="en-US" sz="2200" spc="-5" dirty="0">
                <a:latin typeface="Times New Roman" pitchFamily="18" charset="0"/>
                <a:cs typeface="Times New Roman" pitchFamily="18" charset="0"/>
              </a:rPr>
              <a:t>transfer of asset. </a:t>
            </a:r>
          </a:p>
          <a:p>
            <a:pPr marL="109220" marR="5080" algn="just">
              <a:lnSpc>
                <a:spcPct val="120000"/>
              </a:lnSpc>
              <a:buNone/>
            </a:pPr>
            <a:r>
              <a:rPr lang="en-US" sz="2200" spc="-5" dirty="0">
                <a:latin typeface="Times New Roman" pitchFamily="18" charset="0"/>
                <a:cs typeface="Times New Roman" pitchFamily="18" charset="0"/>
              </a:rPr>
              <a:t>In a given case the </a:t>
            </a:r>
            <a:r>
              <a:rPr lang="en-US" sz="2200" spc="-5" dirty="0" err="1">
                <a:latin typeface="Times New Roman" pitchFamily="18" charset="0"/>
                <a:cs typeface="Times New Roman" pitchFamily="18" charset="0"/>
              </a:rPr>
              <a:t>assessee</a:t>
            </a:r>
            <a:r>
              <a:rPr lang="en-US" sz="2200" spc="-5" dirty="0">
                <a:latin typeface="Times New Roman" pitchFamily="18" charset="0"/>
                <a:cs typeface="Times New Roman" pitchFamily="18" charset="0"/>
              </a:rPr>
              <a:t> may </a:t>
            </a:r>
            <a:r>
              <a:rPr lang="en-US" sz="2200" dirty="0">
                <a:latin typeface="Times New Roman" pitchFamily="18" charset="0"/>
                <a:cs typeface="Times New Roman" pitchFamily="18" charset="0"/>
              </a:rPr>
              <a:t>have </a:t>
            </a:r>
            <a:r>
              <a:rPr lang="en-US" sz="2200" spc="-5" dirty="0">
                <a:latin typeface="Times New Roman" pitchFamily="18" charset="0"/>
                <a:cs typeface="Times New Roman" pitchFamily="18" charset="0"/>
              </a:rPr>
              <a:t>entered into  an agreement </a:t>
            </a:r>
            <a:r>
              <a:rPr lang="en-US" sz="2200" dirty="0">
                <a:latin typeface="Times New Roman" pitchFamily="18" charset="0"/>
                <a:cs typeface="Times New Roman" pitchFamily="18" charset="0"/>
              </a:rPr>
              <a:t>for transfer of </a:t>
            </a:r>
            <a:r>
              <a:rPr lang="en-US" sz="2200" spc="-5" dirty="0">
                <a:latin typeface="Times New Roman" pitchFamily="18" charset="0"/>
                <a:cs typeface="Times New Roman" pitchFamily="18" charset="0"/>
              </a:rPr>
              <a:t>asset </a:t>
            </a:r>
            <a:r>
              <a:rPr lang="en-US" sz="2200" dirty="0">
                <a:latin typeface="Times New Roman" pitchFamily="18" charset="0"/>
                <a:cs typeface="Times New Roman" pitchFamily="18" charset="0"/>
              </a:rPr>
              <a:t>say </a:t>
            </a:r>
            <a:r>
              <a:rPr lang="en-US" sz="2200" spc="-5" dirty="0">
                <a:latin typeface="Times New Roman" pitchFamily="18" charset="0"/>
                <a:cs typeface="Times New Roman" pitchFamily="18" charset="0"/>
              </a:rPr>
              <a:t>on </a:t>
            </a:r>
            <a:r>
              <a:rPr lang="en-US" sz="2200" dirty="0" smtClean="0">
                <a:latin typeface="Times New Roman" pitchFamily="18" charset="0"/>
                <a:cs typeface="Times New Roman" pitchFamily="18" charset="0"/>
              </a:rPr>
              <a:t>1.7.2022 </a:t>
            </a:r>
            <a:r>
              <a:rPr lang="en-US" sz="2200" spc="-5" dirty="0">
                <a:latin typeface="Times New Roman" pitchFamily="18" charset="0"/>
                <a:cs typeface="Times New Roman" pitchFamily="18" charset="0"/>
              </a:rPr>
              <a:t>and on that date received a sum of Rs.2,00,000 in cash towards part of consideration under the said agreement and three days later  received further sum of Rs. 3</a:t>
            </a:r>
            <a:r>
              <a:rPr lang="en-US" sz="2200" dirty="0">
                <a:latin typeface="Times New Roman" pitchFamily="18" charset="0"/>
                <a:cs typeface="Times New Roman" pitchFamily="18" charset="0"/>
              </a:rPr>
              <a:t>,00,000 by </a:t>
            </a:r>
            <a:r>
              <a:rPr lang="en-US" sz="2200" spc="-5" dirty="0" err="1">
                <a:latin typeface="Times New Roman" pitchFamily="18" charset="0"/>
                <a:cs typeface="Times New Roman" pitchFamily="18" charset="0"/>
              </a:rPr>
              <a:t>cheque</a:t>
            </a:r>
            <a:r>
              <a:rPr lang="en-US" sz="2200" spc="-5" dirty="0">
                <a:latin typeface="Times New Roman" pitchFamily="18" charset="0"/>
                <a:cs typeface="Times New Roman" pitchFamily="18" charset="0"/>
              </a:rPr>
              <a:t> under the same </a:t>
            </a:r>
            <a:r>
              <a:rPr lang="en-US" sz="2200" dirty="0">
                <a:latin typeface="Times New Roman" pitchFamily="18" charset="0"/>
                <a:cs typeface="Times New Roman" pitchFamily="18" charset="0"/>
              </a:rPr>
              <a:t>agreement</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marL="109220" marR="5080" algn="just">
              <a:lnSpc>
                <a:spcPct val="120000"/>
              </a:lnSpc>
              <a:buNone/>
            </a:pPr>
            <a:r>
              <a:rPr lang="en-US" sz="2200" dirty="0">
                <a:latin typeface="Times New Roman" pitchFamily="18" charset="0"/>
                <a:cs typeface="Times New Roman" pitchFamily="18" charset="0"/>
              </a:rPr>
              <a:t>Can the </a:t>
            </a:r>
            <a:r>
              <a:rPr lang="en-US" sz="2200" spc="-5" dirty="0">
                <a:latin typeface="Times New Roman" pitchFamily="18" charset="0"/>
                <a:cs typeface="Times New Roman" pitchFamily="18" charset="0"/>
              </a:rPr>
              <a:t>benefit of  sub-section (3) </a:t>
            </a:r>
            <a:r>
              <a:rPr lang="en-US" sz="2200" dirty="0">
                <a:latin typeface="Times New Roman" pitchFamily="18" charset="0"/>
                <a:cs typeface="Times New Roman" pitchFamily="18" charset="0"/>
              </a:rPr>
              <a:t>be </a:t>
            </a:r>
            <a:r>
              <a:rPr lang="en-US" sz="2200" spc="-5" dirty="0">
                <a:latin typeface="Times New Roman" pitchFamily="18" charset="0"/>
                <a:cs typeface="Times New Roman" pitchFamily="18" charset="0"/>
              </a:rPr>
              <a:t>denied on the ground that the conditions prescribed by </a:t>
            </a:r>
            <a:r>
              <a:rPr lang="en-US" sz="2200" dirty="0">
                <a:latin typeface="Times New Roman" pitchFamily="18" charset="0"/>
                <a:cs typeface="Times New Roman" pitchFamily="18" charset="0"/>
              </a:rPr>
              <a:t>sub-section </a:t>
            </a:r>
            <a:r>
              <a:rPr lang="en-US" sz="2200" spc="-5" dirty="0">
                <a:latin typeface="Times New Roman" pitchFamily="18" charset="0"/>
                <a:cs typeface="Times New Roman" pitchFamily="18" charset="0"/>
              </a:rPr>
              <a:t>(4) are  not satisfied</a:t>
            </a:r>
            <a:r>
              <a:rPr lang="en-US" sz="2200" spc="-5"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5542654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429" y="283032"/>
            <a:ext cx="11278408" cy="5287963"/>
          </a:xfrm>
        </p:spPr>
        <p:txBody>
          <a:bodyPr>
            <a:normAutofit/>
          </a:bodyPr>
          <a:lstStyle/>
          <a:p>
            <a:pPr marR="5080" algn="just">
              <a:lnSpc>
                <a:spcPct val="100000"/>
              </a:lnSpc>
              <a:buNone/>
            </a:pPr>
            <a:r>
              <a:rPr lang="en-US" sz="2400" spc="-5" dirty="0">
                <a:latin typeface="Times New Roman" pitchFamily="18" charset="0"/>
                <a:cs typeface="Times New Roman" pitchFamily="18" charset="0"/>
              </a:rPr>
              <a:t>It appears that the Court in such case </a:t>
            </a:r>
            <a:r>
              <a:rPr lang="en-US" sz="2400" dirty="0">
                <a:latin typeface="Times New Roman" pitchFamily="18" charset="0"/>
                <a:cs typeface="Times New Roman" pitchFamily="18" charset="0"/>
              </a:rPr>
              <a:t>may </a:t>
            </a:r>
            <a:r>
              <a:rPr lang="en-US" sz="2400" spc="-5" dirty="0">
                <a:latin typeface="Times New Roman" pitchFamily="18" charset="0"/>
                <a:cs typeface="Times New Roman" pitchFamily="18" charset="0"/>
              </a:rPr>
              <a:t>take a liberal view and hold that if it is  otherwise evident </a:t>
            </a:r>
            <a:r>
              <a:rPr lang="en-US" sz="2400" dirty="0">
                <a:latin typeface="Times New Roman" pitchFamily="18" charset="0"/>
                <a:cs typeface="Times New Roman" pitchFamily="18" charset="0"/>
              </a:rPr>
              <a:t>that </a:t>
            </a:r>
            <a:r>
              <a:rPr lang="en-US" sz="2400" spc="-5" dirty="0">
                <a:latin typeface="Times New Roman" pitchFamily="18" charset="0"/>
                <a:cs typeface="Times New Roman" pitchFamily="18" charset="0"/>
              </a:rPr>
              <a:t>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is entitled to benefit of sub-section (3) the same </a:t>
            </a:r>
            <a:r>
              <a:rPr lang="en-US" sz="2400" dirty="0">
                <a:latin typeface="Times New Roman" pitchFamily="18" charset="0"/>
                <a:cs typeface="Times New Roman" pitchFamily="18" charset="0"/>
              </a:rPr>
              <a:t>may not  </a:t>
            </a:r>
            <a:r>
              <a:rPr lang="en-US" sz="2400" spc="-5" dirty="0">
                <a:latin typeface="Times New Roman" pitchFamily="18" charset="0"/>
                <a:cs typeface="Times New Roman" pitchFamily="18" charset="0"/>
              </a:rPr>
              <a:t>be denied only on the ground </a:t>
            </a:r>
            <a:r>
              <a:rPr lang="en-US" sz="2400" dirty="0">
                <a:latin typeface="Times New Roman" pitchFamily="18" charset="0"/>
                <a:cs typeface="Times New Roman" pitchFamily="18" charset="0"/>
              </a:rPr>
              <a:t>that </a:t>
            </a:r>
            <a:r>
              <a:rPr lang="en-US" sz="2400" spc="-5" dirty="0">
                <a:latin typeface="Times New Roman" pitchFamily="18" charset="0"/>
                <a:cs typeface="Times New Roman" pitchFamily="18" charset="0"/>
              </a:rPr>
              <a:t>the initial amount was received by cash. </a:t>
            </a:r>
          </a:p>
          <a:p>
            <a:pPr marR="5080" algn="just">
              <a:lnSpc>
                <a:spcPct val="100000"/>
              </a:lnSpc>
              <a:buNone/>
            </a:pPr>
            <a:endParaRPr lang="en-US" sz="2400" spc="-5" dirty="0" smtClean="0">
              <a:latin typeface="Times New Roman" pitchFamily="18" charset="0"/>
              <a:cs typeface="Times New Roman" pitchFamily="18" charset="0"/>
            </a:endParaRPr>
          </a:p>
          <a:p>
            <a:pPr marR="5080" algn="just">
              <a:lnSpc>
                <a:spcPct val="100000"/>
              </a:lnSpc>
              <a:buNone/>
            </a:pPr>
            <a:r>
              <a:rPr lang="en-US" sz="2400" spc="-5" dirty="0" smtClean="0">
                <a:latin typeface="Times New Roman" pitchFamily="18" charset="0"/>
                <a:cs typeface="Times New Roman" pitchFamily="18" charset="0"/>
              </a:rPr>
              <a:t>Possibly </a:t>
            </a:r>
            <a:r>
              <a:rPr lang="en-US" sz="2400" spc="-5" dirty="0">
                <a:latin typeface="Times New Roman" pitchFamily="18" charset="0"/>
                <a:cs typeface="Times New Roman" pitchFamily="18" charset="0"/>
              </a:rPr>
              <a:t>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a:t>
            </a:r>
            <a:r>
              <a:rPr lang="en-US" sz="2400" dirty="0">
                <a:latin typeface="Times New Roman" pitchFamily="18" charset="0"/>
                <a:cs typeface="Times New Roman" pitchFamily="18" charset="0"/>
              </a:rPr>
              <a:t>may have </a:t>
            </a:r>
            <a:r>
              <a:rPr lang="en-US" sz="2400" spc="-5" dirty="0">
                <a:latin typeface="Times New Roman" pitchFamily="18" charset="0"/>
                <a:cs typeface="Times New Roman" pitchFamily="18" charset="0"/>
              </a:rPr>
              <a:t>to explain the reason </a:t>
            </a:r>
            <a:r>
              <a:rPr lang="en-US" sz="2400" dirty="0">
                <a:latin typeface="Times New Roman" pitchFamily="18" charset="0"/>
                <a:cs typeface="Times New Roman" pitchFamily="18" charset="0"/>
              </a:rPr>
              <a:t>for </a:t>
            </a:r>
            <a:r>
              <a:rPr lang="en-US" sz="2400" spc="-5" dirty="0">
                <a:latin typeface="Times New Roman" pitchFamily="18" charset="0"/>
                <a:cs typeface="Times New Roman" pitchFamily="18" charset="0"/>
              </a:rPr>
              <a:t>receiving the amount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cash. </a:t>
            </a:r>
          </a:p>
          <a:p>
            <a:pPr marR="5080" algn="just">
              <a:lnSpc>
                <a:spcPct val="100000"/>
              </a:lnSpc>
              <a:buNone/>
            </a:pPr>
            <a:endParaRPr lang="en-US" sz="2400" spc="-5" dirty="0" smtClean="0">
              <a:latin typeface="Times New Roman" pitchFamily="18" charset="0"/>
              <a:cs typeface="Times New Roman" pitchFamily="18" charset="0"/>
            </a:endParaRPr>
          </a:p>
          <a:p>
            <a:pPr marR="5080" algn="just">
              <a:lnSpc>
                <a:spcPct val="100000"/>
              </a:lnSpc>
              <a:buNone/>
            </a:pPr>
            <a:r>
              <a:rPr lang="en-US" sz="2400" spc="-5" dirty="0" smtClean="0">
                <a:latin typeface="Times New Roman" pitchFamily="18" charset="0"/>
                <a:cs typeface="Times New Roman" pitchFamily="18" charset="0"/>
              </a:rPr>
              <a:t>The </a:t>
            </a:r>
            <a:r>
              <a:rPr lang="en-US" sz="2400" spc="-5" dirty="0">
                <a:latin typeface="Times New Roman" pitchFamily="18" charset="0"/>
                <a:cs typeface="Times New Roman" pitchFamily="18" charset="0"/>
              </a:rPr>
              <a:t>intention of  prescribing that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consideration should be received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mode </a:t>
            </a:r>
            <a:r>
              <a:rPr lang="en-US" sz="2400" dirty="0">
                <a:latin typeface="Times New Roman" pitchFamily="18" charset="0"/>
                <a:cs typeface="Times New Roman" pitchFamily="18" charset="0"/>
              </a:rPr>
              <a:t>other </a:t>
            </a:r>
            <a:r>
              <a:rPr lang="en-US" sz="2400" spc="-5" dirty="0">
                <a:latin typeface="Times New Roman" pitchFamily="18" charset="0"/>
                <a:cs typeface="Times New Roman" pitchFamily="18" charset="0"/>
              </a:rPr>
              <a:t>than </a:t>
            </a:r>
            <a:r>
              <a:rPr lang="en-US" sz="2400" dirty="0">
                <a:latin typeface="Times New Roman" pitchFamily="18" charset="0"/>
                <a:cs typeface="Times New Roman" pitchFamily="18" charset="0"/>
              </a:rPr>
              <a:t>cash </a:t>
            </a:r>
            <a:r>
              <a:rPr lang="en-US" sz="2400" spc="-5" dirty="0">
                <a:latin typeface="Times New Roman" pitchFamily="18" charset="0"/>
                <a:cs typeface="Times New Roman" pitchFamily="18" charset="0"/>
              </a:rPr>
              <a:t>appears to be to  ensure that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gets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benefit </a:t>
            </a:r>
            <a:r>
              <a:rPr lang="en-US" sz="2400" dirty="0">
                <a:latin typeface="Times New Roman" pitchFamily="18" charset="0"/>
                <a:cs typeface="Times New Roman" pitchFamily="18" charset="0"/>
              </a:rPr>
              <a:t>only </a:t>
            </a:r>
            <a:r>
              <a:rPr lang="en-US" sz="2400" spc="-5" dirty="0">
                <a:latin typeface="Times New Roman" pitchFamily="18" charset="0"/>
                <a:cs typeface="Times New Roman" pitchFamily="18" charset="0"/>
              </a:rPr>
              <a:t>in genuine cases and </a:t>
            </a:r>
            <a:r>
              <a:rPr lang="en-US" sz="2400" dirty="0">
                <a:latin typeface="Times New Roman" pitchFamily="18" charset="0"/>
                <a:cs typeface="Times New Roman" pitchFamily="18" charset="0"/>
              </a:rPr>
              <a:t>therefore </a:t>
            </a:r>
            <a:r>
              <a:rPr lang="en-US" sz="2400" spc="-5" dirty="0">
                <a:latin typeface="Times New Roman" pitchFamily="18" charset="0"/>
                <a:cs typeface="Times New Roman" pitchFamily="18" charset="0"/>
              </a:rPr>
              <a:t>if the Court is  convinced that the </a:t>
            </a:r>
            <a:r>
              <a:rPr lang="en-US" sz="2400" spc="-5" dirty="0" err="1">
                <a:latin typeface="Times New Roman" pitchFamily="18" charset="0"/>
                <a:cs typeface="Times New Roman" pitchFamily="18" charset="0"/>
              </a:rPr>
              <a:t>assessee’s</a:t>
            </a:r>
            <a:r>
              <a:rPr lang="en-US" sz="2400" spc="-5" dirty="0">
                <a:latin typeface="Times New Roman" pitchFamily="18" charset="0"/>
                <a:cs typeface="Times New Roman" pitchFamily="18" charset="0"/>
              </a:rPr>
              <a:t> case is </a:t>
            </a:r>
            <a:r>
              <a:rPr lang="en-US" sz="2400" spc="-5" dirty="0" err="1">
                <a:latin typeface="Times New Roman" pitchFamily="18" charset="0"/>
                <a:cs typeface="Times New Roman" pitchFamily="18" charset="0"/>
              </a:rPr>
              <a:t>bonafide</a:t>
            </a:r>
            <a:r>
              <a:rPr lang="en-US" sz="2400" spc="-5" dirty="0">
                <a:latin typeface="Times New Roman" pitchFamily="18" charset="0"/>
                <a:cs typeface="Times New Roman" pitchFamily="18" charset="0"/>
              </a:rPr>
              <a:t> it </a:t>
            </a:r>
            <a:r>
              <a:rPr lang="en-US" sz="2400" dirty="0">
                <a:latin typeface="Times New Roman" pitchFamily="18" charset="0"/>
                <a:cs typeface="Times New Roman" pitchFamily="18" charset="0"/>
              </a:rPr>
              <a:t>may </a:t>
            </a:r>
            <a:r>
              <a:rPr lang="en-US" sz="2400" spc="-5" dirty="0">
                <a:latin typeface="Times New Roman" pitchFamily="18" charset="0"/>
                <a:cs typeface="Times New Roman" pitchFamily="18" charset="0"/>
              </a:rPr>
              <a:t>hold </a:t>
            </a:r>
            <a:r>
              <a:rPr lang="en-US" sz="2400" dirty="0">
                <a:latin typeface="Times New Roman" pitchFamily="18" charset="0"/>
                <a:cs typeface="Times New Roman" pitchFamily="18" charset="0"/>
              </a:rPr>
              <a:t>that </a:t>
            </a:r>
            <a:r>
              <a:rPr lang="en-US" sz="2400" spc="-5" dirty="0">
                <a:latin typeface="Times New Roman" pitchFamily="18" charset="0"/>
                <a:cs typeface="Times New Roman" pitchFamily="18" charset="0"/>
              </a:rPr>
              <a:t>the benefit should not be denied  only for the reason that initial amount was received by</a:t>
            </a:r>
            <a:r>
              <a:rPr lang="en-US" sz="2400" spc="140" dirty="0">
                <a:latin typeface="Times New Roman" pitchFamily="18" charset="0"/>
                <a:cs typeface="Times New Roman" pitchFamily="18" charset="0"/>
              </a:rPr>
              <a:t> </a:t>
            </a:r>
            <a:r>
              <a:rPr lang="en-US" sz="2400" spc="-5" dirty="0">
                <a:latin typeface="Times New Roman" pitchFamily="18" charset="0"/>
                <a:cs typeface="Times New Roman" pitchFamily="18" charset="0"/>
              </a:rPr>
              <a:t>cash</a:t>
            </a:r>
            <a:r>
              <a:rPr lang="en-US" sz="2400" spc="-5"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43383299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523" y="359224"/>
            <a:ext cx="11466950" cy="5791200"/>
          </a:xfrm>
        </p:spPr>
        <p:txBody>
          <a:bodyPr>
            <a:normAutofit/>
          </a:bodyPr>
          <a:lstStyle/>
          <a:p>
            <a:pPr>
              <a:lnSpc>
                <a:spcPct val="100000"/>
              </a:lnSpc>
              <a:spcBef>
                <a:spcPts val="30"/>
              </a:spcBef>
              <a:buNone/>
            </a:pPr>
            <a:r>
              <a:rPr lang="en-US" sz="2400" b="1" dirty="0">
                <a:latin typeface="Times New Roman" pitchFamily="18" charset="0"/>
                <a:cs typeface="Times New Roman" pitchFamily="18" charset="0"/>
              </a:rPr>
              <a:t>ISSUE - 7</a:t>
            </a:r>
          </a:p>
          <a:p>
            <a:pPr marL="204470" marR="24765" algn="just">
              <a:lnSpc>
                <a:spcPct val="120000"/>
              </a:lnSpc>
              <a:buNone/>
            </a:pPr>
            <a:r>
              <a:rPr lang="en-US" sz="2400" b="1" u="sng" spc="-5" dirty="0">
                <a:latin typeface="Times New Roman" pitchFamily="18" charset="0"/>
                <a:cs typeface="Times New Roman" pitchFamily="18" charset="0"/>
              </a:rPr>
              <a:t>Can 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opt not to be covered </a:t>
            </a:r>
            <a:r>
              <a:rPr lang="en-US" sz="2400" b="1" u="sng" dirty="0">
                <a:latin typeface="Times New Roman" pitchFamily="18" charset="0"/>
                <a:cs typeface="Times New Roman" pitchFamily="18" charset="0"/>
              </a:rPr>
              <a:t>by </a:t>
            </a:r>
            <a:r>
              <a:rPr lang="en-US" sz="2400" b="1" u="sng" spc="-5" dirty="0">
                <a:latin typeface="Times New Roman" pitchFamily="18" charset="0"/>
                <a:cs typeface="Times New Roman" pitchFamily="18" charset="0"/>
              </a:rPr>
              <a:t>sub-section (3</a:t>
            </a:r>
            <a:r>
              <a:rPr lang="en-US" sz="2400" b="1" u="sng" spc="-5" dirty="0" smtClean="0">
                <a:latin typeface="Times New Roman" pitchFamily="18" charset="0"/>
                <a:cs typeface="Times New Roman" pitchFamily="18" charset="0"/>
              </a:rPr>
              <a:t>)</a:t>
            </a:r>
            <a:endParaRPr lang="en-US" sz="2400" u="sng" spc="-5" dirty="0">
              <a:latin typeface="Times New Roman" pitchFamily="18" charset="0"/>
              <a:cs typeface="Times New Roman" pitchFamily="18" charset="0"/>
            </a:endParaRPr>
          </a:p>
          <a:p>
            <a:pPr marL="204470" marR="24765" algn="just">
              <a:lnSpc>
                <a:spcPct val="120000"/>
              </a:lnSpc>
              <a:buNone/>
            </a:pPr>
            <a:r>
              <a:rPr lang="en-US" sz="2400" spc="-5" dirty="0">
                <a:latin typeface="Times New Roman" pitchFamily="18" charset="0"/>
                <a:cs typeface="Times New Roman" pitchFamily="18" charset="0"/>
              </a:rPr>
              <a:t>In a case where 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the date of registration of transfer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asset has fallen as compared to </a:t>
            </a:r>
            <a:r>
              <a:rPr lang="en-US" sz="2400" dirty="0">
                <a:latin typeface="Times New Roman" pitchFamily="18" charset="0"/>
                <a:cs typeface="Times New Roman" pitchFamily="18" charset="0"/>
              </a:rPr>
              <a:t>stamp duty </a:t>
            </a:r>
            <a:r>
              <a:rPr lang="en-US" sz="2400" spc="-5" dirty="0">
                <a:latin typeface="Times New Roman" pitchFamily="18" charset="0"/>
                <a:cs typeface="Times New Roman" pitchFamily="18" charset="0"/>
              </a:rPr>
              <a:t>value  on the </a:t>
            </a:r>
            <a:r>
              <a:rPr lang="en-US" sz="2400" dirty="0">
                <a:latin typeface="Times New Roman" pitchFamily="18" charset="0"/>
                <a:cs typeface="Times New Roman" pitchFamily="18" charset="0"/>
              </a:rPr>
              <a:t>date of agreement </a:t>
            </a:r>
            <a:r>
              <a:rPr lang="en-US" sz="2400" spc="-5" dirty="0">
                <a:latin typeface="Times New Roman" pitchFamily="18" charset="0"/>
                <a:cs typeface="Times New Roman" pitchFamily="18" charset="0"/>
              </a:rPr>
              <a:t>fixing value of consideration </a:t>
            </a:r>
            <a:r>
              <a:rPr lang="en-US" sz="2400" dirty="0">
                <a:latin typeface="Times New Roman" pitchFamily="18" charset="0"/>
                <a:cs typeface="Times New Roman" pitchFamily="18" charset="0"/>
              </a:rPr>
              <a:t>for </a:t>
            </a: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transfer of the </a:t>
            </a:r>
            <a:r>
              <a:rPr lang="en-US" sz="2400" spc="-5" dirty="0">
                <a:latin typeface="Times New Roman" pitchFamily="18" charset="0"/>
                <a:cs typeface="Times New Roman" pitchFamily="18" charset="0"/>
              </a:rPr>
              <a:t>asset it would be  beneficial to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to contend </a:t>
            </a:r>
            <a:r>
              <a:rPr lang="en-US" sz="2400" dirty="0">
                <a:latin typeface="Times New Roman" pitchFamily="18" charset="0"/>
                <a:cs typeface="Times New Roman" pitchFamily="18" charset="0"/>
              </a:rPr>
              <a:t>that </a:t>
            </a:r>
            <a:r>
              <a:rPr lang="en-US" sz="2400" spc="-5" dirty="0">
                <a:latin typeface="Times New Roman" pitchFamily="18" charset="0"/>
                <a:cs typeface="Times New Roman" pitchFamily="18" charset="0"/>
              </a:rPr>
              <a:t>since the provisions of </a:t>
            </a:r>
            <a:r>
              <a:rPr lang="en-US" sz="2400" dirty="0">
                <a:latin typeface="Times New Roman" pitchFamily="18" charset="0"/>
                <a:cs typeface="Times New Roman" pitchFamily="18" charset="0"/>
              </a:rPr>
              <a:t>sub-section (3) are </a:t>
            </a:r>
            <a:r>
              <a:rPr lang="en-US" sz="2400" spc="-5" dirty="0">
                <a:latin typeface="Times New Roman" pitchFamily="18" charset="0"/>
                <a:cs typeface="Times New Roman" pitchFamily="18" charset="0"/>
              </a:rPr>
              <a:t>intended  to grant a benefit, he does </a:t>
            </a:r>
            <a:r>
              <a:rPr lang="en-US" sz="2400" dirty="0">
                <a:latin typeface="Times New Roman" pitchFamily="18" charset="0"/>
                <a:cs typeface="Times New Roman" pitchFamily="18" charset="0"/>
              </a:rPr>
              <a:t>not seek </a:t>
            </a:r>
            <a:r>
              <a:rPr lang="en-US" sz="2400" spc="-5" dirty="0">
                <a:latin typeface="Times New Roman" pitchFamily="18" charset="0"/>
                <a:cs typeface="Times New Roman" pitchFamily="18" charset="0"/>
              </a:rPr>
              <a:t>to avail of the same and </a:t>
            </a:r>
            <a:r>
              <a:rPr lang="en-US" sz="2400" dirty="0">
                <a:latin typeface="Times New Roman" pitchFamily="18" charset="0"/>
                <a:cs typeface="Times New Roman" pitchFamily="18" charset="0"/>
              </a:rPr>
              <a:t>therefore </a:t>
            </a:r>
            <a:r>
              <a:rPr lang="en-US" sz="2400" spc="-5" dirty="0">
                <a:latin typeface="Times New Roman" pitchFamily="18" charset="0"/>
                <a:cs typeface="Times New Roman" pitchFamily="18" charset="0"/>
              </a:rPr>
              <a:t>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the date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agreement fixing the value of consideration </a:t>
            </a:r>
            <a:r>
              <a:rPr lang="en-US" sz="2400" dirty="0">
                <a:latin typeface="Times New Roman" pitchFamily="18" charset="0"/>
                <a:cs typeface="Times New Roman" pitchFamily="18" charset="0"/>
              </a:rPr>
              <a:t>for </a:t>
            </a:r>
            <a:r>
              <a:rPr lang="en-US" sz="2400" spc="-5" dirty="0">
                <a:latin typeface="Times New Roman" pitchFamily="18" charset="0"/>
                <a:cs typeface="Times New Roman" pitchFamily="18" charset="0"/>
              </a:rPr>
              <a:t>the transfer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the asset be ignored  and the computation be done with reference to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the date of registration of  transfer of </a:t>
            </a:r>
            <a:r>
              <a:rPr lang="en-US" sz="2400" dirty="0">
                <a:latin typeface="Times New Roman" pitchFamily="18" charset="0"/>
                <a:cs typeface="Times New Roman" pitchFamily="18" charset="0"/>
              </a:rPr>
              <a:t>asset. </a:t>
            </a:r>
          </a:p>
          <a:p>
            <a:pPr marR="5080" algn="just">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3947893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444" y="333059"/>
            <a:ext cx="11461919" cy="5691127"/>
          </a:xfrm>
        </p:spPr>
        <p:txBody>
          <a:bodyPr>
            <a:normAutofit/>
          </a:bodyPr>
          <a:lstStyle/>
          <a:p>
            <a:pPr algn="just">
              <a:buNone/>
            </a:pPr>
            <a:r>
              <a:rPr lang="en-GB" sz="2400" b="1" dirty="0">
                <a:latin typeface="Times New Roman" pitchFamily="18" charset="0"/>
                <a:cs typeface="Times New Roman" pitchFamily="18" charset="0"/>
              </a:rPr>
              <a:t>ISSUE -</a:t>
            </a:r>
            <a:r>
              <a:rPr lang="en-GB" sz="2400" b="1" dirty="0" smtClean="0">
                <a:latin typeface="Times New Roman" pitchFamily="18" charset="0"/>
                <a:cs typeface="Times New Roman" pitchFamily="18" charset="0"/>
              </a:rPr>
              <a:t> 8</a:t>
            </a:r>
          </a:p>
          <a:p>
            <a:pPr algn="just">
              <a:buNone/>
            </a:pPr>
            <a:r>
              <a:rPr lang="en-GB" sz="2400" b="1" u="sng" dirty="0" smtClean="0">
                <a:latin typeface="Times New Roman" pitchFamily="18" charset="0"/>
                <a:cs typeface="Times New Roman" pitchFamily="18" charset="0"/>
              </a:rPr>
              <a:t>Whether </a:t>
            </a:r>
            <a:r>
              <a:rPr lang="en-GB" sz="2400" b="1" u="sng" dirty="0">
                <a:latin typeface="Times New Roman" pitchFamily="18" charset="0"/>
                <a:cs typeface="Times New Roman" pitchFamily="18" charset="0"/>
              </a:rPr>
              <a:t>deemed consideration can be introduced in the books of account and what accounting treatment should be given to deemed consideration? </a:t>
            </a:r>
            <a:endParaRPr lang="en-GB" sz="2400" b="1" u="sng" dirty="0" smtClean="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There </a:t>
            </a:r>
            <a:r>
              <a:rPr lang="en-GB" sz="2400" dirty="0">
                <a:latin typeface="Times New Roman" pitchFamily="18" charset="0"/>
                <a:cs typeface="Times New Roman" pitchFamily="18" charset="0"/>
              </a:rPr>
              <a:t>is no necessity to record the difference of the deemed consideration and the actual consideration in the books of account. </a:t>
            </a:r>
            <a:endParaRPr lang="en-GB" sz="2400" dirty="0" smtClean="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case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opts to record such difference in the books of account to create capital when income tax with respect to such difference is being paid, it would require difference of amount to be receivable from the buyer of the property. </a:t>
            </a:r>
            <a:endParaRPr lang="en-GB" sz="2400" dirty="0" smtClean="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As </a:t>
            </a:r>
            <a:r>
              <a:rPr lang="en-GB" sz="2400" dirty="0">
                <a:latin typeface="Times New Roman" pitchFamily="18" charset="0"/>
                <a:cs typeface="Times New Roman" pitchFamily="18" charset="0"/>
              </a:rPr>
              <a:t>per mutual agreement between the parties, no such consideration is transacted. </a:t>
            </a:r>
            <a:endParaRPr lang="en-GB" sz="2400" dirty="0" smtClean="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the absence of any evidence to this effect available, it may not be possible to show the difference amount receivable or received from the buyer. </a:t>
            </a:r>
            <a:endParaRPr lang="en-GB" sz="2400" dirty="0" smtClean="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Moreover</a:t>
            </a:r>
            <a:r>
              <a:rPr lang="en-GB" sz="2400" dirty="0">
                <a:latin typeface="Times New Roman" pitchFamily="18" charset="0"/>
                <a:cs typeface="Times New Roman" pitchFamily="18" charset="0"/>
              </a:rPr>
              <a:t>, any such position taken by the seller of the property may put the buyer also under scrutiny and there may not be any such acceptance of consideration paid by the buyer</a:t>
            </a:r>
            <a:r>
              <a:rPr lang="en-GB"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89623851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760" y="285728"/>
            <a:ext cx="11461919" cy="6286544"/>
          </a:xfrm>
        </p:spPr>
        <p:txBody>
          <a:bodyPr>
            <a:normAutofit/>
          </a:bodyPr>
          <a:lstStyle/>
          <a:p>
            <a:pPr algn="just">
              <a:buNone/>
            </a:pPr>
            <a:r>
              <a:rPr lang="en-GB" sz="2400" b="1" dirty="0">
                <a:latin typeface="Times New Roman" pitchFamily="18" charset="0"/>
                <a:cs typeface="Times New Roman" pitchFamily="18" charset="0"/>
              </a:rPr>
              <a:t>ISSUE </a:t>
            </a:r>
            <a:r>
              <a:rPr lang="en-GB" sz="2400" b="1" dirty="0" smtClean="0">
                <a:latin typeface="Times New Roman" pitchFamily="18" charset="0"/>
                <a:cs typeface="Times New Roman" pitchFamily="18" charset="0"/>
              </a:rPr>
              <a:t>- 9</a:t>
            </a:r>
            <a:endParaRPr lang="en-GB" sz="2400" b="1" dirty="0">
              <a:latin typeface="Times New Roman" pitchFamily="18" charset="0"/>
              <a:cs typeface="Times New Roman" pitchFamily="18" charset="0"/>
            </a:endParaRPr>
          </a:p>
          <a:p>
            <a:pPr algn="just">
              <a:buNone/>
            </a:pPr>
            <a:r>
              <a:rPr lang="en-GB" sz="2400" b="1" u="sng" dirty="0" smtClean="0">
                <a:latin typeface="Times New Roman" pitchFamily="18" charset="0"/>
                <a:cs typeface="Times New Roman" pitchFamily="18" charset="0"/>
              </a:rPr>
              <a:t>What </a:t>
            </a:r>
            <a:r>
              <a:rPr lang="en-GB" sz="2400" b="1" u="sng" dirty="0">
                <a:latin typeface="Times New Roman" pitchFamily="18" charset="0"/>
                <a:cs typeface="Times New Roman" pitchFamily="18" charset="0"/>
              </a:rPr>
              <a:t>may be the implications if difference between deemed consideration &amp; actual consideration is introduced in the books of the developer as cash received?</a:t>
            </a: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the absence of any evidence found or available for the difference between the actual sale consideration and deemed sale consideration transacted between the parties, if cash is introduced by the developer in his books of account, it may have adverse consequence. </a:t>
            </a:r>
          </a:p>
          <a:p>
            <a:pPr algn="just">
              <a:buNone/>
            </a:pPr>
            <a:r>
              <a:rPr lang="en-GB" sz="2400" dirty="0" smtClean="0">
                <a:latin typeface="Times New Roman" pitchFamily="18" charset="0"/>
                <a:cs typeface="Times New Roman" pitchFamily="18" charset="0"/>
              </a:rPr>
              <a:t>Since </a:t>
            </a:r>
            <a:r>
              <a:rPr lang="en-GB" sz="2400" dirty="0">
                <a:latin typeface="Times New Roman" pitchFamily="18" charset="0"/>
                <a:cs typeface="Times New Roman" pitchFamily="18" charset="0"/>
              </a:rPr>
              <a:t>the source of such amount is not established, such amount/income may be treated as deemed income under section 68 on which rate of tax would be applicable as per section 115BBE. </a:t>
            </a:r>
          </a:p>
          <a:p>
            <a:pPr algn="just">
              <a:buNone/>
            </a:pPr>
            <a:r>
              <a:rPr lang="en-GB" sz="2400" dirty="0" smtClean="0">
                <a:latin typeface="Times New Roman" pitchFamily="18" charset="0"/>
                <a:cs typeface="Times New Roman" pitchFamily="18" charset="0"/>
              </a:rPr>
              <a:t>Such </a:t>
            </a:r>
            <a:r>
              <a:rPr lang="en-GB" sz="2400" dirty="0">
                <a:latin typeface="Times New Roman" pitchFamily="18" charset="0"/>
                <a:cs typeface="Times New Roman" pitchFamily="18" charset="0"/>
              </a:rPr>
              <a:t>income cannot be regarded as business income in the absence of </a:t>
            </a:r>
            <a:r>
              <a:rPr lang="en-GB" sz="2400" dirty="0" smtClean="0">
                <a:latin typeface="Times New Roman" pitchFamily="18" charset="0"/>
                <a:cs typeface="Times New Roman" pitchFamily="18" charset="0"/>
              </a:rPr>
              <a:t>availability of </a:t>
            </a:r>
            <a:r>
              <a:rPr lang="en-GB" sz="2400" dirty="0">
                <a:latin typeface="Times New Roman" pitchFamily="18" charset="0"/>
                <a:cs typeface="Times New Roman" pitchFamily="18" charset="0"/>
              </a:rPr>
              <a:t>any such evidence</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870658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185057"/>
            <a:ext cx="11604171" cy="6313714"/>
          </a:xfrm>
        </p:spPr>
        <p:txBody>
          <a:bodyPr>
            <a:normAutofit/>
          </a:bodyPr>
          <a:lstStyle/>
          <a:p>
            <a:pPr marL="0" indent="0" algn="just">
              <a:buNone/>
            </a:pPr>
            <a:r>
              <a:rPr lang="en-US" sz="2300" b="1" dirty="0">
                <a:latin typeface="Times" panose="02020603050405020304" pitchFamily="18" charset="0"/>
                <a:cs typeface="Times" panose="02020603050405020304" pitchFamily="18" charset="0"/>
              </a:rPr>
              <a:t>18.</a:t>
            </a:r>
            <a:r>
              <a:rPr lang="en-US" sz="2300" dirty="0">
                <a:latin typeface="Times" panose="02020603050405020304" pitchFamily="18" charset="0"/>
                <a:cs typeface="Times" panose="02020603050405020304" pitchFamily="18" charset="0"/>
              </a:rPr>
              <a:t> Coming to the third argument of the learned senior counsel on behalf of the appellant, what has to be seen is the compromise deed and as to which pigeonhole such deed can possibly be said to fall under section 2(47) of the Income-tax Act. </a:t>
            </a:r>
            <a:endParaRPr lang="en-US" sz="2300" dirty="0" smtClean="0">
              <a:latin typeface="Times" panose="02020603050405020304" pitchFamily="18" charset="0"/>
              <a:cs typeface="Times" panose="02020603050405020304" pitchFamily="18" charset="0"/>
            </a:endParaRPr>
          </a:p>
          <a:p>
            <a:pPr marL="0" indent="0" algn="just">
              <a:buNone/>
            </a:pPr>
            <a:r>
              <a:rPr lang="en-US" sz="2300" dirty="0" smtClean="0">
                <a:latin typeface="Times" panose="02020603050405020304" pitchFamily="18" charset="0"/>
                <a:cs typeface="Times" panose="02020603050405020304" pitchFamily="18" charset="0"/>
              </a:rPr>
              <a:t>A </a:t>
            </a:r>
            <a:r>
              <a:rPr lang="en-US" sz="2300" dirty="0">
                <a:latin typeface="Times" panose="02020603050405020304" pitchFamily="18" charset="0"/>
                <a:cs typeface="Times" panose="02020603050405020304" pitchFamily="18" charset="0"/>
              </a:rPr>
              <a:t>perusal of the compromise deed shows that the agreement to sell and the Power of Attorney are confirmed, and a sum of </a:t>
            </a:r>
            <a:r>
              <a:rPr lang="en-US" sz="2300" dirty="0" err="1">
                <a:latin typeface="Times" panose="02020603050405020304" pitchFamily="18" charset="0"/>
                <a:cs typeface="Times" panose="02020603050405020304" pitchFamily="18" charset="0"/>
              </a:rPr>
              <a:t>Rs</a:t>
            </a:r>
            <a:r>
              <a:rPr lang="en-US" sz="2300" dirty="0">
                <a:latin typeface="Times" panose="02020603050405020304" pitchFamily="18" charset="0"/>
                <a:cs typeface="Times" panose="02020603050405020304" pitchFamily="18" charset="0"/>
              </a:rPr>
              <a:t>. 50 lakhs is reduced from the total consideration of </a:t>
            </a:r>
            <a:r>
              <a:rPr lang="en-US" sz="2300" dirty="0" err="1">
                <a:latin typeface="Times" panose="02020603050405020304" pitchFamily="18" charset="0"/>
                <a:cs typeface="Times" panose="02020603050405020304" pitchFamily="18" charset="0"/>
              </a:rPr>
              <a:t>Rs</a:t>
            </a:r>
            <a:r>
              <a:rPr lang="en-US" sz="2300" dirty="0">
                <a:latin typeface="Times" panose="02020603050405020304" pitchFamily="18" charset="0"/>
                <a:cs typeface="Times" panose="02020603050405020304" pitchFamily="18" charset="0"/>
              </a:rPr>
              <a:t>. 6.10 </a:t>
            </a:r>
            <a:r>
              <a:rPr lang="en-US" sz="2300" dirty="0" err="1" smtClean="0">
                <a:latin typeface="Times" panose="02020603050405020304" pitchFamily="18" charset="0"/>
                <a:cs typeface="Times" panose="02020603050405020304" pitchFamily="18" charset="0"/>
              </a:rPr>
              <a:t>crores</a:t>
            </a:r>
            <a:r>
              <a:rPr lang="en-US" sz="2300" dirty="0" smtClean="0">
                <a:latin typeface="Times" panose="02020603050405020304" pitchFamily="18" charset="0"/>
                <a:cs typeface="Times" panose="02020603050405020304" pitchFamily="18" charset="0"/>
              </a:rPr>
              <a:t>.</a:t>
            </a:r>
          </a:p>
          <a:p>
            <a:pPr marL="0" indent="0" algn="just">
              <a:buNone/>
            </a:pPr>
            <a:r>
              <a:rPr lang="en-US" sz="2300" dirty="0" smtClean="0">
                <a:latin typeface="Times" panose="02020603050405020304" pitchFamily="18" charset="0"/>
                <a:cs typeface="Times" panose="02020603050405020304" pitchFamily="18" charset="0"/>
              </a:rPr>
              <a:t>Clause </a:t>
            </a:r>
            <a:r>
              <a:rPr lang="en-US" sz="2300" dirty="0">
                <a:latin typeface="Times" panose="02020603050405020304" pitchFamily="18" charset="0"/>
                <a:cs typeface="Times" panose="02020603050405020304" pitchFamily="18" charset="0"/>
              </a:rPr>
              <a:t>3 of the said compromise deed confirms that the party of the first part, this is the appellant, has received a sum of </a:t>
            </a:r>
            <a:r>
              <a:rPr lang="en-US" sz="2300" dirty="0" err="1">
                <a:latin typeface="Times" panose="02020603050405020304" pitchFamily="18" charset="0"/>
                <a:cs typeface="Times" panose="02020603050405020304" pitchFamily="18" charset="0"/>
              </a:rPr>
              <a:t>Rs</a:t>
            </a:r>
            <a:r>
              <a:rPr lang="en-US" sz="2300" dirty="0">
                <a:latin typeface="Times" panose="02020603050405020304" pitchFamily="18" charset="0"/>
                <a:cs typeface="Times" panose="02020603050405020304" pitchFamily="18" charset="0"/>
              </a:rPr>
              <a:t>. 4,68,25,644/- out of the agreed sale consideration. </a:t>
            </a:r>
            <a:endParaRPr lang="en-US" sz="2300" dirty="0" smtClean="0">
              <a:latin typeface="Times" panose="02020603050405020304" pitchFamily="18" charset="0"/>
              <a:cs typeface="Times" panose="02020603050405020304" pitchFamily="18" charset="0"/>
            </a:endParaRPr>
          </a:p>
          <a:p>
            <a:pPr marL="0" indent="0" algn="just">
              <a:buNone/>
            </a:pPr>
            <a:r>
              <a:rPr lang="en-US" sz="2300" dirty="0" smtClean="0">
                <a:latin typeface="Times" panose="02020603050405020304" pitchFamily="18" charset="0"/>
                <a:cs typeface="Times" panose="02020603050405020304" pitchFamily="18" charset="0"/>
              </a:rPr>
              <a:t>Clause </a:t>
            </a:r>
            <a:r>
              <a:rPr lang="en-US" sz="2300" dirty="0">
                <a:latin typeface="Times" panose="02020603050405020304" pitchFamily="18" charset="0"/>
                <a:cs typeface="Times" panose="02020603050405020304" pitchFamily="18" charset="0"/>
              </a:rPr>
              <a:t>4 records that the balance </a:t>
            </a:r>
            <a:r>
              <a:rPr lang="en-US" sz="2300" dirty="0" err="1">
                <a:latin typeface="Times" panose="02020603050405020304" pitchFamily="18" charset="0"/>
                <a:cs typeface="Times" panose="02020603050405020304" pitchFamily="18" charset="0"/>
              </a:rPr>
              <a:t>Rs</a:t>
            </a:r>
            <a:r>
              <a:rPr lang="en-US" sz="2300" dirty="0">
                <a:latin typeface="Times" panose="02020603050405020304" pitchFamily="18" charset="0"/>
                <a:cs typeface="Times" panose="02020603050405020304" pitchFamily="18" charset="0"/>
              </a:rPr>
              <a:t>. 1.05 </a:t>
            </a:r>
            <a:r>
              <a:rPr lang="en-US" sz="2300" dirty="0" err="1">
                <a:latin typeface="Times" panose="02020603050405020304" pitchFamily="18" charset="0"/>
                <a:cs typeface="Times" panose="02020603050405020304" pitchFamily="18" charset="0"/>
              </a:rPr>
              <a:t>crores</a:t>
            </a:r>
            <a:r>
              <a:rPr lang="en-US" sz="2300" dirty="0">
                <a:latin typeface="Times" panose="02020603050405020304" pitchFamily="18" charset="0"/>
                <a:cs typeface="Times" panose="02020603050405020304" pitchFamily="18" charset="0"/>
              </a:rPr>
              <a:t> towards full and final settlement in respect of the Agreement entered into would then be paid by 7 post-dated </a:t>
            </a:r>
            <a:r>
              <a:rPr lang="en-US" sz="2300" dirty="0" err="1">
                <a:latin typeface="Times" panose="02020603050405020304" pitchFamily="18" charset="0"/>
                <a:cs typeface="Times" panose="02020603050405020304" pitchFamily="18" charset="0"/>
              </a:rPr>
              <a:t>cheques</a:t>
            </a:r>
            <a:r>
              <a:rPr lang="en-US" sz="2300" dirty="0">
                <a:latin typeface="Times" panose="02020603050405020304" pitchFamily="18" charset="0"/>
                <a:cs typeface="Times" panose="02020603050405020304" pitchFamily="18" charset="0"/>
              </a:rPr>
              <a:t>. </a:t>
            </a:r>
            <a:endParaRPr lang="en-US" sz="2300" dirty="0" smtClean="0">
              <a:latin typeface="Times" panose="02020603050405020304" pitchFamily="18" charset="0"/>
              <a:cs typeface="Times" panose="02020603050405020304" pitchFamily="18" charset="0"/>
            </a:endParaRPr>
          </a:p>
          <a:p>
            <a:pPr marL="0" indent="0" algn="just">
              <a:buNone/>
            </a:pPr>
            <a:r>
              <a:rPr lang="en-US" sz="2300" dirty="0" smtClean="0">
                <a:latin typeface="Times" panose="02020603050405020304" pitchFamily="18" charset="0"/>
                <a:cs typeface="Times" panose="02020603050405020304" pitchFamily="18" charset="0"/>
              </a:rPr>
              <a:t>Clause </a:t>
            </a:r>
            <a:r>
              <a:rPr lang="en-US" sz="2300" dirty="0">
                <a:latin typeface="Times" panose="02020603050405020304" pitchFamily="18" charset="0"/>
                <a:cs typeface="Times" panose="02020603050405020304" pitchFamily="18" charset="0"/>
              </a:rPr>
              <a:t>5 then states that the last two </a:t>
            </a:r>
            <a:r>
              <a:rPr lang="en-US" sz="2300" dirty="0" err="1">
                <a:latin typeface="Times" panose="02020603050405020304" pitchFamily="18" charset="0"/>
                <a:cs typeface="Times" panose="02020603050405020304" pitchFamily="18" charset="0"/>
              </a:rPr>
              <a:t>cheques</a:t>
            </a:r>
            <a:r>
              <a:rPr lang="en-US" sz="2300" dirty="0">
                <a:latin typeface="Times" panose="02020603050405020304" pitchFamily="18" charset="0"/>
                <a:cs typeface="Times" panose="02020603050405020304" pitchFamily="18" charset="0"/>
              </a:rPr>
              <a:t> will be presented only upon due receipt of the discharge certificate from one M/s. Pioneer Homes.</a:t>
            </a:r>
            <a:endParaRPr lang="en-IN" sz="2300" dirty="0">
              <a:latin typeface="Times" panose="02020603050405020304" pitchFamily="18" charset="0"/>
              <a:cs typeface="Times" panose="02020603050405020304" pitchFamily="18" charset="0"/>
            </a:endParaRPr>
          </a:p>
          <a:p>
            <a:pPr marL="0" indent="0" algn="just">
              <a:buNone/>
            </a:pPr>
            <a:r>
              <a:rPr lang="en-US" sz="2300" b="1" dirty="0" smtClean="0">
                <a:latin typeface="Times" panose="02020603050405020304" pitchFamily="18" charset="0"/>
                <a:cs typeface="Times" panose="02020603050405020304" pitchFamily="18" charset="0"/>
              </a:rPr>
              <a:t>20</a:t>
            </a:r>
            <a:r>
              <a:rPr lang="en-US" sz="2300" b="1" dirty="0">
                <a:latin typeface="Times" panose="02020603050405020304" pitchFamily="18" charset="0"/>
                <a:cs typeface="Times" panose="02020603050405020304" pitchFamily="18" charset="0"/>
              </a:rPr>
              <a:t>.</a:t>
            </a:r>
            <a:r>
              <a:rPr lang="en-US" sz="2300" dirty="0">
                <a:latin typeface="Times" panose="02020603050405020304" pitchFamily="18" charset="0"/>
                <a:cs typeface="Times" panose="02020603050405020304" pitchFamily="18" charset="0"/>
              </a:rPr>
              <a:t> This being the case, it is clear that the </a:t>
            </a:r>
            <a:r>
              <a:rPr lang="en-US" sz="2300" dirty="0" err="1">
                <a:latin typeface="Times" panose="02020603050405020304" pitchFamily="18" charset="0"/>
                <a:cs typeface="Times" panose="02020603050405020304" pitchFamily="18" charset="0"/>
              </a:rPr>
              <a:t>assessee's</a:t>
            </a:r>
            <a:r>
              <a:rPr lang="en-US" sz="2300" dirty="0">
                <a:latin typeface="Times" panose="02020603050405020304" pitchFamily="18" charset="0"/>
                <a:cs typeface="Times" panose="02020603050405020304" pitchFamily="18" charset="0"/>
              </a:rPr>
              <a:t> rights in the said immovable property were extinguished on the receipt of the last </a:t>
            </a:r>
            <a:r>
              <a:rPr lang="en-US" sz="2300" dirty="0" err="1">
                <a:latin typeface="Times" panose="02020603050405020304" pitchFamily="18" charset="0"/>
                <a:cs typeface="Times" panose="02020603050405020304" pitchFamily="18" charset="0"/>
              </a:rPr>
              <a:t>cheque</a:t>
            </a:r>
            <a:r>
              <a:rPr lang="en-US" sz="2300" dirty="0">
                <a:latin typeface="Times" panose="02020603050405020304" pitchFamily="18" charset="0"/>
                <a:cs typeface="Times" panose="02020603050405020304" pitchFamily="18" charset="0"/>
              </a:rPr>
              <a:t>, as also that the compromise deed could be stated to be a transaction which had the effect of transferring the immovable property in question.</a:t>
            </a:r>
            <a:endParaRPr lang="en-IN" sz="2300" dirty="0">
              <a:latin typeface="Times" panose="02020603050405020304" pitchFamily="18" charset="0"/>
              <a:cs typeface="Times" panose="02020603050405020304" pitchFamily="18" charset="0"/>
            </a:endParaRPr>
          </a:p>
          <a:p>
            <a:pPr marL="0" indent="0" algn="just">
              <a:buNone/>
            </a:pPr>
            <a:r>
              <a:rPr lang="en-US" sz="2300" b="1" dirty="0">
                <a:latin typeface="Times" panose="02020603050405020304" pitchFamily="18" charset="0"/>
                <a:cs typeface="Times" panose="02020603050405020304" pitchFamily="18" charset="0"/>
              </a:rPr>
              <a:t>21.</a:t>
            </a:r>
            <a:r>
              <a:rPr lang="en-US" sz="2300" dirty="0">
                <a:latin typeface="Times" panose="02020603050405020304" pitchFamily="18" charset="0"/>
                <a:cs typeface="Times" panose="02020603050405020304" pitchFamily="18" charset="0"/>
              </a:rPr>
              <a:t> The pigeonhole, therefore, that would support the orders under appeal would be Section 2(47)(</a:t>
            </a:r>
            <a:r>
              <a:rPr lang="en-US" sz="2300" i="1" dirty="0">
                <a:latin typeface="Times" panose="02020603050405020304" pitchFamily="18" charset="0"/>
                <a:cs typeface="Times" panose="02020603050405020304" pitchFamily="18" charset="0"/>
              </a:rPr>
              <a:t>ii</a:t>
            </a:r>
            <a:r>
              <a:rPr lang="en-US" sz="2300" dirty="0">
                <a:latin typeface="Times" panose="02020603050405020304" pitchFamily="18" charset="0"/>
                <a:cs typeface="Times" panose="02020603050405020304" pitchFamily="18" charset="0"/>
              </a:rPr>
              <a:t>) and (</a:t>
            </a:r>
            <a:r>
              <a:rPr lang="en-US" sz="2300" i="1" dirty="0">
                <a:latin typeface="Times" panose="02020603050405020304" pitchFamily="18" charset="0"/>
                <a:cs typeface="Times" panose="02020603050405020304" pitchFamily="18" charset="0"/>
              </a:rPr>
              <a:t>vi</a:t>
            </a:r>
            <a:r>
              <a:rPr lang="en-US" sz="2300" dirty="0">
                <a:latin typeface="Times" panose="02020603050405020304" pitchFamily="18" charset="0"/>
                <a:cs typeface="Times" panose="02020603050405020304" pitchFamily="18" charset="0"/>
              </a:rPr>
              <a:t>) of the I.T. Act in the facts of the present case</a:t>
            </a:r>
            <a:endParaRPr lang="en-GB" sz="2300" dirty="0" smtClean="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69694001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502" y="285728"/>
            <a:ext cx="11348435" cy="6286544"/>
          </a:xfrm>
        </p:spPr>
        <p:txBody>
          <a:bodyPr>
            <a:normAutofit/>
          </a:bodyPr>
          <a:lstStyle/>
          <a:p>
            <a:pPr algn="just">
              <a:buNone/>
            </a:pPr>
            <a:r>
              <a:rPr lang="en-GB" sz="2400" b="1" dirty="0">
                <a:latin typeface="Times New Roman" pitchFamily="18" charset="0"/>
                <a:cs typeface="Times New Roman" pitchFamily="18" charset="0"/>
              </a:rPr>
              <a:t>ISSUE </a:t>
            </a:r>
            <a:r>
              <a:rPr lang="en-GB" sz="2400" b="1" dirty="0" smtClean="0">
                <a:latin typeface="Times New Roman" pitchFamily="18" charset="0"/>
                <a:cs typeface="Times New Roman" pitchFamily="18" charset="0"/>
              </a:rPr>
              <a:t>- 10</a:t>
            </a:r>
            <a:endParaRPr lang="en-GB" sz="2400" b="1" dirty="0">
              <a:latin typeface="Times New Roman" pitchFamily="18" charset="0"/>
              <a:cs typeface="Times New Roman" pitchFamily="18" charset="0"/>
            </a:endParaRPr>
          </a:p>
          <a:p>
            <a:pPr algn="just">
              <a:buNone/>
            </a:pPr>
            <a:r>
              <a:rPr lang="en-GB" sz="2400" b="1" u="sng" dirty="0" smtClean="0">
                <a:latin typeface="Times New Roman" pitchFamily="18" charset="0"/>
                <a:cs typeface="Times New Roman" pitchFamily="18" charset="0"/>
              </a:rPr>
              <a:t>In </a:t>
            </a:r>
            <a:r>
              <a:rPr lang="en-GB" sz="2400" b="1" u="sng" dirty="0">
                <a:latin typeface="Times New Roman" pitchFamily="18" charset="0"/>
                <a:cs typeface="Times New Roman" pitchFamily="18" charset="0"/>
              </a:rPr>
              <a:t>case on-money evidence is found regarding unaccounted cash transacted between the developer &amp; the customers, what would be the taxability for the developer?</a:t>
            </a: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case any evidence regarding on-money received by the developer from the customers is found and fact of receipt of such on-money is established, such on-money would partake the character of actual sale consideration and for applicability of section 43CA, gross sale consideration inclusive of such on-money amount would be taken into account. </a:t>
            </a:r>
          </a:p>
          <a:p>
            <a:pPr algn="just">
              <a:buNone/>
            </a:pPr>
            <a:r>
              <a:rPr lang="en-GB" sz="2400" dirty="0" smtClean="0">
                <a:latin typeface="Times New Roman" pitchFamily="18" charset="0"/>
                <a:cs typeface="Times New Roman" pitchFamily="18" charset="0"/>
              </a:rPr>
              <a:t>However</a:t>
            </a:r>
            <a:r>
              <a:rPr lang="en-GB" sz="2400" dirty="0">
                <a:latin typeface="Times New Roman" pitchFamily="18" charset="0"/>
                <a:cs typeface="Times New Roman" pitchFamily="18" charset="0"/>
              </a:rPr>
              <a:t>, it is significant to note that in such a situation, developer would also be liable to be penalized under section 271D for accepting amount in cash in violation of section 269SS</a:t>
            </a:r>
            <a:r>
              <a:rPr lang="en-GB" sz="2400" dirty="0" smtClean="0">
                <a:latin typeface="Times New Roman" pitchFamily="18" charset="0"/>
                <a:cs typeface="Times New Roman" pitchFamily="18" charset="0"/>
              </a:rPr>
              <a:t>.</a:t>
            </a:r>
          </a:p>
          <a:p>
            <a:pPr algn="just">
              <a:buNone/>
            </a:pPr>
            <a:r>
              <a:rPr lang="en-GB" sz="2400" dirty="0" smtClean="0">
                <a:latin typeface="Times New Roman" pitchFamily="18" charset="0"/>
                <a:cs typeface="Times New Roman" pitchFamily="18" charset="0"/>
              </a:rPr>
              <a:t>A </a:t>
            </a:r>
            <a:r>
              <a:rPr lang="en-GB" sz="2400" dirty="0">
                <a:latin typeface="Times New Roman" pitchFamily="18" charset="0"/>
                <a:cs typeface="Times New Roman" pitchFamily="18" charset="0"/>
              </a:rPr>
              <a:t>question may further arise as to whether such income is liable to be taxed in the year of receipt of the amount or in accordance with the method of accounting regularly followed by the </a:t>
            </a:r>
            <a:r>
              <a:rPr lang="en-GB" sz="2400" dirty="0" smtClean="0">
                <a:latin typeface="Times New Roman" pitchFamily="18" charset="0"/>
                <a:cs typeface="Times New Roman" pitchFamily="18" charset="0"/>
              </a:rPr>
              <a:t>developer.</a:t>
            </a:r>
          </a:p>
          <a:p>
            <a:pPr algn="just">
              <a:buNone/>
            </a:pPr>
            <a:r>
              <a:rPr lang="en-GB" sz="2400" dirty="0" smtClean="0">
                <a:latin typeface="Times New Roman" pitchFamily="18" charset="0"/>
                <a:cs typeface="Times New Roman" pitchFamily="18" charset="0"/>
              </a:rPr>
              <a:t>such </a:t>
            </a:r>
            <a:r>
              <a:rPr lang="en-GB" sz="2400" dirty="0">
                <a:latin typeface="Times New Roman" pitchFamily="18" charset="0"/>
                <a:cs typeface="Times New Roman" pitchFamily="18" charset="0"/>
              </a:rPr>
              <a:t>income would not be taxable in the year of receipt and would have to be dealt with in accordance with method of accounting being followed regularly</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19774292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450" y="263956"/>
            <a:ext cx="11576538" cy="6286544"/>
          </a:xfrm>
        </p:spPr>
        <p:txBody>
          <a:bodyPr>
            <a:normAutofit/>
          </a:bodyPr>
          <a:lstStyle/>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case developer is following percentage of completion method for revenue recognition, it would increase the total sale consideration and PCM may be applied based upon such gross sale consideration.</a:t>
            </a:r>
            <a:endParaRPr lang="en-US" sz="2400" dirty="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case evidence regarding the receipt of on-money amount are relating to the year for which return of income is yet to be filed, it would not pose much problem as the effect in the revenue may be given while filing the return of income. </a:t>
            </a:r>
          </a:p>
          <a:p>
            <a:pPr algn="just">
              <a:buNone/>
            </a:pPr>
            <a:r>
              <a:rPr lang="en-GB" sz="2400" dirty="0" smtClean="0">
                <a:latin typeface="Times New Roman" pitchFamily="18" charset="0"/>
                <a:cs typeface="Times New Roman" pitchFamily="18" charset="0"/>
              </a:rPr>
              <a:t>However</a:t>
            </a:r>
            <a:r>
              <a:rPr lang="en-GB" sz="2400" dirty="0">
                <a:latin typeface="Times New Roman" pitchFamily="18" charset="0"/>
                <a:cs typeface="Times New Roman" pitchFamily="18" charset="0"/>
              </a:rPr>
              <a:t>, in case evidence is relating to earlier year(s),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may face the consequences of not disclosing the correct income in the earlier years. </a:t>
            </a: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the hands of the customers, such evidence may lead to the addition to be made under section 69 as undisclosed investment.</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87282298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760" y="285728"/>
            <a:ext cx="11461919" cy="6286544"/>
          </a:xfrm>
        </p:spPr>
        <p:txBody>
          <a:bodyPr>
            <a:normAutofit/>
          </a:bodyPr>
          <a:lstStyle/>
          <a:p>
            <a:pPr algn="just">
              <a:buNone/>
            </a:pPr>
            <a:r>
              <a:rPr lang="en-GB" sz="2400" b="1" dirty="0">
                <a:latin typeface="Times New Roman" pitchFamily="18" charset="0"/>
                <a:cs typeface="Times New Roman" pitchFamily="18" charset="0"/>
              </a:rPr>
              <a:t>ISSUE </a:t>
            </a:r>
            <a:r>
              <a:rPr lang="en-GB" sz="2400" b="1" dirty="0" smtClean="0">
                <a:latin typeface="Times New Roman" pitchFamily="18" charset="0"/>
                <a:cs typeface="Times New Roman" pitchFamily="18" charset="0"/>
              </a:rPr>
              <a:t>- 11</a:t>
            </a:r>
            <a:endParaRPr lang="en-GB" sz="2400" b="1" dirty="0">
              <a:latin typeface="Times New Roman" pitchFamily="18" charset="0"/>
              <a:cs typeface="Times New Roman" pitchFamily="18" charset="0"/>
            </a:endParaRPr>
          </a:p>
          <a:p>
            <a:pPr algn="just">
              <a:buNone/>
            </a:pPr>
            <a:r>
              <a:rPr lang="en-GB" sz="2400" b="1" u="sng" dirty="0" smtClean="0">
                <a:latin typeface="Times New Roman" pitchFamily="18" charset="0"/>
                <a:cs typeface="Times New Roman" pitchFamily="18" charset="0"/>
              </a:rPr>
              <a:t>In </a:t>
            </a:r>
            <a:r>
              <a:rPr lang="en-GB" sz="2400" b="1" u="sng" dirty="0">
                <a:latin typeface="Times New Roman" pitchFamily="18" charset="0"/>
                <a:cs typeface="Times New Roman" pitchFamily="18" charset="0"/>
              </a:rPr>
              <a:t>case difference of deemed sale consideration &amp; actual sale consideration is taxed in the hands of the developer, what may be the corresponding impact in the hands of the buyer?</a:t>
            </a:r>
          </a:p>
          <a:p>
            <a:pPr algn="just">
              <a:buNone/>
            </a:pPr>
            <a:r>
              <a:rPr lang="en-GB" sz="2400" dirty="0" smtClean="0">
                <a:latin typeface="Times New Roman" pitchFamily="18" charset="0"/>
                <a:cs typeface="Times New Roman" pitchFamily="18" charset="0"/>
              </a:rPr>
              <a:t>Any </a:t>
            </a:r>
            <a:r>
              <a:rPr lang="en-GB" sz="2400" dirty="0">
                <a:latin typeface="Times New Roman" pitchFamily="18" charset="0"/>
                <a:cs typeface="Times New Roman" pitchFamily="18" charset="0"/>
              </a:rPr>
              <a:t>adjustment of sale consideration and addition to income due to applicability of section 43CA cannot lead to the presumption that differential amount has been received by the developer. </a:t>
            </a:r>
          </a:p>
          <a:p>
            <a:pPr algn="just">
              <a:buNone/>
            </a:pPr>
            <a:r>
              <a:rPr lang="en-GB" sz="2400" dirty="0" smtClean="0">
                <a:latin typeface="Times New Roman" pitchFamily="18" charset="0"/>
                <a:cs typeface="Times New Roman" pitchFamily="18" charset="0"/>
              </a:rPr>
              <a:t>Similarly</a:t>
            </a:r>
            <a:r>
              <a:rPr lang="en-GB" sz="2400" dirty="0">
                <a:latin typeface="Times New Roman" pitchFamily="18" charset="0"/>
                <a:cs typeface="Times New Roman" pitchFamily="18" charset="0"/>
              </a:rPr>
              <a:t>, there can be no presumption that such differential amount has been paid by the buyer of the property.</a:t>
            </a:r>
          </a:p>
          <a:p>
            <a:pPr algn="just">
              <a:buNone/>
            </a:pPr>
            <a:r>
              <a:rPr lang="en-GB" sz="2400" dirty="0" smtClean="0">
                <a:latin typeface="Times New Roman" pitchFamily="18" charset="0"/>
                <a:cs typeface="Times New Roman" pitchFamily="18" charset="0"/>
              </a:rPr>
              <a:t>However</a:t>
            </a:r>
            <a:r>
              <a:rPr lang="en-GB" sz="2400" dirty="0">
                <a:latin typeface="Times New Roman" pitchFamily="18" charset="0"/>
                <a:cs typeface="Times New Roman" pitchFamily="18" charset="0"/>
              </a:rPr>
              <a:t>, the differential would constitute income in the hands of the buyer of the property taxable under section 56(2)(x) for which separate proceeding may be </a:t>
            </a:r>
            <a:r>
              <a:rPr lang="en-GB" sz="2400" dirty="0" smtClean="0">
                <a:latin typeface="Times New Roman" pitchFamily="18" charset="0"/>
                <a:cs typeface="Times New Roman" pitchFamily="18" charset="0"/>
              </a:rPr>
              <a:t>undertaken </a:t>
            </a:r>
            <a:r>
              <a:rPr lang="en-GB" sz="2400" dirty="0">
                <a:latin typeface="Times New Roman" pitchFamily="18" charset="0"/>
                <a:cs typeface="Times New Roman" pitchFamily="18" charset="0"/>
              </a:rPr>
              <a:t>by concerned assessing officer.</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50276190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30" y="285728"/>
            <a:ext cx="11461919" cy="6286544"/>
          </a:xfrm>
        </p:spPr>
        <p:txBody>
          <a:bodyPr>
            <a:normAutofit/>
          </a:bodyPr>
          <a:lstStyle/>
          <a:p>
            <a:pPr algn="just">
              <a:buNone/>
            </a:pPr>
            <a:r>
              <a:rPr lang="en-GB" sz="2400" b="1" dirty="0">
                <a:latin typeface="Times New Roman" pitchFamily="18" charset="0"/>
                <a:cs typeface="Times New Roman" pitchFamily="18" charset="0"/>
              </a:rPr>
              <a:t>ISSUE </a:t>
            </a:r>
            <a:r>
              <a:rPr lang="en-GB" sz="2400" b="1" dirty="0" smtClean="0">
                <a:latin typeface="Times New Roman" pitchFamily="18" charset="0"/>
                <a:cs typeface="Times New Roman" pitchFamily="18" charset="0"/>
              </a:rPr>
              <a:t>- 12</a:t>
            </a:r>
            <a:endParaRPr lang="en-GB" sz="2400" b="1" dirty="0">
              <a:latin typeface="Times New Roman" pitchFamily="18" charset="0"/>
              <a:cs typeface="Times New Roman" pitchFamily="18" charset="0"/>
            </a:endParaRPr>
          </a:p>
          <a:p>
            <a:pPr algn="just">
              <a:buNone/>
            </a:pPr>
            <a:r>
              <a:rPr lang="en-GB" sz="2400" b="1" u="sng" dirty="0" smtClean="0">
                <a:latin typeface="Times New Roman" pitchFamily="18" charset="0"/>
                <a:cs typeface="Times New Roman" pitchFamily="18" charset="0"/>
              </a:rPr>
              <a:t>In </a:t>
            </a:r>
            <a:r>
              <a:rPr lang="en-GB" sz="2400" b="1" u="sng" dirty="0">
                <a:latin typeface="Times New Roman" pitchFamily="18" charset="0"/>
                <a:cs typeface="Times New Roman" pitchFamily="18" charset="0"/>
              </a:rPr>
              <a:t>case land owner treats land as business asset &amp; receives sale consideration as certain percentage of total revenue from the developer, whether provision of section 43CA would be applicable to the developer as well as land owner?</a:t>
            </a:r>
          </a:p>
          <a:p>
            <a:pPr algn="just">
              <a:buNone/>
            </a:pPr>
            <a:r>
              <a:rPr lang="en-GB" sz="2400" dirty="0" smtClean="0">
                <a:latin typeface="Times New Roman" pitchFamily="18" charset="0"/>
                <a:cs typeface="Times New Roman" pitchFamily="18" charset="0"/>
              </a:rPr>
              <a:t>Provision </a:t>
            </a:r>
            <a:r>
              <a:rPr lang="en-GB" sz="2400" dirty="0">
                <a:latin typeface="Times New Roman" pitchFamily="18" charset="0"/>
                <a:cs typeface="Times New Roman" pitchFamily="18" charset="0"/>
              </a:rPr>
              <a:t>of section 43CA is applicable at the time of the transfer of the property being stock in trade.</a:t>
            </a:r>
          </a:p>
          <a:p>
            <a:pPr algn="just">
              <a:buNone/>
            </a:pPr>
            <a:r>
              <a:rPr lang="en-GB" sz="2400" dirty="0" smtClean="0">
                <a:latin typeface="Times New Roman" pitchFamily="18" charset="0"/>
                <a:cs typeface="Times New Roman" pitchFamily="18" charset="0"/>
              </a:rPr>
              <a:t>Developer </a:t>
            </a:r>
            <a:r>
              <a:rPr lang="en-GB" sz="2400" dirty="0">
                <a:latin typeface="Times New Roman" pitchFamily="18" charset="0"/>
                <a:cs typeface="Times New Roman" pitchFamily="18" charset="0"/>
              </a:rPr>
              <a:t>transfers the developed real estate to the customers and any application of the provision of section 43CA would be applicable to the developer on such transfer of developed real estate</a:t>
            </a:r>
            <a:r>
              <a:rPr lang="en-GB" sz="2400" dirty="0" smtClean="0">
                <a:latin typeface="Times New Roman" pitchFamily="18" charset="0"/>
                <a:cs typeface="Times New Roman" pitchFamily="18" charset="0"/>
              </a:rPr>
              <a:t>.</a:t>
            </a:r>
          </a:p>
          <a:p>
            <a:pPr algn="just">
              <a:buNone/>
            </a:pPr>
            <a:r>
              <a:rPr lang="en-GB" sz="2400" dirty="0" smtClean="0">
                <a:latin typeface="Times New Roman" pitchFamily="18" charset="0"/>
                <a:cs typeface="Times New Roman" pitchFamily="18" charset="0"/>
              </a:rPr>
              <a:t>Even </a:t>
            </a:r>
            <a:r>
              <a:rPr lang="en-GB" sz="2400" dirty="0">
                <a:latin typeface="Times New Roman" pitchFamily="18" charset="0"/>
                <a:cs typeface="Times New Roman" pitchFamily="18" charset="0"/>
              </a:rPr>
              <a:t>when some percentage of revenue is paid by the developer to the land owner, there can be no passing of such difference to the land owner.</a:t>
            </a:r>
            <a:endParaRPr lang="en-US" sz="2400" dirty="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fact, land owner has transferred land to the developer which is a distinct asset than the developed property transferred by the developer to the customer. </a:t>
            </a: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the hands of the land owner, applicability of section 43CA would be examined with respect to the transfer of land by him to the developer</a:t>
            </a:r>
            <a:r>
              <a:rPr lang="en-GB"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9135130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134" y="394585"/>
            <a:ext cx="11576538" cy="6286544"/>
          </a:xfrm>
        </p:spPr>
        <p:txBody>
          <a:bodyPr>
            <a:normAutofit/>
          </a:bodyPr>
          <a:lstStyle/>
          <a:p>
            <a:pPr algn="just">
              <a:buNone/>
            </a:pPr>
            <a:r>
              <a:rPr lang="en-GB" sz="2400" b="1" dirty="0">
                <a:latin typeface="Times New Roman" pitchFamily="18" charset="0"/>
                <a:cs typeface="Times New Roman" pitchFamily="18" charset="0"/>
              </a:rPr>
              <a:t>ISSUE </a:t>
            </a:r>
            <a:r>
              <a:rPr lang="en-GB" sz="2400" b="1" dirty="0" smtClean="0">
                <a:latin typeface="Times New Roman" pitchFamily="18" charset="0"/>
                <a:cs typeface="Times New Roman" pitchFamily="18" charset="0"/>
              </a:rPr>
              <a:t>- 13</a:t>
            </a:r>
            <a:endParaRPr lang="en-GB" sz="2400" b="1" dirty="0">
              <a:latin typeface="Times New Roman" pitchFamily="18" charset="0"/>
              <a:cs typeface="Times New Roman" pitchFamily="18" charset="0"/>
            </a:endParaRPr>
          </a:p>
          <a:p>
            <a:pPr algn="just">
              <a:buNone/>
            </a:pPr>
            <a:r>
              <a:rPr lang="en-GB" sz="2400" b="1" u="sng" dirty="0" smtClean="0">
                <a:latin typeface="Times New Roman" pitchFamily="18" charset="0"/>
                <a:cs typeface="Times New Roman" pitchFamily="18" charset="0"/>
              </a:rPr>
              <a:t>In </a:t>
            </a:r>
            <a:r>
              <a:rPr lang="en-GB" sz="2400" b="1" u="sng" dirty="0">
                <a:latin typeface="Times New Roman" pitchFamily="18" charset="0"/>
                <a:cs typeface="Times New Roman" pitchFamily="18" charset="0"/>
              </a:rPr>
              <a:t>case on-money evidence is found regarding unaccounted cash transacted between the developer &amp; the land owner, what would be the taxability for the developer?</a:t>
            </a: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case evidence is found regarding the unaccounted cash paid by the developer to the land owner for acquiring land etc., it would lead to addition under section 69C as unexplained expenditure with no benefit of deduction of this expenditure as prescribed under the proviso to section 69C. </a:t>
            </a:r>
          </a:p>
          <a:p>
            <a:pPr algn="just">
              <a:buNone/>
            </a:pPr>
            <a:endParaRPr lang="en-GB" sz="2400" dirty="0">
              <a:latin typeface="Times New Roman" pitchFamily="18" charset="0"/>
              <a:cs typeface="Times New Roman" pitchFamily="18" charset="0"/>
            </a:endParaRPr>
          </a:p>
          <a:p>
            <a:pPr algn="just">
              <a:buNone/>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such a situation, higher rate of tax as pre- scribed under section 115BBE would be levied.</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6612299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2" y="438129"/>
            <a:ext cx="11479366" cy="4068557"/>
          </a:xfrm>
        </p:spPr>
        <p:txBody>
          <a:bodyPr>
            <a:normAutofit/>
          </a:bodyPr>
          <a:lstStyle/>
          <a:p>
            <a:pPr algn="just">
              <a:buNone/>
            </a:pPr>
            <a:r>
              <a:rPr lang="en-GB" sz="2400" b="1" dirty="0">
                <a:latin typeface="Times New Roman" pitchFamily="18" charset="0"/>
                <a:cs typeface="Times New Roman" pitchFamily="18" charset="0"/>
              </a:rPr>
              <a:t>ISSUE - </a:t>
            </a:r>
            <a:r>
              <a:rPr lang="en-GB" sz="2400" b="1" dirty="0" smtClean="0">
                <a:latin typeface="Times New Roman" pitchFamily="18" charset="0"/>
                <a:cs typeface="Times New Roman" pitchFamily="18" charset="0"/>
              </a:rPr>
              <a:t>14</a:t>
            </a:r>
            <a:endParaRPr lang="en-GB" sz="2400" b="1" dirty="0">
              <a:latin typeface="Times New Roman" pitchFamily="18" charset="0"/>
              <a:cs typeface="Times New Roman" pitchFamily="18" charset="0"/>
            </a:endParaRPr>
          </a:p>
          <a:p>
            <a:pPr algn="just">
              <a:buNone/>
            </a:pPr>
            <a:r>
              <a:rPr lang="en-GB" sz="2400" b="1" u="sng" dirty="0" smtClean="0">
                <a:latin typeface="Times New Roman" panose="02020603050405020304" pitchFamily="18" charset="0"/>
                <a:cs typeface="Times New Roman" panose="02020603050405020304" pitchFamily="18" charset="0"/>
              </a:rPr>
              <a:t>Section </a:t>
            </a:r>
            <a:r>
              <a:rPr lang="en-GB" sz="2400" b="1" u="sng" dirty="0">
                <a:latin typeface="Times New Roman" panose="02020603050405020304" pitchFamily="18" charset="0"/>
                <a:cs typeface="Times New Roman" panose="02020603050405020304" pitchFamily="18" charset="0"/>
              </a:rPr>
              <a:t>43CA was not applicable if transfer was only rights in under construction flats instead of property per </a:t>
            </a:r>
            <a:r>
              <a:rPr lang="en-GB" sz="2400" b="1" u="sng" dirty="0" smtClean="0">
                <a:latin typeface="Times New Roman" panose="02020603050405020304" pitchFamily="18" charset="0"/>
                <a:cs typeface="Times New Roman" panose="02020603050405020304" pitchFamily="18" charset="0"/>
              </a:rPr>
              <a:t>se.</a:t>
            </a:r>
          </a:p>
          <a:p>
            <a:pPr algn="just">
              <a:buNone/>
            </a:pPr>
            <a:r>
              <a:rPr lang="en-GB" sz="2400" dirty="0" smtClean="0">
                <a:latin typeface="Times New Roman" panose="02020603050405020304" pitchFamily="18" charset="0"/>
                <a:cs typeface="Times New Roman" panose="02020603050405020304" pitchFamily="18" charset="0"/>
              </a:rPr>
              <a:t>Since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had transferred pursuant to registration of the agreement was only the rights in the </a:t>
            </a:r>
            <a:r>
              <a:rPr lang="en-GB" sz="2400" dirty="0" smtClean="0">
                <a:latin typeface="Times New Roman" panose="02020603050405020304" pitchFamily="18" charset="0"/>
                <a:cs typeface="Times New Roman" panose="02020603050405020304" pitchFamily="18" charset="0"/>
              </a:rPr>
              <a:t>flat/ </a:t>
            </a:r>
            <a:r>
              <a:rPr lang="en-GB" sz="2400" dirty="0">
                <a:latin typeface="Times New Roman" panose="02020603050405020304" pitchFamily="18" charset="0"/>
                <a:cs typeface="Times New Roman" panose="02020603050405020304" pitchFamily="18" charset="0"/>
              </a:rPr>
              <a:t>office (which was under construction) and not the property per se hence, there was no transfer of any land or building or both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in favour of the flat buyers pursuant to registration of the agreement in the year under appeal, therefore, the provisions of section 43CA could not be made applicable to the same</a:t>
            </a:r>
            <a:r>
              <a:rPr lang="en-GB" sz="2400" dirty="0" smtClean="0">
                <a:latin typeface="Times New Roman" panose="02020603050405020304" pitchFamily="18" charset="0"/>
                <a:cs typeface="Times New Roman" panose="02020603050405020304" pitchFamily="18" charset="0"/>
              </a:rPr>
              <a:t>.</a:t>
            </a:r>
          </a:p>
          <a:p>
            <a:pPr algn="just">
              <a:buNone/>
            </a:pPr>
            <a:r>
              <a:rPr lang="en-GB" sz="2400" b="1" dirty="0" smtClean="0">
                <a:latin typeface="Times New Roman" panose="02020603050405020304" pitchFamily="18" charset="0"/>
                <a:cs typeface="Times New Roman" panose="02020603050405020304" pitchFamily="18" charset="0"/>
              </a:rPr>
              <a:t>Shree </a:t>
            </a:r>
            <a:r>
              <a:rPr lang="en-GB" sz="2400" b="1" dirty="0" err="1">
                <a:latin typeface="Times New Roman" panose="02020603050405020304" pitchFamily="18" charset="0"/>
                <a:cs typeface="Times New Roman" panose="02020603050405020304" pitchFamily="18" charset="0"/>
              </a:rPr>
              <a:t>Laxmi</a:t>
            </a:r>
            <a:r>
              <a:rPr lang="en-GB" sz="2400" b="1" dirty="0">
                <a:latin typeface="Times New Roman" panose="02020603050405020304" pitchFamily="18" charset="0"/>
                <a:cs typeface="Times New Roman" panose="02020603050405020304" pitchFamily="18" charset="0"/>
              </a:rPr>
              <a:t> Estate (P) Ltd. v. </a:t>
            </a:r>
            <a:r>
              <a:rPr lang="en-GB" sz="2400" b="1" dirty="0" smtClean="0">
                <a:latin typeface="Times New Roman" panose="02020603050405020304" pitchFamily="18" charset="0"/>
                <a:cs typeface="Times New Roman" panose="02020603050405020304" pitchFamily="18" charset="0"/>
              </a:rPr>
              <a:t>ITO dated 05.07.2019 </a:t>
            </a:r>
            <a:r>
              <a:rPr lang="en-GB" sz="2400" b="1" dirty="0">
                <a:latin typeface="Times New Roman" panose="02020603050405020304" pitchFamily="18" charset="0"/>
                <a:cs typeface="Times New Roman" panose="02020603050405020304" pitchFamily="18" charset="0"/>
              </a:rPr>
              <a:t>(ITAT Mumbai)</a:t>
            </a:r>
            <a:endParaRPr lang="en-US" sz="2400" b="1"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7934215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283029"/>
            <a:ext cx="11682832" cy="5893934"/>
          </a:xfrm>
        </p:spPr>
        <p:txBody>
          <a:bodyPr>
            <a:noAutofit/>
          </a:bodyPr>
          <a:lstStyle/>
          <a:p>
            <a:pPr marL="0" indent="0" algn="just">
              <a:buNone/>
            </a:pPr>
            <a:r>
              <a:rPr lang="en-GB" sz="2200" b="1" u="sng" dirty="0" smtClean="0">
                <a:latin typeface="Times New Roman" panose="02020603050405020304" pitchFamily="18" charset="0"/>
                <a:cs typeface="Times New Roman" panose="02020603050405020304" pitchFamily="18" charset="0"/>
              </a:rPr>
              <a:t>ISSUE – 15 </a:t>
            </a:r>
            <a:endParaRPr lang="en-IN" sz="2200" b="1" u="sng" dirty="0" smtClean="0">
              <a:latin typeface="Times New Roman" panose="02020603050405020304" pitchFamily="18" charset="0"/>
              <a:cs typeface="Times New Roman" panose="02020603050405020304" pitchFamily="18" charset="0"/>
            </a:endParaRPr>
          </a:p>
          <a:p>
            <a:pPr marL="0" indent="0" algn="just">
              <a:buNone/>
            </a:pPr>
            <a:endParaRPr lang="en-IN" sz="2200" b="1" u="sng" dirty="0">
              <a:latin typeface="Times New Roman" panose="02020603050405020304" pitchFamily="18" charset="0"/>
              <a:cs typeface="Times New Roman" panose="02020603050405020304" pitchFamily="18" charset="0"/>
            </a:endParaRPr>
          </a:p>
          <a:p>
            <a:pPr marL="0" indent="0" algn="just">
              <a:buNone/>
            </a:pPr>
            <a:r>
              <a:rPr lang="en-IN" sz="2200" b="1" u="sng" dirty="0" err="1" smtClean="0">
                <a:latin typeface="Times New Roman" panose="02020603050405020304" pitchFamily="18" charset="0"/>
                <a:cs typeface="Times New Roman" panose="02020603050405020304" pitchFamily="18" charset="0"/>
              </a:rPr>
              <a:t>Macrotech</a:t>
            </a:r>
            <a:r>
              <a:rPr lang="en-IN" sz="2200" b="1" u="sng" dirty="0" smtClean="0">
                <a:latin typeface="Times New Roman" panose="02020603050405020304" pitchFamily="18" charset="0"/>
                <a:cs typeface="Times New Roman" panose="02020603050405020304" pitchFamily="18" charset="0"/>
              </a:rPr>
              <a:t> </a:t>
            </a:r>
            <a:r>
              <a:rPr lang="en-IN" sz="2200" b="1" u="sng" dirty="0">
                <a:latin typeface="Times New Roman" panose="02020603050405020304" pitchFamily="18" charset="0"/>
                <a:cs typeface="Times New Roman" panose="02020603050405020304" pitchFamily="18" charset="0"/>
              </a:rPr>
              <a:t>Developers Ltd. (MDL) Vs. DCIT-7(3), ITA Nos. 2266 &amp; </a:t>
            </a:r>
            <a:r>
              <a:rPr lang="en-IN" sz="2200" b="1" u="sng" dirty="0" smtClean="0">
                <a:latin typeface="Times New Roman" panose="02020603050405020304" pitchFamily="18" charset="0"/>
                <a:cs typeface="Times New Roman" panose="02020603050405020304" pitchFamily="18" charset="0"/>
              </a:rPr>
              <a:t>2239/Mum/2022 Date of Pronouncement 17.04.2023</a:t>
            </a:r>
          </a:p>
          <a:p>
            <a:pPr marL="0" indent="0" algn="just">
              <a:buNone/>
            </a:pPr>
            <a:endParaRPr lang="en-GB" sz="2200" b="1" u="sng" dirty="0">
              <a:latin typeface="Times New Roman" panose="02020603050405020304" pitchFamily="18" charset="0"/>
              <a:cs typeface="Times New Roman" panose="02020603050405020304" pitchFamily="18" charset="0"/>
            </a:endParaRPr>
          </a:p>
          <a:p>
            <a:pPr marL="0" indent="0" algn="just">
              <a:buNone/>
            </a:pPr>
            <a:r>
              <a:rPr lang="en-GB" sz="2200" b="1" u="sng" dirty="0" smtClean="0">
                <a:latin typeface="Times New Roman" panose="02020603050405020304" pitchFamily="18" charset="0"/>
                <a:cs typeface="Times New Roman" panose="02020603050405020304" pitchFamily="18" charset="0"/>
              </a:rPr>
              <a:t>(43 CA Addition – 1)</a:t>
            </a:r>
          </a:p>
          <a:p>
            <a:pPr marL="0" indent="0" algn="just">
              <a:buNone/>
            </a:pPr>
            <a:r>
              <a:rPr lang="en-GB" sz="2400" b="1" u="sng" dirty="0">
                <a:latin typeface="Times New Roman" panose="02020603050405020304" pitchFamily="18" charset="0"/>
                <a:cs typeface="Times New Roman" panose="02020603050405020304" pitchFamily="18" charset="0"/>
              </a:rPr>
              <a:t>Mumbai ITAT deletes addition made under Section 43CA on the ground that Revenue failed to follow the mandate of Section 43CA(2) read with Section 50C(2) by not referring valuation of property sold to valuation officer</a:t>
            </a:r>
            <a:r>
              <a:rPr lang="en-GB" sz="2400" b="1" u="sng" dirty="0" smtClean="0">
                <a:latin typeface="Times New Roman" panose="02020603050405020304" pitchFamily="18" charset="0"/>
                <a:cs typeface="Times New Roman" panose="02020603050405020304" pitchFamily="18" charset="0"/>
              </a:rPr>
              <a:t>;</a:t>
            </a:r>
          </a:p>
          <a:p>
            <a:pPr marL="0" indent="0" algn="just">
              <a:buNone/>
            </a:pPr>
            <a:endParaRPr lang="en-GB" sz="2400" b="1" u="sng" dirty="0">
              <a:latin typeface="Times New Roman" panose="02020603050405020304" pitchFamily="18" charset="0"/>
              <a:cs typeface="Times New Roman" panose="02020603050405020304" pitchFamily="18" charset="0"/>
            </a:endParaRPr>
          </a:p>
          <a:p>
            <a:pPr marL="0" indent="0" algn="just">
              <a:buNone/>
            </a:pPr>
            <a:endParaRPr lang="en-GB" sz="2400" b="1" u="sng" dirty="0">
              <a:latin typeface="Times New Roman" panose="02020603050405020304" pitchFamily="18" charset="0"/>
              <a:cs typeface="Times New Roman" panose="02020603050405020304" pitchFamily="18" charset="0"/>
            </a:endParaRPr>
          </a:p>
          <a:p>
            <a:pPr marL="0" indent="0" algn="just">
              <a:buNone/>
            </a:pPr>
            <a:r>
              <a:rPr lang="en-GB" sz="2400" b="1" u="sng" dirty="0">
                <a:latin typeface="Times New Roman" panose="02020603050405020304" pitchFamily="18" charset="0"/>
                <a:cs typeface="Times New Roman" panose="02020603050405020304" pitchFamily="18" charset="0"/>
              </a:rPr>
              <a:t>(43 CA Addition – </a:t>
            </a:r>
            <a:r>
              <a:rPr lang="en-GB" sz="2400" b="1" u="sng" dirty="0" smtClean="0">
                <a:latin typeface="Times New Roman" panose="02020603050405020304" pitchFamily="18" charset="0"/>
                <a:cs typeface="Times New Roman" panose="02020603050405020304" pitchFamily="18" charset="0"/>
              </a:rPr>
              <a:t>2)</a:t>
            </a:r>
            <a:endParaRPr lang="en-GB" sz="2400" b="1" u="sng" dirty="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tolerance </a:t>
            </a:r>
            <a:r>
              <a:rPr lang="en-GB" sz="2400" b="1" u="sng" dirty="0">
                <a:latin typeface="Times New Roman" panose="02020603050405020304" pitchFamily="18" charset="0"/>
                <a:cs typeface="Times New Roman" panose="02020603050405020304" pitchFamily="18" charset="0"/>
              </a:rPr>
              <a:t>band of 10% would be applicable </a:t>
            </a:r>
            <a:r>
              <a:rPr lang="en-GB" sz="2400" b="1" u="sng" dirty="0" smtClean="0">
                <a:latin typeface="Times New Roman" panose="02020603050405020304" pitchFamily="18" charset="0"/>
                <a:cs typeface="Times New Roman" panose="02020603050405020304" pitchFamily="18" charset="0"/>
              </a:rPr>
              <a:t>retrospectively and no addition is warranted u/s 43CA.</a:t>
            </a:r>
            <a:endParaRPr lang="en-IN" sz="2200" b="1" u="sng"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6260042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9700"/>
            <a:ext cx="10947400" cy="6037263"/>
          </a:xfrm>
        </p:spPr>
        <p:txBody>
          <a:bodyPr>
            <a:normAutofit/>
          </a:bodyPr>
          <a:lstStyle/>
          <a:p>
            <a:pPr marL="0" indent="0" algn="just">
              <a:buNone/>
            </a:pPr>
            <a:r>
              <a:rPr lang="en-GB" b="1" dirty="0" smtClean="0">
                <a:latin typeface="Times New Roman" panose="02020603050405020304" pitchFamily="18" charset="0"/>
                <a:cs typeface="Times New Roman" panose="02020603050405020304" pitchFamily="18" charset="0"/>
              </a:rPr>
              <a:t>(43CA  Addition  – 1) </a:t>
            </a:r>
          </a:p>
          <a:p>
            <a:pPr marL="0" indent="0" algn="just">
              <a:buNone/>
            </a:pPr>
            <a:r>
              <a:rPr lang="en-GB" dirty="0" smtClean="0">
                <a:latin typeface="Times New Roman" panose="02020603050405020304" pitchFamily="18" charset="0"/>
                <a:cs typeface="Times New Roman" panose="02020603050405020304" pitchFamily="18" charset="0"/>
              </a:rPr>
              <a:t>Mumbai </a:t>
            </a:r>
            <a:r>
              <a:rPr lang="en-GB" dirty="0">
                <a:latin typeface="Times New Roman" panose="02020603050405020304" pitchFamily="18" charset="0"/>
                <a:cs typeface="Times New Roman" panose="02020603050405020304" pitchFamily="18" charset="0"/>
              </a:rPr>
              <a:t>ITAT deletes addition made under Section 43CA on the ground that </a:t>
            </a:r>
            <a:r>
              <a:rPr lang="en-GB" b="1" u="sng" dirty="0">
                <a:latin typeface="Times New Roman" panose="02020603050405020304" pitchFamily="18" charset="0"/>
                <a:cs typeface="Times New Roman" panose="02020603050405020304" pitchFamily="18" charset="0"/>
              </a:rPr>
              <a:t>Revenue failed to follow the mandate of Section 43CA(2) read with Section 50C(2) by not referring valuation of property sold to valuation officer; </a:t>
            </a:r>
            <a:r>
              <a:rPr lang="en-GB" dirty="0">
                <a:latin typeface="Times New Roman" panose="02020603050405020304" pitchFamily="18" charset="0"/>
                <a:cs typeface="Times New Roman" panose="02020603050405020304" pitchFamily="18" charset="0"/>
              </a:rPr>
              <a:t>Opines that “</a:t>
            </a:r>
            <a:r>
              <a:rPr lang="en-GB" i="1" dirty="0">
                <a:latin typeface="Times New Roman" panose="02020603050405020304" pitchFamily="18" charset="0"/>
                <a:cs typeface="Times New Roman" panose="02020603050405020304" pitchFamily="18" charset="0"/>
              </a:rPr>
              <a:t>AO is duty-bound to follow the mandate of subsection (2) of section 43CA of the act</a:t>
            </a:r>
            <a:r>
              <a:rPr lang="en-GB" dirty="0">
                <a:latin typeface="Times New Roman" panose="02020603050405020304" pitchFamily="18" charset="0"/>
                <a:cs typeface="Times New Roman" panose="02020603050405020304" pitchFamily="18" charset="0"/>
              </a:rPr>
              <a:t>.”, holds that where the Revenue fails to follow mandate of law, there is no alternative but to delete the addition/disallowance made; </a:t>
            </a:r>
            <a:endParaRPr lang="en-GB" dirty="0" smtClean="0">
              <a:latin typeface="Times New Roman" panose="02020603050405020304" pitchFamily="18" charset="0"/>
              <a:cs typeface="Times New Roman" panose="02020603050405020304" pitchFamily="18" charset="0"/>
            </a:endParaRPr>
          </a:p>
          <a:p>
            <a:pPr marL="0" indent="0" algn="just">
              <a:buNone/>
            </a:pPr>
            <a:r>
              <a:rPr lang="en-GB" dirty="0" smtClean="0">
                <a:latin typeface="Times New Roman" panose="02020603050405020304" pitchFamily="18" charset="0"/>
                <a:cs typeface="Times New Roman" panose="02020603050405020304" pitchFamily="18" charset="0"/>
              </a:rPr>
              <a:t>For </a:t>
            </a:r>
            <a:r>
              <a:rPr lang="en-GB" dirty="0">
                <a:latin typeface="Times New Roman" panose="02020603050405020304" pitchFamily="18" charset="0"/>
                <a:cs typeface="Times New Roman" panose="02020603050405020304" pitchFamily="18" charset="0"/>
              </a:rPr>
              <a:t>AY 2018-19, </a:t>
            </a:r>
            <a:r>
              <a:rPr lang="en-GB" dirty="0" err="1">
                <a:latin typeface="Times New Roman" panose="02020603050405020304" pitchFamily="18" charset="0"/>
                <a:cs typeface="Times New Roman" panose="02020603050405020304" pitchFamily="18" charset="0"/>
              </a:rPr>
              <a:t>Assessee</a:t>
            </a:r>
            <a:r>
              <a:rPr lang="en-GB" dirty="0">
                <a:latin typeface="Times New Roman" panose="02020603050405020304" pitchFamily="18" charset="0"/>
                <a:cs typeface="Times New Roman" panose="02020603050405020304" pitchFamily="18" charset="0"/>
              </a:rPr>
              <a:t>-Company sold various properties both commercial and residential in nature and offered Rs.1.44 Cr as disallowance under Section 43CA for difference in stamp duty value and sale consideration of the properties sold by it; </a:t>
            </a:r>
            <a:endParaRPr lang="en-IN"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14541954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9700"/>
            <a:ext cx="10947400" cy="6037263"/>
          </a:xfrm>
        </p:spPr>
        <p:txBody>
          <a:bodyPr>
            <a:normAutofit/>
          </a:bodyPr>
          <a:lstStyle/>
          <a:p>
            <a:pPr marL="0" indent="0" algn="just">
              <a:buNone/>
            </a:pPr>
            <a:r>
              <a:rPr lang="en-GB" dirty="0" smtClean="0">
                <a:latin typeface="Times New Roman" panose="02020603050405020304" pitchFamily="18" charset="0"/>
                <a:cs typeface="Times New Roman" panose="02020603050405020304" pitchFamily="18" charset="0"/>
              </a:rPr>
              <a:t>However</a:t>
            </a:r>
            <a:r>
              <a:rPr lang="en-GB" dirty="0">
                <a:latin typeface="Times New Roman" panose="02020603050405020304" pitchFamily="18" charset="0"/>
                <a:cs typeface="Times New Roman" panose="02020603050405020304" pitchFamily="18" charset="0"/>
              </a:rPr>
              <a:t>, Revenue observed that the total variance was Rs.39.79 Cr., thus, disallowed the balance amount of Rs.38.35 Cr.; ITAT notes that during the assessment proceedings, </a:t>
            </a:r>
            <a:r>
              <a:rPr lang="en-GB" dirty="0" err="1">
                <a:latin typeface="Times New Roman" panose="02020603050405020304" pitchFamily="18" charset="0"/>
                <a:cs typeface="Times New Roman" panose="02020603050405020304" pitchFamily="18" charset="0"/>
              </a:rPr>
              <a:t>Assessee</a:t>
            </a:r>
            <a:r>
              <a:rPr lang="en-GB" dirty="0">
                <a:latin typeface="Times New Roman" panose="02020603050405020304" pitchFamily="18" charset="0"/>
                <a:cs typeface="Times New Roman" panose="02020603050405020304" pitchFamily="18" charset="0"/>
              </a:rPr>
              <a:t> had objected to the addition proposed and had even obtained valuation report from an independent </a:t>
            </a:r>
            <a:r>
              <a:rPr lang="en-GB" dirty="0" err="1">
                <a:latin typeface="Times New Roman" panose="02020603050405020304" pitchFamily="18" charset="0"/>
                <a:cs typeface="Times New Roman" panose="02020603050405020304" pitchFamily="18" charset="0"/>
              </a:rPr>
              <a:t>valuer</a:t>
            </a:r>
            <a:r>
              <a:rPr lang="en-GB" dirty="0">
                <a:latin typeface="Times New Roman" panose="02020603050405020304" pitchFamily="18" charset="0"/>
                <a:cs typeface="Times New Roman" panose="02020603050405020304" pitchFamily="18" charset="0"/>
              </a:rPr>
              <a:t>, however, the Revenue did not take cognizance of </a:t>
            </a:r>
            <a:r>
              <a:rPr lang="en-GB" dirty="0" err="1">
                <a:latin typeface="Times New Roman" panose="02020603050405020304" pitchFamily="18" charset="0"/>
                <a:cs typeface="Times New Roman" panose="02020603050405020304" pitchFamily="18" charset="0"/>
              </a:rPr>
              <a:t>Assessee’s</a:t>
            </a:r>
            <a:r>
              <a:rPr lang="en-GB" dirty="0">
                <a:latin typeface="Times New Roman" panose="02020603050405020304" pitchFamily="18" charset="0"/>
                <a:cs typeface="Times New Roman" panose="02020603050405020304" pitchFamily="18" charset="0"/>
              </a:rPr>
              <a:t> submission that the stamp duty rates are not the fair market value of the property</a:t>
            </a:r>
            <a:r>
              <a:rPr lang="en-GB" dirty="0" smtClean="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7816816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9700"/>
            <a:ext cx="10947400" cy="6037263"/>
          </a:xfrm>
        </p:spPr>
        <p:txBody>
          <a:bodyPr>
            <a:normAutofit/>
          </a:bodyPr>
          <a:lstStyle/>
          <a:p>
            <a:pPr marL="0" indent="0" algn="just">
              <a:buNone/>
            </a:pPr>
            <a:r>
              <a:rPr lang="en-GB" sz="2400" dirty="0" smtClean="0">
                <a:latin typeface="Times New Roman" panose="02020603050405020304" pitchFamily="18" charset="0"/>
                <a:cs typeface="Times New Roman" panose="02020603050405020304" pitchFamily="18" charset="0"/>
              </a:rPr>
              <a:t>Refers </a:t>
            </a:r>
            <a:r>
              <a:rPr lang="en-GB" sz="2400" dirty="0">
                <a:latin typeface="Times New Roman" panose="02020603050405020304" pitchFamily="18" charset="0"/>
                <a:cs typeface="Times New Roman" panose="02020603050405020304" pitchFamily="18" charset="0"/>
              </a:rPr>
              <a:t>to provisions of Section 43CA(2) read with Section 50(2)/(3), whereby if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claims before the Revenue that the value of the property determined by the stamp valuation authority exceeds the fair market value of the property as on date of transfer, the Revenue is duty-bound to refer valuation of such capital asset to valuation officer and thereafter to look at provisions of section 50(3) to substitute the actual sale consideration with the such valuation</a:t>
            </a:r>
            <a:r>
              <a:rPr lang="en-GB" sz="2400" dirty="0" smtClean="0">
                <a:latin typeface="Times New Roman" panose="02020603050405020304" pitchFamily="18" charset="0"/>
                <a:cs typeface="Times New Roman" panose="02020603050405020304" pitchFamily="18" charset="0"/>
              </a:rPr>
              <a:t>;</a:t>
            </a:r>
          </a:p>
          <a:p>
            <a:pPr marL="0" indent="0" algn="just">
              <a:buNone/>
            </a:pPr>
            <a:endParaRPr lang="en-GB" sz="2400" dirty="0" smtClean="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Holds that the Revenue failed to do what the law mandates him to do and conveniently did not look into </a:t>
            </a:r>
            <a:r>
              <a:rPr lang="en-GB" sz="2400" dirty="0" err="1">
                <a:latin typeface="Times New Roman" panose="02020603050405020304" pitchFamily="18" charset="0"/>
                <a:cs typeface="Times New Roman" panose="02020603050405020304" pitchFamily="18" charset="0"/>
              </a:rPr>
              <a:t>Assessee’s</a:t>
            </a:r>
            <a:r>
              <a:rPr lang="en-GB" sz="2400" dirty="0">
                <a:latin typeface="Times New Roman" panose="02020603050405020304" pitchFamily="18" charset="0"/>
                <a:cs typeface="Times New Roman" panose="02020603050405020304" pitchFamily="18" charset="0"/>
              </a:rPr>
              <a:t> claim at all, states that there was no justification in rejecting </a:t>
            </a:r>
            <a:r>
              <a:rPr lang="en-GB" sz="2400" dirty="0" err="1">
                <a:latin typeface="Times New Roman" panose="02020603050405020304" pitchFamily="18" charset="0"/>
                <a:cs typeface="Times New Roman" panose="02020603050405020304" pitchFamily="18" charset="0"/>
              </a:rPr>
              <a:t>Assessee’s</a:t>
            </a:r>
            <a:r>
              <a:rPr lang="en-GB" sz="2400" dirty="0">
                <a:latin typeface="Times New Roman" panose="02020603050405020304" pitchFamily="18" charset="0"/>
                <a:cs typeface="Times New Roman" panose="02020603050405020304" pitchFamily="18" charset="0"/>
              </a:rPr>
              <a:t> claim by holding that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failed to substantiate that valuation of stamp duty authority is not challenged/disputed; Holds that “</a:t>
            </a:r>
            <a:r>
              <a:rPr lang="en-GB" sz="2400" i="1" dirty="0">
                <a:latin typeface="Times New Roman" panose="02020603050405020304" pitchFamily="18" charset="0"/>
                <a:cs typeface="Times New Roman" panose="02020603050405020304" pitchFamily="18" charset="0"/>
              </a:rPr>
              <a:t>where the law mandates the learned assessing officer to do the things in a particular manner, if he fails to do so as per the provisions of the law, we do not have any other alternative but to delete the addition</a:t>
            </a:r>
            <a:r>
              <a:rPr lang="en-GB" sz="2400" dirty="0">
                <a:latin typeface="Times New Roman" panose="02020603050405020304" pitchFamily="18" charset="0"/>
                <a:cs typeface="Times New Roman" panose="02020603050405020304" pitchFamily="18" charset="0"/>
              </a:rPr>
              <a:t>.”, accordingly deletes the addition made under Section 43CA; </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21426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4543" y="228600"/>
            <a:ext cx="11549743" cy="4735286"/>
          </a:xfrm>
        </p:spPr>
        <p:txBody>
          <a:bodyPr>
            <a:normAutofit/>
          </a:bodyPr>
          <a:lstStyle/>
          <a:p>
            <a:pPr algn="just">
              <a:buNone/>
            </a:pPr>
            <a:r>
              <a:rPr lang="en-US" sz="2400" b="1" dirty="0">
                <a:latin typeface="Times New Roman" pitchFamily="18" charset="0"/>
                <a:cs typeface="Times New Roman" pitchFamily="18" charset="0"/>
              </a:rPr>
              <a:t>Legal Position </a:t>
            </a:r>
            <a:r>
              <a:rPr lang="en-US" sz="2400" b="1" dirty="0" err="1">
                <a:latin typeface="Times New Roman" pitchFamily="18" charset="0"/>
                <a:cs typeface="Times New Roman" pitchFamily="18" charset="0"/>
              </a:rPr>
              <a:t>uptill</a:t>
            </a:r>
            <a:r>
              <a:rPr lang="en-US" sz="2400" b="1" dirty="0">
                <a:latin typeface="Times New Roman" pitchFamily="18" charset="0"/>
                <a:cs typeface="Times New Roman" pitchFamily="18" charset="0"/>
              </a:rPr>
              <a:t> AY 2017-18</a:t>
            </a:r>
            <a:r>
              <a:rPr lang="en-US" sz="2400" dirty="0">
                <a:latin typeface="Times New Roman" pitchFamily="18" charset="0"/>
                <a:cs typeface="Times New Roman" pitchFamily="18" charset="0"/>
              </a:rPr>
              <a:t> </a:t>
            </a:r>
          </a:p>
          <a:p>
            <a:pPr algn="just">
              <a:buNone/>
            </a:pPr>
            <a:r>
              <a:rPr lang="en-US" sz="2400" b="1" dirty="0">
                <a:latin typeface="Times New Roman" pitchFamily="18" charset="0"/>
                <a:cs typeface="Times New Roman" pitchFamily="18" charset="0"/>
              </a:rPr>
              <a:t>For JDAs entered into on or before 31-3-2017 :</a:t>
            </a:r>
            <a:r>
              <a:rPr lang="en-US" sz="2400" dirty="0">
                <a:latin typeface="Times New Roman" pitchFamily="18" charset="0"/>
                <a:cs typeface="Times New Roman" pitchFamily="18" charset="0"/>
              </a:rPr>
              <a:t> </a:t>
            </a:r>
          </a:p>
          <a:p>
            <a:pPr algn="just">
              <a:buNone/>
            </a:pPr>
            <a:r>
              <a:rPr lang="en-US" sz="2400" b="1" dirty="0">
                <a:latin typeface="Times New Roman" pitchFamily="18" charset="0"/>
                <a:cs typeface="Times New Roman" pitchFamily="18" charset="0"/>
              </a:rPr>
              <a:t>Determination of the Taxable Event/Date of Transfer of Land by the landowner to the developer -</a:t>
            </a:r>
          </a:p>
          <a:p>
            <a:pPr algn="just">
              <a:buNone/>
            </a:pPr>
            <a:r>
              <a:rPr lang="en-US" sz="2400" dirty="0">
                <a:latin typeface="Times New Roman" pitchFamily="18" charset="0"/>
                <a:cs typeface="Times New Roman" pitchFamily="18" charset="0"/>
              </a:rPr>
              <a:t>Capital Gains arise on "transfer" of a capital asset. </a:t>
            </a:r>
          </a:p>
          <a:p>
            <a:pPr algn="just">
              <a:buNone/>
            </a:pPr>
            <a:r>
              <a:rPr lang="en-US" sz="2400" dirty="0">
                <a:latin typeface="Times New Roman" pitchFamily="18" charset="0"/>
                <a:cs typeface="Times New Roman" pitchFamily="18" charset="0"/>
              </a:rPr>
              <a:t>The Finance Act, 1987 introduced sub-clause (v) and (vi) to Section 2 (47) of the Act and brought into tax ambit, even deemed transfer which is otherwise not transfer under the general law.</a:t>
            </a: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75771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58686"/>
            <a:ext cx="8610600" cy="5018314"/>
          </a:xfrm>
        </p:spPr>
        <p:txBody>
          <a:bodyPr>
            <a:normAutofit/>
          </a:bodyPr>
          <a:lstStyle/>
          <a:p>
            <a:pPr marR="5080" algn="ctr">
              <a:buNone/>
            </a:pPr>
            <a:r>
              <a:rPr lang="en-US" sz="5400" b="1" spc="-5" dirty="0" smtClean="0">
                <a:solidFill>
                  <a:schemeClr val="tx1"/>
                </a:solidFill>
                <a:latin typeface="Times New Roman" pitchFamily="18" charset="0"/>
                <a:cs typeface="Times New Roman" pitchFamily="18" charset="0"/>
              </a:rPr>
              <a:t>ISSUE IN SECTION </a:t>
            </a:r>
            <a:r>
              <a:rPr lang="en-US" sz="5400" b="1" spc="-5" dirty="0">
                <a:solidFill>
                  <a:schemeClr val="tx1"/>
                </a:solidFill>
                <a:latin typeface="Times New Roman" pitchFamily="18" charset="0"/>
                <a:cs typeface="Times New Roman" pitchFamily="18" charset="0"/>
              </a:rPr>
              <a:t>45(5A</a:t>
            </a:r>
            <a:r>
              <a:rPr lang="en-US" sz="5400" b="1" spc="-5" dirty="0" smtClean="0">
                <a:solidFill>
                  <a:schemeClr val="tx1"/>
                </a:solidFill>
                <a:latin typeface="Times New Roman" pitchFamily="18" charset="0"/>
                <a:cs typeface="Times New Roman" pitchFamily="18" charset="0"/>
              </a:rPr>
              <a:t>)</a:t>
            </a:r>
          </a:p>
          <a:p>
            <a:pPr marR="5080" algn="ctr">
              <a:buNone/>
            </a:pPr>
            <a:endParaRPr lang="en-US" sz="5400" b="1" spc="-5" dirty="0">
              <a:latin typeface="Times New Roman" pitchFamily="18" charset="0"/>
              <a:cs typeface="Times New Roman" pitchFamily="18" charset="0"/>
            </a:endParaRPr>
          </a:p>
          <a:p>
            <a:pPr marR="5080" algn="ctr">
              <a:buNone/>
            </a:pPr>
            <a:r>
              <a:rPr lang="en-US" sz="5400" b="1" dirty="0" smtClean="0">
                <a:latin typeface="Times New Roman" pitchFamily="18" charset="0"/>
                <a:cs typeface="Times New Roman" pitchFamily="18" charset="0"/>
              </a:rPr>
              <a:t>CAPITAL GAINS</a:t>
            </a:r>
            <a:endParaRPr lang="en-US" sz="5400" b="1" spc="-5"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419934289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9700"/>
            <a:ext cx="10947400" cy="6037263"/>
          </a:xfrm>
        </p:spPr>
        <p:txBody>
          <a:bodyPr>
            <a:normAutofit/>
          </a:bodyPr>
          <a:lstStyle/>
          <a:p>
            <a:pPr marL="0" indent="0" algn="just">
              <a:buNone/>
            </a:pPr>
            <a:r>
              <a:rPr lang="en-GB" sz="2400" b="1" dirty="0">
                <a:latin typeface="TiMES" panose="02020603050405020304" pitchFamily="18" charset="0"/>
                <a:cs typeface="TiMES" panose="02020603050405020304" pitchFamily="18" charset="0"/>
              </a:rPr>
              <a:t>(43CA  Addition  – </a:t>
            </a:r>
            <a:r>
              <a:rPr lang="en-GB" sz="2400" b="1" dirty="0" smtClean="0">
                <a:latin typeface="TiMES" panose="02020603050405020304" pitchFamily="18" charset="0"/>
                <a:cs typeface="TiMES" panose="02020603050405020304" pitchFamily="18" charset="0"/>
              </a:rPr>
              <a:t>2) </a:t>
            </a:r>
            <a:endParaRPr lang="en-GB" sz="2400" b="1" dirty="0">
              <a:latin typeface="TiMES" panose="02020603050405020304" pitchFamily="18" charset="0"/>
              <a:cs typeface="TiMES" panose="02020603050405020304" pitchFamily="18" charset="0"/>
            </a:endParaRPr>
          </a:p>
          <a:p>
            <a:pPr marL="0" indent="0" algn="just">
              <a:buNone/>
            </a:pPr>
            <a:r>
              <a:rPr lang="en-GB" sz="2400" dirty="0" smtClean="0">
                <a:latin typeface="TiMES" panose="02020603050405020304" pitchFamily="18" charset="0"/>
                <a:cs typeface="TiMES" panose="02020603050405020304" pitchFamily="18" charset="0"/>
              </a:rPr>
              <a:t>With </a:t>
            </a:r>
            <a:r>
              <a:rPr lang="en-GB" sz="2400" dirty="0">
                <a:latin typeface="TiMES" panose="02020603050405020304" pitchFamily="18" charset="0"/>
                <a:cs typeface="TiMES" panose="02020603050405020304" pitchFamily="18" charset="0"/>
              </a:rPr>
              <a:t>respect to addition under Section 43CA for AY 2017-18, ITAT notes that </a:t>
            </a:r>
            <a:r>
              <a:rPr lang="en-GB" sz="2400" dirty="0" err="1">
                <a:latin typeface="TiMES" panose="02020603050405020304" pitchFamily="18" charset="0"/>
                <a:cs typeface="TiMES" panose="02020603050405020304" pitchFamily="18" charset="0"/>
              </a:rPr>
              <a:t>Assessee</a:t>
            </a:r>
            <a:r>
              <a:rPr lang="en-GB" sz="2400" dirty="0">
                <a:latin typeface="TiMES" panose="02020603050405020304" pitchFamily="18" charset="0"/>
                <a:cs typeface="TiMES" panose="02020603050405020304" pitchFamily="18" charset="0"/>
              </a:rPr>
              <a:t> sold commercial property for </a:t>
            </a:r>
            <a:r>
              <a:rPr lang="en-GB" sz="2400" dirty="0" err="1">
                <a:latin typeface="TiMES" panose="02020603050405020304" pitchFamily="18" charset="0"/>
                <a:cs typeface="TiMES" panose="02020603050405020304" pitchFamily="18" charset="0"/>
              </a:rPr>
              <a:t>Rs</a:t>
            </a:r>
            <a:r>
              <a:rPr lang="en-GB" sz="2400" dirty="0">
                <a:latin typeface="TiMES" panose="02020603050405020304" pitchFamily="18" charset="0"/>
                <a:cs typeface="TiMES" panose="02020603050405020304" pitchFamily="18" charset="0"/>
              </a:rPr>
              <a:t>. 4.75 Cr whereas the stamp duty value was </a:t>
            </a:r>
            <a:r>
              <a:rPr lang="en-GB" sz="2400" dirty="0" err="1">
                <a:latin typeface="TiMES" panose="02020603050405020304" pitchFamily="18" charset="0"/>
                <a:cs typeface="TiMES" panose="02020603050405020304" pitchFamily="18" charset="0"/>
              </a:rPr>
              <a:t>Rs</a:t>
            </a:r>
            <a:r>
              <a:rPr lang="en-GB" sz="2400" dirty="0">
                <a:latin typeface="TiMES" panose="02020603050405020304" pitchFamily="18" charset="0"/>
                <a:cs typeface="TiMES" panose="02020603050405020304" pitchFamily="18" charset="0"/>
              </a:rPr>
              <a:t>. 4.77 Cr, thus the difference was merely 0.43</a:t>
            </a:r>
            <a:r>
              <a:rPr lang="en-GB" sz="2400" dirty="0" smtClean="0">
                <a:latin typeface="TiMES" panose="02020603050405020304" pitchFamily="18" charset="0"/>
                <a:cs typeface="TiMES" panose="02020603050405020304" pitchFamily="18" charset="0"/>
              </a:rPr>
              <a:t>%;</a:t>
            </a:r>
          </a:p>
          <a:p>
            <a:pPr marL="0" indent="0" algn="just">
              <a:buNone/>
            </a:pPr>
            <a:endParaRPr lang="en-GB" sz="2400" dirty="0">
              <a:latin typeface="TiMES" panose="02020603050405020304" pitchFamily="18" charset="0"/>
              <a:cs typeface="TiMES" panose="02020603050405020304" pitchFamily="18" charset="0"/>
            </a:endParaRPr>
          </a:p>
          <a:p>
            <a:pPr marL="0" indent="0" algn="just">
              <a:buNone/>
            </a:pPr>
            <a:r>
              <a:rPr lang="en-GB" sz="2400" dirty="0" smtClean="0">
                <a:latin typeface="TiMES" panose="02020603050405020304" pitchFamily="18" charset="0"/>
                <a:cs typeface="TiMES" panose="02020603050405020304" pitchFamily="18" charset="0"/>
              </a:rPr>
              <a:t>Rejects </a:t>
            </a:r>
            <a:r>
              <a:rPr lang="en-GB" sz="2400" dirty="0">
                <a:latin typeface="TiMES" panose="02020603050405020304" pitchFamily="18" charset="0"/>
                <a:cs typeface="TiMES" panose="02020603050405020304" pitchFamily="18" charset="0"/>
              </a:rPr>
              <a:t>Revenue’s contention that prior to insertion of proviso to Section 43CA, regarding difference between stamp duty value and actual sale consideration received by </a:t>
            </a:r>
            <a:r>
              <a:rPr lang="en-GB" sz="2400" dirty="0" err="1">
                <a:latin typeface="TiMES" panose="02020603050405020304" pitchFamily="18" charset="0"/>
                <a:cs typeface="TiMES" panose="02020603050405020304" pitchFamily="18" charset="0"/>
              </a:rPr>
              <a:t>Assessee</a:t>
            </a:r>
            <a:r>
              <a:rPr lang="en-GB" sz="2400" dirty="0">
                <a:latin typeface="TiMES" panose="02020603050405020304" pitchFamily="18" charset="0"/>
                <a:cs typeface="TiMES" panose="02020603050405020304" pitchFamily="18" charset="0"/>
              </a:rPr>
              <a:t> on transfer of asset, no tolerance band benefit would be available to the </a:t>
            </a:r>
            <a:r>
              <a:rPr lang="en-GB" sz="2400" dirty="0" err="1">
                <a:latin typeface="TiMES" panose="02020603050405020304" pitchFamily="18" charset="0"/>
                <a:cs typeface="TiMES" panose="02020603050405020304" pitchFamily="18" charset="0"/>
              </a:rPr>
              <a:t>Assessee</a:t>
            </a:r>
            <a:r>
              <a:rPr lang="en-GB" sz="2400" dirty="0">
                <a:latin typeface="TiMES" panose="02020603050405020304" pitchFamily="18" charset="0"/>
                <a:cs typeface="TiMES" panose="02020603050405020304" pitchFamily="18" charset="0"/>
              </a:rPr>
              <a:t>, </a:t>
            </a:r>
            <a:endParaRPr lang="en-GB" sz="2400" dirty="0" smtClean="0">
              <a:latin typeface="TiMES" panose="02020603050405020304" pitchFamily="18" charset="0"/>
              <a:cs typeface="TiMES" panose="02020603050405020304" pitchFamily="18" charset="0"/>
            </a:endParaRPr>
          </a:p>
          <a:p>
            <a:pPr marL="0" indent="0" algn="just">
              <a:buNone/>
            </a:pPr>
            <a:r>
              <a:rPr lang="en-GB" sz="2400" dirty="0" smtClean="0">
                <a:latin typeface="TiMES" panose="02020603050405020304" pitchFamily="18" charset="0"/>
                <a:cs typeface="TiMES" panose="02020603050405020304" pitchFamily="18" charset="0"/>
              </a:rPr>
              <a:t>relies </a:t>
            </a:r>
            <a:r>
              <a:rPr lang="en-GB" sz="2400" dirty="0">
                <a:latin typeface="TiMES" panose="02020603050405020304" pitchFamily="18" charset="0"/>
                <a:cs typeface="TiMES" panose="02020603050405020304" pitchFamily="18" charset="0"/>
              </a:rPr>
              <a:t>on Pune ITAT ruling in </a:t>
            </a:r>
            <a:r>
              <a:rPr lang="en-IN" sz="2400" dirty="0">
                <a:latin typeface="TiMES" panose="02020603050405020304" pitchFamily="18" charset="0"/>
                <a:cs typeface="TiMES" panose="02020603050405020304" pitchFamily="18" charset="0"/>
              </a:rPr>
              <a:t> </a:t>
            </a:r>
            <a:r>
              <a:rPr lang="en-IN" sz="2400" b="1" u="sng" dirty="0" err="1">
                <a:latin typeface="TiMES" panose="02020603050405020304" pitchFamily="18" charset="0"/>
                <a:cs typeface="TiMES" panose="02020603050405020304" pitchFamily="18" charset="0"/>
              </a:rPr>
              <a:t>Sai</a:t>
            </a:r>
            <a:r>
              <a:rPr lang="en-IN" sz="2400" b="1" u="sng" dirty="0">
                <a:latin typeface="TiMES" panose="02020603050405020304" pitchFamily="18" charset="0"/>
                <a:cs typeface="TiMES" panose="02020603050405020304" pitchFamily="18" charset="0"/>
              </a:rPr>
              <a:t> </a:t>
            </a:r>
            <a:r>
              <a:rPr lang="en-IN" sz="2400" b="1" u="sng" dirty="0" err="1">
                <a:latin typeface="TiMES" panose="02020603050405020304" pitchFamily="18" charset="0"/>
                <a:cs typeface="TiMES" panose="02020603050405020304" pitchFamily="18" charset="0"/>
              </a:rPr>
              <a:t>Bhargavanath</a:t>
            </a:r>
            <a:r>
              <a:rPr lang="en-IN" sz="2400" b="1" u="sng" dirty="0">
                <a:latin typeface="TiMES" panose="02020603050405020304" pitchFamily="18" charset="0"/>
                <a:cs typeface="TiMES" panose="02020603050405020304" pitchFamily="18" charset="0"/>
              </a:rPr>
              <a:t> Infra v Assistant Commissioner of </a:t>
            </a:r>
            <a:r>
              <a:rPr lang="en-IN" sz="2400" b="1" u="sng" dirty="0" smtClean="0">
                <a:latin typeface="TiMES" panose="02020603050405020304" pitchFamily="18" charset="0"/>
                <a:cs typeface="TiMES" panose="02020603050405020304" pitchFamily="18" charset="0"/>
              </a:rPr>
              <a:t>Income-tax </a:t>
            </a:r>
            <a:r>
              <a:rPr lang="en-IN" sz="2400" b="1" u="sng" dirty="0">
                <a:latin typeface="TiMES" panose="02020603050405020304" pitchFamily="18" charset="0"/>
                <a:cs typeface="TiMES" panose="02020603050405020304" pitchFamily="18" charset="0"/>
              </a:rPr>
              <a:t>2022] 144 taxmann.com 168 (Pune - Trib.)</a:t>
            </a:r>
            <a:r>
              <a:rPr lang="en-IN" sz="2400" dirty="0">
                <a:latin typeface="TiMES" panose="02020603050405020304" pitchFamily="18" charset="0"/>
                <a:cs typeface="TiMES" panose="02020603050405020304" pitchFamily="18" charset="0"/>
              </a:rPr>
              <a:t> </a:t>
            </a:r>
            <a:r>
              <a:rPr lang="en-GB" sz="2400" dirty="0">
                <a:latin typeface="TiMES" panose="02020603050405020304" pitchFamily="18" charset="0"/>
                <a:cs typeface="TiMES" panose="02020603050405020304" pitchFamily="18" charset="0"/>
              </a:rPr>
              <a:t> </a:t>
            </a:r>
            <a:r>
              <a:rPr lang="en-GB" sz="2400" b="1" u="sng" dirty="0">
                <a:latin typeface="TiMES" panose="02020603050405020304" pitchFamily="18" charset="0"/>
                <a:cs typeface="TiMES" panose="02020603050405020304" pitchFamily="18" charset="0"/>
              </a:rPr>
              <a:t>wherein it was held that tolerance band of 10% would be applicable retrospectively and accordingly, holds that no addition is warranted under Section 43CA;</a:t>
            </a:r>
            <a:endParaRPr lang="en-IN" sz="2400" b="1" u="sng" dirty="0">
              <a:latin typeface="TiMES" panose="02020603050405020304" pitchFamily="18" charset="0"/>
              <a:cs typeface="TiMES"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46440227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283029"/>
            <a:ext cx="11625943" cy="5893934"/>
          </a:xfrm>
        </p:spPr>
        <p:txBody>
          <a:bodyPr>
            <a:noAutofit/>
          </a:bodyPr>
          <a:lstStyle/>
          <a:p>
            <a:pPr marL="0" indent="0" algn="just">
              <a:lnSpc>
                <a:spcPct val="100000"/>
              </a:lnSpc>
              <a:buNone/>
            </a:pPr>
            <a:r>
              <a:rPr lang="en-GB" sz="2000" dirty="0" smtClean="0">
                <a:latin typeface="Times New Roman" panose="02020603050405020304" pitchFamily="18" charset="0"/>
                <a:cs typeface="Times New Roman" panose="02020603050405020304" pitchFamily="18" charset="0"/>
              </a:rPr>
              <a:t>43. </a:t>
            </a:r>
            <a:r>
              <a:rPr lang="en-GB" sz="2000" dirty="0">
                <a:latin typeface="Times New Roman" panose="02020603050405020304" pitchFamily="18" charset="0"/>
                <a:cs typeface="Times New Roman" panose="02020603050405020304" pitchFamily="18" charset="0"/>
              </a:rPr>
              <a:t>Therefore, the above decision of the coordinate bench clearly clinches the issue in favour of the </a:t>
            </a:r>
            <a:r>
              <a:rPr lang="en-GB" sz="2000" dirty="0" err="1">
                <a:latin typeface="Times New Roman" panose="02020603050405020304" pitchFamily="18" charset="0"/>
                <a:cs typeface="Times New Roman" panose="02020603050405020304" pitchFamily="18" charset="0"/>
              </a:rPr>
              <a:t>assessee</a:t>
            </a:r>
            <a:r>
              <a:rPr lang="en-GB" sz="2000" dirty="0">
                <a:latin typeface="Times New Roman" panose="02020603050405020304" pitchFamily="18" charset="0"/>
                <a:cs typeface="Times New Roman" panose="02020603050405020304" pitchFamily="18" charset="0"/>
              </a:rPr>
              <a:t> wherein it has been held that tolerance band of 10% would be applicable retrospectively. We also find that similar view has also been taken in </a:t>
            </a:r>
            <a:endParaRPr lang="en-GB" sz="20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IN" sz="2000" dirty="0" err="1" smtClean="0">
                <a:latin typeface="Times New Roman" panose="02020603050405020304" pitchFamily="18" charset="0"/>
                <a:cs typeface="Times New Roman" panose="02020603050405020304" pitchFamily="18" charset="0"/>
              </a:rPr>
              <a:t>i</a:t>
            </a:r>
            <a:r>
              <a:rPr lang="en-IN" sz="2000" dirty="0" smtClean="0">
                <a:latin typeface="Times New Roman" panose="02020603050405020304" pitchFamily="18" charset="0"/>
                <a:cs typeface="Times New Roman" panose="02020603050405020304" pitchFamily="18" charset="0"/>
              </a:rPr>
              <a:t>. </a:t>
            </a:r>
            <a:r>
              <a:rPr lang="en-IN" sz="2000" b="1" u="sng" dirty="0" smtClean="0">
                <a:latin typeface="Times New Roman" panose="02020603050405020304" pitchFamily="18" charset="0"/>
                <a:cs typeface="Times New Roman" panose="02020603050405020304" pitchFamily="18" charset="0"/>
              </a:rPr>
              <a:t>SHRI </a:t>
            </a:r>
            <a:r>
              <a:rPr lang="en-IN" sz="2000" b="1" u="sng" dirty="0">
                <a:latin typeface="Times New Roman" panose="02020603050405020304" pitchFamily="18" charset="0"/>
                <a:cs typeface="Times New Roman" panose="02020603050405020304" pitchFamily="18" charset="0"/>
              </a:rPr>
              <a:t>HARISH H GANDHI VERSUS ACIT 33 (1) , MUMBAI ITA No.1244/Mum/2019 And ITA No.2603/Mum/2019 </a:t>
            </a:r>
            <a:endParaRPr lang="en-IN" sz="2000" b="1" u="sng"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IN" sz="2000" b="1" u="sng" dirty="0" smtClean="0">
                <a:latin typeface="Times New Roman" panose="02020603050405020304" pitchFamily="18" charset="0"/>
                <a:cs typeface="Times New Roman" panose="02020603050405020304" pitchFamily="18" charset="0"/>
              </a:rPr>
              <a:t>ii</a:t>
            </a:r>
            <a:r>
              <a:rPr lang="en-IN" sz="2000" b="1" u="sng" dirty="0">
                <a:latin typeface="Times New Roman" panose="02020603050405020304" pitchFamily="18" charset="0"/>
                <a:cs typeface="Times New Roman" panose="02020603050405020304" pitchFamily="18" charset="0"/>
              </a:rPr>
              <a:t>. V.K. DEVELOPERS VERSUS THE ACIT, CIRCLE-3, PUNE. ITA No.923/PUN/2019 </a:t>
            </a:r>
            <a:endParaRPr lang="en-IN" sz="2000" b="1" u="sng"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IN" sz="2000" b="1" u="sng" dirty="0" smtClean="0">
                <a:latin typeface="Times New Roman" panose="02020603050405020304" pitchFamily="18" charset="0"/>
                <a:cs typeface="Times New Roman" panose="02020603050405020304" pitchFamily="18" charset="0"/>
              </a:rPr>
              <a:t>iii</a:t>
            </a:r>
            <a:r>
              <a:rPr lang="en-IN" sz="2000" b="1" u="sng" dirty="0">
                <a:latin typeface="Times New Roman" panose="02020603050405020304" pitchFamily="18" charset="0"/>
                <a:cs typeface="Times New Roman" panose="02020603050405020304" pitchFamily="18" charset="0"/>
              </a:rPr>
              <a:t>. M/S. SHETH DEVELOPERS PRIVATE LIMITED VERSUS DEPUTY COMMISSIONER OF INCOME TAX, CENTRAL CIRCLE-4 (2) , MUMBAI AND (VICE-VERSA) </a:t>
            </a:r>
            <a:endParaRPr lang="en-IN" sz="2000" b="1" u="sng"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IN" sz="2000" b="1" u="sng" dirty="0" smtClean="0">
                <a:latin typeface="Times New Roman" panose="02020603050405020304" pitchFamily="18" charset="0"/>
                <a:cs typeface="Times New Roman" panose="02020603050405020304" pitchFamily="18" charset="0"/>
              </a:rPr>
              <a:t>ITA No.1953/Mum/2020 </a:t>
            </a:r>
            <a:r>
              <a:rPr lang="en-IN" sz="2000" b="1" u="sng" dirty="0">
                <a:latin typeface="Times New Roman" panose="02020603050405020304" pitchFamily="18" charset="0"/>
                <a:cs typeface="Times New Roman" panose="02020603050405020304" pitchFamily="18" charset="0"/>
              </a:rPr>
              <a:t>And </a:t>
            </a:r>
            <a:endParaRPr lang="en-IN" sz="2000" b="1" u="sng"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IN" sz="2000" b="1" u="sng" dirty="0" smtClean="0">
                <a:latin typeface="Times New Roman" panose="02020603050405020304" pitchFamily="18" charset="0"/>
                <a:cs typeface="Times New Roman" panose="02020603050405020304" pitchFamily="18" charset="0"/>
              </a:rPr>
              <a:t>ITA No.1954/Mum/2020 </a:t>
            </a:r>
            <a:r>
              <a:rPr lang="en-IN" sz="2000" b="1" u="sng" dirty="0">
                <a:latin typeface="Times New Roman" panose="02020603050405020304" pitchFamily="18" charset="0"/>
                <a:cs typeface="Times New Roman" panose="02020603050405020304" pitchFamily="18" charset="0"/>
              </a:rPr>
              <a:t>And </a:t>
            </a:r>
            <a:endParaRPr lang="en-IN" sz="2000" b="1" u="sng"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IN" sz="2000" b="1" u="sng" dirty="0" smtClean="0">
                <a:latin typeface="Times New Roman" panose="02020603050405020304" pitchFamily="18" charset="0"/>
                <a:cs typeface="Times New Roman" panose="02020603050405020304" pitchFamily="18" charset="0"/>
              </a:rPr>
              <a:t>ITA No.11/Mum/2021 </a:t>
            </a:r>
            <a:r>
              <a:rPr lang="en-IN" sz="2000" b="1" u="sng" dirty="0">
                <a:latin typeface="Times New Roman" panose="02020603050405020304" pitchFamily="18" charset="0"/>
                <a:cs typeface="Times New Roman" panose="02020603050405020304" pitchFamily="18" charset="0"/>
              </a:rPr>
              <a:t>And </a:t>
            </a:r>
            <a:endParaRPr lang="en-IN" sz="2000" b="1" u="sng"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IN" sz="2000" b="1" u="sng" dirty="0" smtClean="0">
                <a:latin typeface="Times New Roman" panose="02020603050405020304" pitchFamily="18" charset="0"/>
                <a:cs typeface="Times New Roman" panose="02020603050405020304" pitchFamily="18" charset="0"/>
              </a:rPr>
              <a:t>ITA No.12/Mum/2021</a:t>
            </a:r>
            <a:endParaRPr lang="en-IN" sz="20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en-IN" sz="2000" b="1" u="sng" dirty="0" smtClean="0">
                <a:latin typeface="Times New Roman" panose="02020603050405020304" pitchFamily="18" charset="0"/>
                <a:cs typeface="Times New Roman" panose="02020603050405020304" pitchFamily="18" charset="0"/>
              </a:rPr>
              <a:t>iv</a:t>
            </a:r>
            <a:r>
              <a:rPr lang="en-IN" sz="2000" b="1" u="sng" dirty="0">
                <a:latin typeface="Times New Roman" panose="02020603050405020304" pitchFamily="18" charset="0"/>
                <a:cs typeface="Times New Roman" panose="02020603050405020304" pitchFamily="18" charset="0"/>
              </a:rPr>
              <a:t>. M/S. CITY CORPORATION LIMITED, (EARLIER KNOWN AS M/S. AMANORA FUTURE TOWERS PVT. LTD.,) VERSUS DCIT, CIRCLE-1 (1) PUNE AND VICE VERSA [2022] 96 ITR (</a:t>
            </a:r>
            <a:r>
              <a:rPr lang="en-IN" sz="2000" b="1" u="sng" dirty="0" err="1">
                <a:latin typeface="Times New Roman" panose="02020603050405020304" pitchFamily="18" charset="0"/>
                <a:cs typeface="Times New Roman" panose="02020603050405020304" pitchFamily="18" charset="0"/>
              </a:rPr>
              <a:t>Trib</a:t>
            </a:r>
            <a:r>
              <a:rPr lang="en-IN" sz="2000" b="1" u="sng" dirty="0">
                <a:latin typeface="Times New Roman" panose="02020603050405020304" pitchFamily="18" charset="0"/>
                <a:cs typeface="Times New Roman" panose="02020603050405020304" pitchFamily="18" charset="0"/>
              </a:rPr>
              <a:t>) 246 (ITAT [Pune])</a:t>
            </a:r>
          </a:p>
          <a:p>
            <a:pPr marL="0" indent="0" algn="just">
              <a:lnSpc>
                <a:spcPct val="100000"/>
              </a:lnSpc>
              <a:buNone/>
            </a:pPr>
            <a:endParaRPr lang="en-IN" sz="2000" dirty="0">
              <a:latin typeface="Times New Roman" panose="02020603050405020304" pitchFamily="18" charset="0"/>
              <a:cs typeface="Times New Roman" panose="02020603050405020304" pitchFamily="18" charset="0"/>
            </a:endParaRPr>
          </a:p>
          <a:p>
            <a:pPr marL="0" indent="0" algn="just">
              <a:lnSpc>
                <a:spcPct val="100000"/>
              </a:lnSpc>
              <a:buNone/>
            </a:pPr>
            <a:endParaRPr lang="en-IN"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44797187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buNone/>
            </a:pPr>
            <a:r>
              <a:rPr lang="en-GB" sz="2400" dirty="0" smtClean="0">
                <a:latin typeface="Times New Roman" panose="02020603050405020304" pitchFamily="18" charset="0"/>
                <a:cs typeface="Times New Roman" panose="02020603050405020304" pitchFamily="18" charset="0"/>
              </a:rPr>
              <a:t>46. </a:t>
            </a:r>
            <a:r>
              <a:rPr lang="en-GB" sz="2400" dirty="0">
                <a:latin typeface="Times New Roman" panose="02020603050405020304" pitchFamily="18" charset="0"/>
                <a:cs typeface="Times New Roman" panose="02020603050405020304" pitchFamily="18" charset="0"/>
              </a:rPr>
              <a:t>Accordingly we hold that if the difference between the stamp duty value of a stock in trade and the transaction value covered by the provisions of section 43CA is less than 10% even prior to 1/4/2021, does not warrant any addition in the hands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Accordingly, we direct the learned assessing officer to delete the addition of ₹ 203,051/– made under section 43CA of the act. Ground number 4 of the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 </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24859578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228600" y="81639"/>
            <a:ext cx="11696700" cy="6400800"/>
          </a:xfrm>
        </p:spPr>
        <p:txBody>
          <a:bodyPr>
            <a:normAutofit/>
          </a:bodyPr>
          <a:lstStyle/>
          <a:p>
            <a:pPr algn="ctr">
              <a:buNone/>
            </a:pPr>
            <a:r>
              <a:rPr lang="en-IN"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Demystifying section 43B(h) of IT Act, </a:t>
            </a:r>
            <a:r>
              <a:rPr lang="en-IN"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1961</a:t>
            </a:r>
          </a:p>
          <a:p>
            <a:pPr algn="ctr">
              <a:buNone/>
            </a:pPr>
            <a:endParaRPr lang="en-IN"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None/>
            </a:pPr>
            <a:r>
              <a:rPr lang="en-GB"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Disallowance </a:t>
            </a:r>
            <a:r>
              <a:rPr lang="en-GB"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account of delayed payment to Micro and Small Enterprises</a:t>
            </a:r>
          </a:p>
          <a:p>
            <a:pPr algn="ctr">
              <a:buNone/>
            </a:pPr>
            <a:r>
              <a:rPr lang="en-GB"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Applicable from AY 2024-25 </a:t>
            </a:r>
            <a:r>
              <a:rPr lang="en-GB"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onwards</a:t>
            </a:r>
            <a:endParaRPr lang="en-IN"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a:t>H.C.Khincha &amp; Co</a:t>
            </a:r>
          </a:p>
        </p:txBody>
      </p:sp>
      <p:sp>
        <p:nvSpPr>
          <p:cNvPr id="2052" name="Subtitle 2"/>
          <p:cNvSpPr txBox="1">
            <a:spLocks/>
          </p:cNvSpPr>
          <p:nvPr/>
        </p:nvSpPr>
        <p:spPr bwMode="auto">
          <a:xfrm>
            <a:off x="395111" y="3392267"/>
            <a:ext cx="11326989"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accent1"/>
              </a:buClr>
              <a:buSzPct val="68000"/>
              <a:buFont typeface="Arial" panose="020B0604020202020204" pitchFamily="34" charset="0"/>
              <a:buNone/>
            </a:pPr>
            <a:r>
              <a:rPr lang="en-US" altLang="zh-CN" sz="2300" dirty="0">
                <a:latin typeface="Times New Roman" panose="02020603050405020304" pitchFamily="18" charset="0"/>
                <a:cs typeface="Times New Roman" panose="02020603050405020304" pitchFamily="18" charset="0"/>
              </a:rPr>
              <a:t>Presentation by :</a:t>
            </a:r>
          </a:p>
          <a:p>
            <a:pPr eaLnBrk="1" hangingPunct="1">
              <a:buClr>
                <a:schemeClr val="accent1"/>
              </a:buClr>
              <a:buSzPct val="68000"/>
              <a:buFont typeface="Arial" panose="020B0604020202020204" pitchFamily="34" charset="0"/>
              <a:buNone/>
            </a:pPr>
            <a:r>
              <a:rPr lang="en-US" altLang="zh-CN" sz="2300" b="1" dirty="0">
                <a:latin typeface="Times New Roman" panose="02020603050405020304" pitchFamily="18" charset="0"/>
                <a:cs typeface="Times New Roman" panose="02020603050405020304" pitchFamily="18" charset="0"/>
              </a:rPr>
              <a:t>CA. Naveen </a:t>
            </a:r>
            <a:r>
              <a:rPr lang="en-US" altLang="zh-CN" sz="2300" b="1" dirty="0" err="1">
                <a:latin typeface="Times New Roman" panose="02020603050405020304" pitchFamily="18" charset="0"/>
                <a:cs typeface="Times New Roman" panose="02020603050405020304" pitchFamily="18" charset="0"/>
              </a:rPr>
              <a:t>Khariwal</a:t>
            </a:r>
            <a:r>
              <a:rPr lang="en-US" altLang="zh-CN" sz="2300" b="1" dirty="0">
                <a:latin typeface="Times New Roman" panose="02020603050405020304" pitchFamily="18" charset="0"/>
                <a:cs typeface="Times New Roman" panose="02020603050405020304" pitchFamily="18" charset="0"/>
              </a:rPr>
              <a:t> G</a:t>
            </a:r>
          </a:p>
          <a:p>
            <a:pPr eaLnBrk="1" hangingPunct="1">
              <a:buClr>
                <a:schemeClr val="accent1"/>
              </a:buClr>
              <a:buSzPct val="68000"/>
              <a:buFont typeface="Arial" panose="020B0604020202020204" pitchFamily="34" charset="0"/>
              <a:buNone/>
            </a:pPr>
            <a:r>
              <a:rPr lang="en-US" altLang="zh-CN" sz="2300" dirty="0">
                <a:latin typeface="Times New Roman" panose="02020603050405020304" pitchFamily="18" charset="0"/>
                <a:cs typeface="Times New Roman" panose="02020603050405020304" pitchFamily="18" charset="0"/>
              </a:rPr>
              <a:t>Chartered Accountant</a:t>
            </a:r>
          </a:p>
          <a:p>
            <a:pPr eaLnBrk="1" hangingPunct="1">
              <a:buClr>
                <a:schemeClr val="accent1"/>
              </a:buClr>
              <a:buSzPct val="68000"/>
              <a:buFont typeface="Arial" panose="020B0604020202020204" pitchFamily="34" charset="0"/>
              <a:buNone/>
            </a:pPr>
            <a:r>
              <a:rPr lang="en-US" altLang="zh-CN" sz="2300" dirty="0">
                <a:latin typeface="Times New Roman" panose="02020603050405020304" pitchFamily="18" charset="0"/>
                <a:cs typeface="Times New Roman" panose="02020603050405020304" pitchFamily="18" charset="0"/>
              </a:rPr>
              <a:t>Partner : </a:t>
            </a:r>
            <a:r>
              <a:rPr lang="en-US" altLang="zh-CN" sz="2300" b="1" dirty="0">
                <a:latin typeface="Times New Roman" panose="02020603050405020304" pitchFamily="18" charset="0"/>
                <a:cs typeface="Times New Roman" panose="02020603050405020304" pitchFamily="18" charset="0"/>
              </a:rPr>
              <a:t>H.C. </a:t>
            </a:r>
            <a:r>
              <a:rPr lang="en-US" altLang="zh-CN" sz="2300" b="1" dirty="0" err="1">
                <a:latin typeface="Times New Roman" panose="02020603050405020304" pitchFamily="18" charset="0"/>
                <a:cs typeface="Times New Roman" panose="02020603050405020304" pitchFamily="18" charset="0"/>
              </a:rPr>
              <a:t>Khincha</a:t>
            </a:r>
            <a:r>
              <a:rPr lang="en-US" altLang="zh-CN" sz="2300" b="1" dirty="0">
                <a:latin typeface="Times New Roman" panose="02020603050405020304" pitchFamily="18" charset="0"/>
                <a:cs typeface="Times New Roman" panose="02020603050405020304" pitchFamily="18" charset="0"/>
              </a:rPr>
              <a:t> &amp; Co</a:t>
            </a:r>
          </a:p>
          <a:p>
            <a:pPr>
              <a:buClr>
                <a:schemeClr val="accent1"/>
              </a:buClr>
              <a:buSzPct val="68000"/>
            </a:pPr>
            <a:r>
              <a:rPr lang="en-US" altLang="zh-CN" sz="2300" b="1" dirty="0">
                <a:latin typeface="Times New Roman" panose="02020603050405020304" pitchFamily="18" charset="0"/>
                <a:cs typeface="Times New Roman" panose="02020603050405020304" pitchFamily="18" charset="0"/>
              </a:rPr>
              <a:t>		   </a:t>
            </a:r>
            <a:r>
              <a:rPr lang="en-US" altLang="zh-CN" sz="2300" b="1" dirty="0" smtClean="0">
                <a:latin typeface="Times New Roman" panose="02020603050405020304" pitchFamily="18" charset="0"/>
                <a:cs typeface="Times New Roman" panose="02020603050405020304" pitchFamily="18" charset="0"/>
              </a:rPr>
              <a:t> H.C</a:t>
            </a:r>
            <a:r>
              <a:rPr lang="en-US" altLang="zh-CN" sz="2300" b="1" dirty="0">
                <a:latin typeface="Times New Roman" panose="02020603050405020304" pitchFamily="18" charset="0"/>
                <a:cs typeface="Times New Roman" panose="02020603050405020304" pitchFamily="18" charset="0"/>
              </a:rPr>
              <a:t>. </a:t>
            </a:r>
            <a:r>
              <a:rPr lang="en-US" altLang="zh-CN" sz="2300" b="1" dirty="0" err="1">
                <a:latin typeface="Times New Roman" panose="02020603050405020304" pitchFamily="18" charset="0"/>
                <a:cs typeface="Times New Roman" panose="02020603050405020304" pitchFamily="18" charset="0"/>
              </a:rPr>
              <a:t>Khincha</a:t>
            </a:r>
            <a:r>
              <a:rPr lang="en-US" altLang="zh-CN" sz="2300" b="1" dirty="0">
                <a:latin typeface="Times New Roman" panose="02020603050405020304" pitchFamily="18" charset="0"/>
                <a:cs typeface="Times New Roman" panose="02020603050405020304" pitchFamily="18" charset="0"/>
              </a:rPr>
              <a:t> &amp; Associates</a:t>
            </a:r>
          </a:p>
          <a:p>
            <a:pPr eaLnBrk="1" hangingPunct="1">
              <a:buClr>
                <a:schemeClr val="accent1"/>
              </a:buClr>
              <a:buSzPct val="68000"/>
            </a:pPr>
            <a:r>
              <a:rPr lang="en-US" altLang="zh-CN" sz="2300" dirty="0">
                <a:latin typeface="Times New Roman" panose="02020603050405020304" pitchFamily="18" charset="0"/>
                <a:cs typeface="Times New Roman" panose="02020603050405020304" pitchFamily="18" charset="0"/>
              </a:rPr>
              <a:t>No. 40, 1</a:t>
            </a:r>
            <a:r>
              <a:rPr lang="en-US" altLang="zh-CN" sz="2300" baseline="30000" dirty="0">
                <a:latin typeface="Times New Roman" panose="02020603050405020304" pitchFamily="18" charset="0"/>
                <a:cs typeface="Times New Roman" panose="02020603050405020304" pitchFamily="18" charset="0"/>
              </a:rPr>
              <a:t>ST</a:t>
            </a:r>
            <a:r>
              <a:rPr lang="en-US" altLang="zh-CN" sz="2300" dirty="0">
                <a:latin typeface="Times New Roman" panose="02020603050405020304" pitchFamily="18" charset="0"/>
                <a:cs typeface="Times New Roman" panose="02020603050405020304" pitchFamily="18" charset="0"/>
              </a:rPr>
              <a:t> Floor, </a:t>
            </a:r>
            <a:r>
              <a:rPr lang="en-US" altLang="zh-CN" sz="2300" dirty="0" err="1">
                <a:latin typeface="Times New Roman" panose="02020603050405020304" pitchFamily="18" charset="0"/>
                <a:cs typeface="Times New Roman" panose="02020603050405020304" pitchFamily="18" charset="0"/>
              </a:rPr>
              <a:t>Laxmi</a:t>
            </a:r>
            <a:r>
              <a:rPr lang="en-US" altLang="zh-CN" sz="2300" dirty="0">
                <a:latin typeface="Times New Roman" panose="02020603050405020304" pitchFamily="18" charset="0"/>
                <a:cs typeface="Times New Roman" panose="02020603050405020304" pitchFamily="18" charset="0"/>
              </a:rPr>
              <a:t> Complex,</a:t>
            </a:r>
          </a:p>
          <a:p>
            <a:pPr eaLnBrk="1" hangingPunct="1">
              <a:buClr>
                <a:schemeClr val="accent1"/>
              </a:buClr>
              <a:buSzPct val="68000"/>
            </a:pPr>
            <a:r>
              <a:rPr lang="en-US" altLang="zh-CN" sz="2300" dirty="0">
                <a:latin typeface="Times New Roman" panose="02020603050405020304" pitchFamily="18" charset="0"/>
                <a:cs typeface="Times New Roman" panose="02020603050405020304" pitchFamily="18" charset="0"/>
              </a:rPr>
              <a:t>K R Fort Road, Bangalore - 560 002.				      </a:t>
            </a:r>
            <a:r>
              <a:rPr lang="en-US" altLang="zh-CN" sz="2200" dirty="0">
                <a:latin typeface="Times New Roman" panose="02020603050405020304" pitchFamily="18" charset="0"/>
                <a:cs typeface="Times New Roman" panose="02020603050405020304" pitchFamily="18" charset="0"/>
                <a:hlinkClick r:id="rId3"/>
              </a:rPr>
              <a:t>naveenkhariwalg@gmail.com</a:t>
            </a:r>
            <a:endParaRPr lang="en-US" altLang="zh-CN" sz="2200" dirty="0">
              <a:latin typeface="Times New Roman" panose="02020603050405020304" pitchFamily="18" charset="0"/>
              <a:cs typeface="Times New Roman" panose="02020603050405020304" pitchFamily="18" charset="0"/>
            </a:endParaRPr>
          </a:p>
          <a:p>
            <a:pPr algn="r">
              <a:spcBef>
                <a:spcPts val="400"/>
              </a:spcBef>
              <a:buClr>
                <a:schemeClr val="accent1"/>
              </a:buClr>
              <a:buSzPct val="68000"/>
            </a:pPr>
            <a:r>
              <a:rPr lang="en-US" altLang="zh-CN" sz="2200" dirty="0">
                <a:latin typeface="Times New Roman" panose="02020603050405020304" pitchFamily="18" charset="0"/>
                <a:cs typeface="Times New Roman" panose="02020603050405020304" pitchFamily="18" charset="0"/>
              </a:rPr>
              <a:t>Mob No :  9880683725</a:t>
            </a:r>
          </a:p>
          <a:p>
            <a:pPr>
              <a:lnSpc>
                <a:spcPct val="130000"/>
              </a:lnSpc>
              <a:spcBef>
                <a:spcPts val="400"/>
              </a:spcBef>
              <a:buClr>
                <a:schemeClr val="accent1"/>
              </a:buClr>
              <a:buSzPct val="68000"/>
            </a:pPr>
            <a:endParaRPr lang="en-US" altLang="en-US" sz="2000" dirty="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l="38461" t="30199" r="39423" b="19373"/>
          <a:stretch>
            <a:fillRect/>
          </a:stretch>
        </p:blipFill>
        <p:spPr bwMode="auto">
          <a:xfrm>
            <a:off x="9055100" y="3429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51451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A7AAEC-9CDE-6054-BCDB-1B0B2C72A26C}"/>
              </a:ext>
            </a:extLst>
          </p:cNvPr>
          <p:cNvSpPr>
            <a:spLocks noGrp="1"/>
          </p:cNvSpPr>
          <p:nvPr>
            <p:ph idx="1"/>
          </p:nvPr>
        </p:nvSpPr>
        <p:spPr>
          <a:xfrm>
            <a:off x="458053" y="357048"/>
            <a:ext cx="11306374" cy="5689283"/>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What is MSMEs? </a:t>
            </a:r>
          </a:p>
          <a:p>
            <a:pPr marL="0" indent="0" algn="just">
              <a:buNone/>
            </a:pPr>
            <a:r>
              <a:rPr lang="en-US" sz="2400" dirty="0" smtClean="0">
                <a:latin typeface="Times New Roman" panose="02020603050405020304" pitchFamily="18" charset="0"/>
                <a:cs typeface="Times New Roman" panose="02020603050405020304" pitchFamily="18" charset="0"/>
              </a:rPr>
              <a:t>MSMEs </a:t>
            </a:r>
            <a:r>
              <a:rPr lang="en-US" sz="2400" dirty="0">
                <a:latin typeface="Times New Roman" panose="02020603050405020304" pitchFamily="18" charset="0"/>
                <a:cs typeface="Times New Roman" panose="02020603050405020304" pitchFamily="18" charset="0"/>
              </a:rPr>
              <a:t>are Micro, Small and Medium Enterprises engaged is manufacturing and supply of more than 6000 products.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Generally</a:t>
            </a:r>
            <a:r>
              <a:rPr lang="en-US" sz="2400" dirty="0">
                <a:latin typeface="Times New Roman" panose="02020603050405020304" pitchFamily="18" charset="0"/>
                <a:cs typeface="Times New Roman" panose="02020603050405020304" pitchFamily="18" charset="0"/>
              </a:rPr>
              <a:t>, the number of 6000 products includes necessity consumer products such as Milk, Biscuits, packed foods etc.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MSMEs </a:t>
            </a:r>
            <a:r>
              <a:rPr lang="en-US" sz="2400" dirty="0">
                <a:latin typeface="Times New Roman" panose="02020603050405020304" pitchFamily="18" charset="0"/>
                <a:cs typeface="Times New Roman" panose="02020603050405020304" pitchFamily="18" charset="0"/>
              </a:rPr>
              <a:t>play a significant role in the Indian economy, MSMEs immensely contribute almost 8% of the nation’s GDP, around 45% of manufacturing output and 40% of exports.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MSMEs </a:t>
            </a:r>
            <a:r>
              <a:rPr lang="en-US" sz="2400" dirty="0">
                <a:latin typeface="Times New Roman" panose="02020603050405020304" pitchFamily="18" charset="0"/>
                <a:cs typeface="Times New Roman" panose="02020603050405020304" pitchFamily="18" charset="0"/>
              </a:rPr>
              <a:t>are also termed as </a:t>
            </a:r>
            <a:r>
              <a:rPr lang="en-US" sz="2400" b="1" dirty="0">
                <a:latin typeface="Times New Roman" panose="02020603050405020304" pitchFamily="18" charset="0"/>
                <a:cs typeface="Times New Roman" panose="02020603050405020304" pitchFamily="18" charset="0"/>
              </a:rPr>
              <a:t>“Backbone </a:t>
            </a:r>
            <a:r>
              <a:rPr lang="en-IN" sz="2400" b="1" dirty="0" smtClean="0">
                <a:latin typeface="Times New Roman" panose="02020603050405020304" pitchFamily="18" charset="0"/>
                <a:cs typeface="Times New Roman" panose="02020603050405020304" pitchFamily="18" charset="0"/>
              </a:rPr>
              <a:t>of </a:t>
            </a:r>
            <a:r>
              <a:rPr lang="en-IN" sz="2400" b="1" dirty="0">
                <a:latin typeface="Times New Roman" panose="02020603050405020304" pitchFamily="18" charset="0"/>
                <a:cs typeface="Times New Roman" panose="02020603050405020304" pitchFamily="18" charset="0"/>
              </a:rPr>
              <a:t>the </a:t>
            </a:r>
            <a:r>
              <a:rPr lang="en-IN" sz="2400" b="1" dirty="0" smtClean="0">
                <a:latin typeface="Times New Roman" panose="02020603050405020304" pitchFamily="18" charset="0"/>
                <a:cs typeface="Times New Roman" panose="02020603050405020304" pitchFamily="18" charset="0"/>
              </a:rPr>
              <a:t>nation.</a:t>
            </a:r>
            <a:endParaRPr lang="en-IN" sz="2400" b="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Government </a:t>
            </a:r>
            <a:r>
              <a:rPr lang="en-US" sz="2400" dirty="0">
                <a:latin typeface="Times New Roman" panose="02020603050405020304" pitchFamily="18" charset="0"/>
                <a:cs typeface="Times New Roman" panose="02020603050405020304" pitchFamily="18" charset="0"/>
              </a:rPr>
              <a:t>provide support to MSMEs by granting them Collateral free guarantee under Credit Guarantee Scheme for Micro, Small and Medium Enterprises.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Support </a:t>
            </a:r>
            <a:r>
              <a:rPr lang="en-US" sz="2400" dirty="0">
                <a:latin typeface="Times New Roman" panose="02020603050405020304" pitchFamily="18" charset="0"/>
                <a:cs typeface="Times New Roman" panose="02020603050405020304" pitchFamily="18" charset="0"/>
              </a:rPr>
              <a:t>by Indian Government helps MSMEs to expand more, expansion leads to growth and growth will automatically increase employment opportunities in the nation. </a:t>
            </a:r>
            <a:endParaRPr lang="en-IN" sz="36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84560014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A7AAEC-9CDE-6054-BCDB-1B0B2C72A26C}"/>
              </a:ext>
            </a:extLst>
          </p:cNvPr>
          <p:cNvSpPr>
            <a:spLocks noGrp="1"/>
          </p:cNvSpPr>
          <p:nvPr>
            <p:ph idx="1"/>
          </p:nvPr>
        </p:nvSpPr>
        <p:spPr>
          <a:xfrm>
            <a:off x="434298" y="465908"/>
            <a:ext cx="11353884" cy="5689283"/>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What is section 43B of Income Tax Act, 1961? </a:t>
            </a:r>
          </a:p>
          <a:p>
            <a:pPr marL="0" indent="0" algn="just">
              <a:buNone/>
            </a:pPr>
            <a:r>
              <a:rPr lang="en-IN" sz="2400" dirty="0" smtClean="0">
                <a:latin typeface="Times New Roman" panose="02020603050405020304" pitchFamily="18" charset="0"/>
                <a:cs typeface="Times New Roman" panose="02020603050405020304" pitchFamily="18" charset="0"/>
              </a:rPr>
              <a:t>Section </a:t>
            </a:r>
            <a:r>
              <a:rPr lang="en-IN" sz="2400" dirty="0">
                <a:latin typeface="Times New Roman" panose="02020603050405020304" pitchFamily="18" charset="0"/>
                <a:cs typeface="Times New Roman" panose="02020603050405020304" pitchFamily="18" charset="0"/>
              </a:rPr>
              <a:t>43B of the Income Tax Act, 1961 has specified certain deductions which shall be allowed as deduction under the head ‘Income from business and profession’ on actual payment basis rather than accrual basis. </a:t>
            </a:r>
          </a:p>
          <a:p>
            <a:pPr marL="0" indent="0" algn="just">
              <a:buNone/>
            </a:pPr>
            <a:r>
              <a:rPr lang="en-IN" sz="2400" dirty="0">
                <a:latin typeface="Times New Roman" panose="02020603050405020304" pitchFamily="18" charset="0"/>
                <a:cs typeface="Times New Roman" panose="02020603050405020304" pitchFamily="18" charset="0"/>
              </a:rPr>
              <a:t>Hence, section 43B advocates deduction of spending on an actual payment basis. </a:t>
            </a:r>
          </a:p>
          <a:p>
            <a:pPr marL="0" indent="0" algn="just">
              <a:buNone/>
            </a:pPr>
            <a:r>
              <a:rPr lang="en-IN" sz="2400" dirty="0">
                <a:latin typeface="Times New Roman" panose="02020603050405020304" pitchFamily="18" charset="0"/>
                <a:cs typeface="Times New Roman" panose="02020603050405020304" pitchFamily="18" charset="0"/>
              </a:rPr>
              <a:t>However, this section shall not apply if payment is made by an </a:t>
            </a:r>
            <a:r>
              <a:rPr lang="en-IN" sz="2400" dirty="0" err="1">
                <a:latin typeface="Times New Roman" panose="02020603050405020304" pitchFamily="18" charset="0"/>
                <a:cs typeface="Times New Roman" panose="02020603050405020304" pitchFamily="18" charset="0"/>
              </a:rPr>
              <a:t>assessee</a:t>
            </a:r>
            <a:r>
              <a:rPr lang="en-IN" sz="2400" dirty="0">
                <a:latin typeface="Times New Roman" panose="02020603050405020304" pitchFamily="18" charset="0"/>
                <a:cs typeface="Times New Roman" panose="02020603050405020304" pitchFamily="18" charset="0"/>
              </a:rPr>
              <a:t> on or before due date of filing the return under section 139(1) in respect of the previous year in which liability was incurred</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79163051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324" y="1481329"/>
            <a:ext cx="11193353" cy="4525963"/>
          </a:xfrm>
        </p:spPr>
        <p:txBody>
          <a:bodyPr>
            <a:normAutofit/>
          </a:bodyPr>
          <a:lstStyle/>
          <a:p>
            <a:pPr algn="just">
              <a:buNone/>
            </a:pPr>
            <a:r>
              <a:rPr lang="en-US" sz="2400" b="1" dirty="0" smtClean="0">
                <a:latin typeface="Times New Roman" pitchFamily="18" charset="0"/>
                <a:cs typeface="Times New Roman" pitchFamily="18" charset="0"/>
              </a:rPr>
              <a:t>MSMEs and Professionals</a:t>
            </a:r>
          </a:p>
          <a:p>
            <a:pPr algn="just">
              <a:buNone/>
            </a:pPr>
            <a:r>
              <a:rPr lang="en-US" sz="2400" i="1" dirty="0" smtClean="0">
                <a:latin typeface="Times New Roman" pitchFamily="18" charset="0"/>
                <a:cs typeface="Times New Roman" pitchFamily="18" charset="0"/>
              </a:rPr>
              <a:t>134. MSMEs are growth engines of our economy. ………………. Moreover, to support MSMEs in timely receipt of payments, I propose to allow deduction for expenditure incurred on payments made to them only when payment is actually made.</a:t>
            </a:r>
            <a:endParaRPr lang="en-US" sz="2400" i="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H. C. Khincha &amp; Co</a:t>
            </a:r>
            <a:endParaRPr lang="en-IN"/>
          </a:p>
        </p:txBody>
      </p:sp>
      <p:sp>
        <p:nvSpPr>
          <p:cNvPr id="3" name="Title 2"/>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Budget speech to Finance Bill 2023</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5126880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357" y="1481329"/>
            <a:ext cx="11305287" cy="4525963"/>
          </a:xfrm>
        </p:spPr>
        <p:txBody>
          <a:bodyPr>
            <a:normAutofit/>
          </a:bodyPr>
          <a:lstStyle/>
          <a:p>
            <a:pPr algn="ctr">
              <a:buNone/>
            </a:pPr>
            <a:r>
              <a:rPr lang="en-US" sz="2400" b="1" dirty="0" smtClean="0">
                <a:latin typeface="Times New Roman" pitchFamily="18" charset="0"/>
                <a:cs typeface="Times New Roman" pitchFamily="18" charset="0"/>
              </a:rPr>
              <a:t>B. Socio Economic Welfare Measures</a:t>
            </a:r>
          </a:p>
          <a:p>
            <a:pPr algn="just">
              <a:buNone/>
            </a:pPr>
            <a:endParaRPr lang="en-US" sz="2400" b="1" dirty="0" smtClean="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Promoting timely payments to Micro and Small Enterprises</a:t>
            </a:r>
          </a:p>
          <a:p>
            <a:pPr algn="just">
              <a:buNone/>
            </a:pPr>
            <a:r>
              <a:rPr lang="en-US" sz="2400" i="1" dirty="0" smtClean="0">
                <a:latin typeface="Times New Roman" pitchFamily="18" charset="0"/>
                <a:cs typeface="Times New Roman" pitchFamily="18" charset="0"/>
              </a:rPr>
              <a:t>Section 43B of the Act provides for certain deductions to be allowed only on actual payment. Further, the proviso of this section allows deduction on accrual basis, if the amount is paid by due date of furnishing of the return of income.</a:t>
            </a:r>
            <a:endParaRPr lang="en-US" sz="2400" i="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H. C. Khincha &amp; Co</a:t>
            </a:r>
            <a:endParaRPr lang="en-IN"/>
          </a:p>
        </p:txBody>
      </p:sp>
      <p:sp>
        <p:nvSpPr>
          <p:cNvPr id="3" name="Title 2"/>
          <p:cNvSpPr>
            <a:spLocks noGrp="1"/>
          </p:cNvSpPr>
          <p:nvPr>
            <p:ph type="title"/>
          </p:nvPr>
        </p:nvSpPr>
        <p:spPr/>
        <p:txBody>
          <a:bodyPr>
            <a:noAutofit/>
          </a:bodyPr>
          <a:lstStyle/>
          <a:p>
            <a:pPr algn="ctr"/>
            <a:r>
              <a:rPr lang="en-US" sz="3600" dirty="0" smtClean="0">
                <a:solidFill>
                  <a:schemeClr val="tx1"/>
                </a:solidFill>
                <a:latin typeface="Times New Roman" pitchFamily="18" charset="0"/>
                <a:cs typeface="Times New Roman" pitchFamily="18" charset="0"/>
              </a:rPr>
              <a:t>MEMORANDUM EXPLAINING THE PROVISIONS IN THE FINANCE BILL, 2023</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5422295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702" y="418011"/>
            <a:ext cx="11223258" cy="5589281"/>
          </a:xfrm>
        </p:spPr>
        <p:txBody>
          <a:bodyPr>
            <a:normAutofit/>
          </a:bodyPr>
          <a:lstStyle/>
          <a:p>
            <a:pPr algn="just">
              <a:buNone/>
            </a:pPr>
            <a:r>
              <a:rPr lang="en-US" sz="2400" i="1" dirty="0" smtClean="0">
                <a:latin typeface="Times New Roman" pitchFamily="18" charset="0"/>
                <a:cs typeface="Times New Roman" pitchFamily="18" charset="0"/>
              </a:rPr>
              <a:t>2. In order to promote timely payments to micro and small enterprises, it is proposed to include payments made to such enterprises within the ambit of section 43B of the Act. Accordingly, it is proposed to insert a new clause (h) in section 43B of the Act to provide that any sum payable by the </a:t>
            </a:r>
            <a:r>
              <a:rPr lang="en-US" sz="2400" i="1" dirty="0" err="1" smtClean="0">
                <a:latin typeface="Times New Roman" pitchFamily="18" charset="0"/>
                <a:cs typeface="Times New Roman" pitchFamily="18" charset="0"/>
              </a:rPr>
              <a:t>assessee</a:t>
            </a:r>
            <a:r>
              <a:rPr lang="en-US" sz="2400" i="1" dirty="0" smtClean="0">
                <a:latin typeface="Times New Roman" pitchFamily="18" charset="0"/>
                <a:cs typeface="Times New Roman" pitchFamily="18" charset="0"/>
              </a:rPr>
              <a:t> to a micro or small enterprise beyond the time limit specified in section 15 of the Micro, Small and Medium Enterprises Development (MSMED) Act 2006 shall be allowed as deduction only on actual payment. However, it is also proposed that the proviso to section 43B of the Act shall not apply to such payments.</a:t>
            </a:r>
          </a:p>
        </p:txBody>
      </p:sp>
      <p:sp>
        <p:nvSpPr>
          <p:cNvPr id="3" name="Footer Placeholder 2"/>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43265072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702" y="418011"/>
            <a:ext cx="11223258" cy="5589281"/>
          </a:xfrm>
        </p:spPr>
        <p:txBody>
          <a:bodyPr>
            <a:normAutofit/>
          </a:bodyPr>
          <a:lstStyle/>
          <a:p>
            <a:pPr algn="just">
              <a:buNone/>
            </a:pPr>
            <a:r>
              <a:rPr lang="en-US" sz="2400" i="1" dirty="0" smtClean="0">
                <a:latin typeface="Times New Roman" pitchFamily="18" charset="0"/>
                <a:cs typeface="Times New Roman" pitchFamily="18" charset="0"/>
              </a:rPr>
              <a:t>3. Section 15 of the MSMED Act mandates payments to micro and small enterprises within the time as per the written agreement, which cannot be more than 45 days. If there is no such written agreement, the section mandates that the payment shall be made within 15 days. Thus, the proposed amendment to section 43B of the Act will allow the payment as deduction only on payment basis. It can be allowed on accrual basis only if the payment is within the time mandated under section 15 of the MSMED Act. </a:t>
            </a:r>
          </a:p>
          <a:p>
            <a:pPr algn="just">
              <a:buNone/>
            </a:pPr>
            <a:r>
              <a:rPr lang="en-US" sz="2400" i="1" dirty="0" smtClean="0">
                <a:latin typeface="Times New Roman" pitchFamily="18" charset="0"/>
                <a:cs typeface="Times New Roman" pitchFamily="18" charset="0"/>
              </a:rPr>
              <a:t>4. This amendment will take effect from 1st April, 2024 and will accordingly apply to the assessment year 2024-25 and subsequent assessment years.</a:t>
            </a:r>
          </a:p>
          <a:p>
            <a:pPr algn="r">
              <a:buNone/>
            </a:pPr>
            <a:r>
              <a:rPr lang="en-US" sz="2400" b="1" i="1" dirty="0" smtClean="0">
                <a:latin typeface="Times New Roman" pitchFamily="18" charset="0"/>
                <a:cs typeface="Times New Roman" pitchFamily="18" charset="0"/>
              </a:rPr>
              <a:t>[clause 13]</a:t>
            </a:r>
          </a:p>
          <a:p>
            <a:pPr algn="just">
              <a:buNone/>
            </a:pPr>
            <a:endParaRPr lang="en-US" sz="2400" i="1"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021661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544286" y="1066801"/>
            <a:ext cx="11277600" cy="5059363"/>
          </a:xfrm>
        </p:spPr>
        <p:txBody>
          <a:bodyPr/>
          <a:lstStyle/>
          <a:p>
            <a:pPr algn="just" eaLnBrk="1" hangingPunct="1">
              <a:buFont typeface="Arial" charset="0"/>
              <a:buNone/>
            </a:pPr>
            <a:r>
              <a:rPr lang="en-US" sz="2400" i="1" dirty="0">
                <a:solidFill>
                  <a:schemeClr val="tx1"/>
                </a:solidFill>
                <a:latin typeface="Times New Roman" pitchFamily="18" charset="0"/>
                <a:cs typeface="Times New Roman" pitchFamily="18" charset="0"/>
              </a:rPr>
              <a:t>149. For Joint Development Agreement signed for development of property, the liability to pay capital gain tax will arise in the year the project is completed. </a:t>
            </a:r>
          </a:p>
          <a:p>
            <a:pPr algn="just" eaLnBrk="1" hangingPunct="1">
              <a:buFont typeface="Arial" charset="0"/>
              <a:buNone/>
            </a:pPr>
            <a:endParaRPr lang="en-US" sz="2400" i="1"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
        <p:nvSpPr>
          <p:cNvPr id="51203" name="Title 3"/>
          <p:cNvSpPr>
            <a:spLocks noGrp="1"/>
          </p:cNvSpPr>
          <p:nvPr>
            <p:ph type="title"/>
          </p:nvPr>
        </p:nvSpPr>
        <p:spPr>
          <a:xfrm>
            <a:off x="1981200" y="381001"/>
            <a:ext cx="8229600" cy="563563"/>
          </a:xfrm>
        </p:spPr>
        <p:txBody>
          <a:bodyPr>
            <a:normAutofit fontScale="90000"/>
          </a:bodyPr>
          <a:lstStyle/>
          <a:p>
            <a:pPr>
              <a:defRPr/>
            </a:pPr>
            <a:r>
              <a:rPr lang="en-US" sz="3200" b="1" dirty="0">
                <a:solidFill>
                  <a:schemeClr val="tx1"/>
                </a:solidFill>
                <a:latin typeface="Times New Roman" pitchFamily="18" charset="0"/>
                <a:cs typeface="Times New Roman" pitchFamily="18" charset="0"/>
              </a:rPr>
              <a:t>Finance Minister’s Speech  (Finance Act 2017)</a:t>
            </a:r>
            <a:endParaRPr lang="en-US"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5445911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40" y="387663"/>
            <a:ext cx="11459862" cy="4417170"/>
          </a:xfrm>
        </p:spPr>
        <p:txBody>
          <a:bodyPr>
            <a:no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Amendment in Section 43B</a:t>
            </a:r>
          </a:p>
          <a:p>
            <a:pPr marL="0" indent="0" algn="just">
              <a:buNone/>
            </a:pPr>
            <a:r>
              <a:rPr lang="en-IN" sz="2400" dirty="0" smtClean="0">
                <a:latin typeface="Times New Roman" panose="02020603050405020304" pitchFamily="18" charset="0"/>
                <a:cs typeface="Times New Roman" panose="02020603050405020304" pitchFamily="18" charset="0"/>
              </a:rPr>
              <a:t> As per the Amendment made by the Finance Act, 2023 clause (h) shall be inserted after clause (g) of section 43B. Clause (h) reads as under: </a:t>
            </a:r>
          </a:p>
          <a:p>
            <a:pPr marL="0" indent="0" algn="just">
              <a:buNone/>
            </a:pPr>
            <a:r>
              <a:rPr lang="en-IN" sz="2400" b="1" i="1" dirty="0" smtClean="0">
                <a:latin typeface="Times New Roman" panose="02020603050405020304" pitchFamily="18" charset="0"/>
                <a:cs typeface="Times New Roman" panose="02020603050405020304" pitchFamily="18" charset="0"/>
              </a:rPr>
              <a:t>“</a:t>
            </a:r>
            <a:r>
              <a:rPr lang="en-GB" sz="2400" b="1" i="1" dirty="0">
                <a:latin typeface="Times New Roman" panose="02020603050405020304" pitchFamily="18" charset="0"/>
                <a:cs typeface="Times New Roman" panose="02020603050405020304" pitchFamily="18" charset="0"/>
              </a:rPr>
              <a:t>Certain deductions to be only on actual payment.</a:t>
            </a:r>
          </a:p>
          <a:p>
            <a:pPr marL="0" indent="0" algn="just">
              <a:buNone/>
            </a:pPr>
            <a:r>
              <a:rPr lang="en-GB" sz="2400" b="1" i="1" dirty="0" smtClean="0">
                <a:latin typeface="Times New Roman" panose="02020603050405020304" pitchFamily="18" charset="0"/>
                <a:cs typeface="Times New Roman" panose="02020603050405020304" pitchFamily="18" charset="0"/>
              </a:rPr>
              <a:t>43B</a:t>
            </a:r>
            <a:r>
              <a:rPr lang="en-GB" sz="2400" b="1" i="1" dirty="0">
                <a:latin typeface="Times New Roman" panose="02020603050405020304" pitchFamily="18" charset="0"/>
                <a:cs typeface="Times New Roman" panose="02020603050405020304" pitchFamily="18" charset="0"/>
              </a:rPr>
              <a:t>. Notwithstanding anything contained in any other provision of this Act, a deduction otherwise allowable under this Act in respect </a:t>
            </a:r>
            <a:r>
              <a:rPr lang="en-GB" sz="2400" b="1" i="1" dirty="0" smtClean="0">
                <a:latin typeface="Times New Roman" panose="02020603050405020304" pitchFamily="18" charset="0"/>
                <a:cs typeface="Times New Roman" panose="02020603050405020304" pitchFamily="18" charset="0"/>
              </a:rPr>
              <a:t>of</a:t>
            </a:r>
            <a:r>
              <a:rPr lang="en-GB" sz="2400" b="1" i="1" dirty="0">
                <a:latin typeface="Times New Roman" panose="02020603050405020304" pitchFamily="18" charset="0"/>
                <a:cs typeface="Times New Roman" panose="02020603050405020304" pitchFamily="18" charset="0"/>
              </a:rPr>
              <a:t> </a:t>
            </a:r>
            <a:r>
              <a:rPr lang="en-GB" sz="2400" b="1" i="1" dirty="0" smtClean="0">
                <a:latin typeface="Times New Roman" panose="02020603050405020304" pitchFamily="18" charset="0"/>
                <a:cs typeface="Times New Roman" panose="02020603050405020304" pitchFamily="18" charset="0"/>
              </a:rPr>
              <a:t>-</a:t>
            </a:r>
          </a:p>
          <a:p>
            <a:pPr marL="0" indent="0" algn="just">
              <a:buNone/>
            </a:pPr>
            <a:r>
              <a:rPr lang="en-IN" sz="2400" i="1" dirty="0" smtClean="0">
                <a:latin typeface="Times New Roman" panose="02020603050405020304" pitchFamily="18" charset="0"/>
                <a:cs typeface="Times New Roman" panose="02020603050405020304" pitchFamily="18" charset="0"/>
              </a:rPr>
              <a:t>(h) any sum payable by the </a:t>
            </a:r>
            <a:r>
              <a:rPr lang="en-IN" sz="2400" i="1" dirty="0" err="1" smtClean="0">
                <a:latin typeface="Times New Roman" panose="02020603050405020304" pitchFamily="18" charset="0"/>
                <a:cs typeface="Times New Roman" panose="02020603050405020304" pitchFamily="18" charset="0"/>
              </a:rPr>
              <a:t>assessee</a:t>
            </a:r>
            <a:r>
              <a:rPr lang="en-IN" sz="2400" i="1" dirty="0" smtClean="0">
                <a:latin typeface="Times New Roman" panose="02020603050405020304" pitchFamily="18" charset="0"/>
                <a:cs typeface="Times New Roman" panose="02020603050405020304" pitchFamily="18" charset="0"/>
              </a:rPr>
              <a:t> to a micro or small enterprise beyond the time limit specified in section 15 of the Micro, Small and Medium Enterprises Development Act, 2006 (27 of 2006)”</a:t>
            </a:r>
          </a:p>
        </p:txBody>
      </p:sp>
      <p:sp>
        <p:nvSpPr>
          <p:cNvPr id="7" name="Footer Placeholder 6"/>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98470500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226" y="296084"/>
            <a:ext cx="11370385" cy="5597843"/>
          </a:xfrm>
        </p:spPr>
        <p:txBody>
          <a:bodyPr>
            <a:noAutofit/>
          </a:bodyPr>
          <a:lstStyle/>
          <a:p>
            <a:pPr marL="0" indent="0" algn="just">
              <a:buNone/>
            </a:pPr>
            <a:r>
              <a:rPr lang="en-IN" sz="2400" dirty="0" smtClean="0">
                <a:latin typeface="Times New Roman" panose="02020603050405020304" pitchFamily="18" charset="0"/>
                <a:cs typeface="Times New Roman" panose="02020603050405020304" pitchFamily="18" charset="0"/>
              </a:rPr>
              <a:t>Further, clause (e) &amp; (g) of explanation 4 to section 43B also inserted which defines micro enterprise and small enterprise respectively, same are as under:</a:t>
            </a:r>
          </a:p>
          <a:p>
            <a:pPr marL="0" indent="0" algn="just">
              <a:buNone/>
            </a:pPr>
            <a:r>
              <a:rPr lang="en-IN" sz="2400" i="1" dirty="0" smtClean="0">
                <a:latin typeface="Times New Roman" panose="02020603050405020304" pitchFamily="18" charset="0"/>
                <a:cs typeface="Times New Roman" panose="02020603050405020304" pitchFamily="18" charset="0"/>
              </a:rPr>
              <a:t>43B(e) “</a:t>
            </a:r>
            <a:r>
              <a:rPr lang="en-IN" sz="2400" b="1" i="1" dirty="0" smtClean="0">
                <a:latin typeface="Times New Roman" panose="02020603050405020304" pitchFamily="18" charset="0"/>
                <a:cs typeface="Times New Roman" panose="02020603050405020304" pitchFamily="18" charset="0"/>
              </a:rPr>
              <a:t>micro enterprise</a:t>
            </a:r>
            <a:r>
              <a:rPr lang="en-IN" sz="2400" i="1" dirty="0" smtClean="0">
                <a:latin typeface="Times New Roman" panose="02020603050405020304" pitchFamily="18" charset="0"/>
                <a:cs typeface="Times New Roman" panose="02020603050405020304" pitchFamily="18" charset="0"/>
              </a:rPr>
              <a:t>” shall have the meaning assigned to it in clause (h) of section 2 of the Micro, Small and Medium Enterprises Development Act, 2006 (27 of 2006).</a:t>
            </a:r>
          </a:p>
          <a:p>
            <a:pPr marL="256032" lvl="1" indent="0" algn="just">
              <a:buNone/>
            </a:pPr>
            <a:r>
              <a:rPr lang="en-IN" sz="2400" b="1" i="1" u="sng" dirty="0" smtClean="0">
                <a:latin typeface="Times New Roman" panose="02020603050405020304" pitchFamily="18" charset="0"/>
                <a:cs typeface="Times New Roman" panose="02020603050405020304" pitchFamily="18" charset="0"/>
              </a:rPr>
              <a:t>Clause </a:t>
            </a:r>
            <a:r>
              <a:rPr lang="en-IN" sz="2400" b="1" i="1" u="sng" dirty="0">
                <a:latin typeface="Times New Roman" panose="02020603050405020304" pitchFamily="18" charset="0"/>
                <a:cs typeface="Times New Roman" panose="02020603050405020304" pitchFamily="18" charset="0"/>
              </a:rPr>
              <a:t>(h) of section </a:t>
            </a:r>
            <a:r>
              <a:rPr lang="en-IN" sz="2400" b="1" i="1" u="sng" dirty="0" smtClean="0">
                <a:latin typeface="Times New Roman" panose="02020603050405020304" pitchFamily="18" charset="0"/>
                <a:cs typeface="Times New Roman" panose="02020603050405020304" pitchFamily="18" charset="0"/>
              </a:rPr>
              <a:t>2 </a:t>
            </a:r>
            <a:r>
              <a:rPr lang="en-GB" sz="2400" b="1" i="1" u="sng" dirty="0">
                <a:latin typeface="Times New Roman" panose="02020603050405020304" pitchFamily="18" charset="0"/>
                <a:cs typeface="Times New Roman" panose="02020603050405020304" pitchFamily="18" charset="0"/>
              </a:rPr>
              <a:t>of MSMED Act 2006</a:t>
            </a:r>
            <a:endParaRPr lang="en-IN" sz="2400" b="1" i="1" u="sng" dirty="0" smtClean="0">
              <a:latin typeface="Times New Roman" panose="02020603050405020304" pitchFamily="18" charset="0"/>
              <a:cs typeface="Times New Roman" panose="02020603050405020304" pitchFamily="18" charset="0"/>
            </a:endParaRPr>
          </a:p>
          <a:p>
            <a:pPr marL="256032" lvl="1" indent="0" algn="just">
              <a:buNone/>
            </a:pPr>
            <a:r>
              <a:rPr lang="en-GB" sz="2400" i="1" dirty="0" smtClean="0">
                <a:latin typeface="Times New Roman" panose="02020603050405020304" pitchFamily="18" charset="0"/>
                <a:cs typeface="Times New Roman" panose="02020603050405020304" pitchFamily="18" charset="0"/>
              </a:rPr>
              <a:t>(h) "</a:t>
            </a:r>
            <a:r>
              <a:rPr lang="en-GB" sz="2400" b="1" i="1" dirty="0">
                <a:latin typeface="Times New Roman" panose="02020603050405020304" pitchFamily="18" charset="0"/>
                <a:cs typeface="Times New Roman" panose="02020603050405020304" pitchFamily="18" charset="0"/>
              </a:rPr>
              <a:t>micro enterprise</a:t>
            </a:r>
            <a:r>
              <a:rPr lang="en-GB" sz="2400" i="1" dirty="0">
                <a:latin typeface="Times New Roman" panose="02020603050405020304" pitchFamily="18" charset="0"/>
                <a:cs typeface="Times New Roman" panose="02020603050405020304" pitchFamily="18" charset="0"/>
              </a:rPr>
              <a:t>" means an enterprise classified as such under sub-clause (</a:t>
            </a:r>
            <a:r>
              <a:rPr lang="en-GB" sz="2400" i="1" dirty="0" err="1">
                <a:latin typeface="Times New Roman" panose="02020603050405020304" pitchFamily="18" charset="0"/>
                <a:cs typeface="Times New Roman" panose="02020603050405020304" pitchFamily="18" charset="0"/>
              </a:rPr>
              <a:t>i</a:t>
            </a:r>
            <a:r>
              <a:rPr lang="en-GB" sz="2400" i="1" dirty="0">
                <a:latin typeface="Times New Roman" panose="02020603050405020304" pitchFamily="18" charset="0"/>
                <a:cs typeface="Times New Roman" panose="02020603050405020304" pitchFamily="18" charset="0"/>
              </a:rPr>
              <a:t>) of clause (a) or sub-clause (</a:t>
            </a:r>
            <a:r>
              <a:rPr lang="en-GB" sz="2400" i="1" dirty="0" err="1">
                <a:latin typeface="Times New Roman" panose="02020603050405020304" pitchFamily="18" charset="0"/>
                <a:cs typeface="Times New Roman" panose="02020603050405020304" pitchFamily="18" charset="0"/>
              </a:rPr>
              <a:t>i</a:t>
            </a:r>
            <a:r>
              <a:rPr lang="en-GB" sz="2400" i="1" dirty="0">
                <a:latin typeface="Times New Roman" panose="02020603050405020304" pitchFamily="18" charset="0"/>
                <a:cs typeface="Times New Roman" panose="02020603050405020304" pitchFamily="18" charset="0"/>
              </a:rPr>
              <a:t>) of clause (b) of sub-section (1) of section 7;</a:t>
            </a:r>
            <a:endParaRPr lang="en-IN" sz="2400" i="1" dirty="0" smtClean="0">
              <a:latin typeface="Times New Roman" panose="02020603050405020304" pitchFamily="18" charset="0"/>
              <a:cs typeface="Times New Roman" panose="02020603050405020304" pitchFamily="18" charset="0"/>
            </a:endParaRPr>
          </a:p>
          <a:p>
            <a:pPr marL="0" indent="0" algn="just">
              <a:buNone/>
            </a:pPr>
            <a:r>
              <a:rPr lang="en-IN" sz="2400" i="1" dirty="0">
                <a:latin typeface="Times New Roman" panose="02020603050405020304" pitchFamily="18" charset="0"/>
                <a:cs typeface="Times New Roman" panose="02020603050405020304" pitchFamily="18" charset="0"/>
              </a:rPr>
              <a:t>43B(g</a:t>
            </a:r>
            <a:r>
              <a:rPr lang="en-IN" sz="2400" i="1" dirty="0" smtClean="0">
                <a:latin typeface="Times New Roman" panose="02020603050405020304" pitchFamily="18" charset="0"/>
                <a:cs typeface="Times New Roman" panose="02020603050405020304" pitchFamily="18" charset="0"/>
              </a:rPr>
              <a:t>) “</a:t>
            </a:r>
            <a:r>
              <a:rPr lang="en-IN" sz="2400" b="1" i="1" dirty="0" smtClean="0">
                <a:latin typeface="Times New Roman" panose="02020603050405020304" pitchFamily="18" charset="0"/>
                <a:cs typeface="Times New Roman" panose="02020603050405020304" pitchFamily="18" charset="0"/>
              </a:rPr>
              <a:t>small enterprise</a:t>
            </a:r>
            <a:r>
              <a:rPr lang="en-IN" sz="2400" i="1" dirty="0" smtClean="0">
                <a:latin typeface="Times New Roman" panose="02020603050405020304" pitchFamily="18" charset="0"/>
                <a:cs typeface="Times New Roman" panose="02020603050405020304" pitchFamily="18" charset="0"/>
              </a:rPr>
              <a:t>” shall have the meaning assigned to it in clause (m) of section 2 of the Micro, Small and Medium Enterprises Development Act, 2006 (27 of 2006).</a:t>
            </a:r>
          </a:p>
          <a:p>
            <a:pPr marL="256032" lvl="1" indent="0" algn="just">
              <a:buNone/>
            </a:pPr>
            <a:r>
              <a:rPr lang="en-GB" sz="2400" b="1" i="1" u="sng" dirty="0" smtClean="0">
                <a:latin typeface="Times New Roman" panose="02020603050405020304" pitchFamily="18" charset="0"/>
                <a:cs typeface="Times New Roman" panose="02020603050405020304" pitchFamily="18" charset="0"/>
              </a:rPr>
              <a:t>Clause </a:t>
            </a:r>
            <a:r>
              <a:rPr lang="en-GB" sz="2400" b="1" i="1" u="sng" dirty="0">
                <a:latin typeface="Times New Roman" panose="02020603050405020304" pitchFamily="18" charset="0"/>
                <a:cs typeface="Times New Roman" panose="02020603050405020304" pitchFamily="18" charset="0"/>
              </a:rPr>
              <a:t>(m) of section 2 </a:t>
            </a:r>
            <a:r>
              <a:rPr lang="en-GB" sz="2400" b="1" i="1" u="sng" dirty="0" smtClean="0">
                <a:latin typeface="Times New Roman" panose="02020603050405020304" pitchFamily="18" charset="0"/>
                <a:cs typeface="Times New Roman" panose="02020603050405020304" pitchFamily="18" charset="0"/>
              </a:rPr>
              <a:t>of MSMED Act 2006</a:t>
            </a:r>
            <a:endParaRPr lang="en-GB" sz="2400" b="1" i="1" u="sng" dirty="0">
              <a:latin typeface="Times New Roman" panose="02020603050405020304" pitchFamily="18" charset="0"/>
              <a:cs typeface="Times New Roman" panose="02020603050405020304" pitchFamily="18" charset="0"/>
            </a:endParaRPr>
          </a:p>
          <a:p>
            <a:pPr marL="256032" lvl="1" indent="0" algn="just">
              <a:buNone/>
            </a:pPr>
            <a:r>
              <a:rPr lang="en-GB" sz="2400" i="1" dirty="0" smtClean="0">
                <a:latin typeface="Times New Roman" panose="02020603050405020304" pitchFamily="18" charset="0"/>
                <a:cs typeface="Times New Roman" panose="02020603050405020304" pitchFamily="18" charset="0"/>
              </a:rPr>
              <a:t>(</a:t>
            </a:r>
            <a:r>
              <a:rPr lang="en-GB" sz="2400" i="1" dirty="0">
                <a:latin typeface="Times New Roman" panose="02020603050405020304" pitchFamily="18" charset="0"/>
                <a:cs typeface="Times New Roman" panose="02020603050405020304" pitchFamily="18" charset="0"/>
              </a:rPr>
              <a:t>m</a:t>
            </a:r>
            <a:r>
              <a:rPr lang="en-GB" sz="2400" i="1" dirty="0" smtClean="0">
                <a:latin typeface="Times New Roman" panose="02020603050405020304" pitchFamily="18" charset="0"/>
                <a:cs typeface="Times New Roman" panose="02020603050405020304" pitchFamily="18" charset="0"/>
              </a:rPr>
              <a:t>) "</a:t>
            </a:r>
            <a:r>
              <a:rPr lang="en-GB" sz="2400" b="1" i="1" dirty="0">
                <a:latin typeface="Times New Roman" panose="02020603050405020304" pitchFamily="18" charset="0"/>
                <a:cs typeface="Times New Roman" panose="02020603050405020304" pitchFamily="18" charset="0"/>
              </a:rPr>
              <a:t>small enterprise</a:t>
            </a:r>
            <a:r>
              <a:rPr lang="en-GB" sz="2400" i="1" dirty="0">
                <a:latin typeface="Times New Roman" panose="02020603050405020304" pitchFamily="18" charset="0"/>
                <a:cs typeface="Times New Roman" panose="02020603050405020304" pitchFamily="18" charset="0"/>
              </a:rPr>
              <a:t>" means an enterprise classified as such under sub-clause (ii) of clause (a) or sub-clause (ii) of clause (b) of sub-section (1) of section 7</a:t>
            </a:r>
            <a:r>
              <a:rPr lang="en-GB" sz="2400" i="1" dirty="0" smtClean="0">
                <a:latin typeface="Times New Roman" panose="02020603050405020304" pitchFamily="18" charset="0"/>
                <a:cs typeface="Times New Roman" panose="02020603050405020304" pitchFamily="18" charset="0"/>
              </a:rPr>
              <a:t>;</a:t>
            </a:r>
            <a:endParaRPr lang="en-IN" sz="2400" b="1" i="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80861817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45" y="459374"/>
            <a:ext cx="11257807" cy="5597843"/>
          </a:xfrm>
        </p:spPr>
        <p:txBody>
          <a:bodyPr>
            <a:normAutofit/>
          </a:bodyPr>
          <a:lstStyle/>
          <a:p>
            <a:pPr marL="0" indent="0" algn="just">
              <a:buNone/>
            </a:pPr>
            <a:r>
              <a:rPr lang="en-IN" sz="2400" dirty="0" smtClean="0">
                <a:latin typeface="Times New Roman" panose="02020603050405020304" pitchFamily="18" charset="0"/>
                <a:cs typeface="Times New Roman" panose="02020603050405020304" pitchFamily="18" charset="0"/>
              </a:rPr>
              <a:t>In addition to above, first proviso to section 43B is also amended to provide that the proviso will not be applicable for payment mentioned in clause (h). </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smtClean="0">
                <a:latin typeface="Times New Roman" panose="02020603050405020304" pitchFamily="18" charset="0"/>
                <a:cs typeface="Times New Roman" panose="02020603050405020304" pitchFamily="18" charset="0"/>
              </a:rPr>
              <a:t>From combined reading of all above, it can derived that if an </a:t>
            </a:r>
            <a:r>
              <a:rPr lang="en-IN" sz="2400" dirty="0" err="1" smtClean="0">
                <a:latin typeface="Times New Roman" panose="02020603050405020304" pitchFamily="18" charset="0"/>
                <a:cs typeface="Times New Roman" panose="02020603050405020304" pitchFamily="18" charset="0"/>
              </a:rPr>
              <a:t>assessee</a:t>
            </a:r>
            <a:r>
              <a:rPr lang="en-IN" sz="2400" dirty="0" smtClean="0">
                <a:latin typeface="Times New Roman" panose="02020603050405020304" pitchFamily="18" charset="0"/>
                <a:cs typeface="Times New Roman" panose="02020603050405020304" pitchFamily="18" charset="0"/>
              </a:rPr>
              <a:t> makes payment to micro or small enterprises beyond the limit specified in section 15 of the MSME Act, 2006 then deduction of such payment shall not be allowed in the previous year in which payment is due but it shall be allowed in the previous year in which payment is actually made.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37300588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IN" sz="4000" b="1" dirty="0" smtClean="0">
                <a:latin typeface="Times New Roman" panose="02020603050405020304" pitchFamily="18" charset="0"/>
                <a:cs typeface="Times New Roman" panose="02020603050405020304" pitchFamily="18" charset="0"/>
              </a:rPr>
              <a:t>RELEVANT PROVISIONS OF MICRO, SMALL AND MEDIUM ENTERPRISES DEVELOPMENT ACT, 2006</a:t>
            </a:r>
          </a:p>
          <a:p>
            <a:pPr marL="0" indent="0" algn="ctr">
              <a:buNone/>
            </a:pPr>
            <a:r>
              <a:rPr lang="en-IN" sz="4000" b="1" dirty="0" smtClean="0">
                <a:latin typeface="Times New Roman" panose="02020603050405020304" pitchFamily="18" charset="0"/>
                <a:cs typeface="Times New Roman" panose="02020603050405020304" pitchFamily="18" charset="0"/>
              </a:rPr>
              <a:t>(MSMED ACT 2006)</a:t>
            </a:r>
            <a:endParaRPr lang="en-IN" sz="4000" dirty="0"/>
          </a:p>
        </p:txBody>
      </p:sp>
      <p:sp>
        <p:nvSpPr>
          <p:cNvPr id="4" name="Footer Placeholder 3"/>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54867249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17" y="481146"/>
            <a:ext cx="11257807" cy="5597843"/>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Section 15 of MSMED Act, 2006</a:t>
            </a:r>
          </a:p>
          <a:p>
            <a:pPr marL="0" indent="0" algn="just">
              <a:buNone/>
            </a:pPr>
            <a:r>
              <a:rPr lang="en-IN" sz="2400" b="1" dirty="0" smtClean="0">
                <a:latin typeface="Times New Roman" panose="02020603050405020304" pitchFamily="18" charset="0"/>
                <a:cs typeface="Times New Roman" panose="02020603050405020304" pitchFamily="18" charset="0"/>
              </a:rPr>
              <a:t>“Liability of buyer to make payment. </a:t>
            </a:r>
          </a:p>
          <a:p>
            <a:pPr marL="0" indent="0" algn="just">
              <a:buNone/>
            </a:pPr>
            <a:r>
              <a:rPr lang="en-IN" sz="2400" dirty="0" smtClean="0">
                <a:latin typeface="Times New Roman" panose="02020603050405020304" pitchFamily="18" charset="0"/>
                <a:cs typeface="Times New Roman" panose="02020603050405020304" pitchFamily="18" charset="0"/>
              </a:rPr>
              <a:t>15. Where any </a:t>
            </a:r>
            <a:r>
              <a:rPr lang="en-IN" sz="2400" b="1" u="sng" dirty="0" smtClean="0">
                <a:latin typeface="Times New Roman" panose="02020603050405020304" pitchFamily="18" charset="0"/>
                <a:cs typeface="Times New Roman" panose="02020603050405020304" pitchFamily="18" charset="0"/>
              </a:rPr>
              <a:t>supplier</a:t>
            </a:r>
            <a:r>
              <a:rPr lang="en-IN" sz="2400" b="1"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supplies any </a:t>
            </a:r>
            <a:r>
              <a:rPr lang="en-IN" sz="2400" b="1" u="sng" dirty="0" smtClean="0">
                <a:latin typeface="Times New Roman" panose="02020603050405020304" pitchFamily="18" charset="0"/>
                <a:cs typeface="Times New Roman" panose="02020603050405020304" pitchFamily="18" charset="0"/>
              </a:rPr>
              <a:t>goods or gives any services to any buyer,</a:t>
            </a:r>
            <a:r>
              <a:rPr lang="en-IN" sz="2400" dirty="0" smtClean="0">
                <a:latin typeface="Times New Roman" panose="02020603050405020304" pitchFamily="18" charset="0"/>
                <a:cs typeface="Times New Roman" panose="02020603050405020304" pitchFamily="18" charset="0"/>
              </a:rPr>
              <a:t> the buyer shall make payment therefor on or before the date agreed upon between him and the supplier in writing or, where there is no agreement in this behalf, before the </a:t>
            </a:r>
            <a:r>
              <a:rPr lang="en-IN" sz="2400" b="1" u="sng" dirty="0" smtClean="0">
                <a:latin typeface="Times New Roman" panose="02020603050405020304" pitchFamily="18" charset="0"/>
                <a:cs typeface="Times New Roman" panose="02020603050405020304" pitchFamily="18" charset="0"/>
              </a:rPr>
              <a:t>appointed day:</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smtClean="0">
                <a:latin typeface="Times New Roman" panose="02020603050405020304" pitchFamily="18" charset="0"/>
                <a:cs typeface="Times New Roman" panose="02020603050405020304" pitchFamily="18" charset="0"/>
              </a:rPr>
              <a:t>Provided that in </a:t>
            </a:r>
            <a:r>
              <a:rPr lang="en-IN" sz="2400" b="1" u="sng" dirty="0" smtClean="0">
                <a:latin typeface="Times New Roman" panose="02020603050405020304" pitchFamily="18" charset="0"/>
                <a:cs typeface="Times New Roman" panose="02020603050405020304" pitchFamily="18" charset="0"/>
              </a:rPr>
              <a:t>no case </a:t>
            </a:r>
            <a:r>
              <a:rPr lang="en-IN" sz="2400" dirty="0" smtClean="0">
                <a:latin typeface="Times New Roman" panose="02020603050405020304" pitchFamily="18" charset="0"/>
                <a:cs typeface="Times New Roman" panose="02020603050405020304" pitchFamily="18" charset="0"/>
              </a:rPr>
              <a:t>the period agreed upon between the supplier and the buyer in writing </a:t>
            </a:r>
            <a:r>
              <a:rPr lang="en-IN" sz="2400" b="1" u="sng" dirty="0" smtClean="0">
                <a:latin typeface="Times New Roman" panose="02020603050405020304" pitchFamily="18" charset="0"/>
                <a:cs typeface="Times New Roman" panose="02020603050405020304" pitchFamily="18" charset="0"/>
              </a:rPr>
              <a:t>shall exceed forty-five days from the day of acceptance </a:t>
            </a:r>
            <a:r>
              <a:rPr lang="en-IN" sz="2400" dirty="0" smtClean="0">
                <a:latin typeface="Times New Roman" panose="02020603050405020304" pitchFamily="18" charset="0"/>
                <a:cs typeface="Times New Roman" panose="02020603050405020304" pitchFamily="18" charset="0"/>
              </a:rPr>
              <a:t>or the day of </a:t>
            </a:r>
            <a:r>
              <a:rPr lang="en-IN" sz="2400" b="1" u="sng" dirty="0" smtClean="0">
                <a:latin typeface="Times New Roman" panose="02020603050405020304" pitchFamily="18" charset="0"/>
                <a:cs typeface="Times New Roman" panose="02020603050405020304" pitchFamily="18" charset="0"/>
              </a:rPr>
              <a:t>deemed acceptance.</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404285047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30" y="470260"/>
            <a:ext cx="11322808" cy="5597843"/>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Section 2(n) defines supplier as under:</a:t>
            </a:r>
          </a:p>
          <a:p>
            <a:pPr marL="0" indent="0" algn="just">
              <a:buNone/>
            </a:pPr>
            <a:r>
              <a:rPr lang="en-IN" sz="2400" b="1" dirty="0" smtClean="0">
                <a:latin typeface="Times New Roman" panose="02020603050405020304" pitchFamily="18" charset="0"/>
                <a:cs typeface="Times New Roman" panose="02020603050405020304" pitchFamily="18" charset="0"/>
              </a:rPr>
              <a:t>“</a:t>
            </a:r>
            <a:r>
              <a:rPr lang="en-IN" sz="2400" b="1" u="sng" dirty="0" smtClean="0">
                <a:latin typeface="Times New Roman" panose="02020603050405020304" pitchFamily="18" charset="0"/>
                <a:cs typeface="Times New Roman" panose="02020603050405020304" pitchFamily="18" charset="0"/>
              </a:rPr>
              <a:t>Supplier</a:t>
            </a:r>
            <a:r>
              <a:rPr lang="en-IN" sz="2400" b="1"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means a </a:t>
            </a:r>
            <a:r>
              <a:rPr lang="en-IN" sz="2400" b="1" u="sng" dirty="0" smtClean="0">
                <a:latin typeface="Times New Roman" panose="02020603050405020304" pitchFamily="18" charset="0"/>
                <a:cs typeface="Times New Roman" panose="02020603050405020304" pitchFamily="18" charset="0"/>
              </a:rPr>
              <a:t>micro or small enterprise</a:t>
            </a:r>
            <a:r>
              <a:rPr lang="en-IN" sz="2400" u="sng" dirty="0" smtClean="0">
                <a:latin typeface="Times New Roman" panose="02020603050405020304" pitchFamily="18" charset="0"/>
                <a:cs typeface="Times New Roman" panose="02020603050405020304" pitchFamily="18" charset="0"/>
              </a:rPr>
              <a:t>, </a:t>
            </a:r>
            <a:r>
              <a:rPr lang="en-IN" sz="2400" b="1" u="sng" dirty="0" smtClean="0">
                <a:latin typeface="Times New Roman" panose="02020603050405020304" pitchFamily="18" charset="0"/>
                <a:cs typeface="Times New Roman" panose="02020603050405020304" pitchFamily="18" charset="0"/>
              </a:rPr>
              <a:t>which has filed a memorandum</a:t>
            </a:r>
            <a:r>
              <a:rPr lang="en-IN" sz="2400" b="1" dirty="0" smtClean="0">
                <a:latin typeface="Times New Roman" panose="02020603050405020304" pitchFamily="18" charset="0"/>
                <a:cs typeface="Times New Roman" panose="02020603050405020304" pitchFamily="18" charset="0"/>
              </a:rPr>
              <a:t> </a:t>
            </a:r>
            <a:r>
              <a:rPr lang="en-IN" sz="2400" b="1" u="sng" dirty="0" smtClean="0">
                <a:latin typeface="Times New Roman" panose="02020603050405020304" pitchFamily="18" charset="0"/>
                <a:cs typeface="Times New Roman" panose="02020603050405020304" pitchFamily="18" charset="0"/>
              </a:rPr>
              <a:t>with the authority referred to in sub-section (1) of section 8,</a:t>
            </a:r>
            <a:r>
              <a:rPr lang="en-IN" sz="2400" dirty="0" smtClean="0">
                <a:latin typeface="Times New Roman" panose="02020603050405020304" pitchFamily="18" charset="0"/>
                <a:cs typeface="Times New Roman" panose="02020603050405020304" pitchFamily="18" charset="0"/>
              </a:rPr>
              <a:t> and includes</a:t>
            </a: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a:t>
            </a:r>
          </a:p>
          <a:p>
            <a:pPr marL="0" indent="0" algn="just">
              <a:buNone/>
            </a:pPr>
            <a:r>
              <a:rPr lang="en-IN" sz="2400" dirty="0" smtClean="0">
                <a:latin typeface="Times New Roman" panose="02020603050405020304" pitchFamily="18" charset="0"/>
                <a:cs typeface="Times New Roman" panose="02020603050405020304" pitchFamily="18" charset="0"/>
              </a:rPr>
              <a:t>(</a:t>
            </a:r>
            <a:r>
              <a:rPr lang="en-IN" sz="2400" dirty="0" err="1" smtClean="0">
                <a:latin typeface="Times New Roman" panose="02020603050405020304" pitchFamily="18" charset="0"/>
                <a:cs typeface="Times New Roman" panose="02020603050405020304" pitchFamily="18" charset="0"/>
              </a:rPr>
              <a:t>i</a:t>
            </a:r>
            <a:r>
              <a:rPr lang="en-IN" sz="2400" dirty="0" smtClean="0">
                <a:latin typeface="Times New Roman" panose="02020603050405020304" pitchFamily="18" charset="0"/>
                <a:cs typeface="Times New Roman" panose="02020603050405020304" pitchFamily="18" charset="0"/>
              </a:rPr>
              <a:t>) </a:t>
            </a:r>
            <a:r>
              <a:rPr lang="en-IN" sz="2400" b="1" u="sng" dirty="0" smtClean="0">
                <a:latin typeface="Times New Roman" panose="02020603050405020304" pitchFamily="18" charset="0"/>
                <a:cs typeface="Times New Roman" panose="02020603050405020304" pitchFamily="18" charset="0"/>
              </a:rPr>
              <a:t>the National Small Industries Corporation,</a:t>
            </a:r>
            <a:r>
              <a:rPr lang="en-IN" sz="2400" dirty="0" smtClean="0">
                <a:latin typeface="Times New Roman" panose="02020603050405020304" pitchFamily="18" charset="0"/>
                <a:cs typeface="Times New Roman" panose="02020603050405020304" pitchFamily="18" charset="0"/>
              </a:rPr>
              <a:t> being a company, registered under the Companies Act, 1956 (1 of 1956); </a:t>
            </a:r>
          </a:p>
          <a:p>
            <a:pPr marL="0" indent="0" algn="just">
              <a:buNone/>
            </a:pPr>
            <a:r>
              <a:rPr lang="en-IN" sz="2400" dirty="0" smtClean="0">
                <a:latin typeface="Times New Roman" panose="02020603050405020304" pitchFamily="18" charset="0"/>
                <a:cs typeface="Times New Roman" panose="02020603050405020304" pitchFamily="18" charset="0"/>
              </a:rPr>
              <a:t>(ii) </a:t>
            </a:r>
            <a:r>
              <a:rPr lang="en-IN" sz="2400" b="1" u="sng" dirty="0" smtClean="0">
                <a:latin typeface="Times New Roman" panose="02020603050405020304" pitchFamily="18" charset="0"/>
                <a:cs typeface="Times New Roman" panose="02020603050405020304" pitchFamily="18" charset="0"/>
              </a:rPr>
              <a:t>the Small Industries Development Corporation</a:t>
            </a:r>
            <a:r>
              <a:rPr lang="en-IN" sz="2400" dirty="0" smtClean="0">
                <a:latin typeface="Times New Roman" panose="02020603050405020304" pitchFamily="18" charset="0"/>
                <a:cs typeface="Times New Roman" panose="02020603050405020304" pitchFamily="18" charset="0"/>
              </a:rPr>
              <a:t> of a State or a Union territory, by whatever name called, being a company registered under the Companies Act, 1956 (1 of 1956); </a:t>
            </a:r>
          </a:p>
          <a:p>
            <a:pPr marL="0" indent="0" algn="just">
              <a:buNone/>
            </a:pPr>
            <a:r>
              <a:rPr lang="en-IN" sz="2400" dirty="0" smtClean="0">
                <a:latin typeface="Times New Roman" panose="02020603050405020304" pitchFamily="18" charset="0"/>
                <a:cs typeface="Times New Roman" panose="02020603050405020304" pitchFamily="18" charset="0"/>
              </a:rPr>
              <a:t>(iii) </a:t>
            </a:r>
            <a:r>
              <a:rPr lang="en-IN" sz="2400" b="1" u="sng" dirty="0" smtClean="0">
                <a:latin typeface="Times New Roman" panose="02020603050405020304" pitchFamily="18" charset="0"/>
                <a:cs typeface="Times New Roman" panose="02020603050405020304" pitchFamily="18" charset="0"/>
              </a:rPr>
              <a:t>any company, co-operative society, trust or a body, by whatever name called, registered or constituted</a:t>
            </a:r>
            <a:r>
              <a:rPr lang="en-IN" sz="2400" dirty="0" smtClean="0">
                <a:latin typeface="Times New Roman" panose="02020603050405020304" pitchFamily="18" charset="0"/>
                <a:cs typeface="Times New Roman" panose="02020603050405020304" pitchFamily="18" charset="0"/>
              </a:rPr>
              <a:t> under any law for the time being in force and </a:t>
            </a:r>
            <a:r>
              <a:rPr lang="en-IN" sz="2400" b="1" u="sng" dirty="0" smtClean="0">
                <a:latin typeface="Times New Roman" panose="02020603050405020304" pitchFamily="18" charset="0"/>
                <a:cs typeface="Times New Roman" panose="02020603050405020304" pitchFamily="18" charset="0"/>
              </a:rPr>
              <a:t>engaged in selling goods produced by micro or small enterprises and rendering services which are provided by such enterprises.</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4412598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690" y="120959"/>
            <a:ext cx="11484089" cy="6122278"/>
          </a:xfrm>
        </p:spPr>
        <p:txBody>
          <a:bodyPr>
            <a:no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Section 2(b) defines appointed day as under:</a:t>
            </a:r>
            <a:r>
              <a:rPr lang="en-IN" sz="2400" dirty="0" smtClean="0">
                <a:latin typeface="Times New Roman" panose="02020603050405020304" pitchFamily="18" charset="0"/>
                <a:cs typeface="Times New Roman" panose="02020603050405020304" pitchFamily="18" charset="0"/>
              </a:rPr>
              <a:t> </a:t>
            </a:r>
          </a:p>
          <a:p>
            <a:pPr marL="0" indent="0" algn="just">
              <a:buNone/>
            </a:pPr>
            <a:r>
              <a:rPr lang="en-IN" sz="2400" b="1" u="sng" dirty="0" smtClean="0">
                <a:latin typeface="Times New Roman" panose="02020603050405020304" pitchFamily="18" charset="0"/>
                <a:cs typeface="Times New Roman" panose="02020603050405020304" pitchFamily="18" charset="0"/>
              </a:rPr>
              <a:t>“appointed day</a:t>
            </a:r>
            <a:r>
              <a:rPr lang="en-IN" sz="2400" b="1"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means the </a:t>
            </a:r>
            <a:r>
              <a:rPr lang="en-IN" sz="2400" b="1" u="sng" dirty="0" smtClean="0">
                <a:latin typeface="Times New Roman" panose="02020603050405020304" pitchFamily="18" charset="0"/>
                <a:cs typeface="Times New Roman" panose="02020603050405020304" pitchFamily="18" charset="0"/>
              </a:rPr>
              <a:t>day following immediately after the expiry of the period of fifteen days from the day of acceptance or the day of deemed acceptance</a:t>
            </a:r>
            <a:r>
              <a:rPr lang="en-IN" sz="2400" dirty="0" smtClean="0">
                <a:latin typeface="Times New Roman" panose="02020603050405020304" pitchFamily="18" charset="0"/>
                <a:cs typeface="Times New Roman" panose="02020603050405020304" pitchFamily="18" charset="0"/>
              </a:rPr>
              <a:t> of any goods or any services by a buyer from a supplier. </a:t>
            </a:r>
          </a:p>
          <a:p>
            <a:pPr marL="0" indent="0" algn="just">
              <a:buNone/>
            </a:pPr>
            <a:r>
              <a:rPr lang="en-IN" sz="2400" dirty="0" smtClean="0">
                <a:latin typeface="Times New Roman" panose="02020603050405020304" pitchFamily="18" charset="0"/>
                <a:cs typeface="Times New Roman" panose="02020603050405020304" pitchFamily="18" charset="0"/>
              </a:rPr>
              <a:t>Explanation. —For the purposes of this clause, — </a:t>
            </a:r>
          </a:p>
          <a:p>
            <a:pPr marL="0" indent="0" algn="just">
              <a:buNone/>
            </a:pPr>
            <a:r>
              <a:rPr lang="en-IN" sz="2400" dirty="0" smtClean="0">
                <a:latin typeface="Times New Roman" panose="02020603050405020304" pitchFamily="18" charset="0"/>
                <a:cs typeface="Times New Roman" panose="02020603050405020304" pitchFamily="18" charset="0"/>
              </a:rPr>
              <a:t>(</a:t>
            </a:r>
            <a:r>
              <a:rPr lang="en-IN" sz="2400" dirty="0" err="1" smtClean="0">
                <a:latin typeface="Times New Roman" panose="02020603050405020304" pitchFamily="18" charset="0"/>
                <a:cs typeface="Times New Roman" panose="02020603050405020304" pitchFamily="18" charset="0"/>
              </a:rPr>
              <a:t>i</a:t>
            </a:r>
            <a:r>
              <a:rPr lang="en-IN" sz="2400" dirty="0" smtClean="0">
                <a:latin typeface="Times New Roman" panose="02020603050405020304" pitchFamily="18" charset="0"/>
                <a:cs typeface="Times New Roman" panose="02020603050405020304" pitchFamily="18" charset="0"/>
              </a:rPr>
              <a:t>) “</a:t>
            </a:r>
            <a:r>
              <a:rPr lang="en-IN" sz="2400" b="1" u="sng" dirty="0" smtClean="0">
                <a:latin typeface="Times New Roman" panose="02020603050405020304" pitchFamily="18" charset="0"/>
                <a:cs typeface="Times New Roman" panose="02020603050405020304" pitchFamily="18" charset="0"/>
              </a:rPr>
              <a:t>the day of acceptance” means, </a:t>
            </a:r>
            <a:r>
              <a:rPr lang="en-IN" sz="2400" dirty="0">
                <a:latin typeface="Times New Roman" panose="02020603050405020304" pitchFamily="18" charset="0"/>
                <a:cs typeface="Times New Roman" panose="02020603050405020304" pitchFamily="18" charset="0"/>
              </a:rPr>
              <a:t>-</a:t>
            </a:r>
            <a:endParaRPr lang="en-IN" sz="2400" dirty="0" smtClean="0">
              <a:latin typeface="Times New Roman" panose="02020603050405020304" pitchFamily="18" charset="0"/>
              <a:cs typeface="Times New Roman" panose="02020603050405020304" pitchFamily="18" charset="0"/>
            </a:endParaRPr>
          </a:p>
          <a:p>
            <a:pPr marL="0" indent="0" algn="just">
              <a:buNone/>
            </a:pPr>
            <a:r>
              <a:rPr lang="en-IN" sz="2400" dirty="0" smtClean="0">
                <a:latin typeface="Times New Roman" panose="02020603050405020304" pitchFamily="18" charset="0"/>
                <a:cs typeface="Times New Roman" panose="02020603050405020304" pitchFamily="18" charset="0"/>
              </a:rPr>
              <a:t>(a) </a:t>
            </a:r>
            <a:r>
              <a:rPr lang="en-IN" sz="2400" b="1" u="sng" dirty="0" smtClean="0">
                <a:latin typeface="Times New Roman" panose="02020603050405020304" pitchFamily="18" charset="0"/>
                <a:cs typeface="Times New Roman" panose="02020603050405020304" pitchFamily="18" charset="0"/>
              </a:rPr>
              <a:t>the day of the actual delivery of goods or the rendering of services</a:t>
            </a:r>
            <a:r>
              <a:rPr lang="en-IN" sz="2400" dirty="0" smtClean="0">
                <a:latin typeface="Times New Roman" panose="02020603050405020304" pitchFamily="18" charset="0"/>
                <a:cs typeface="Times New Roman" panose="02020603050405020304" pitchFamily="18" charset="0"/>
              </a:rPr>
              <a:t>; or </a:t>
            </a:r>
          </a:p>
          <a:p>
            <a:pPr marL="0" indent="0" algn="just">
              <a:buNone/>
            </a:pPr>
            <a:r>
              <a:rPr lang="en-IN" sz="2400" dirty="0" smtClean="0">
                <a:latin typeface="Times New Roman" panose="02020603050405020304" pitchFamily="18" charset="0"/>
                <a:cs typeface="Times New Roman" panose="02020603050405020304" pitchFamily="18" charset="0"/>
              </a:rPr>
              <a:t>(b) where </a:t>
            </a:r>
            <a:r>
              <a:rPr lang="en-IN" sz="2400" b="1" u="sng" dirty="0" smtClean="0">
                <a:latin typeface="Times New Roman" panose="02020603050405020304" pitchFamily="18" charset="0"/>
                <a:cs typeface="Times New Roman" panose="02020603050405020304" pitchFamily="18" charset="0"/>
              </a:rPr>
              <a:t>any objection is made in writing by the buyer </a:t>
            </a:r>
            <a:r>
              <a:rPr lang="en-IN" sz="2400" dirty="0" smtClean="0">
                <a:latin typeface="Times New Roman" panose="02020603050405020304" pitchFamily="18" charset="0"/>
                <a:cs typeface="Times New Roman" panose="02020603050405020304" pitchFamily="18" charset="0"/>
              </a:rPr>
              <a:t>regarding acceptance of goods or services </a:t>
            </a:r>
            <a:r>
              <a:rPr lang="en-IN" sz="2400" b="1" u="sng" dirty="0" smtClean="0">
                <a:latin typeface="Times New Roman" panose="02020603050405020304" pitchFamily="18" charset="0"/>
                <a:cs typeface="Times New Roman" panose="02020603050405020304" pitchFamily="18" charset="0"/>
              </a:rPr>
              <a:t>within fifteen days</a:t>
            </a:r>
            <a:r>
              <a:rPr lang="en-IN" sz="2400" dirty="0" smtClean="0">
                <a:latin typeface="Times New Roman" panose="02020603050405020304" pitchFamily="18" charset="0"/>
                <a:cs typeface="Times New Roman" panose="02020603050405020304" pitchFamily="18" charset="0"/>
              </a:rPr>
              <a:t> from the day of the delivery of goods or the rendering of services, </a:t>
            </a:r>
            <a:r>
              <a:rPr lang="en-IN" sz="2400" b="1" u="sng" dirty="0" smtClean="0">
                <a:latin typeface="Times New Roman" panose="02020603050405020304" pitchFamily="18" charset="0"/>
                <a:cs typeface="Times New Roman" panose="02020603050405020304" pitchFamily="18" charset="0"/>
              </a:rPr>
              <a:t>the day on which such objection is removed by the supplier</a:t>
            </a:r>
            <a:r>
              <a:rPr lang="en-IN" sz="2400" dirty="0" smtClean="0">
                <a:latin typeface="Times New Roman" panose="02020603050405020304" pitchFamily="18" charset="0"/>
                <a:cs typeface="Times New Roman" panose="02020603050405020304" pitchFamily="18" charset="0"/>
              </a:rPr>
              <a:t>. </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smtClean="0">
                <a:latin typeface="Times New Roman" panose="02020603050405020304" pitchFamily="18" charset="0"/>
                <a:cs typeface="Times New Roman" panose="02020603050405020304" pitchFamily="18" charset="0"/>
              </a:rPr>
              <a:t>(ii) “</a:t>
            </a:r>
            <a:r>
              <a:rPr lang="en-IN" sz="2400" b="1" u="sng" dirty="0" smtClean="0">
                <a:latin typeface="Times New Roman" panose="02020603050405020304" pitchFamily="18" charset="0"/>
                <a:cs typeface="Times New Roman" panose="02020603050405020304" pitchFamily="18" charset="0"/>
              </a:rPr>
              <a:t>the day of deemed acceptance</a:t>
            </a:r>
            <a:r>
              <a:rPr lang="en-IN" sz="2400" dirty="0" smtClean="0">
                <a:latin typeface="Times New Roman" panose="02020603050405020304" pitchFamily="18" charset="0"/>
                <a:cs typeface="Times New Roman" panose="02020603050405020304" pitchFamily="18" charset="0"/>
              </a:rPr>
              <a:t>” means, </a:t>
            </a:r>
            <a:r>
              <a:rPr lang="en-IN" sz="2400" b="1" u="sng" dirty="0" smtClean="0">
                <a:latin typeface="Times New Roman" panose="02020603050405020304" pitchFamily="18" charset="0"/>
                <a:cs typeface="Times New Roman" panose="02020603050405020304" pitchFamily="18" charset="0"/>
              </a:rPr>
              <a:t>where no objection is made in writing by the buyer regarding acceptance of goods or services within fifteen days</a:t>
            </a:r>
            <a:r>
              <a:rPr lang="en-IN" sz="2400" dirty="0" smtClean="0">
                <a:latin typeface="Times New Roman" panose="02020603050405020304" pitchFamily="18" charset="0"/>
                <a:cs typeface="Times New Roman" panose="02020603050405020304" pitchFamily="18" charset="0"/>
              </a:rPr>
              <a:t> from the day of the delivery of goods or the rendering of services, </a:t>
            </a:r>
            <a:r>
              <a:rPr lang="en-IN" sz="2400" b="1" u="sng" dirty="0" smtClean="0">
                <a:latin typeface="Times New Roman" panose="02020603050405020304" pitchFamily="18" charset="0"/>
                <a:cs typeface="Times New Roman" panose="02020603050405020304" pitchFamily="18" charset="0"/>
              </a:rPr>
              <a:t>the day of the actual delivery of goods or the rendering of services;”</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421358668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448" y="383176"/>
            <a:ext cx="11146344" cy="5597843"/>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From the combined reading of section 15 and section 2(b) of MSMED Act, 2006, following can be summarized: </a:t>
            </a:r>
          </a:p>
          <a:p>
            <a:pPr marL="0" indent="0" algn="just">
              <a:buNone/>
            </a:pPr>
            <a:r>
              <a:rPr lang="en-IN" sz="2400" b="1" u="sng" dirty="0" smtClean="0">
                <a:latin typeface="Times New Roman" panose="02020603050405020304" pitchFamily="18" charset="0"/>
                <a:cs typeface="Times New Roman" panose="02020603050405020304" pitchFamily="18" charset="0"/>
              </a:rPr>
              <a:t>A buyer is liable to make payment within a period of 15 days if there is not agreed date of payment and in case there is agreed date of payment then agreed date or maximum 45 days whichever is earlier.</a:t>
            </a:r>
          </a:p>
          <a:p>
            <a:pPr marL="0" indent="0" algn="just">
              <a:buNone/>
            </a:pPr>
            <a:r>
              <a:rPr lang="en-IN" sz="2400" b="1" u="sng" dirty="0" smtClean="0">
                <a:latin typeface="Times New Roman" panose="02020603050405020304" pitchFamily="18" charset="0"/>
                <a:cs typeface="Times New Roman" panose="02020603050405020304" pitchFamily="18" charset="0"/>
              </a:rPr>
              <a:t>However, the period of 15 days/45 days shall be reckoned from the day of acceptance </a:t>
            </a:r>
            <a:r>
              <a:rPr lang="en-IN" sz="2400" b="1" u="sng" dirty="0">
                <a:latin typeface="Times New Roman" panose="02020603050405020304" pitchFamily="18" charset="0"/>
                <a:cs typeface="Times New Roman" panose="02020603050405020304" pitchFamily="18" charset="0"/>
              </a:rPr>
              <a:t>/ deemed </a:t>
            </a:r>
            <a:r>
              <a:rPr lang="en-IN" sz="2400" b="1" u="sng" dirty="0" smtClean="0">
                <a:latin typeface="Times New Roman" panose="02020603050405020304" pitchFamily="18" charset="0"/>
                <a:cs typeface="Times New Roman" panose="02020603050405020304" pitchFamily="18" charset="0"/>
              </a:rPr>
              <a:t>acceptance, which is summarised as under</a:t>
            </a:r>
            <a:r>
              <a:rPr lang="en-IN" sz="2400" dirty="0" smtClean="0">
                <a:latin typeface="Times New Roman" panose="02020603050405020304" pitchFamily="18" charset="0"/>
                <a:cs typeface="Times New Roman" panose="02020603050405020304" pitchFamily="18" charset="0"/>
              </a:rPr>
              <a:t>:</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endParaRPr lang="en-IN" sz="2400"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 C. Khincha &amp; Co</a:t>
            </a:r>
            <a:endParaRPr lang="en-IN"/>
          </a:p>
        </p:txBody>
      </p:sp>
      <p:graphicFrame>
        <p:nvGraphicFramePr>
          <p:cNvPr id="2" name="Table 1"/>
          <p:cNvGraphicFramePr>
            <a:graphicFrameLocks noGrp="1"/>
          </p:cNvGraphicFramePr>
          <p:nvPr>
            <p:extLst/>
          </p:nvPr>
        </p:nvGraphicFramePr>
        <p:xfrm>
          <a:off x="1285240" y="3301841"/>
          <a:ext cx="9702800" cy="2443639"/>
        </p:xfrm>
        <a:graphic>
          <a:graphicData uri="http://schemas.openxmlformats.org/drawingml/2006/table">
            <a:tbl>
              <a:tblPr firstRow="1" bandRow="1">
                <a:tableStyleId>{5940675A-B579-460E-94D1-54222C63F5DA}</a:tableStyleId>
              </a:tblPr>
              <a:tblGrid>
                <a:gridCol w="976344">
                  <a:extLst>
                    <a:ext uri="{9D8B030D-6E8A-4147-A177-3AD203B41FA5}">
                      <a16:colId xmlns:a16="http://schemas.microsoft.com/office/drawing/2014/main" xmlns="" val="731444531"/>
                    </a:ext>
                  </a:extLst>
                </a:gridCol>
                <a:gridCol w="5492189">
                  <a:extLst>
                    <a:ext uri="{9D8B030D-6E8A-4147-A177-3AD203B41FA5}">
                      <a16:colId xmlns:a16="http://schemas.microsoft.com/office/drawing/2014/main" xmlns="" val="426853677"/>
                    </a:ext>
                  </a:extLst>
                </a:gridCol>
                <a:gridCol w="3234267">
                  <a:extLst>
                    <a:ext uri="{9D8B030D-6E8A-4147-A177-3AD203B41FA5}">
                      <a16:colId xmlns:a16="http://schemas.microsoft.com/office/drawing/2014/main" xmlns="" val="3953399898"/>
                    </a:ext>
                  </a:extLst>
                </a:gridCol>
              </a:tblGrid>
              <a:tr h="736759">
                <a:tc>
                  <a:txBody>
                    <a:bodyPr/>
                    <a:lstStyle/>
                    <a:p>
                      <a:r>
                        <a:rPr lang="en-IN" sz="2000" b="1" i="0" kern="1200" dirty="0" smtClean="0">
                          <a:solidFill>
                            <a:schemeClr val="tx1"/>
                          </a:solidFill>
                          <a:effectLst/>
                          <a:latin typeface="Times New Roman" panose="02020603050405020304" pitchFamily="18" charset="0"/>
                          <a:ea typeface="+mn-ea"/>
                          <a:cs typeface="Times New Roman" panose="02020603050405020304" pitchFamily="18" charset="0"/>
                        </a:rPr>
                        <a:t>Sr. No.</a:t>
                      </a:r>
                      <a:r>
                        <a:rPr lang="en-IN" sz="2000" b="1" dirty="0" smtClean="0">
                          <a:latin typeface="Times New Roman" panose="02020603050405020304" pitchFamily="18" charset="0"/>
                          <a:cs typeface="Times New Roman" panose="02020603050405020304" pitchFamily="18" charset="0"/>
                        </a:rPr>
                        <a:t/>
                      </a:r>
                      <a:br>
                        <a:rPr lang="en-IN" sz="2000" b="1" dirty="0" smtClean="0">
                          <a:latin typeface="Times New Roman" panose="02020603050405020304" pitchFamily="18" charset="0"/>
                          <a:cs typeface="Times New Roman" panose="02020603050405020304" pitchFamily="18" charset="0"/>
                        </a:rPr>
                      </a:br>
                      <a:endParaRPr lang="en-IN" sz="2000" b="1" dirty="0">
                        <a:latin typeface="Times New Roman" panose="02020603050405020304" pitchFamily="18" charset="0"/>
                        <a:cs typeface="Times New Roman" panose="02020603050405020304" pitchFamily="18" charset="0"/>
                      </a:endParaRPr>
                    </a:p>
                  </a:txBody>
                  <a:tcPr/>
                </a:tc>
                <a:tc>
                  <a:txBody>
                    <a:bodyPr/>
                    <a:lstStyle/>
                    <a:p>
                      <a:r>
                        <a:rPr lang="en-IN" sz="2000" b="1" i="0" kern="1200" dirty="0" smtClean="0">
                          <a:solidFill>
                            <a:schemeClr val="tx1"/>
                          </a:solidFill>
                          <a:effectLst/>
                          <a:latin typeface="Times New Roman" panose="02020603050405020304" pitchFamily="18" charset="0"/>
                          <a:ea typeface="+mn-ea"/>
                          <a:cs typeface="Times New Roman" panose="02020603050405020304" pitchFamily="18" charset="0"/>
                        </a:rPr>
                        <a:t>Case</a:t>
                      </a:r>
                      <a:endParaRPr lang="en-IN" sz="2000" b="1" dirty="0">
                        <a:latin typeface="Times New Roman" panose="02020603050405020304" pitchFamily="18" charset="0"/>
                        <a:cs typeface="Times New Roman" panose="02020603050405020304" pitchFamily="18" charset="0"/>
                      </a:endParaRPr>
                    </a:p>
                  </a:txBody>
                  <a:tcPr/>
                </a:tc>
                <a:tc>
                  <a:txBody>
                    <a:bodyPr/>
                    <a:lstStyle/>
                    <a:p>
                      <a:r>
                        <a:rPr lang="en-IN" sz="2000" b="1" i="0" kern="1200" dirty="0" smtClean="0">
                          <a:solidFill>
                            <a:schemeClr val="tx1"/>
                          </a:solidFill>
                          <a:effectLst/>
                          <a:latin typeface="Times New Roman" panose="02020603050405020304" pitchFamily="18" charset="0"/>
                          <a:ea typeface="+mn-ea"/>
                          <a:cs typeface="Times New Roman" panose="02020603050405020304" pitchFamily="18" charset="0"/>
                        </a:rPr>
                        <a:t>Day of Acceptance/Deemed Acceptance</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08685890"/>
                  </a:ext>
                </a:extLst>
              </a:tr>
              <a:tr h="370840">
                <a:tc>
                  <a:txBody>
                    <a:bodyPr/>
                    <a:lstStyle/>
                    <a:p>
                      <a:r>
                        <a:rPr lang="en-IN" sz="2000" dirty="0" smtClean="0">
                          <a:latin typeface="Times New Roman" panose="02020603050405020304" pitchFamily="18" charset="0"/>
                          <a:cs typeface="Times New Roman" panose="02020603050405020304" pitchFamily="18" charset="0"/>
                        </a:rPr>
                        <a:t>1</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b="0" i="0" kern="1200" dirty="0" smtClean="0">
                          <a:solidFill>
                            <a:schemeClr val="tx1"/>
                          </a:solidFill>
                          <a:effectLst/>
                          <a:latin typeface="Times New Roman" panose="02020603050405020304" pitchFamily="18" charset="0"/>
                          <a:ea typeface="+mn-ea"/>
                          <a:cs typeface="Times New Roman" panose="02020603050405020304" pitchFamily="18" charset="0"/>
                        </a:rPr>
                        <a:t>An Objection is made by the Buyer in writing, </a:t>
                      </a:r>
                      <a:r>
                        <a:rPr lang="en-IN" sz="2000" b="1" i="0" u="sng" kern="1200" dirty="0" smtClean="0">
                          <a:solidFill>
                            <a:schemeClr val="tx1"/>
                          </a:solidFill>
                          <a:effectLst/>
                          <a:latin typeface="Times New Roman" panose="02020603050405020304" pitchFamily="18" charset="0"/>
                          <a:ea typeface="+mn-ea"/>
                          <a:cs typeface="Times New Roman" panose="02020603050405020304" pitchFamily="18" charset="0"/>
                        </a:rPr>
                        <a:t>within 15 days</a:t>
                      </a:r>
                      <a:r>
                        <a:rPr lang="en-IN" sz="2000" b="1" i="0" u="non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IN" sz="2000" b="0" i="0" kern="1200" dirty="0" smtClean="0">
                          <a:solidFill>
                            <a:schemeClr val="tx1"/>
                          </a:solidFill>
                          <a:effectLst/>
                          <a:latin typeface="Times New Roman" panose="02020603050405020304" pitchFamily="18" charset="0"/>
                          <a:ea typeface="+mn-ea"/>
                          <a:cs typeface="Times New Roman" panose="02020603050405020304" pitchFamily="18" charset="0"/>
                        </a:rPr>
                        <a:t>from the day of delivery of goods or service</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b="0" i="0" kern="1200" dirty="0" smtClean="0">
                          <a:solidFill>
                            <a:schemeClr val="tx1"/>
                          </a:solidFill>
                          <a:effectLst/>
                          <a:latin typeface="Times New Roman" panose="02020603050405020304" pitchFamily="18" charset="0"/>
                          <a:ea typeface="+mn-ea"/>
                          <a:cs typeface="Times New Roman" panose="02020603050405020304" pitchFamily="18" charset="0"/>
                        </a:rPr>
                        <a:t>The day on which such objection is removed by the supplier</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028475298"/>
                  </a:ext>
                </a:extLst>
              </a:tr>
              <a:tr h="370840">
                <a:tc>
                  <a:txBody>
                    <a:bodyPr/>
                    <a:lstStyle/>
                    <a:p>
                      <a:r>
                        <a:rPr lang="en-IN" sz="2000" dirty="0" smtClean="0">
                          <a:latin typeface="Times New Roman" panose="02020603050405020304" pitchFamily="18" charset="0"/>
                          <a:cs typeface="Times New Roman" panose="02020603050405020304" pitchFamily="18" charset="0"/>
                        </a:rPr>
                        <a:t>2</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b="0" i="0" kern="1200" dirty="0" smtClean="0">
                          <a:solidFill>
                            <a:schemeClr val="tx1"/>
                          </a:solidFill>
                          <a:effectLst/>
                          <a:latin typeface="Times New Roman" panose="02020603050405020304" pitchFamily="18" charset="0"/>
                          <a:ea typeface="+mn-ea"/>
                          <a:cs typeface="Times New Roman" panose="02020603050405020304" pitchFamily="18" charset="0"/>
                        </a:rPr>
                        <a:t>In Any other case</a:t>
                      </a:r>
                      <a:endParaRPr lang="en-IN" sz="2000" dirty="0">
                        <a:latin typeface="Times New Roman" panose="02020603050405020304" pitchFamily="18" charset="0"/>
                        <a:cs typeface="Times New Roman" panose="02020603050405020304" pitchFamily="18" charset="0"/>
                      </a:endParaRPr>
                    </a:p>
                  </a:txBody>
                  <a:tcPr/>
                </a:tc>
                <a:tc>
                  <a:txBody>
                    <a:bodyPr/>
                    <a:lstStyle/>
                    <a:p>
                      <a:r>
                        <a:rPr lang="en-IN" sz="2000" b="0" i="0" kern="1200" dirty="0" smtClean="0">
                          <a:solidFill>
                            <a:schemeClr val="tx1"/>
                          </a:solidFill>
                          <a:effectLst/>
                          <a:latin typeface="Times New Roman" panose="02020603050405020304" pitchFamily="18" charset="0"/>
                          <a:ea typeface="+mn-ea"/>
                          <a:cs typeface="Times New Roman" panose="02020603050405020304" pitchFamily="18" charset="0"/>
                        </a:rPr>
                        <a:t>The day of actual delivery of goods or service</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48866143"/>
                  </a:ext>
                </a:extLst>
              </a:tr>
            </a:tbl>
          </a:graphicData>
        </a:graphic>
      </p:graphicFrame>
    </p:spTree>
    <p:extLst>
      <p:ext uri="{BB962C8B-B14F-4D97-AF65-F5344CB8AC3E}">
        <p14:creationId xmlns:p14="http://schemas.microsoft.com/office/powerpoint/2010/main" val="326949534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261258"/>
            <a:ext cx="11430000" cy="5863454"/>
          </a:xfrm>
        </p:spPr>
        <p:txBody>
          <a:bodyPr>
            <a:normAutofit/>
          </a:bodyPr>
          <a:lstStyle/>
          <a:p>
            <a:pPr marL="0" indent="0" algn="just">
              <a:buNone/>
            </a:pPr>
            <a:r>
              <a:rPr lang="en-IN" sz="2400" b="1" u="sng" dirty="0" smtClean="0">
                <a:latin typeface="Times New Roman" panose="02020603050405020304" pitchFamily="18" charset="0"/>
                <a:cs typeface="Times New Roman" panose="02020603050405020304" pitchFamily="18" charset="0"/>
              </a:rPr>
              <a:t>Section 7 of the MSMED Act, 2006 read with notification dated 01.06.2020 revising the limits, classification of micro and small enterprise can be summarised as under: </a:t>
            </a:r>
          </a:p>
          <a:p>
            <a:pPr marL="0" indent="0" algn="just">
              <a:buNone/>
            </a:pPr>
            <a:endParaRPr lang="en-IN" sz="2400"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 C. Khincha &amp; Co</a:t>
            </a:r>
            <a:endParaRPr lang="en-IN"/>
          </a:p>
        </p:txBody>
      </p:sp>
      <p:graphicFrame>
        <p:nvGraphicFramePr>
          <p:cNvPr id="2" name="Table 1"/>
          <p:cNvGraphicFramePr>
            <a:graphicFrameLocks noGrp="1"/>
          </p:cNvGraphicFramePr>
          <p:nvPr>
            <p:extLst/>
          </p:nvPr>
        </p:nvGraphicFramePr>
        <p:xfrm>
          <a:off x="494212" y="1989416"/>
          <a:ext cx="10637520" cy="3627120"/>
        </p:xfrm>
        <a:graphic>
          <a:graphicData uri="http://schemas.openxmlformats.org/drawingml/2006/table">
            <a:tbl>
              <a:tblPr firstRow="1" bandRow="1">
                <a:tableStyleId>{5940675A-B579-460E-94D1-54222C63F5DA}</a:tableStyleId>
              </a:tblPr>
              <a:tblGrid>
                <a:gridCol w="1508759">
                  <a:extLst>
                    <a:ext uri="{9D8B030D-6E8A-4147-A177-3AD203B41FA5}">
                      <a16:colId xmlns:a16="http://schemas.microsoft.com/office/drawing/2014/main" xmlns="" val="3250576011"/>
                    </a:ext>
                  </a:extLst>
                </a:gridCol>
                <a:gridCol w="6487886">
                  <a:extLst>
                    <a:ext uri="{9D8B030D-6E8A-4147-A177-3AD203B41FA5}">
                      <a16:colId xmlns:a16="http://schemas.microsoft.com/office/drawing/2014/main" xmlns="" val="4069372923"/>
                    </a:ext>
                  </a:extLst>
                </a:gridCol>
                <a:gridCol w="2640875">
                  <a:extLst>
                    <a:ext uri="{9D8B030D-6E8A-4147-A177-3AD203B41FA5}">
                      <a16:colId xmlns:a16="http://schemas.microsoft.com/office/drawing/2014/main" xmlns="" val="4287640754"/>
                    </a:ext>
                  </a:extLst>
                </a:gridCol>
              </a:tblGrid>
              <a:tr h="1328550">
                <a:tc>
                  <a:txBody>
                    <a:bodyPr/>
                    <a:lstStyle/>
                    <a:p>
                      <a:r>
                        <a:rPr lang="en-IN" sz="2200" b="1" i="0" u="sng" kern="1200" dirty="0" smtClean="0">
                          <a:solidFill>
                            <a:schemeClr val="tx1"/>
                          </a:solidFill>
                          <a:effectLst/>
                          <a:latin typeface="Times New Roman" panose="02020603050405020304" pitchFamily="18" charset="0"/>
                          <a:ea typeface="+mn-ea"/>
                          <a:cs typeface="Times New Roman" panose="02020603050405020304" pitchFamily="18" charset="0"/>
                        </a:rPr>
                        <a:t>Enterprise Class</a:t>
                      </a:r>
                      <a:r>
                        <a:rPr lang="en-IN" sz="2200" b="1" u="sng" dirty="0" smtClean="0">
                          <a:latin typeface="Times New Roman" panose="02020603050405020304" pitchFamily="18" charset="0"/>
                          <a:cs typeface="Times New Roman" panose="02020603050405020304" pitchFamily="18" charset="0"/>
                        </a:rPr>
                        <a:t/>
                      </a:r>
                      <a:br>
                        <a:rPr lang="en-IN" sz="2200" b="1" u="sng" dirty="0" smtClean="0">
                          <a:latin typeface="Times New Roman" panose="02020603050405020304" pitchFamily="18" charset="0"/>
                          <a:cs typeface="Times New Roman" panose="02020603050405020304" pitchFamily="18" charset="0"/>
                        </a:rPr>
                      </a:br>
                      <a:r>
                        <a:rPr lang="en-IN" sz="2200" b="1" u="sng" dirty="0" smtClean="0">
                          <a:latin typeface="Times New Roman" panose="02020603050405020304" pitchFamily="18" charset="0"/>
                          <a:cs typeface="Times New Roman" panose="02020603050405020304" pitchFamily="18" charset="0"/>
                        </a:rPr>
                        <a:t/>
                      </a:r>
                      <a:br>
                        <a:rPr lang="en-IN" sz="2200" b="1" u="sng" dirty="0" smtClean="0">
                          <a:latin typeface="Times New Roman" panose="02020603050405020304" pitchFamily="18" charset="0"/>
                          <a:cs typeface="Times New Roman" panose="02020603050405020304" pitchFamily="18" charset="0"/>
                        </a:rPr>
                      </a:br>
                      <a:endParaRPr lang="en-IN" sz="2200" b="1" u="sng" dirty="0">
                        <a:latin typeface="Times New Roman" panose="02020603050405020304" pitchFamily="18" charset="0"/>
                        <a:cs typeface="Times New Roman" panose="02020603050405020304" pitchFamily="18" charset="0"/>
                      </a:endParaRPr>
                    </a:p>
                  </a:txBody>
                  <a:tcPr/>
                </a:tc>
                <a:tc>
                  <a:txBody>
                    <a:bodyPr/>
                    <a:lstStyle/>
                    <a:p>
                      <a:r>
                        <a:rPr lang="en-IN" sz="2200" b="1" i="0" u="sng" kern="1200" dirty="0" smtClean="0">
                          <a:solidFill>
                            <a:schemeClr val="tx1"/>
                          </a:solidFill>
                          <a:effectLst/>
                          <a:latin typeface="Times New Roman" panose="02020603050405020304" pitchFamily="18" charset="0"/>
                          <a:ea typeface="+mn-ea"/>
                          <a:cs typeface="Times New Roman" panose="02020603050405020304" pitchFamily="18" charset="0"/>
                        </a:rPr>
                        <a:t>Enterprise engaged in the manufacture or production of goods pertaining to any industry specified in the First Schedule to the Industries (Development and Regulation) Act, 1951</a:t>
                      </a:r>
                      <a:endParaRPr lang="en-IN" sz="2200" b="1" u="sng" dirty="0">
                        <a:latin typeface="Times New Roman" panose="02020603050405020304" pitchFamily="18" charset="0"/>
                        <a:cs typeface="Times New Roman" panose="02020603050405020304" pitchFamily="18" charset="0"/>
                      </a:endParaRPr>
                    </a:p>
                  </a:txBody>
                  <a:tcPr/>
                </a:tc>
                <a:tc>
                  <a:txBody>
                    <a:bodyPr/>
                    <a:lstStyle/>
                    <a:p>
                      <a:r>
                        <a:rPr lang="en-IN" sz="2200" b="1" i="0" u="sng" kern="1200" dirty="0" smtClean="0">
                          <a:solidFill>
                            <a:schemeClr val="tx1"/>
                          </a:solidFill>
                          <a:effectLst/>
                          <a:latin typeface="Times New Roman" panose="02020603050405020304" pitchFamily="18" charset="0"/>
                          <a:ea typeface="+mn-ea"/>
                          <a:cs typeface="Times New Roman" panose="02020603050405020304" pitchFamily="18" charset="0"/>
                        </a:rPr>
                        <a:t>Enterprise engaged in providing rendering of services</a:t>
                      </a:r>
                      <a:endParaRPr lang="en-IN" sz="2200" b="1" u="sn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94506185"/>
                  </a:ext>
                </a:extLst>
              </a:tr>
              <a:tr h="621506">
                <a:tc>
                  <a:txBody>
                    <a:bodyPr/>
                    <a:lstStyle/>
                    <a:p>
                      <a:r>
                        <a:rPr lang="en-IN" sz="2200" b="1" dirty="0" smtClean="0">
                          <a:latin typeface="Times New Roman" panose="02020603050405020304" pitchFamily="18" charset="0"/>
                          <a:cs typeface="Times New Roman" panose="02020603050405020304" pitchFamily="18" charset="0"/>
                        </a:rPr>
                        <a:t>Micro</a:t>
                      </a:r>
                      <a:endParaRPr lang="en-IN" sz="2200" b="1" dirty="0">
                        <a:latin typeface="Times New Roman" panose="02020603050405020304" pitchFamily="18" charset="0"/>
                        <a:cs typeface="Times New Roman" panose="02020603050405020304" pitchFamily="18" charset="0"/>
                      </a:endParaRPr>
                    </a:p>
                  </a:txBody>
                  <a:tcPr/>
                </a:tc>
                <a:tc gridSpan="2">
                  <a:txBody>
                    <a:bodyPr/>
                    <a:lstStyle/>
                    <a:p>
                      <a:pPr algn="ctr"/>
                      <a:r>
                        <a:rPr lang="en-IN" sz="2200" b="1" dirty="0" smtClean="0">
                          <a:latin typeface="Times New Roman" panose="02020603050405020304" pitchFamily="18" charset="0"/>
                          <a:cs typeface="Times New Roman" panose="02020603050405020304" pitchFamily="18" charset="0"/>
                        </a:rPr>
                        <a:t>Investment in plant and machinery &lt; </a:t>
                      </a:r>
                      <a:r>
                        <a:rPr lang="en-IN" sz="2200" b="1" dirty="0" err="1" smtClean="0">
                          <a:latin typeface="Times New Roman" panose="02020603050405020304" pitchFamily="18" charset="0"/>
                          <a:cs typeface="Times New Roman" panose="02020603050405020304" pitchFamily="18" charset="0"/>
                        </a:rPr>
                        <a:t>Rs</a:t>
                      </a:r>
                      <a:r>
                        <a:rPr lang="en-IN" sz="2200" b="1" dirty="0" smtClean="0">
                          <a:latin typeface="Times New Roman" panose="02020603050405020304" pitchFamily="18" charset="0"/>
                          <a:cs typeface="Times New Roman" panose="02020603050405020304" pitchFamily="18" charset="0"/>
                        </a:rPr>
                        <a:t>. 1 Crore </a:t>
                      </a:r>
                    </a:p>
                    <a:p>
                      <a:pPr algn="ctr"/>
                      <a:r>
                        <a:rPr lang="en-IN" sz="2200" b="1" dirty="0" smtClean="0">
                          <a:latin typeface="Times New Roman" panose="02020603050405020304" pitchFamily="18" charset="0"/>
                          <a:cs typeface="Times New Roman" panose="02020603050405020304" pitchFamily="18" charset="0"/>
                        </a:rPr>
                        <a:t>AND </a:t>
                      </a:r>
                    </a:p>
                    <a:p>
                      <a:pPr algn="ctr"/>
                      <a:r>
                        <a:rPr lang="en-IN" sz="2200" b="1" dirty="0" smtClean="0">
                          <a:latin typeface="Times New Roman" panose="02020603050405020304" pitchFamily="18" charset="0"/>
                          <a:cs typeface="Times New Roman" panose="02020603050405020304" pitchFamily="18" charset="0"/>
                        </a:rPr>
                        <a:t>Turnover &lt; </a:t>
                      </a:r>
                      <a:r>
                        <a:rPr lang="en-IN" sz="2200" b="1" dirty="0" err="1" smtClean="0">
                          <a:latin typeface="Times New Roman" panose="02020603050405020304" pitchFamily="18" charset="0"/>
                          <a:cs typeface="Times New Roman" panose="02020603050405020304" pitchFamily="18" charset="0"/>
                        </a:rPr>
                        <a:t>Rs</a:t>
                      </a:r>
                      <a:r>
                        <a:rPr lang="en-IN" sz="2200" b="1" dirty="0" smtClean="0">
                          <a:latin typeface="Times New Roman" panose="02020603050405020304" pitchFamily="18" charset="0"/>
                          <a:cs typeface="Times New Roman" panose="02020603050405020304" pitchFamily="18" charset="0"/>
                        </a:rPr>
                        <a:t>. 5 Crore</a:t>
                      </a:r>
                      <a:endParaRPr lang="en-IN" sz="2200" b="1" dirty="0">
                        <a:latin typeface="Times New Roman" panose="02020603050405020304" pitchFamily="18" charset="0"/>
                        <a:cs typeface="Times New Roman" panose="02020603050405020304" pitchFamily="18" charset="0"/>
                      </a:endParaRPr>
                    </a:p>
                  </a:txBody>
                  <a:tcPr/>
                </a:tc>
                <a:tc hMerge="1">
                  <a:txBody>
                    <a:bodyPr/>
                    <a:lstStyle/>
                    <a:p>
                      <a:endParaRPr lang="en-IN" dirty="0"/>
                    </a:p>
                  </a:txBody>
                  <a:tcPr/>
                </a:tc>
                <a:extLst>
                  <a:ext uri="{0D108BD9-81ED-4DB2-BD59-A6C34878D82A}">
                    <a16:rowId xmlns:a16="http://schemas.microsoft.com/office/drawing/2014/main" xmlns="" val="578694295"/>
                  </a:ext>
                </a:extLst>
              </a:tr>
              <a:tr h="621506">
                <a:tc>
                  <a:txBody>
                    <a:bodyPr/>
                    <a:lstStyle/>
                    <a:p>
                      <a:r>
                        <a:rPr lang="en-IN" sz="2200" b="1" dirty="0" smtClean="0">
                          <a:latin typeface="Times New Roman" panose="02020603050405020304" pitchFamily="18" charset="0"/>
                          <a:cs typeface="Times New Roman" panose="02020603050405020304" pitchFamily="18" charset="0"/>
                        </a:rPr>
                        <a:t>Small</a:t>
                      </a:r>
                      <a:endParaRPr lang="en-IN" sz="2200" b="1" dirty="0">
                        <a:latin typeface="Times New Roman" panose="02020603050405020304" pitchFamily="18" charset="0"/>
                        <a:cs typeface="Times New Roman" panose="02020603050405020304" pitchFamily="18" charset="0"/>
                      </a:endParaRPr>
                    </a:p>
                  </a:txBody>
                  <a:tcPr/>
                </a:tc>
                <a:tc gridSpan="2">
                  <a:txBody>
                    <a:bodyPr/>
                    <a:lstStyle/>
                    <a:p>
                      <a:pPr algn="ctr"/>
                      <a:r>
                        <a:rPr lang="en-IN" sz="2200" b="1" dirty="0" smtClean="0">
                          <a:latin typeface="Times New Roman" panose="02020603050405020304" pitchFamily="18" charset="0"/>
                          <a:cs typeface="Times New Roman" panose="02020603050405020304" pitchFamily="18" charset="0"/>
                        </a:rPr>
                        <a:t>Investment in plant and machinery &lt; </a:t>
                      </a:r>
                      <a:r>
                        <a:rPr lang="en-IN" sz="2200" b="1" dirty="0" err="1" smtClean="0">
                          <a:latin typeface="Times New Roman" panose="02020603050405020304" pitchFamily="18" charset="0"/>
                          <a:cs typeface="Times New Roman" panose="02020603050405020304" pitchFamily="18" charset="0"/>
                        </a:rPr>
                        <a:t>Rs</a:t>
                      </a:r>
                      <a:r>
                        <a:rPr lang="en-IN" sz="2200" b="1" dirty="0" smtClean="0">
                          <a:latin typeface="Times New Roman" panose="02020603050405020304" pitchFamily="18" charset="0"/>
                          <a:cs typeface="Times New Roman" panose="02020603050405020304" pitchFamily="18" charset="0"/>
                        </a:rPr>
                        <a:t>. 10 Crore </a:t>
                      </a:r>
                    </a:p>
                    <a:p>
                      <a:pPr algn="ctr"/>
                      <a:r>
                        <a:rPr lang="en-IN" sz="2200" b="1" dirty="0" smtClean="0">
                          <a:latin typeface="Times New Roman" panose="02020603050405020304" pitchFamily="18" charset="0"/>
                          <a:cs typeface="Times New Roman" panose="02020603050405020304" pitchFamily="18" charset="0"/>
                        </a:rPr>
                        <a:t>AND </a:t>
                      </a:r>
                    </a:p>
                    <a:p>
                      <a:pPr algn="ctr"/>
                      <a:r>
                        <a:rPr lang="en-IN" sz="2200" b="1" dirty="0" smtClean="0">
                          <a:latin typeface="Times New Roman" panose="02020603050405020304" pitchFamily="18" charset="0"/>
                          <a:cs typeface="Times New Roman" panose="02020603050405020304" pitchFamily="18" charset="0"/>
                        </a:rPr>
                        <a:t>Turnover &lt; </a:t>
                      </a:r>
                      <a:r>
                        <a:rPr lang="en-IN" sz="2200" b="1" dirty="0" err="1" smtClean="0">
                          <a:latin typeface="Times New Roman" panose="02020603050405020304" pitchFamily="18" charset="0"/>
                          <a:cs typeface="Times New Roman" panose="02020603050405020304" pitchFamily="18" charset="0"/>
                        </a:rPr>
                        <a:t>Rs</a:t>
                      </a:r>
                      <a:r>
                        <a:rPr lang="en-IN" sz="2200" b="1" dirty="0" smtClean="0">
                          <a:latin typeface="Times New Roman" panose="02020603050405020304" pitchFamily="18" charset="0"/>
                          <a:cs typeface="Times New Roman" panose="02020603050405020304" pitchFamily="18" charset="0"/>
                        </a:rPr>
                        <a:t>. 50 Crore</a:t>
                      </a:r>
                      <a:endParaRPr lang="en-IN" sz="2200" b="1" dirty="0">
                        <a:latin typeface="Times New Roman" panose="02020603050405020304" pitchFamily="18" charset="0"/>
                        <a:cs typeface="Times New Roman" panose="02020603050405020304" pitchFamily="18" charset="0"/>
                      </a:endParaRPr>
                    </a:p>
                  </a:txBody>
                  <a:tcPr/>
                </a:tc>
                <a:tc hMerge="1">
                  <a:txBody>
                    <a:bodyPr/>
                    <a:lstStyle/>
                    <a:p>
                      <a:endParaRPr lang="en-IN" dirty="0"/>
                    </a:p>
                  </a:txBody>
                  <a:tcPr/>
                </a:tc>
                <a:extLst>
                  <a:ext uri="{0D108BD9-81ED-4DB2-BD59-A6C34878D82A}">
                    <a16:rowId xmlns:a16="http://schemas.microsoft.com/office/drawing/2014/main" xmlns="" val="1625020722"/>
                  </a:ext>
                </a:extLst>
              </a:tr>
            </a:tbl>
          </a:graphicData>
        </a:graphic>
      </p:graphicFrame>
    </p:spTree>
    <p:extLst>
      <p:ext uri="{BB962C8B-B14F-4D97-AF65-F5344CB8AC3E}">
        <p14:creationId xmlns:p14="http://schemas.microsoft.com/office/powerpoint/2010/main" val="243058253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422" y="579120"/>
            <a:ext cx="11550396" cy="5597843"/>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From combined reading of Section 43B of Income Tax Act and relevant provisions of MSMED Act, 2006, following can be summarised: </a:t>
            </a:r>
          </a:p>
          <a:p>
            <a:pPr marL="514350" indent="-514350" algn="just">
              <a:buSzPct val="99000"/>
              <a:buFont typeface="+mj-lt"/>
              <a:buAutoNum type="romanLcPeriod"/>
            </a:pPr>
            <a:r>
              <a:rPr lang="en-IN" sz="2400" b="1" u="sng" dirty="0" smtClean="0">
                <a:latin typeface="Times New Roman" panose="02020603050405020304" pitchFamily="18" charset="0"/>
                <a:cs typeface="Times New Roman" panose="02020603050405020304" pitchFamily="18" charset="0"/>
              </a:rPr>
              <a:t>Only Micro and Small enterprises will be governed by section 43B(h) i.e., amount payable to medium enterprises will not be governed by section 43B(h). </a:t>
            </a:r>
          </a:p>
          <a:p>
            <a:pPr marL="514350" indent="-514350" algn="just">
              <a:buSzPct val="99000"/>
              <a:buFont typeface="+mj-lt"/>
              <a:buAutoNum type="romanLcPeriod"/>
            </a:pPr>
            <a:r>
              <a:rPr lang="en-IN" sz="2400" b="1" u="sng" dirty="0" smtClean="0">
                <a:latin typeface="Times New Roman" panose="02020603050405020304" pitchFamily="18" charset="0"/>
                <a:cs typeface="Times New Roman" panose="02020603050405020304" pitchFamily="18" charset="0"/>
              </a:rPr>
              <a:t>When there is no agreement between the buyer and supplier in writing, any amount remained outstanding as on 31st March, if not paid within 15 days from the date as mentioned above, shall be disallowed in that year. </a:t>
            </a:r>
          </a:p>
          <a:p>
            <a:pPr marL="514350" indent="-514350" algn="just">
              <a:buSzPct val="99000"/>
              <a:buFont typeface="+mj-lt"/>
              <a:buAutoNum type="romanLcPeriod"/>
            </a:pPr>
            <a:r>
              <a:rPr lang="en-IN" sz="2400" b="1" u="sng" dirty="0" smtClean="0">
                <a:latin typeface="Times New Roman" panose="02020603050405020304" pitchFamily="18" charset="0"/>
                <a:cs typeface="Times New Roman" panose="02020603050405020304" pitchFamily="18" charset="0"/>
              </a:rPr>
              <a:t>Any amount remained outstanding as on 31st March and if not paid within 45 days or period agreed between the buyer and supplier in writing, whichever is earlier, shall be disallowed in that year.</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960828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1369" y="94912"/>
            <a:ext cx="11629523" cy="6322986"/>
          </a:xfrm>
        </p:spPr>
        <p:txBody>
          <a:bodyPr>
            <a:normAutofit lnSpcReduction="10000"/>
          </a:bodyPr>
          <a:lstStyle/>
          <a:p>
            <a:pPr algn="just">
              <a:buNone/>
            </a:pPr>
            <a:r>
              <a:rPr lang="en-GB" sz="2400" b="1" dirty="0">
                <a:latin typeface="Times New Roman" pitchFamily="18" charset="0"/>
                <a:cs typeface="Times New Roman" pitchFamily="18" charset="0"/>
              </a:rPr>
              <a:t> Memorandum Explaining the Provisions in The Finance Bill, 2017</a:t>
            </a:r>
            <a:endParaRPr lang="en-GB" sz="2400" b="1" dirty="0" smtClean="0">
              <a:latin typeface="Times New Roman" pitchFamily="18" charset="0"/>
              <a:cs typeface="Times New Roman" pitchFamily="18" charset="0"/>
            </a:endParaRPr>
          </a:p>
          <a:p>
            <a:pPr algn="just">
              <a:buNone/>
            </a:pPr>
            <a:r>
              <a:rPr lang="en-GB" sz="2400" b="1" dirty="0" smtClean="0">
                <a:latin typeface="Times New Roman" pitchFamily="18" charset="0"/>
                <a:cs typeface="Times New Roman" pitchFamily="18" charset="0"/>
              </a:rPr>
              <a:t>Special </a:t>
            </a:r>
            <a:r>
              <a:rPr lang="en-GB" sz="2400" b="1" dirty="0">
                <a:latin typeface="Times New Roman" pitchFamily="18" charset="0"/>
                <a:cs typeface="Times New Roman" pitchFamily="18" charset="0"/>
              </a:rPr>
              <a:t>provisions for computation of capital gains in case of joint development agreement</a:t>
            </a:r>
          </a:p>
          <a:p>
            <a:pPr algn="just">
              <a:buNone/>
            </a:pPr>
            <a:r>
              <a:rPr lang="en-GB" sz="2400" i="1" dirty="0">
                <a:latin typeface="Times New Roman" pitchFamily="18" charset="0"/>
                <a:cs typeface="Times New Roman" pitchFamily="18" charset="0"/>
              </a:rPr>
              <a:t>Under the existing provisions of section 45, capital gain is chargeable to tax in the year in which transfer takes place </a:t>
            </a:r>
            <a:r>
              <a:rPr lang="en-GB" sz="2400" i="1" dirty="0" smtClean="0">
                <a:latin typeface="Times New Roman" pitchFamily="18" charset="0"/>
                <a:cs typeface="Times New Roman" pitchFamily="18" charset="0"/>
              </a:rPr>
              <a:t>except in </a:t>
            </a:r>
            <a:r>
              <a:rPr lang="en-GB" sz="2400" i="1" dirty="0">
                <a:latin typeface="Times New Roman" pitchFamily="18" charset="0"/>
                <a:cs typeface="Times New Roman" pitchFamily="18" charset="0"/>
              </a:rPr>
              <a:t>certain cases. The definition of 'transfer', inter alia, includes any arrangement or transaction where any rights are handed </a:t>
            </a:r>
            <a:r>
              <a:rPr lang="en-GB" sz="2400" i="1" dirty="0" smtClean="0">
                <a:latin typeface="Times New Roman" pitchFamily="18" charset="0"/>
                <a:cs typeface="Times New Roman" pitchFamily="18" charset="0"/>
              </a:rPr>
              <a:t>over in </a:t>
            </a:r>
            <a:r>
              <a:rPr lang="en-GB" sz="2400" i="1" dirty="0">
                <a:latin typeface="Times New Roman" pitchFamily="18" charset="0"/>
                <a:cs typeface="Times New Roman" pitchFamily="18" charset="0"/>
              </a:rPr>
              <a:t>execution of part performance of contract, even though the legal title has not been transferred. In such a scenario, </a:t>
            </a:r>
            <a:r>
              <a:rPr lang="en-GB" sz="2400" i="1" dirty="0" smtClean="0">
                <a:latin typeface="Times New Roman" pitchFamily="18" charset="0"/>
                <a:cs typeface="Times New Roman" pitchFamily="18" charset="0"/>
              </a:rPr>
              <a:t>execution of </a:t>
            </a:r>
            <a:r>
              <a:rPr lang="en-GB" sz="2400" i="1" dirty="0">
                <a:latin typeface="Times New Roman" pitchFamily="18" charset="0"/>
                <a:cs typeface="Times New Roman" pitchFamily="18" charset="0"/>
              </a:rPr>
              <a:t>Joint Development Agreement between the owner of immovable property and the developer triggers the capital gains tax </a:t>
            </a:r>
            <a:r>
              <a:rPr lang="en-GB" sz="2400" i="1" dirty="0" smtClean="0">
                <a:latin typeface="Times New Roman" pitchFamily="18" charset="0"/>
                <a:cs typeface="Times New Roman" pitchFamily="18" charset="0"/>
              </a:rPr>
              <a:t>liability in </a:t>
            </a:r>
            <a:r>
              <a:rPr lang="en-GB" sz="2400" i="1" dirty="0">
                <a:latin typeface="Times New Roman" pitchFamily="18" charset="0"/>
                <a:cs typeface="Times New Roman" pitchFamily="18" charset="0"/>
              </a:rPr>
              <a:t>the hands of the owner in the year in which the possession of immovable property is handed over to the developer </a:t>
            </a:r>
            <a:r>
              <a:rPr lang="en-GB" sz="2400" i="1" dirty="0" smtClean="0">
                <a:latin typeface="Times New Roman" pitchFamily="18" charset="0"/>
                <a:cs typeface="Times New Roman" pitchFamily="18" charset="0"/>
              </a:rPr>
              <a:t>for development </a:t>
            </a:r>
            <a:r>
              <a:rPr lang="en-GB" sz="2400" i="1" dirty="0">
                <a:latin typeface="Times New Roman" pitchFamily="18" charset="0"/>
                <a:cs typeface="Times New Roman" pitchFamily="18" charset="0"/>
              </a:rPr>
              <a:t>of a project.</a:t>
            </a:r>
          </a:p>
          <a:p>
            <a:pPr algn="just">
              <a:buNone/>
            </a:pPr>
            <a:r>
              <a:rPr lang="en-GB" sz="2400" i="1" dirty="0">
                <a:latin typeface="Times New Roman" pitchFamily="18" charset="0"/>
                <a:cs typeface="Times New Roman" pitchFamily="18" charset="0"/>
              </a:rPr>
              <a:t>With a view to minimise the genuine hardship which the owner of land may face in paying capital gains tax in the year of </a:t>
            </a:r>
            <a:r>
              <a:rPr lang="en-GB" sz="2400" i="1" dirty="0" smtClean="0">
                <a:latin typeface="Times New Roman" pitchFamily="18" charset="0"/>
                <a:cs typeface="Times New Roman" pitchFamily="18" charset="0"/>
              </a:rPr>
              <a:t>transfer, it </a:t>
            </a:r>
            <a:r>
              <a:rPr lang="en-GB" sz="2400" i="1" dirty="0">
                <a:latin typeface="Times New Roman" pitchFamily="18" charset="0"/>
                <a:cs typeface="Times New Roman" pitchFamily="18" charset="0"/>
              </a:rPr>
              <a:t>is proposed to insert a new sub-section (5A) in section 45 so as to provide that in case of an </a:t>
            </a:r>
            <a:r>
              <a:rPr lang="en-GB" sz="2400" i="1" dirty="0" err="1">
                <a:latin typeface="Times New Roman" pitchFamily="18" charset="0"/>
                <a:cs typeface="Times New Roman" pitchFamily="18" charset="0"/>
              </a:rPr>
              <a:t>assessee</a:t>
            </a:r>
            <a:r>
              <a:rPr lang="en-GB" sz="2400" i="1" dirty="0">
                <a:latin typeface="Times New Roman" pitchFamily="18" charset="0"/>
                <a:cs typeface="Times New Roman" pitchFamily="18" charset="0"/>
              </a:rPr>
              <a:t> being individual or </a:t>
            </a:r>
            <a:r>
              <a:rPr lang="en-GB" sz="2400" i="1" dirty="0" smtClean="0">
                <a:latin typeface="Times New Roman" pitchFamily="18" charset="0"/>
                <a:cs typeface="Times New Roman" pitchFamily="18" charset="0"/>
              </a:rPr>
              <a:t>Hindu undivided </a:t>
            </a:r>
            <a:r>
              <a:rPr lang="en-GB" sz="2400" i="1" dirty="0">
                <a:latin typeface="Times New Roman" pitchFamily="18" charset="0"/>
                <a:cs typeface="Times New Roman" pitchFamily="18" charset="0"/>
              </a:rPr>
              <a:t>family, who enters into a specified agreement for development of a project, the capital gains shall be chargeable </a:t>
            </a:r>
            <a:r>
              <a:rPr lang="en-GB" sz="2400" i="1" dirty="0" smtClean="0">
                <a:latin typeface="Times New Roman" pitchFamily="18" charset="0"/>
                <a:cs typeface="Times New Roman" pitchFamily="18" charset="0"/>
              </a:rPr>
              <a:t>to income-tax </a:t>
            </a:r>
            <a:r>
              <a:rPr lang="en-GB" sz="2400" i="1" dirty="0">
                <a:latin typeface="Times New Roman" pitchFamily="18" charset="0"/>
                <a:cs typeface="Times New Roman" pitchFamily="18" charset="0"/>
              </a:rPr>
              <a:t>as income of the previous year in which the certificate of completion for the whole or part of the project is issued </a:t>
            </a:r>
            <a:r>
              <a:rPr lang="en-GB" sz="2400" i="1" dirty="0" smtClean="0">
                <a:latin typeface="Times New Roman" pitchFamily="18" charset="0"/>
                <a:cs typeface="Times New Roman" pitchFamily="18" charset="0"/>
              </a:rPr>
              <a:t>by the </a:t>
            </a:r>
            <a:r>
              <a:rPr lang="en-GB" sz="2400" i="1" dirty="0">
                <a:latin typeface="Times New Roman" pitchFamily="18" charset="0"/>
                <a:cs typeface="Times New Roman" pitchFamily="18" charset="0"/>
              </a:rPr>
              <a:t>competent authority.</a:t>
            </a:r>
          </a:p>
          <a:p>
            <a:pPr algn="just">
              <a:buNone/>
            </a:pPr>
            <a:endParaRPr lang="en-US" sz="2400"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43484931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H. C. Khincha &amp; Co</a:t>
            </a:r>
            <a:endParaRPr lang="en-IN"/>
          </a:p>
        </p:txBody>
      </p:sp>
      <p:sp>
        <p:nvSpPr>
          <p:cNvPr id="3" name="Title 2"/>
          <p:cNvSpPr>
            <a:spLocks noGrp="1"/>
          </p:cNvSpPr>
          <p:nvPr>
            <p:ph type="title"/>
          </p:nvPr>
        </p:nvSpPr>
        <p:spPr>
          <a:xfrm>
            <a:off x="609600" y="2598738"/>
            <a:ext cx="10972800" cy="1143000"/>
          </a:xfrm>
        </p:spPr>
        <p:txBody>
          <a:bodyPr>
            <a:normAutofit/>
          </a:bodyPr>
          <a:lstStyle/>
          <a:p>
            <a:pPr algn="ctr"/>
            <a:r>
              <a:rPr lang="en-GB" sz="5400" dirty="0" smtClean="0">
                <a:solidFill>
                  <a:schemeClr val="tx1"/>
                </a:solidFill>
                <a:latin typeface="Times New Roman" panose="02020603050405020304" pitchFamily="18" charset="0"/>
                <a:cs typeface="Times New Roman" panose="02020603050405020304" pitchFamily="18" charset="0"/>
              </a:rPr>
              <a:t>DIFFERENT ANGLE</a:t>
            </a:r>
            <a:endParaRPr lang="en-IN" sz="5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95393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7" y="300447"/>
            <a:ext cx="11090366" cy="5863454"/>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Section 2(e</a:t>
            </a:r>
            <a:r>
              <a:rPr lang="en-IN" sz="2400" b="1" dirty="0">
                <a:latin typeface="Times New Roman" panose="02020603050405020304" pitchFamily="18" charset="0"/>
                <a:cs typeface="Times New Roman" panose="02020603050405020304" pitchFamily="18" charset="0"/>
              </a:rPr>
              <a:t>) defines the term "enterprise" </a:t>
            </a:r>
            <a:r>
              <a:rPr lang="en-IN" sz="2400" b="1" dirty="0" smtClean="0">
                <a:latin typeface="Times New Roman" panose="02020603050405020304" pitchFamily="18" charset="0"/>
                <a:cs typeface="Times New Roman" panose="02020603050405020304" pitchFamily="18" charset="0"/>
              </a:rPr>
              <a:t>as under:</a:t>
            </a:r>
            <a:endParaRPr lang="en-IN" sz="2400" dirty="0">
              <a:latin typeface="Times New Roman" panose="02020603050405020304" pitchFamily="18" charset="0"/>
              <a:cs typeface="Times New Roman" panose="02020603050405020304" pitchFamily="18" charset="0"/>
            </a:endParaRPr>
          </a:p>
          <a:p>
            <a:pPr marL="0" indent="0" algn="just">
              <a:buNone/>
            </a:pPr>
            <a:r>
              <a:rPr lang="en-US" altLang="en-US" sz="2400" dirty="0">
                <a:latin typeface="Times New Roman" panose="02020603050405020304" pitchFamily="18" charset="0"/>
                <a:cs typeface="Times New Roman" panose="02020603050405020304" pitchFamily="18" charset="0"/>
              </a:rPr>
              <a:t>"</a:t>
            </a:r>
            <a:r>
              <a:rPr lang="en-US" altLang="en-US" sz="2400" b="1" u="sng" dirty="0">
                <a:latin typeface="Times New Roman" panose="02020603050405020304" pitchFamily="18" charset="0"/>
                <a:cs typeface="Times New Roman" panose="02020603050405020304" pitchFamily="18" charset="0"/>
              </a:rPr>
              <a:t>Enterprise</a:t>
            </a:r>
            <a:r>
              <a:rPr lang="en-US" altLang="en-US" sz="2400" dirty="0">
                <a:latin typeface="Times New Roman" panose="02020603050405020304" pitchFamily="18" charset="0"/>
                <a:cs typeface="Times New Roman" panose="02020603050405020304" pitchFamily="18" charset="0"/>
              </a:rPr>
              <a:t> means an </a:t>
            </a:r>
            <a:r>
              <a:rPr lang="en-US" altLang="en-US" sz="2400" b="1" u="sng" dirty="0">
                <a:latin typeface="Times New Roman" panose="02020603050405020304" pitchFamily="18" charset="0"/>
                <a:cs typeface="Times New Roman" panose="02020603050405020304" pitchFamily="18" charset="0"/>
              </a:rPr>
              <a:t>industrial undertaking or a business concern or any other establishment,</a:t>
            </a:r>
            <a:r>
              <a:rPr lang="en-US" altLang="en-US" sz="2400" dirty="0">
                <a:latin typeface="Times New Roman" panose="02020603050405020304" pitchFamily="18" charset="0"/>
                <a:cs typeface="Times New Roman" panose="02020603050405020304" pitchFamily="18" charset="0"/>
              </a:rPr>
              <a:t> by whatever name called, </a:t>
            </a:r>
            <a:r>
              <a:rPr lang="en-US" altLang="en-US" sz="2400" b="1" u="sng" dirty="0">
                <a:latin typeface="Times New Roman" panose="02020603050405020304" pitchFamily="18" charset="0"/>
                <a:cs typeface="Times New Roman" panose="02020603050405020304" pitchFamily="18" charset="0"/>
              </a:rPr>
              <a:t>engaged in the manufacture or production of goods,</a:t>
            </a:r>
            <a:r>
              <a:rPr lang="en-US" altLang="en-US" sz="2400" dirty="0">
                <a:latin typeface="Times New Roman" panose="02020603050405020304" pitchFamily="18" charset="0"/>
                <a:cs typeface="Times New Roman" panose="02020603050405020304" pitchFamily="18" charset="0"/>
              </a:rPr>
              <a:t> in any manner, </a:t>
            </a:r>
            <a:r>
              <a:rPr lang="en-US" altLang="en-US" sz="2400" b="1" u="sng" dirty="0">
                <a:latin typeface="Times New Roman" panose="02020603050405020304" pitchFamily="18" charset="0"/>
                <a:cs typeface="Times New Roman" panose="02020603050405020304" pitchFamily="18" charset="0"/>
              </a:rPr>
              <a:t>pertaining to any industry specified in the First Schedule to the Industries (Development and Regulation) Act, 1951 or engaged in providing or rendering any service or </a:t>
            </a:r>
            <a:r>
              <a:rPr lang="en-US" altLang="en-US" sz="2400" b="1" u="sng" dirty="0" smtClean="0">
                <a:latin typeface="Times New Roman" panose="02020603050405020304" pitchFamily="18" charset="0"/>
                <a:cs typeface="Times New Roman" panose="02020603050405020304" pitchFamily="18" charset="0"/>
              </a:rPr>
              <a:t>services".</a:t>
            </a:r>
            <a:endParaRPr lang="en-IN" sz="2400" b="1" u="sng" dirty="0" smtClean="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28780137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70263" y="444137"/>
            <a:ext cx="11155680" cy="5605827"/>
          </a:xfrm>
        </p:spPr>
        <p:txBody>
          <a:bodyPr/>
          <a:lstStyle/>
          <a:p>
            <a:pPr algn="just">
              <a:buFont typeface="Arial" panose="020B0604020202020204" pitchFamily="34" charset="0"/>
              <a:buNone/>
            </a:pPr>
            <a:r>
              <a:rPr lang="en-US" altLang="en-US" sz="2400" b="1" u="sng" dirty="0" smtClean="0">
                <a:latin typeface="Times New Roman" panose="02020603050405020304" pitchFamily="18" charset="0"/>
                <a:cs typeface="Times New Roman" panose="02020603050405020304" pitchFamily="18" charset="0"/>
              </a:rPr>
              <a:t>Analysis</a:t>
            </a:r>
          </a:p>
          <a:p>
            <a:pPr algn="just">
              <a:buFont typeface="Arial" panose="020B0604020202020204" pitchFamily="34" charset="0"/>
              <a:buNone/>
            </a:pPr>
            <a:r>
              <a:rPr lang="en-US" altLang="en-US" sz="2400" dirty="0" err="1" smtClean="0">
                <a:latin typeface="Times New Roman" panose="02020603050405020304" pitchFamily="18" charset="0"/>
                <a:cs typeface="Times New Roman" panose="02020603050405020304" pitchFamily="18" charset="0"/>
              </a:rPr>
              <a:t>i</a:t>
            </a:r>
            <a:r>
              <a:rPr lang="en-US" altLang="en-US" sz="2400" dirty="0" smtClean="0">
                <a:latin typeface="Times New Roman" panose="02020603050405020304" pitchFamily="18" charset="0"/>
                <a:cs typeface="Times New Roman" panose="02020603050405020304" pitchFamily="18" charset="0"/>
              </a:rPr>
              <a:t>. The </a:t>
            </a:r>
            <a:r>
              <a:rPr lang="en-US" altLang="en-US" sz="2400" b="1" u="sng" dirty="0">
                <a:latin typeface="Times New Roman" panose="02020603050405020304" pitchFamily="18" charset="0"/>
                <a:cs typeface="Times New Roman" panose="02020603050405020304" pitchFamily="18" charset="0"/>
              </a:rPr>
              <a:t>enterprise</a:t>
            </a:r>
            <a:r>
              <a:rPr lang="en-US" altLang="en-US" sz="2400" dirty="0">
                <a:latin typeface="Times New Roman" panose="02020603050405020304" pitchFamily="18" charset="0"/>
                <a:cs typeface="Times New Roman" panose="02020603050405020304" pitchFamily="18" charset="0"/>
              </a:rPr>
              <a:t> must be </a:t>
            </a:r>
            <a:r>
              <a:rPr lang="en-US" altLang="en-US" sz="2400" b="1" u="sng" dirty="0">
                <a:latin typeface="Times New Roman" panose="02020603050405020304" pitchFamily="18" charset="0"/>
                <a:cs typeface="Times New Roman" panose="02020603050405020304" pitchFamily="18" charset="0"/>
              </a:rPr>
              <a:t>engaged in the manufacture or production of </a:t>
            </a:r>
            <a:r>
              <a:rPr lang="en-US" altLang="en-US" sz="2400" b="1" u="sng" dirty="0" smtClean="0">
                <a:latin typeface="Times New Roman" panose="02020603050405020304" pitchFamily="18" charset="0"/>
                <a:cs typeface="Times New Roman" panose="02020603050405020304" pitchFamily="18" charset="0"/>
              </a:rPr>
              <a:t>goods / rendering any services.</a:t>
            </a:r>
            <a:r>
              <a:rPr lang="en-US" altLang="en-US" sz="2400" dirty="0" smtClean="0">
                <a:latin typeface="Times New Roman" panose="02020603050405020304" pitchFamily="18" charset="0"/>
                <a:cs typeface="Times New Roman" panose="02020603050405020304" pitchFamily="18" charset="0"/>
              </a:rPr>
              <a:t> </a:t>
            </a:r>
          </a:p>
          <a:p>
            <a:pPr algn="just">
              <a:buFont typeface="Arial" panose="020B0604020202020204" pitchFamily="34" charset="0"/>
              <a:buNone/>
            </a:pPr>
            <a:r>
              <a:rPr lang="en-US" altLang="en-US" sz="2400" dirty="0" smtClean="0">
                <a:latin typeface="Times New Roman" panose="02020603050405020304" pitchFamily="18" charset="0"/>
                <a:cs typeface="Times New Roman" panose="02020603050405020304" pitchFamily="18" charset="0"/>
              </a:rPr>
              <a:t>ii. Therefore</a:t>
            </a:r>
            <a:r>
              <a:rPr lang="en-US" altLang="en-US" sz="2400" dirty="0">
                <a:latin typeface="Times New Roman" panose="02020603050405020304" pitchFamily="18" charset="0"/>
                <a:cs typeface="Times New Roman" panose="02020603050405020304" pitchFamily="18" charset="0"/>
              </a:rPr>
              <a:t>, </a:t>
            </a:r>
            <a:r>
              <a:rPr lang="en-US" altLang="en-US" sz="2400" b="1" u="sng" dirty="0">
                <a:latin typeface="Times New Roman" panose="02020603050405020304" pitchFamily="18" charset="0"/>
                <a:cs typeface="Times New Roman" panose="02020603050405020304" pitchFamily="18" charset="0"/>
              </a:rPr>
              <a:t>an enterprise which is engaged in trading is not covered by the term "enterprise".</a:t>
            </a:r>
            <a:r>
              <a:rPr lang="en-US" altLang="en-US" sz="2400" b="1"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400" dirty="0" smtClean="0">
                <a:latin typeface="Times New Roman" panose="02020603050405020304" pitchFamily="18" charset="0"/>
                <a:cs typeface="Times New Roman" panose="02020603050405020304" pitchFamily="18" charset="0"/>
              </a:rPr>
              <a:t>iii. Expression </a:t>
            </a:r>
            <a:r>
              <a:rPr lang="en-US" altLang="en-US" sz="2400" b="1" u="sng" dirty="0" smtClean="0">
                <a:latin typeface="Times New Roman" panose="02020603050405020304" pitchFamily="18" charset="0"/>
                <a:cs typeface="Times New Roman" panose="02020603050405020304" pitchFamily="18" charset="0"/>
              </a:rPr>
              <a:t>"</a:t>
            </a:r>
            <a:r>
              <a:rPr lang="en-US" altLang="en-US" sz="2400" b="1" u="sng" dirty="0">
                <a:latin typeface="Times New Roman" panose="02020603050405020304" pitchFamily="18" charset="0"/>
                <a:cs typeface="Times New Roman" panose="02020603050405020304" pitchFamily="18" charset="0"/>
              </a:rPr>
              <a:t>engaged" </a:t>
            </a:r>
            <a:r>
              <a:rPr lang="en-US" altLang="en-US" sz="2400" b="1" u="sng" dirty="0" smtClean="0">
                <a:latin typeface="Times New Roman" panose="02020603050405020304" pitchFamily="18" charset="0"/>
                <a:cs typeface="Times New Roman" panose="02020603050405020304" pitchFamily="18" charset="0"/>
              </a:rPr>
              <a:t>is </a:t>
            </a:r>
            <a:r>
              <a:rPr lang="en-US" altLang="en-US" sz="2400" b="1" u="sng" dirty="0">
                <a:latin typeface="Times New Roman" panose="02020603050405020304" pitchFamily="18" charset="0"/>
                <a:cs typeface="Times New Roman" panose="02020603050405020304" pitchFamily="18" charset="0"/>
              </a:rPr>
              <a:t>not defined in the MSME Act, 2006.</a:t>
            </a:r>
            <a:r>
              <a:rPr lang="en-US" altLang="en-US" sz="2400" dirty="0">
                <a:latin typeface="Times New Roman" panose="02020603050405020304" pitchFamily="18" charset="0"/>
                <a:cs typeface="Times New Roman" panose="02020603050405020304" pitchFamily="18" charset="0"/>
              </a:rPr>
              <a:t> </a:t>
            </a:r>
            <a:endParaRPr lang="en-US" altLang="en-US" sz="24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400" dirty="0" smtClean="0">
                <a:latin typeface="Times New Roman" panose="02020603050405020304" pitchFamily="18" charset="0"/>
                <a:cs typeface="Times New Roman" panose="02020603050405020304" pitchFamily="18" charset="0"/>
              </a:rPr>
              <a:t>iv. However</a:t>
            </a:r>
            <a:r>
              <a:rPr lang="en-US" altLang="en-US" sz="2400" dirty="0">
                <a:latin typeface="Times New Roman" panose="02020603050405020304" pitchFamily="18" charset="0"/>
                <a:cs typeface="Times New Roman" panose="02020603050405020304" pitchFamily="18" charset="0"/>
              </a:rPr>
              <a:t>, in the </a:t>
            </a:r>
            <a:r>
              <a:rPr lang="en-US" altLang="en-US" sz="2400" b="1" u="sng" dirty="0">
                <a:latin typeface="Times New Roman" panose="02020603050405020304" pitchFamily="18" charset="0"/>
                <a:cs typeface="Times New Roman" panose="02020603050405020304" pitchFamily="18" charset="0"/>
              </a:rPr>
              <a:t>portal www.dcmsme.gov.in</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being the portal belonging to the Government of India the </a:t>
            </a:r>
            <a:r>
              <a:rPr lang="en-US" altLang="en-US" sz="2400" b="1" u="sng" dirty="0">
                <a:latin typeface="Times New Roman" panose="02020603050405020304" pitchFamily="18" charset="0"/>
                <a:cs typeface="Times New Roman" panose="02020603050405020304" pitchFamily="18" charset="0"/>
              </a:rPr>
              <a:t>meaning of manufacturing enterprise</a:t>
            </a:r>
            <a:r>
              <a:rPr lang="en-US" altLang="en-US" sz="2400" dirty="0">
                <a:latin typeface="Times New Roman" panose="02020603050405020304" pitchFamily="18" charset="0"/>
                <a:cs typeface="Times New Roman" panose="02020603050405020304" pitchFamily="18" charset="0"/>
              </a:rPr>
              <a:t> is explained as </a:t>
            </a:r>
            <a:r>
              <a:rPr lang="en-US" altLang="en-US" sz="2400" b="1" u="sng" dirty="0">
                <a:latin typeface="Times New Roman" panose="02020603050405020304" pitchFamily="18" charset="0"/>
                <a:cs typeface="Times New Roman" panose="02020603050405020304" pitchFamily="18" charset="0"/>
              </a:rPr>
              <a:t>"employing plant and machinery in the process of value addition to the final product having a distinct name or character or use</a:t>
            </a:r>
            <a:r>
              <a:rPr lang="en-US" altLang="en-US" sz="2400" b="1" u="sng"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altLang="en-US" sz="2400" b="1" u="sng" dirty="0" smtClean="0">
                <a:latin typeface="Times New Roman" panose="02020603050405020304" pitchFamily="18" charset="0"/>
                <a:cs typeface="Times New Roman" panose="02020603050405020304" pitchFamily="18" charset="0"/>
              </a:rPr>
              <a:t>Thus</a:t>
            </a:r>
            <a:r>
              <a:rPr lang="en-US" altLang="en-US" sz="2400" b="1" u="sng" dirty="0">
                <a:latin typeface="Times New Roman" panose="02020603050405020304" pitchFamily="18" charset="0"/>
                <a:cs typeface="Times New Roman" panose="02020603050405020304" pitchFamily="18" charset="0"/>
              </a:rPr>
              <a:t>, a unit engaged in manufacturing or producing an article which is having distinct name or character or use can be stated as an entity covered by the definition</a:t>
            </a:r>
            <a:r>
              <a:rPr lang="en-US" altLang="en-US" sz="2400" b="1" u="sng" dirty="0" smtClean="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33250908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43001" y="381001"/>
            <a:ext cx="10953598" cy="5668963"/>
          </a:xfrm>
        </p:spPr>
        <p:txBody>
          <a:bodyPr/>
          <a:lstStyle/>
          <a:p>
            <a:pPr algn="just">
              <a:buFont typeface="Arial" panose="020B0604020202020204" pitchFamily="34" charset="0"/>
              <a:buNone/>
            </a:pPr>
            <a:r>
              <a:rPr lang="en-US" altLang="en-US" sz="2400" dirty="0" smtClean="0">
                <a:latin typeface="Times New Roman" panose="02020603050405020304" pitchFamily="18" charset="0"/>
                <a:cs typeface="Times New Roman" panose="02020603050405020304" pitchFamily="18" charset="0"/>
              </a:rPr>
              <a:t>v. In </a:t>
            </a:r>
            <a:r>
              <a:rPr lang="en-US" altLang="en-US" sz="2400" b="1" u="sng" dirty="0">
                <a:latin typeface="Times New Roman" panose="02020603050405020304" pitchFamily="18" charset="0"/>
                <a:cs typeface="Times New Roman" panose="02020603050405020304" pitchFamily="18" charset="0"/>
              </a:rPr>
              <a:t>National Projects Construction </a:t>
            </a:r>
            <a:r>
              <a:rPr lang="en-US" altLang="en-US" sz="2400" b="1" u="sng" dirty="0" err="1">
                <a:latin typeface="Times New Roman" panose="02020603050405020304" pitchFamily="18" charset="0"/>
                <a:cs typeface="Times New Roman" panose="02020603050405020304" pitchFamily="18" charset="0"/>
              </a:rPr>
              <a:t>Corpn</a:t>
            </a:r>
            <a:r>
              <a:rPr lang="en-US" altLang="en-US" sz="2400" b="1" u="sng" dirty="0">
                <a:latin typeface="Times New Roman" panose="02020603050405020304" pitchFamily="18" charset="0"/>
                <a:cs typeface="Times New Roman" panose="02020603050405020304" pitchFamily="18" charset="0"/>
              </a:rPr>
              <a:t>. Ltd. v. CWT [1969] 74 ITR 465 (Delhi)</a:t>
            </a:r>
            <a:r>
              <a:rPr lang="en-US" altLang="en-US" sz="2400" dirty="0">
                <a:latin typeface="Times New Roman" panose="02020603050405020304" pitchFamily="18" charset="0"/>
                <a:cs typeface="Times New Roman" panose="02020603050405020304" pitchFamily="18" charset="0"/>
              </a:rPr>
              <a:t> the court was to decide about an industrial undertaking engaged in the manufacture or production or processing of goods or articles. </a:t>
            </a:r>
          </a:p>
          <a:p>
            <a:pPr algn="just">
              <a:buFont typeface="Arial" panose="020B0604020202020204" pitchFamily="34" charset="0"/>
              <a:buNone/>
            </a:pPr>
            <a:r>
              <a:rPr lang="en-US" altLang="en-US" sz="2400" dirty="0" smtClean="0">
                <a:latin typeface="Times New Roman" panose="02020603050405020304" pitchFamily="18" charset="0"/>
                <a:cs typeface="Times New Roman" panose="02020603050405020304" pitchFamily="18" charset="0"/>
              </a:rPr>
              <a:t>	It </a:t>
            </a:r>
            <a:r>
              <a:rPr lang="en-US" altLang="en-US" sz="2400" dirty="0">
                <a:latin typeface="Times New Roman" panose="02020603050405020304" pitchFamily="18" charset="0"/>
                <a:cs typeface="Times New Roman" panose="02020603050405020304" pitchFamily="18" charset="0"/>
              </a:rPr>
              <a:t>held that "the word </a:t>
            </a:r>
            <a:r>
              <a:rPr lang="en-US" altLang="en-US" sz="2400" b="1" u="sng" dirty="0">
                <a:latin typeface="Times New Roman" panose="02020603050405020304" pitchFamily="18" charset="0"/>
                <a:cs typeface="Times New Roman" panose="02020603050405020304" pitchFamily="18" charset="0"/>
              </a:rPr>
              <a:t>'engage'</a:t>
            </a:r>
            <a:r>
              <a:rPr lang="en-US" altLang="en-US" sz="2400" dirty="0">
                <a:latin typeface="Times New Roman" panose="02020603050405020304" pitchFamily="18" charset="0"/>
                <a:cs typeface="Times New Roman" panose="02020603050405020304" pitchFamily="18" charset="0"/>
              </a:rPr>
              <a:t> may have variety of meanings depending on the context and setting in which it is </a:t>
            </a:r>
            <a:r>
              <a:rPr lang="en-US" altLang="en-US" sz="2400" dirty="0" smtClean="0">
                <a:latin typeface="Times New Roman" panose="02020603050405020304" pitchFamily="18" charset="0"/>
                <a:cs typeface="Times New Roman" panose="02020603050405020304" pitchFamily="18" charset="0"/>
              </a:rPr>
              <a:t>used. </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Ordinarily </a:t>
            </a:r>
            <a:r>
              <a:rPr lang="en-US" altLang="en-US" sz="2400" b="1" u="sng" dirty="0">
                <a:latin typeface="Times New Roman" panose="02020603050405020304" pitchFamily="18" charset="0"/>
                <a:cs typeface="Times New Roman" panose="02020603050405020304" pitchFamily="18" charset="0"/>
              </a:rPr>
              <a:t>the expression connotes doing of more than one act or one </a:t>
            </a:r>
            <a:r>
              <a:rPr lang="en-US" altLang="en-US" sz="2400" b="1" u="sng" dirty="0" smtClean="0">
                <a:latin typeface="Times New Roman" panose="02020603050405020304" pitchFamily="18" charset="0"/>
                <a:cs typeface="Times New Roman" panose="02020603050405020304" pitchFamily="18" charset="0"/>
              </a:rPr>
              <a:t>transaction.</a:t>
            </a:r>
          </a:p>
          <a:p>
            <a:pPr algn="just">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	</a:t>
            </a:r>
            <a:r>
              <a:rPr lang="en-US" altLang="en-US" sz="2400" b="1" u="sng" dirty="0" smtClean="0">
                <a:latin typeface="Times New Roman" panose="02020603050405020304" pitchFamily="18" charset="0"/>
                <a:cs typeface="Times New Roman" panose="02020603050405020304" pitchFamily="18" charset="0"/>
              </a:rPr>
              <a:t>Continuity </a:t>
            </a:r>
            <a:r>
              <a:rPr lang="en-US" altLang="en-US" sz="2400" b="1" u="sng" dirty="0">
                <a:latin typeface="Times New Roman" panose="02020603050405020304" pitchFamily="18" charset="0"/>
                <a:cs typeface="Times New Roman" panose="02020603050405020304" pitchFamily="18" charset="0"/>
              </a:rPr>
              <a:t>of action is implicit in the meaning of the word.</a:t>
            </a:r>
            <a:r>
              <a:rPr lang="en-US" altLang="en-US" sz="2400" u="sng" dirty="0">
                <a:latin typeface="Times New Roman" panose="02020603050405020304" pitchFamily="18" charset="0"/>
                <a:cs typeface="Times New Roman" panose="02020603050405020304" pitchFamily="18" charset="0"/>
              </a:rPr>
              <a:t> </a:t>
            </a:r>
            <a:endParaRPr lang="en-US" altLang="en-US" sz="4000"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42724599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77049" y="381001"/>
            <a:ext cx="11285503" cy="5668963"/>
          </a:xfrm>
        </p:spPr>
        <p:txBody>
          <a:bodyPr/>
          <a:lstStyle/>
          <a:p>
            <a:pPr algn="just">
              <a:buFont typeface="Arial" panose="020B0604020202020204" pitchFamily="34" charset="0"/>
              <a:buNone/>
            </a:pPr>
            <a:r>
              <a:rPr lang="en-US" altLang="en-US" sz="2400" dirty="0" smtClean="0">
                <a:latin typeface="Times New Roman" panose="02020603050405020304" pitchFamily="18" charset="0"/>
                <a:cs typeface="Times New Roman" panose="02020603050405020304" pitchFamily="18" charset="0"/>
              </a:rPr>
              <a:t>It </a:t>
            </a:r>
            <a:r>
              <a:rPr lang="en-US" altLang="en-US" sz="2400" dirty="0">
                <a:latin typeface="Times New Roman" panose="02020603050405020304" pitchFamily="18" charset="0"/>
                <a:cs typeface="Times New Roman" panose="02020603050405020304" pitchFamily="18" charset="0"/>
              </a:rPr>
              <a:t>has also been used in the sense of being busy or conducting or devoting attention or effort or employing oneself. </a:t>
            </a:r>
            <a:endParaRPr lang="en-US" altLang="en-US" sz="24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400" dirty="0" smtClean="0">
                <a:latin typeface="Times New Roman" panose="02020603050405020304" pitchFamily="18" charset="0"/>
                <a:cs typeface="Times New Roman" panose="02020603050405020304" pitchFamily="18" charset="0"/>
              </a:rPr>
              <a:t>The </a:t>
            </a:r>
            <a:r>
              <a:rPr lang="en-US" altLang="en-US" sz="2400" dirty="0">
                <a:latin typeface="Times New Roman" panose="02020603050405020304" pitchFamily="18" charset="0"/>
                <a:cs typeface="Times New Roman" panose="02020603050405020304" pitchFamily="18" charset="0"/>
              </a:rPr>
              <a:t>words "</a:t>
            </a:r>
            <a:r>
              <a:rPr lang="en-US" altLang="en-US" sz="2400" b="1" u="sng" dirty="0">
                <a:latin typeface="Times New Roman" panose="02020603050405020304" pitchFamily="18" charset="0"/>
                <a:cs typeface="Times New Roman" panose="02020603050405020304" pitchFamily="18" charset="0"/>
              </a:rPr>
              <a:t>engaged in the manufacture, production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etc</a:t>
            </a:r>
            <a:r>
              <a:rPr lang="en-US" altLang="en-US" sz="2400" dirty="0">
                <a:latin typeface="Times New Roman" panose="02020603050405020304" pitchFamily="18" charset="0"/>
                <a:cs typeface="Times New Roman" panose="02020603050405020304" pitchFamily="18" charset="0"/>
              </a:rPr>
              <a:t> should normally, therefore mean </a:t>
            </a:r>
            <a:r>
              <a:rPr lang="en-US" altLang="en-US" sz="2400" b="1" u="sng" dirty="0">
                <a:latin typeface="Times New Roman" panose="02020603050405020304" pitchFamily="18" charset="0"/>
                <a:cs typeface="Times New Roman" panose="02020603050405020304" pitchFamily="18" charset="0"/>
              </a:rPr>
              <a:t>continuously occupied in the manufacture as a principal business as distinguished from occasional participation or single act or casual employment or a mere supervision without physical </a:t>
            </a:r>
            <a:r>
              <a:rPr lang="en-US" altLang="en-US" sz="2400" b="1" u="sng" dirty="0" smtClean="0">
                <a:latin typeface="Times New Roman" panose="02020603050405020304" pitchFamily="18" charset="0"/>
                <a:cs typeface="Times New Roman" panose="02020603050405020304" pitchFamily="18" charset="0"/>
              </a:rPr>
              <a:t>participation.</a:t>
            </a:r>
          </a:p>
          <a:p>
            <a:pPr algn="just">
              <a:buFont typeface="Arial" panose="020B0604020202020204" pitchFamily="34" charset="0"/>
              <a:buNone/>
            </a:pPr>
            <a:r>
              <a:rPr lang="en-US" altLang="en-US" sz="2400" b="1" u="sng" dirty="0" smtClean="0">
                <a:latin typeface="Times New Roman" panose="02020603050405020304" pitchFamily="18" charset="0"/>
                <a:cs typeface="Times New Roman" panose="02020603050405020304" pitchFamily="18" charset="0"/>
              </a:rPr>
              <a:t>The </a:t>
            </a:r>
            <a:r>
              <a:rPr lang="en-US" altLang="en-US" sz="2400" b="1" u="sng" dirty="0">
                <a:latin typeface="Times New Roman" panose="02020603050405020304" pitchFamily="18" charset="0"/>
                <a:cs typeface="Times New Roman" panose="02020603050405020304" pitchFamily="18" charset="0"/>
              </a:rPr>
              <a:t>extent of activity would be a relevant factor and if such activity is at an extended scale, it may be suggestive of being "engaged" in manufacturing activity</a:t>
            </a:r>
            <a:r>
              <a:rPr lang="en-US" altLang="en-US" sz="2400" b="1" u="sng" dirty="0" smtClean="0">
                <a:latin typeface="Times New Roman" panose="02020603050405020304" pitchFamily="18" charset="0"/>
                <a:cs typeface="Times New Roman" panose="02020603050405020304" pitchFamily="18" charset="0"/>
              </a:rPr>
              <a:t>."</a:t>
            </a:r>
            <a:endParaRPr lang="en-US" alt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19668377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32918" y="381001"/>
            <a:ext cx="11173765" cy="5668963"/>
          </a:xfrm>
        </p:spPr>
        <p:txBody>
          <a:bodyPr/>
          <a:lstStyle/>
          <a:p>
            <a:pPr algn="just">
              <a:buFont typeface="Arial" panose="020B0604020202020204" pitchFamily="34" charset="0"/>
              <a:buNone/>
            </a:pPr>
            <a:r>
              <a:rPr lang="en-US" altLang="en-US" sz="2400" dirty="0" smtClean="0">
                <a:latin typeface="Times New Roman" panose="02020603050405020304" pitchFamily="18" charset="0"/>
                <a:cs typeface="Times New Roman" panose="02020603050405020304" pitchFamily="18" charset="0"/>
              </a:rPr>
              <a:t>	Yet another limb of the definition is </a:t>
            </a:r>
            <a:r>
              <a:rPr lang="en-US" altLang="en-US" sz="2400" b="1" u="sng" dirty="0" smtClean="0">
                <a:latin typeface="Times New Roman" panose="02020603050405020304" pitchFamily="18" charset="0"/>
                <a:cs typeface="Times New Roman" panose="02020603050405020304" pitchFamily="18" charset="0"/>
              </a:rPr>
              <a:t>"manufacture or production of goods, in any manner, pertaining to any industry specified in the First Schedule to the Industries (Development and Regulation) Act, 1951"</a:t>
            </a:r>
            <a:r>
              <a:rPr lang="en-US" altLang="en-US" sz="2400" b="1" dirty="0" smtClean="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98495575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00446" y="381001"/>
            <a:ext cx="11599817" cy="5668963"/>
          </a:xfrm>
        </p:spPr>
        <p:txBody>
          <a:bodyPr/>
          <a:lstStyle/>
          <a:p>
            <a:pPr algn="ctr">
              <a:buNone/>
            </a:pPr>
            <a:r>
              <a:rPr lang="en-US" altLang="en-US" sz="2400" dirty="0">
                <a:latin typeface="Times New Roman" panose="02020603050405020304" pitchFamily="18" charset="0"/>
                <a:cs typeface="Times New Roman" panose="02020603050405020304" pitchFamily="18" charset="0"/>
              </a:rPr>
              <a:t>The </a:t>
            </a:r>
            <a:r>
              <a:rPr lang="en-US" altLang="en-US" sz="2400" b="1" u="sng" dirty="0">
                <a:latin typeface="Times New Roman" panose="02020603050405020304" pitchFamily="18" charset="0"/>
                <a:cs typeface="Times New Roman" panose="02020603050405020304" pitchFamily="18" charset="0"/>
              </a:rPr>
              <a:t>following goods whether manufactured or produced</a:t>
            </a:r>
            <a:r>
              <a:rPr lang="en-US" altLang="en-US" sz="2400" dirty="0">
                <a:latin typeface="Times New Roman" panose="02020603050405020304" pitchFamily="18" charset="0"/>
                <a:cs typeface="Times New Roman" panose="02020603050405020304" pitchFamily="18" charset="0"/>
              </a:rPr>
              <a:t> in any manner is covered:</a:t>
            </a:r>
            <a:endParaRPr lang="en-US" altLang="en-US" sz="4000" dirty="0">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IN" altLang="en-US" sz="2400" b="1" dirty="0" smtClean="0">
                <a:latin typeface="Times New Roman" panose="02020603050405020304" pitchFamily="18" charset="0"/>
                <a:cs typeface="Times New Roman" panose="02020603050405020304" pitchFamily="18" charset="0"/>
              </a:rPr>
              <a:t>THE </a:t>
            </a:r>
            <a:r>
              <a:rPr lang="en-IN" altLang="en-US" sz="2400" b="1" dirty="0">
                <a:latin typeface="Times New Roman" panose="02020603050405020304" pitchFamily="18" charset="0"/>
                <a:cs typeface="Times New Roman" panose="02020603050405020304" pitchFamily="18" charset="0"/>
              </a:rPr>
              <a:t>FIRST SCHEDULE</a:t>
            </a:r>
          </a:p>
          <a:p>
            <a:pPr algn="ctr">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[See sections 2 and 3(</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Any </a:t>
            </a:r>
            <a:r>
              <a:rPr lang="en-US" altLang="en-US" sz="2400" b="1" u="sng" dirty="0">
                <a:latin typeface="Times New Roman" panose="02020603050405020304" pitchFamily="18" charset="0"/>
                <a:cs typeface="Times New Roman" panose="02020603050405020304" pitchFamily="18" charset="0"/>
              </a:rPr>
              <a:t>industry engaged in the manufacture or production of any of the articles mentioned under each of the following heading or sub-headings, namely</a:t>
            </a:r>
            <a:r>
              <a:rPr lang="en-US" altLang="en-US" sz="2400" b="1" u="sng" dirty="0" smtClean="0">
                <a:latin typeface="Times New Roman" panose="02020603050405020304" pitchFamily="18" charset="0"/>
                <a:cs typeface="Times New Roman" panose="02020603050405020304" pitchFamily="18" charset="0"/>
              </a:rPr>
              <a:t>:-</a:t>
            </a:r>
            <a:endParaRPr lang="en-US" alt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graphicFrame>
        <p:nvGraphicFramePr>
          <p:cNvPr id="3" name="Table 2"/>
          <p:cNvGraphicFramePr>
            <a:graphicFrameLocks noGrp="1"/>
          </p:cNvGraphicFramePr>
          <p:nvPr>
            <p:extLst/>
          </p:nvPr>
        </p:nvGraphicFramePr>
        <p:xfrm>
          <a:off x="901337" y="2525485"/>
          <a:ext cx="7848600" cy="2834652"/>
        </p:xfrm>
        <a:graphic>
          <a:graphicData uri="http://schemas.openxmlformats.org/drawingml/2006/table">
            <a:tbl>
              <a:tblPr firstRow="1" bandRow="1">
                <a:tableStyleId>{616DA210-FB5B-4158-B5E0-FEB733F419BA}</a:tableStyleId>
              </a:tblPr>
              <a:tblGrid>
                <a:gridCol w="381000">
                  <a:extLst>
                    <a:ext uri="{9D8B030D-6E8A-4147-A177-3AD203B41FA5}">
                      <a16:colId xmlns:a16="http://schemas.microsoft.com/office/drawing/2014/main" xmlns="" val="20000"/>
                    </a:ext>
                  </a:extLst>
                </a:gridCol>
                <a:gridCol w="7467600">
                  <a:extLst>
                    <a:ext uri="{9D8B030D-6E8A-4147-A177-3AD203B41FA5}">
                      <a16:colId xmlns:a16="http://schemas.microsoft.com/office/drawing/2014/main" xmlns="" val="20001"/>
                    </a:ext>
                  </a:extLst>
                </a:gridCol>
              </a:tblGrid>
              <a:tr h="2560638">
                <a:tc>
                  <a:txBody>
                    <a:bodyPr/>
                    <a:lstStyle/>
                    <a:p>
                      <a:r>
                        <a:rPr lang="en-US" sz="2000" dirty="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txBody>
                  <a:tcPr marT="45726" marB="45726"/>
                </a:tc>
                <a:tc>
                  <a:txBody>
                    <a:bodyPr/>
                    <a:lstStyle/>
                    <a:p>
                      <a:r>
                        <a:rPr lang="en-IN" sz="2000" dirty="0">
                          <a:latin typeface="Times New Roman" panose="02020603050405020304" pitchFamily="18" charset="0"/>
                          <a:cs typeface="Times New Roman" panose="02020603050405020304" pitchFamily="18" charset="0"/>
                        </a:rPr>
                        <a:t>METALLURGICAL INDUSTRIES:</a:t>
                      </a:r>
                    </a:p>
                    <a:p>
                      <a:pPr marL="342900" indent="-342900">
                        <a:buAutoNum type="alphaUcPeriod"/>
                      </a:pPr>
                      <a:r>
                        <a:rPr lang="en-US" sz="2000" b="1" dirty="0">
                          <a:latin typeface="Times New Roman" panose="02020603050405020304" pitchFamily="18" charset="0"/>
                          <a:cs typeface="Times New Roman" panose="02020603050405020304" pitchFamily="18" charset="0"/>
                        </a:rPr>
                        <a:t>Ferrous : </a:t>
                      </a:r>
                    </a:p>
                    <a:p>
                      <a:pPr marL="342900" indent="-342900">
                        <a:buAutoNum type="arabicParenBoth"/>
                      </a:pPr>
                      <a:r>
                        <a:rPr lang="en-US" sz="2000" b="0" dirty="0">
                          <a:latin typeface="Times New Roman" panose="02020603050405020304" pitchFamily="18" charset="0"/>
                          <a:cs typeface="Times New Roman" panose="02020603050405020304" pitchFamily="18" charset="0"/>
                        </a:rPr>
                        <a:t>Iron and steel (metal). </a:t>
                      </a:r>
                    </a:p>
                    <a:p>
                      <a:pPr marL="0" indent="0">
                        <a:buNone/>
                      </a:pPr>
                      <a:r>
                        <a:rPr lang="en-US" sz="2000" b="0" dirty="0">
                          <a:latin typeface="Times New Roman" panose="02020603050405020304" pitchFamily="18" charset="0"/>
                          <a:cs typeface="Times New Roman" panose="02020603050405020304" pitchFamily="18" charset="0"/>
                        </a:rPr>
                        <a:t>(2) Ferro- alloys. </a:t>
                      </a:r>
                    </a:p>
                    <a:p>
                      <a:pPr marL="0" indent="0">
                        <a:buNone/>
                      </a:pPr>
                      <a:r>
                        <a:rPr lang="en-US" sz="2000" b="0" dirty="0">
                          <a:latin typeface="Times New Roman" panose="02020603050405020304" pitchFamily="18" charset="0"/>
                          <a:cs typeface="Times New Roman" panose="02020603050405020304" pitchFamily="18" charset="0"/>
                        </a:rPr>
                        <a:t>(3) Iron and steel castings and forgings. </a:t>
                      </a:r>
                    </a:p>
                    <a:p>
                      <a:pPr marL="0" indent="0">
                        <a:buNone/>
                      </a:pPr>
                      <a:r>
                        <a:rPr lang="en-US" sz="2000" b="0" dirty="0">
                          <a:latin typeface="Times New Roman" panose="02020603050405020304" pitchFamily="18" charset="0"/>
                          <a:cs typeface="Times New Roman" panose="02020603050405020304" pitchFamily="18" charset="0"/>
                        </a:rPr>
                        <a:t>(4) Iron and steel </a:t>
                      </a:r>
                      <a:r>
                        <a:rPr lang="en-US" sz="2000" b="0" dirty="0" err="1">
                          <a:latin typeface="Times New Roman" panose="02020603050405020304" pitchFamily="18" charset="0"/>
                          <a:cs typeface="Times New Roman" panose="02020603050405020304" pitchFamily="18" charset="0"/>
                        </a:rPr>
                        <a:t>structurals</a:t>
                      </a:r>
                      <a:r>
                        <a:rPr lang="en-US" sz="2000" b="0" dirty="0">
                          <a:latin typeface="Times New Roman" panose="02020603050405020304" pitchFamily="18" charset="0"/>
                          <a:cs typeface="Times New Roman" panose="02020603050405020304" pitchFamily="18" charset="0"/>
                        </a:rPr>
                        <a:t>. </a:t>
                      </a:r>
                    </a:p>
                    <a:p>
                      <a:pPr marL="0" indent="0">
                        <a:buNone/>
                      </a:pPr>
                      <a:r>
                        <a:rPr lang="en-US" sz="2000" b="0" dirty="0">
                          <a:latin typeface="Times New Roman" panose="02020603050405020304" pitchFamily="18" charset="0"/>
                          <a:cs typeface="Times New Roman" panose="02020603050405020304" pitchFamily="18" charset="0"/>
                        </a:rPr>
                        <a:t>(5) Iron and steel pipes. </a:t>
                      </a:r>
                    </a:p>
                    <a:p>
                      <a:pPr marL="0" indent="0">
                        <a:buNone/>
                      </a:pPr>
                      <a:r>
                        <a:rPr lang="en-US" sz="2000" b="0" dirty="0">
                          <a:latin typeface="Times New Roman" panose="02020603050405020304" pitchFamily="18" charset="0"/>
                          <a:cs typeface="Times New Roman" panose="02020603050405020304" pitchFamily="18" charset="0"/>
                        </a:rPr>
                        <a:t>(6) Special steels. </a:t>
                      </a:r>
                    </a:p>
                    <a:p>
                      <a:pPr marL="0" indent="0">
                        <a:buNone/>
                      </a:pPr>
                      <a:r>
                        <a:rPr lang="en-US" sz="2000" b="0" dirty="0">
                          <a:latin typeface="Times New Roman" panose="02020603050405020304" pitchFamily="18" charset="0"/>
                          <a:cs typeface="Times New Roman" panose="02020603050405020304" pitchFamily="18" charset="0"/>
                        </a:rPr>
                        <a:t>(7) Other products of iron and steel. </a:t>
                      </a:r>
                      <a:endParaRPr lang="en-IN" sz="2000" b="0" dirty="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62051151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3955" y="274456"/>
          <a:ext cx="10711542" cy="5486756"/>
        </p:xfrm>
        <a:graphic>
          <a:graphicData uri="http://schemas.openxmlformats.org/drawingml/2006/table">
            <a:tbl>
              <a:tblPr firstRow="1" bandRow="1">
                <a:tableStyleId>{5940675A-B579-460E-94D1-54222C63F5DA}</a:tableStyleId>
              </a:tblPr>
              <a:tblGrid>
                <a:gridCol w="519978">
                  <a:extLst>
                    <a:ext uri="{9D8B030D-6E8A-4147-A177-3AD203B41FA5}">
                      <a16:colId xmlns:a16="http://schemas.microsoft.com/office/drawing/2014/main" xmlns="" val="20000"/>
                    </a:ext>
                  </a:extLst>
                </a:gridCol>
                <a:gridCol w="10191564">
                  <a:extLst>
                    <a:ext uri="{9D8B030D-6E8A-4147-A177-3AD203B41FA5}">
                      <a16:colId xmlns:a16="http://schemas.microsoft.com/office/drawing/2014/main" xmlns="" val="20001"/>
                    </a:ext>
                  </a:extLst>
                </a:gridCol>
              </a:tblGrid>
              <a:tr h="2012070">
                <a:tc>
                  <a:txBody>
                    <a:bodyPr/>
                    <a:lstStyle/>
                    <a:p>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r>
                        <a:rPr lang="en-US" sz="2000" dirty="0">
                          <a:latin typeface="Times New Roman" panose="02020603050405020304" pitchFamily="18" charset="0"/>
                          <a:cs typeface="Times New Roman" panose="02020603050405020304" pitchFamily="18" charset="0"/>
                        </a:rPr>
                        <a:t>(8) Iron and steel (metal). </a:t>
                      </a:r>
                    </a:p>
                    <a:p>
                      <a:r>
                        <a:rPr lang="en-US" sz="2000" dirty="0">
                          <a:latin typeface="Times New Roman" panose="02020603050405020304" pitchFamily="18" charset="0"/>
                          <a:cs typeface="Times New Roman" panose="02020603050405020304" pitchFamily="18" charset="0"/>
                        </a:rPr>
                        <a:t>(9) Ferro- alloys. </a:t>
                      </a:r>
                    </a:p>
                    <a:p>
                      <a:r>
                        <a:rPr lang="en-US" sz="2000" dirty="0">
                          <a:latin typeface="Times New Roman" panose="02020603050405020304" pitchFamily="18" charset="0"/>
                          <a:cs typeface="Times New Roman" panose="02020603050405020304" pitchFamily="18" charset="0"/>
                        </a:rPr>
                        <a:t>(10) Iron and steel castings and forgings. </a:t>
                      </a:r>
                    </a:p>
                    <a:p>
                      <a:r>
                        <a:rPr lang="en-US" sz="2000" dirty="0">
                          <a:latin typeface="Times New Roman" panose="02020603050405020304" pitchFamily="18" charset="0"/>
                          <a:cs typeface="Times New Roman" panose="02020603050405020304" pitchFamily="18" charset="0"/>
                        </a:rPr>
                        <a:t>(11) Iron and steel </a:t>
                      </a:r>
                      <a:r>
                        <a:rPr lang="en-US" sz="2000" dirty="0" err="1">
                          <a:latin typeface="Times New Roman" panose="02020603050405020304" pitchFamily="18" charset="0"/>
                          <a:cs typeface="Times New Roman" panose="02020603050405020304" pitchFamily="18" charset="0"/>
                        </a:rPr>
                        <a:t>structurals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(12) Iron and steel pipes. </a:t>
                      </a:r>
                    </a:p>
                    <a:p>
                      <a:r>
                        <a:rPr lang="en-US" sz="2000" dirty="0">
                          <a:latin typeface="Times New Roman" panose="02020603050405020304" pitchFamily="18" charset="0"/>
                          <a:cs typeface="Times New Roman" panose="02020603050405020304" pitchFamily="18" charset="0"/>
                        </a:rPr>
                        <a:t>(13) Special steels. </a:t>
                      </a:r>
                    </a:p>
                    <a:p>
                      <a:r>
                        <a:rPr lang="en-US" sz="2000" dirty="0">
                          <a:latin typeface="Times New Roman" panose="02020603050405020304" pitchFamily="18" charset="0"/>
                          <a:cs typeface="Times New Roman" panose="02020603050405020304" pitchFamily="18" charset="0"/>
                        </a:rPr>
                        <a:t>(14) Other products of iron and steel. </a:t>
                      </a:r>
                      <a:endParaRPr lang="en-IN" sz="2000" b="0"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xmlns="" val="10000"/>
                  </a:ext>
                </a:extLst>
              </a:tr>
              <a:tr h="376764">
                <a:tc>
                  <a:txBody>
                    <a:bodyPr/>
                    <a:lstStyle/>
                    <a:p>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r>
                        <a:rPr lang="en-IN" sz="2000" b="1" dirty="0">
                          <a:latin typeface="Times New Roman" panose="02020603050405020304" pitchFamily="18" charset="0"/>
                          <a:cs typeface="Times New Roman" panose="02020603050405020304" pitchFamily="18" charset="0"/>
                        </a:rPr>
                        <a:t>B. Non-ferrous:</a:t>
                      </a:r>
                    </a:p>
                  </a:txBody>
                  <a:tcPr marT="45729" marB="45729"/>
                </a:tc>
                <a:extLst>
                  <a:ext uri="{0D108BD9-81ED-4DB2-BD59-A6C34878D82A}">
                    <a16:rowId xmlns:a16="http://schemas.microsoft.com/office/drawing/2014/main" xmlns="" val="10001"/>
                  </a:ext>
                </a:extLst>
              </a:tr>
              <a:tr h="914577">
                <a:tc>
                  <a:txBody>
                    <a:bodyPr/>
                    <a:lstStyle/>
                    <a:p>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Precious metals, including gold and silver, and their alloys. (1A) Other non-ferrous metals and their alloys.] </a:t>
                      </a:r>
                    </a:p>
                    <a:p>
                      <a:pPr marL="0" indent="0">
                        <a:buNone/>
                      </a:pPr>
                      <a:r>
                        <a:rPr lang="en-US" sz="2000" dirty="0">
                          <a:latin typeface="Times New Roman" panose="02020603050405020304" pitchFamily="18" charset="0"/>
                          <a:cs typeface="Times New Roman" panose="02020603050405020304" pitchFamily="18" charset="0"/>
                        </a:rPr>
                        <a:t>(2) Semi-manufactures and manufactures. </a:t>
                      </a:r>
                      <a:endParaRPr lang="en-IN" sz="2000" b="0"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xmlns="" val="10002"/>
                  </a:ext>
                </a:extLst>
              </a:tr>
              <a:tr h="376764">
                <a:tc>
                  <a:txBody>
                    <a:bodyPr/>
                    <a:lstStyle/>
                    <a:p>
                      <a:r>
                        <a:rPr lang="en-US" sz="2000" dirty="0">
                          <a:latin typeface="Times New Roman" panose="02020603050405020304" pitchFamily="18" charset="0"/>
                          <a:cs typeface="Times New Roman" panose="02020603050405020304" pitchFamily="18" charset="0"/>
                        </a:rPr>
                        <a:t>2.</a:t>
                      </a:r>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pPr marL="0" indent="0">
                        <a:buNone/>
                      </a:pPr>
                      <a:r>
                        <a:rPr lang="en-IN" sz="2000" b="1" dirty="0">
                          <a:latin typeface="Times New Roman" panose="02020603050405020304" pitchFamily="18" charset="0"/>
                          <a:cs typeface="Times New Roman" panose="02020603050405020304" pitchFamily="18" charset="0"/>
                        </a:rPr>
                        <a:t>FUELS; </a:t>
                      </a:r>
                    </a:p>
                  </a:txBody>
                  <a:tcPr marT="45729" marB="45729"/>
                </a:tc>
                <a:extLst>
                  <a:ext uri="{0D108BD9-81ED-4DB2-BD59-A6C34878D82A}">
                    <a16:rowId xmlns:a16="http://schemas.microsoft.com/office/drawing/2014/main" xmlns="" val="10003"/>
                  </a:ext>
                </a:extLst>
              </a:tr>
              <a:tr h="1463324">
                <a:tc>
                  <a:txBody>
                    <a:bodyPr/>
                    <a:lstStyle/>
                    <a:p>
                      <a:endParaRPr lang="en-IN" sz="2000" b="0" dirty="0">
                        <a:latin typeface="Times New Roman" panose="02020603050405020304" pitchFamily="18" charset="0"/>
                        <a:cs typeface="Times New Roman" panose="02020603050405020304" pitchFamily="18" charset="0"/>
                      </a:endParaRPr>
                    </a:p>
                  </a:txBody>
                  <a:tcPr marT="45729" marB="45729"/>
                </a:tc>
                <a:tc>
                  <a:txBody>
                    <a:bodyPr/>
                    <a:lstStyle/>
                    <a:p>
                      <a:pPr marL="342900" indent="-342900">
                        <a:buAutoNum type="arabicParenBoth"/>
                      </a:pPr>
                      <a:r>
                        <a:rPr lang="en-IN" sz="2000" dirty="0">
                          <a:latin typeface="Times New Roman" panose="02020603050405020304" pitchFamily="18" charset="0"/>
                          <a:cs typeface="Times New Roman" panose="02020603050405020304" pitchFamily="18" charset="0"/>
                        </a:rPr>
                        <a:t>Coal, lignite, coke and their derivatives. </a:t>
                      </a:r>
                    </a:p>
                    <a:p>
                      <a:pPr marL="0" indent="0">
                        <a:buNone/>
                      </a:pPr>
                      <a:r>
                        <a:rPr lang="en-IN" sz="2000" dirty="0">
                          <a:latin typeface="Times New Roman" panose="02020603050405020304" pitchFamily="18" charset="0"/>
                          <a:cs typeface="Times New Roman" panose="02020603050405020304" pitchFamily="18" charset="0"/>
                        </a:rPr>
                        <a:t>(2) Mineral oil (crude oil), motor and aviation spirit, diesel oil, kerosene oil, fuel oil, diverse hydrocarbon oils and their blends including synthetic fuels, lubricating oils and the like. </a:t>
                      </a:r>
                    </a:p>
                    <a:p>
                      <a:pPr marL="0" indent="0">
                        <a:buNone/>
                      </a:pPr>
                      <a:r>
                        <a:rPr lang="en-IN" sz="2000" dirty="0">
                          <a:latin typeface="Times New Roman" panose="02020603050405020304" pitchFamily="18" charset="0"/>
                          <a:cs typeface="Times New Roman" panose="02020603050405020304" pitchFamily="18" charset="0"/>
                        </a:rPr>
                        <a:t>(3) Fuel gases-(coal gas, natural gas and the like). </a:t>
                      </a:r>
                      <a:endParaRPr lang="en-IN" sz="2000" b="0" dirty="0">
                        <a:latin typeface="Times New Roman" panose="02020603050405020304" pitchFamily="18" charset="0"/>
                        <a:cs typeface="Times New Roman" panose="02020603050405020304" pitchFamily="18" charset="0"/>
                      </a:endParaRPr>
                    </a:p>
                  </a:txBody>
                  <a:tcPr marT="45729" marB="45729"/>
                </a:tc>
                <a:extLst>
                  <a:ext uri="{0D108BD9-81ED-4DB2-BD59-A6C34878D82A}">
                    <a16:rowId xmlns:a16="http://schemas.microsoft.com/office/drawing/2014/main" xmlns="" val="10004"/>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73101609"/>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96387" y="365897"/>
          <a:ext cx="11129555" cy="5638910"/>
        </p:xfrm>
        <a:graphic>
          <a:graphicData uri="http://schemas.openxmlformats.org/drawingml/2006/table">
            <a:tbl>
              <a:tblPr firstRow="1" bandRow="1">
                <a:tableStyleId>{5940675A-B579-460E-94D1-54222C63F5DA}</a:tableStyleId>
              </a:tblPr>
              <a:tblGrid>
                <a:gridCol w="540270">
                  <a:extLst>
                    <a:ext uri="{9D8B030D-6E8A-4147-A177-3AD203B41FA5}">
                      <a16:colId xmlns:a16="http://schemas.microsoft.com/office/drawing/2014/main" xmlns="" val="20000"/>
                    </a:ext>
                  </a:extLst>
                </a:gridCol>
                <a:gridCol w="10589285">
                  <a:extLst>
                    <a:ext uri="{9D8B030D-6E8A-4147-A177-3AD203B41FA5}">
                      <a16:colId xmlns:a16="http://schemas.microsoft.com/office/drawing/2014/main" xmlns="" val="20001"/>
                    </a:ext>
                  </a:extLst>
                </a:gridCol>
              </a:tblGrid>
              <a:tr h="347516">
                <a:tc>
                  <a:txBody>
                    <a:bodyPr/>
                    <a:lstStyle/>
                    <a:p>
                      <a:r>
                        <a:rPr lang="en-US" sz="2000" dirty="0">
                          <a:latin typeface="Times New Roman" panose="02020603050405020304" pitchFamily="18" charset="0"/>
                          <a:cs typeface="Times New Roman" panose="02020603050405020304" pitchFamily="18" charset="0"/>
                        </a:rPr>
                        <a:t>3.</a:t>
                      </a:r>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r>
                        <a:rPr lang="en-US" sz="2000" b="1" dirty="0">
                          <a:latin typeface="Times New Roman" panose="02020603050405020304" pitchFamily="18" charset="0"/>
                          <a:cs typeface="Times New Roman" panose="02020603050405020304" pitchFamily="18" charset="0"/>
                        </a:rPr>
                        <a:t>BOILERS AND STEAM GENERATING PLANTS:</a:t>
                      </a:r>
                      <a:endParaRPr lang="en-IN" sz="2000" b="1"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xmlns="" val="10000"/>
                  </a:ext>
                </a:extLst>
              </a:tr>
              <a:tr h="357901">
                <a:tc>
                  <a:txBody>
                    <a:bodyPr/>
                    <a:lstStyle/>
                    <a:p>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r>
                        <a:rPr lang="en-US" sz="2000" dirty="0">
                          <a:latin typeface="Times New Roman" panose="02020603050405020304" pitchFamily="18" charset="0"/>
                          <a:cs typeface="Times New Roman" panose="02020603050405020304" pitchFamily="18" charset="0"/>
                        </a:rPr>
                        <a:t>(1) Boilers and steam generating plants. </a:t>
                      </a:r>
                      <a:endParaRPr lang="en-IN" sz="2000" b="0"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xmlns="" val="10001"/>
                  </a:ext>
                </a:extLst>
              </a:tr>
              <a:tr h="357901">
                <a:tc>
                  <a:txBody>
                    <a:bodyPr/>
                    <a:lstStyle/>
                    <a:p>
                      <a:r>
                        <a:rPr lang="en-US" sz="2000" dirty="0">
                          <a:latin typeface="Times New Roman" panose="02020603050405020304" pitchFamily="18" charset="0"/>
                          <a:cs typeface="Times New Roman" panose="02020603050405020304" pitchFamily="18" charset="0"/>
                        </a:rPr>
                        <a:t>4.</a:t>
                      </a:r>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pPr marL="0" indent="0">
                        <a:buNone/>
                      </a:pPr>
                      <a:r>
                        <a:rPr lang="en-US" sz="2000" b="1" dirty="0">
                          <a:latin typeface="Times New Roman" panose="02020603050405020304" pitchFamily="18" charset="0"/>
                          <a:cs typeface="Times New Roman" panose="02020603050405020304" pitchFamily="18" charset="0"/>
                        </a:rPr>
                        <a:t>PRIME MOVERS (OTHER THAN ELECTRICAL GENERATORS) :</a:t>
                      </a:r>
                      <a:endParaRPr lang="en-IN" sz="2000" b="1"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xmlns="" val="10002"/>
                  </a:ext>
                </a:extLst>
              </a:tr>
              <a:tr h="608152">
                <a:tc>
                  <a:txBody>
                    <a:bodyPr/>
                    <a:lstStyle/>
                    <a:p>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Steam engines and turbines. </a:t>
                      </a:r>
                    </a:p>
                    <a:p>
                      <a:pPr marL="0" indent="0">
                        <a:buNone/>
                      </a:pPr>
                      <a:r>
                        <a:rPr lang="en-US" sz="2000" dirty="0">
                          <a:latin typeface="Times New Roman" panose="02020603050405020304" pitchFamily="18" charset="0"/>
                          <a:cs typeface="Times New Roman" panose="02020603050405020304" pitchFamily="18" charset="0"/>
                        </a:rPr>
                        <a:t>(2) Internal combustion engines. </a:t>
                      </a:r>
                      <a:endParaRPr lang="en-IN" sz="2000" b="0"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xmlns="" val="10003"/>
                  </a:ext>
                </a:extLst>
              </a:tr>
              <a:tr h="3475159">
                <a:tc>
                  <a:txBody>
                    <a:bodyPr/>
                    <a:lstStyle/>
                    <a:p>
                      <a:r>
                        <a:rPr lang="en-US" sz="2000" dirty="0">
                          <a:latin typeface="Times New Roman" panose="02020603050405020304" pitchFamily="18" charset="0"/>
                          <a:cs typeface="Times New Roman" panose="02020603050405020304" pitchFamily="18" charset="0"/>
                        </a:rPr>
                        <a:t>5.</a:t>
                      </a:r>
                      <a:endParaRPr lang="en-IN" sz="2000" b="0" dirty="0">
                        <a:latin typeface="Times New Roman" panose="02020603050405020304" pitchFamily="18" charset="0"/>
                        <a:cs typeface="Times New Roman" panose="02020603050405020304" pitchFamily="18" charset="0"/>
                      </a:endParaRPr>
                    </a:p>
                  </a:txBody>
                  <a:tcPr marT="45731" marB="45731"/>
                </a:tc>
                <a:tc>
                  <a:txBody>
                    <a:bodyPr/>
                    <a:lstStyle/>
                    <a:p>
                      <a:pPr marL="0" indent="0">
                        <a:buNone/>
                      </a:pPr>
                      <a:r>
                        <a:rPr lang="en-IN" sz="2000" b="1" dirty="0">
                          <a:latin typeface="Times New Roman" panose="02020603050405020304" pitchFamily="18" charset="0"/>
                          <a:cs typeface="Times New Roman" panose="02020603050405020304" pitchFamily="18" charset="0"/>
                        </a:rPr>
                        <a:t>ELECTRICAL EQUIPMENT:</a:t>
                      </a:r>
                    </a:p>
                    <a:p>
                      <a:pPr marL="342900" indent="-342900">
                        <a:buAutoNum type="arabicParenBoth"/>
                      </a:pPr>
                      <a:r>
                        <a:rPr lang="en-US" sz="2000" dirty="0">
                          <a:latin typeface="Times New Roman" panose="02020603050405020304" pitchFamily="18" charset="0"/>
                          <a:cs typeface="Times New Roman" panose="02020603050405020304" pitchFamily="18" charset="0"/>
                        </a:rPr>
                        <a:t>Equipment for generation, transmission and distribution of electricity including transformers. </a:t>
                      </a:r>
                    </a:p>
                    <a:p>
                      <a:pPr marL="0" indent="0">
                        <a:buNone/>
                      </a:pPr>
                      <a:r>
                        <a:rPr lang="en-US" sz="2000" dirty="0">
                          <a:latin typeface="Times New Roman" panose="02020603050405020304" pitchFamily="18" charset="0"/>
                          <a:cs typeface="Times New Roman" panose="02020603050405020304" pitchFamily="18" charset="0"/>
                        </a:rPr>
                        <a:t>(2) Electrical motors. </a:t>
                      </a:r>
                    </a:p>
                    <a:p>
                      <a:pPr marL="0" indent="0">
                        <a:buNone/>
                      </a:pPr>
                      <a:r>
                        <a:rPr lang="en-US" sz="2000" dirty="0">
                          <a:latin typeface="Times New Roman" panose="02020603050405020304" pitchFamily="18" charset="0"/>
                          <a:cs typeface="Times New Roman" panose="02020603050405020304" pitchFamily="18" charset="0"/>
                        </a:rPr>
                        <a:t>(3) Electrical fans. </a:t>
                      </a:r>
                    </a:p>
                    <a:p>
                      <a:pPr marL="0" indent="0">
                        <a:buNone/>
                      </a:pPr>
                      <a:r>
                        <a:rPr lang="en-US" sz="2000" dirty="0">
                          <a:latin typeface="Times New Roman" panose="02020603050405020304" pitchFamily="18" charset="0"/>
                          <a:cs typeface="Times New Roman" panose="02020603050405020304" pitchFamily="18" charset="0"/>
                        </a:rPr>
                        <a:t>(4) Electrical lamps. </a:t>
                      </a:r>
                    </a:p>
                    <a:p>
                      <a:pPr marL="0" indent="0">
                        <a:buNone/>
                      </a:pPr>
                      <a:r>
                        <a:rPr lang="en-US" sz="2000" dirty="0">
                          <a:latin typeface="Times New Roman" panose="02020603050405020304" pitchFamily="18" charset="0"/>
                          <a:cs typeface="Times New Roman" panose="02020603050405020304" pitchFamily="18" charset="0"/>
                        </a:rPr>
                        <a:t>(5) Electrical furnaces. </a:t>
                      </a:r>
                    </a:p>
                    <a:p>
                      <a:pPr marL="0" indent="0">
                        <a:buNone/>
                      </a:pPr>
                      <a:r>
                        <a:rPr lang="en-US" sz="2000" dirty="0">
                          <a:latin typeface="Times New Roman" panose="02020603050405020304" pitchFamily="18" charset="0"/>
                          <a:cs typeface="Times New Roman" panose="02020603050405020304" pitchFamily="18" charset="0"/>
                        </a:rPr>
                        <a:t>(6) Electrical cables and wires. </a:t>
                      </a:r>
                    </a:p>
                    <a:p>
                      <a:pPr marL="0" indent="0">
                        <a:buNone/>
                      </a:pPr>
                      <a:r>
                        <a:rPr lang="en-US" sz="2000" dirty="0">
                          <a:latin typeface="Times New Roman" panose="02020603050405020304" pitchFamily="18" charset="0"/>
                          <a:cs typeface="Times New Roman" panose="02020603050405020304" pitchFamily="18" charset="0"/>
                        </a:rPr>
                        <a:t>(7) X-ray equipment. </a:t>
                      </a:r>
                    </a:p>
                    <a:p>
                      <a:pPr marL="0" indent="0">
                        <a:buNone/>
                      </a:pPr>
                      <a:r>
                        <a:rPr lang="en-US" sz="2000" dirty="0">
                          <a:latin typeface="Times New Roman" panose="02020603050405020304" pitchFamily="18" charset="0"/>
                          <a:cs typeface="Times New Roman" panose="02020603050405020304" pitchFamily="18" charset="0"/>
                        </a:rPr>
                        <a:t>(8) Electronic equipment </a:t>
                      </a:r>
                    </a:p>
                    <a:p>
                      <a:pPr marL="0" indent="0">
                        <a:buNone/>
                      </a:pPr>
                      <a:r>
                        <a:rPr lang="en-US" sz="2000" dirty="0">
                          <a:latin typeface="Times New Roman" panose="02020603050405020304" pitchFamily="18" charset="0"/>
                          <a:cs typeface="Times New Roman" panose="02020603050405020304" pitchFamily="18" charset="0"/>
                        </a:rPr>
                        <a:t>(9) Household appliances such as electric irons, heaters and the like. </a:t>
                      </a:r>
                    </a:p>
                    <a:p>
                      <a:pPr marL="0" indent="0">
                        <a:buNone/>
                      </a:pPr>
                      <a:r>
                        <a:rPr lang="en-US" sz="2000" dirty="0">
                          <a:latin typeface="Times New Roman" panose="02020603050405020304" pitchFamily="18" charset="0"/>
                          <a:cs typeface="Times New Roman" panose="02020603050405020304" pitchFamily="18" charset="0"/>
                        </a:rPr>
                        <a:t>(10) Storage batteries. </a:t>
                      </a:r>
                    </a:p>
                    <a:p>
                      <a:pPr marL="0" indent="0">
                        <a:buNone/>
                      </a:pPr>
                      <a:r>
                        <a:rPr lang="en-US" sz="2000" dirty="0">
                          <a:latin typeface="Times New Roman" panose="02020603050405020304" pitchFamily="18" charset="0"/>
                          <a:cs typeface="Times New Roman" panose="02020603050405020304" pitchFamily="18" charset="0"/>
                        </a:rPr>
                        <a:t>(11) Dry cells.</a:t>
                      </a:r>
                      <a:endParaRPr lang="en-IN" sz="2000" b="0" dirty="0">
                        <a:latin typeface="Times New Roman" panose="02020603050405020304" pitchFamily="18" charset="0"/>
                        <a:cs typeface="Times New Roman" panose="02020603050405020304" pitchFamily="18" charset="0"/>
                      </a:endParaRPr>
                    </a:p>
                  </a:txBody>
                  <a:tcPr marT="45731" marB="45731"/>
                </a:tc>
                <a:extLst>
                  <a:ext uri="{0D108BD9-81ED-4DB2-BD59-A6C34878D82A}">
                    <a16:rowId xmlns:a16="http://schemas.microsoft.com/office/drawing/2014/main" xmlns="" val="10004"/>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87212129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57199" y="431211"/>
          <a:ext cx="11234057" cy="4959395"/>
        </p:xfrm>
        <a:graphic>
          <a:graphicData uri="http://schemas.openxmlformats.org/drawingml/2006/table">
            <a:tbl>
              <a:tblPr firstRow="1" bandRow="1">
                <a:tableStyleId>{5940675A-B579-460E-94D1-54222C63F5DA}</a:tableStyleId>
              </a:tblPr>
              <a:tblGrid>
                <a:gridCol w="545343">
                  <a:extLst>
                    <a:ext uri="{9D8B030D-6E8A-4147-A177-3AD203B41FA5}">
                      <a16:colId xmlns:a16="http://schemas.microsoft.com/office/drawing/2014/main" xmlns="" val="20000"/>
                    </a:ext>
                  </a:extLst>
                </a:gridCol>
                <a:gridCol w="10688714">
                  <a:extLst>
                    <a:ext uri="{9D8B030D-6E8A-4147-A177-3AD203B41FA5}">
                      <a16:colId xmlns:a16="http://schemas.microsoft.com/office/drawing/2014/main" xmlns="" val="20001"/>
                    </a:ext>
                  </a:extLst>
                </a:gridCol>
              </a:tblGrid>
              <a:tr h="2057513">
                <a:tc>
                  <a:txBody>
                    <a:bodyPr/>
                    <a:lstStyle/>
                    <a:p>
                      <a:r>
                        <a:rPr lang="en-US" sz="2000" dirty="0">
                          <a:latin typeface="Times New Roman" panose="02020603050405020304" pitchFamily="18" charset="0"/>
                          <a:cs typeface="Times New Roman" panose="02020603050405020304" pitchFamily="18" charset="0"/>
                        </a:rPr>
                        <a:t>6.</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r>
                        <a:rPr lang="en-IN" sz="2000" b="1" dirty="0">
                          <a:latin typeface="Times New Roman" panose="02020603050405020304" pitchFamily="18" charset="0"/>
                          <a:cs typeface="Times New Roman" panose="02020603050405020304" pitchFamily="18" charset="0"/>
                        </a:rPr>
                        <a:t>TELECOMMUNICATIONS:</a:t>
                      </a:r>
                    </a:p>
                    <a:p>
                      <a:pPr marL="342900" indent="-342900">
                        <a:buAutoNum type="arabicParenBoth"/>
                      </a:pPr>
                      <a:r>
                        <a:rPr lang="en-US" sz="2000" dirty="0">
                          <a:latin typeface="Times New Roman" panose="02020603050405020304" pitchFamily="18" charset="0"/>
                          <a:cs typeface="Times New Roman" panose="02020603050405020304" pitchFamily="18" charset="0"/>
                        </a:rPr>
                        <a:t>Telephones. </a:t>
                      </a:r>
                    </a:p>
                    <a:p>
                      <a:pPr marL="0" indent="0">
                        <a:buNone/>
                      </a:pPr>
                      <a:r>
                        <a:rPr lang="en-US" sz="2000" dirty="0">
                          <a:latin typeface="Times New Roman" panose="02020603050405020304" pitchFamily="18" charset="0"/>
                          <a:cs typeface="Times New Roman" panose="02020603050405020304" pitchFamily="18" charset="0"/>
                        </a:rPr>
                        <a:t>(2) Telegraph equipment. </a:t>
                      </a:r>
                    </a:p>
                    <a:p>
                      <a:pPr marL="0" indent="0">
                        <a:buNone/>
                      </a:pPr>
                      <a:r>
                        <a:rPr lang="en-US" sz="2000" dirty="0">
                          <a:latin typeface="Times New Roman" panose="02020603050405020304" pitchFamily="18" charset="0"/>
                          <a:cs typeface="Times New Roman" panose="02020603050405020304" pitchFamily="18" charset="0"/>
                        </a:rPr>
                        <a:t>(3) Wireless communication apparatus. </a:t>
                      </a:r>
                    </a:p>
                    <a:p>
                      <a:pPr marL="0" indent="0">
                        <a:buNone/>
                      </a:pPr>
                      <a:r>
                        <a:rPr lang="en-US" sz="2000" dirty="0">
                          <a:latin typeface="Times New Roman" panose="02020603050405020304" pitchFamily="18" charset="0"/>
                          <a:cs typeface="Times New Roman" panose="02020603050405020304" pitchFamily="18" charset="0"/>
                        </a:rPr>
                        <a:t>(4) Radio receivers, including amplifying and public address equipment. </a:t>
                      </a:r>
                    </a:p>
                    <a:p>
                      <a:pPr marL="0" indent="0">
                        <a:buNone/>
                      </a:pPr>
                      <a:r>
                        <a:rPr lang="en-US" sz="2000" dirty="0">
                          <a:latin typeface="Times New Roman" panose="02020603050405020304" pitchFamily="18" charset="0"/>
                          <a:cs typeface="Times New Roman" panose="02020603050405020304" pitchFamily="18" charset="0"/>
                        </a:rPr>
                        <a:t>(5) Television sets. </a:t>
                      </a:r>
                    </a:p>
                    <a:p>
                      <a:pPr marL="0" indent="0">
                        <a:buNone/>
                      </a:pPr>
                      <a:r>
                        <a:rPr lang="en-US" sz="2000" dirty="0">
                          <a:latin typeface="Times New Roman" panose="02020603050405020304" pitchFamily="18" charset="0"/>
                          <a:cs typeface="Times New Roman" panose="02020603050405020304" pitchFamily="18" charset="0"/>
                        </a:rPr>
                        <a:t>(6) Teleprinters  </a:t>
                      </a:r>
                      <a:endParaRPr lang="en-IN" sz="2000" b="0" dirty="0">
                        <a:latin typeface="Times New Roman" panose="02020603050405020304" pitchFamily="18" charset="0"/>
                        <a:cs typeface="Times New Roman" panose="02020603050405020304" pitchFamily="18" charset="0"/>
                      </a:endParaRPr>
                    </a:p>
                  </a:txBody>
                  <a:tcPr marT="45728" marB="45728"/>
                </a:tc>
                <a:extLst>
                  <a:ext uri="{0D108BD9-81ED-4DB2-BD59-A6C34878D82A}">
                    <a16:rowId xmlns:a16="http://schemas.microsoft.com/office/drawing/2014/main" xmlns="" val="10000"/>
                  </a:ext>
                </a:extLst>
              </a:tr>
              <a:tr h="385274">
                <a:tc>
                  <a:txBody>
                    <a:bodyPr/>
                    <a:lstStyle/>
                    <a:p>
                      <a:r>
                        <a:rPr lang="en-US" sz="2000" dirty="0">
                          <a:latin typeface="Times New Roman" panose="02020603050405020304" pitchFamily="18" charset="0"/>
                          <a:cs typeface="Times New Roman" panose="02020603050405020304" pitchFamily="18" charset="0"/>
                        </a:rPr>
                        <a:t>7.</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r>
                        <a:rPr lang="en-IN" sz="2000" b="1" dirty="0">
                          <a:latin typeface="Times New Roman" panose="02020603050405020304" pitchFamily="18" charset="0"/>
                          <a:cs typeface="Times New Roman" panose="02020603050405020304" pitchFamily="18" charset="0"/>
                        </a:rPr>
                        <a:t>TRANSPORTATION:</a:t>
                      </a:r>
                    </a:p>
                  </a:txBody>
                  <a:tcPr marT="45728" marB="45728"/>
                </a:tc>
                <a:extLst>
                  <a:ext uri="{0D108BD9-81ED-4DB2-BD59-A6C34878D82A}">
                    <a16:rowId xmlns:a16="http://schemas.microsoft.com/office/drawing/2014/main" xmlns="" val="10001"/>
                  </a:ext>
                </a:extLst>
              </a:tr>
              <a:tr h="2338083">
                <a:tc>
                  <a:txBody>
                    <a:bodyPr/>
                    <a:lstStyle/>
                    <a:p>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Aircraft. </a:t>
                      </a:r>
                    </a:p>
                    <a:p>
                      <a:pPr marL="0" indent="0">
                        <a:buNone/>
                      </a:pPr>
                      <a:r>
                        <a:rPr lang="en-US" sz="2000" dirty="0">
                          <a:latin typeface="Times New Roman" panose="02020603050405020304" pitchFamily="18" charset="0"/>
                          <a:cs typeface="Times New Roman" panose="02020603050405020304" pitchFamily="18" charset="0"/>
                        </a:rPr>
                        <a:t>(2) Ships and other vessels drawn by power. </a:t>
                      </a:r>
                    </a:p>
                    <a:p>
                      <a:pPr marL="0" indent="0">
                        <a:buNone/>
                      </a:pPr>
                      <a:r>
                        <a:rPr lang="en-US" sz="2000" dirty="0">
                          <a:latin typeface="Times New Roman" panose="02020603050405020304" pitchFamily="18" charset="0"/>
                          <a:cs typeface="Times New Roman" panose="02020603050405020304" pitchFamily="18" charset="0"/>
                        </a:rPr>
                        <a:t>(3) Railway locomotives. </a:t>
                      </a:r>
                    </a:p>
                    <a:p>
                      <a:pPr marL="0" indent="0">
                        <a:buNone/>
                      </a:pPr>
                      <a:r>
                        <a:rPr lang="en-US" sz="2000" dirty="0">
                          <a:latin typeface="Times New Roman" panose="02020603050405020304" pitchFamily="18" charset="0"/>
                          <a:cs typeface="Times New Roman" panose="02020603050405020304" pitchFamily="18" charset="0"/>
                        </a:rPr>
                        <a:t>(4) Railway rolling stock. </a:t>
                      </a:r>
                    </a:p>
                    <a:p>
                      <a:pPr marL="0" indent="0">
                        <a:buNone/>
                      </a:pPr>
                      <a:r>
                        <a:rPr lang="en-US" sz="2000" dirty="0">
                          <a:latin typeface="Times New Roman" panose="02020603050405020304" pitchFamily="18" charset="0"/>
                          <a:cs typeface="Times New Roman" panose="02020603050405020304" pitchFamily="18" charset="0"/>
                        </a:rPr>
                        <a:t>(5) Automobiles (motor cars, buses, trucks, motor cycles, scooters and the like). </a:t>
                      </a:r>
                    </a:p>
                    <a:p>
                      <a:pPr marL="0" indent="0">
                        <a:buNone/>
                      </a:pPr>
                      <a:r>
                        <a:rPr lang="en-US" sz="2000" dirty="0">
                          <a:latin typeface="Times New Roman" panose="02020603050405020304" pitchFamily="18" charset="0"/>
                          <a:cs typeface="Times New Roman" panose="02020603050405020304" pitchFamily="18" charset="0"/>
                        </a:rPr>
                        <a:t>(6) Bicycles. </a:t>
                      </a:r>
                    </a:p>
                    <a:p>
                      <a:pPr marL="0" indent="0">
                        <a:buNone/>
                      </a:pPr>
                      <a:r>
                        <a:rPr lang="en-US" sz="2000" dirty="0">
                          <a:latin typeface="Times New Roman" panose="02020603050405020304" pitchFamily="18" charset="0"/>
                          <a:cs typeface="Times New Roman" panose="02020603050405020304" pitchFamily="18" charset="0"/>
                        </a:rPr>
                        <a:t>(7) Others such as fork lift trucks and the like.</a:t>
                      </a:r>
                      <a:endParaRPr lang="en-IN" sz="2000" b="1" dirty="0">
                        <a:latin typeface="Times New Roman" panose="02020603050405020304" pitchFamily="18" charset="0"/>
                        <a:cs typeface="Times New Roman" panose="02020603050405020304" pitchFamily="18" charset="0"/>
                      </a:endParaRPr>
                    </a:p>
                  </a:txBody>
                  <a:tcPr marT="45728" marB="45728"/>
                </a:tc>
                <a:extLst>
                  <a:ext uri="{0D108BD9-81ED-4DB2-BD59-A6C34878D82A}">
                    <a16:rowId xmlns:a16="http://schemas.microsoft.com/office/drawing/2014/main" xmlns="" val="10002"/>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4281771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8643" y="136091"/>
            <a:ext cx="11400375" cy="6260382"/>
          </a:xfrm>
        </p:spPr>
        <p:txBody>
          <a:bodyPr>
            <a:normAutofit/>
          </a:bodyPr>
          <a:lstStyle/>
          <a:p>
            <a:pPr algn="just">
              <a:buNone/>
            </a:pPr>
            <a:r>
              <a:rPr lang="en-GB" sz="2400" i="1" dirty="0">
                <a:latin typeface="Times New Roman" pitchFamily="18" charset="0"/>
                <a:cs typeface="Times New Roman" pitchFamily="18" charset="0"/>
              </a:rPr>
              <a:t>It is further proposed to provide that the stamp duty value of his share, being land or building or both, in the project on the </a:t>
            </a:r>
            <a:r>
              <a:rPr lang="en-GB" sz="2400" i="1" dirty="0" smtClean="0">
                <a:latin typeface="Times New Roman" pitchFamily="18" charset="0"/>
                <a:cs typeface="Times New Roman" pitchFamily="18" charset="0"/>
              </a:rPr>
              <a:t>date of </a:t>
            </a:r>
            <a:r>
              <a:rPr lang="en-GB" sz="2400" i="1" dirty="0">
                <a:latin typeface="Times New Roman" pitchFamily="18" charset="0"/>
                <a:cs typeface="Times New Roman" pitchFamily="18" charset="0"/>
              </a:rPr>
              <a:t>issuing of said certificate of completion as increased by any monetary consideration received, if any, shall be deemed to be </a:t>
            </a:r>
            <a:r>
              <a:rPr lang="en-GB" sz="2400" i="1" dirty="0" smtClean="0">
                <a:latin typeface="Times New Roman" pitchFamily="18" charset="0"/>
                <a:cs typeface="Times New Roman" pitchFamily="18" charset="0"/>
              </a:rPr>
              <a:t>the full </a:t>
            </a:r>
            <a:r>
              <a:rPr lang="en-GB" sz="2400" i="1" dirty="0">
                <a:latin typeface="Times New Roman" pitchFamily="18" charset="0"/>
                <a:cs typeface="Times New Roman" pitchFamily="18" charset="0"/>
              </a:rPr>
              <a:t>value of the consideration received or accruing as a result of the transfer of the capital asset.</a:t>
            </a:r>
          </a:p>
          <a:p>
            <a:pPr algn="just">
              <a:buNone/>
            </a:pPr>
            <a:r>
              <a:rPr lang="en-GB" sz="2400" i="1" dirty="0">
                <a:latin typeface="Times New Roman" pitchFamily="18" charset="0"/>
                <a:cs typeface="Times New Roman" pitchFamily="18" charset="0"/>
              </a:rPr>
              <a:t>It is also proposed to provide that benefit of this proposed regime shall not apply to an </a:t>
            </a:r>
            <a:r>
              <a:rPr lang="en-GB" sz="2400" i="1" dirty="0" err="1">
                <a:latin typeface="Times New Roman" pitchFamily="18" charset="0"/>
                <a:cs typeface="Times New Roman" pitchFamily="18" charset="0"/>
              </a:rPr>
              <a:t>assessee</a:t>
            </a:r>
            <a:r>
              <a:rPr lang="en-GB" sz="2400" i="1" dirty="0">
                <a:latin typeface="Times New Roman" pitchFamily="18" charset="0"/>
                <a:cs typeface="Times New Roman" pitchFamily="18" charset="0"/>
              </a:rPr>
              <a:t> who transfers his share </a:t>
            </a:r>
            <a:r>
              <a:rPr lang="en-GB" sz="2400" i="1" dirty="0" smtClean="0">
                <a:latin typeface="Times New Roman" pitchFamily="18" charset="0"/>
                <a:cs typeface="Times New Roman" pitchFamily="18" charset="0"/>
              </a:rPr>
              <a:t>in the </a:t>
            </a:r>
            <a:r>
              <a:rPr lang="en-GB" sz="2400" i="1" dirty="0">
                <a:latin typeface="Times New Roman" pitchFamily="18" charset="0"/>
                <a:cs typeface="Times New Roman" pitchFamily="18" charset="0"/>
              </a:rPr>
              <a:t>project to any other person on or before the date of issue of said certificate of completion. It is also proposed to provide </a:t>
            </a:r>
            <a:r>
              <a:rPr lang="en-GB" sz="2400" i="1" dirty="0" smtClean="0">
                <a:latin typeface="Times New Roman" pitchFamily="18" charset="0"/>
                <a:cs typeface="Times New Roman" pitchFamily="18" charset="0"/>
              </a:rPr>
              <a:t>that in </a:t>
            </a:r>
            <a:r>
              <a:rPr lang="en-GB" sz="2400" i="1" dirty="0">
                <a:latin typeface="Times New Roman" pitchFamily="18" charset="0"/>
                <a:cs typeface="Times New Roman" pitchFamily="18" charset="0"/>
              </a:rPr>
              <a:t>such a situation, the capital gains as determined under general provisions of the Act shall be deemed to be the income of </a:t>
            </a:r>
            <a:r>
              <a:rPr lang="en-GB" sz="2400" i="1" dirty="0" smtClean="0">
                <a:latin typeface="Times New Roman" pitchFamily="18" charset="0"/>
                <a:cs typeface="Times New Roman" pitchFamily="18" charset="0"/>
              </a:rPr>
              <a:t>the previous </a:t>
            </a:r>
            <a:r>
              <a:rPr lang="en-GB" sz="2400" i="1" dirty="0">
                <a:latin typeface="Times New Roman" pitchFamily="18" charset="0"/>
                <a:cs typeface="Times New Roman" pitchFamily="18" charset="0"/>
              </a:rPr>
              <a:t>year in which such transfer took place and shall be computed as per provisions of the Act without taking into account </a:t>
            </a:r>
            <a:r>
              <a:rPr lang="en-GB" sz="2400" i="1" dirty="0" smtClean="0">
                <a:latin typeface="Times New Roman" pitchFamily="18" charset="0"/>
                <a:cs typeface="Times New Roman" pitchFamily="18" charset="0"/>
              </a:rPr>
              <a:t>this proposed </a:t>
            </a:r>
            <a:r>
              <a:rPr lang="en-GB" sz="2400" i="1" dirty="0">
                <a:latin typeface="Times New Roman" pitchFamily="18" charset="0"/>
                <a:cs typeface="Times New Roman" pitchFamily="18" charset="0"/>
              </a:rPr>
              <a:t>provisions.</a:t>
            </a:r>
          </a:p>
          <a:p>
            <a:pPr algn="just">
              <a:buNone/>
            </a:pPr>
            <a:r>
              <a:rPr lang="en-GB" sz="2400" i="1" dirty="0">
                <a:latin typeface="Times New Roman" pitchFamily="18" charset="0"/>
                <a:cs typeface="Times New Roman" pitchFamily="18" charset="0"/>
              </a:rPr>
              <a:t>It is also proposed to define the following expressions "competent authority", "specified </a:t>
            </a:r>
            <a:r>
              <a:rPr lang="en-GB" sz="2400" i="1" dirty="0" smtClean="0">
                <a:latin typeface="Times New Roman" pitchFamily="18" charset="0"/>
                <a:cs typeface="Times New Roman" pitchFamily="18" charset="0"/>
              </a:rPr>
              <a:t>agreement" </a:t>
            </a:r>
            <a:r>
              <a:rPr lang="en-GB" sz="2400" i="1" dirty="0">
                <a:latin typeface="Times New Roman" pitchFamily="18" charset="0"/>
                <a:cs typeface="Times New Roman" pitchFamily="18" charset="0"/>
              </a:rPr>
              <a:t>and "stamp duty </a:t>
            </a:r>
            <a:r>
              <a:rPr lang="en-GB" sz="2400" i="1" dirty="0" smtClean="0">
                <a:latin typeface="Times New Roman" pitchFamily="18" charset="0"/>
                <a:cs typeface="Times New Roman" pitchFamily="18" charset="0"/>
              </a:rPr>
              <a:t>value“ for </a:t>
            </a:r>
            <a:r>
              <a:rPr lang="en-GB" sz="2400" i="1" dirty="0">
                <a:latin typeface="Times New Roman" pitchFamily="18" charset="0"/>
                <a:cs typeface="Times New Roman" pitchFamily="18" charset="0"/>
              </a:rPr>
              <a:t>this purpose</a:t>
            </a:r>
            <a:endParaRPr lang="en-US" sz="2400" i="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09763218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18011" y="418148"/>
          <a:ext cx="11299372" cy="4541532"/>
        </p:xfrm>
        <a:graphic>
          <a:graphicData uri="http://schemas.openxmlformats.org/drawingml/2006/table">
            <a:tbl>
              <a:tblPr firstRow="1" bandRow="1">
                <a:tableStyleId>{5940675A-B579-460E-94D1-54222C63F5DA}</a:tableStyleId>
              </a:tblPr>
              <a:tblGrid>
                <a:gridCol w="548513">
                  <a:extLst>
                    <a:ext uri="{9D8B030D-6E8A-4147-A177-3AD203B41FA5}">
                      <a16:colId xmlns:a16="http://schemas.microsoft.com/office/drawing/2014/main" xmlns="" val="20000"/>
                    </a:ext>
                  </a:extLst>
                </a:gridCol>
                <a:gridCol w="10750859">
                  <a:extLst>
                    <a:ext uri="{9D8B030D-6E8A-4147-A177-3AD203B41FA5}">
                      <a16:colId xmlns:a16="http://schemas.microsoft.com/office/drawing/2014/main" xmlns="" val="20001"/>
                    </a:ext>
                  </a:extLst>
                </a:gridCol>
              </a:tblGrid>
              <a:tr h="365776">
                <a:tc>
                  <a:txBody>
                    <a:bodyPr/>
                    <a:lstStyle/>
                    <a:p>
                      <a:r>
                        <a:rPr lang="en-US" sz="2000" b="1" dirty="0">
                          <a:latin typeface="Times New Roman" panose="02020603050405020304" pitchFamily="18" charset="0"/>
                          <a:cs typeface="Times New Roman" panose="02020603050405020304" pitchFamily="18" charset="0"/>
                        </a:rPr>
                        <a:t>8</a:t>
                      </a:r>
                      <a:endParaRPr lang="en-IN" sz="2000" b="1" dirty="0">
                        <a:latin typeface="Times New Roman" panose="02020603050405020304" pitchFamily="18" charset="0"/>
                        <a:cs typeface="Times New Roman" panose="02020603050405020304" pitchFamily="18" charset="0"/>
                      </a:endParaRPr>
                    </a:p>
                  </a:txBody>
                  <a:tcPr marT="45722" marB="45722"/>
                </a:tc>
                <a:tc>
                  <a:txBody>
                    <a:bodyPr/>
                    <a:lstStyle/>
                    <a:p>
                      <a:r>
                        <a:rPr lang="en-IN" sz="2000" b="1" dirty="0">
                          <a:latin typeface="Times New Roman" panose="02020603050405020304" pitchFamily="18" charset="0"/>
                          <a:cs typeface="Times New Roman" panose="02020603050405020304" pitchFamily="18" charset="0"/>
                        </a:rPr>
                        <a:t>INDUSTRIAL MACHINERY:</a:t>
                      </a:r>
                    </a:p>
                  </a:txBody>
                  <a:tcPr marT="45722" marB="45722"/>
                </a:tc>
                <a:extLst>
                  <a:ext uri="{0D108BD9-81ED-4DB2-BD59-A6C34878D82A}">
                    <a16:rowId xmlns:a16="http://schemas.microsoft.com/office/drawing/2014/main" xmlns="" val="10000"/>
                  </a:ext>
                </a:extLst>
              </a:tr>
              <a:tr h="376708">
                <a:tc>
                  <a:txBody>
                    <a:bodyPr/>
                    <a:lstStyle/>
                    <a:p>
                      <a:endParaRPr lang="en-IN" sz="2000" b="1" dirty="0">
                        <a:latin typeface="Times New Roman" panose="02020603050405020304" pitchFamily="18" charset="0"/>
                        <a:cs typeface="Times New Roman" panose="02020603050405020304" pitchFamily="18" charset="0"/>
                      </a:endParaRPr>
                    </a:p>
                  </a:txBody>
                  <a:tcPr marT="45722" marB="45722"/>
                </a:tc>
                <a:tc>
                  <a:txBody>
                    <a:bodyPr/>
                    <a:lstStyle/>
                    <a:p>
                      <a:r>
                        <a:rPr lang="en-US" sz="2000" b="1" dirty="0">
                          <a:latin typeface="Times New Roman" panose="02020603050405020304" pitchFamily="18" charset="0"/>
                          <a:cs typeface="Times New Roman" panose="02020603050405020304" pitchFamily="18" charset="0"/>
                        </a:rPr>
                        <a:t>A. Major items of </a:t>
                      </a:r>
                      <a:r>
                        <a:rPr lang="en-US" sz="2000" b="1" dirty="0" err="1">
                          <a:latin typeface="Times New Roman" panose="02020603050405020304" pitchFamily="18" charset="0"/>
                          <a:cs typeface="Times New Roman" panose="02020603050405020304" pitchFamily="18" charset="0"/>
                        </a:rPr>
                        <a:t>specialised</a:t>
                      </a:r>
                      <a:r>
                        <a:rPr lang="en-US" sz="2000" b="1" dirty="0">
                          <a:latin typeface="Times New Roman" panose="02020603050405020304" pitchFamily="18" charset="0"/>
                          <a:cs typeface="Times New Roman" panose="02020603050405020304" pitchFamily="18" charset="0"/>
                        </a:rPr>
                        <a:t> equipment used in specific industries:</a:t>
                      </a:r>
                      <a:endParaRPr lang="en-IN" sz="2000" b="1" dirty="0">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xmlns="" val="10001"/>
                  </a:ext>
                </a:extLst>
              </a:tr>
              <a:tr h="3383428">
                <a:tc>
                  <a:txBody>
                    <a:bodyPr/>
                    <a:lstStyle/>
                    <a:p>
                      <a:endParaRPr lang="en-IN" sz="2000" b="0" dirty="0">
                        <a:latin typeface="Times New Roman" panose="02020603050405020304" pitchFamily="18" charset="0"/>
                        <a:cs typeface="Times New Roman" panose="02020603050405020304" pitchFamily="18" charset="0"/>
                      </a:endParaRPr>
                    </a:p>
                  </a:txBody>
                  <a:tcPr marT="45722" marB="45722"/>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Textile machinery (such as spinning frames, carding machines </a:t>
                      </a:r>
                      <a:r>
                        <a:rPr lang="en-US" sz="2000" dirty="0" err="1">
                          <a:latin typeface="Times New Roman" panose="02020603050405020304" pitchFamily="18" charset="0"/>
                          <a:cs typeface="Times New Roman" panose="02020603050405020304" pitchFamily="18" charset="0"/>
                        </a:rPr>
                        <a:t>powerlooms</a:t>
                      </a:r>
                      <a:r>
                        <a:rPr lang="en-US" sz="2000" dirty="0">
                          <a:latin typeface="Times New Roman" panose="02020603050405020304" pitchFamily="18" charset="0"/>
                          <a:cs typeface="Times New Roman" panose="02020603050405020304" pitchFamily="18" charset="0"/>
                        </a:rPr>
                        <a:t> and the like) including textile accessories. </a:t>
                      </a:r>
                    </a:p>
                    <a:p>
                      <a:pPr marL="0" indent="0">
                        <a:buNone/>
                      </a:pPr>
                      <a:r>
                        <a:rPr lang="en-US" sz="2000" dirty="0">
                          <a:latin typeface="Times New Roman" panose="02020603050405020304" pitchFamily="18" charset="0"/>
                          <a:cs typeface="Times New Roman" panose="02020603050405020304" pitchFamily="18" charset="0"/>
                        </a:rPr>
                        <a:t>(2) Jute machinery. </a:t>
                      </a:r>
                    </a:p>
                    <a:p>
                      <a:pPr marL="0" indent="0">
                        <a:buNone/>
                      </a:pPr>
                      <a:r>
                        <a:rPr lang="en-US" sz="2000" dirty="0">
                          <a:latin typeface="Times New Roman" panose="02020603050405020304" pitchFamily="18" charset="0"/>
                          <a:cs typeface="Times New Roman" panose="02020603050405020304" pitchFamily="18" charset="0"/>
                        </a:rPr>
                        <a:t>(3) Rayon machinery. </a:t>
                      </a:r>
                    </a:p>
                    <a:p>
                      <a:pPr marL="0" indent="0">
                        <a:buNone/>
                      </a:pPr>
                      <a:r>
                        <a:rPr lang="en-US" sz="2000" dirty="0">
                          <a:latin typeface="Times New Roman" panose="02020603050405020304" pitchFamily="18" charset="0"/>
                          <a:cs typeface="Times New Roman" panose="02020603050405020304" pitchFamily="18" charset="0"/>
                        </a:rPr>
                        <a:t>(4) Sugar machinery. </a:t>
                      </a:r>
                    </a:p>
                    <a:p>
                      <a:pPr marL="0" indent="0">
                        <a:buNone/>
                      </a:pPr>
                      <a:r>
                        <a:rPr lang="en-US" sz="2000" dirty="0">
                          <a:latin typeface="Times New Roman" panose="02020603050405020304" pitchFamily="18" charset="0"/>
                          <a:cs typeface="Times New Roman" panose="02020603050405020304" pitchFamily="18" charset="0"/>
                        </a:rPr>
                        <a:t>(5) Tea machinery. </a:t>
                      </a:r>
                    </a:p>
                    <a:p>
                      <a:pPr marL="0" indent="0">
                        <a:buNone/>
                      </a:pPr>
                      <a:r>
                        <a:rPr lang="en-US" sz="2000" dirty="0">
                          <a:latin typeface="Times New Roman" panose="02020603050405020304" pitchFamily="18" charset="0"/>
                          <a:cs typeface="Times New Roman" panose="02020603050405020304" pitchFamily="18" charset="0"/>
                        </a:rPr>
                        <a:t>(6) Mining machinery. </a:t>
                      </a:r>
                    </a:p>
                    <a:p>
                      <a:pPr marL="0" indent="0">
                        <a:buNone/>
                      </a:pPr>
                      <a:r>
                        <a:rPr lang="en-US" sz="2000" dirty="0">
                          <a:latin typeface="Times New Roman" panose="02020603050405020304" pitchFamily="18" charset="0"/>
                          <a:cs typeface="Times New Roman" panose="02020603050405020304" pitchFamily="18" charset="0"/>
                        </a:rPr>
                        <a:t>(7) Metallurgical machinery. </a:t>
                      </a:r>
                    </a:p>
                    <a:p>
                      <a:pPr marL="0" indent="0">
                        <a:buNone/>
                      </a:pPr>
                      <a:r>
                        <a:rPr lang="en-US" sz="2000" dirty="0">
                          <a:latin typeface="Times New Roman" panose="02020603050405020304" pitchFamily="18" charset="0"/>
                          <a:cs typeface="Times New Roman" panose="02020603050405020304" pitchFamily="18" charset="0"/>
                        </a:rPr>
                        <a:t>(8) Cement machinery. </a:t>
                      </a:r>
                    </a:p>
                    <a:p>
                      <a:pPr marL="0" indent="0">
                        <a:buNone/>
                      </a:pPr>
                      <a:r>
                        <a:rPr lang="en-US" sz="2000" dirty="0">
                          <a:latin typeface="Times New Roman" panose="02020603050405020304" pitchFamily="18" charset="0"/>
                          <a:cs typeface="Times New Roman" panose="02020603050405020304" pitchFamily="18" charset="0"/>
                        </a:rPr>
                        <a:t>(9) Chemical machinery. </a:t>
                      </a:r>
                    </a:p>
                    <a:p>
                      <a:pPr marL="0" indent="0">
                        <a:buNone/>
                      </a:pPr>
                      <a:r>
                        <a:rPr lang="en-US" sz="2000" dirty="0">
                          <a:latin typeface="Times New Roman" panose="02020603050405020304" pitchFamily="18" charset="0"/>
                          <a:cs typeface="Times New Roman" panose="02020603050405020304" pitchFamily="18" charset="0"/>
                        </a:rPr>
                        <a:t>(10) Pharmaceuticals machinery. </a:t>
                      </a:r>
                    </a:p>
                    <a:p>
                      <a:pPr marL="0" indent="0">
                        <a:buNone/>
                      </a:pPr>
                      <a:r>
                        <a:rPr lang="en-US" sz="2000" dirty="0">
                          <a:latin typeface="Times New Roman" panose="02020603050405020304" pitchFamily="18" charset="0"/>
                          <a:cs typeface="Times New Roman" panose="02020603050405020304" pitchFamily="18" charset="0"/>
                        </a:rPr>
                        <a:t>(11) Paper machinery. </a:t>
                      </a:r>
                      <a:endParaRPr lang="en-IN" sz="2000" b="0" dirty="0">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xmlns="" val="10002"/>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60780926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74766" y="405086"/>
          <a:ext cx="11155680" cy="5158632"/>
        </p:xfrm>
        <a:graphic>
          <a:graphicData uri="http://schemas.openxmlformats.org/drawingml/2006/table">
            <a:tbl>
              <a:tblPr firstRow="1" bandRow="1">
                <a:tableStyleId>{5940675A-B579-460E-94D1-54222C63F5DA}</a:tableStyleId>
              </a:tblPr>
              <a:tblGrid>
                <a:gridCol w="541538">
                  <a:extLst>
                    <a:ext uri="{9D8B030D-6E8A-4147-A177-3AD203B41FA5}">
                      <a16:colId xmlns:a16="http://schemas.microsoft.com/office/drawing/2014/main" xmlns="" val="20000"/>
                    </a:ext>
                  </a:extLst>
                </a:gridCol>
                <a:gridCol w="10614142">
                  <a:extLst>
                    <a:ext uri="{9D8B030D-6E8A-4147-A177-3AD203B41FA5}">
                      <a16:colId xmlns:a16="http://schemas.microsoft.com/office/drawing/2014/main" xmlns="" val="20001"/>
                    </a:ext>
                  </a:extLst>
                </a:gridCol>
              </a:tblGrid>
              <a:tr h="636797">
                <a:tc>
                  <a:txBody>
                    <a:bodyPr/>
                    <a:lstStyle/>
                    <a:p>
                      <a:endParaRPr lang="en-IN" sz="2000" b="0" dirty="0">
                        <a:latin typeface="Times New Roman" panose="02020603050405020304" pitchFamily="18" charset="0"/>
                        <a:cs typeface="Times New Roman" panose="02020603050405020304" pitchFamily="18" charset="0"/>
                      </a:endParaRPr>
                    </a:p>
                  </a:txBody>
                  <a:tcPr marT="45726" marB="45726"/>
                </a:tc>
                <a:tc>
                  <a:txBody>
                    <a:bodyPr/>
                    <a:lstStyle/>
                    <a:p>
                      <a:r>
                        <a:rPr lang="en-US" sz="2000" b="1" dirty="0">
                          <a:latin typeface="Times New Roman" panose="02020603050405020304" pitchFamily="18" charset="0"/>
                          <a:cs typeface="Times New Roman" panose="02020603050405020304" pitchFamily="18" charset="0"/>
                        </a:rPr>
                        <a:t>B. General items of machinery used in several industries, such as the equipment required for various "unit processes": </a:t>
                      </a:r>
                      <a:endParaRPr lang="en-IN" sz="2000" b="1" dirty="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xmlns="" val="10000"/>
                  </a:ext>
                </a:extLst>
              </a:tr>
              <a:tr h="4457580">
                <a:tc>
                  <a:txBody>
                    <a:bodyPr/>
                    <a:lstStyle/>
                    <a:p>
                      <a:endParaRPr lang="en-IN" sz="2000" b="0" dirty="0">
                        <a:latin typeface="Times New Roman" panose="02020603050405020304" pitchFamily="18" charset="0"/>
                        <a:cs typeface="Times New Roman" panose="02020603050405020304" pitchFamily="18" charset="0"/>
                      </a:endParaRPr>
                    </a:p>
                  </a:txBody>
                  <a:tcPr marT="45726" marB="45726"/>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Size reduction equipment - crushers, ball mills and the like. </a:t>
                      </a:r>
                    </a:p>
                    <a:p>
                      <a:pPr marL="0" indent="0">
                        <a:buNone/>
                      </a:pPr>
                      <a:r>
                        <a:rPr lang="en-US" sz="2000" dirty="0">
                          <a:latin typeface="Times New Roman" panose="02020603050405020304" pitchFamily="18" charset="0"/>
                          <a:cs typeface="Times New Roman" panose="02020603050405020304" pitchFamily="18" charset="0"/>
                        </a:rPr>
                        <a:t>(2) Conveying equipment- bucket elevators, skip hoist, cranes, derrick and the like. </a:t>
                      </a:r>
                    </a:p>
                    <a:p>
                      <a:pPr marL="0" indent="0">
                        <a:buNone/>
                      </a:pPr>
                      <a:r>
                        <a:rPr lang="en-US" sz="2000" dirty="0">
                          <a:latin typeface="Times New Roman" panose="02020603050405020304" pitchFamily="18" charset="0"/>
                          <a:cs typeface="Times New Roman" panose="02020603050405020304" pitchFamily="18" charset="0"/>
                        </a:rPr>
                        <a:t>(3) Size separation units-screens, classifiers and the like. </a:t>
                      </a:r>
                    </a:p>
                    <a:p>
                      <a:pPr marL="0" indent="0">
                        <a:buNone/>
                      </a:pPr>
                      <a:r>
                        <a:rPr lang="en-US" sz="2000" dirty="0">
                          <a:latin typeface="Times New Roman" panose="02020603050405020304" pitchFamily="18" charset="0"/>
                          <a:cs typeface="Times New Roman" panose="02020603050405020304" pitchFamily="18" charset="0"/>
                        </a:rPr>
                        <a:t>(4) Mixers and reactors-kneading mills, turbo mixers and the like. </a:t>
                      </a:r>
                    </a:p>
                    <a:p>
                      <a:pPr marL="0" indent="0">
                        <a:buNone/>
                      </a:pPr>
                      <a:r>
                        <a:rPr lang="en-US" sz="2000" dirty="0">
                          <a:latin typeface="Times New Roman" panose="02020603050405020304" pitchFamily="18" charset="0"/>
                          <a:cs typeface="Times New Roman" panose="02020603050405020304" pitchFamily="18" charset="0"/>
                        </a:rPr>
                        <a:t>(5) Filtration equipment-filter presses, rotary filters and the like. </a:t>
                      </a:r>
                    </a:p>
                    <a:p>
                      <a:pPr marL="0" indent="0">
                        <a:buNone/>
                      </a:pPr>
                      <a:r>
                        <a:rPr lang="en-US" sz="2000" dirty="0">
                          <a:latin typeface="Times New Roman" panose="02020603050405020304" pitchFamily="18" charset="0"/>
                          <a:cs typeface="Times New Roman" panose="02020603050405020304" pitchFamily="18" charset="0"/>
                        </a:rPr>
                        <a:t>(6) Centrifugal machines. </a:t>
                      </a:r>
                    </a:p>
                    <a:p>
                      <a:pPr marL="0" indent="0">
                        <a:buNone/>
                      </a:pPr>
                      <a:r>
                        <a:rPr lang="en-US" sz="2000" dirty="0">
                          <a:latin typeface="Times New Roman" panose="02020603050405020304" pitchFamily="18" charset="0"/>
                          <a:cs typeface="Times New Roman" panose="02020603050405020304" pitchFamily="18" charset="0"/>
                        </a:rPr>
                        <a:t>(7) Evaporators. </a:t>
                      </a:r>
                    </a:p>
                    <a:p>
                      <a:pPr marL="0" indent="0">
                        <a:buNone/>
                      </a:pPr>
                      <a:r>
                        <a:rPr lang="en-US" sz="2000" dirty="0">
                          <a:latin typeface="Times New Roman" panose="02020603050405020304" pitchFamily="18" charset="0"/>
                          <a:cs typeface="Times New Roman" panose="02020603050405020304" pitchFamily="18" charset="0"/>
                        </a:rPr>
                        <a:t>(8) Distillation equipment. </a:t>
                      </a:r>
                    </a:p>
                    <a:p>
                      <a:pPr marL="0" indent="0">
                        <a:buNone/>
                      </a:pPr>
                      <a:r>
                        <a:rPr lang="en-US" sz="2000" dirty="0">
                          <a:latin typeface="Times New Roman" panose="02020603050405020304" pitchFamily="18" charset="0"/>
                          <a:cs typeface="Times New Roman" panose="02020603050405020304" pitchFamily="18" charset="0"/>
                        </a:rPr>
                        <a:t>(9) </a:t>
                      </a:r>
                      <a:r>
                        <a:rPr lang="en-US" sz="2000" dirty="0" err="1">
                          <a:latin typeface="Times New Roman" panose="02020603050405020304" pitchFamily="18" charset="0"/>
                          <a:cs typeface="Times New Roman" panose="02020603050405020304" pitchFamily="18" charset="0"/>
                        </a:rPr>
                        <a:t>Crystallisers</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(10) Driers. </a:t>
                      </a:r>
                    </a:p>
                    <a:p>
                      <a:pPr marL="0" indent="0">
                        <a:buNone/>
                      </a:pPr>
                      <a:r>
                        <a:rPr lang="en-US" sz="2000" dirty="0">
                          <a:latin typeface="Times New Roman" panose="02020603050405020304" pitchFamily="18" charset="0"/>
                          <a:cs typeface="Times New Roman" panose="02020603050405020304" pitchFamily="18" charset="0"/>
                        </a:rPr>
                        <a:t>(11) Power driven pumps-reciprocating, centrifugal and the like. </a:t>
                      </a:r>
                    </a:p>
                    <a:p>
                      <a:pPr marL="0" indent="0">
                        <a:buNone/>
                      </a:pPr>
                      <a:r>
                        <a:rPr lang="en-US" sz="2000" dirty="0">
                          <a:latin typeface="Times New Roman" panose="02020603050405020304" pitchFamily="18" charset="0"/>
                          <a:cs typeface="Times New Roman" panose="02020603050405020304" pitchFamily="18" charset="0"/>
                        </a:rPr>
                        <a:t>(12) Air and gas compressors and vacuum pipes (excluding electrical furnaces). </a:t>
                      </a:r>
                    </a:p>
                    <a:p>
                      <a:pPr marL="0" indent="0">
                        <a:buNone/>
                      </a:pPr>
                      <a:r>
                        <a:rPr lang="en-US" sz="2000" dirty="0">
                          <a:latin typeface="Times New Roman" panose="02020603050405020304" pitchFamily="18" charset="0"/>
                          <a:cs typeface="Times New Roman" panose="02020603050405020304" pitchFamily="18" charset="0"/>
                        </a:rPr>
                        <a:t>(13) Refrigeration plants for industrial use. </a:t>
                      </a:r>
                    </a:p>
                    <a:p>
                      <a:pPr marL="0" indent="0">
                        <a:buNone/>
                      </a:pPr>
                      <a:r>
                        <a:rPr lang="en-US" sz="2000" dirty="0">
                          <a:latin typeface="Times New Roman" panose="02020603050405020304" pitchFamily="18" charset="0"/>
                          <a:cs typeface="Times New Roman" panose="02020603050405020304" pitchFamily="18" charset="0"/>
                        </a:rPr>
                        <a:t>(14) Firefighting equipment and appliances including fire engines.</a:t>
                      </a:r>
                      <a:endParaRPr lang="en-IN" sz="2000" b="0" dirty="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xmlns="" val="10001"/>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351037807"/>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35576" y="274455"/>
          <a:ext cx="11168743" cy="4206288"/>
        </p:xfrm>
        <a:graphic>
          <a:graphicData uri="http://schemas.openxmlformats.org/drawingml/2006/table">
            <a:tbl>
              <a:tblPr firstRow="1" bandRow="1">
                <a:tableStyleId>{5940675A-B579-460E-94D1-54222C63F5DA}</a:tableStyleId>
              </a:tblPr>
              <a:tblGrid>
                <a:gridCol w="650606">
                  <a:extLst>
                    <a:ext uri="{9D8B030D-6E8A-4147-A177-3AD203B41FA5}">
                      <a16:colId xmlns:a16="http://schemas.microsoft.com/office/drawing/2014/main" xmlns="" val="20000"/>
                    </a:ext>
                  </a:extLst>
                </a:gridCol>
                <a:gridCol w="10518137">
                  <a:extLst>
                    <a:ext uri="{9D8B030D-6E8A-4147-A177-3AD203B41FA5}">
                      <a16:colId xmlns:a16="http://schemas.microsoft.com/office/drawing/2014/main" xmlns="" val="20001"/>
                    </a:ext>
                  </a:extLst>
                </a:gridCol>
              </a:tblGrid>
              <a:tr h="365789">
                <a:tc>
                  <a:txBody>
                    <a:bodyPr/>
                    <a:lstStyle/>
                    <a:p>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r>
                        <a:rPr lang="en-US" sz="2000" b="1" dirty="0">
                          <a:latin typeface="Times New Roman" panose="02020603050405020304" pitchFamily="18" charset="0"/>
                          <a:cs typeface="Times New Roman" panose="02020603050405020304" pitchFamily="18" charset="0"/>
                        </a:rPr>
                        <a:t>C. Other items of industrial Machinery:</a:t>
                      </a:r>
                      <a:endParaRPr lang="en-IN" sz="2000" b="1"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xmlns="" val="10000"/>
                  </a:ext>
                </a:extLst>
              </a:tr>
              <a:tr h="914473">
                <a:tc>
                  <a:txBody>
                    <a:bodyPr/>
                    <a:lstStyle/>
                    <a:p>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Ball, roller and tapered bearings. </a:t>
                      </a:r>
                    </a:p>
                    <a:p>
                      <a:pPr marL="0" indent="0">
                        <a:buNone/>
                      </a:pPr>
                      <a:r>
                        <a:rPr lang="en-US" sz="2000" dirty="0">
                          <a:latin typeface="Times New Roman" panose="02020603050405020304" pitchFamily="18" charset="0"/>
                          <a:cs typeface="Times New Roman" panose="02020603050405020304" pitchFamily="18" charset="0"/>
                        </a:rPr>
                        <a:t>(2) Speed reduction units. </a:t>
                      </a:r>
                    </a:p>
                    <a:p>
                      <a:pPr marL="0" indent="0">
                        <a:buNone/>
                      </a:pPr>
                      <a:r>
                        <a:rPr lang="en-US" sz="2000" dirty="0">
                          <a:latin typeface="Times New Roman" panose="02020603050405020304" pitchFamily="18" charset="0"/>
                          <a:cs typeface="Times New Roman" panose="02020603050405020304" pitchFamily="18" charset="0"/>
                        </a:rPr>
                        <a:t>(3) Grinding wheels and abrasives. </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xmlns="" val="10001"/>
                  </a:ext>
                </a:extLst>
              </a:tr>
              <a:tr h="640131">
                <a:tc>
                  <a:txBody>
                    <a:bodyPr/>
                    <a:lstStyle/>
                    <a:p>
                      <a:r>
                        <a:rPr lang="en-US" sz="2000" dirty="0">
                          <a:latin typeface="Times New Roman" panose="02020603050405020304" pitchFamily="18" charset="0"/>
                          <a:cs typeface="Times New Roman" panose="02020603050405020304" pitchFamily="18" charset="0"/>
                        </a:rPr>
                        <a:t>9</a:t>
                      </a:r>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0" indent="0">
                        <a:buNone/>
                      </a:pPr>
                      <a:r>
                        <a:rPr lang="en-IN" sz="2000" b="1" dirty="0">
                          <a:latin typeface="Times New Roman" panose="02020603050405020304" pitchFamily="18" charset="0"/>
                          <a:cs typeface="Times New Roman" panose="02020603050405020304" pitchFamily="18" charset="0"/>
                        </a:rPr>
                        <a:t>MACHINE TOOLS:</a:t>
                      </a:r>
                    </a:p>
                    <a:p>
                      <a:pPr marL="0" indent="0">
                        <a:buNone/>
                      </a:pPr>
                      <a:r>
                        <a:rPr lang="en-IN" sz="2000" dirty="0">
                          <a:latin typeface="Times New Roman" panose="02020603050405020304" pitchFamily="18" charset="0"/>
                          <a:cs typeface="Times New Roman" panose="02020603050405020304" pitchFamily="18" charset="0"/>
                        </a:rPr>
                        <a:t>(1) Machine Tools.  </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xmlns="" val="10002"/>
                  </a:ext>
                </a:extLst>
              </a:tr>
              <a:tr h="376721">
                <a:tc>
                  <a:txBody>
                    <a:bodyPr/>
                    <a:lstStyle/>
                    <a:p>
                      <a:r>
                        <a:rPr lang="en-US" sz="2000" dirty="0">
                          <a:latin typeface="Times New Roman" panose="02020603050405020304" pitchFamily="18" charset="0"/>
                          <a:cs typeface="Times New Roman" panose="02020603050405020304" pitchFamily="18" charset="0"/>
                        </a:rPr>
                        <a:t>10</a:t>
                      </a:r>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0" indent="0">
                        <a:buNone/>
                      </a:pPr>
                      <a:r>
                        <a:rPr lang="en-IN" sz="2000" b="1" dirty="0">
                          <a:latin typeface="Times New Roman" panose="02020603050405020304" pitchFamily="18" charset="0"/>
                          <a:cs typeface="Times New Roman" panose="02020603050405020304" pitchFamily="18" charset="0"/>
                        </a:rPr>
                        <a:t>AGRICULTURAL MACHINERY:</a:t>
                      </a:r>
                    </a:p>
                  </a:txBody>
                  <a:tcPr marT="45724" marB="45724"/>
                </a:tc>
                <a:extLst>
                  <a:ext uri="{0D108BD9-81ED-4DB2-BD59-A6C34878D82A}">
                    <a16:rowId xmlns:a16="http://schemas.microsoft.com/office/drawing/2014/main" xmlns="" val="10003"/>
                  </a:ext>
                </a:extLst>
              </a:tr>
              <a:tr h="640131">
                <a:tc>
                  <a:txBody>
                    <a:bodyPr/>
                    <a:lstStyle/>
                    <a:p>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Tractors, </a:t>
                      </a:r>
                      <a:r>
                        <a:rPr lang="en-US" sz="2000" dirty="0" err="1">
                          <a:latin typeface="Times New Roman" panose="02020603050405020304" pitchFamily="18" charset="0"/>
                          <a:cs typeface="Times New Roman" panose="02020603050405020304" pitchFamily="18" charset="0"/>
                        </a:rPr>
                        <a:t>harvestors</a:t>
                      </a:r>
                      <a:r>
                        <a:rPr lang="en-US" sz="2000" dirty="0">
                          <a:latin typeface="Times New Roman" panose="02020603050405020304" pitchFamily="18" charset="0"/>
                          <a:cs typeface="Times New Roman" panose="02020603050405020304" pitchFamily="18" charset="0"/>
                        </a:rPr>
                        <a:t> and the like. </a:t>
                      </a:r>
                    </a:p>
                    <a:p>
                      <a:pPr marL="0" indent="0">
                        <a:buNone/>
                      </a:pPr>
                      <a:r>
                        <a:rPr lang="en-US" sz="2000" dirty="0">
                          <a:latin typeface="Times New Roman" panose="02020603050405020304" pitchFamily="18" charset="0"/>
                          <a:cs typeface="Times New Roman" panose="02020603050405020304" pitchFamily="18" charset="0"/>
                        </a:rPr>
                        <a:t>(2) Agricultural implements. </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xmlns="" val="10004"/>
                  </a:ext>
                </a:extLst>
              </a:tr>
              <a:tr h="914473">
                <a:tc>
                  <a:txBody>
                    <a:bodyPr/>
                    <a:lstStyle/>
                    <a:p>
                      <a:r>
                        <a:rPr lang="en-US" sz="2000" dirty="0">
                          <a:latin typeface="Times New Roman" panose="02020603050405020304" pitchFamily="18" charset="0"/>
                          <a:cs typeface="Times New Roman" panose="02020603050405020304" pitchFamily="18" charset="0"/>
                        </a:rPr>
                        <a:t>11</a:t>
                      </a:r>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0" indent="0">
                        <a:buNone/>
                      </a:pPr>
                      <a:r>
                        <a:rPr lang="en-IN" sz="2000" b="1" dirty="0">
                          <a:latin typeface="Times New Roman" panose="02020603050405020304" pitchFamily="18" charset="0"/>
                          <a:cs typeface="Times New Roman" panose="02020603050405020304" pitchFamily="18" charset="0"/>
                        </a:rPr>
                        <a:t>EARTH-MOVING MACHINERY: </a:t>
                      </a:r>
                    </a:p>
                    <a:p>
                      <a:pPr marL="0" indent="0">
                        <a:buNone/>
                      </a:pPr>
                      <a:r>
                        <a:rPr lang="en-US" sz="2000" dirty="0">
                          <a:latin typeface="Times New Roman" panose="02020603050405020304" pitchFamily="18" charset="0"/>
                          <a:cs typeface="Times New Roman" panose="02020603050405020304" pitchFamily="18" charset="0"/>
                        </a:rPr>
                        <a:t>Bulldozers, dumpers, scrapers, loaders, shovels, drag lines, bucket wheel excavators, road rollers and the like. </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xmlns="" val="10005"/>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71636375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35576" y="261446"/>
          <a:ext cx="11168743" cy="5368646"/>
        </p:xfrm>
        <a:graphic>
          <a:graphicData uri="http://schemas.openxmlformats.org/drawingml/2006/table">
            <a:tbl>
              <a:tblPr firstRow="1" bandRow="1">
                <a:tableStyleId>{5940675A-B579-460E-94D1-54222C63F5DA}</a:tableStyleId>
              </a:tblPr>
              <a:tblGrid>
                <a:gridCol w="650606">
                  <a:extLst>
                    <a:ext uri="{9D8B030D-6E8A-4147-A177-3AD203B41FA5}">
                      <a16:colId xmlns:a16="http://schemas.microsoft.com/office/drawing/2014/main" xmlns="" val="20000"/>
                    </a:ext>
                  </a:extLst>
                </a:gridCol>
                <a:gridCol w="10518137">
                  <a:extLst>
                    <a:ext uri="{9D8B030D-6E8A-4147-A177-3AD203B41FA5}">
                      <a16:colId xmlns:a16="http://schemas.microsoft.com/office/drawing/2014/main" xmlns="" val="20001"/>
                    </a:ext>
                  </a:extLst>
                </a:gridCol>
              </a:tblGrid>
              <a:tr h="430890">
                <a:tc>
                  <a:txBody>
                    <a:bodyPr/>
                    <a:lstStyle/>
                    <a:p>
                      <a:r>
                        <a:rPr lang="en-US" sz="2000" dirty="0">
                          <a:latin typeface="Times New Roman" panose="02020603050405020304" pitchFamily="18" charset="0"/>
                          <a:cs typeface="Times New Roman" panose="02020603050405020304" pitchFamily="18" charset="0"/>
                        </a:rPr>
                        <a:t>12</a:t>
                      </a:r>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0" indent="0">
                        <a:buNone/>
                      </a:pPr>
                      <a:r>
                        <a:rPr lang="en-US" sz="2000" b="1" dirty="0" smtClean="0">
                          <a:latin typeface="Times New Roman" panose="02020603050405020304" pitchFamily="18" charset="0"/>
                          <a:cs typeface="Times New Roman" panose="02020603050405020304" pitchFamily="18" charset="0"/>
                        </a:rPr>
                        <a:t>MISCELLANEOUS </a:t>
                      </a:r>
                      <a:r>
                        <a:rPr lang="en-US" sz="2000" b="1" dirty="0">
                          <a:latin typeface="Times New Roman" panose="02020603050405020304" pitchFamily="18" charset="0"/>
                          <a:cs typeface="Times New Roman" panose="02020603050405020304" pitchFamily="18" charset="0"/>
                        </a:rPr>
                        <a:t>MECHANICAL AND ENGINEERING INDUSTRIES: </a:t>
                      </a:r>
                      <a:endParaRPr lang="en-IN" sz="2000" b="1"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xmlns="" val="10000"/>
                  </a:ext>
                </a:extLst>
              </a:tr>
              <a:tr h="1737500">
                <a:tc>
                  <a:txBody>
                    <a:bodyPr/>
                    <a:lstStyle/>
                    <a:p>
                      <a:endParaRPr lang="en-IN" sz="2000" b="0" dirty="0">
                        <a:latin typeface="Times New Roman" panose="02020603050405020304" pitchFamily="18" charset="0"/>
                        <a:cs typeface="Times New Roman" panose="02020603050405020304" pitchFamily="18" charset="0"/>
                      </a:endParaRPr>
                    </a:p>
                  </a:txBody>
                  <a:tcPr marT="45724" marB="45724"/>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Plastic </a:t>
                      </a:r>
                      <a:r>
                        <a:rPr lang="en-US" sz="2000" dirty="0" err="1">
                          <a:latin typeface="Times New Roman" panose="02020603050405020304" pitchFamily="18" charset="0"/>
                          <a:cs typeface="Times New Roman" panose="02020603050405020304" pitchFamily="18" charset="0"/>
                        </a:rPr>
                        <a:t>moulded</a:t>
                      </a:r>
                      <a:r>
                        <a:rPr lang="en-US" sz="2000" dirty="0">
                          <a:latin typeface="Times New Roman" panose="02020603050405020304" pitchFamily="18" charset="0"/>
                          <a:cs typeface="Times New Roman" panose="02020603050405020304" pitchFamily="18" charset="0"/>
                        </a:rPr>
                        <a:t> goods. </a:t>
                      </a:r>
                    </a:p>
                    <a:p>
                      <a:pPr marL="0" indent="0">
                        <a:buNone/>
                      </a:pPr>
                      <a:r>
                        <a:rPr lang="en-US" sz="2000" dirty="0">
                          <a:latin typeface="Times New Roman" panose="02020603050405020304" pitchFamily="18" charset="0"/>
                          <a:cs typeface="Times New Roman" panose="02020603050405020304" pitchFamily="18" charset="0"/>
                        </a:rPr>
                        <a:t>(2) Hand tools, small tools and the like. </a:t>
                      </a:r>
                    </a:p>
                    <a:p>
                      <a:pPr marL="0" indent="0">
                        <a:buNone/>
                      </a:pPr>
                      <a:r>
                        <a:rPr lang="en-US" sz="2000" dirty="0">
                          <a:latin typeface="Times New Roman" panose="02020603050405020304" pitchFamily="18" charset="0"/>
                          <a:cs typeface="Times New Roman" panose="02020603050405020304" pitchFamily="18" charset="0"/>
                        </a:rPr>
                        <a:t>(3) Razor blades. </a:t>
                      </a:r>
                    </a:p>
                    <a:p>
                      <a:pPr marL="0" indent="0">
                        <a:buNone/>
                      </a:pPr>
                      <a:r>
                        <a:rPr lang="en-US" sz="2000" dirty="0">
                          <a:latin typeface="Times New Roman" panose="02020603050405020304" pitchFamily="18" charset="0"/>
                          <a:cs typeface="Times New Roman" panose="02020603050405020304" pitchFamily="18" charset="0"/>
                        </a:rPr>
                        <a:t>(4) Pressure Cookers. </a:t>
                      </a:r>
                    </a:p>
                    <a:p>
                      <a:pPr marL="0" indent="0">
                        <a:buNone/>
                      </a:pPr>
                      <a:r>
                        <a:rPr lang="en-US" sz="2000" dirty="0">
                          <a:latin typeface="Times New Roman" panose="02020603050405020304" pitchFamily="18" charset="0"/>
                          <a:cs typeface="Times New Roman" panose="02020603050405020304" pitchFamily="18" charset="0"/>
                        </a:rPr>
                        <a:t>(5) Cutlery. </a:t>
                      </a:r>
                    </a:p>
                    <a:p>
                      <a:pPr marL="0" indent="0">
                        <a:buNone/>
                      </a:pPr>
                      <a:r>
                        <a:rPr lang="en-US" sz="2000" dirty="0">
                          <a:latin typeface="Times New Roman" panose="02020603050405020304" pitchFamily="18" charset="0"/>
                          <a:cs typeface="Times New Roman" panose="02020603050405020304" pitchFamily="18" charset="0"/>
                        </a:rPr>
                        <a:t>(6) Steel furniture.</a:t>
                      </a:r>
                      <a:endParaRPr lang="en-IN" sz="2000" b="0" dirty="0">
                        <a:latin typeface="Times New Roman" panose="02020603050405020304" pitchFamily="18" charset="0"/>
                        <a:cs typeface="Times New Roman" panose="02020603050405020304" pitchFamily="18" charset="0"/>
                      </a:endParaRPr>
                    </a:p>
                  </a:txBody>
                  <a:tcPr marT="45724" marB="45724"/>
                </a:tc>
                <a:extLst>
                  <a:ext uri="{0D108BD9-81ED-4DB2-BD59-A6C34878D82A}">
                    <a16:rowId xmlns:a16="http://schemas.microsoft.com/office/drawing/2014/main" xmlns="" val="10001"/>
                  </a:ext>
                </a:extLst>
              </a:tr>
              <a:tr h="1737500">
                <a:tc>
                  <a:txBody>
                    <a:bodyPr/>
                    <a:lstStyle/>
                    <a:p>
                      <a:r>
                        <a:rPr lang="en-US" sz="2000" dirty="0">
                          <a:latin typeface="Times New Roman" panose="02020603050405020304" pitchFamily="18" charset="0"/>
                          <a:cs typeface="Times New Roman" panose="02020603050405020304" pitchFamily="18" charset="0"/>
                        </a:rPr>
                        <a:t>13</a:t>
                      </a:r>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r>
                        <a:rPr lang="en-US" sz="2000" b="1" dirty="0">
                          <a:latin typeface="Times New Roman" panose="02020603050405020304" pitchFamily="18" charset="0"/>
                          <a:cs typeface="Times New Roman" panose="02020603050405020304" pitchFamily="18" charset="0"/>
                        </a:rPr>
                        <a:t>COMMERCIAL, OFFICE AND HOUSEHOLD EQUIPMENT: </a:t>
                      </a:r>
                    </a:p>
                    <a:p>
                      <a:pPr marL="342900" indent="-342900">
                        <a:buAutoNum type="arabicParenBoth"/>
                      </a:pPr>
                      <a:r>
                        <a:rPr lang="en-US" sz="2000" dirty="0">
                          <a:latin typeface="Times New Roman" panose="02020603050405020304" pitchFamily="18" charset="0"/>
                          <a:cs typeface="Times New Roman" panose="02020603050405020304" pitchFamily="18" charset="0"/>
                        </a:rPr>
                        <a:t>Typewriters. </a:t>
                      </a:r>
                    </a:p>
                    <a:p>
                      <a:pPr marL="0" indent="0">
                        <a:buNone/>
                      </a:pPr>
                      <a:r>
                        <a:rPr lang="en-US" sz="2000" dirty="0">
                          <a:latin typeface="Times New Roman" panose="02020603050405020304" pitchFamily="18" charset="0"/>
                          <a:cs typeface="Times New Roman" panose="02020603050405020304" pitchFamily="18" charset="0"/>
                        </a:rPr>
                        <a:t>(2) Calculating machines. </a:t>
                      </a:r>
                    </a:p>
                    <a:p>
                      <a:pPr marL="0" indent="0">
                        <a:buNone/>
                      </a:pPr>
                      <a:r>
                        <a:rPr lang="en-US" sz="2000" dirty="0">
                          <a:latin typeface="Times New Roman" panose="02020603050405020304" pitchFamily="18" charset="0"/>
                          <a:cs typeface="Times New Roman" panose="02020603050405020304" pitchFamily="18" charset="0"/>
                        </a:rPr>
                        <a:t>(3) Air conditioners and refrigerators. </a:t>
                      </a:r>
                    </a:p>
                    <a:p>
                      <a:pPr marL="0" indent="0">
                        <a:buNone/>
                      </a:pPr>
                      <a:r>
                        <a:rPr lang="en-US" sz="2000" dirty="0">
                          <a:latin typeface="Times New Roman" panose="02020603050405020304" pitchFamily="18" charset="0"/>
                          <a:cs typeface="Times New Roman" panose="02020603050405020304" pitchFamily="18" charset="0"/>
                        </a:rPr>
                        <a:t>(4) Vacuum cleaners. </a:t>
                      </a:r>
                    </a:p>
                    <a:p>
                      <a:pPr marL="0" indent="0">
                        <a:buNone/>
                      </a:pPr>
                      <a:r>
                        <a:rPr lang="en-US" sz="2000" dirty="0">
                          <a:latin typeface="Times New Roman" panose="02020603050405020304" pitchFamily="18" charset="0"/>
                          <a:cs typeface="Times New Roman" panose="02020603050405020304" pitchFamily="18" charset="0"/>
                        </a:rPr>
                        <a:t>(5) Sewing and knitting machines.</a:t>
                      </a:r>
                    </a:p>
                    <a:p>
                      <a:pPr marL="0" indent="0">
                        <a:buNone/>
                      </a:pPr>
                      <a:r>
                        <a:rPr lang="en-US" sz="2000" dirty="0">
                          <a:latin typeface="Times New Roman" panose="02020603050405020304" pitchFamily="18" charset="0"/>
                          <a:cs typeface="Times New Roman" panose="02020603050405020304" pitchFamily="18" charset="0"/>
                        </a:rPr>
                        <a:t>(6) Hurricane lanterns. </a:t>
                      </a:r>
                      <a:endParaRPr lang="en-IN" sz="2000" b="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xmlns="" val="10002"/>
                  </a:ext>
                </a:extLst>
              </a:tr>
              <a:tr h="361451">
                <a:tc>
                  <a:txBody>
                    <a:bodyPr/>
                    <a:lstStyle/>
                    <a:p>
                      <a:r>
                        <a:rPr lang="en-US" sz="2000" dirty="0">
                          <a:latin typeface="Times New Roman" panose="02020603050405020304" pitchFamily="18" charset="0"/>
                          <a:cs typeface="Times New Roman" panose="02020603050405020304" pitchFamily="18" charset="0"/>
                        </a:rPr>
                        <a:t>14</a:t>
                      </a:r>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IN" sz="2000" b="1" dirty="0">
                          <a:latin typeface="Times New Roman" panose="02020603050405020304" pitchFamily="18" charset="0"/>
                          <a:cs typeface="Times New Roman" panose="02020603050405020304" pitchFamily="18" charset="0"/>
                        </a:rPr>
                        <a:t>MEDICAL AND SURGICAL APPLIANCES: </a:t>
                      </a:r>
                    </a:p>
                  </a:txBody>
                  <a:tcPr marT="45718" marB="45718"/>
                </a:tc>
                <a:extLst>
                  <a:ext uri="{0D108BD9-81ED-4DB2-BD59-A6C34878D82A}">
                    <a16:rowId xmlns:a16="http://schemas.microsoft.com/office/drawing/2014/main" xmlns="" val="10003"/>
                  </a:ext>
                </a:extLst>
              </a:tr>
              <a:tr h="383226">
                <a:tc>
                  <a:txBody>
                    <a:bodyPr/>
                    <a:lstStyle/>
                    <a:p>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US" sz="2000" dirty="0">
                          <a:latin typeface="Times New Roman" panose="02020603050405020304" pitchFamily="18" charset="0"/>
                          <a:cs typeface="Times New Roman" panose="02020603050405020304" pitchFamily="18" charset="0"/>
                        </a:rPr>
                        <a:t>(1) Surgical instruments- </a:t>
                      </a:r>
                      <a:r>
                        <a:rPr lang="en-US" sz="2000" dirty="0" err="1">
                          <a:latin typeface="Times New Roman" panose="02020603050405020304" pitchFamily="18" charset="0"/>
                          <a:cs typeface="Times New Roman" panose="02020603050405020304" pitchFamily="18" charset="0"/>
                        </a:rPr>
                        <a:t>sterilisers</a:t>
                      </a:r>
                      <a:r>
                        <a:rPr lang="en-US" sz="2000" dirty="0">
                          <a:latin typeface="Times New Roman" panose="02020603050405020304" pitchFamily="18" charset="0"/>
                          <a:cs typeface="Times New Roman" panose="02020603050405020304" pitchFamily="18" charset="0"/>
                        </a:rPr>
                        <a:t>, incubators and the like. </a:t>
                      </a:r>
                      <a:endParaRPr lang="en-IN" sz="2000" b="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xmlns="" val="10004"/>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83458011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83325" y="365899"/>
          <a:ext cx="10620103" cy="4511046"/>
        </p:xfrm>
        <a:graphic>
          <a:graphicData uri="http://schemas.openxmlformats.org/drawingml/2006/table">
            <a:tbl>
              <a:tblPr firstRow="1" bandRow="1">
                <a:tableStyleId>{5940675A-B579-460E-94D1-54222C63F5DA}</a:tableStyleId>
              </a:tblPr>
              <a:tblGrid>
                <a:gridCol w="618647">
                  <a:extLst>
                    <a:ext uri="{9D8B030D-6E8A-4147-A177-3AD203B41FA5}">
                      <a16:colId xmlns:a16="http://schemas.microsoft.com/office/drawing/2014/main" xmlns="" val="20000"/>
                    </a:ext>
                  </a:extLst>
                </a:gridCol>
                <a:gridCol w="10001456">
                  <a:extLst>
                    <a:ext uri="{9D8B030D-6E8A-4147-A177-3AD203B41FA5}">
                      <a16:colId xmlns:a16="http://schemas.microsoft.com/office/drawing/2014/main" xmlns="" val="20001"/>
                    </a:ext>
                  </a:extLst>
                </a:gridCol>
              </a:tblGrid>
              <a:tr h="1274967">
                <a:tc>
                  <a:txBody>
                    <a:bodyPr/>
                    <a:lstStyle/>
                    <a:p>
                      <a:r>
                        <a:rPr lang="en-US" sz="2000" dirty="0">
                          <a:latin typeface="Times New Roman" panose="02020603050405020304" pitchFamily="18" charset="0"/>
                          <a:cs typeface="Times New Roman" panose="02020603050405020304" pitchFamily="18" charset="0"/>
                        </a:rPr>
                        <a:t>15</a:t>
                      </a:r>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IN" sz="2000" b="1" dirty="0">
                          <a:latin typeface="Times New Roman" panose="02020603050405020304" pitchFamily="18" charset="0"/>
                          <a:cs typeface="Times New Roman" panose="02020603050405020304" pitchFamily="18" charset="0"/>
                        </a:rPr>
                        <a:t>INDUSTRIAL INSTRUMENTS. </a:t>
                      </a:r>
                    </a:p>
                    <a:p>
                      <a:pPr marL="342900" indent="-342900">
                        <a:buAutoNum type="arabicParenBoth"/>
                      </a:pPr>
                      <a:r>
                        <a:rPr lang="en-US" sz="2000" dirty="0">
                          <a:latin typeface="Times New Roman" panose="02020603050405020304" pitchFamily="18" charset="0"/>
                          <a:cs typeface="Times New Roman" panose="02020603050405020304" pitchFamily="18" charset="0"/>
                        </a:rPr>
                        <a:t>Water </a:t>
                      </a:r>
                      <a:r>
                        <a:rPr lang="en-US" sz="2000" dirty="0" err="1">
                          <a:latin typeface="Times New Roman" panose="02020603050405020304" pitchFamily="18" charset="0"/>
                          <a:cs typeface="Times New Roman" panose="02020603050405020304" pitchFamily="18" charset="0"/>
                        </a:rPr>
                        <a:t>metres</a:t>
                      </a:r>
                      <a:r>
                        <a:rPr lang="en-US" sz="2000" dirty="0">
                          <a:latin typeface="Times New Roman" panose="02020603050405020304" pitchFamily="18" charset="0"/>
                          <a:cs typeface="Times New Roman" panose="02020603050405020304" pitchFamily="18" charset="0"/>
                        </a:rPr>
                        <a:t>, steam </a:t>
                      </a:r>
                      <a:r>
                        <a:rPr lang="en-US" sz="2000" dirty="0" err="1">
                          <a:latin typeface="Times New Roman" panose="02020603050405020304" pitchFamily="18" charset="0"/>
                          <a:cs typeface="Times New Roman" panose="02020603050405020304" pitchFamily="18" charset="0"/>
                        </a:rPr>
                        <a:t>metres</a:t>
                      </a:r>
                      <a:r>
                        <a:rPr lang="en-US" sz="2000" dirty="0">
                          <a:latin typeface="Times New Roman" panose="02020603050405020304" pitchFamily="18" charset="0"/>
                          <a:cs typeface="Times New Roman" panose="02020603050405020304" pitchFamily="18" charset="0"/>
                        </a:rPr>
                        <a:t>, electricity </a:t>
                      </a:r>
                      <a:r>
                        <a:rPr lang="en-US" sz="2000" dirty="0" err="1">
                          <a:latin typeface="Times New Roman" panose="02020603050405020304" pitchFamily="18" charset="0"/>
                          <a:cs typeface="Times New Roman" panose="02020603050405020304" pitchFamily="18" charset="0"/>
                        </a:rPr>
                        <a:t>metres</a:t>
                      </a:r>
                      <a:r>
                        <a:rPr lang="en-US" sz="2000" dirty="0">
                          <a:latin typeface="Times New Roman" panose="02020603050405020304" pitchFamily="18" charset="0"/>
                          <a:cs typeface="Times New Roman" panose="02020603050405020304" pitchFamily="18" charset="0"/>
                        </a:rPr>
                        <a:t> and the like. </a:t>
                      </a:r>
                    </a:p>
                    <a:p>
                      <a:pPr marL="342900" indent="-342900">
                        <a:buAutoNum type="arabicParenBoth"/>
                      </a:pPr>
                      <a:r>
                        <a:rPr lang="en-US" sz="2000" dirty="0">
                          <a:latin typeface="Times New Roman" panose="02020603050405020304" pitchFamily="18" charset="0"/>
                          <a:cs typeface="Times New Roman" panose="02020603050405020304" pitchFamily="18" charset="0"/>
                        </a:rPr>
                        <a:t>Indicating, recording and regulating devices for pressure, temperature, rate of flow, weights, levels and the like. </a:t>
                      </a:r>
                    </a:p>
                    <a:p>
                      <a:pPr marL="342900" indent="-342900">
                        <a:buAutoNum type="arabicParenBoth"/>
                      </a:pPr>
                      <a:r>
                        <a:rPr lang="en-IN" sz="2000" dirty="0">
                          <a:latin typeface="Times New Roman" panose="02020603050405020304" pitchFamily="18" charset="0"/>
                          <a:cs typeface="Times New Roman" panose="02020603050405020304" pitchFamily="18" charset="0"/>
                        </a:rPr>
                        <a:t>Weighing machines. </a:t>
                      </a:r>
                      <a:endParaRPr lang="en-IN" sz="2000" b="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xmlns="" val="10000"/>
                  </a:ext>
                </a:extLst>
              </a:tr>
              <a:tr h="369979">
                <a:tc>
                  <a:txBody>
                    <a:bodyPr/>
                    <a:lstStyle/>
                    <a:p>
                      <a:r>
                        <a:rPr lang="en-US" sz="2000" dirty="0">
                          <a:latin typeface="Times New Roman" panose="02020603050405020304" pitchFamily="18" charset="0"/>
                          <a:cs typeface="Times New Roman" panose="02020603050405020304" pitchFamily="18" charset="0"/>
                        </a:rPr>
                        <a:t>16</a:t>
                      </a:r>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IN" sz="2000" b="1" dirty="0">
                          <a:latin typeface="Times New Roman" panose="02020603050405020304" pitchFamily="18" charset="0"/>
                          <a:cs typeface="Times New Roman" panose="02020603050405020304" pitchFamily="18" charset="0"/>
                        </a:rPr>
                        <a:t>SCIENTIFIC INSTRUMENTS:</a:t>
                      </a:r>
                    </a:p>
                  </a:txBody>
                  <a:tcPr marT="45718" marB="45718"/>
                </a:tc>
                <a:extLst>
                  <a:ext uri="{0D108BD9-81ED-4DB2-BD59-A6C34878D82A}">
                    <a16:rowId xmlns:a16="http://schemas.microsoft.com/office/drawing/2014/main" xmlns="" val="10001"/>
                  </a:ext>
                </a:extLst>
              </a:tr>
              <a:tr h="339503">
                <a:tc>
                  <a:txBody>
                    <a:bodyPr/>
                    <a:lstStyle/>
                    <a:p>
                      <a:endParaRPr lang="en-IN" sz="2000" b="0" dirty="0">
                        <a:latin typeface="Times New Roman" panose="02020603050405020304" pitchFamily="18" charset="0"/>
                        <a:cs typeface="Times New Roman" panose="02020603050405020304" pitchFamily="18" charset="0"/>
                      </a:endParaRPr>
                    </a:p>
                  </a:txBody>
                  <a:tcPr marT="45718" marB="45718"/>
                </a:tc>
                <a:tc>
                  <a:txBody>
                    <a:bodyPr/>
                    <a:lstStyle/>
                    <a:p>
                      <a:pPr marL="0" indent="0">
                        <a:buNone/>
                      </a:pPr>
                      <a:r>
                        <a:rPr lang="en-IN" sz="2000" dirty="0">
                          <a:latin typeface="Times New Roman" panose="02020603050405020304" pitchFamily="18" charset="0"/>
                          <a:cs typeface="Times New Roman" panose="02020603050405020304" pitchFamily="18" charset="0"/>
                        </a:rPr>
                        <a:t>(1) Scientific instruments.</a:t>
                      </a:r>
                      <a:endParaRPr lang="en-IN" sz="2000" b="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xmlns="" val="10002"/>
                  </a:ext>
                </a:extLst>
              </a:tr>
              <a:tr h="387404">
                <a:tc>
                  <a:txBody>
                    <a:bodyPr/>
                    <a:lstStyle/>
                    <a:p>
                      <a:r>
                        <a:rPr lang="en-US" sz="2000" dirty="0">
                          <a:latin typeface="Times New Roman" panose="02020603050405020304" pitchFamily="18" charset="0"/>
                          <a:cs typeface="Times New Roman" panose="02020603050405020304" pitchFamily="18" charset="0"/>
                        </a:rPr>
                        <a:t>17</a:t>
                      </a:r>
                      <a:endParaRPr lang="en-IN" sz="2000" b="0" dirty="0">
                        <a:latin typeface="Times New Roman" panose="02020603050405020304" pitchFamily="18" charset="0"/>
                        <a:cs typeface="Times New Roman" panose="02020603050405020304" pitchFamily="18" charset="0"/>
                      </a:endParaRPr>
                    </a:p>
                  </a:txBody>
                  <a:tcPr marT="45723" marB="45723"/>
                </a:tc>
                <a:tc>
                  <a:txBody>
                    <a:bodyPr/>
                    <a:lstStyle/>
                    <a:p>
                      <a:r>
                        <a:rPr lang="en-US" sz="2000" b="1" dirty="0">
                          <a:latin typeface="Times New Roman" panose="02020603050405020304" pitchFamily="18" charset="0"/>
                          <a:cs typeface="Times New Roman" panose="02020603050405020304" pitchFamily="18" charset="0"/>
                        </a:rPr>
                        <a:t>MATHEMATICAL, SURVEYING AND DRAWING INSTRUMENTS:</a:t>
                      </a:r>
                      <a:endParaRPr lang="en-IN" sz="20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3"/>
                  </a:ext>
                </a:extLst>
              </a:tr>
              <a:tr h="356918">
                <a:tc>
                  <a:txBody>
                    <a:bodyPr/>
                    <a:lstStyle/>
                    <a:p>
                      <a:endParaRPr lang="en-IN" sz="20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US" sz="2000" dirty="0">
                          <a:latin typeface="Times New Roman" panose="02020603050405020304" pitchFamily="18" charset="0"/>
                          <a:cs typeface="Times New Roman" panose="02020603050405020304" pitchFamily="18" charset="0"/>
                        </a:rPr>
                        <a:t>(1) Mathematical, surveying and drawing instruments. </a:t>
                      </a:r>
                      <a:endParaRPr lang="en-IN" sz="20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4"/>
                  </a:ext>
                </a:extLst>
              </a:tr>
              <a:tr h="1274967">
                <a:tc>
                  <a:txBody>
                    <a:bodyPr/>
                    <a:lstStyle/>
                    <a:p>
                      <a:r>
                        <a:rPr lang="en-US" sz="2000" dirty="0">
                          <a:latin typeface="Times New Roman" panose="02020603050405020304" pitchFamily="18" charset="0"/>
                          <a:cs typeface="Times New Roman" panose="02020603050405020304" pitchFamily="18" charset="0"/>
                        </a:rPr>
                        <a:t>18</a:t>
                      </a:r>
                      <a:endParaRPr lang="en-IN" sz="20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2000" b="1" dirty="0">
                          <a:latin typeface="Times New Roman" panose="02020603050405020304" pitchFamily="18" charset="0"/>
                          <a:cs typeface="Times New Roman" panose="02020603050405020304" pitchFamily="18" charset="0"/>
                        </a:rPr>
                        <a:t>FERTILISERS:</a:t>
                      </a:r>
                    </a:p>
                    <a:p>
                      <a:pPr marL="342900" indent="-342900">
                        <a:buAutoNum type="arabicParenBoth"/>
                      </a:pPr>
                      <a:r>
                        <a:rPr lang="en-US" sz="2000" dirty="0">
                          <a:latin typeface="Times New Roman" panose="02020603050405020304" pitchFamily="18" charset="0"/>
                          <a:cs typeface="Times New Roman" panose="02020603050405020304" pitchFamily="18" charset="0"/>
                        </a:rPr>
                        <a:t>Inorganic fertilizers. </a:t>
                      </a:r>
                    </a:p>
                    <a:p>
                      <a:pPr marL="0" indent="0">
                        <a:buNone/>
                      </a:pPr>
                      <a:r>
                        <a:rPr lang="en-US" sz="2000" dirty="0">
                          <a:latin typeface="Times New Roman" panose="02020603050405020304" pitchFamily="18" charset="0"/>
                          <a:cs typeface="Times New Roman" panose="02020603050405020304" pitchFamily="18" charset="0"/>
                        </a:rPr>
                        <a:t>(2) Organic </a:t>
                      </a:r>
                      <a:r>
                        <a:rPr lang="en-US" sz="2000" dirty="0" err="1">
                          <a:latin typeface="Times New Roman" panose="02020603050405020304" pitchFamily="18" charset="0"/>
                          <a:cs typeface="Times New Roman" panose="02020603050405020304" pitchFamily="18" charset="0"/>
                        </a:rPr>
                        <a:t>fertilisers</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(3) Mixed </a:t>
                      </a:r>
                      <a:r>
                        <a:rPr lang="en-US" sz="2000" dirty="0" err="1">
                          <a:latin typeface="Times New Roman" panose="02020603050405020304" pitchFamily="18" charset="0"/>
                          <a:cs typeface="Times New Roman" panose="02020603050405020304" pitchFamily="18" charset="0"/>
                        </a:rPr>
                        <a:t>fertilisers</a:t>
                      </a:r>
                      <a:r>
                        <a:rPr lang="en-US" sz="2000" dirty="0">
                          <a:latin typeface="Times New Roman" panose="02020603050405020304" pitchFamily="18" charset="0"/>
                          <a:cs typeface="Times New Roman" panose="02020603050405020304" pitchFamily="18" charset="0"/>
                        </a:rPr>
                        <a:t>. </a:t>
                      </a:r>
                      <a:endParaRPr lang="en-IN" sz="2000" b="0"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5"/>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53359365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076450" y="381000"/>
            <a:ext cx="8229600" cy="6324600"/>
          </a:xfrm>
        </p:spPr>
        <p:txBody>
          <a:bodyPr/>
          <a:lstStyle/>
          <a:p>
            <a:pPr algn="just">
              <a:buFont typeface="Arial" panose="020B0604020202020204" pitchFamily="34" charset="0"/>
              <a:buNone/>
            </a:pPr>
            <a:r>
              <a:rPr lang="en-US" altLang="en-US" sz="2400">
                <a:latin typeface="Times New Roman" panose="02020603050405020304" pitchFamily="18" charset="0"/>
                <a:cs typeface="Times New Roman" panose="02020603050405020304" pitchFamily="18" charset="0"/>
              </a:rPr>
              <a:t>	</a:t>
            </a:r>
            <a:endParaRPr lang="en-US" altLang="en-US" sz="400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graphicFrame>
        <p:nvGraphicFramePr>
          <p:cNvPr id="3" name="Table 2"/>
          <p:cNvGraphicFramePr>
            <a:graphicFrameLocks noGrp="1"/>
          </p:cNvGraphicFramePr>
          <p:nvPr>
            <p:extLst/>
          </p:nvPr>
        </p:nvGraphicFramePr>
        <p:xfrm>
          <a:off x="483325" y="339770"/>
          <a:ext cx="11181805" cy="4663456"/>
        </p:xfrm>
        <a:graphic>
          <a:graphicData uri="http://schemas.openxmlformats.org/drawingml/2006/table">
            <a:tbl>
              <a:tblPr firstRow="1" bandRow="1">
                <a:tableStyleId>{616DA210-FB5B-4158-B5E0-FEB733F419BA}</a:tableStyleId>
              </a:tblPr>
              <a:tblGrid>
                <a:gridCol w="651367">
                  <a:extLst>
                    <a:ext uri="{9D8B030D-6E8A-4147-A177-3AD203B41FA5}">
                      <a16:colId xmlns:a16="http://schemas.microsoft.com/office/drawing/2014/main" xmlns="" val="20000"/>
                    </a:ext>
                  </a:extLst>
                </a:gridCol>
                <a:gridCol w="10530438">
                  <a:extLst>
                    <a:ext uri="{9D8B030D-6E8A-4147-A177-3AD203B41FA5}">
                      <a16:colId xmlns:a16="http://schemas.microsoft.com/office/drawing/2014/main" xmlns="" val="20001"/>
                    </a:ext>
                  </a:extLst>
                </a:gridCol>
              </a:tblGrid>
              <a:tr h="3969673">
                <a:tc>
                  <a:txBody>
                    <a:bodyPr/>
                    <a:lstStyle/>
                    <a:p>
                      <a:r>
                        <a:rPr lang="en-US" sz="2000" b="0" dirty="0">
                          <a:latin typeface="Times New Roman" panose="02020603050405020304" pitchFamily="18" charset="0"/>
                          <a:cs typeface="Times New Roman" panose="02020603050405020304" pitchFamily="18" charset="0"/>
                        </a:rPr>
                        <a:t>19</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pPr marL="0" indent="0">
                        <a:buNone/>
                      </a:pPr>
                      <a:r>
                        <a:rPr lang="en-IN" sz="2000" dirty="0">
                          <a:latin typeface="Times New Roman" panose="02020603050405020304" pitchFamily="18" charset="0"/>
                          <a:cs typeface="Times New Roman" panose="02020603050405020304" pitchFamily="18" charset="0"/>
                        </a:rPr>
                        <a:t>CHEMICAL (OTHER THAN FERTILISERS): </a:t>
                      </a:r>
                    </a:p>
                    <a:p>
                      <a:pPr marL="342900" indent="-342900">
                        <a:buAutoNum type="arabicParenBoth"/>
                      </a:pPr>
                      <a:r>
                        <a:rPr lang="en-IN" sz="2000" b="0" dirty="0">
                          <a:latin typeface="Times New Roman" panose="02020603050405020304" pitchFamily="18" charset="0"/>
                          <a:cs typeface="Times New Roman" panose="02020603050405020304" pitchFamily="18" charset="0"/>
                        </a:rPr>
                        <a:t>Inorganic heavy chemicals. </a:t>
                      </a:r>
                    </a:p>
                    <a:p>
                      <a:pPr marL="0" indent="0">
                        <a:buNone/>
                      </a:pPr>
                      <a:r>
                        <a:rPr lang="en-IN" sz="2000" b="0" dirty="0">
                          <a:latin typeface="Times New Roman" panose="02020603050405020304" pitchFamily="18" charset="0"/>
                          <a:cs typeface="Times New Roman" panose="02020603050405020304" pitchFamily="18" charset="0"/>
                        </a:rPr>
                        <a:t>(2) Organic heavy chemicals. </a:t>
                      </a:r>
                    </a:p>
                    <a:p>
                      <a:pPr marL="0" indent="0">
                        <a:buNone/>
                      </a:pPr>
                      <a:r>
                        <a:rPr lang="en-IN" sz="2000" b="0" dirty="0">
                          <a:latin typeface="Times New Roman" panose="02020603050405020304" pitchFamily="18" charset="0"/>
                          <a:cs typeface="Times New Roman" panose="02020603050405020304" pitchFamily="18" charset="0"/>
                        </a:rPr>
                        <a:t>(3) Fine chemicals including photographic chemicals. </a:t>
                      </a:r>
                    </a:p>
                    <a:p>
                      <a:pPr marL="0" indent="0">
                        <a:buNone/>
                      </a:pPr>
                      <a:r>
                        <a:rPr lang="en-IN" sz="2000" b="0" dirty="0">
                          <a:latin typeface="Times New Roman" panose="02020603050405020304" pitchFamily="18" charset="0"/>
                          <a:cs typeface="Times New Roman" panose="02020603050405020304" pitchFamily="18" charset="0"/>
                        </a:rPr>
                        <a:t>(4) Synthetic resins and plastics. </a:t>
                      </a:r>
                    </a:p>
                    <a:p>
                      <a:pPr marL="0" indent="0">
                        <a:buNone/>
                      </a:pPr>
                      <a:r>
                        <a:rPr lang="en-IN" sz="2000" b="0" dirty="0">
                          <a:latin typeface="Times New Roman" panose="02020603050405020304" pitchFamily="18" charset="0"/>
                          <a:cs typeface="Times New Roman" panose="02020603050405020304" pitchFamily="18" charset="0"/>
                        </a:rPr>
                        <a:t>(5) Paints, varnishes and enamels. </a:t>
                      </a:r>
                    </a:p>
                    <a:p>
                      <a:pPr marL="0" indent="0">
                        <a:buNone/>
                      </a:pPr>
                      <a:r>
                        <a:rPr lang="en-IN" sz="2000" b="0" dirty="0">
                          <a:latin typeface="Times New Roman" panose="02020603050405020304" pitchFamily="18" charset="0"/>
                          <a:cs typeface="Times New Roman" panose="02020603050405020304" pitchFamily="18" charset="0"/>
                        </a:rPr>
                        <a:t>(6) Synthetic rubbers. </a:t>
                      </a:r>
                    </a:p>
                    <a:p>
                      <a:pPr marL="0" indent="0">
                        <a:buNone/>
                      </a:pPr>
                      <a:r>
                        <a:rPr lang="en-IN" sz="2000" b="0" dirty="0">
                          <a:latin typeface="Times New Roman" panose="02020603050405020304" pitchFamily="18" charset="0"/>
                          <a:cs typeface="Times New Roman" panose="02020603050405020304" pitchFamily="18" charset="0"/>
                        </a:rPr>
                        <a:t>(7) Man-made fibres including regenerated cellulose rayon, nylon and the like. </a:t>
                      </a:r>
                    </a:p>
                    <a:p>
                      <a:pPr marL="0" indent="0">
                        <a:buNone/>
                      </a:pPr>
                      <a:r>
                        <a:rPr lang="en-IN" sz="2000" b="0" dirty="0">
                          <a:latin typeface="Times New Roman" panose="02020603050405020304" pitchFamily="18" charset="0"/>
                          <a:cs typeface="Times New Roman" panose="02020603050405020304" pitchFamily="18" charset="0"/>
                        </a:rPr>
                        <a:t>(8) Coke oven by-products. </a:t>
                      </a:r>
                    </a:p>
                    <a:p>
                      <a:pPr marL="0" indent="0">
                        <a:buNone/>
                      </a:pPr>
                      <a:r>
                        <a:rPr lang="en-IN" sz="2000" b="0" dirty="0">
                          <a:latin typeface="Times New Roman" panose="02020603050405020304" pitchFamily="18" charset="0"/>
                          <a:cs typeface="Times New Roman" panose="02020603050405020304" pitchFamily="18" charset="0"/>
                        </a:rPr>
                        <a:t>(9) Coal tar distillation products like naphthalene, anthracene and the like</a:t>
                      </a:r>
                      <a:r>
                        <a:rPr lang="en-IN" sz="2000" b="0" dirty="0" smtClean="0">
                          <a:latin typeface="Times New Roman" panose="02020603050405020304" pitchFamily="18" charset="0"/>
                          <a:cs typeface="Times New Roman" panose="02020603050405020304" pitchFamily="18" charset="0"/>
                        </a:rPr>
                        <a:t>.</a:t>
                      </a:r>
                    </a:p>
                    <a:p>
                      <a:pPr marL="0" indent="0">
                        <a:buNone/>
                      </a:pPr>
                      <a:r>
                        <a:rPr lang="en-IN" sz="2000" b="0" dirty="0" smtClean="0">
                          <a:latin typeface="Times New Roman" panose="02020603050405020304" pitchFamily="18" charset="0"/>
                          <a:cs typeface="Times New Roman" panose="02020603050405020304" pitchFamily="18" charset="0"/>
                        </a:rPr>
                        <a:t> </a:t>
                      </a:r>
                      <a:r>
                        <a:rPr lang="en-IN" sz="2000" b="0" dirty="0">
                          <a:latin typeface="Times New Roman" panose="02020603050405020304" pitchFamily="18" charset="0"/>
                          <a:cs typeface="Times New Roman" panose="02020603050405020304" pitchFamily="18" charset="0"/>
                        </a:rPr>
                        <a:t>(10) Explosives including gun powder and safety fuses. </a:t>
                      </a:r>
                    </a:p>
                    <a:p>
                      <a:pPr marL="0" indent="0">
                        <a:buNone/>
                      </a:pPr>
                      <a:r>
                        <a:rPr lang="en-IN" sz="2000" b="0" dirty="0">
                          <a:latin typeface="Times New Roman" panose="02020603050405020304" pitchFamily="18" charset="0"/>
                          <a:cs typeface="Times New Roman" panose="02020603050405020304" pitchFamily="18" charset="0"/>
                        </a:rPr>
                        <a:t>(11) Insecticides, fungicides, weedicides and the like. </a:t>
                      </a:r>
                    </a:p>
                    <a:p>
                      <a:pPr marL="0" indent="0">
                        <a:buNone/>
                      </a:pPr>
                      <a:r>
                        <a:rPr lang="en-IN" sz="2000" b="0" dirty="0">
                          <a:latin typeface="Times New Roman" panose="02020603050405020304" pitchFamily="18" charset="0"/>
                          <a:cs typeface="Times New Roman" panose="02020603050405020304" pitchFamily="18" charset="0"/>
                        </a:rPr>
                        <a:t>(12) Textile auxiliaries. </a:t>
                      </a:r>
                    </a:p>
                    <a:p>
                      <a:pPr marL="0" indent="0">
                        <a:buNone/>
                      </a:pPr>
                      <a:r>
                        <a:rPr lang="en-IN" sz="2000" b="0" dirty="0">
                          <a:latin typeface="Times New Roman" panose="02020603050405020304" pitchFamily="18" charset="0"/>
                          <a:cs typeface="Times New Roman" panose="02020603050405020304" pitchFamily="18" charset="0"/>
                        </a:rPr>
                        <a:t>(13) Sizing materials including starch. </a:t>
                      </a:r>
                    </a:p>
                    <a:p>
                      <a:pPr marL="0" indent="0">
                        <a:buNone/>
                      </a:pPr>
                      <a:r>
                        <a:rPr lang="en-IN" sz="2000" b="0" dirty="0">
                          <a:latin typeface="Times New Roman" panose="02020603050405020304" pitchFamily="18" charset="0"/>
                          <a:cs typeface="Times New Roman" panose="02020603050405020304" pitchFamily="18" charset="0"/>
                        </a:rPr>
                        <a:t>(14) Miscellaneous chemicals. </a:t>
                      </a:r>
                    </a:p>
                  </a:txBody>
                  <a:tcPr marT="45728" marB="45728"/>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6947638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83325" y="339770"/>
          <a:ext cx="11181805" cy="5638824"/>
        </p:xfrm>
        <a:graphic>
          <a:graphicData uri="http://schemas.openxmlformats.org/drawingml/2006/table">
            <a:tbl>
              <a:tblPr firstRow="1" bandRow="1">
                <a:tableStyleId>{5940675A-B579-460E-94D1-54222C63F5DA}</a:tableStyleId>
              </a:tblPr>
              <a:tblGrid>
                <a:gridCol w="651367">
                  <a:extLst>
                    <a:ext uri="{9D8B030D-6E8A-4147-A177-3AD203B41FA5}">
                      <a16:colId xmlns:a16="http://schemas.microsoft.com/office/drawing/2014/main" xmlns="" val="20000"/>
                    </a:ext>
                  </a:extLst>
                </a:gridCol>
                <a:gridCol w="10530438">
                  <a:extLst>
                    <a:ext uri="{9D8B030D-6E8A-4147-A177-3AD203B41FA5}">
                      <a16:colId xmlns:a16="http://schemas.microsoft.com/office/drawing/2014/main" xmlns="" val="20001"/>
                    </a:ext>
                  </a:extLst>
                </a:gridCol>
              </a:tblGrid>
              <a:tr h="1121869">
                <a:tc>
                  <a:txBody>
                    <a:bodyPr/>
                    <a:lstStyle/>
                    <a:p>
                      <a:r>
                        <a:rPr lang="en-US" sz="2000" dirty="0">
                          <a:latin typeface="Times New Roman" panose="02020603050405020304" pitchFamily="18" charset="0"/>
                          <a:cs typeface="Times New Roman" panose="02020603050405020304" pitchFamily="18" charset="0"/>
                        </a:rPr>
                        <a:t>20</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pPr marL="0" indent="0">
                        <a:buNone/>
                      </a:pPr>
                      <a:r>
                        <a:rPr lang="en-US" sz="2000" b="1" dirty="0">
                          <a:latin typeface="Times New Roman" panose="02020603050405020304" pitchFamily="18" charset="0"/>
                          <a:cs typeface="Times New Roman" panose="02020603050405020304" pitchFamily="18" charset="0"/>
                        </a:rPr>
                        <a:t>PHOTOGRAPHIC RAW FILM AND PAPER:</a:t>
                      </a:r>
                    </a:p>
                    <a:p>
                      <a:pPr marL="342900" indent="-342900">
                        <a:buAutoNum type="arabicParenBoth"/>
                      </a:pPr>
                      <a:r>
                        <a:rPr lang="en-IN" sz="2000" dirty="0">
                          <a:latin typeface="Times New Roman" panose="02020603050405020304" pitchFamily="18" charset="0"/>
                          <a:cs typeface="Times New Roman" panose="02020603050405020304" pitchFamily="18" charset="0"/>
                        </a:rPr>
                        <a:t>Cinema film. </a:t>
                      </a:r>
                    </a:p>
                    <a:p>
                      <a:pPr marL="0" indent="0">
                        <a:buNone/>
                      </a:pPr>
                      <a:r>
                        <a:rPr lang="en-IN" sz="2000" dirty="0">
                          <a:latin typeface="Times New Roman" panose="02020603050405020304" pitchFamily="18" charset="0"/>
                          <a:cs typeface="Times New Roman" panose="02020603050405020304" pitchFamily="18" charset="0"/>
                        </a:rPr>
                        <a:t>(2) Photographic amateur film. </a:t>
                      </a:r>
                    </a:p>
                    <a:p>
                      <a:pPr marL="0" indent="0">
                        <a:buNone/>
                      </a:pPr>
                      <a:r>
                        <a:rPr lang="en-IN" sz="2000" dirty="0">
                          <a:latin typeface="Times New Roman" panose="02020603050405020304" pitchFamily="18" charset="0"/>
                          <a:cs typeface="Times New Roman" panose="02020603050405020304" pitchFamily="18" charset="0"/>
                        </a:rPr>
                        <a:t>(3) Photographic printing paper</a:t>
                      </a:r>
                      <a:endParaRPr lang="en-IN" sz="2000" b="0" dirty="0">
                        <a:latin typeface="Times New Roman" panose="02020603050405020304" pitchFamily="18" charset="0"/>
                        <a:cs typeface="Times New Roman" panose="02020603050405020304" pitchFamily="18" charset="0"/>
                      </a:endParaRPr>
                    </a:p>
                  </a:txBody>
                  <a:tcPr marT="45728" marB="45728"/>
                </a:tc>
                <a:extLst>
                  <a:ext uri="{0D108BD9-81ED-4DB2-BD59-A6C34878D82A}">
                    <a16:rowId xmlns:a16="http://schemas.microsoft.com/office/drawing/2014/main" xmlns="" val="10000"/>
                  </a:ext>
                </a:extLst>
              </a:tr>
              <a:tr h="355533">
                <a:tc>
                  <a:txBody>
                    <a:bodyPr/>
                    <a:lstStyle/>
                    <a:p>
                      <a:r>
                        <a:rPr lang="en-US" sz="2000" dirty="0">
                          <a:latin typeface="Times New Roman" panose="02020603050405020304" pitchFamily="18" charset="0"/>
                          <a:cs typeface="Times New Roman" panose="02020603050405020304" pitchFamily="18" charset="0"/>
                        </a:rPr>
                        <a:t>21</a:t>
                      </a:r>
                      <a:endParaRPr lang="en-IN" sz="2000" b="0" dirty="0">
                        <a:latin typeface="Times New Roman" panose="02020603050405020304" pitchFamily="18" charset="0"/>
                        <a:cs typeface="Times New Roman" panose="02020603050405020304" pitchFamily="18" charset="0"/>
                      </a:endParaRPr>
                    </a:p>
                  </a:txBody>
                  <a:tcPr marT="45728" marB="45728"/>
                </a:tc>
                <a:tc>
                  <a:txBody>
                    <a:bodyPr/>
                    <a:lstStyle/>
                    <a:p>
                      <a:pPr marL="0" indent="0">
                        <a:buNone/>
                      </a:pPr>
                      <a:r>
                        <a:rPr lang="en-IN" sz="2000" b="1" dirty="0">
                          <a:latin typeface="Times New Roman" panose="02020603050405020304" pitchFamily="18" charset="0"/>
                          <a:cs typeface="Times New Roman" panose="02020603050405020304" pitchFamily="18" charset="0"/>
                        </a:rPr>
                        <a:t>DYE-STUFFS: Dye-stuffs.</a:t>
                      </a:r>
                    </a:p>
                  </a:txBody>
                  <a:tcPr marT="45728" marB="45728"/>
                </a:tc>
                <a:extLst>
                  <a:ext uri="{0D108BD9-81ED-4DB2-BD59-A6C34878D82A}">
                    <a16:rowId xmlns:a16="http://schemas.microsoft.com/office/drawing/2014/main" xmlns="" val="10001"/>
                  </a:ext>
                </a:extLst>
              </a:tr>
              <a:tr h="355533">
                <a:tc>
                  <a:txBody>
                    <a:bodyPr/>
                    <a:lstStyle/>
                    <a:p>
                      <a:r>
                        <a:rPr lang="en-US" sz="1800" dirty="0">
                          <a:latin typeface="Times New Roman" panose="02020603050405020304" pitchFamily="18" charset="0"/>
                          <a:cs typeface="Times New Roman" panose="02020603050405020304" pitchFamily="18" charset="0"/>
                        </a:rPr>
                        <a:t>22</a:t>
                      </a:r>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US" sz="1800" b="1" dirty="0">
                          <a:latin typeface="Times New Roman" panose="02020603050405020304" pitchFamily="18" charset="0"/>
                          <a:cs typeface="Times New Roman" panose="02020603050405020304" pitchFamily="18" charset="0"/>
                        </a:rPr>
                        <a:t>DRUGS AND PHARMACEUTICALS: Drugs and Pharmaceuticals. </a:t>
                      </a:r>
                      <a:endParaRPr lang="en-IN" sz="1800" b="1"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xmlns="" val="10002"/>
                  </a:ext>
                </a:extLst>
              </a:tr>
              <a:tr h="355533">
                <a:tc>
                  <a:txBody>
                    <a:bodyPr/>
                    <a:lstStyle/>
                    <a:p>
                      <a:r>
                        <a:rPr lang="en-US" sz="1800" dirty="0">
                          <a:latin typeface="Times New Roman" panose="02020603050405020304" pitchFamily="18" charset="0"/>
                          <a:cs typeface="Times New Roman" panose="02020603050405020304" pitchFamily="18" charset="0"/>
                        </a:rPr>
                        <a:t>23</a:t>
                      </a:r>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US" sz="1800" b="1" dirty="0">
                          <a:latin typeface="Times New Roman" panose="02020603050405020304" pitchFamily="18" charset="0"/>
                          <a:cs typeface="Times New Roman" panose="02020603050405020304" pitchFamily="18" charset="0"/>
                        </a:rPr>
                        <a:t>TEXTILES (INCLUDING THOSE DYED, PRINTED OR OTHERWISE PROCESSED): </a:t>
                      </a:r>
                    </a:p>
                    <a:p>
                      <a:pPr marL="342900" indent="-342900">
                        <a:buAutoNum type="arabicParenBoth"/>
                      </a:pPr>
                      <a:r>
                        <a:rPr lang="en-US" sz="1800" dirty="0" smtClean="0">
                          <a:latin typeface="Times New Roman" panose="02020603050405020304" pitchFamily="18" charset="0"/>
                          <a:cs typeface="Times New Roman" panose="02020603050405020304" pitchFamily="18" charset="0"/>
                        </a:rPr>
                        <a:t>Made </a:t>
                      </a:r>
                      <a:r>
                        <a:rPr lang="en-US" sz="1800" dirty="0">
                          <a:latin typeface="Times New Roman" panose="02020603050405020304" pitchFamily="18" charset="0"/>
                          <a:cs typeface="Times New Roman" panose="02020603050405020304" pitchFamily="18" charset="0"/>
                        </a:rPr>
                        <a:t>wholly or in part of cotton, including cotton yarn, hosiery and rope</a:t>
                      </a:r>
                      <a:r>
                        <a:rPr lang="en-US" sz="1800" dirty="0" smtClean="0">
                          <a:latin typeface="Times New Roman" panose="02020603050405020304" pitchFamily="18" charset="0"/>
                          <a:cs typeface="Times New Roman" panose="02020603050405020304" pitchFamily="18" charset="0"/>
                        </a:rPr>
                        <a:t>.</a:t>
                      </a:r>
                    </a:p>
                    <a:p>
                      <a:pPr marL="342900" indent="-342900">
                        <a:buAutoNum type="arabicParenBoth"/>
                      </a:pPr>
                      <a:r>
                        <a:rPr lang="en-US" sz="1800" dirty="0" smtClean="0">
                          <a:latin typeface="Times New Roman" panose="02020603050405020304" pitchFamily="18" charset="0"/>
                          <a:cs typeface="Times New Roman" panose="02020603050405020304" pitchFamily="18" charset="0"/>
                        </a:rPr>
                        <a:t>Made </a:t>
                      </a:r>
                      <a:r>
                        <a:rPr lang="en-US" sz="1800" dirty="0">
                          <a:latin typeface="Times New Roman" panose="02020603050405020304" pitchFamily="18" charset="0"/>
                          <a:cs typeface="Times New Roman" panose="02020603050405020304" pitchFamily="18" charset="0"/>
                        </a:rPr>
                        <a:t>wholly or in part of jute, including jute twine and rope. </a:t>
                      </a:r>
                    </a:p>
                    <a:p>
                      <a:pPr marL="0" indent="0">
                        <a:buNone/>
                      </a:pPr>
                      <a:r>
                        <a:rPr lang="en-US" sz="1800" dirty="0">
                          <a:latin typeface="Times New Roman" panose="02020603050405020304" pitchFamily="18" charset="0"/>
                          <a:cs typeface="Times New Roman" panose="02020603050405020304" pitchFamily="18" charset="0"/>
                        </a:rPr>
                        <a:t>(3) Made wholly or in part of wool, including wool tops, woolen yarn, hosiery, carpets and druggets; </a:t>
                      </a:r>
                    </a:p>
                    <a:p>
                      <a:pPr marL="0" indent="0">
                        <a:buNone/>
                      </a:pPr>
                      <a:r>
                        <a:rPr lang="en-US" sz="1800" dirty="0">
                          <a:latin typeface="Times New Roman" panose="02020603050405020304" pitchFamily="18" charset="0"/>
                          <a:cs typeface="Times New Roman" panose="02020603050405020304" pitchFamily="18" charset="0"/>
                        </a:rPr>
                        <a:t>(4) Made wholly or in part of silk, including silk yarn and hosiery; </a:t>
                      </a:r>
                    </a:p>
                    <a:p>
                      <a:pPr marL="0" indent="0">
                        <a:buNone/>
                      </a:pPr>
                      <a:r>
                        <a:rPr lang="en-US" sz="1800" dirty="0">
                          <a:latin typeface="Times New Roman" panose="02020603050405020304" pitchFamily="18" charset="0"/>
                          <a:cs typeface="Times New Roman" panose="02020603050405020304" pitchFamily="18" charset="0"/>
                        </a:rPr>
                        <a:t>(5) Made wholly or in part of synthetic, artificial (man-made) </a:t>
                      </a:r>
                      <a:r>
                        <a:rPr lang="en-US" sz="1800" dirty="0" err="1">
                          <a:latin typeface="Times New Roman" panose="02020603050405020304" pitchFamily="18" charset="0"/>
                          <a:cs typeface="Times New Roman" panose="02020603050405020304" pitchFamily="18" charset="0"/>
                        </a:rPr>
                        <a:t>fibres</a:t>
                      </a:r>
                      <a:r>
                        <a:rPr lang="en-US" sz="1800" dirty="0">
                          <a:latin typeface="Times New Roman" panose="02020603050405020304" pitchFamily="18" charset="0"/>
                          <a:cs typeface="Times New Roman" panose="02020603050405020304" pitchFamily="18" charset="0"/>
                        </a:rPr>
                        <a:t>, including yarn and hosiery of such </a:t>
                      </a:r>
                      <a:r>
                        <a:rPr lang="en-US" sz="1800" dirty="0" err="1">
                          <a:latin typeface="Times New Roman" panose="02020603050405020304" pitchFamily="18" charset="0"/>
                          <a:cs typeface="Times New Roman" panose="02020603050405020304" pitchFamily="18" charset="0"/>
                        </a:rPr>
                        <a:t>fibres</a:t>
                      </a:r>
                      <a:r>
                        <a:rPr lang="en-US" sz="1800" dirty="0">
                          <a:latin typeface="Times New Roman" panose="02020603050405020304" pitchFamily="18" charset="0"/>
                          <a:cs typeface="Times New Roman" panose="02020603050405020304" pitchFamily="18" charset="0"/>
                        </a:rPr>
                        <a:t>. </a:t>
                      </a:r>
                      <a:endParaRPr lang="en-IN" sz="1800" b="0"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xmlns="" val="10003"/>
                  </a:ext>
                </a:extLst>
              </a:tr>
              <a:tr h="355533">
                <a:tc>
                  <a:txBody>
                    <a:bodyPr/>
                    <a:lstStyle/>
                    <a:p>
                      <a:r>
                        <a:rPr lang="en-US" sz="1800" dirty="0">
                          <a:latin typeface="Times New Roman" panose="02020603050405020304" pitchFamily="18" charset="0"/>
                          <a:cs typeface="Times New Roman" panose="02020603050405020304" pitchFamily="18" charset="0"/>
                        </a:rPr>
                        <a:t>24</a:t>
                      </a:r>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US" sz="1800" b="1" dirty="0">
                          <a:latin typeface="Times New Roman" panose="02020603050405020304" pitchFamily="18" charset="0"/>
                          <a:cs typeface="Times New Roman" panose="02020603050405020304" pitchFamily="18" charset="0"/>
                        </a:rPr>
                        <a:t>PAPER AND PULP INCLUDING PAPER PRODUCTS</a:t>
                      </a:r>
                      <a:r>
                        <a:rPr lang="en-US" sz="1800" b="1" dirty="0" smtClean="0">
                          <a:latin typeface="Times New Roman" panose="02020603050405020304" pitchFamily="18" charset="0"/>
                          <a:cs typeface="Times New Roman" panose="02020603050405020304" pitchFamily="18" charset="0"/>
                        </a:rPr>
                        <a:t>:</a:t>
                      </a:r>
                      <a:endParaRPr lang="en-IN" sz="1800" b="1"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xmlns="" val="10004"/>
                  </a:ext>
                </a:extLst>
              </a:tr>
              <a:tr h="355533">
                <a:tc>
                  <a:txBody>
                    <a:bodyPr/>
                    <a:lstStyle/>
                    <a:p>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Paper - writing, printing and wrapping. </a:t>
                      </a:r>
                    </a:p>
                    <a:p>
                      <a:pPr marL="0" indent="0">
                        <a:buNone/>
                      </a:pPr>
                      <a:r>
                        <a:rPr lang="en-US" sz="1800" dirty="0">
                          <a:latin typeface="Times New Roman" panose="02020603050405020304" pitchFamily="18" charset="0"/>
                          <a:cs typeface="Times New Roman" panose="02020603050405020304" pitchFamily="18" charset="0"/>
                        </a:rPr>
                        <a:t>(2) Newsprint. </a:t>
                      </a:r>
                    </a:p>
                    <a:p>
                      <a:pPr marL="0" indent="0">
                        <a:buNone/>
                      </a:pPr>
                      <a:r>
                        <a:rPr lang="en-US" sz="1800" dirty="0">
                          <a:latin typeface="Times New Roman" panose="02020603050405020304" pitchFamily="18" charset="0"/>
                          <a:cs typeface="Times New Roman" panose="02020603050405020304" pitchFamily="18" charset="0"/>
                        </a:rPr>
                        <a:t>(3) Paper board and straw board. </a:t>
                      </a:r>
                    </a:p>
                    <a:p>
                      <a:pPr marL="0" indent="0">
                        <a:buNone/>
                      </a:pPr>
                      <a:r>
                        <a:rPr lang="en-US" sz="1800" dirty="0">
                          <a:latin typeface="Times New Roman" panose="02020603050405020304" pitchFamily="18" charset="0"/>
                          <a:cs typeface="Times New Roman" panose="02020603050405020304" pitchFamily="18" charset="0"/>
                        </a:rPr>
                        <a:t>(4) Paper for packaging (corrugated paper, kraft paper, bags, paper containers and the like). </a:t>
                      </a:r>
                    </a:p>
                    <a:p>
                      <a:pPr marL="0" indent="0">
                        <a:buNone/>
                      </a:pPr>
                      <a:r>
                        <a:rPr lang="en-US" sz="1800" dirty="0">
                          <a:latin typeface="Times New Roman" panose="02020603050405020304" pitchFamily="18" charset="0"/>
                          <a:cs typeface="Times New Roman" panose="02020603050405020304" pitchFamily="18" charset="0"/>
                        </a:rPr>
                        <a:t>(5) Pulp - wood pulp, mechanical, chemical, including dissolving pulp. </a:t>
                      </a:r>
                      <a:endParaRPr lang="en-IN" sz="1800" b="0"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xmlns="" val="10005"/>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47492407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44137" y="313648"/>
          <a:ext cx="11207932" cy="4846316"/>
        </p:xfrm>
        <a:graphic>
          <a:graphicData uri="http://schemas.openxmlformats.org/drawingml/2006/table">
            <a:tbl>
              <a:tblPr firstRow="1" bandRow="1">
                <a:tableStyleId>{5940675A-B579-460E-94D1-54222C63F5DA}</a:tableStyleId>
              </a:tblPr>
              <a:tblGrid>
                <a:gridCol w="652889">
                  <a:extLst>
                    <a:ext uri="{9D8B030D-6E8A-4147-A177-3AD203B41FA5}">
                      <a16:colId xmlns:a16="http://schemas.microsoft.com/office/drawing/2014/main" xmlns="" val="20000"/>
                    </a:ext>
                  </a:extLst>
                </a:gridCol>
                <a:gridCol w="10555043">
                  <a:extLst>
                    <a:ext uri="{9D8B030D-6E8A-4147-A177-3AD203B41FA5}">
                      <a16:colId xmlns:a16="http://schemas.microsoft.com/office/drawing/2014/main" xmlns="" val="20001"/>
                    </a:ext>
                  </a:extLst>
                </a:gridCol>
              </a:tblGrid>
              <a:tr h="360443">
                <a:tc>
                  <a:txBody>
                    <a:bodyPr/>
                    <a:lstStyle/>
                    <a:p>
                      <a:r>
                        <a:rPr lang="en-US" sz="1800" dirty="0">
                          <a:latin typeface="Times New Roman" panose="02020603050405020304" pitchFamily="18" charset="0"/>
                          <a:cs typeface="Times New Roman" panose="02020603050405020304" pitchFamily="18" charset="0"/>
                        </a:rPr>
                        <a:t>25</a:t>
                      </a:r>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US" sz="1800" b="1" dirty="0">
                          <a:latin typeface="Times New Roman" panose="02020603050405020304" pitchFamily="18" charset="0"/>
                          <a:cs typeface="Times New Roman" panose="02020603050405020304" pitchFamily="18" charset="0"/>
                        </a:rPr>
                        <a:t>SUGAR :</a:t>
                      </a:r>
                      <a:endParaRPr lang="en-IN" sz="1800" b="1"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xmlns="" val="10000"/>
                  </a:ext>
                </a:extLst>
              </a:tr>
              <a:tr h="360443">
                <a:tc>
                  <a:txBody>
                    <a:bodyPr/>
                    <a:lstStyle/>
                    <a:p>
                      <a:endParaRPr lang="en-IN" sz="1800" b="0" dirty="0">
                        <a:latin typeface="Times New Roman" panose="02020603050405020304" pitchFamily="18" charset="0"/>
                        <a:cs typeface="Times New Roman" panose="02020603050405020304" pitchFamily="18" charset="0"/>
                      </a:endParaRPr>
                    </a:p>
                  </a:txBody>
                  <a:tcPr marT="45719" marB="45719"/>
                </a:tc>
                <a:tc>
                  <a:txBody>
                    <a:bodyPr/>
                    <a:lstStyle/>
                    <a:p>
                      <a:pPr marL="0" indent="0">
                        <a:buNone/>
                      </a:pPr>
                      <a:r>
                        <a:rPr lang="en-IN" sz="1800" dirty="0">
                          <a:latin typeface="Times New Roman" panose="02020603050405020304" pitchFamily="18" charset="0"/>
                          <a:cs typeface="Times New Roman" panose="02020603050405020304" pitchFamily="18" charset="0"/>
                        </a:rPr>
                        <a:t>(1) Sugar </a:t>
                      </a:r>
                      <a:endParaRPr lang="en-IN" sz="1800" b="1" dirty="0">
                        <a:latin typeface="Times New Roman" panose="02020603050405020304" pitchFamily="18" charset="0"/>
                        <a:cs typeface="Times New Roman" panose="02020603050405020304" pitchFamily="18" charset="0"/>
                      </a:endParaRPr>
                    </a:p>
                  </a:txBody>
                  <a:tcPr marT="45719" marB="45719"/>
                </a:tc>
                <a:extLst>
                  <a:ext uri="{0D108BD9-81ED-4DB2-BD59-A6C34878D82A}">
                    <a16:rowId xmlns:a16="http://schemas.microsoft.com/office/drawing/2014/main" xmlns="" val="10001"/>
                  </a:ext>
                </a:extLst>
              </a:tr>
              <a:tr h="360443">
                <a:tc>
                  <a:txBody>
                    <a:bodyPr/>
                    <a:lstStyle/>
                    <a:p>
                      <a:r>
                        <a:rPr lang="en-US" sz="2000" dirty="0">
                          <a:latin typeface="Times New Roman" panose="02020603050405020304" pitchFamily="18" charset="0"/>
                          <a:cs typeface="Times New Roman" panose="02020603050405020304" pitchFamily="18" charset="0"/>
                        </a:rPr>
                        <a:t>26</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indent="0">
                        <a:buNone/>
                      </a:pPr>
                      <a:r>
                        <a:rPr lang="en-IN" sz="2000" b="1" dirty="0">
                          <a:latin typeface="Times New Roman" panose="02020603050405020304" pitchFamily="18" charset="0"/>
                          <a:cs typeface="Times New Roman" panose="02020603050405020304" pitchFamily="18" charset="0"/>
                        </a:rPr>
                        <a:t>FERMENTATION INDUSTRIES:</a:t>
                      </a:r>
                    </a:p>
                  </a:txBody>
                  <a:tcPr/>
                </a:tc>
                <a:extLst>
                  <a:ext uri="{0D108BD9-81ED-4DB2-BD59-A6C34878D82A}">
                    <a16:rowId xmlns:a16="http://schemas.microsoft.com/office/drawing/2014/main" xmlns="" val="10002"/>
                  </a:ext>
                </a:extLst>
              </a:tr>
              <a:tr h="612481">
                <a:tc>
                  <a:txBody>
                    <a:bodyPr/>
                    <a:lstStyle/>
                    <a:p>
                      <a:endParaRPr lang="en-IN" sz="2000" b="0" dirty="0">
                        <a:latin typeface="Times New Roman" panose="02020603050405020304" pitchFamily="18" charset="0"/>
                        <a:cs typeface="Times New Roman" panose="02020603050405020304" pitchFamily="18" charset="0"/>
                      </a:endParaRPr>
                    </a:p>
                  </a:txBody>
                  <a:tcPr/>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Alcohol. </a:t>
                      </a:r>
                    </a:p>
                    <a:p>
                      <a:pPr marL="0" indent="0">
                        <a:buNone/>
                      </a:pPr>
                      <a:r>
                        <a:rPr lang="en-US" sz="2000" dirty="0">
                          <a:latin typeface="Times New Roman" panose="02020603050405020304" pitchFamily="18" charset="0"/>
                          <a:cs typeface="Times New Roman" panose="02020603050405020304" pitchFamily="18" charset="0"/>
                        </a:rPr>
                        <a:t>(2) Other products of fermentation industries. </a:t>
                      </a:r>
                      <a:endParaRPr lang="en-IN"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1662448">
                <a:tc>
                  <a:txBody>
                    <a:bodyPr/>
                    <a:lstStyle/>
                    <a:p>
                      <a:r>
                        <a:rPr lang="en-US" sz="2000" dirty="0">
                          <a:latin typeface="Times New Roman" panose="02020603050405020304" pitchFamily="18" charset="0"/>
                          <a:cs typeface="Times New Roman" panose="02020603050405020304" pitchFamily="18" charset="0"/>
                        </a:rPr>
                        <a:t>27</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indent="0">
                        <a:buNone/>
                      </a:pPr>
                      <a:r>
                        <a:rPr lang="en-IN" sz="2000" b="1" dirty="0">
                          <a:latin typeface="Times New Roman" panose="02020603050405020304" pitchFamily="18" charset="0"/>
                          <a:cs typeface="Times New Roman" panose="02020603050405020304" pitchFamily="18" charset="0"/>
                        </a:rPr>
                        <a:t>FOOD PROCESSING INDUSTRIES:</a:t>
                      </a:r>
                    </a:p>
                    <a:p>
                      <a:pPr marL="342900" indent="-342900">
                        <a:buAutoNum type="arabicParenBoth"/>
                      </a:pPr>
                      <a:r>
                        <a:rPr lang="en-US" sz="2000" dirty="0">
                          <a:latin typeface="Times New Roman" panose="02020603050405020304" pitchFamily="18" charset="0"/>
                          <a:cs typeface="Times New Roman" panose="02020603050405020304" pitchFamily="18" charset="0"/>
                        </a:rPr>
                        <a:t>Canned fruits and fruit products. </a:t>
                      </a:r>
                    </a:p>
                    <a:p>
                      <a:pPr marL="0" indent="0">
                        <a:buNone/>
                      </a:pPr>
                      <a:r>
                        <a:rPr lang="en-US" sz="2000" dirty="0">
                          <a:latin typeface="Times New Roman" panose="02020603050405020304" pitchFamily="18" charset="0"/>
                          <a:cs typeface="Times New Roman" panose="02020603050405020304" pitchFamily="18" charset="0"/>
                        </a:rPr>
                        <a:t>(2) Milk foods. </a:t>
                      </a:r>
                    </a:p>
                    <a:p>
                      <a:pPr marL="0" indent="0">
                        <a:buNone/>
                      </a:pPr>
                      <a:r>
                        <a:rPr lang="en-US" sz="2000" dirty="0">
                          <a:latin typeface="Times New Roman" panose="02020603050405020304" pitchFamily="18" charset="0"/>
                          <a:cs typeface="Times New Roman" panose="02020603050405020304" pitchFamily="18" charset="0"/>
                        </a:rPr>
                        <a:t>(3) Malted Foods. </a:t>
                      </a:r>
                    </a:p>
                    <a:p>
                      <a:pPr marL="0" indent="0">
                        <a:buNone/>
                      </a:pPr>
                      <a:r>
                        <a:rPr lang="en-US" sz="2000" dirty="0">
                          <a:latin typeface="Times New Roman" panose="02020603050405020304" pitchFamily="18" charset="0"/>
                          <a:cs typeface="Times New Roman" panose="02020603050405020304" pitchFamily="18" charset="0"/>
                        </a:rPr>
                        <a:t>(4) Flour. </a:t>
                      </a:r>
                    </a:p>
                    <a:p>
                      <a:pPr marL="0" indent="0">
                        <a:buNone/>
                      </a:pPr>
                      <a:r>
                        <a:rPr lang="en-US" sz="2000" dirty="0">
                          <a:latin typeface="Times New Roman" panose="02020603050405020304" pitchFamily="18" charset="0"/>
                          <a:cs typeface="Times New Roman" panose="02020603050405020304" pitchFamily="18" charset="0"/>
                        </a:rPr>
                        <a:t>(5) Other processed foods.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r h="360443">
                <a:tc>
                  <a:txBody>
                    <a:bodyPr/>
                    <a:lstStyle/>
                    <a:p>
                      <a:r>
                        <a:rPr lang="en-US" sz="2000" dirty="0">
                          <a:latin typeface="Times New Roman" panose="02020603050405020304" pitchFamily="18" charset="0"/>
                          <a:cs typeface="Times New Roman" panose="02020603050405020304" pitchFamily="18" charset="0"/>
                        </a:rPr>
                        <a:t>28</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indent="0">
                        <a:buNone/>
                      </a:pPr>
                      <a:r>
                        <a:rPr lang="en-IN" sz="2000" b="1" dirty="0">
                          <a:latin typeface="Times New Roman" panose="02020603050405020304" pitchFamily="18" charset="0"/>
                          <a:cs typeface="Times New Roman" panose="02020603050405020304" pitchFamily="18" charset="0"/>
                        </a:rPr>
                        <a:t>VEGETABLE OILS AND VANASPATHI:</a:t>
                      </a:r>
                    </a:p>
                  </a:txBody>
                  <a:tcPr/>
                </a:tc>
                <a:extLst>
                  <a:ext uri="{0D108BD9-81ED-4DB2-BD59-A6C34878D82A}">
                    <a16:rowId xmlns:a16="http://schemas.microsoft.com/office/drawing/2014/main" xmlns="" val="10005"/>
                  </a:ext>
                </a:extLst>
              </a:tr>
              <a:tr h="612481">
                <a:tc>
                  <a:txBody>
                    <a:bodyPr/>
                    <a:lstStyle/>
                    <a:p>
                      <a:endParaRPr lang="en-IN" sz="2000" b="0" dirty="0">
                        <a:latin typeface="Times New Roman" panose="02020603050405020304" pitchFamily="18" charset="0"/>
                        <a:cs typeface="Times New Roman" panose="02020603050405020304" pitchFamily="18" charset="0"/>
                      </a:endParaRPr>
                    </a:p>
                  </a:txBody>
                  <a:tcPr/>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Vegetable oils, including solvent extracted oils. </a:t>
                      </a:r>
                    </a:p>
                    <a:p>
                      <a:pPr marL="0" indent="0">
                        <a:buNone/>
                      </a:pPr>
                      <a:r>
                        <a:rPr lang="en-US" sz="2000" dirty="0">
                          <a:latin typeface="Times New Roman" panose="02020603050405020304" pitchFamily="18" charset="0"/>
                          <a:cs typeface="Times New Roman" panose="02020603050405020304" pitchFamily="18" charset="0"/>
                        </a:rPr>
                        <a:t>(2) Vanaspati.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964695054"/>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44137" y="269966"/>
          <a:ext cx="11207932" cy="5029236"/>
        </p:xfrm>
        <a:graphic>
          <a:graphicData uri="http://schemas.openxmlformats.org/drawingml/2006/table">
            <a:tbl>
              <a:tblPr firstRow="1" bandRow="1">
                <a:tableStyleId>{5940675A-B579-460E-94D1-54222C63F5DA}</a:tableStyleId>
              </a:tblPr>
              <a:tblGrid>
                <a:gridCol w="652889">
                  <a:extLst>
                    <a:ext uri="{9D8B030D-6E8A-4147-A177-3AD203B41FA5}">
                      <a16:colId xmlns:a16="http://schemas.microsoft.com/office/drawing/2014/main" xmlns="" val="20000"/>
                    </a:ext>
                  </a:extLst>
                </a:gridCol>
                <a:gridCol w="10555043">
                  <a:extLst>
                    <a:ext uri="{9D8B030D-6E8A-4147-A177-3AD203B41FA5}">
                      <a16:colId xmlns:a16="http://schemas.microsoft.com/office/drawing/2014/main" xmlns="" val="20001"/>
                    </a:ext>
                  </a:extLst>
                </a:gridCol>
              </a:tblGrid>
              <a:tr h="360443">
                <a:tc>
                  <a:txBody>
                    <a:bodyPr/>
                    <a:lstStyle/>
                    <a:p>
                      <a:r>
                        <a:rPr lang="en-US" sz="2000" dirty="0">
                          <a:latin typeface="Times New Roman" panose="02020603050405020304" pitchFamily="18" charset="0"/>
                          <a:cs typeface="Times New Roman" panose="02020603050405020304" pitchFamily="18" charset="0"/>
                        </a:rPr>
                        <a:t>29</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indent="0">
                        <a:buNone/>
                      </a:pPr>
                      <a:r>
                        <a:rPr lang="en-US" sz="2000" b="1" dirty="0">
                          <a:latin typeface="Times New Roman" panose="02020603050405020304" pitchFamily="18" charset="0"/>
                          <a:cs typeface="Times New Roman" panose="02020603050405020304" pitchFamily="18" charset="0"/>
                        </a:rPr>
                        <a:t>SOAPS, COSMETICS AND TOILET PREPARATIONS: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399957">
                <a:tc>
                  <a:txBody>
                    <a:bodyPr/>
                    <a:lstStyle/>
                    <a:p>
                      <a:endParaRPr lang="en-IN" sz="2000" b="0" dirty="0">
                        <a:latin typeface="Times New Roman" panose="02020603050405020304" pitchFamily="18" charset="0"/>
                        <a:cs typeface="Times New Roman" panose="02020603050405020304" pitchFamily="18" charset="0"/>
                      </a:endParaRPr>
                    </a:p>
                  </a:txBody>
                  <a:tcPr/>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Soaps </a:t>
                      </a:r>
                    </a:p>
                    <a:p>
                      <a:pPr marL="0" indent="0">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Glycerine</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(3) Cosmetics </a:t>
                      </a:r>
                    </a:p>
                    <a:p>
                      <a:pPr marL="0" indent="0">
                        <a:buNone/>
                      </a:pPr>
                      <a:r>
                        <a:rPr lang="en-US" sz="2000" dirty="0">
                          <a:latin typeface="Times New Roman" panose="02020603050405020304" pitchFamily="18" charset="0"/>
                          <a:cs typeface="Times New Roman" panose="02020603050405020304" pitchFamily="18" charset="0"/>
                        </a:rPr>
                        <a:t>(4) Perfumery </a:t>
                      </a:r>
                    </a:p>
                    <a:p>
                      <a:pPr marL="0" indent="0">
                        <a:buNone/>
                      </a:pPr>
                      <a:r>
                        <a:rPr lang="en-US" sz="2000" dirty="0">
                          <a:latin typeface="Times New Roman" panose="02020603050405020304" pitchFamily="18" charset="0"/>
                          <a:cs typeface="Times New Roman" panose="02020603050405020304" pitchFamily="18" charset="0"/>
                        </a:rPr>
                        <a:t>(5) Toilet preparations </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52558">
                <a:tc>
                  <a:txBody>
                    <a:bodyPr/>
                    <a:lstStyle/>
                    <a:p>
                      <a:r>
                        <a:rPr lang="en-US" sz="1800" dirty="0">
                          <a:latin typeface="Times New Roman" panose="02020603050405020304" pitchFamily="18" charset="0"/>
                          <a:cs typeface="Times New Roman" panose="02020603050405020304" pitchFamily="18" charset="0"/>
                        </a:rPr>
                        <a:t>30</a:t>
                      </a:r>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1800" b="1" dirty="0">
                          <a:latin typeface="Times New Roman" panose="02020603050405020304" pitchFamily="18" charset="0"/>
                          <a:cs typeface="Times New Roman" panose="02020603050405020304" pitchFamily="18" charset="0"/>
                        </a:rPr>
                        <a:t>RUBBER GOODS:</a:t>
                      </a:r>
                    </a:p>
                  </a:txBody>
                  <a:tcPr marT="45723" marB="45723"/>
                </a:tc>
                <a:extLst>
                  <a:ext uri="{0D108BD9-81ED-4DB2-BD59-A6C34878D82A}">
                    <a16:rowId xmlns:a16="http://schemas.microsoft.com/office/drawing/2014/main" xmlns="" val="10002"/>
                  </a:ext>
                </a:extLst>
              </a:tr>
              <a:tr h="352558">
                <a:tc>
                  <a:txBody>
                    <a:bodyPr/>
                    <a:lstStyle/>
                    <a:p>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342900" indent="-342900">
                        <a:buAutoNum type="arabicParenBoth"/>
                      </a:pPr>
                      <a:r>
                        <a:rPr lang="en-US" sz="1800" dirty="0" err="1">
                          <a:latin typeface="Times New Roman" panose="02020603050405020304" pitchFamily="18" charset="0"/>
                          <a:cs typeface="Times New Roman" panose="02020603050405020304" pitchFamily="18" charset="0"/>
                        </a:rPr>
                        <a:t>Tyres</a:t>
                      </a:r>
                      <a:r>
                        <a:rPr lang="en-US" sz="1800" dirty="0">
                          <a:latin typeface="Times New Roman" panose="02020603050405020304" pitchFamily="18" charset="0"/>
                          <a:cs typeface="Times New Roman" panose="02020603050405020304" pitchFamily="18" charset="0"/>
                        </a:rPr>
                        <a:t> and tubes. </a:t>
                      </a:r>
                    </a:p>
                    <a:p>
                      <a:pPr marL="0" indent="0">
                        <a:buNone/>
                      </a:pPr>
                      <a:r>
                        <a:rPr lang="en-US" sz="1800" dirty="0">
                          <a:latin typeface="Times New Roman" panose="02020603050405020304" pitchFamily="18" charset="0"/>
                          <a:cs typeface="Times New Roman" panose="02020603050405020304" pitchFamily="18" charset="0"/>
                        </a:rPr>
                        <a:t>(2) Surgical and medical products including prophylactics. </a:t>
                      </a:r>
                    </a:p>
                    <a:p>
                      <a:pPr marL="0" indent="0">
                        <a:buNone/>
                      </a:pPr>
                      <a:r>
                        <a:rPr lang="en-US" sz="1800" dirty="0">
                          <a:latin typeface="Times New Roman" panose="02020603050405020304" pitchFamily="18" charset="0"/>
                          <a:cs typeface="Times New Roman" panose="02020603050405020304" pitchFamily="18" charset="0"/>
                        </a:rPr>
                        <a:t>(3) Footwear. </a:t>
                      </a:r>
                    </a:p>
                    <a:p>
                      <a:pPr marL="0" indent="0">
                        <a:buNone/>
                      </a:pPr>
                      <a:r>
                        <a:rPr lang="en-US" sz="1800" dirty="0">
                          <a:latin typeface="Times New Roman" panose="02020603050405020304" pitchFamily="18" charset="0"/>
                          <a:cs typeface="Times New Roman" panose="02020603050405020304" pitchFamily="18" charset="0"/>
                        </a:rPr>
                        <a:t>(4) Other rubber goods.</a:t>
                      </a:r>
                      <a:endParaRPr lang="en-IN" sz="1800" b="0"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3"/>
                  </a:ext>
                </a:extLst>
              </a:tr>
              <a:tr h="352558">
                <a:tc>
                  <a:txBody>
                    <a:bodyPr/>
                    <a:lstStyle/>
                    <a:p>
                      <a:r>
                        <a:rPr lang="en-US" sz="1800" dirty="0">
                          <a:latin typeface="Times New Roman" panose="02020603050405020304" pitchFamily="18" charset="0"/>
                          <a:cs typeface="Times New Roman" panose="02020603050405020304" pitchFamily="18" charset="0"/>
                        </a:rPr>
                        <a:t>31</a:t>
                      </a:r>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US" sz="1800" b="1" dirty="0">
                          <a:latin typeface="Times New Roman" panose="02020603050405020304" pitchFamily="18" charset="0"/>
                          <a:cs typeface="Times New Roman" panose="02020603050405020304" pitchFamily="18" charset="0"/>
                        </a:rPr>
                        <a:t>LEATHER, LEATHER GOODS AND PICKERS:</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4"/>
                  </a:ext>
                </a:extLst>
              </a:tr>
              <a:tr h="352558">
                <a:tc>
                  <a:txBody>
                    <a:bodyPr/>
                    <a:lstStyle/>
                    <a:p>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US" sz="1800" dirty="0">
                          <a:latin typeface="Times New Roman" panose="02020603050405020304" pitchFamily="18" charset="0"/>
                          <a:cs typeface="Times New Roman" panose="02020603050405020304" pitchFamily="18" charset="0"/>
                        </a:rPr>
                        <a:t>(1) Leather, leather goods and pickers.</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5"/>
                  </a:ext>
                </a:extLst>
              </a:tr>
              <a:tr h="352558">
                <a:tc>
                  <a:txBody>
                    <a:bodyPr/>
                    <a:lstStyle/>
                    <a:p>
                      <a:r>
                        <a:rPr lang="en-US" sz="1800" dirty="0">
                          <a:latin typeface="Times New Roman" panose="02020603050405020304" pitchFamily="18" charset="0"/>
                          <a:cs typeface="Times New Roman" panose="02020603050405020304" pitchFamily="18" charset="0"/>
                        </a:rPr>
                        <a:t>32</a:t>
                      </a:r>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1800" b="1" dirty="0">
                          <a:latin typeface="Times New Roman" panose="02020603050405020304" pitchFamily="18" charset="0"/>
                          <a:cs typeface="Times New Roman" panose="02020603050405020304" pitchFamily="18" charset="0"/>
                        </a:rPr>
                        <a:t>GLUE AND </a:t>
                      </a:r>
                      <a:r>
                        <a:rPr lang="en-IN" sz="1800" b="1" dirty="0" smtClean="0">
                          <a:latin typeface="Times New Roman" panose="02020603050405020304" pitchFamily="18" charset="0"/>
                          <a:cs typeface="Times New Roman" panose="02020603050405020304" pitchFamily="18" charset="0"/>
                        </a:rPr>
                        <a:t>GELATIN</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6"/>
                  </a:ext>
                </a:extLst>
              </a:tr>
              <a:tr h="352558">
                <a:tc>
                  <a:txBody>
                    <a:bodyPr/>
                    <a:lstStyle/>
                    <a:p>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1800" dirty="0">
                          <a:latin typeface="Times New Roman" panose="02020603050405020304" pitchFamily="18" charset="0"/>
                          <a:cs typeface="Times New Roman" panose="02020603050405020304" pitchFamily="18" charset="0"/>
                        </a:rPr>
                        <a:t>(1) Glue and </a:t>
                      </a:r>
                      <a:r>
                        <a:rPr lang="en-IN" sz="1800" dirty="0" err="1">
                          <a:latin typeface="Times New Roman" panose="02020603050405020304" pitchFamily="18" charset="0"/>
                          <a:cs typeface="Times New Roman" panose="02020603050405020304" pitchFamily="18" charset="0"/>
                        </a:rPr>
                        <a:t>gelatin</a:t>
                      </a:r>
                      <a:r>
                        <a:rPr lang="en-IN" sz="1800" dirty="0">
                          <a:latin typeface="Times New Roman" panose="02020603050405020304" pitchFamily="18" charset="0"/>
                          <a:cs typeface="Times New Roman" panose="02020603050405020304" pitchFamily="18" charset="0"/>
                        </a:rPr>
                        <a:t>. </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7"/>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436792502"/>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48640" y="365742"/>
          <a:ext cx="11103429" cy="4754880"/>
        </p:xfrm>
        <a:graphic>
          <a:graphicData uri="http://schemas.openxmlformats.org/drawingml/2006/table">
            <a:tbl>
              <a:tblPr firstRow="1" bandRow="1">
                <a:tableStyleId>{5940675A-B579-460E-94D1-54222C63F5DA}</a:tableStyleId>
              </a:tblPr>
              <a:tblGrid>
                <a:gridCol w="646802">
                  <a:extLst>
                    <a:ext uri="{9D8B030D-6E8A-4147-A177-3AD203B41FA5}">
                      <a16:colId xmlns:a16="http://schemas.microsoft.com/office/drawing/2014/main" xmlns="" val="20000"/>
                    </a:ext>
                  </a:extLst>
                </a:gridCol>
                <a:gridCol w="10456627">
                  <a:extLst>
                    <a:ext uri="{9D8B030D-6E8A-4147-A177-3AD203B41FA5}">
                      <a16:colId xmlns:a16="http://schemas.microsoft.com/office/drawing/2014/main" xmlns="" val="20001"/>
                    </a:ext>
                  </a:extLst>
                </a:gridCol>
              </a:tblGrid>
              <a:tr h="357709">
                <a:tc>
                  <a:txBody>
                    <a:bodyPr/>
                    <a:lstStyle/>
                    <a:p>
                      <a:r>
                        <a:rPr lang="en-US" sz="1800" dirty="0">
                          <a:latin typeface="Times New Roman" panose="02020603050405020304" pitchFamily="18" charset="0"/>
                          <a:cs typeface="Times New Roman" panose="02020603050405020304" pitchFamily="18" charset="0"/>
                        </a:rPr>
                        <a:t>33</a:t>
                      </a:r>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0" indent="0">
                        <a:buNone/>
                      </a:pPr>
                      <a:r>
                        <a:rPr lang="en-IN" sz="1800" b="1" dirty="0">
                          <a:latin typeface="Times New Roman" panose="02020603050405020304" pitchFamily="18" charset="0"/>
                          <a:cs typeface="Times New Roman" panose="02020603050405020304" pitchFamily="18" charset="0"/>
                        </a:rPr>
                        <a:t>GLASS: </a:t>
                      </a:r>
                    </a:p>
                  </a:txBody>
                  <a:tcPr marT="45723" marB="45723"/>
                </a:tc>
                <a:extLst>
                  <a:ext uri="{0D108BD9-81ED-4DB2-BD59-A6C34878D82A}">
                    <a16:rowId xmlns:a16="http://schemas.microsoft.com/office/drawing/2014/main" xmlns="" val="10000"/>
                  </a:ext>
                </a:extLst>
              </a:tr>
              <a:tr h="1649701">
                <a:tc>
                  <a:txBody>
                    <a:bodyPr/>
                    <a:lstStyle/>
                    <a:p>
                      <a:endParaRPr lang="en-IN" sz="1800" b="0" dirty="0">
                        <a:latin typeface="Times New Roman" panose="02020603050405020304" pitchFamily="18" charset="0"/>
                        <a:cs typeface="Times New Roman" panose="02020603050405020304" pitchFamily="18" charset="0"/>
                      </a:endParaRPr>
                    </a:p>
                  </a:txBody>
                  <a:tcPr marT="45723" marB="45723"/>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Hollow ware. </a:t>
                      </a:r>
                    </a:p>
                    <a:p>
                      <a:pPr marL="0" indent="0">
                        <a:buNone/>
                      </a:pPr>
                      <a:r>
                        <a:rPr lang="en-US" sz="1800" dirty="0">
                          <a:latin typeface="Times New Roman" panose="02020603050405020304" pitchFamily="18" charset="0"/>
                          <a:cs typeface="Times New Roman" panose="02020603050405020304" pitchFamily="18" charset="0"/>
                        </a:rPr>
                        <a:t>(2) Sheet and plate glass. </a:t>
                      </a:r>
                    </a:p>
                    <a:p>
                      <a:pPr marL="0" indent="0">
                        <a:buNone/>
                      </a:pPr>
                      <a:r>
                        <a:rPr lang="en-US" sz="1800" dirty="0">
                          <a:latin typeface="Times New Roman" panose="02020603050405020304" pitchFamily="18" charset="0"/>
                          <a:cs typeface="Times New Roman" panose="02020603050405020304" pitchFamily="18" charset="0"/>
                        </a:rPr>
                        <a:t>(3) Optical glass. </a:t>
                      </a:r>
                    </a:p>
                    <a:p>
                      <a:pPr marL="0" indent="0">
                        <a:buNone/>
                      </a:pPr>
                      <a:r>
                        <a:rPr lang="en-US" sz="1800" dirty="0">
                          <a:latin typeface="Times New Roman" panose="02020603050405020304" pitchFamily="18" charset="0"/>
                          <a:cs typeface="Times New Roman" panose="02020603050405020304" pitchFamily="18" charset="0"/>
                        </a:rPr>
                        <a:t>(4) Glass wool. </a:t>
                      </a:r>
                    </a:p>
                    <a:p>
                      <a:pPr marL="0" indent="0">
                        <a:buNone/>
                      </a:pPr>
                      <a:r>
                        <a:rPr lang="en-US" sz="1800" dirty="0">
                          <a:latin typeface="Times New Roman" panose="02020603050405020304" pitchFamily="18" charset="0"/>
                          <a:cs typeface="Times New Roman" panose="02020603050405020304" pitchFamily="18" charset="0"/>
                        </a:rPr>
                        <a:t>(5) Laboratory ware. </a:t>
                      </a:r>
                    </a:p>
                    <a:p>
                      <a:pPr marL="0" indent="0">
                        <a:buNone/>
                      </a:pPr>
                      <a:r>
                        <a:rPr lang="en-US" sz="1800" dirty="0">
                          <a:latin typeface="Times New Roman" panose="02020603050405020304" pitchFamily="18" charset="0"/>
                          <a:cs typeface="Times New Roman" panose="02020603050405020304" pitchFamily="18" charset="0"/>
                        </a:rPr>
                        <a:t>(6) Miscellaneous ware.</a:t>
                      </a:r>
                      <a:endParaRPr lang="en-IN" sz="1800" b="1" dirty="0">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xmlns="" val="10001"/>
                  </a:ext>
                </a:extLst>
              </a:tr>
              <a:tr h="352687">
                <a:tc>
                  <a:txBody>
                    <a:bodyPr/>
                    <a:lstStyle/>
                    <a:p>
                      <a:r>
                        <a:rPr lang="en-US" sz="1800" dirty="0">
                          <a:latin typeface="Times New Roman" panose="02020603050405020304" pitchFamily="18" charset="0"/>
                          <a:cs typeface="Times New Roman" panose="02020603050405020304" pitchFamily="18" charset="0"/>
                        </a:rPr>
                        <a:t>34</a:t>
                      </a:r>
                      <a:endParaRPr lang="en-IN" sz="1800" b="0" dirty="0">
                        <a:latin typeface="Times New Roman" panose="02020603050405020304" pitchFamily="18" charset="0"/>
                        <a:cs typeface="Times New Roman" panose="02020603050405020304" pitchFamily="18" charset="0"/>
                      </a:endParaRPr>
                    </a:p>
                  </a:txBody>
                  <a:tcPr marT="45717" marB="45717"/>
                </a:tc>
                <a:tc>
                  <a:txBody>
                    <a:bodyPr/>
                    <a:lstStyle/>
                    <a:p>
                      <a:pPr marL="0" indent="0">
                        <a:buNone/>
                      </a:pPr>
                      <a:r>
                        <a:rPr lang="en-IN" sz="1800" b="1" dirty="0">
                          <a:latin typeface="Times New Roman" panose="02020603050405020304" pitchFamily="18" charset="0"/>
                          <a:cs typeface="Times New Roman" panose="02020603050405020304" pitchFamily="18" charset="0"/>
                        </a:rPr>
                        <a:t>CERAMICS:</a:t>
                      </a:r>
                    </a:p>
                  </a:txBody>
                  <a:tcPr marT="45717" marB="45717"/>
                </a:tc>
                <a:extLst>
                  <a:ext uri="{0D108BD9-81ED-4DB2-BD59-A6C34878D82A}">
                    <a16:rowId xmlns:a16="http://schemas.microsoft.com/office/drawing/2014/main" xmlns="" val="10002"/>
                  </a:ext>
                </a:extLst>
              </a:tr>
              <a:tr h="352687">
                <a:tc>
                  <a:txBody>
                    <a:bodyPr/>
                    <a:lstStyle/>
                    <a:p>
                      <a:endParaRPr lang="en-IN" sz="1800" b="0" dirty="0">
                        <a:latin typeface="Times New Roman" panose="02020603050405020304" pitchFamily="18" charset="0"/>
                        <a:cs typeface="Times New Roman" panose="02020603050405020304" pitchFamily="18" charset="0"/>
                      </a:endParaRPr>
                    </a:p>
                  </a:txBody>
                  <a:tcPr marT="45717" marB="45717"/>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Fire bricks. </a:t>
                      </a:r>
                    </a:p>
                    <a:p>
                      <a:pPr marL="0" indent="0">
                        <a:buNone/>
                      </a:pPr>
                      <a:r>
                        <a:rPr lang="en-US" sz="1800" dirty="0">
                          <a:latin typeface="Times New Roman" panose="02020603050405020304" pitchFamily="18" charset="0"/>
                          <a:cs typeface="Times New Roman" panose="02020603050405020304" pitchFamily="18" charset="0"/>
                        </a:rPr>
                        <a:t>(2) Refractories. </a:t>
                      </a:r>
                    </a:p>
                    <a:p>
                      <a:pPr marL="0" indent="0">
                        <a:buNone/>
                      </a:pPr>
                      <a:r>
                        <a:rPr lang="en-US" sz="1800" dirty="0">
                          <a:latin typeface="Times New Roman" panose="02020603050405020304" pitchFamily="18" charset="0"/>
                          <a:cs typeface="Times New Roman" panose="02020603050405020304" pitchFamily="18" charset="0"/>
                        </a:rPr>
                        <a:t>(3) Furnace lining bricks - acidic, basic and neutral. </a:t>
                      </a:r>
                    </a:p>
                    <a:p>
                      <a:pPr marL="0" indent="0">
                        <a:buNone/>
                      </a:pPr>
                      <a:r>
                        <a:rPr lang="en-US" sz="1800" dirty="0">
                          <a:latin typeface="Times New Roman" panose="02020603050405020304" pitchFamily="18" charset="0"/>
                          <a:cs typeface="Times New Roman" panose="02020603050405020304" pitchFamily="18" charset="0"/>
                        </a:rPr>
                        <a:t>(4) China ware and pottery. </a:t>
                      </a:r>
                    </a:p>
                    <a:p>
                      <a:pPr marL="0" indent="0">
                        <a:buNone/>
                      </a:pPr>
                      <a:r>
                        <a:rPr lang="en-US" sz="1800" dirty="0">
                          <a:latin typeface="Times New Roman" panose="02020603050405020304" pitchFamily="18" charset="0"/>
                          <a:cs typeface="Times New Roman" panose="02020603050405020304" pitchFamily="18" charset="0"/>
                        </a:rPr>
                        <a:t>(5) Sanitary ware. </a:t>
                      </a:r>
                    </a:p>
                    <a:p>
                      <a:pPr marL="0" indent="0">
                        <a:buNone/>
                      </a:pPr>
                      <a:r>
                        <a:rPr lang="en-US" sz="1800" dirty="0">
                          <a:latin typeface="Times New Roman" panose="02020603050405020304" pitchFamily="18" charset="0"/>
                          <a:cs typeface="Times New Roman" panose="02020603050405020304" pitchFamily="18" charset="0"/>
                        </a:rPr>
                        <a:t>(6) Insulators. </a:t>
                      </a:r>
                    </a:p>
                    <a:p>
                      <a:pPr marL="0" indent="0">
                        <a:buNone/>
                      </a:pPr>
                      <a:r>
                        <a:rPr lang="en-US" sz="1800" dirty="0">
                          <a:latin typeface="Times New Roman" panose="02020603050405020304" pitchFamily="18" charset="0"/>
                          <a:cs typeface="Times New Roman" panose="02020603050405020304" pitchFamily="18" charset="0"/>
                        </a:rPr>
                        <a:t>(7) Tiles. </a:t>
                      </a:r>
                    </a:p>
                    <a:p>
                      <a:pPr marL="0" indent="0">
                        <a:buNone/>
                      </a:pPr>
                      <a:r>
                        <a:rPr lang="en-US" sz="1800" dirty="0">
                          <a:latin typeface="Times New Roman" panose="02020603050405020304" pitchFamily="18" charset="0"/>
                          <a:cs typeface="Times New Roman" panose="02020603050405020304" pitchFamily="18" charset="0"/>
                        </a:rPr>
                        <a:t>(8) Graphite Crucibles.</a:t>
                      </a:r>
                      <a:endParaRPr lang="en-IN" sz="1800" b="0" dirty="0">
                        <a:latin typeface="Times New Roman" panose="02020603050405020304" pitchFamily="18" charset="0"/>
                        <a:cs typeface="Times New Roman" panose="02020603050405020304" pitchFamily="18" charset="0"/>
                      </a:endParaRPr>
                    </a:p>
                  </a:txBody>
                  <a:tcPr marT="45717" marB="45717"/>
                </a:tc>
                <a:extLst>
                  <a:ext uri="{0D108BD9-81ED-4DB2-BD59-A6C34878D82A}">
                    <a16:rowId xmlns:a16="http://schemas.microsoft.com/office/drawing/2014/main" xmlns="" val="10003"/>
                  </a:ext>
                </a:extLst>
              </a:tr>
            </a:tbl>
          </a:graphicData>
        </a:graphic>
      </p:graphicFrame>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4252939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1641" y="197768"/>
            <a:ext cx="11514379" cy="6137028"/>
          </a:xfrm>
        </p:spPr>
        <p:txBody>
          <a:bodyPr>
            <a:normAutofit/>
          </a:bodyPr>
          <a:lstStyle/>
          <a:p>
            <a:pPr algn="just">
              <a:buNone/>
            </a:pPr>
            <a:r>
              <a:rPr lang="en-GB" sz="2400" i="1" dirty="0">
                <a:latin typeface="Times New Roman" pitchFamily="18" charset="0"/>
                <a:cs typeface="Times New Roman" pitchFamily="18" charset="0"/>
              </a:rPr>
              <a:t>It is also proposed to make consequential amendment in section 49 so as to provide that the cost of acquisition of the </a:t>
            </a:r>
            <a:r>
              <a:rPr lang="en-GB" sz="2400" i="1" dirty="0" smtClean="0">
                <a:latin typeface="Times New Roman" pitchFamily="18" charset="0"/>
                <a:cs typeface="Times New Roman" pitchFamily="18" charset="0"/>
              </a:rPr>
              <a:t>share in </a:t>
            </a:r>
            <a:r>
              <a:rPr lang="en-GB" sz="2400" i="1" dirty="0">
                <a:latin typeface="Times New Roman" pitchFamily="18" charset="0"/>
                <a:cs typeface="Times New Roman" pitchFamily="18" charset="0"/>
              </a:rPr>
              <a:t>the project being land or building or both, in the hands of the land owner shall be the amount which is deemed as full value </a:t>
            </a:r>
            <a:r>
              <a:rPr lang="en-GB" sz="2400" i="1" dirty="0" smtClean="0">
                <a:latin typeface="Times New Roman" pitchFamily="18" charset="0"/>
                <a:cs typeface="Times New Roman" pitchFamily="18" charset="0"/>
              </a:rPr>
              <a:t>of consideration </a:t>
            </a:r>
            <a:r>
              <a:rPr lang="en-GB" sz="2400" i="1" dirty="0">
                <a:latin typeface="Times New Roman" pitchFamily="18" charset="0"/>
                <a:cs typeface="Times New Roman" pitchFamily="18" charset="0"/>
              </a:rPr>
              <a:t>under the said proposed provision.</a:t>
            </a:r>
          </a:p>
          <a:p>
            <a:pPr algn="just">
              <a:buNone/>
            </a:pPr>
            <a:r>
              <a:rPr lang="en-GB" sz="2400" i="1" dirty="0">
                <a:latin typeface="Times New Roman" pitchFamily="18" charset="0"/>
                <a:cs typeface="Times New Roman" pitchFamily="18" charset="0"/>
              </a:rPr>
              <a:t>These amendments will take effect from 1st April, 2018 and will, accordingly, apply in relation to the assessment </a:t>
            </a:r>
            <a:r>
              <a:rPr lang="en-GB" sz="2400" i="1" dirty="0" smtClean="0">
                <a:latin typeface="Times New Roman" pitchFamily="18" charset="0"/>
                <a:cs typeface="Times New Roman" pitchFamily="18" charset="0"/>
              </a:rPr>
              <a:t>year 2018-19 </a:t>
            </a:r>
            <a:r>
              <a:rPr lang="en-GB" sz="2400" i="1" dirty="0">
                <a:latin typeface="Times New Roman" pitchFamily="18" charset="0"/>
                <a:cs typeface="Times New Roman" pitchFamily="18" charset="0"/>
              </a:rPr>
              <a:t>and subsequent years.</a:t>
            </a:r>
          </a:p>
          <a:p>
            <a:pPr algn="just">
              <a:buNone/>
            </a:pPr>
            <a:r>
              <a:rPr lang="en-GB" sz="2400" i="1" dirty="0">
                <a:latin typeface="Times New Roman" pitchFamily="18" charset="0"/>
                <a:cs typeface="Times New Roman" pitchFamily="18" charset="0"/>
              </a:rPr>
              <a:t>It is also proposed to insert a new section 194-IC in the Act so as to provide that in case any monetary consideration is </a:t>
            </a:r>
            <a:r>
              <a:rPr lang="en-GB" sz="2400" i="1" dirty="0" smtClean="0">
                <a:latin typeface="Times New Roman" pitchFamily="18" charset="0"/>
                <a:cs typeface="Times New Roman" pitchFamily="18" charset="0"/>
              </a:rPr>
              <a:t>payable under </a:t>
            </a:r>
            <a:r>
              <a:rPr lang="en-GB" sz="2400" i="1" dirty="0">
                <a:latin typeface="Times New Roman" pitchFamily="18" charset="0"/>
                <a:cs typeface="Times New Roman" pitchFamily="18" charset="0"/>
              </a:rPr>
              <a:t>the specified agreement, tax at the rate of ten per cent shall be deductible from such </a:t>
            </a:r>
            <a:r>
              <a:rPr lang="en-GB" sz="2400" i="1" dirty="0" smtClean="0">
                <a:latin typeface="Times New Roman" pitchFamily="18" charset="0"/>
                <a:cs typeface="Times New Roman" pitchFamily="18" charset="0"/>
              </a:rPr>
              <a:t>payment. This </a:t>
            </a:r>
            <a:r>
              <a:rPr lang="en-GB" sz="2400" i="1" dirty="0">
                <a:latin typeface="Times New Roman" pitchFamily="18" charset="0"/>
                <a:cs typeface="Times New Roman" pitchFamily="18" charset="0"/>
              </a:rPr>
              <a:t>amendment will take effect from 1st April,2017.</a:t>
            </a:r>
          </a:p>
          <a:p>
            <a:pPr algn="r">
              <a:buNone/>
            </a:pPr>
            <a:r>
              <a:rPr lang="en-GB" sz="2400" b="1" i="1" dirty="0">
                <a:latin typeface="Times New Roman" pitchFamily="18" charset="0"/>
                <a:cs typeface="Times New Roman" pitchFamily="18" charset="0"/>
              </a:rPr>
              <a:t> [Clauses 22, 25 &amp; 64]</a:t>
            </a:r>
            <a:endParaRPr lang="en-US" sz="2400" b="1" i="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34244047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076450" y="381000"/>
            <a:ext cx="8229600" cy="6324600"/>
          </a:xfrm>
        </p:spPr>
        <p:txBody>
          <a:bodyPr/>
          <a:lstStyle/>
          <a:p>
            <a:pPr algn="just">
              <a:buFont typeface="Arial" panose="020B0604020202020204" pitchFamily="34" charset="0"/>
              <a:buNone/>
            </a:pPr>
            <a:r>
              <a:rPr lang="en-US" altLang="en-US" sz="2400">
                <a:latin typeface="Times New Roman" panose="02020603050405020304" pitchFamily="18" charset="0"/>
                <a:cs typeface="Times New Roman" panose="02020603050405020304" pitchFamily="18" charset="0"/>
              </a:rPr>
              <a:t>	</a:t>
            </a:r>
            <a:endParaRPr lang="en-US" altLang="en-US" sz="400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graphicFrame>
        <p:nvGraphicFramePr>
          <p:cNvPr id="3" name="Table 2"/>
          <p:cNvGraphicFramePr>
            <a:graphicFrameLocks noGrp="1"/>
          </p:cNvGraphicFramePr>
          <p:nvPr>
            <p:extLst/>
          </p:nvPr>
        </p:nvGraphicFramePr>
        <p:xfrm>
          <a:off x="378823" y="300582"/>
          <a:ext cx="11194868" cy="5878269"/>
        </p:xfrm>
        <a:graphic>
          <a:graphicData uri="http://schemas.openxmlformats.org/drawingml/2006/table">
            <a:tbl>
              <a:tblPr firstRow="1" bandRow="1">
                <a:tableStyleId>{5940675A-B579-460E-94D1-54222C63F5DA}</a:tableStyleId>
              </a:tblPr>
              <a:tblGrid>
                <a:gridCol w="652128">
                  <a:extLst>
                    <a:ext uri="{9D8B030D-6E8A-4147-A177-3AD203B41FA5}">
                      <a16:colId xmlns:a16="http://schemas.microsoft.com/office/drawing/2014/main" xmlns="" val="20000"/>
                    </a:ext>
                  </a:extLst>
                </a:gridCol>
                <a:gridCol w="10542740">
                  <a:extLst>
                    <a:ext uri="{9D8B030D-6E8A-4147-A177-3AD203B41FA5}">
                      <a16:colId xmlns:a16="http://schemas.microsoft.com/office/drawing/2014/main" xmlns="" val="20001"/>
                    </a:ext>
                  </a:extLst>
                </a:gridCol>
              </a:tblGrid>
              <a:tr h="359624">
                <a:tc>
                  <a:txBody>
                    <a:bodyPr/>
                    <a:lstStyle/>
                    <a:p>
                      <a:r>
                        <a:rPr lang="en-US" sz="2000" dirty="0">
                          <a:latin typeface="Times New Roman" panose="02020603050405020304" pitchFamily="18" charset="0"/>
                          <a:cs typeface="Times New Roman" panose="02020603050405020304" pitchFamily="18" charset="0"/>
                        </a:rPr>
                        <a:t>35</a:t>
                      </a:r>
                      <a:endParaRPr lang="en-IN" sz="2000" b="0" dirty="0">
                        <a:latin typeface="Times New Roman" panose="02020603050405020304" pitchFamily="18" charset="0"/>
                        <a:cs typeface="Times New Roman" panose="02020603050405020304" pitchFamily="18" charset="0"/>
                      </a:endParaRPr>
                    </a:p>
                  </a:txBody>
                  <a:tcPr marT="45717" marB="45717"/>
                </a:tc>
                <a:tc>
                  <a:txBody>
                    <a:bodyPr/>
                    <a:lstStyle/>
                    <a:p>
                      <a:pPr marL="0" indent="0">
                        <a:buNone/>
                      </a:pPr>
                      <a:r>
                        <a:rPr lang="en-IN" sz="2000" b="1" dirty="0">
                          <a:latin typeface="Times New Roman" panose="02020603050405020304" pitchFamily="18" charset="0"/>
                          <a:cs typeface="Times New Roman" panose="02020603050405020304" pitchFamily="18" charset="0"/>
                        </a:rPr>
                        <a:t>CEMENT AND GYPSUM PRODUCTS: </a:t>
                      </a:r>
                    </a:p>
                  </a:txBody>
                  <a:tcPr marT="45717" marB="45717"/>
                </a:tc>
                <a:extLst>
                  <a:ext uri="{0D108BD9-81ED-4DB2-BD59-A6C34878D82A}">
                    <a16:rowId xmlns:a16="http://schemas.microsoft.com/office/drawing/2014/main" xmlns="" val="10000"/>
                  </a:ext>
                </a:extLst>
              </a:tr>
              <a:tr h="1367115">
                <a:tc>
                  <a:txBody>
                    <a:bodyPr/>
                    <a:lstStyle/>
                    <a:p>
                      <a:endParaRPr lang="en-IN" sz="2000" b="0" dirty="0">
                        <a:latin typeface="Times New Roman" panose="02020603050405020304" pitchFamily="18" charset="0"/>
                        <a:cs typeface="Times New Roman" panose="02020603050405020304" pitchFamily="18" charset="0"/>
                      </a:endParaRPr>
                    </a:p>
                  </a:txBody>
                  <a:tcPr marT="45717" marB="45717"/>
                </a:tc>
                <a:tc>
                  <a:txBody>
                    <a:bodyPr/>
                    <a:lstStyle/>
                    <a:p>
                      <a:pPr marL="342900" indent="-342900">
                        <a:buAutoNum type="arabicParenBoth"/>
                      </a:pPr>
                      <a:r>
                        <a:rPr lang="en-US" sz="2000" dirty="0">
                          <a:latin typeface="Times New Roman" panose="02020603050405020304" pitchFamily="18" charset="0"/>
                          <a:cs typeface="Times New Roman" panose="02020603050405020304" pitchFamily="18" charset="0"/>
                        </a:rPr>
                        <a:t>Portland cement. </a:t>
                      </a:r>
                    </a:p>
                    <a:p>
                      <a:pPr marL="0" indent="0">
                        <a:buNone/>
                      </a:pPr>
                      <a:r>
                        <a:rPr lang="en-US" sz="2000" dirty="0">
                          <a:latin typeface="Times New Roman" panose="02020603050405020304" pitchFamily="18" charset="0"/>
                          <a:cs typeface="Times New Roman" panose="02020603050405020304" pitchFamily="18" charset="0"/>
                        </a:rPr>
                        <a:t>(2) Asbestos cement. </a:t>
                      </a:r>
                    </a:p>
                    <a:p>
                      <a:pPr marL="0" indent="0">
                        <a:buNone/>
                      </a:pPr>
                      <a:r>
                        <a:rPr lang="en-US" sz="2000" dirty="0">
                          <a:latin typeface="Times New Roman" panose="02020603050405020304" pitchFamily="18" charset="0"/>
                          <a:cs typeface="Times New Roman" panose="02020603050405020304" pitchFamily="18" charset="0"/>
                        </a:rPr>
                        <a:t>(3) Insulating boards. </a:t>
                      </a:r>
                    </a:p>
                    <a:p>
                      <a:pPr marL="0" indent="0">
                        <a:buNone/>
                      </a:pPr>
                      <a:r>
                        <a:rPr lang="en-US" sz="2000" dirty="0">
                          <a:latin typeface="Times New Roman" panose="02020603050405020304" pitchFamily="18" charset="0"/>
                          <a:cs typeface="Times New Roman" panose="02020603050405020304" pitchFamily="18" charset="0"/>
                        </a:rPr>
                        <a:t>(4) Gypsum boards, wall boards and the like. </a:t>
                      </a:r>
                      <a:endParaRPr lang="en-IN" sz="2000" b="1" dirty="0">
                        <a:latin typeface="Times New Roman" panose="02020603050405020304" pitchFamily="18" charset="0"/>
                        <a:cs typeface="Times New Roman" panose="02020603050405020304" pitchFamily="18" charset="0"/>
                      </a:endParaRPr>
                    </a:p>
                  </a:txBody>
                  <a:tcPr marT="45717" marB="45717"/>
                </a:tc>
                <a:extLst>
                  <a:ext uri="{0D108BD9-81ED-4DB2-BD59-A6C34878D82A}">
                    <a16:rowId xmlns:a16="http://schemas.microsoft.com/office/drawing/2014/main" xmlns="" val="10001"/>
                  </a:ext>
                </a:extLst>
              </a:tr>
              <a:tr h="359624">
                <a:tc>
                  <a:txBody>
                    <a:bodyPr/>
                    <a:lstStyle/>
                    <a:p>
                      <a:r>
                        <a:rPr lang="en-US" sz="1800" dirty="0">
                          <a:latin typeface="Times New Roman" panose="02020603050405020304" pitchFamily="18" charset="0"/>
                          <a:cs typeface="Times New Roman" panose="02020603050405020304" pitchFamily="18" charset="0"/>
                        </a:rPr>
                        <a:t>36</a:t>
                      </a:r>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0" indent="0">
                        <a:buNone/>
                      </a:pPr>
                      <a:r>
                        <a:rPr lang="en-IN" sz="1800" b="1" dirty="0">
                          <a:latin typeface="Times New Roman" panose="02020603050405020304" pitchFamily="18" charset="0"/>
                          <a:cs typeface="Times New Roman" panose="02020603050405020304" pitchFamily="18" charset="0"/>
                        </a:rPr>
                        <a:t>TIMBER PRODUCTS:</a:t>
                      </a:r>
                    </a:p>
                  </a:txBody>
                  <a:tcPr marT="45730" marB="45730"/>
                </a:tc>
                <a:extLst>
                  <a:ext uri="{0D108BD9-81ED-4DB2-BD59-A6C34878D82A}">
                    <a16:rowId xmlns:a16="http://schemas.microsoft.com/office/drawing/2014/main" xmlns="" val="10002"/>
                  </a:ext>
                </a:extLst>
              </a:tr>
              <a:tr h="359624">
                <a:tc>
                  <a:txBody>
                    <a:bodyPr/>
                    <a:lstStyle/>
                    <a:p>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Plywood. </a:t>
                      </a:r>
                    </a:p>
                    <a:p>
                      <a:pPr marL="0" indent="0">
                        <a:buNone/>
                      </a:pPr>
                      <a:r>
                        <a:rPr lang="en-US" sz="1800" dirty="0">
                          <a:latin typeface="Times New Roman" panose="02020603050405020304" pitchFamily="18" charset="0"/>
                          <a:cs typeface="Times New Roman" panose="02020603050405020304" pitchFamily="18" charset="0"/>
                        </a:rPr>
                        <a:t>(2) Hardboard, including </a:t>
                      </a:r>
                      <a:r>
                        <a:rPr lang="en-US" sz="1800" dirty="0" err="1">
                          <a:latin typeface="Times New Roman" panose="02020603050405020304" pitchFamily="18" charset="0"/>
                          <a:cs typeface="Times New Roman" panose="02020603050405020304" pitchFamily="18" charset="0"/>
                        </a:rPr>
                        <a:t>fibre</a:t>
                      </a:r>
                      <a:r>
                        <a:rPr lang="en-US" sz="1800" dirty="0">
                          <a:latin typeface="Times New Roman" panose="02020603050405020304" pitchFamily="18" charset="0"/>
                          <a:cs typeface="Times New Roman" panose="02020603050405020304" pitchFamily="18" charset="0"/>
                        </a:rPr>
                        <a:t>-board, chip-board and the like. </a:t>
                      </a:r>
                    </a:p>
                    <a:p>
                      <a:pPr marL="0" indent="0">
                        <a:buNone/>
                      </a:pPr>
                      <a:r>
                        <a:rPr lang="en-US" sz="1800" dirty="0">
                          <a:latin typeface="Times New Roman" panose="02020603050405020304" pitchFamily="18" charset="0"/>
                          <a:cs typeface="Times New Roman" panose="02020603050405020304" pitchFamily="18" charset="0"/>
                        </a:rPr>
                        <a:t>(3) Matches.</a:t>
                      </a:r>
                    </a:p>
                    <a:p>
                      <a:pPr marL="0" indent="0">
                        <a:buNone/>
                      </a:pPr>
                      <a:r>
                        <a:rPr lang="en-US" sz="1800" dirty="0">
                          <a:latin typeface="Times New Roman" panose="02020603050405020304" pitchFamily="18" charset="0"/>
                          <a:cs typeface="Times New Roman" panose="02020603050405020304" pitchFamily="18" charset="0"/>
                        </a:rPr>
                        <a:t>(4) Miscellaneous (furniture components, bobbins, shutters and the like) </a:t>
                      </a:r>
                      <a:endParaRPr lang="en-IN" sz="1800" b="0" dirty="0">
                        <a:latin typeface="Times New Roman" panose="02020603050405020304" pitchFamily="18" charset="0"/>
                        <a:cs typeface="Times New Roman" panose="02020603050405020304" pitchFamily="18" charset="0"/>
                      </a:endParaRPr>
                    </a:p>
                  </a:txBody>
                  <a:tcPr marT="45730" marB="45730"/>
                </a:tc>
                <a:extLst>
                  <a:ext uri="{0D108BD9-81ED-4DB2-BD59-A6C34878D82A}">
                    <a16:rowId xmlns:a16="http://schemas.microsoft.com/office/drawing/2014/main" xmlns="" val="10003"/>
                  </a:ext>
                </a:extLst>
              </a:tr>
              <a:tr h="359624">
                <a:tc>
                  <a:txBody>
                    <a:bodyPr/>
                    <a:lstStyle/>
                    <a:p>
                      <a:r>
                        <a:rPr lang="en-US" sz="1800" dirty="0">
                          <a:latin typeface="Times New Roman" panose="02020603050405020304" pitchFamily="18" charset="0"/>
                          <a:cs typeface="Times New Roman" panose="02020603050405020304" pitchFamily="18" charset="0"/>
                        </a:rPr>
                        <a:t>37</a:t>
                      </a:r>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0" indent="0">
                        <a:buNone/>
                      </a:pPr>
                      <a:r>
                        <a:rPr lang="en-IN" sz="1800" b="1" dirty="0">
                          <a:latin typeface="Times New Roman" panose="02020603050405020304" pitchFamily="18" charset="0"/>
                          <a:cs typeface="Times New Roman" panose="02020603050405020304" pitchFamily="18" charset="0"/>
                        </a:rPr>
                        <a:t>DEFENCE INDUSTRIES:</a:t>
                      </a:r>
                    </a:p>
                  </a:txBody>
                  <a:tcPr marT="45730" marB="45730"/>
                </a:tc>
                <a:extLst>
                  <a:ext uri="{0D108BD9-81ED-4DB2-BD59-A6C34878D82A}">
                    <a16:rowId xmlns:a16="http://schemas.microsoft.com/office/drawing/2014/main" xmlns="" val="10004"/>
                  </a:ext>
                </a:extLst>
              </a:tr>
              <a:tr h="359624">
                <a:tc>
                  <a:txBody>
                    <a:bodyPr/>
                    <a:lstStyle/>
                    <a:p>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0" indent="0">
                        <a:buNone/>
                      </a:pPr>
                      <a:r>
                        <a:rPr lang="en-IN" sz="1800" dirty="0">
                          <a:latin typeface="Times New Roman" panose="02020603050405020304" pitchFamily="18" charset="0"/>
                          <a:cs typeface="Times New Roman" panose="02020603050405020304" pitchFamily="18" charset="0"/>
                        </a:rPr>
                        <a:t>(1) Arms and ammunition. </a:t>
                      </a:r>
                      <a:endParaRPr lang="en-IN" sz="1800" b="1" dirty="0">
                        <a:latin typeface="Times New Roman" panose="02020603050405020304" pitchFamily="18" charset="0"/>
                        <a:cs typeface="Times New Roman" panose="02020603050405020304" pitchFamily="18" charset="0"/>
                      </a:endParaRPr>
                    </a:p>
                  </a:txBody>
                  <a:tcPr marT="45730" marB="45730"/>
                </a:tc>
                <a:extLst>
                  <a:ext uri="{0D108BD9-81ED-4DB2-BD59-A6C34878D82A}">
                    <a16:rowId xmlns:a16="http://schemas.microsoft.com/office/drawing/2014/main" xmlns="" val="10005"/>
                  </a:ext>
                </a:extLst>
              </a:tr>
              <a:tr h="359624">
                <a:tc>
                  <a:txBody>
                    <a:bodyPr/>
                    <a:lstStyle/>
                    <a:p>
                      <a:r>
                        <a:rPr lang="en-US" sz="1800" dirty="0">
                          <a:latin typeface="Times New Roman" panose="02020603050405020304" pitchFamily="18" charset="0"/>
                          <a:cs typeface="Times New Roman" panose="02020603050405020304" pitchFamily="18" charset="0"/>
                        </a:rPr>
                        <a:t>38</a:t>
                      </a:r>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0" indent="0">
                        <a:buNone/>
                      </a:pPr>
                      <a:r>
                        <a:rPr lang="en-IN" sz="1800" b="1" dirty="0">
                          <a:latin typeface="Times New Roman" panose="02020603050405020304" pitchFamily="18" charset="0"/>
                          <a:cs typeface="Times New Roman" panose="02020603050405020304" pitchFamily="18" charset="0"/>
                        </a:rPr>
                        <a:t>MISCELLANEOUS INDUSTRIES: </a:t>
                      </a:r>
                    </a:p>
                  </a:txBody>
                  <a:tcPr marT="45730" marB="45730"/>
                </a:tc>
                <a:extLst>
                  <a:ext uri="{0D108BD9-81ED-4DB2-BD59-A6C34878D82A}">
                    <a16:rowId xmlns:a16="http://schemas.microsoft.com/office/drawing/2014/main" xmlns="" val="10006"/>
                  </a:ext>
                </a:extLst>
              </a:tr>
              <a:tr h="1134779">
                <a:tc>
                  <a:txBody>
                    <a:bodyPr/>
                    <a:lstStyle/>
                    <a:p>
                      <a:endParaRPr lang="en-IN" sz="1800" b="0" dirty="0">
                        <a:latin typeface="Times New Roman" panose="02020603050405020304" pitchFamily="18" charset="0"/>
                        <a:cs typeface="Times New Roman" panose="02020603050405020304" pitchFamily="18" charset="0"/>
                      </a:endParaRPr>
                    </a:p>
                  </a:txBody>
                  <a:tcPr marT="45730" marB="45730"/>
                </a:tc>
                <a:tc>
                  <a:txBody>
                    <a:bodyPr/>
                    <a:lstStyle/>
                    <a:p>
                      <a:pPr marL="342900" indent="-342900">
                        <a:buAutoNum type="arabicParenBoth"/>
                      </a:pPr>
                      <a:r>
                        <a:rPr lang="en-US" sz="1800" dirty="0">
                          <a:latin typeface="Times New Roman" panose="02020603050405020304" pitchFamily="18" charset="0"/>
                          <a:cs typeface="Times New Roman" panose="02020603050405020304" pitchFamily="18" charset="0"/>
                        </a:rPr>
                        <a:t>Cigarettes. </a:t>
                      </a:r>
                    </a:p>
                    <a:p>
                      <a:pPr marL="0" indent="0">
                        <a:buNone/>
                      </a:pPr>
                      <a:r>
                        <a:rPr lang="en-US" sz="1800" dirty="0">
                          <a:latin typeface="Times New Roman" panose="02020603050405020304" pitchFamily="18" charset="0"/>
                          <a:cs typeface="Times New Roman" panose="02020603050405020304" pitchFamily="18" charset="0"/>
                        </a:rPr>
                        <a:t>(2) Linoleums, whether felt based or jute based. </a:t>
                      </a:r>
                    </a:p>
                    <a:p>
                      <a:pPr marL="0" indent="0">
                        <a:buNone/>
                      </a:pPr>
                      <a:r>
                        <a:rPr lang="en-US" sz="1800" dirty="0">
                          <a:latin typeface="Times New Roman" panose="02020603050405020304" pitchFamily="18" charset="0"/>
                          <a:cs typeface="Times New Roman" panose="02020603050405020304" pitchFamily="18" charset="0"/>
                        </a:rPr>
                        <a:t>(3) Zip fasteners (metallic and non-metallic). </a:t>
                      </a:r>
                    </a:p>
                    <a:p>
                      <a:pPr marL="0" indent="0">
                        <a:buNone/>
                      </a:pPr>
                      <a:r>
                        <a:rPr lang="en-US" sz="1800" dirty="0">
                          <a:latin typeface="Times New Roman" panose="02020603050405020304" pitchFamily="18" charset="0"/>
                          <a:cs typeface="Times New Roman" panose="02020603050405020304" pitchFamily="18" charset="0"/>
                        </a:rPr>
                        <a:t>(4) Oil Stoves. </a:t>
                      </a:r>
                    </a:p>
                    <a:p>
                      <a:pPr marL="0" indent="0">
                        <a:buNone/>
                      </a:pPr>
                      <a:r>
                        <a:rPr lang="en-US" sz="1800" dirty="0">
                          <a:latin typeface="Times New Roman" panose="02020603050405020304" pitchFamily="18" charset="0"/>
                          <a:cs typeface="Times New Roman" panose="02020603050405020304" pitchFamily="18" charset="0"/>
                        </a:rPr>
                        <a:t>(5) Printing, including </a:t>
                      </a:r>
                      <a:r>
                        <a:rPr lang="en-US" sz="1800" dirty="0" err="1">
                          <a:latin typeface="Times New Roman" panose="02020603050405020304" pitchFamily="18" charset="0"/>
                          <a:cs typeface="Times New Roman" panose="02020603050405020304" pitchFamily="18" charset="0"/>
                        </a:rPr>
                        <a:t>litho</a:t>
                      </a:r>
                      <a:r>
                        <a:rPr lang="en-US" sz="1800" dirty="0">
                          <a:latin typeface="Times New Roman" panose="02020603050405020304" pitchFamily="18" charset="0"/>
                          <a:cs typeface="Times New Roman" panose="02020603050405020304" pitchFamily="18" charset="0"/>
                        </a:rPr>
                        <a:t> printing industry. </a:t>
                      </a:r>
                      <a:endParaRPr lang="en-IN" sz="1800" b="1" dirty="0">
                        <a:latin typeface="Times New Roman" panose="02020603050405020304" pitchFamily="18" charset="0"/>
                        <a:cs typeface="Times New Roman" panose="02020603050405020304" pitchFamily="18" charset="0"/>
                      </a:endParaRPr>
                    </a:p>
                  </a:txBody>
                  <a:tcPr marT="45730" marB="4573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25267010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79400" y="381001"/>
            <a:ext cx="11324219" cy="5668963"/>
          </a:xfrm>
        </p:spPr>
        <p:txBody>
          <a:bodyPr/>
          <a:lstStyle/>
          <a:p>
            <a:pPr algn="just">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Explanation 1.- The articles specified under each of the headings Nos. 3, 4, 5, 6,7, 8, 10, 11 and 13 shall include their component parts and accessories. </a:t>
            </a:r>
          </a:p>
          <a:p>
            <a:pPr algn="just">
              <a:buFont typeface="Arial" panose="020B0604020202020204" pitchFamily="34" charset="0"/>
              <a:buNone/>
            </a:pPr>
            <a:r>
              <a:rPr lang="en-US" sz="2400" dirty="0"/>
              <a:t>	</a:t>
            </a:r>
          </a:p>
          <a:p>
            <a:pPr algn="just">
              <a:buFont typeface="Arial" panose="020B0604020202020204" pitchFamily="34" charset="0"/>
              <a:buNone/>
            </a:pPr>
            <a:r>
              <a:rPr lang="en-US" sz="2400" dirty="0"/>
              <a:t>	</a:t>
            </a:r>
            <a:r>
              <a:rPr lang="en-US" sz="2400" dirty="0">
                <a:latin typeface="Times New Roman" panose="02020603050405020304" pitchFamily="18" charset="0"/>
                <a:cs typeface="Times New Roman" panose="02020603050405020304" pitchFamily="18" charset="0"/>
              </a:rPr>
              <a:t>Explanation 2.-- The articles specified under each of the headings Nos. 18, 19, 21 and 22 shall include the intermediates required for their manufacture. </a:t>
            </a:r>
          </a:p>
          <a:p>
            <a:pPr algn="just">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83921204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79400" y="381001"/>
            <a:ext cx="11593945" cy="5668963"/>
          </a:xfrm>
        </p:spPr>
        <p:txBody>
          <a:bodyPr/>
          <a:lstStyle/>
          <a:p>
            <a:pPr algn="just">
              <a:buFont typeface="Arial" panose="020B0604020202020204" pitchFamily="34" charset="0"/>
              <a:buNone/>
            </a:pPr>
            <a:r>
              <a:rPr lang="en-US" altLang="en-US" sz="2400" b="1" u="sng" dirty="0" smtClean="0">
                <a:latin typeface="Times New Roman" panose="02020603050405020304" pitchFamily="18" charset="0"/>
                <a:cs typeface="Times New Roman" panose="02020603050405020304" pitchFamily="18" charset="0"/>
              </a:rPr>
              <a:t>Details of manufacture of </a:t>
            </a:r>
            <a:r>
              <a:rPr lang="en-US" altLang="en-US" sz="2400" b="1" u="sng" dirty="0" err="1" smtClean="0">
                <a:latin typeface="Times New Roman" panose="02020603050405020304" pitchFamily="18" charset="0"/>
                <a:cs typeface="Times New Roman" panose="02020603050405020304" pitchFamily="18" charset="0"/>
              </a:rPr>
              <a:t>agarbatti</a:t>
            </a:r>
            <a:r>
              <a:rPr lang="en-US" altLang="en-US" sz="2400" b="1" u="sng" dirty="0" smtClean="0">
                <a:latin typeface="Times New Roman" panose="02020603050405020304" pitchFamily="18" charset="0"/>
                <a:cs typeface="Times New Roman" panose="02020603050405020304" pitchFamily="18" charset="0"/>
              </a:rPr>
              <a:t> and other products classified under National Industrial Classification as under:</a:t>
            </a:r>
            <a:endParaRPr lang="en-US" altLang="en-US"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pic>
        <p:nvPicPr>
          <p:cNvPr id="1026" name="Picture 2"/>
          <p:cNvPicPr>
            <a:picLocks noChangeAspect="1" noChangeArrowheads="1"/>
          </p:cNvPicPr>
          <p:nvPr/>
        </p:nvPicPr>
        <p:blipFill>
          <a:blip r:embed="rId2"/>
          <a:srcRect/>
          <a:stretch>
            <a:fillRect/>
          </a:stretch>
        </p:blipFill>
        <p:spPr bwMode="auto">
          <a:xfrm>
            <a:off x="472747" y="1562894"/>
            <a:ext cx="11400598" cy="3305175"/>
          </a:xfrm>
          <a:prstGeom prst="rect">
            <a:avLst/>
          </a:prstGeom>
          <a:noFill/>
          <a:ln w="9525">
            <a:noFill/>
            <a:miter lim="800000"/>
            <a:headEnd/>
            <a:tailEnd/>
          </a:ln>
          <a:effectLst/>
        </p:spPr>
      </p:pic>
    </p:spTree>
    <p:extLst>
      <p:ext uri="{BB962C8B-B14F-4D97-AF65-F5344CB8AC3E}">
        <p14:creationId xmlns:p14="http://schemas.microsoft.com/office/powerpoint/2010/main" val="2333141959"/>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77049" y="381001"/>
            <a:ext cx="11285503" cy="5668963"/>
          </a:xfrm>
        </p:spPr>
        <p:txBody>
          <a:bodyPr/>
          <a:lstStyle/>
          <a:p>
            <a:pPr marL="255588" indent="-255588" algn="just">
              <a:buFont typeface="Arial" panose="020B0604020202020204" pitchFamily="34" charset="0"/>
              <a:buNone/>
            </a:pPr>
            <a:r>
              <a:rPr lang="en-IN" sz="2400" b="1" dirty="0">
                <a:latin typeface="Times New Roman" panose="02020603050405020304" pitchFamily="18" charset="0"/>
                <a:cs typeface="Times New Roman" panose="02020603050405020304" pitchFamily="18" charset="0"/>
              </a:rPr>
              <a:t>	Enterprises covered &amp; other conditions</a:t>
            </a:r>
            <a:endParaRPr lang="en-IN" sz="2400" dirty="0">
              <a:latin typeface="Times New Roman" panose="02020603050405020304" pitchFamily="18" charset="0"/>
              <a:cs typeface="Times New Roman" panose="02020603050405020304" pitchFamily="18" charset="0"/>
            </a:endParaRPr>
          </a:p>
          <a:p>
            <a:pPr marL="255588" indent="-255588" algn="just">
              <a:buFont typeface="Arial" panose="020B0604020202020204" pitchFamily="34" charset="0"/>
              <a:buNone/>
            </a:pPr>
            <a:r>
              <a:rPr lang="en-IN" alt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Units who are </a:t>
            </a:r>
            <a:r>
              <a:rPr lang="en-US" sz="2400" b="1" u="sng" dirty="0">
                <a:latin typeface="Times New Roman" panose="02020603050405020304" pitchFamily="18" charset="0"/>
                <a:cs typeface="Times New Roman" panose="02020603050405020304" pitchFamily="18" charset="0"/>
              </a:rPr>
              <a:t>engaged in manufacture or production of goods listed in First </a:t>
            </a:r>
            <a:r>
              <a:rPr lang="en-US" sz="2400" b="1" u="sng" dirty="0" smtClean="0">
                <a:latin typeface="Times New Roman" panose="02020603050405020304" pitchFamily="18" charset="0"/>
                <a:cs typeface="Times New Roman" panose="02020603050405020304" pitchFamily="18" charset="0"/>
              </a:rPr>
              <a:t>Schedule to </a:t>
            </a:r>
            <a:r>
              <a:rPr lang="en-US" sz="2400" b="1" u="sng" dirty="0">
                <a:latin typeface="Times New Roman" panose="02020603050405020304" pitchFamily="18" charset="0"/>
                <a:cs typeface="Times New Roman" panose="02020603050405020304" pitchFamily="18" charset="0"/>
              </a:rPr>
              <a:t>Industries (Regulation and Development) Act, 1951 are classified as under as per Notification No. S.O. 2119 (E) dated 26 </a:t>
            </a:r>
            <a:r>
              <a:rPr lang="en-US" sz="2400" b="1" u="sng" dirty="0" err="1">
                <a:latin typeface="Times New Roman" panose="02020603050405020304" pitchFamily="18" charset="0"/>
                <a:cs typeface="Times New Roman" panose="02020603050405020304" pitchFamily="18" charset="0"/>
              </a:rPr>
              <a:t>th</a:t>
            </a:r>
            <a:r>
              <a:rPr lang="en-US" sz="2400" b="1" u="sng" dirty="0">
                <a:latin typeface="Times New Roman" panose="02020603050405020304" pitchFamily="18" charset="0"/>
                <a:cs typeface="Times New Roman" panose="02020603050405020304" pitchFamily="18" charset="0"/>
              </a:rPr>
              <a:t> June, 2020:</a:t>
            </a:r>
            <a:endParaRPr lang="en-US" altLang="en-US" sz="4000" b="1" u="sng"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IN" smtClean="0"/>
              <a:t>H. C. Khincha &amp; Co</a:t>
            </a:r>
            <a:endParaRPr lang="en-IN"/>
          </a:p>
        </p:txBody>
      </p:sp>
      <p:graphicFrame>
        <p:nvGraphicFramePr>
          <p:cNvPr id="2" name="Table 1"/>
          <p:cNvGraphicFramePr>
            <a:graphicFrameLocks noGrp="1"/>
          </p:cNvGraphicFramePr>
          <p:nvPr>
            <p:extLst/>
          </p:nvPr>
        </p:nvGraphicFramePr>
        <p:xfrm>
          <a:off x="1390877" y="2486891"/>
          <a:ext cx="9949068" cy="2438275"/>
        </p:xfrm>
        <a:graphic>
          <a:graphicData uri="http://schemas.openxmlformats.org/drawingml/2006/table">
            <a:tbl>
              <a:tblPr firstRow="1" bandRow="1">
                <a:tableStyleId>{616DA210-FB5B-4158-B5E0-FEB733F419BA}</a:tableStyleId>
              </a:tblPr>
              <a:tblGrid>
                <a:gridCol w="3039993">
                  <a:extLst>
                    <a:ext uri="{9D8B030D-6E8A-4147-A177-3AD203B41FA5}">
                      <a16:colId xmlns:a16="http://schemas.microsoft.com/office/drawing/2014/main" xmlns="" val="20000"/>
                    </a:ext>
                  </a:extLst>
                </a:gridCol>
                <a:gridCol w="2307631">
                  <a:extLst>
                    <a:ext uri="{9D8B030D-6E8A-4147-A177-3AD203B41FA5}">
                      <a16:colId xmlns:a16="http://schemas.microsoft.com/office/drawing/2014/main" xmlns="" val="20001"/>
                    </a:ext>
                  </a:extLst>
                </a:gridCol>
                <a:gridCol w="2114177">
                  <a:extLst>
                    <a:ext uri="{9D8B030D-6E8A-4147-A177-3AD203B41FA5}">
                      <a16:colId xmlns:a16="http://schemas.microsoft.com/office/drawing/2014/main" xmlns="" val="20002"/>
                    </a:ext>
                  </a:extLst>
                </a:gridCol>
                <a:gridCol w="2487267">
                  <a:extLst>
                    <a:ext uri="{9D8B030D-6E8A-4147-A177-3AD203B41FA5}">
                      <a16:colId xmlns:a16="http://schemas.microsoft.com/office/drawing/2014/main" xmlns="" val="20003"/>
                    </a:ext>
                  </a:extLst>
                </a:gridCol>
              </a:tblGrid>
              <a:tr h="639991">
                <a:tc>
                  <a:txBody>
                    <a:bodyPr/>
                    <a:lstStyle/>
                    <a:p>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IN" sz="2000" dirty="0">
                          <a:latin typeface="Times New Roman" panose="02020603050405020304" pitchFamily="18" charset="0"/>
                          <a:cs typeface="Times New Roman" panose="02020603050405020304" pitchFamily="18" charset="0"/>
                        </a:rPr>
                        <a:t>Micro enterprise</a:t>
                      </a:r>
                    </a:p>
                  </a:txBody>
                  <a:tcPr marT="45714" marB="45714"/>
                </a:tc>
                <a:tc>
                  <a:txBody>
                    <a:bodyPr/>
                    <a:lstStyle/>
                    <a:p>
                      <a:r>
                        <a:rPr lang="en-IN" sz="2000" dirty="0">
                          <a:latin typeface="Times New Roman" panose="02020603050405020304" pitchFamily="18" charset="0"/>
                          <a:cs typeface="Times New Roman" panose="02020603050405020304" pitchFamily="18" charset="0"/>
                        </a:rPr>
                        <a:t>Small enterprise</a:t>
                      </a:r>
                    </a:p>
                  </a:txBody>
                  <a:tcPr marT="45714" marB="45714"/>
                </a:tc>
                <a:tc>
                  <a:txBody>
                    <a:bodyPr/>
                    <a:lstStyle/>
                    <a:p>
                      <a:r>
                        <a:rPr lang="en-IN" sz="2000" dirty="0">
                          <a:latin typeface="Times New Roman" panose="02020603050405020304" pitchFamily="18" charset="0"/>
                          <a:cs typeface="Times New Roman" panose="02020603050405020304" pitchFamily="18" charset="0"/>
                        </a:rPr>
                        <a:t>Medium enterprise</a:t>
                      </a:r>
                    </a:p>
                  </a:txBody>
                  <a:tcPr marT="45714" marB="45714"/>
                </a:tc>
                <a:extLst>
                  <a:ext uri="{0D108BD9-81ED-4DB2-BD59-A6C34878D82A}">
                    <a16:rowId xmlns:a16="http://schemas.microsoft.com/office/drawing/2014/main" xmlns="" val="10000"/>
                  </a:ext>
                </a:extLst>
              </a:tr>
              <a:tr h="639991">
                <a:tc>
                  <a:txBody>
                    <a:bodyPr/>
                    <a:lstStyle/>
                    <a:p>
                      <a:r>
                        <a:rPr lang="en-US" sz="2000" dirty="0">
                          <a:latin typeface="Times New Roman" panose="02020603050405020304" pitchFamily="18" charset="0"/>
                          <a:cs typeface="Times New Roman" panose="02020603050405020304" pitchFamily="18" charset="0"/>
                        </a:rPr>
                        <a:t>Investment in Plant &amp; Machinery or equipment </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 1 crore </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Rs.10 crore</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Rs.50 crore</a:t>
                      </a:r>
                      <a:endParaRPr lang="en-IN" sz="2000" dirty="0">
                        <a:latin typeface="Times New Roman" panose="02020603050405020304" pitchFamily="18" charset="0"/>
                        <a:cs typeface="Times New Roman" panose="02020603050405020304" pitchFamily="18" charset="0"/>
                      </a:endParaRPr>
                    </a:p>
                  </a:txBody>
                  <a:tcPr marT="45714" marB="45714"/>
                </a:tc>
                <a:extLst>
                  <a:ext uri="{0D108BD9-81ED-4DB2-BD59-A6C34878D82A}">
                    <a16:rowId xmlns:a16="http://schemas.microsoft.com/office/drawing/2014/main" xmlns="" val="10001"/>
                  </a:ext>
                </a:extLst>
              </a:tr>
              <a:tr h="370789">
                <a:tc>
                  <a:txBody>
                    <a:bodyPr/>
                    <a:lstStyle/>
                    <a:p>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IN" sz="2000" dirty="0">
                          <a:latin typeface="Times New Roman" panose="02020603050405020304" pitchFamily="18" charset="0"/>
                          <a:cs typeface="Times New Roman" panose="02020603050405020304" pitchFamily="18" charset="0"/>
                        </a:rPr>
                        <a:t>And</a:t>
                      </a:r>
                    </a:p>
                  </a:txBody>
                  <a:tcPr marT="45714" marB="45714"/>
                </a:tc>
                <a:tc>
                  <a:txBody>
                    <a:bodyPr/>
                    <a:lstStyle/>
                    <a:p>
                      <a:r>
                        <a:rPr lang="en-IN" sz="2000" dirty="0">
                          <a:latin typeface="Times New Roman" panose="02020603050405020304" pitchFamily="18" charset="0"/>
                          <a:cs typeface="Times New Roman" panose="02020603050405020304" pitchFamily="18" charset="0"/>
                        </a:rPr>
                        <a:t>and</a:t>
                      </a:r>
                    </a:p>
                  </a:txBody>
                  <a:tcPr marT="45714" marB="45714"/>
                </a:tc>
                <a:tc>
                  <a:txBody>
                    <a:bodyPr/>
                    <a:lstStyle/>
                    <a:p>
                      <a:r>
                        <a:rPr lang="en-IN" sz="2000" dirty="0">
                          <a:latin typeface="Times New Roman" panose="02020603050405020304" pitchFamily="18" charset="0"/>
                          <a:cs typeface="Times New Roman" panose="02020603050405020304" pitchFamily="18" charset="0"/>
                        </a:rPr>
                        <a:t>And</a:t>
                      </a:r>
                    </a:p>
                  </a:txBody>
                  <a:tcPr marT="45714" marB="45714"/>
                </a:tc>
                <a:extLst>
                  <a:ext uri="{0D108BD9-81ED-4DB2-BD59-A6C34878D82A}">
                    <a16:rowId xmlns:a16="http://schemas.microsoft.com/office/drawing/2014/main" xmlns="" val="10002"/>
                  </a:ext>
                </a:extLst>
              </a:tr>
              <a:tr h="639991">
                <a:tc>
                  <a:txBody>
                    <a:bodyPr/>
                    <a:lstStyle/>
                    <a:p>
                      <a:r>
                        <a:rPr lang="en-IN" sz="2000" dirty="0">
                          <a:latin typeface="Times New Roman" panose="02020603050405020304" pitchFamily="18" charset="0"/>
                          <a:cs typeface="Times New Roman" panose="02020603050405020304" pitchFamily="18" charset="0"/>
                        </a:rPr>
                        <a:t>Turnover </a:t>
                      </a: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Rs.5 crore </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Rs.50 crore </a:t>
                      </a:r>
                      <a:endParaRPr lang="en-IN" sz="2000" dirty="0">
                        <a:latin typeface="Times New Roman" panose="02020603050405020304" pitchFamily="18" charset="0"/>
                        <a:cs typeface="Times New Roman" panose="02020603050405020304" pitchFamily="18" charset="0"/>
                      </a:endParaRPr>
                    </a:p>
                  </a:txBody>
                  <a:tcPr marT="45714" marB="45714"/>
                </a:tc>
                <a:tc>
                  <a:txBody>
                    <a:bodyPr/>
                    <a:lstStyle/>
                    <a:p>
                      <a:r>
                        <a:rPr lang="en-US" sz="2000" dirty="0">
                          <a:latin typeface="Times New Roman" panose="02020603050405020304" pitchFamily="18" charset="0"/>
                          <a:cs typeface="Times New Roman" panose="02020603050405020304" pitchFamily="18" charset="0"/>
                        </a:rPr>
                        <a:t>Does not exceed Rs.250 crore </a:t>
                      </a:r>
                      <a:endParaRPr lang="en-IN" sz="2000" dirty="0">
                        <a:latin typeface="Times New Roman" panose="02020603050405020304" pitchFamily="18" charset="0"/>
                        <a:cs typeface="Times New Roman" panose="02020603050405020304" pitchFamily="18" charset="0"/>
                      </a:endParaRPr>
                    </a:p>
                  </a:txBody>
                  <a:tcPr marT="45714" marB="45714"/>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16733877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5937" y="381001"/>
            <a:ext cx="11398358" cy="5668963"/>
          </a:xfrm>
        </p:spPr>
        <p:txBody>
          <a:bodyPr/>
          <a:lstStyle/>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same notification it is stated that that </a:t>
            </a:r>
            <a:r>
              <a:rPr lang="en-US" sz="2400" b="1" u="sng" dirty="0">
                <a:latin typeface="Times New Roman" panose="02020603050405020304" pitchFamily="18" charset="0"/>
                <a:cs typeface="Times New Roman" panose="02020603050405020304" pitchFamily="18" charset="0"/>
              </a:rPr>
              <a:t>composite criteria of investment and turnover would be </a:t>
            </a:r>
            <a:r>
              <a:rPr lang="en-US" sz="2400" b="1" u="sng" dirty="0" smtClean="0">
                <a:latin typeface="Times New Roman" panose="02020603050405020304" pitchFamily="18" charset="0"/>
                <a:cs typeface="Times New Roman" panose="02020603050405020304" pitchFamily="18" charset="0"/>
              </a:rPr>
              <a:t>applied for </a:t>
            </a:r>
            <a:r>
              <a:rPr lang="en-US" sz="2400" b="1" u="sng" dirty="0">
                <a:latin typeface="Times New Roman" panose="02020603050405020304" pitchFamily="18" charset="0"/>
                <a:cs typeface="Times New Roman" panose="02020603050405020304" pitchFamily="18" charset="0"/>
              </a:rPr>
              <a:t>classification as micro, small and medium </a:t>
            </a:r>
            <a:r>
              <a:rPr lang="en-US" sz="2400" b="1" u="sng" dirty="0" smtClean="0">
                <a:latin typeface="Times New Roman" panose="02020603050405020304" pitchFamily="18" charset="0"/>
                <a:cs typeface="Times New Roman" panose="02020603050405020304" pitchFamily="18" charset="0"/>
              </a:rPr>
              <a:t>enterprise.</a:t>
            </a: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Which </a:t>
            </a:r>
            <a:r>
              <a:rPr lang="en-US" sz="2400" dirty="0">
                <a:latin typeface="Times New Roman" panose="02020603050405020304" pitchFamily="18" charset="0"/>
                <a:cs typeface="Times New Roman" panose="02020603050405020304" pitchFamily="18" charset="0"/>
              </a:rPr>
              <a:t>means </a:t>
            </a:r>
            <a:r>
              <a:rPr lang="en-US" sz="2400" b="1" u="sng" dirty="0">
                <a:latin typeface="Times New Roman" panose="02020603050405020304" pitchFamily="18" charset="0"/>
                <a:cs typeface="Times New Roman" panose="02020603050405020304" pitchFamily="18" charset="0"/>
              </a:rPr>
              <a:t>both the conditions given in the above table are to be satisfied</a:t>
            </a:r>
            <a:r>
              <a:rPr lang="en-US" sz="2400" dirty="0">
                <a:latin typeface="Times New Roman" panose="02020603050405020304" pitchFamily="18" charset="0"/>
                <a:cs typeface="Times New Roman" panose="02020603050405020304" pitchFamily="18" charset="0"/>
              </a:rPr>
              <a:t> for </a:t>
            </a:r>
            <a:r>
              <a:rPr lang="en-US" sz="2400" b="1" u="sng" dirty="0">
                <a:latin typeface="Times New Roman" panose="02020603050405020304" pitchFamily="18" charset="0"/>
                <a:cs typeface="Times New Roman" panose="02020603050405020304" pitchFamily="18" charset="0"/>
              </a:rPr>
              <a:t>classifying a unit as micro, small or medium enterprise.</a:t>
            </a:r>
          </a:p>
          <a:p>
            <a:pPr algn="just">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also stated that </a:t>
            </a:r>
            <a:r>
              <a:rPr lang="en-US" sz="2400" b="1" u="sng" dirty="0">
                <a:latin typeface="Times New Roman" panose="02020603050405020304" pitchFamily="18" charset="0"/>
                <a:cs typeface="Times New Roman" panose="02020603050405020304" pitchFamily="18" charset="0"/>
              </a:rPr>
              <a:t>if an enterprise crosses any of the limits specified in its present category either by way of investment in plant &amp; machinery / equipment or turnover, it would be placed in the next higher category</a:t>
            </a:r>
            <a:r>
              <a:rPr lang="en-US" sz="2400" b="1" u="sng"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However</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 downgrading the enterprise, both the criteria should be below the limit from the existing level.</a:t>
            </a:r>
            <a:endParaRPr lang="en-US" altLang="en-US" sz="40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93460626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543001" y="381001"/>
            <a:ext cx="10953598" cy="5668963"/>
          </a:xfrm>
        </p:spPr>
        <p:txBody>
          <a:bodyPr/>
          <a:lstStyle/>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regards, calculation of </a:t>
            </a:r>
            <a:r>
              <a:rPr lang="en-US" sz="2400" b="1" u="sng" dirty="0">
                <a:latin typeface="Times New Roman" panose="02020603050405020304" pitchFamily="18" charset="0"/>
                <a:cs typeface="Times New Roman" panose="02020603050405020304" pitchFamily="18" charset="0"/>
              </a:rPr>
              <a:t>investment in plant &amp; machinery or equipment, it is with reference to the ITR of the previous year filed under the Income tax Act,1961</a:t>
            </a:r>
            <a:r>
              <a:rPr lang="en-US" sz="2400" b="1" u="sng"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sz="2400" b="1" u="sng" dirty="0" smtClean="0">
                <a:latin typeface="Times New Roman" panose="02020603050405020304" pitchFamily="18" charset="0"/>
                <a:cs typeface="Times New Roman" panose="02020603050405020304" pitchFamily="18" charset="0"/>
              </a:rPr>
              <a:t>Therefore</a:t>
            </a:r>
            <a:r>
              <a:rPr lang="en-US" sz="2400" b="1" u="sng" dirty="0">
                <a:latin typeface="Times New Roman" panose="02020603050405020304" pitchFamily="18" charset="0"/>
                <a:cs typeface="Times New Roman" panose="02020603050405020304" pitchFamily="18" charset="0"/>
              </a:rPr>
              <a:t>, WDV of the assets would be considered and not their original </a:t>
            </a:r>
            <a:r>
              <a:rPr lang="en-US" sz="2400" b="1" u="sng" dirty="0" smtClean="0">
                <a:latin typeface="Times New Roman" panose="02020603050405020304" pitchFamily="18" charset="0"/>
                <a:cs typeface="Times New Roman" panose="02020603050405020304" pitchFamily="18" charset="0"/>
              </a:rPr>
              <a:t>cost</a:t>
            </a:r>
            <a:r>
              <a:rPr lang="en-US" sz="2400"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Similarly</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 computing the turnover, it shall exclude export of goods or services or both</a:t>
            </a:r>
            <a:r>
              <a:rPr lang="en-US" sz="2400" b="1" u="sng"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Information </a:t>
            </a:r>
            <a:r>
              <a:rPr lang="en-US" sz="2400" dirty="0">
                <a:latin typeface="Times New Roman" panose="02020603050405020304" pitchFamily="18" charset="0"/>
                <a:cs typeface="Times New Roman" panose="02020603050405020304" pitchFamily="18" charset="0"/>
              </a:rPr>
              <a:t>as regards turnover and export turnover shall be linked to the Income-tax Act</a:t>
            </a:r>
            <a:r>
              <a:rPr lang="en-US" sz="2400" dirty="0" smtClean="0">
                <a:latin typeface="Times New Roman" panose="02020603050405020304" pitchFamily="18" charset="0"/>
                <a:cs typeface="Times New Roman" panose="02020603050405020304" pitchFamily="18" charset="0"/>
              </a:rPr>
              <a:t>, 1961 </a:t>
            </a:r>
            <a:r>
              <a:rPr lang="en-US" sz="2400" dirty="0">
                <a:latin typeface="Times New Roman" panose="02020603050405020304" pitchFamily="18" charset="0"/>
                <a:cs typeface="Times New Roman" panose="02020603050405020304" pitchFamily="18" charset="0"/>
              </a:rPr>
              <a:t>or the Central Goods and Services Act and the GSTIN.</a:t>
            </a:r>
          </a:p>
          <a:p>
            <a:pPr algn="just">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a:t>
            </a:r>
            <a:endParaRPr lang="en-US" altLang="en-US" sz="40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958651061"/>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543001" y="381001"/>
            <a:ext cx="10953598" cy="5668963"/>
          </a:xfrm>
        </p:spPr>
        <p:txBody>
          <a:bodyPr/>
          <a:lstStyle/>
          <a:p>
            <a:pPr algn="just">
              <a:buFont typeface="Arial" panose="020B0604020202020204" pitchFamily="34" charset="0"/>
              <a:buNone/>
            </a:pPr>
            <a:r>
              <a:rPr lang="en-US" sz="2400" b="1" u="sng" dirty="0" smtClean="0">
                <a:latin typeface="Times New Roman" panose="02020603050405020304" pitchFamily="18" charset="0"/>
                <a:cs typeface="Times New Roman" panose="02020603050405020304" pitchFamily="18" charset="0"/>
              </a:rPr>
              <a:t>Office </a:t>
            </a:r>
            <a:r>
              <a:rPr lang="en-US" sz="2400" b="1" u="sng" dirty="0">
                <a:latin typeface="Times New Roman" panose="02020603050405020304" pitchFamily="18" charset="0"/>
                <a:cs typeface="Times New Roman" panose="02020603050405020304" pitchFamily="18" charset="0"/>
              </a:rPr>
              <a:t>Memorandum dated </a:t>
            </a:r>
            <a:r>
              <a:rPr lang="en-US" sz="2400" b="1" u="sng" dirty="0" smtClean="0">
                <a:latin typeface="Times New Roman" panose="02020603050405020304" pitchFamily="18" charset="0"/>
                <a:cs typeface="Times New Roman" panose="02020603050405020304" pitchFamily="18" charset="0"/>
              </a:rPr>
              <a:t>2</a:t>
            </a:r>
            <a:r>
              <a:rPr lang="en-US" sz="2400" b="1" u="sng" baseline="30000" dirty="0" smtClean="0">
                <a:latin typeface="Times New Roman" panose="02020603050405020304" pitchFamily="18" charset="0"/>
                <a:cs typeface="Times New Roman" panose="02020603050405020304" pitchFamily="18" charset="0"/>
              </a:rPr>
              <a:t>nd</a:t>
            </a:r>
            <a:r>
              <a:rPr lang="en-US" sz="2400" b="1" u="sng" dirty="0" smtClean="0">
                <a:latin typeface="Times New Roman" panose="02020603050405020304" pitchFamily="18" charset="0"/>
                <a:cs typeface="Times New Roman" panose="02020603050405020304" pitchFamily="18" charset="0"/>
              </a:rPr>
              <a:t> July</a:t>
            </a:r>
            <a:r>
              <a:rPr lang="en-US" sz="2400" b="1" u="sng" dirty="0">
                <a:latin typeface="Times New Roman" panose="02020603050405020304" pitchFamily="18" charset="0"/>
                <a:cs typeface="Times New Roman" panose="02020603050405020304" pitchFamily="18" charset="0"/>
              </a:rPr>
              <a:t>, 2021 of the Government of India, Ministry of </a:t>
            </a:r>
            <a:r>
              <a:rPr lang="en-US" sz="2400" b="1" u="sng" dirty="0" smtClean="0">
                <a:latin typeface="Times New Roman" panose="02020603050405020304" pitchFamily="18" charset="0"/>
                <a:cs typeface="Times New Roman" panose="02020603050405020304" pitchFamily="18" charset="0"/>
              </a:rPr>
              <a:t>MSME.</a:t>
            </a:r>
          </a:p>
          <a:p>
            <a:pPr algn="just">
              <a:buFont typeface="Arial" panose="020B0604020202020204" pitchFamily="34" charset="0"/>
              <a:buNone/>
            </a:pPr>
            <a:endParaRPr lang="en-US" sz="24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says that based on representations it was </a:t>
            </a:r>
            <a:r>
              <a:rPr lang="en-US" sz="2400" b="1" u="sng" dirty="0">
                <a:latin typeface="Times New Roman" panose="02020603050405020304" pitchFamily="18" charset="0"/>
                <a:cs typeface="Times New Roman" panose="02020603050405020304" pitchFamily="18" charset="0"/>
              </a:rPr>
              <a:t>decided to include retail and wholesale trades being registered on </a:t>
            </a:r>
            <a:r>
              <a:rPr lang="en-US" sz="2400" b="1" u="sng" dirty="0" err="1">
                <a:latin typeface="Times New Roman" panose="02020603050405020304" pitchFamily="18" charset="0"/>
                <a:cs typeface="Times New Roman" panose="02020603050405020304" pitchFamily="18" charset="0"/>
              </a:rPr>
              <a:t>Udyam</a:t>
            </a:r>
            <a:r>
              <a:rPr lang="en-US" sz="2400" b="1" u="sng" dirty="0">
                <a:latin typeface="Times New Roman" panose="02020603050405020304" pitchFamily="18" charset="0"/>
                <a:cs typeface="Times New Roman" panose="02020603050405020304" pitchFamily="18" charset="0"/>
              </a:rPr>
              <a:t> Registration Portal</a:t>
            </a:r>
            <a:r>
              <a:rPr lang="en-US" sz="2400" b="1" u="sng"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However</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benefits to retail and wholesale trade MSMEs are to be restricted to priority sector </a:t>
            </a:r>
            <a:r>
              <a:rPr lang="en-US" sz="2400" b="1" u="sng" dirty="0" smtClean="0">
                <a:latin typeface="Times New Roman" panose="02020603050405020304" pitchFamily="18" charset="0"/>
                <a:cs typeface="Times New Roman" panose="02020603050405020304" pitchFamily="18" charset="0"/>
              </a:rPr>
              <a:t>lending.</a:t>
            </a:r>
          </a:p>
          <a:p>
            <a:pPr algn="just">
              <a:buFont typeface="Arial" panose="020B0604020202020204" pitchFamily="34" charset="0"/>
              <a:buNone/>
            </a:pPr>
            <a:r>
              <a:rPr lang="en-US" sz="2400" b="1" u="sng" dirty="0" smtClean="0">
                <a:latin typeface="Times New Roman" panose="02020603050405020304" pitchFamily="18" charset="0"/>
                <a:cs typeface="Times New Roman" panose="02020603050405020304" pitchFamily="18" charset="0"/>
              </a:rPr>
              <a:t>Thus</a:t>
            </a:r>
            <a:r>
              <a:rPr lang="en-US" sz="2400" b="1" u="sng" dirty="0">
                <a:latin typeface="Times New Roman" panose="02020603050405020304" pitchFamily="18" charset="0"/>
                <a:cs typeface="Times New Roman" panose="02020603050405020304" pitchFamily="18" charset="0"/>
              </a:rPr>
              <a:t>, units engaged in trading though registered as MSME would not be covered by this Act</a:t>
            </a:r>
            <a:r>
              <a:rPr lang="en-US" sz="2400" b="1" u="sng"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	</a:t>
            </a: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13120745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5336"/>
          <a:stretch/>
        </p:blipFill>
        <p:spPr>
          <a:xfrm>
            <a:off x="544285" y="394864"/>
            <a:ext cx="11223171" cy="4754079"/>
          </a:xfrm>
          <a:prstGeom prst="rect">
            <a:avLst/>
          </a:prstGeom>
        </p:spPr>
      </p:pic>
    </p:spTree>
    <p:extLst>
      <p:ext uri="{BB962C8B-B14F-4D97-AF65-F5344CB8AC3E}">
        <p14:creationId xmlns:p14="http://schemas.microsoft.com/office/powerpoint/2010/main" val="34652344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5920"/>
          <a:stretch/>
        </p:blipFill>
        <p:spPr>
          <a:xfrm>
            <a:off x="326570" y="250371"/>
            <a:ext cx="11223171" cy="4147458"/>
          </a:xfrm>
          <a:prstGeom prst="rect">
            <a:avLst/>
          </a:prstGeom>
        </p:spPr>
      </p:pic>
    </p:spTree>
    <p:extLst>
      <p:ext uri="{BB962C8B-B14F-4D97-AF65-F5344CB8AC3E}">
        <p14:creationId xmlns:p14="http://schemas.microsoft.com/office/powerpoint/2010/main" val="4159581188"/>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38366"/>
            <a:ext cx="10972800" cy="6024057"/>
          </a:xfrm>
        </p:spPr>
        <p:txBody>
          <a:bodyPr>
            <a:normAutofit/>
          </a:bodyPr>
          <a:lstStyle/>
          <a:p>
            <a:pPr marL="109728" indent="0" algn="just">
              <a:buNone/>
            </a:pPr>
            <a:r>
              <a:rPr lang="en-GB" sz="2400" b="1" dirty="0" smtClean="0">
                <a:latin typeface="Times New Roman" panose="02020603050405020304" pitchFamily="18" charset="0"/>
                <a:cs typeface="Times New Roman" panose="02020603050405020304" pitchFamily="18" charset="0"/>
              </a:rPr>
              <a:t>Section 16 of MSMED Act, 2006</a:t>
            </a:r>
          </a:p>
          <a:p>
            <a:pPr marL="109728" indent="0" algn="just">
              <a:buNone/>
            </a:pPr>
            <a:r>
              <a:rPr lang="en-GB" sz="2400" b="1" dirty="0" smtClean="0">
                <a:latin typeface="Times New Roman" panose="02020603050405020304" pitchFamily="18" charset="0"/>
                <a:cs typeface="Times New Roman" panose="02020603050405020304" pitchFamily="18" charset="0"/>
              </a:rPr>
              <a:t>Date </a:t>
            </a:r>
            <a:r>
              <a:rPr lang="en-GB" sz="2400" b="1" dirty="0">
                <a:latin typeface="Times New Roman" panose="02020603050405020304" pitchFamily="18" charset="0"/>
                <a:cs typeface="Times New Roman" panose="02020603050405020304" pitchFamily="18" charset="0"/>
              </a:rPr>
              <a:t>from which and rate at which interest is payable.</a:t>
            </a:r>
            <a:endParaRPr lang="en-GB"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16.</a:t>
            </a:r>
            <a:r>
              <a:rPr lang="en-GB" sz="2400" dirty="0">
                <a:latin typeface="Times New Roman" panose="02020603050405020304" pitchFamily="18" charset="0"/>
                <a:cs typeface="Times New Roman" panose="02020603050405020304" pitchFamily="18" charset="0"/>
              </a:rPr>
              <a:t> Where any buyer fails to make payment of the amount to the supplier,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as </a:t>
            </a:r>
            <a:r>
              <a:rPr lang="en-GB" sz="2400" dirty="0">
                <a:latin typeface="Times New Roman" panose="02020603050405020304" pitchFamily="18" charset="0"/>
                <a:cs typeface="Times New Roman" panose="02020603050405020304" pitchFamily="18" charset="0"/>
              </a:rPr>
              <a:t>required under section 15,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buyer shall,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notwithstanding </a:t>
            </a:r>
            <a:r>
              <a:rPr lang="en-GB" sz="2400" dirty="0">
                <a:latin typeface="Times New Roman" panose="02020603050405020304" pitchFamily="18" charset="0"/>
                <a:cs typeface="Times New Roman" panose="02020603050405020304" pitchFamily="18" charset="0"/>
              </a:rPr>
              <a:t>anything contained in any agreement between the buyer and </a:t>
            </a: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supplier or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any law for the time being in force,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be </a:t>
            </a:r>
            <a:r>
              <a:rPr lang="en-GB" sz="2400" b="1" u="sng" dirty="0">
                <a:latin typeface="Times New Roman" panose="02020603050405020304" pitchFamily="18" charset="0"/>
                <a:cs typeface="Times New Roman" panose="02020603050405020304" pitchFamily="18" charset="0"/>
              </a:rPr>
              <a:t>liable to pay compound interest</a:t>
            </a:r>
            <a:r>
              <a:rPr lang="en-GB" sz="2400" dirty="0">
                <a:latin typeface="Times New Roman" panose="02020603050405020304" pitchFamily="18" charset="0"/>
                <a:cs typeface="Times New Roman" panose="02020603050405020304" pitchFamily="18" charset="0"/>
              </a:rPr>
              <a:t> with monthly </a:t>
            </a:r>
            <a:r>
              <a:rPr lang="en-GB" sz="2400" i="1" dirty="0">
                <a:latin typeface="Times New Roman" panose="02020603050405020304" pitchFamily="18" charset="0"/>
                <a:cs typeface="Times New Roman" panose="02020603050405020304" pitchFamily="18" charset="0"/>
              </a:rPr>
              <a:t>rests</a:t>
            </a:r>
            <a:r>
              <a:rPr lang="en-GB" sz="2400" dirty="0">
                <a:latin typeface="Times New Roman" panose="02020603050405020304" pitchFamily="18" charset="0"/>
                <a:cs typeface="Times New Roman" panose="02020603050405020304" pitchFamily="18" charset="0"/>
              </a:rPr>
              <a:t> to the supplier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on </a:t>
            </a:r>
            <a:r>
              <a:rPr lang="en-GB" sz="2400" b="1" u="sng" dirty="0">
                <a:latin typeface="Times New Roman" panose="02020603050405020304" pitchFamily="18" charset="0"/>
                <a:cs typeface="Times New Roman" panose="02020603050405020304" pitchFamily="18" charset="0"/>
              </a:rPr>
              <a:t>that amount from the appointed day</a:t>
            </a:r>
            <a:r>
              <a:rPr lang="en-GB" sz="2400" dirty="0">
                <a:latin typeface="Times New Roman" panose="02020603050405020304" pitchFamily="18" charset="0"/>
                <a:cs typeface="Times New Roman" panose="02020603050405020304" pitchFamily="18" charset="0"/>
              </a:rPr>
              <a:t> or,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as </a:t>
            </a:r>
            <a:r>
              <a:rPr lang="en-GB" sz="2400" dirty="0">
                <a:latin typeface="Times New Roman" panose="02020603050405020304" pitchFamily="18" charset="0"/>
                <a:cs typeface="Times New Roman" panose="02020603050405020304" pitchFamily="18" charset="0"/>
              </a:rPr>
              <a:t>the case may be,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from </a:t>
            </a:r>
            <a:r>
              <a:rPr lang="en-GB" sz="2400" b="1" u="sng" dirty="0">
                <a:latin typeface="Times New Roman" panose="02020603050405020304" pitchFamily="18" charset="0"/>
                <a:cs typeface="Times New Roman" panose="02020603050405020304" pitchFamily="18" charset="0"/>
              </a:rPr>
              <a:t>the date immediately following the date agreed upon</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at </a:t>
            </a:r>
            <a:r>
              <a:rPr lang="en-GB" sz="2400" b="1" u="sng" dirty="0">
                <a:latin typeface="Times New Roman" panose="02020603050405020304" pitchFamily="18" charset="0"/>
                <a:cs typeface="Times New Roman" panose="02020603050405020304" pitchFamily="18" charset="0"/>
              </a:rPr>
              <a:t>three times of the bank rate notified by the Reserve Bank</a:t>
            </a:r>
            <a:r>
              <a:rPr lang="en-GB" sz="2400" b="1" u="sng" dirty="0" smtClean="0">
                <a:latin typeface="Times New Roman" panose="02020603050405020304" pitchFamily="18" charset="0"/>
                <a:cs typeface="Times New Roman" panose="02020603050405020304" pitchFamily="18" charset="0"/>
              </a:rPr>
              <a:t>.</a:t>
            </a:r>
            <a:endParaRPr lang="en-GB" sz="2400" b="1" u="sng"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64697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860" y="250370"/>
            <a:ext cx="11460709" cy="6324600"/>
          </a:xfrm>
        </p:spPr>
        <p:txBody>
          <a:bodyPr>
            <a:normAutofit fontScale="92500" lnSpcReduction="20000"/>
          </a:bodyPr>
          <a:lstStyle/>
          <a:p>
            <a:pPr algn="just">
              <a:buNone/>
            </a:pPr>
            <a:r>
              <a:rPr lang="en-US" sz="2400" b="1" dirty="0">
                <a:solidFill>
                  <a:schemeClr val="tx1"/>
                </a:solidFill>
                <a:latin typeface="Times New Roman" pitchFamily="18" charset="0"/>
                <a:cs typeface="Times New Roman" pitchFamily="18" charset="0"/>
              </a:rPr>
              <a:t>Capital gains.</a:t>
            </a:r>
          </a:p>
          <a:p>
            <a:pPr algn="just">
              <a:buNone/>
            </a:pPr>
            <a:r>
              <a:rPr lang="en-US" sz="2400" b="1" dirty="0">
                <a:solidFill>
                  <a:schemeClr val="tx1"/>
                </a:solidFill>
                <a:latin typeface="Times New Roman" pitchFamily="18" charset="0"/>
                <a:cs typeface="Times New Roman" pitchFamily="18" charset="0"/>
              </a:rPr>
              <a:t>45(5A) </a:t>
            </a:r>
          </a:p>
          <a:p>
            <a:pPr algn="just">
              <a:buFont typeface="Wingdings" pitchFamily="2" charset="2"/>
              <a:buChar char="Ø"/>
            </a:pPr>
            <a:r>
              <a:rPr lang="en-US" sz="2400" dirty="0">
                <a:solidFill>
                  <a:schemeClr val="tx1"/>
                </a:solidFill>
                <a:latin typeface="Times New Roman" pitchFamily="18" charset="0"/>
                <a:cs typeface="Times New Roman" pitchFamily="18" charset="0"/>
              </a:rPr>
              <a:t>Notwithstanding anything contained in sub-section (1), </a:t>
            </a:r>
          </a:p>
          <a:p>
            <a:pPr algn="just">
              <a:buFont typeface="Wingdings" pitchFamily="2" charset="2"/>
              <a:buChar char="Ø"/>
            </a:pPr>
            <a:r>
              <a:rPr lang="en-US" sz="2400" dirty="0">
                <a:solidFill>
                  <a:schemeClr val="tx1"/>
                </a:solidFill>
                <a:latin typeface="Times New Roman" pitchFamily="18" charset="0"/>
                <a:cs typeface="Times New Roman" pitchFamily="18" charset="0"/>
              </a:rPr>
              <a:t>where the capital gain arises to an </a:t>
            </a:r>
            <a:r>
              <a:rPr lang="en-US" sz="2400" dirty="0" err="1">
                <a:solidFill>
                  <a:schemeClr val="tx1"/>
                </a:solidFill>
                <a:latin typeface="Times New Roman" pitchFamily="18" charset="0"/>
                <a:cs typeface="Times New Roman" pitchFamily="18" charset="0"/>
              </a:rPr>
              <a:t>assessee</a:t>
            </a:r>
            <a:r>
              <a:rPr lang="en-US" sz="2400" dirty="0">
                <a:solidFill>
                  <a:schemeClr val="tx1"/>
                </a:solidFill>
                <a:latin typeface="Times New Roman" pitchFamily="18" charset="0"/>
                <a:cs typeface="Times New Roman" pitchFamily="18" charset="0"/>
              </a:rPr>
              <a:t>,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being </a:t>
            </a:r>
            <a:r>
              <a:rPr lang="en-US" sz="2400" dirty="0">
                <a:solidFill>
                  <a:schemeClr val="tx1"/>
                </a:solidFill>
                <a:latin typeface="Times New Roman" pitchFamily="18" charset="0"/>
                <a:cs typeface="Times New Roman" pitchFamily="18" charset="0"/>
              </a:rPr>
              <a:t>an individual or a Hindu undivided family, </a:t>
            </a:r>
          </a:p>
          <a:p>
            <a:pPr algn="just">
              <a:buFont typeface="Wingdings" pitchFamily="2" charset="2"/>
              <a:buChar char="Ø"/>
            </a:pPr>
            <a:r>
              <a:rPr lang="en-US" sz="2400" dirty="0">
                <a:solidFill>
                  <a:schemeClr val="tx1"/>
                </a:solidFill>
                <a:latin typeface="Times New Roman" pitchFamily="18" charset="0"/>
                <a:cs typeface="Times New Roman" pitchFamily="18" charset="0"/>
              </a:rPr>
              <a:t>from the transfer of a capital asset,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being </a:t>
            </a:r>
            <a:r>
              <a:rPr lang="en-US" sz="2400" dirty="0">
                <a:solidFill>
                  <a:schemeClr val="tx1"/>
                </a:solidFill>
                <a:latin typeface="Times New Roman" pitchFamily="18" charset="0"/>
                <a:cs typeface="Times New Roman" pitchFamily="18" charset="0"/>
              </a:rPr>
              <a:t>land or building or both,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under </a:t>
            </a:r>
            <a:r>
              <a:rPr lang="en-US" sz="2400" dirty="0">
                <a:solidFill>
                  <a:schemeClr val="tx1"/>
                </a:solidFill>
                <a:latin typeface="Times New Roman" pitchFamily="18" charset="0"/>
                <a:cs typeface="Times New Roman" pitchFamily="18" charset="0"/>
              </a:rPr>
              <a:t>a specified agreement,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capital gains shall be chargeable to income-tax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as </a:t>
            </a:r>
            <a:r>
              <a:rPr lang="en-US" sz="2400" dirty="0">
                <a:solidFill>
                  <a:schemeClr val="tx1"/>
                </a:solidFill>
                <a:latin typeface="Times New Roman" pitchFamily="18" charset="0"/>
                <a:cs typeface="Times New Roman" pitchFamily="18" charset="0"/>
              </a:rPr>
              <a:t>income of the previous </a:t>
            </a:r>
            <a:r>
              <a:rPr lang="en-US" sz="2400" dirty="0" smtClean="0">
                <a:solidFill>
                  <a:schemeClr val="tx1"/>
                </a:solidFill>
                <a:latin typeface="Times New Roman" pitchFamily="18" charset="0"/>
                <a:cs typeface="Times New Roman" pitchFamily="18" charset="0"/>
              </a:rPr>
              <a:t>year in </a:t>
            </a:r>
            <a:r>
              <a:rPr lang="en-US" sz="2400" dirty="0">
                <a:solidFill>
                  <a:schemeClr val="tx1"/>
                </a:solidFill>
                <a:latin typeface="Times New Roman" pitchFamily="18" charset="0"/>
                <a:cs typeface="Times New Roman" pitchFamily="18" charset="0"/>
              </a:rPr>
              <a:t>which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certificate of completion for the whole or part of the project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is </a:t>
            </a:r>
            <a:r>
              <a:rPr lang="en-US" sz="2400" dirty="0">
                <a:solidFill>
                  <a:schemeClr val="tx1"/>
                </a:solidFill>
                <a:latin typeface="Times New Roman" pitchFamily="18" charset="0"/>
                <a:cs typeface="Times New Roman" pitchFamily="18" charset="0"/>
              </a:rPr>
              <a:t>issued by the competent authority; and</a:t>
            </a:r>
          </a:p>
          <a:p>
            <a:pPr algn="just">
              <a:buFont typeface="Wingdings" pitchFamily="2" charset="2"/>
              <a:buChar char="Ø"/>
            </a:pPr>
            <a:r>
              <a:rPr lang="en-US" sz="2400" dirty="0">
                <a:solidFill>
                  <a:schemeClr val="tx1"/>
                </a:solidFill>
                <a:latin typeface="Times New Roman" pitchFamily="18" charset="0"/>
                <a:cs typeface="Times New Roman" pitchFamily="18" charset="0"/>
              </a:rPr>
              <a:t>for the purposes of section 48,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stamp duty value, on the date of issue of the said certificate,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of </a:t>
            </a:r>
            <a:r>
              <a:rPr lang="en-US" sz="2400" dirty="0">
                <a:solidFill>
                  <a:schemeClr val="tx1"/>
                </a:solidFill>
                <a:latin typeface="Times New Roman" pitchFamily="18" charset="0"/>
                <a:cs typeface="Times New Roman" pitchFamily="18" charset="0"/>
              </a:rPr>
              <a:t>his share, being land or building or both in the project, </a:t>
            </a:r>
          </a:p>
          <a:p>
            <a:pPr algn="just">
              <a:buFont typeface="Wingdings" pitchFamily="2" charset="2"/>
              <a:buChar char="Ø"/>
            </a:pPr>
            <a:r>
              <a:rPr lang="en-US" sz="2400" dirty="0">
                <a:solidFill>
                  <a:schemeClr val="tx1"/>
                </a:solidFill>
                <a:latin typeface="Times New Roman" pitchFamily="18" charset="0"/>
                <a:cs typeface="Times New Roman" pitchFamily="18" charset="0"/>
              </a:rPr>
              <a:t>as increased by the consideration received in cash, if any, </a:t>
            </a:r>
          </a:p>
          <a:p>
            <a:pPr algn="just">
              <a:buFont typeface="Wingdings" pitchFamily="2" charset="2"/>
              <a:buChar char="Ø"/>
            </a:pPr>
            <a:r>
              <a:rPr lang="en-US" sz="2400" dirty="0">
                <a:solidFill>
                  <a:schemeClr val="tx1"/>
                </a:solidFill>
                <a:latin typeface="Times New Roman" pitchFamily="18" charset="0"/>
                <a:cs typeface="Times New Roman" pitchFamily="18" charset="0"/>
              </a:rPr>
              <a:t>shall be deemed to be the full value of the consideration received or accruing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as </a:t>
            </a:r>
            <a:r>
              <a:rPr lang="en-US" sz="2400" dirty="0">
                <a:solidFill>
                  <a:schemeClr val="tx1"/>
                </a:solidFill>
                <a:latin typeface="Times New Roman" pitchFamily="18" charset="0"/>
                <a:cs typeface="Times New Roman" pitchFamily="18" charset="0"/>
              </a:rPr>
              <a:t>a result of </a:t>
            </a: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transfer of the capital asset :</a:t>
            </a:r>
          </a:p>
          <a:p>
            <a:pPr marL="278765" marR="77470" algn="just">
              <a:spcBef>
                <a:spcPts val="325"/>
              </a:spcBef>
              <a:buFont typeface="Wingdings" pitchFamily="2" charset="2"/>
              <a:buChar char="Ø"/>
            </a:pPr>
            <a:endParaRPr lang="en-US" sz="23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73893775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38366"/>
            <a:ext cx="10972800" cy="6024057"/>
          </a:xfrm>
        </p:spPr>
        <p:txBody>
          <a:bodyPr>
            <a:normAutofit/>
          </a:bodyPr>
          <a:lstStyle/>
          <a:p>
            <a:pPr marL="109728" indent="0" algn="just">
              <a:buNone/>
            </a:pPr>
            <a:r>
              <a:rPr lang="en-GB" sz="2400" b="1" dirty="0">
                <a:latin typeface="Times New Roman" panose="02020603050405020304" pitchFamily="18" charset="0"/>
                <a:cs typeface="Times New Roman" panose="02020603050405020304" pitchFamily="18" charset="0"/>
              </a:rPr>
              <a:t>Section </a:t>
            </a:r>
            <a:r>
              <a:rPr lang="en-GB" sz="2400" b="1" dirty="0" smtClean="0">
                <a:latin typeface="Times New Roman" panose="02020603050405020304" pitchFamily="18" charset="0"/>
                <a:cs typeface="Times New Roman" panose="02020603050405020304" pitchFamily="18" charset="0"/>
              </a:rPr>
              <a:t>23 </a:t>
            </a:r>
            <a:r>
              <a:rPr lang="en-GB" sz="2400" b="1" dirty="0">
                <a:latin typeface="Times New Roman" panose="02020603050405020304" pitchFamily="18" charset="0"/>
                <a:cs typeface="Times New Roman" panose="02020603050405020304" pitchFamily="18" charset="0"/>
              </a:rPr>
              <a:t>of MSMED Act, </a:t>
            </a:r>
            <a:r>
              <a:rPr lang="en-GB" sz="2400" b="1" dirty="0" smtClean="0">
                <a:latin typeface="Times New Roman" panose="02020603050405020304" pitchFamily="18" charset="0"/>
                <a:cs typeface="Times New Roman" panose="02020603050405020304" pitchFamily="18" charset="0"/>
              </a:rPr>
              <a:t>2006</a:t>
            </a:r>
          </a:p>
          <a:p>
            <a:pPr marL="109728" indent="0" algn="just">
              <a:buNone/>
            </a:pPr>
            <a:r>
              <a:rPr lang="en-GB" sz="2400" b="1" dirty="0">
                <a:latin typeface="Times New Roman" panose="02020603050405020304" pitchFamily="18" charset="0"/>
                <a:cs typeface="Times New Roman" panose="02020603050405020304" pitchFamily="18" charset="0"/>
              </a:rPr>
              <a:t>Interest not to be allowed as deduction from income.</a:t>
            </a: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23</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Notwithstanding anything contained in the Income-tax Act, 1961</a:t>
            </a:r>
            <a:r>
              <a:rPr lang="en-GB" sz="2400" dirty="0">
                <a:latin typeface="Times New Roman" panose="02020603050405020304" pitchFamily="18" charset="0"/>
                <a:cs typeface="Times New Roman" panose="02020603050405020304" pitchFamily="18" charset="0"/>
              </a:rPr>
              <a:t> (43 of 1961),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amount of interest payable or paid by any buyer</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under </a:t>
            </a:r>
            <a:r>
              <a:rPr lang="en-GB" sz="2400" dirty="0">
                <a:latin typeface="Times New Roman" panose="02020603050405020304" pitchFamily="18" charset="0"/>
                <a:cs typeface="Times New Roman" panose="02020603050405020304" pitchFamily="18" charset="0"/>
              </a:rPr>
              <a:t>or in accordance with the provisions of this Act,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shall </a:t>
            </a:r>
            <a:r>
              <a:rPr lang="en-GB" sz="2400" b="1" u="sng" dirty="0">
                <a:latin typeface="Times New Roman" panose="02020603050405020304" pitchFamily="18" charset="0"/>
                <a:cs typeface="Times New Roman" panose="02020603050405020304" pitchFamily="18" charset="0"/>
              </a:rPr>
              <a:t>not</a:t>
            </a:r>
            <a:r>
              <a:rPr lang="en-GB" sz="2400" b="1" u="sng"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for </a:t>
            </a:r>
            <a:r>
              <a:rPr lang="en-GB" sz="2400" b="1" u="sng" dirty="0">
                <a:latin typeface="Times New Roman" panose="02020603050405020304" pitchFamily="18" charset="0"/>
                <a:cs typeface="Times New Roman" panose="02020603050405020304" pitchFamily="18" charset="0"/>
              </a:rPr>
              <a:t>the purposes of computation of income under the Income-tax Act, 1961, </a:t>
            </a:r>
            <a:endParaRPr lang="en-GB" sz="2400" b="1" u="sng"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be </a:t>
            </a:r>
            <a:r>
              <a:rPr lang="en-GB" sz="2400" b="1" u="sng" dirty="0">
                <a:latin typeface="Times New Roman" panose="02020603050405020304" pitchFamily="18" charset="0"/>
                <a:cs typeface="Times New Roman" panose="02020603050405020304" pitchFamily="18" charset="0"/>
              </a:rPr>
              <a:t>allowed as deduction</a:t>
            </a:r>
            <a:r>
              <a:rPr lang="en-GB" sz="2400" b="1" u="sng" dirty="0" smtClean="0">
                <a:latin typeface="Times New Roman" panose="02020603050405020304" pitchFamily="18" charset="0"/>
                <a:cs typeface="Times New Roman" panose="02020603050405020304" pitchFamily="18" charset="0"/>
              </a:rPr>
              <a:t>.</a:t>
            </a:r>
            <a:endParaRPr lang="en-IN" sz="2400" dirty="0"/>
          </a:p>
        </p:txBody>
      </p:sp>
      <p:sp>
        <p:nvSpPr>
          <p:cNvPr id="3" name="Footer Placeholder 2"/>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27108784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28" y="579120"/>
            <a:ext cx="11035984" cy="5597843"/>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Frequently Asked Questions (FAQs) on Amendment in Section 43B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smtClean="0">
                <a:latin typeface="Times New Roman" panose="02020603050405020304" pitchFamily="18" charset="0"/>
                <a:cs typeface="Times New Roman" panose="02020603050405020304" pitchFamily="18" charset="0"/>
              </a:rPr>
              <a:t>Q-1: </a:t>
            </a:r>
            <a:r>
              <a:rPr lang="en-US" sz="2400" b="1" dirty="0" smtClean="0">
                <a:latin typeface="Times New Roman" panose="02020603050405020304" pitchFamily="18" charset="0"/>
                <a:cs typeface="Times New Roman" panose="02020603050405020304" pitchFamily="18" charset="0"/>
              </a:rPr>
              <a:t>What </a:t>
            </a:r>
            <a:r>
              <a:rPr lang="en-US" sz="2400" b="1" dirty="0">
                <a:latin typeface="Times New Roman" panose="02020603050405020304" pitchFamily="18" charset="0"/>
                <a:cs typeface="Times New Roman" panose="02020603050405020304" pitchFamily="18" charset="0"/>
              </a:rPr>
              <a:t>is the effective date of the applicability of clause (h) of Section 43B?</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b="1" dirty="0" err="1" smtClean="0">
                <a:latin typeface="Times New Roman" panose="02020603050405020304" pitchFamily="18" charset="0"/>
                <a:cs typeface="Times New Roman" panose="02020603050405020304" pitchFamily="18" charset="0"/>
              </a:rPr>
              <a:t>Ans</a:t>
            </a:r>
            <a:r>
              <a:rPr lang="en-US" sz="2400" b="1" dirty="0" smtClean="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effective date for the applicability of clause (h) of Section 43B would be from </a:t>
            </a:r>
            <a:r>
              <a:rPr lang="en-US" sz="2400" dirty="0" smtClean="0">
                <a:latin typeface="Times New Roman" panose="02020603050405020304" pitchFamily="18" charset="0"/>
                <a:cs typeface="Times New Roman" panose="02020603050405020304" pitchFamily="18" charset="0"/>
              </a:rPr>
              <a:t>1</a:t>
            </a:r>
            <a:r>
              <a:rPr lang="en-US" sz="2400" baseline="30000" dirty="0" smtClean="0">
                <a:latin typeface="Times New Roman" panose="02020603050405020304" pitchFamily="18" charset="0"/>
                <a:cs typeface="Times New Roman" panose="02020603050405020304" pitchFamily="18" charset="0"/>
              </a:rPr>
              <a:t>st</a:t>
            </a:r>
            <a:r>
              <a:rPr lang="en-US" sz="2400" dirty="0" smtClean="0">
                <a:latin typeface="Times New Roman" panose="02020603050405020304" pitchFamily="18" charset="0"/>
                <a:cs typeface="Times New Roman" panose="02020603050405020304" pitchFamily="18" charset="0"/>
              </a:rPr>
              <a:t> April</a:t>
            </a:r>
            <a:r>
              <a:rPr lang="en-US" sz="2400" dirty="0">
                <a:latin typeface="Times New Roman" panose="02020603050405020304" pitchFamily="18" charset="0"/>
                <a:cs typeface="Times New Roman" panose="02020603050405020304" pitchFamily="18" charset="0"/>
              </a:rPr>
              <a:t>, 2024. </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22848583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579120"/>
            <a:ext cx="10500360" cy="5597843"/>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Q-2: Whether this amendment can be made applicable for an amount outstanding to micro and small enterprise as on 31/03/2023? </a:t>
            </a: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This amendment is made applicable from AY 2024-25 i.e. FY 2023-24. Hence, </a:t>
            </a:r>
            <a:r>
              <a:rPr lang="en-IN" sz="2400" b="1" u="sng" dirty="0" smtClean="0">
                <a:latin typeface="Times New Roman" panose="02020603050405020304" pitchFamily="18" charset="0"/>
                <a:cs typeface="Times New Roman" panose="02020603050405020304" pitchFamily="18" charset="0"/>
              </a:rPr>
              <a:t>this amendment is not applicable for an amount outstanding to micro and small enterprise as on 31/03/2023.</a:t>
            </a:r>
          </a:p>
          <a:p>
            <a:pPr marL="0" indent="0" algn="just">
              <a:buNone/>
            </a:pPr>
            <a:r>
              <a:rPr lang="en-US" sz="2400" b="1" u="sng" dirty="0">
                <a:latin typeface="Times New Roman" panose="02020603050405020304" pitchFamily="18" charset="0"/>
                <a:cs typeface="Times New Roman" panose="02020603050405020304" pitchFamily="18" charset="0"/>
              </a:rPr>
              <a:t>Any outstanding balance as on </a:t>
            </a:r>
            <a:r>
              <a:rPr lang="en-US" sz="2400" b="1" u="sng" dirty="0" smtClean="0">
                <a:latin typeface="Times New Roman" panose="02020603050405020304" pitchFamily="18" charset="0"/>
                <a:cs typeface="Times New Roman" panose="02020603050405020304" pitchFamily="18" charset="0"/>
              </a:rPr>
              <a:t>31</a:t>
            </a:r>
            <a:r>
              <a:rPr lang="en-US" sz="2400" b="1" u="sng" baseline="30000" dirty="0" smtClean="0">
                <a:latin typeface="Times New Roman" panose="02020603050405020304" pitchFamily="18" charset="0"/>
                <a:cs typeface="Times New Roman" panose="02020603050405020304" pitchFamily="18" charset="0"/>
              </a:rPr>
              <a:t>st</a:t>
            </a:r>
            <a:r>
              <a:rPr lang="en-US" sz="2400" b="1" u="sng" dirty="0" smtClean="0">
                <a:latin typeface="Times New Roman" panose="02020603050405020304" pitchFamily="18" charset="0"/>
                <a:cs typeface="Times New Roman" panose="02020603050405020304" pitchFamily="18" charset="0"/>
              </a:rPr>
              <a:t> March</a:t>
            </a:r>
            <a:r>
              <a:rPr lang="en-US" sz="2400" b="1" u="sng" dirty="0">
                <a:latin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cs typeface="Times New Roman" panose="02020603050405020304" pitchFamily="18" charset="0"/>
              </a:rPr>
              <a:t>2023, if </a:t>
            </a:r>
            <a:r>
              <a:rPr lang="en-US" sz="2400" b="1" u="sng" dirty="0">
                <a:latin typeface="Times New Roman" panose="02020603050405020304" pitchFamily="18" charset="0"/>
                <a:cs typeface="Times New Roman" panose="02020603050405020304" pitchFamily="18" charset="0"/>
              </a:rPr>
              <a:t>continues to remain outstanding as on </a:t>
            </a:r>
            <a:r>
              <a:rPr lang="en-US" sz="2400" b="1" u="sng" dirty="0" smtClean="0">
                <a:latin typeface="Times New Roman" panose="02020603050405020304" pitchFamily="18" charset="0"/>
                <a:cs typeface="Times New Roman" panose="02020603050405020304" pitchFamily="18" charset="0"/>
              </a:rPr>
              <a:t>31.03.2024, </a:t>
            </a:r>
            <a:r>
              <a:rPr lang="en-US" sz="2400" b="1" u="sng" dirty="0">
                <a:latin typeface="Times New Roman" panose="02020603050405020304" pitchFamily="18" charset="0"/>
                <a:cs typeface="Times New Roman" panose="02020603050405020304" pitchFamily="18" charset="0"/>
              </a:rPr>
              <a:t>the provisions meant for disallowance contained in section 43B(h) would not apply</a:t>
            </a:r>
            <a:r>
              <a:rPr lang="en-US" sz="2400" b="1" u="sng" dirty="0" smtClean="0">
                <a:latin typeface="Times New Roman" panose="02020603050405020304" pitchFamily="18" charset="0"/>
                <a:cs typeface="Times New Roman" panose="02020603050405020304" pitchFamily="18" charset="0"/>
              </a:rPr>
              <a:t>.</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67526229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7" y="365760"/>
            <a:ext cx="11207932" cy="6061166"/>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Q-3: To attract the disallowance u/s 43B(h), is it mandatory that supplier should have registration under MSMED Act, 2006? </a:t>
            </a: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From the c</a:t>
            </a:r>
            <a:r>
              <a:rPr lang="en-IN" sz="2400" b="1" u="sng" dirty="0" smtClean="0">
                <a:latin typeface="Times New Roman" panose="02020603050405020304" pitchFamily="18" charset="0"/>
                <a:cs typeface="Times New Roman" panose="02020603050405020304" pitchFamily="18" charset="0"/>
              </a:rPr>
              <a:t>ombined reading of section 15 and section 2(n) of the MSMED Act, 2006,</a:t>
            </a:r>
            <a:r>
              <a:rPr lang="en-IN" sz="2400" dirty="0" smtClean="0">
                <a:latin typeface="Times New Roman" panose="02020603050405020304" pitchFamily="18" charset="0"/>
                <a:cs typeface="Times New Roman" panose="02020603050405020304" pitchFamily="18" charset="0"/>
              </a:rPr>
              <a:t> only such </a:t>
            </a:r>
            <a:r>
              <a:rPr lang="en-IN" sz="2400" b="1" u="sng" dirty="0" smtClean="0">
                <a:latin typeface="Times New Roman" panose="02020603050405020304" pitchFamily="18" charset="0"/>
                <a:cs typeface="Times New Roman" panose="02020603050405020304" pitchFamily="18" charset="0"/>
              </a:rPr>
              <a:t>micro and small enterprises which are registered under MSMED Act shall be considered for the purpose of applicability of section 43B(h).</a:t>
            </a:r>
          </a:p>
          <a:p>
            <a:pPr marL="0" indent="0" algn="just">
              <a:buNone/>
            </a:pPr>
            <a:r>
              <a:rPr lang="en-IN" sz="2400" dirty="0" smtClean="0">
                <a:latin typeface="Times New Roman" panose="02020603050405020304" pitchFamily="18" charset="0"/>
                <a:cs typeface="Times New Roman" panose="02020603050405020304" pitchFamily="18" charset="0"/>
              </a:rPr>
              <a:t>If </a:t>
            </a:r>
            <a:r>
              <a:rPr lang="en-IN" sz="2400" b="1" u="sng" dirty="0" smtClean="0">
                <a:latin typeface="Times New Roman" panose="02020603050405020304" pitchFamily="18" charset="0"/>
                <a:cs typeface="Times New Roman" panose="02020603050405020304" pitchFamily="18" charset="0"/>
              </a:rPr>
              <a:t>supplier is not registered</a:t>
            </a:r>
            <a:r>
              <a:rPr lang="en-IN" sz="2400" dirty="0" smtClean="0">
                <a:latin typeface="Times New Roman" panose="02020603050405020304" pitchFamily="18" charset="0"/>
                <a:cs typeface="Times New Roman" panose="02020603050405020304" pitchFamily="18" charset="0"/>
              </a:rPr>
              <a:t> under MSMED Act 2006, then </a:t>
            </a:r>
            <a:r>
              <a:rPr lang="en-IN" sz="2400" b="1" u="sng" dirty="0" smtClean="0">
                <a:latin typeface="Times New Roman" panose="02020603050405020304" pitchFamily="18" charset="0"/>
                <a:cs typeface="Times New Roman" panose="02020603050405020304" pitchFamily="18" charset="0"/>
              </a:rPr>
              <a:t>disallowance u/s 43B(h) cannot be invoked for dues outstanding to them.</a:t>
            </a:r>
          </a:p>
          <a:p>
            <a:pPr marL="0" indent="0" algn="just">
              <a:buNone/>
            </a:pPr>
            <a:r>
              <a:rPr lang="en-IN" sz="2400" b="1" u="sng" dirty="0" smtClean="0">
                <a:latin typeface="Times New Roman" panose="02020603050405020304" pitchFamily="18" charset="0"/>
                <a:cs typeface="Times New Roman" panose="02020603050405020304" pitchFamily="18" charset="0"/>
              </a:rPr>
              <a:t>MSMED, Act 2006 recognition </a:t>
            </a:r>
            <a:r>
              <a:rPr lang="en-IN" sz="2400" b="1" u="sng" dirty="0">
                <a:latin typeface="Times New Roman" panose="02020603050405020304" pitchFamily="18" charset="0"/>
                <a:cs typeface="Times New Roman" panose="02020603050405020304" pitchFamily="18" charset="0"/>
              </a:rPr>
              <a:t>is required for the protection under Income Tax Act because it has clearly provided in the Explanation to section </a:t>
            </a:r>
            <a:r>
              <a:rPr lang="en-IN" sz="2400" b="1" u="sng" dirty="0" smtClean="0">
                <a:latin typeface="Times New Roman" panose="02020603050405020304" pitchFamily="18" charset="0"/>
                <a:cs typeface="Times New Roman" panose="02020603050405020304" pitchFamily="18" charset="0"/>
              </a:rPr>
              <a:t>43B.</a:t>
            </a: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63421844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7" y="365760"/>
            <a:ext cx="11207932" cy="6061166"/>
          </a:xfrm>
        </p:spPr>
        <p:txBody>
          <a:bodyPr>
            <a:normAutofit/>
          </a:bodyPr>
          <a:lstStyle/>
          <a:p>
            <a:pPr marL="0" indent="0" algn="just">
              <a:buNone/>
            </a:pPr>
            <a:r>
              <a:rPr lang="en-IN" sz="2400" dirty="0">
                <a:latin typeface="Times New Roman" panose="02020603050405020304" pitchFamily="18" charset="0"/>
                <a:cs typeface="Times New Roman" panose="02020603050405020304" pitchFamily="18" charset="0"/>
              </a:rPr>
              <a:t>In fact, although </a:t>
            </a:r>
            <a:r>
              <a:rPr lang="en-IN" sz="2400" b="1" u="sng" dirty="0">
                <a:latin typeface="Times New Roman" panose="02020603050405020304" pitchFamily="18" charset="0"/>
                <a:cs typeface="Times New Roman" panose="02020603050405020304" pitchFamily="18" charset="0"/>
              </a:rPr>
              <a:t>in context of benefit under MSMED Act 2006, it has been held in a recent judgment by Supreme Court in </a:t>
            </a:r>
            <a:r>
              <a:rPr lang="en-IN" sz="2400" b="1" u="sng" dirty="0" err="1">
                <a:latin typeface="Times New Roman" panose="02020603050405020304" pitchFamily="18" charset="0"/>
                <a:cs typeface="Times New Roman" panose="02020603050405020304" pitchFamily="18" charset="0"/>
              </a:rPr>
              <a:t>Silpi</a:t>
            </a:r>
            <a:r>
              <a:rPr lang="en-IN" sz="2400" b="1" u="sng" dirty="0">
                <a:latin typeface="Times New Roman" panose="02020603050405020304" pitchFamily="18" charset="0"/>
                <a:cs typeface="Times New Roman" panose="02020603050405020304" pitchFamily="18" charset="0"/>
              </a:rPr>
              <a:t> Industries v Kerala State Road Transport Corporation [2021] 129 taxmann.com 228 (SC)[29-06-2021]</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categorically held that </a:t>
            </a:r>
            <a:r>
              <a:rPr lang="en-IN" sz="2400" b="1" u="sng" dirty="0">
                <a:latin typeface="Times New Roman" panose="02020603050405020304" pitchFamily="18" charset="0"/>
                <a:cs typeface="Times New Roman" panose="02020603050405020304" pitchFamily="18" charset="0"/>
              </a:rPr>
              <a:t>the seller/supplier ought to have registered under the provisions of the Act as on the date of entering into the contract with the buyer for the purpose of taking the benefit of the provisions of the Act.</a:t>
            </a: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55905265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444138"/>
            <a:ext cx="11168742" cy="5732826"/>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Q-4: How to verify whether supplier is registered under MSMED act, 2006 or not? </a:t>
            </a: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After amendment in section 43B(h) in Budget 2023, </a:t>
            </a:r>
            <a:r>
              <a:rPr lang="en-IN" sz="2400" b="1" u="sng" dirty="0" smtClean="0">
                <a:latin typeface="Times New Roman" panose="02020603050405020304" pitchFamily="18" charset="0"/>
                <a:cs typeface="Times New Roman" panose="02020603050405020304" pitchFamily="18" charset="0"/>
              </a:rPr>
              <a:t>many suppliers have started to include their MSME registration number on their invoices.</a:t>
            </a:r>
          </a:p>
          <a:p>
            <a:pPr marL="0" indent="0" algn="just">
              <a:buNone/>
            </a:pPr>
            <a:r>
              <a:rPr lang="en-IN" sz="2400" b="1" u="sng" dirty="0" smtClean="0">
                <a:latin typeface="Times New Roman" panose="02020603050405020304" pitchFamily="18" charset="0"/>
                <a:cs typeface="Times New Roman" panose="02020603050405020304" pitchFamily="18" charset="0"/>
              </a:rPr>
              <a:t>Through MSME Portal, one can verify MSME registration and the type of enterprise (Micro/ Small/ Medium) using the registration number</a:t>
            </a:r>
            <a:r>
              <a:rPr lang="en-IN" sz="2400" dirty="0" smtClean="0">
                <a:latin typeface="Times New Roman" panose="02020603050405020304" pitchFamily="18" charset="0"/>
                <a:cs typeface="Times New Roman" panose="02020603050405020304" pitchFamily="18" charset="0"/>
              </a:rPr>
              <a:t>. </a:t>
            </a:r>
          </a:p>
          <a:p>
            <a:pPr marL="0" indent="0" algn="just">
              <a:buNone/>
            </a:pPr>
            <a:r>
              <a:rPr lang="en-IN" sz="2400" dirty="0" smtClean="0">
                <a:latin typeface="Times New Roman" panose="02020603050405020304" pitchFamily="18" charset="0"/>
                <a:cs typeface="Times New Roman" panose="02020603050405020304" pitchFamily="18" charset="0"/>
              </a:rPr>
              <a:t>By this way, one can find that whether supplier is registered under MSMED act or not. </a:t>
            </a:r>
            <a:endParaRPr lang="en-IN"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08604337"/>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431074"/>
            <a:ext cx="11234057" cy="5745889"/>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Q-5: What if supplier has not intimated his registration under MSME, Act 2006 in any manner to buyer? </a:t>
            </a: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It is the responsibility of the supplier to intimate its registration to the buyer. </a:t>
            </a:r>
          </a:p>
          <a:p>
            <a:pPr marL="0" indent="0" algn="just">
              <a:buNone/>
            </a:pPr>
            <a:r>
              <a:rPr lang="en-IN" sz="2400" dirty="0" smtClean="0">
                <a:latin typeface="Times New Roman" panose="02020603050405020304" pitchFamily="18" charset="0"/>
                <a:cs typeface="Times New Roman" panose="02020603050405020304" pitchFamily="18" charset="0"/>
              </a:rPr>
              <a:t>If in any case, the supplier has not in any manner intimated his MSME registration, then in absence of availability of information, no disallowance can be made under section 43B(h).</a:t>
            </a:r>
            <a:endParaRPr lang="en-IN"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630044707"/>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10" y="232952"/>
            <a:ext cx="11676235" cy="5978914"/>
          </a:xfrm>
        </p:spPr>
        <p:txBody>
          <a:bodyPr>
            <a:noAutofit/>
          </a:bodyPr>
          <a:lstStyle/>
          <a:p>
            <a:pPr marL="0" indent="0" algn="just">
              <a:buNone/>
            </a:pPr>
            <a:r>
              <a:rPr lang="en-IN" sz="2200" b="1" dirty="0" smtClean="0">
                <a:latin typeface="Times New Roman" panose="02020603050405020304" pitchFamily="18" charset="0"/>
                <a:cs typeface="Times New Roman" panose="02020603050405020304" pitchFamily="18" charset="0"/>
              </a:rPr>
              <a:t>Q-6: Whether section 43B(h) is applicable for dues </a:t>
            </a:r>
            <a:r>
              <a:rPr lang="en-IN" sz="2200" b="1" u="sng" dirty="0" smtClean="0">
                <a:latin typeface="Times New Roman" panose="02020603050405020304" pitchFamily="18" charset="0"/>
                <a:cs typeface="Times New Roman" panose="02020603050405020304" pitchFamily="18" charset="0"/>
              </a:rPr>
              <a:t>outstanding to traders having MSME registration</a:t>
            </a:r>
            <a:r>
              <a:rPr lang="en-IN" sz="2200" b="1" dirty="0" smtClean="0">
                <a:latin typeface="Times New Roman" panose="02020603050405020304" pitchFamily="18" charset="0"/>
                <a:cs typeface="Times New Roman" panose="02020603050405020304" pitchFamily="18" charset="0"/>
              </a:rPr>
              <a:t>? </a:t>
            </a:r>
          </a:p>
          <a:p>
            <a:pPr marL="0" indent="0" algn="just">
              <a:buNone/>
            </a:pPr>
            <a:r>
              <a:rPr lang="en-IN" sz="2200" b="1" dirty="0" smtClean="0">
                <a:latin typeface="Times New Roman" panose="02020603050405020304" pitchFamily="18" charset="0"/>
                <a:cs typeface="Times New Roman" panose="02020603050405020304" pitchFamily="18" charset="0"/>
              </a:rPr>
              <a:t>Ans.: </a:t>
            </a:r>
            <a:r>
              <a:rPr lang="en-IN" sz="2200" dirty="0" smtClean="0">
                <a:latin typeface="Times New Roman" panose="02020603050405020304" pitchFamily="18" charset="0"/>
                <a:cs typeface="Times New Roman" panose="02020603050405020304" pitchFamily="18" charset="0"/>
              </a:rPr>
              <a:t>As per </a:t>
            </a:r>
            <a:r>
              <a:rPr lang="en-IN" sz="2200" b="1" u="sng" dirty="0" smtClean="0">
                <a:latin typeface="Times New Roman" panose="02020603050405020304" pitchFamily="18" charset="0"/>
                <a:cs typeface="Times New Roman" panose="02020603050405020304" pitchFamily="18" charset="0"/>
              </a:rPr>
              <a:t>section 2(e) of MSMED act, 2006 – “enterprise”</a:t>
            </a:r>
            <a:r>
              <a:rPr lang="en-IN" sz="2200" dirty="0" smtClean="0">
                <a:latin typeface="Times New Roman" panose="02020603050405020304" pitchFamily="18" charset="0"/>
                <a:cs typeface="Times New Roman" panose="02020603050405020304" pitchFamily="18" charset="0"/>
              </a:rPr>
              <a:t> means an industrial undertaking or a business concern or any other establishment, by whatever name called, </a:t>
            </a:r>
            <a:r>
              <a:rPr lang="en-IN" sz="2200" b="1" u="sng" dirty="0" smtClean="0">
                <a:latin typeface="Times New Roman" panose="02020603050405020304" pitchFamily="18" charset="0"/>
                <a:cs typeface="Times New Roman" panose="02020603050405020304" pitchFamily="18" charset="0"/>
              </a:rPr>
              <a:t>engaged in the manufacture or production of goods,</a:t>
            </a:r>
            <a:r>
              <a:rPr lang="en-IN" sz="2200" dirty="0" smtClean="0">
                <a:latin typeface="Times New Roman" panose="02020603050405020304" pitchFamily="18" charset="0"/>
                <a:cs typeface="Times New Roman" panose="02020603050405020304" pitchFamily="18" charset="0"/>
              </a:rPr>
              <a:t> in any manner, </a:t>
            </a:r>
            <a:r>
              <a:rPr lang="en-IN" sz="2200" b="1" u="sng" dirty="0" smtClean="0">
                <a:latin typeface="Times New Roman" panose="02020603050405020304" pitchFamily="18" charset="0"/>
                <a:cs typeface="Times New Roman" panose="02020603050405020304" pitchFamily="18" charset="0"/>
              </a:rPr>
              <a:t>pertaining to any industry specified in the First Schedule to the Industries (Development and Regulation) Act, 1951 (65 of 1951) or engaged in providing or rendering of any service or services.   Hence, definition of enterprise does not include traders. </a:t>
            </a:r>
          </a:p>
          <a:p>
            <a:pPr marL="0" indent="0" algn="just">
              <a:buNone/>
            </a:pPr>
            <a:r>
              <a:rPr lang="en-IN" sz="2200" b="1" u="sng" dirty="0" smtClean="0">
                <a:latin typeface="Times New Roman" panose="02020603050405020304" pitchFamily="18" charset="0"/>
                <a:cs typeface="Times New Roman" panose="02020603050405020304" pitchFamily="18" charset="0"/>
              </a:rPr>
              <a:t>Hence, section 43B(h) is not applicable for dues outstanding to traders.</a:t>
            </a:r>
          </a:p>
          <a:p>
            <a:pPr marL="0" indent="0" algn="just">
              <a:buNone/>
            </a:pPr>
            <a:endParaRPr lang="en-IN" sz="2200" b="1" u="sng" dirty="0" smtClean="0">
              <a:latin typeface="Times New Roman" panose="02020603050405020304" pitchFamily="18" charset="0"/>
              <a:cs typeface="Times New Roman" panose="02020603050405020304" pitchFamily="18" charset="0"/>
            </a:endParaRPr>
          </a:p>
          <a:p>
            <a:pPr marL="0" indent="0" algn="just">
              <a:buNone/>
            </a:pPr>
            <a:r>
              <a:rPr lang="en-IN" sz="2200" b="1" u="sng" dirty="0" smtClean="0">
                <a:latin typeface="Times New Roman" panose="02020603050405020304" pitchFamily="18" charset="0"/>
                <a:cs typeface="Times New Roman" panose="02020603050405020304" pitchFamily="18" charset="0"/>
              </a:rPr>
              <a:t>The Ministry of Micro, Small and Medium Enterprises vide Office Memorandum (OM) No. 5/2(2)/2021-E/P &amp; G/Policy dated July 2, 2021 has allowed </a:t>
            </a:r>
            <a:r>
              <a:rPr lang="en-IN" sz="2200" b="1" u="sng" dirty="0" err="1" smtClean="0">
                <a:latin typeface="Times New Roman" panose="02020603050405020304" pitchFamily="18" charset="0"/>
                <a:cs typeface="Times New Roman" panose="02020603050405020304" pitchFamily="18" charset="0"/>
              </a:rPr>
              <a:t>Udyam</a:t>
            </a:r>
            <a:r>
              <a:rPr lang="en-IN" sz="2200" b="1" u="sng" dirty="0" smtClean="0">
                <a:latin typeface="Times New Roman" panose="02020603050405020304" pitchFamily="18" charset="0"/>
                <a:cs typeface="Times New Roman" panose="02020603050405020304" pitchFamily="18" charset="0"/>
              </a:rPr>
              <a:t> registration for retail and wholesale trade. However, benefits to Retail and Wholesale trade MSMEs are restricted to Priority Sector Lending only. Hence, other benefits available under MSMED act are not applicable to traders. Resultantly benefit of section 15 of MSMED act is not available to traders and hence 43B(h) cannot be made applicable to dues outstanding to traders.</a:t>
            </a:r>
            <a:endParaRPr lang="en-IN" sz="22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953741493"/>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78824"/>
            <a:ext cx="11260183" cy="5798140"/>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Q-7: If supplier is engaged in both i.e. trading as well as manufacturing/services, in that situation whether section 43B(h) is applicable for dues outstanding to that supplier?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In such a situation, section 43B(h) can be made applicable for dues outstanding to such suppliers. </a:t>
            </a:r>
            <a:endParaRPr lang="en-IN"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74315172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3" y="365761"/>
            <a:ext cx="11220994" cy="5786846"/>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Q-8: Can disallowance be attracted under section 43B(h) for dues outstanding in relation to capital expenditure? </a:t>
            </a: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Section 43B reads as – “Notwithstanding anything contained in any other provision of this Act, a deduction otherwise allowable under this Act in respect of……”</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smtClean="0">
                <a:latin typeface="Times New Roman" panose="02020603050405020304" pitchFamily="18" charset="0"/>
                <a:cs typeface="Times New Roman" panose="02020603050405020304" pitchFamily="18" charset="0"/>
              </a:rPr>
              <a:t>It is clear from above that 43B can be made applicable only to those deductions which is otherwise available under income tax act. Capital expenditure is not an allowable expense under income tax act. Hence, no disallowance will be attracted under section 43B(h) for dues outstanding in relation to capital expenditure. </a:t>
            </a:r>
            <a:endParaRPr lang="en-IN"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588629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518" y="381000"/>
            <a:ext cx="11460709" cy="6248400"/>
          </a:xfrm>
        </p:spPr>
        <p:txBody>
          <a:bodyPr>
            <a:normAutofit/>
          </a:bodyPr>
          <a:lstStyle/>
          <a:p>
            <a:pPr algn="just">
              <a:buFont typeface="Wingdings" pitchFamily="2" charset="2"/>
              <a:buChar char="Ø"/>
            </a:pPr>
            <a:r>
              <a:rPr lang="en-US" sz="2400" b="1" dirty="0">
                <a:solidFill>
                  <a:schemeClr val="tx1"/>
                </a:solidFill>
                <a:latin typeface="Times New Roman" pitchFamily="18" charset="0"/>
                <a:cs typeface="Times New Roman" pitchFamily="18" charset="0"/>
              </a:rPr>
              <a:t>Provided </a:t>
            </a:r>
            <a:r>
              <a:rPr lang="en-US" sz="2400" dirty="0">
                <a:solidFill>
                  <a:schemeClr val="tx1"/>
                </a:solidFill>
                <a:latin typeface="Times New Roman" pitchFamily="18" charset="0"/>
                <a:cs typeface="Times New Roman" pitchFamily="18" charset="0"/>
              </a:rPr>
              <a:t>that </a:t>
            </a:r>
            <a:r>
              <a:rPr lang="en-US" sz="2400" dirty="0" smtClean="0">
                <a:solidFill>
                  <a:schemeClr val="tx1"/>
                </a:solidFill>
                <a:latin typeface="Times New Roman" pitchFamily="18" charset="0"/>
                <a:cs typeface="Times New Roman" pitchFamily="18" charset="0"/>
              </a:rPr>
              <a:t>the </a:t>
            </a:r>
            <a:r>
              <a:rPr lang="en-US" sz="2400" dirty="0">
                <a:solidFill>
                  <a:schemeClr val="tx1"/>
                </a:solidFill>
                <a:latin typeface="Times New Roman" pitchFamily="18" charset="0"/>
                <a:cs typeface="Times New Roman" pitchFamily="18" charset="0"/>
              </a:rPr>
              <a:t>provisions of this sub-section shall not apply </a:t>
            </a:r>
          </a:p>
          <a:p>
            <a:pPr algn="just">
              <a:buFont typeface="Wingdings" pitchFamily="2" charset="2"/>
              <a:buChar char="Ø"/>
            </a:pPr>
            <a:r>
              <a:rPr lang="en-US" sz="2400" dirty="0">
                <a:solidFill>
                  <a:schemeClr val="tx1"/>
                </a:solidFill>
                <a:latin typeface="Times New Roman" pitchFamily="18" charset="0"/>
                <a:cs typeface="Times New Roman" pitchFamily="18" charset="0"/>
              </a:rPr>
              <a:t>where the </a:t>
            </a:r>
            <a:r>
              <a:rPr lang="en-US" sz="2400" dirty="0" err="1">
                <a:solidFill>
                  <a:schemeClr val="tx1"/>
                </a:solidFill>
                <a:latin typeface="Times New Roman" pitchFamily="18" charset="0"/>
                <a:cs typeface="Times New Roman" pitchFamily="18" charset="0"/>
              </a:rPr>
              <a:t>assessee</a:t>
            </a:r>
            <a:r>
              <a:rPr lang="en-US" sz="2400" dirty="0">
                <a:solidFill>
                  <a:schemeClr val="tx1"/>
                </a:solidFill>
                <a:latin typeface="Times New Roman" pitchFamily="18" charset="0"/>
                <a:cs typeface="Times New Roman" pitchFamily="18" charset="0"/>
              </a:rPr>
              <a:t> </a:t>
            </a:r>
            <a:r>
              <a:rPr lang="en-US" sz="2400" b="1" u="sng" dirty="0">
                <a:solidFill>
                  <a:schemeClr val="tx1"/>
                </a:solidFill>
                <a:latin typeface="Times New Roman" pitchFamily="18" charset="0"/>
                <a:cs typeface="Times New Roman" pitchFamily="18" charset="0"/>
              </a:rPr>
              <a:t>transfers</a:t>
            </a:r>
            <a:r>
              <a:rPr lang="en-US" sz="2400" dirty="0">
                <a:solidFill>
                  <a:schemeClr val="tx1"/>
                </a:solidFill>
                <a:latin typeface="Times New Roman" pitchFamily="18" charset="0"/>
                <a:cs typeface="Times New Roman" pitchFamily="18" charset="0"/>
              </a:rPr>
              <a:t> his share in the project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on </a:t>
            </a:r>
            <a:r>
              <a:rPr lang="en-US" sz="2400" dirty="0">
                <a:solidFill>
                  <a:schemeClr val="tx1"/>
                </a:solidFill>
                <a:latin typeface="Times New Roman" pitchFamily="18" charset="0"/>
                <a:cs typeface="Times New Roman" pitchFamily="18" charset="0"/>
              </a:rPr>
              <a:t>or before the date of issue of the said </a:t>
            </a:r>
            <a:r>
              <a:rPr lang="en-US" sz="2400" b="1" u="sng" dirty="0">
                <a:solidFill>
                  <a:schemeClr val="tx1"/>
                </a:solidFill>
                <a:latin typeface="Times New Roman" pitchFamily="18" charset="0"/>
                <a:cs typeface="Times New Roman" pitchFamily="18" charset="0"/>
              </a:rPr>
              <a:t>certificate of completion</a:t>
            </a:r>
            <a:r>
              <a:rPr lang="en-US" sz="2400" dirty="0">
                <a:solidFill>
                  <a:schemeClr val="tx1"/>
                </a:solidFill>
                <a:latin typeface="Times New Roman" pitchFamily="18" charset="0"/>
                <a:cs typeface="Times New Roman" pitchFamily="18" charset="0"/>
              </a:rPr>
              <a:t>, and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capital gains shall be deemed to be the </a:t>
            </a:r>
            <a:r>
              <a:rPr lang="en-US" sz="2400" dirty="0" smtClean="0">
                <a:solidFill>
                  <a:schemeClr val="tx1"/>
                </a:solidFill>
                <a:latin typeface="Times New Roman" pitchFamily="18" charset="0"/>
                <a:cs typeface="Times New Roman" pitchFamily="18" charset="0"/>
              </a:rPr>
              <a:t>income</a:t>
            </a: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of </a:t>
            </a:r>
            <a:r>
              <a:rPr lang="en-US" sz="2400" dirty="0">
                <a:solidFill>
                  <a:schemeClr val="tx1"/>
                </a:solidFill>
                <a:latin typeface="Times New Roman" pitchFamily="18" charset="0"/>
                <a:cs typeface="Times New Roman" pitchFamily="18" charset="0"/>
              </a:rPr>
              <a:t>the previous year in which </a:t>
            </a:r>
            <a:r>
              <a:rPr lang="en-US" sz="2400" b="1" u="sng" dirty="0">
                <a:solidFill>
                  <a:schemeClr val="tx1"/>
                </a:solidFill>
                <a:latin typeface="Times New Roman" pitchFamily="18" charset="0"/>
                <a:cs typeface="Times New Roman" pitchFamily="18" charset="0"/>
              </a:rPr>
              <a:t>such transfer </a:t>
            </a:r>
            <a:r>
              <a:rPr lang="en-US" sz="2400" dirty="0">
                <a:solidFill>
                  <a:schemeClr val="tx1"/>
                </a:solidFill>
                <a:latin typeface="Times New Roman" pitchFamily="18" charset="0"/>
                <a:cs typeface="Times New Roman" pitchFamily="18" charset="0"/>
              </a:rPr>
              <a:t>takes place and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provisions of this Act,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other </a:t>
            </a:r>
            <a:r>
              <a:rPr lang="en-US" sz="2400" dirty="0">
                <a:solidFill>
                  <a:schemeClr val="tx1"/>
                </a:solidFill>
                <a:latin typeface="Times New Roman" pitchFamily="18" charset="0"/>
                <a:cs typeface="Times New Roman" pitchFamily="18" charset="0"/>
              </a:rPr>
              <a:t>than the provisions of this sub-section,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shall </a:t>
            </a:r>
            <a:r>
              <a:rPr lang="en-US" sz="2400" dirty="0">
                <a:solidFill>
                  <a:schemeClr val="tx1"/>
                </a:solidFill>
                <a:latin typeface="Times New Roman" pitchFamily="18" charset="0"/>
                <a:cs typeface="Times New Roman" pitchFamily="18" charset="0"/>
              </a:rPr>
              <a:t>apply </a:t>
            </a:r>
            <a:r>
              <a:rPr lang="en-US" sz="2400" dirty="0" smtClean="0">
                <a:solidFill>
                  <a:schemeClr val="tx1"/>
                </a:solidFill>
                <a:latin typeface="Times New Roman" pitchFamily="18" charset="0"/>
                <a:cs typeface="Times New Roman" pitchFamily="18" charset="0"/>
              </a:rPr>
              <a:t>for </a:t>
            </a:r>
            <a:r>
              <a:rPr lang="en-US" sz="2400" dirty="0">
                <a:solidFill>
                  <a:schemeClr val="tx1"/>
                </a:solidFill>
                <a:latin typeface="Times New Roman" pitchFamily="18" charset="0"/>
                <a:cs typeface="Times New Roman" pitchFamily="18" charset="0"/>
              </a:rPr>
              <a:t>the purpose of determination of </a:t>
            </a:r>
            <a:endParaRPr lang="en-U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full </a:t>
            </a:r>
            <a:r>
              <a:rPr lang="en-US" sz="2400" dirty="0">
                <a:solidFill>
                  <a:schemeClr val="tx1"/>
                </a:solidFill>
                <a:latin typeface="Times New Roman" pitchFamily="18" charset="0"/>
                <a:cs typeface="Times New Roman" pitchFamily="18" charset="0"/>
              </a:rPr>
              <a:t>value of consideration received or </a:t>
            </a:r>
            <a:r>
              <a:rPr lang="en-US" sz="2400" dirty="0" smtClean="0">
                <a:solidFill>
                  <a:schemeClr val="tx1"/>
                </a:solidFill>
                <a:latin typeface="Times New Roman" pitchFamily="18" charset="0"/>
                <a:cs typeface="Times New Roman" pitchFamily="18" charset="0"/>
              </a:rPr>
              <a:t>accruing</a:t>
            </a:r>
          </a:p>
          <a:p>
            <a:pPr algn="just">
              <a:buFont typeface="Wingdings" pitchFamily="2" charset="2"/>
              <a:buChar char="Ø"/>
            </a:pP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as a result of </a:t>
            </a:r>
            <a:r>
              <a:rPr lang="en-US" sz="2400" b="1" u="sng" dirty="0">
                <a:solidFill>
                  <a:schemeClr val="tx1"/>
                </a:solidFill>
                <a:latin typeface="Times New Roman" pitchFamily="18" charset="0"/>
                <a:cs typeface="Times New Roman" pitchFamily="18" charset="0"/>
              </a:rPr>
              <a:t>such transfer</a:t>
            </a:r>
            <a:r>
              <a:rPr lang="en-US" sz="2400" dirty="0">
                <a:solidFill>
                  <a:schemeClr val="tx1"/>
                </a:solidFill>
                <a:latin typeface="Times New Roman" pitchFamily="18" charset="0"/>
                <a:cs typeface="Times New Roman" pitchFamily="18" charset="0"/>
              </a:rPr>
              <a:t>.</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73459370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950"/>
            <a:ext cx="11338560" cy="5772014"/>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Q-9: How year-end provisions will be dealt in for disallowance under 43B(h)? </a:t>
            </a: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As per section 15 and section 2(b) of MSMED Act, 2006 payment must be made within 15/45 days from the actual delivery of goods or services.</a:t>
            </a:r>
          </a:p>
          <a:p>
            <a:pPr marL="0" indent="0" algn="just">
              <a:buNone/>
            </a:pPr>
            <a:r>
              <a:rPr lang="en-IN" sz="2400" dirty="0" smtClean="0">
                <a:latin typeface="Times New Roman" panose="02020603050405020304" pitchFamily="18" charset="0"/>
                <a:cs typeface="Times New Roman" panose="02020603050405020304" pitchFamily="18" charset="0"/>
              </a:rPr>
              <a:t>Hence, for any provision made for which actual delivery of goods or service does not take place till the end of year, no disallowance can be made under section 43B(h).</a:t>
            </a:r>
            <a:endParaRPr lang="en-IN"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4102717939"/>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18" y="457200"/>
            <a:ext cx="11222182" cy="5719763"/>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Q-10: What if buyer makes payment to supplier after 15/45 days, but before end of financial year?</a:t>
            </a: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In such situation, deduction can be claimed in same financial year as payment is made in same year. </a:t>
            </a:r>
            <a:endParaRPr lang="en-IN"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602862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401782"/>
            <a:ext cx="11222182" cy="5775181"/>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Q-11: What if buyer makes payment to supplier after 15/45 days, but before filing the return of income for that financial year? </a:t>
            </a: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b="1" u="sng" dirty="0" smtClean="0">
                <a:latin typeface="Times New Roman" panose="02020603050405020304" pitchFamily="18" charset="0"/>
                <a:cs typeface="Times New Roman" panose="02020603050405020304" pitchFamily="18" charset="0"/>
              </a:rPr>
              <a:t>As per the amendment made in first proviso to section 43B, benefit of first proviso will not be available for due to micro and small enterprise</a:t>
            </a:r>
            <a:r>
              <a:rPr lang="en-IN" sz="2400" dirty="0" smtClean="0">
                <a:latin typeface="Times New Roman" panose="02020603050405020304" pitchFamily="18" charset="0"/>
                <a:cs typeface="Times New Roman" panose="02020603050405020304" pitchFamily="18" charset="0"/>
              </a:rPr>
              <a:t>,</a:t>
            </a:r>
          </a:p>
          <a:p>
            <a:pPr marL="0" indent="0" algn="just">
              <a:buNone/>
            </a:pPr>
            <a:r>
              <a:rPr lang="en-IN" sz="2400" b="1" u="sng" dirty="0" smtClean="0">
                <a:latin typeface="Times New Roman" panose="02020603050405020304" pitchFamily="18" charset="0"/>
                <a:cs typeface="Times New Roman" panose="02020603050405020304" pitchFamily="18" charset="0"/>
              </a:rPr>
              <a:t>Hence, though payment is made before filing return of income, deduction can only be claimed in the year in which actual payment is made and not in the year of accrual</a:t>
            </a:r>
            <a:r>
              <a:rPr lang="en-IN" sz="2400" dirty="0" smtClean="0">
                <a:latin typeface="Times New Roman" panose="02020603050405020304" pitchFamily="18" charset="0"/>
                <a:cs typeface="Times New Roman" panose="02020603050405020304" pitchFamily="18" charset="0"/>
              </a:rPr>
              <a:t>.</a:t>
            </a:r>
            <a:endParaRPr lang="en-IN"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662379616"/>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 y="378824"/>
            <a:ext cx="11273245" cy="5798140"/>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Q-12: Disallowance under 43B(h) can be attracted for </a:t>
            </a:r>
            <a:r>
              <a:rPr lang="en-IN" sz="2400" b="1" dirty="0" err="1" smtClean="0">
                <a:latin typeface="Times New Roman" panose="02020603050405020304" pitchFamily="18" charset="0"/>
                <a:cs typeface="Times New Roman" panose="02020603050405020304" pitchFamily="18" charset="0"/>
              </a:rPr>
              <a:t>assessee</a:t>
            </a:r>
            <a:r>
              <a:rPr lang="en-IN" sz="2400" b="1" dirty="0" smtClean="0">
                <a:latin typeface="Times New Roman" panose="02020603050405020304" pitchFamily="18" charset="0"/>
                <a:cs typeface="Times New Roman" panose="02020603050405020304" pitchFamily="18" charset="0"/>
              </a:rPr>
              <a:t> opting presumptive taxation i.e., 44AD/44ADA/44AE etc.? </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b="1" dirty="0" smtClean="0">
                <a:latin typeface="Times New Roman" panose="02020603050405020304" pitchFamily="18" charset="0"/>
                <a:cs typeface="Times New Roman" panose="02020603050405020304" pitchFamily="18" charset="0"/>
              </a:rPr>
              <a:t>Ans.: </a:t>
            </a:r>
            <a:r>
              <a:rPr lang="en-IN" sz="2400" dirty="0" smtClean="0">
                <a:latin typeface="Times New Roman" panose="02020603050405020304" pitchFamily="18" charset="0"/>
                <a:cs typeface="Times New Roman" panose="02020603050405020304" pitchFamily="18" charset="0"/>
              </a:rPr>
              <a:t>Section 43B is not applicable to </a:t>
            </a:r>
            <a:r>
              <a:rPr lang="en-IN" sz="2400" dirty="0" err="1" smtClean="0">
                <a:latin typeface="Times New Roman" panose="02020603050405020304" pitchFamily="18" charset="0"/>
                <a:cs typeface="Times New Roman" panose="02020603050405020304" pitchFamily="18" charset="0"/>
              </a:rPr>
              <a:t>assessee</a:t>
            </a:r>
            <a:r>
              <a:rPr lang="en-IN" sz="2400" dirty="0" smtClean="0">
                <a:latin typeface="Times New Roman" panose="02020603050405020304" pitchFamily="18" charset="0"/>
                <a:cs typeface="Times New Roman" panose="02020603050405020304" pitchFamily="18" charset="0"/>
              </a:rPr>
              <a:t> opting for presumptive taxation.</a:t>
            </a:r>
            <a:endParaRPr lang="en-GB" sz="2400" b="1" dirty="0">
              <a:latin typeface="Times New Roman" panose="02020603050405020304" pitchFamily="18" charset="0"/>
              <a:cs typeface="Times New Roman" panose="02020603050405020304" pitchFamily="18" charset="0"/>
            </a:endParaRPr>
          </a:p>
          <a:p>
            <a:pPr algn="just">
              <a:buNone/>
            </a:pPr>
            <a:r>
              <a:rPr lang="en-US" sz="2400" dirty="0">
                <a:latin typeface="Times New Roman" panose="02020603050405020304" pitchFamily="18" charset="0"/>
                <a:cs typeface="Times New Roman" panose="02020603050405020304" pitchFamily="18" charset="0"/>
              </a:rPr>
              <a:t>In the case of taxpayers who opt for presumptive income determination under section 44AD the disallowance contained in section 43B will not apply for the reason that the presumptive income determination subsumes "anything contrary contained in sections 28 to 43C".</a:t>
            </a:r>
          </a:p>
          <a:p>
            <a:pPr algn="just">
              <a:buNone/>
            </a:pPr>
            <a:r>
              <a:rPr lang="en-US" sz="2400" dirty="0">
                <a:latin typeface="Times New Roman" panose="02020603050405020304" pitchFamily="18" charset="0"/>
                <a:cs typeface="Times New Roman" panose="02020603050405020304" pitchFamily="18" charset="0"/>
              </a:rPr>
              <a:t>Thus, taxpayers having turnover up to </a:t>
            </a:r>
            <a:r>
              <a:rPr lang="en-US" sz="2400" b="1" dirty="0">
                <a:latin typeface="Times New Roman" panose="02020603050405020304" pitchFamily="18" charset="0"/>
                <a:cs typeface="Times New Roman" panose="02020603050405020304" pitchFamily="18" charset="0"/>
              </a:rPr>
              <a:t>Rs.2 </a:t>
            </a:r>
            <a:r>
              <a:rPr lang="en-US" sz="2400" b="1" dirty="0" err="1">
                <a:latin typeface="Times New Roman" panose="02020603050405020304" pitchFamily="18" charset="0"/>
                <a:cs typeface="Times New Roman" panose="02020603050405020304" pitchFamily="18" charset="0"/>
              </a:rPr>
              <a:t>crores</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(Rs. 3 </a:t>
            </a:r>
            <a:r>
              <a:rPr lang="en-US" sz="2400" b="1" dirty="0" err="1" smtClean="0">
                <a:latin typeface="Times New Roman" panose="02020603050405020304" pitchFamily="18" charset="0"/>
                <a:cs typeface="Times New Roman" panose="02020603050405020304" pitchFamily="18" charset="0"/>
              </a:rPr>
              <a:t>Crores</a:t>
            </a:r>
            <a:r>
              <a:rPr lang="en-US" sz="2400" b="1" dirty="0" smtClean="0">
                <a:latin typeface="Times New Roman" panose="02020603050405020304" pitchFamily="18" charset="0"/>
                <a:cs typeface="Times New Roman" panose="02020603050405020304" pitchFamily="18" charset="0"/>
              </a:rPr>
              <a:t> from AY 2024-25) </a:t>
            </a:r>
            <a:r>
              <a:rPr lang="en-US" sz="2400" dirty="0" smtClean="0">
                <a:latin typeface="Times New Roman" panose="02020603050405020304" pitchFamily="18" charset="0"/>
                <a:cs typeface="Times New Roman" panose="02020603050405020304" pitchFamily="18" charset="0"/>
              </a:rPr>
              <a:t>may </a:t>
            </a:r>
            <a:r>
              <a:rPr lang="en-US" sz="2400" dirty="0">
                <a:latin typeface="Times New Roman" panose="02020603050405020304" pitchFamily="18" charset="0"/>
                <a:cs typeface="Times New Roman" panose="02020603050405020304" pitchFamily="18" charset="0"/>
              </a:rPr>
              <a:t>take shelter by opting section 44AD provisions</a:t>
            </a:r>
            <a:r>
              <a:rPr lang="en-US" sz="2400" dirty="0" smtClean="0">
                <a:latin typeface="Times New Roman" panose="02020603050405020304" pitchFamily="18" charset="0"/>
                <a:cs typeface="Times New Roman" panose="02020603050405020304" pitchFamily="18" charset="0"/>
              </a:rPr>
              <a:t>.</a:t>
            </a:r>
          </a:p>
          <a:p>
            <a:pPr algn="just">
              <a:buNone/>
            </a:pPr>
            <a:r>
              <a:rPr lang="en-GB" altLang="en-US" sz="2400" dirty="0">
                <a:latin typeface="Times New Roman" panose="02020603050405020304" pitchFamily="18" charset="0"/>
                <a:cs typeface="Times New Roman" panose="02020603050405020304" pitchFamily="18" charset="0"/>
              </a:rPr>
              <a:t>Hence, no disallowance can be made in such </a:t>
            </a:r>
            <a:r>
              <a:rPr lang="en-GB" altLang="en-US" sz="2400" dirty="0" smtClean="0">
                <a:latin typeface="Times New Roman" panose="02020603050405020304" pitchFamily="18" charset="0"/>
                <a:cs typeface="Times New Roman" panose="02020603050405020304" pitchFamily="18" charset="0"/>
              </a:rPr>
              <a:t>cases.</a:t>
            </a:r>
            <a:endParaRPr lang="en-US" altLang="en-US" sz="40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49662481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44" y="88917"/>
            <a:ext cx="11614835" cy="6377954"/>
          </a:xfrm>
        </p:spPr>
        <p:txBody>
          <a:bodyPr>
            <a:normAutofit/>
          </a:bodyPr>
          <a:lstStyle/>
          <a:p>
            <a:pPr marL="0" indent="0" algn="just">
              <a:buNone/>
            </a:pPr>
            <a:r>
              <a:rPr lang="en-GB" sz="2200" b="1" u="sng" dirty="0" smtClean="0">
                <a:latin typeface="Times New Roman" panose="02020603050405020304" pitchFamily="18" charset="0"/>
                <a:cs typeface="Times New Roman" panose="02020603050405020304" pitchFamily="18" charset="0"/>
              </a:rPr>
              <a:t>Krishna Kumar Agrawal v. Income-tax Officer (Raipur ITAT) [2023] 147 taxmann.com 48 (Raipur - Trib.)</a:t>
            </a:r>
          </a:p>
          <a:p>
            <a:pPr marL="0" indent="0" algn="just">
              <a:buNone/>
            </a:pPr>
            <a:r>
              <a:rPr lang="en-GB" sz="2200" dirty="0" smtClean="0">
                <a:latin typeface="Times New Roman" panose="02020603050405020304" pitchFamily="18" charset="0"/>
                <a:cs typeface="Times New Roman" panose="02020603050405020304" pitchFamily="18" charset="0"/>
              </a:rPr>
              <a:t>Section</a:t>
            </a:r>
            <a:r>
              <a:rPr lang="en-GB" sz="2200" dirty="0">
                <a:latin typeface="Times New Roman" panose="02020603050405020304" pitchFamily="18" charset="0"/>
                <a:cs typeface="Times New Roman" panose="02020603050405020304" pitchFamily="18" charset="0"/>
              </a:rPr>
              <a:t> </a:t>
            </a:r>
            <a:r>
              <a:rPr lang="en-GB" sz="2200" u="sng" dirty="0">
                <a:latin typeface="Times New Roman" panose="02020603050405020304" pitchFamily="18" charset="0"/>
                <a:cs typeface="Times New Roman" panose="02020603050405020304" pitchFamily="18" charset="0"/>
              </a:rPr>
              <a:t>43B</a:t>
            </a:r>
            <a:r>
              <a:rPr lang="en-GB" sz="2200" dirty="0">
                <a:latin typeface="Times New Roman" panose="02020603050405020304" pitchFamily="18" charset="0"/>
                <a:cs typeface="Times New Roman" panose="02020603050405020304" pitchFamily="18" charset="0"/>
              </a:rPr>
              <a:t>, read with section </a:t>
            </a:r>
            <a:r>
              <a:rPr lang="en-GB" sz="2200" u="sng" dirty="0">
                <a:latin typeface="Times New Roman" panose="02020603050405020304" pitchFamily="18" charset="0"/>
                <a:cs typeface="Times New Roman" panose="02020603050405020304" pitchFamily="18" charset="0"/>
              </a:rPr>
              <a:t>44AD</a:t>
            </a:r>
            <a:r>
              <a:rPr lang="en-GB" sz="2200" dirty="0">
                <a:latin typeface="Times New Roman" panose="02020603050405020304" pitchFamily="18" charset="0"/>
                <a:cs typeface="Times New Roman" panose="02020603050405020304" pitchFamily="18" charset="0"/>
              </a:rPr>
              <a:t>, of the Income-tax Act, 1961 - Business disallowance </a:t>
            </a:r>
            <a:endParaRPr lang="en-GB" sz="2200" dirty="0" smtClean="0">
              <a:latin typeface="Times New Roman" panose="02020603050405020304" pitchFamily="18" charset="0"/>
              <a:cs typeface="Times New Roman" panose="02020603050405020304" pitchFamily="18" charset="0"/>
            </a:endParaRPr>
          </a:p>
          <a:p>
            <a:pPr marL="0" indent="0" algn="just">
              <a:buNone/>
            </a:pPr>
            <a:r>
              <a:rPr lang="en-GB" sz="2200" dirty="0" smtClean="0">
                <a:latin typeface="Times New Roman" panose="02020603050405020304" pitchFamily="18" charset="0"/>
                <a:cs typeface="Times New Roman" panose="02020603050405020304" pitchFamily="18" charset="0"/>
              </a:rPr>
              <a:t>Certain </a:t>
            </a:r>
            <a:r>
              <a:rPr lang="en-GB" sz="2200" dirty="0">
                <a:latin typeface="Times New Roman" panose="02020603050405020304" pitchFamily="18" charset="0"/>
                <a:cs typeface="Times New Roman" panose="02020603050405020304" pitchFamily="18" charset="0"/>
              </a:rPr>
              <a:t>deductions to be allowed only on actual payment (Bank interest) - Assessment year 2009-10 </a:t>
            </a:r>
            <a:endParaRPr lang="en-GB" sz="2200" dirty="0" smtClean="0">
              <a:latin typeface="Times New Roman" panose="02020603050405020304" pitchFamily="18" charset="0"/>
              <a:cs typeface="Times New Roman" panose="02020603050405020304" pitchFamily="18" charset="0"/>
            </a:endParaRPr>
          </a:p>
          <a:p>
            <a:pPr marL="0" indent="0" algn="just">
              <a:buNone/>
            </a:pPr>
            <a:r>
              <a:rPr lang="en-GB" sz="2200" dirty="0" smtClean="0">
                <a:latin typeface="Times New Roman" panose="02020603050405020304" pitchFamily="18" charset="0"/>
                <a:cs typeface="Times New Roman" panose="02020603050405020304" pitchFamily="18" charset="0"/>
              </a:rPr>
              <a:t>During </a:t>
            </a:r>
            <a:r>
              <a:rPr lang="en-GB" sz="2200" dirty="0">
                <a:latin typeface="Times New Roman" panose="02020603050405020304" pitchFamily="18" charset="0"/>
                <a:cs typeface="Times New Roman" panose="02020603050405020304" pitchFamily="18" charset="0"/>
              </a:rPr>
              <a:t>year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incurred interest expenditure on loans raised from Bank </a:t>
            </a:r>
            <a:endParaRPr lang="en-GB" sz="2200" dirty="0" smtClean="0">
              <a:latin typeface="Times New Roman" panose="02020603050405020304" pitchFamily="18" charset="0"/>
              <a:cs typeface="Times New Roman" panose="02020603050405020304" pitchFamily="18" charset="0"/>
            </a:endParaRPr>
          </a:p>
          <a:p>
            <a:pPr marL="0" indent="0" algn="just">
              <a:buNone/>
            </a:pPr>
            <a:r>
              <a:rPr lang="en-GB" sz="2200" dirty="0" smtClean="0">
                <a:latin typeface="Times New Roman" panose="02020603050405020304" pitchFamily="18" charset="0"/>
                <a:cs typeface="Times New Roman" panose="02020603050405020304" pitchFamily="18" charset="0"/>
              </a:rPr>
              <a:t>He </a:t>
            </a:r>
            <a:r>
              <a:rPr lang="en-GB" sz="2200" dirty="0">
                <a:latin typeface="Times New Roman" panose="02020603050405020304" pitchFamily="18" charset="0"/>
                <a:cs typeface="Times New Roman" panose="02020603050405020304" pitchFamily="18" charset="0"/>
              </a:rPr>
              <a:t>disclosed income from business under section 44AD and had not sought any deduction of bank interest </a:t>
            </a:r>
            <a:endParaRPr lang="en-GB" sz="2200" dirty="0" smtClean="0">
              <a:latin typeface="Times New Roman" panose="02020603050405020304" pitchFamily="18" charset="0"/>
              <a:cs typeface="Times New Roman" panose="02020603050405020304" pitchFamily="18" charset="0"/>
            </a:endParaRPr>
          </a:p>
          <a:p>
            <a:pPr marL="0" indent="0" algn="just">
              <a:buNone/>
            </a:pPr>
            <a:r>
              <a:rPr lang="en-GB" sz="2200" b="1" u="sng" dirty="0" smtClean="0">
                <a:latin typeface="Times New Roman" panose="02020603050405020304" pitchFamily="18" charset="0"/>
                <a:cs typeface="Times New Roman" panose="02020603050405020304" pitchFamily="18" charset="0"/>
              </a:rPr>
              <a:t>Assessing </a:t>
            </a:r>
            <a:r>
              <a:rPr lang="en-GB" sz="2200" b="1" u="sng" dirty="0">
                <a:latin typeface="Times New Roman" panose="02020603050405020304" pitchFamily="18" charset="0"/>
                <a:cs typeface="Times New Roman" panose="02020603050405020304" pitchFamily="18" charset="0"/>
              </a:rPr>
              <a:t>Officer made disallowance of bank interest on plea that as </a:t>
            </a:r>
            <a:r>
              <a:rPr lang="en-GB" sz="2200" b="1" u="sng" dirty="0" err="1">
                <a:latin typeface="Times New Roman" panose="02020603050405020304" pitchFamily="18" charset="0"/>
                <a:cs typeface="Times New Roman" panose="02020603050405020304" pitchFamily="18" charset="0"/>
              </a:rPr>
              <a:t>assessee</a:t>
            </a:r>
            <a:r>
              <a:rPr lang="en-GB" sz="2200" b="1" u="sng" dirty="0">
                <a:latin typeface="Times New Roman" panose="02020603050405020304" pitchFamily="18" charset="0"/>
                <a:cs typeface="Times New Roman" panose="02020603050405020304" pitchFamily="18" charset="0"/>
              </a:rPr>
              <a:t> had claimed it as an expenditure but not paid it before due date of filing of return of income, same was liable to be disallowed under section 43B(e) - Commissioner (Appeals) sustained disallowance </a:t>
            </a:r>
            <a:endParaRPr lang="en-GB" sz="2200" b="1" u="sng" dirty="0" smtClean="0">
              <a:latin typeface="Times New Roman" panose="02020603050405020304" pitchFamily="18" charset="0"/>
              <a:cs typeface="Times New Roman" panose="02020603050405020304" pitchFamily="18" charset="0"/>
            </a:endParaRPr>
          </a:p>
          <a:p>
            <a:pPr marL="0" indent="0" algn="just">
              <a:buNone/>
            </a:pPr>
            <a:r>
              <a:rPr lang="en-GB" sz="2200" b="1" u="sng" dirty="0" smtClean="0">
                <a:latin typeface="Times New Roman" panose="02020603050405020304" pitchFamily="18" charset="0"/>
                <a:cs typeface="Times New Roman" panose="02020603050405020304" pitchFamily="18" charset="0"/>
              </a:rPr>
              <a:t>It </a:t>
            </a:r>
            <a:r>
              <a:rPr lang="en-GB" sz="2200" b="1" u="sng" dirty="0">
                <a:latin typeface="Times New Roman" panose="02020603050405020304" pitchFamily="18" charset="0"/>
                <a:cs typeface="Times New Roman" panose="02020603050405020304" pitchFamily="18" charset="0"/>
              </a:rPr>
              <a:t>was noted that when </a:t>
            </a:r>
            <a:r>
              <a:rPr lang="en-GB" sz="2200" b="1" u="sng" dirty="0" err="1">
                <a:latin typeface="Times New Roman" panose="02020603050405020304" pitchFamily="18" charset="0"/>
                <a:cs typeface="Times New Roman" panose="02020603050405020304" pitchFamily="18" charset="0"/>
              </a:rPr>
              <a:t>assessee</a:t>
            </a:r>
            <a:r>
              <a:rPr lang="en-GB" sz="2200" b="1" u="sng" dirty="0">
                <a:latin typeface="Times New Roman" panose="02020603050405020304" pitchFamily="18" charset="0"/>
                <a:cs typeface="Times New Roman" panose="02020603050405020304" pitchFamily="18" charset="0"/>
              </a:rPr>
              <a:t> had disclosed his income under section 44AD no disallowance of bank interest was called for in his hands </a:t>
            </a:r>
            <a:endParaRPr lang="en-GB" sz="2200" b="1" u="sng" dirty="0" smtClean="0">
              <a:latin typeface="Times New Roman" panose="02020603050405020304" pitchFamily="18" charset="0"/>
              <a:cs typeface="Times New Roman" panose="02020603050405020304" pitchFamily="18" charset="0"/>
            </a:endParaRPr>
          </a:p>
          <a:p>
            <a:pPr marL="0" indent="0" algn="just">
              <a:buNone/>
            </a:pPr>
            <a:r>
              <a:rPr lang="en-GB" sz="2200" b="1" u="sng" dirty="0" smtClean="0">
                <a:latin typeface="Times New Roman" panose="02020603050405020304" pitchFamily="18" charset="0"/>
                <a:cs typeface="Times New Roman" panose="02020603050405020304" pitchFamily="18" charset="0"/>
              </a:rPr>
              <a:t>It </a:t>
            </a:r>
            <a:r>
              <a:rPr lang="en-GB" sz="2200" b="1" u="sng" dirty="0">
                <a:latin typeface="Times New Roman" panose="02020603050405020304" pitchFamily="18" charset="0"/>
                <a:cs typeface="Times New Roman" panose="02020603050405020304" pitchFamily="18" charset="0"/>
              </a:rPr>
              <a:t>was further noted that as disallowance under section 43B pre-supposed raising of a claim for deduction and when </a:t>
            </a:r>
            <a:r>
              <a:rPr lang="en-GB" sz="2200" b="1" u="sng" dirty="0" err="1">
                <a:latin typeface="Times New Roman" panose="02020603050405020304" pitchFamily="18" charset="0"/>
                <a:cs typeface="Times New Roman" panose="02020603050405020304" pitchFamily="18" charset="0"/>
              </a:rPr>
              <a:t>assessee</a:t>
            </a:r>
            <a:r>
              <a:rPr lang="en-GB" sz="2200" b="1" u="sng" dirty="0">
                <a:latin typeface="Times New Roman" panose="02020603050405020304" pitchFamily="18" charset="0"/>
                <a:cs typeface="Times New Roman" panose="02020603050405020304" pitchFamily="18" charset="0"/>
              </a:rPr>
              <a:t> had not sought any deduction of bank interest, there could have been no justification in disallowing same </a:t>
            </a:r>
            <a:endParaRPr lang="en-GB" sz="2200" b="1" u="sng" dirty="0" smtClean="0">
              <a:latin typeface="Times New Roman" panose="02020603050405020304" pitchFamily="18" charset="0"/>
              <a:cs typeface="Times New Roman" panose="02020603050405020304" pitchFamily="18" charset="0"/>
            </a:endParaRPr>
          </a:p>
          <a:p>
            <a:pPr marL="0" indent="0" algn="just">
              <a:buNone/>
            </a:pPr>
            <a:r>
              <a:rPr lang="en-GB" sz="2200" dirty="0" smtClean="0">
                <a:latin typeface="Times New Roman" panose="02020603050405020304" pitchFamily="18" charset="0"/>
                <a:cs typeface="Times New Roman" panose="02020603050405020304" pitchFamily="18" charset="0"/>
              </a:rPr>
              <a:t>Whether </a:t>
            </a:r>
            <a:r>
              <a:rPr lang="en-GB" sz="2200" dirty="0">
                <a:latin typeface="Times New Roman" panose="02020603050405020304" pitchFamily="18" charset="0"/>
                <a:cs typeface="Times New Roman" panose="02020603050405020304" pitchFamily="18" charset="0"/>
              </a:rPr>
              <a:t>disallowance of bank interest made by Assessing Officer under section 43B(e) deserved to be vacated - Held, yes [Para 11] </a:t>
            </a:r>
            <a:r>
              <a:rPr lang="en-GB" sz="2200" b="1" dirty="0">
                <a:latin typeface="Times New Roman" panose="02020603050405020304" pitchFamily="18" charset="0"/>
                <a:cs typeface="Times New Roman" panose="02020603050405020304" pitchFamily="18" charset="0"/>
              </a:rPr>
              <a:t>[In favour of </a:t>
            </a:r>
            <a:r>
              <a:rPr lang="en-GB" sz="2200" b="1" dirty="0" err="1">
                <a:latin typeface="Times New Roman" panose="02020603050405020304" pitchFamily="18" charset="0"/>
                <a:cs typeface="Times New Roman" panose="02020603050405020304" pitchFamily="18" charset="0"/>
              </a:rPr>
              <a:t>assessee</a:t>
            </a:r>
            <a:r>
              <a:rPr lang="en-GB" sz="2200" b="1" dirty="0">
                <a:latin typeface="Times New Roman" panose="02020603050405020304" pitchFamily="18" charset="0"/>
                <a:cs typeface="Times New Roman" panose="02020603050405020304" pitchFamily="18" charset="0"/>
              </a:rPr>
              <a:t>]</a:t>
            </a:r>
            <a:endParaRPr lang="en-US" altLang="en-US" sz="22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50250847"/>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 y="378824"/>
            <a:ext cx="11273245" cy="5798140"/>
          </a:xfrm>
        </p:spPr>
        <p:txBody>
          <a:bodyPr>
            <a:normAutofit/>
          </a:bodyPr>
          <a:lstStyle/>
          <a:p>
            <a:pPr marL="0" indent="0" algn="just">
              <a:buNone/>
            </a:pPr>
            <a:r>
              <a:rPr lang="en-GB" sz="2400" dirty="0" smtClean="0">
                <a:latin typeface="Times New Roman" panose="02020603050405020304" pitchFamily="18" charset="0"/>
                <a:cs typeface="Times New Roman" panose="02020603050405020304" pitchFamily="18" charset="0"/>
              </a:rPr>
              <a:t>11. ………… In </a:t>
            </a:r>
            <a:r>
              <a:rPr lang="en-GB" sz="2400" dirty="0">
                <a:latin typeface="Times New Roman" panose="02020603050405020304" pitchFamily="18" charset="0"/>
                <a:cs typeface="Times New Roman" panose="02020603050405020304" pitchFamily="18" charset="0"/>
              </a:rPr>
              <a:t>our considered view, now when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had disclosed his income u/s.44AD of the Act, therefore, no disallowance of the aforesaid amount was called for in his </a:t>
            </a:r>
            <a:r>
              <a:rPr lang="en-GB" sz="2400" dirty="0" smtClean="0">
                <a:latin typeface="Times New Roman" panose="02020603050405020304" pitchFamily="18" charset="0"/>
                <a:cs typeface="Times New Roman" panose="02020603050405020304" pitchFamily="18" charset="0"/>
              </a:rPr>
              <a:t>hands. </a:t>
            </a:r>
            <a:r>
              <a:rPr lang="en-GB" sz="2400" b="1" u="sng" dirty="0" smtClean="0">
                <a:latin typeface="Times New Roman" panose="02020603050405020304" pitchFamily="18" charset="0"/>
                <a:cs typeface="Times New Roman" panose="02020603050405020304" pitchFamily="18" charset="0"/>
              </a:rPr>
              <a:t>As </a:t>
            </a:r>
            <a:r>
              <a:rPr lang="en-GB" sz="2400" b="1" u="sng" dirty="0">
                <a:latin typeface="Times New Roman" panose="02020603050405020304" pitchFamily="18" charset="0"/>
                <a:cs typeface="Times New Roman" panose="02020603050405020304" pitchFamily="18" charset="0"/>
              </a:rPr>
              <a:t>the disallowance u/s.43B presupposes raising of a claim for deduction, therefore, now when in the case before us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had not sought any deduction of bank interest of </a:t>
            </a:r>
            <a:r>
              <a:rPr lang="en-GB" sz="2400" b="1" u="sng" dirty="0" err="1">
                <a:latin typeface="Times New Roman" panose="02020603050405020304" pitchFamily="18" charset="0"/>
                <a:cs typeface="Times New Roman" panose="02020603050405020304" pitchFamily="18" charset="0"/>
              </a:rPr>
              <a:t>Rs</a:t>
            </a:r>
            <a:r>
              <a:rPr lang="en-GB" sz="2400" b="1" u="sng" dirty="0">
                <a:latin typeface="Times New Roman" panose="02020603050405020304" pitchFamily="18" charset="0"/>
                <a:cs typeface="Times New Roman" panose="02020603050405020304" pitchFamily="18" charset="0"/>
              </a:rPr>
              <a:t>. 23,21,099/-, there could have been no justification in disallowing the same</a:t>
            </a:r>
            <a:r>
              <a:rPr lang="en-GB" sz="2400" dirty="0">
                <a:latin typeface="Times New Roman" panose="02020603050405020304" pitchFamily="18" charset="0"/>
                <a:cs typeface="Times New Roman" panose="02020603050405020304" pitchFamily="18" charset="0"/>
              </a:rPr>
              <a:t>. </a:t>
            </a:r>
            <a:r>
              <a:rPr lang="en-GB" sz="2400" b="1" u="sng" dirty="0" smtClean="0">
                <a:latin typeface="Times New Roman" panose="02020603050405020304" pitchFamily="18" charset="0"/>
                <a:cs typeface="Times New Roman" panose="02020603050405020304" pitchFamily="18" charset="0"/>
              </a:rPr>
              <a:t>We</a:t>
            </a:r>
            <a:r>
              <a:rPr lang="en-GB" sz="2400" b="1" u="sng" dirty="0">
                <a:latin typeface="Times New Roman" panose="02020603050405020304" pitchFamily="18" charset="0"/>
                <a:cs typeface="Times New Roman" panose="02020603050405020304" pitchFamily="18" charset="0"/>
              </a:rPr>
              <a:t>, thus, in terms of our aforesaid observations are unable to sustain the disallowance of bank interest of </a:t>
            </a:r>
            <a:r>
              <a:rPr lang="en-GB" sz="2400" b="1" u="sng" dirty="0" err="1">
                <a:latin typeface="Times New Roman" panose="02020603050405020304" pitchFamily="18" charset="0"/>
                <a:cs typeface="Times New Roman" panose="02020603050405020304" pitchFamily="18" charset="0"/>
              </a:rPr>
              <a:t>Rs</a:t>
            </a:r>
            <a:r>
              <a:rPr lang="en-GB" sz="2400" b="1" u="sng" dirty="0">
                <a:latin typeface="Times New Roman" panose="02020603050405020304" pitchFamily="18" charset="0"/>
                <a:cs typeface="Times New Roman" panose="02020603050405020304" pitchFamily="18" charset="0"/>
              </a:rPr>
              <a:t>. 23,21,099/- made by the A.O u/s.43B(</a:t>
            </a:r>
            <a:r>
              <a:rPr lang="en-GB" sz="2400" b="1" i="1" u="sng" dirty="0">
                <a:latin typeface="Times New Roman" panose="02020603050405020304" pitchFamily="18" charset="0"/>
                <a:cs typeface="Times New Roman" panose="02020603050405020304" pitchFamily="18" charset="0"/>
              </a:rPr>
              <a:t>e</a:t>
            </a:r>
            <a:r>
              <a:rPr lang="en-GB" sz="2400" b="1" u="sng" dirty="0">
                <a:latin typeface="Times New Roman" panose="02020603050405020304" pitchFamily="18" charset="0"/>
                <a:cs typeface="Times New Roman" panose="02020603050405020304" pitchFamily="18" charset="0"/>
              </a:rPr>
              <a:t>) of the Act.</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Accordingly, the order of the CIT (Appeals)</a:t>
            </a:r>
            <a:r>
              <a:rPr lang="en-GB" sz="2400" i="1" dirty="0">
                <a:latin typeface="Times New Roman" panose="02020603050405020304" pitchFamily="18" charset="0"/>
                <a:cs typeface="Times New Roman" panose="02020603050405020304" pitchFamily="18" charset="0"/>
              </a:rPr>
              <a:t> qua </a:t>
            </a:r>
            <a:r>
              <a:rPr lang="en-GB" sz="2400" dirty="0">
                <a:latin typeface="Times New Roman" panose="02020603050405020304" pitchFamily="18" charset="0"/>
                <a:cs typeface="Times New Roman" panose="02020603050405020304" pitchFamily="18" charset="0"/>
              </a:rPr>
              <a:t>the aforesaid issue in hand is set aside with a direction to the A.O to vacate the disallowance of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23,21,099/- made by him u/s.43B(</a:t>
            </a:r>
            <a:r>
              <a:rPr lang="en-GB" sz="2400" i="1" dirty="0">
                <a:latin typeface="Times New Roman" panose="02020603050405020304" pitchFamily="18" charset="0"/>
                <a:cs typeface="Times New Roman" panose="02020603050405020304" pitchFamily="18" charset="0"/>
              </a:rPr>
              <a:t>e</a:t>
            </a:r>
            <a:r>
              <a:rPr lang="en-GB" sz="2400" dirty="0">
                <a:latin typeface="Times New Roman" panose="02020603050405020304" pitchFamily="18" charset="0"/>
                <a:cs typeface="Times New Roman" panose="02020603050405020304" pitchFamily="18" charset="0"/>
              </a:rPr>
              <a:t>) of the Act. Thus, the Ground of appeal No. 2 raised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 in terms of our aforesaid observations</a:t>
            </a:r>
            <a:r>
              <a:rPr lang="en-GB" sz="2400" dirty="0" smtClean="0">
                <a:latin typeface="Times New Roman" panose="02020603050405020304" pitchFamily="18" charset="0"/>
                <a:cs typeface="Times New Roman" panose="02020603050405020304" pitchFamily="18" charset="0"/>
              </a:rPr>
              <a:t>.</a:t>
            </a:r>
          </a:p>
          <a:p>
            <a:pPr marL="0" indent="0" algn="just">
              <a:buNone/>
            </a:pPr>
            <a:r>
              <a:rPr lang="en-GB" sz="2400" b="1" dirty="0">
                <a:latin typeface="Times New Roman" panose="02020603050405020304" pitchFamily="18" charset="0"/>
                <a:cs typeface="Times New Roman" panose="02020603050405020304" pitchFamily="18" charset="0"/>
              </a:rPr>
              <a:t>12.</a:t>
            </a:r>
            <a:r>
              <a:rPr lang="en-GB" sz="2400" dirty="0">
                <a:latin typeface="Times New Roman" panose="02020603050405020304" pitchFamily="18" charset="0"/>
                <a:cs typeface="Times New Roman" panose="02020603050405020304" pitchFamily="18" charset="0"/>
              </a:rPr>
              <a:t> In the result,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partly allowed in terms of our aforesaid observations.</a:t>
            </a: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90632236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 y="378824"/>
            <a:ext cx="11273245" cy="5798140"/>
          </a:xfrm>
        </p:spPr>
        <p:txBody>
          <a:bodyPr>
            <a:noAutofit/>
          </a:bodyPr>
          <a:lstStyle/>
          <a:p>
            <a:pPr marL="0" indent="0" algn="just">
              <a:buNone/>
            </a:pPr>
            <a:r>
              <a:rPr lang="en-GB" b="1" u="sng" dirty="0" smtClean="0">
                <a:latin typeface="Times New Roman" panose="02020603050405020304" pitchFamily="18" charset="0"/>
                <a:cs typeface="Times New Roman" panose="02020603050405020304" pitchFamily="18" charset="0"/>
              </a:rPr>
              <a:t>Contrary view</a:t>
            </a:r>
          </a:p>
          <a:p>
            <a:pPr marL="0" indent="0" algn="just">
              <a:buNone/>
            </a:pPr>
            <a:endParaRPr lang="en-GB" b="1" u="sng" dirty="0" smtClean="0">
              <a:latin typeface="Times New Roman" panose="02020603050405020304" pitchFamily="18" charset="0"/>
              <a:cs typeface="Times New Roman" panose="02020603050405020304" pitchFamily="18" charset="0"/>
            </a:endParaRPr>
          </a:p>
          <a:p>
            <a:pPr marL="0" indent="0" algn="just">
              <a:buNone/>
            </a:pPr>
            <a:r>
              <a:rPr lang="en-GB" b="1" u="sng" dirty="0" smtClean="0">
                <a:latin typeface="Times New Roman" panose="02020603050405020304" pitchFamily="18" charset="0"/>
                <a:cs typeface="Times New Roman" panose="02020603050405020304" pitchFamily="18" charset="0"/>
              </a:rPr>
              <a:t>Good Luck Kinetic v. Income-tax Officer, Ward -2, </a:t>
            </a:r>
            <a:r>
              <a:rPr lang="en-GB" b="1" u="sng" dirty="0" err="1" smtClean="0">
                <a:latin typeface="Times New Roman" panose="02020603050405020304" pitchFamily="18" charset="0"/>
                <a:cs typeface="Times New Roman" panose="02020603050405020304" pitchFamily="18" charset="0"/>
              </a:rPr>
              <a:t>Margao</a:t>
            </a:r>
            <a:r>
              <a:rPr lang="en-GB" b="1" u="sng" dirty="0" smtClean="0">
                <a:latin typeface="Times New Roman" panose="02020603050405020304" pitchFamily="18" charset="0"/>
                <a:cs typeface="Times New Roman" panose="02020603050405020304" pitchFamily="18" charset="0"/>
              </a:rPr>
              <a:t> (PANAJI ITAT) </a:t>
            </a:r>
            <a:r>
              <a:rPr lang="en-GB" b="1" u="sng" dirty="0">
                <a:solidFill>
                  <a:srgbClr val="000000"/>
                </a:solidFill>
                <a:latin typeface="Times New Roman" panose="02020603050405020304" pitchFamily="18" charset="0"/>
                <a:cs typeface="Times New Roman" panose="02020603050405020304" pitchFamily="18" charset="0"/>
              </a:rPr>
              <a:t>[2015] 58 taxmann.com 267 (</a:t>
            </a:r>
            <a:r>
              <a:rPr lang="en-GB" b="1" u="sng" dirty="0" err="1">
                <a:solidFill>
                  <a:srgbClr val="000000"/>
                </a:solidFill>
                <a:latin typeface="Times New Roman" panose="02020603050405020304" pitchFamily="18" charset="0"/>
                <a:cs typeface="Times New Roman" panose="02020603050405020304" pitchFamily="18" charset="0"/>
              </a:rPr>
              <a:t>Panaji</a:t>
            </a:r>
            <a:r>
              <a:rPr lang="en-GB" b="1" u="sng" dirty="0">
                <a:solidFill>
                  <a:srgbClr val="000000"/>
                </a:solidFill>
                <a:latin typeface="Times New Roman" panose="02020603050405020304" pitchFamily="18" charset="0"/>
                <a:cs typeface="Times New Roman" panose="02020603050405020304" pitchFamily="18" charset="0"/>
              </a:rPr>
              <a:t> - Trib.) </a:t>
            </a:r>
            <a:endParaRPr lang="en-IN" b="1" u="sng" dirty="0" smtClean="0">
              <a:effectLst/>
              <a:latin typeface="Times New Roman" panose="02020603050405020304" pitchFamily="18" charset="0"/>
              <a:cs typeface="Times New Roman" panose="02020603050405020304" pitchFamily="18" charset="0"/>
            </a:endParaRPr>
          </a:p>
          <a:p>
            <a:pPr marL="0" indent="0" algn="just">
              <a:buNone/>
            </a:pPr>
            <a:r>
              <a:rPr lang="en-GB"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Section </a:t>
            </a:r>
            <a:r>
              <a:rPr lang="en-US" dirty="0">
                <a:latin typeface="Times New Roman" panose="02020603050405020304" pitchFamily="18" charset="0"/>
                <a:cs typeface="Times New Roman" panose="02020603050405020304" pitchFamily="18" charset="0"/>
              </a:rPr>
              <a:t>43B, read with section 44AF, of the Income-tax Act, 1961 - Business disallowance - Certain deduction to be allowed only on actual payment (In case of assessment under section 44AF) - Assessment year 2006-07 - Whether disallowance under section 43B can be made in respect of statutory liabilities even though </a:t>
            </a:r>
            <a:r>
              <a:rPr lang="en-US" dirty="0" err="1">
                <a:latin typeface="Times New Roman" panose="02020603050405020304" pitchFamily="18" charset="0"/>
                <a:cs typeface="Times New Roman" panose="02020603050405020304" pitchFamily="18" charset="0"/>
              </a:rPr>
              <a:t>assessee's</a:t>
            </a:r>
            <a:r>
              <a:rPr lang="en-US" dirty="0">
                <a:latin typeface="Times New Roman" panose="02020603050405020304" pitchFamily="18" charset="0"/>
                <a:cs typeface="Times New Roman" panose="02020603050405020304" pitchFamily="18" charset="0"/>
              </a:rPr>
              <a:t> income was assessed under section 44AF - Held, yes [Para 5] </a:t>
            </a:r>
            <a:r>
              <a:rPr lang="en-US" b="1" u="sng" dirty="0">
                <a:latin typeface="Times New Roman" panose="02020603050405020304" pitchFamily="18" charset="0"/>
                <a:cs typeface="Times New Roman" panose="02020603050405020304" pitchFamily="18" charset="0"/>
              </a:rPr>
              <a:t>[In </a:t>
            </a:r>
            <a:r>
              <a:rPr lang="en-US" b="1" u="sng" dirty="0" err="1">
                <a:latin typeface="Times New Roman" panose="02020603050405020304" pitchFamily="18" charset="0"/>
                <a:cs typeface="Times New Roman" panose="02020603050405020304" pitchFamily="18" charset="0"/>
              </a:rPr>
              <a:t>favour</a:t>
            </a:r>
            <a:r>
              <a:rPr lang="en-US" b="1" u="sng" dirty="0">
                <a:latin typeface="Times New Roman" panose="02020603050405020304" pitchFamily="18" charset="0"/>
                <a:cs typeface="Times New Roman" panose="02020603050405020304" pitchFamily="18" charset="0"/>
              </a:rPr>
              <a:t> of revenue] </a:t>
            </a:r>
            <a:endParaRPr lang="en-IN"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184984388"/>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 y="378824"/>
            <a:ext cx="11273245" cy="5798140"/>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5………….. The </a:t>
            </a:r>
            <a:r>
              <a:rPr lang="en-US" sz="2400" dirty="0">
                <a:latin typeface="Times New Roman" panose="02020603050405020304" pitchFamily="18" charset="0"/>
                <a:cs typeface="Times New Roman" panose="02020603050405020304" pitchFamily="18" charset="0"/>
              </a:rPr>
              <a:t>statutory liability in the present case has not been paid before the due date of filing the </a:t>
            </a:r>
            <a:r>
              <a:rPr lang="en-US" sz="2400" dirty="0" smtClean="0">
                <a:latin typeface="Times New Roman" panose="02020603050405020304" pitchFamily="18" charset="0"/>
                <a:cs typeface="Times New Roman" panose="02020603050405020304" pitchFamily="18" charset="0"/>
              </a:rPr>
              <a:t>return.</a:t>
            </a:r>
          </a:p>
          <a:p>
            <a:pPr marL="0" indent="0" algn="just">
              <a:buNone/>
            </a:pPr>
            <a:r>
              <a:rPr lang="en-US" sz="2400" dirty="0" smtClean="0">
                <a:latin typeface="Times New Roman" panose="02020603050405020304" pitchFamily="18" charset="0"/>
                <a:cs typeface="Times New Roman" panose="02020603050405020304" pitchFamily="18" charset="0"/>
              </a:rPr>
              <a:t>Further</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 non-obstante clause in Sec. 43B has a far wider amplitude because it uses the words "</a:t>
            </a:r>
            <a:r>
              <a:rPr lang="en-US" sz="2400" b="1" i="1" u="sng" dirty="0">
                <a:latin typeface="Times New Roman" panose="02020603050405020304" pitchFamily="18" charset="0"/>
                <a:cs typeface="Times New Roman" panose="02020603050405020304" pitchFamily="18" charset="0"/>
              </a:rPr>
              <a:t>notwithstanding anything contained in any other provisions of this Act</a:t>
            </a:r>
            <a:r>
              <a:rPr lang="en-US" sz="2400" b="1" u="sng" dirty="0">
                <a:latin typeface="Times New Roman" panose="02020603050405020304" pitchFamily="18" charset="0"/>
                <a:cs typeface="Times New Roman" panose="02020603050405020304" pitchFamily="18" charset="0"/>
              </a:rPr>
              <a:t>". </a:t>
            </a:r>
            <a:endParaRPr lang="en-US" sz="2400" b="1" u="sng" dirty="0" smtClean="0">
              <a:latin typeface="Times New Roman" panose="02020603050405020304" pitchFamily="18" charset="0"/>
              <a:cs typeface="Times New Roman" panose="02020603050405020304" pitchFamily="18" charset="0"/>
            </a:endParaRPr>
          </a:p>
          <a:p>
            <a:pPr marL="0" indent="0" algn="just">
              <a:buNone/>
            </a:pPr>
            <a:r>
              <a:rPr lang="en-US" sz="2400" b="1" u="sng" dirty="0" smtClean="0">
                <a:latin typeface="Times New Roman" panose="02020603050405020304" pitchFamily="18" charset="0"/>
                <a:cs typeface="Times New Roman" panose="02020603050405020304" pitchFamily="18" charset="0"/>
              </a:rPr>
              <a:t>Therefore</a:t>
            </a:r>
            <a:r>
              <a:rPr lang="en-US" sz="2400" b="1" u="sng" dirty="0">
                <a:latin typeface="Times New Roman" panose="02020603050405020304" pitchFamily="18" charset="0"/>
                <a:cs typeface="Times New Roman" panose="02020603050405020304" pitchFamily="18" charset="0"/>
              </a:rPr>
              <a:t>, even assuming that the deduction is permissible or the deduction is deemed to have been allowed under any other provisions of this Act, still the control placed by the provisions of Sec. 43B in respect of the statutory liabilities still holds precedence over such </a:t>
            </a:r>
            <a:r>
              <a:rPr lang="en-US" sz="2400" b="1" u="sng" dirty="0" smtClean="0">
                <a:latin typeface="Times New Roman" panose="02020603050405020304" pitchFamily="18" charset="0"/>
                <a:cs typeface="Times New Roman" panose="02020603050405020304" pitchFamily="18" charset="0"/>
              </a:rPr>
              <a:t>allowance.</a:t>
            </a:r>
          </a:p>
          <a:p>
            <a:pPr marL="0" indent="0" algn="just">
              <a:buNone/>
            </a:pPr>
            <a:r>
              <a:rPr lang="en-US" sz="2400" b="1" u="sng" dirty="0" smtClean="0">
                <a:latin typeface="Times New Roman" panose="02020603050405020304" pitchFamily="18" charset="0"/>
                <a:cs typeface="Times New Roman" panose="02020603050405020304" pitchFamily="18" charset="0"/>
              </a:rPr>
              <a:t>This </a:t>
            </a:r>
            <a:r>
              <a:rPr lang="en-US" sz="2400" b="1" u="sng" dirty="0">
                <a:latin typeface="Times New Roman" panose="02020603050405020304" pitchFamily="18" charset="0"/>
                <a:cs typeface="Times New Roman" panose="02020603050405020304" pitchFamily="18" charset="0"/>
              </a:rPr>
              <a:t>is because the dues to the crown has no limitation and has precedence over all other allowances and </a:t>
            </a:r>
            <a:r>
              <a:rPr lang="en-US" sz="2400" b="1" u="sng" dirty="0" smtClean="0">
                <a:latin typeface="Times New Roman" panose="02020603050405020304" pitchFamily="18" charset="0"/>
                <a:cs typeface="Times New Roman" panose="02020603050405020304" pitchFamily="18" charset="0"/>
              </a:rPr>
              <a:t>claims.</a:t>
            </a:r>
          </a:p>
          <a:p>
            <a:pPr marL="0" indent="0" algn="just">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these circumstances, we are of the view that the disallowance made by the AO by invoking the provisions of Sec. 43B of the Act in respect of the statutory liabilities are in order even though the </a:t>
            </a:r>
            <a:r>
              <a:rPr lang="en-US" sz="2400" dirty="0" err="1">
                <a:latin typeface="Times New Roman" panose="02020603050405020304" pitchFamily="18" charset="0"/>
                <a:cs typeface="Times New Roman" panose="02020603050405020304" pitchFamily="18" charset="0"/>
              </a:rPr>
              <a:t>Assessee's</a:t>
            </a:r>
            <a:r>
              <a:rPr lang="en-US" sz="2400" dirty="0">
                <a:latin typeface="Times New Roman" panose="02020603050405020304" pitchFamily="18" charset="0"/>
                <a:cs typeface="Times New Roman" panose="02020603050405020304" pitchFamily="18" charset="0"/>
              </a:rPr>
              <a:t> income has been offered and assessed under the provisions of Sec. 44AF of the Act.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389428445"/>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09" y="346364"/>
            <a:ext cx="11263746" cy="5830599"/>
          </a:xfrm>
        </p:spPr>
        <p:txBody>
          <a:bodyPr>
            <a:noAutofit/>
          </a:bodyPr>
          <a:lstStyle/>
          <a:p>
            <a:pPr marL="0" indent="0" algn="just">
              <a:buNone/>
            </a:pPr>
            <a:r>
              <a:rPr lang="en-IN" sz="2350" b="1" dirty="0" smtClean="0">
                <a:latin typeface="Times New Roman" panose="02020603050405020304" pitchFamily="18" charset="0"/>
                <a:cs typeface="Times New Roman" panose="02020603050405020304" pitchFamily="18" charset="0"/>
              </a:rPr>
              <a:t>Q-13: </a:t>
            </a:r>
            <a:r>
              <a:rPr lang="en-US" sz="2350" b="1" dirty="0" smtClean="0">
                <a:latin typeface="Times New Roman" panose="02020603050405020304" pitchFamily="18" charset="0"/>
                <a:cs typeface="Times New Roman" panose="02020603050405020304" pitchFamily="18" charset="0"/>
              </a:rPr>
              <a:t>What </a:t>
            </a:r>
            <a:r>
              <a:rPr lang="en-US" sz="2350" b="1" dirty="0">
                <a:latin typeface="Times New Roman" panose="02020603050405020304" pitchFamily="18" charset="0"/>
                <a:cs typeface="Times New Roman" panose="02020603050405020304" pitchFamily="18" charset="0"/>
              </a:rPr>
              <a:t>is the Time Limit specified u/s 15 of the Micro, Small, and Medium Enterprises Development Act, 2006? </a:t>
            </a:r>
          </a:p>
          <a:p>
            <a:pPr marL="0" indent="0" algn="just">
              <a:buNone/>
            </a:pPr>
            <a:r>
              <a:rPr lang="en-IN" sz="2350" b="1" dirty="0" smtClean="0">
                <a:latin typeface="Times New Roman" panose="02020603050405020304" pitchFamily="18" charset="0"/>
                <a:cs typeface="Times New Roman" panose="02020603050405020304" pitchFamily="18" charset="0"/>
              </a:rPr>
              <a:t>Ans. : </a:t>
            </a:r>
            <a:r>
              <a:rPr lang="en-US" sz="2350" dirty="0">
                <a:latin typeface="Times New Roman" panose="02020603050405020304" pitchFamily="18" charset="0"/>
                <a:cs typeface="Times New Roman" panose="02020603050405020304" pitchFamily="18" charset="0"/>
              </a:rPr>
              <a:t>Section 15 of MSME Development Act, 2006 stipulates that</a:t>
            </a:r>
          </a:p>
          <a:p>
            <a:pPr marL="0" indent="0" algn="just">
              <a:buNone/>
            </a:pPr>
            <a:r>
              <a:rPr lang="en-US" sz="2350" dirty="0">
                <a:latin typeface="Times New Roman" panose="02020603050405020304" pitchFamily="18" charset="0"/>
                <a:cs typeface="Times New Roman" panose="02020603050405020304" pitchFamily="18" charset="0"/>
              </a:rPr>
              <a:t>“Where any supplier supplies any goods or renders any services to any buyer, the buyer shall make payment therefor on or before the date agreed upon between him and the supplier in writing or, where there is no agreement in this behalf, before the appointed day.”</a:t>
            </a:r>
          </a:p>
          <a:p>
            <a:pPr marL="0" indent="0" algn="just">
              <a:buNone/>
            </a:pPr>
            <a:endParaRPr lang="en-US" sz="2350" dirty="0">
              <a:latin typeface="Times New Roman" panose="02020603050405020304" pitchFamily="18" charset="0"/>
              <a:cs typeface="Times New Roman" panose="02020603050405020304" pitchFamily="18" charset="0"/>
            </a:endParaRPr>
          </a:p>
          <a:p>
            <a:pPr marL="0" indent="0" algn="just">
              <a:buNone/>
            </a:pPr>
            <a:r>
              <a:rPr lang="en-US" sz="2350" dirty="0">
                <a:latin typeface="Times New Roman" panose="02020603050405020304" pitchFamily="18" charset="0"/>
                <a:cs typeface="Times New Roman" panose="02020603050405020304" pitchFamily="18" charset="0"/>
              </a:rPr>
              <a:t>Provided that in no case the period agreed upon between the supplier and the buyer in writing shall not exceed forty-five days from the day of acceptance or the day of deemed acceptance</a:t>
            </a:r>
            <a:r>
              <a:rPr lang="en-US" sz="2350" dirty="0" smtClean="0">
                <a:latin typeface="Times New Roman" panose="02020603050405020304" pitchFamily="18" charset="0"/>
                <a:cs typeface="Times New Roman" panose="02020603050405020304" pitchFamily="18" charset="0"/>
              </a:rPr>
              <a:t>”</a:t>
            </a:r>
          </a:p>
          <a:p>
            <a:pPr marL="0" indent="0" algn="just">
              <a:buNone/>
            </a:pPr>
            <a:endParaRPr lang="en-US" sz="2350" dirty="0" smtClean="0">
              <a:latin typeface="Times New Roman" panose="02020603050405020304" pitchFamily="18" charset="0"/>
              <a:cs typeface="Times New Roman" panose="02020603050405020304" pitchFamily="18" charset="0"/>
            </a:endParaRPr>
          </a:p>
          <a:p>
            <a:pPr marL="0" indent="0" algn="just">
              <a:buNone/>
            </a:pPr>
            <a:r>
              <a:rPr lang="en-US" sz="2350" dirty="0">
                <a:latin typeface="Times New Roman" panose="02020603050405020304" pitchFamily="18" charset="0"/>
                <a:cs typeface="Times New Roman" panose="02020603050405020304" pitchFamily="18" charset="0"/>
              </a:rPr>
              <a:t>From the above, </a:t>
            </a:r>
            <a:r>
              <a:rPr lang="en-US" sz="2350" b="1" u="sng" dirty="0">
                <a:latin typeface="Times New Roman" panose="02020603050405020304" pitchFamily="18" charset="0"/>
                <a:cs typeface="Times New Roman" panose="02020603050405020304" pitchFamily="18" charset="0"/>
              </a:rPr>
              <a:t>it is clear that the buyer shall make the payment to the supplier as agreed between them, however the same cannot exceed 45 days from the date of acceptance or the </a:t>
            </a:r>
            <a:r>
              <a:rPr lang="en-US" sz="2350" b="1" u="sng" dirty="0" smtClean="0">
                <a:latin typeface="Times New Roman" panose="02020603050405020304" pitchFamily="18" charset="0"/>
                <a:cs typeface="Times New Roman" panose="02020603050405020304" pitchFamily="18" charset="0"/>
              </a:rPr>
              <a:t>day </a:t>
            </a:r>
            <a:r>
              <a:rPr lang="en-US" sz="2350" b="1" u="sng" dirty="0">
                <a:latin typeface="Times New Roman" panose="02020603050405020304" pitchFamily="18" charset="0"/>
                <a:cs typeface="Times New Roman" panose="02020603050405020304" pitchFamily="18" charset="0"/>
              </a:rPr>
              <a:t>of deemed acceptance i.e., from the day of endorsement of the goods/service</a:t>
            </a:r>
            <a:r>
              <a:rPr lang="en-US" sz="2350" b="1" u="sng" dirty="0" smtClean="0">
                <a:latin typeface="Times New Roman" panose="02020603050405020304" pitchFamily="18" charset="0"/>
                <a:cs typeface="Times New Roman" panose="02020603050405020304" pitchFamily="18" charset="0"/>
              </a:rPr>
              <a:t>.</a:t>
            </a:r>
            <a:endParaRPr lang="en-US" sz="235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29871877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346364"/>
            <a:ext cx="11208327" cy="5680363"/>
          </a:xfrm>
        </p:spPr>
        <p:txBody>
          <a:bodyPr>
            <a:normAutofit/>
          </a:bodyPr>
          <a:lstStyle/>
          <a:p>
            <a:pPr marL="0" indent="0" algn="just">
              <a:buNone/>
            </a:pPr>
            <a:r>
              <a:rPr lang="en-IN" sz="2400" b="1" dirty="0" smtClean="0">
                <a:latin typeface="Times New Roman" panose="02020603050405020304" pitchFamily="18" charset="0"/>
                <a:cs typeface="Times New Roman" panose="02020603050405020304" pitchFamily="18" charset="0"/>
              </a:rPr>
              <a:t>Q-14:</a:t>
            </a:r>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Consequences upon Failure to make payment to MSME’s within the time limit specified u/s 15 of MSME Development Act, 2006.</a:t>
            </a:r>
            <a:r>
              <a:rPr lang="en-IN" sz="2400" b="1" dirty="0" smtClean="0">
                <a:latin typeface="Times New Roman" panose="02020603050405020304" pitchFamily="18" charset="0"/>
                <a:cs typeface="Times New Roman" panose="02020603050405020304" pitchFamily="18" charset="0"/>
              </a:rPr>
              <a:t> </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smtClean="0">
                <a:latin typeface="Times New Roman" panose="02020603050405020304" pitchFamily="18" charset="0"/>
                <a:cs typeface="Times New Roman" panose="02020603050405020304" pitchFamily="18" charset="0"/>
              </a:rPr>
              <a:t>Ans. : </a:t>
            </a:r>
            <a:r>
              <a:rPr lang="en-US" sz="2400" dirty="0">
                <a:latin typeface="Times New Roman" panose="02020603050405020304" pitchFamily="18" charset="0"/>
                <a:cs typeface="Times New Roman" panose="02020603050405020304" pitchFamily="18" charset="0"/>
              </a:rPr>
              <a:t>The buyer who fails to make the payment to the supplier of goods or service being the organization registered as a micro or small enterprise shall be hit by the new insertion of Finance </a:t>
            </a:r>
            <a:r>
              <a:rPr lang="en-US" sz="2400" dirty="0" smtClean="0">
                <a:latin typeface="Times New Roman" panose="02020603050405020304" pitchFamily="18" charset="0"/>
                <a:cs typeface="Times New Roman" panose="02020603050405020304" pitchFamily="18" charset="0"/>
              </a:rPr>
              <a:t>Act </a:t>
            </a:r>
            <a:r>
              <a:rPr lang="en-US" sz="2400" dirty="0">
                <a:latin typeface="Times New Roman" panose="02020603050405020304" pitchFamily="18" charset="0"/>
                <a:cs typeface="Times New Roman" panose="02020603050405020304" pitchFamily="18" charset="0"/>
              </a:rPr>
              <a:t>2023 vide clause (h) of Section 43B in addition to the compensatory interest liability as imposed by section 16 of MSME Development </a:t>
            </a:r>
            <a:r>
              <a:rPr lang="en-US" sz="2400" dirty="0" smtClean="0">
                <a:latin typeface="Times New Roman" panose="02020603050405020304" pitchFamily="18" charset="0"/>
                <a:cs typeface="Times New Roman" panose="02020603050405020304" pitchFamily="18" charset="0"/>
              </a:rPr>
              <a:t>Act</a:t>
            </a:r>
            <a:r>
              <a:rPr lang="en-US" sz="2400" dirty="0">
                <a:latin typeface="Times New Roman" panose="02020603050405020304" pitchFamily="18" charset="0"/>
                <a:cs typeface="Times New Roman" panose="02020603050405020304" pitchFamily="18" charset="0"/>
              </a:rPr>
              <a:t>, 2006 which is also an ineligible business expenditure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730490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746" y="206824"/>
            <a:ext cx="11460709" cy="6248400"/>
          </a:xfrm>
        </p:spPr>
        <p:txBody>
          <a:bodyPr>
            <a:normAutofit fontScale="92500" lnSpcReduction="10000"/>
          </a:bodyPr>
          <a:lstStyle/>
          <a:p>
            <a:pPr algn="just">
              <a:buNone/>
            </a:pPr>
            <a:r>
              <a:rPr lang="en-US" sz="2400" dirty="0">
                <a:solidFill>
                  <a:schemeClr val="tx1"/>
                </a:solidFill>
                <a:latin typeface="Times New Roman" pitchFamily="18" charset="0"/>
                <a:cs typeface="Times New Roman" pitchFamily="18" charset="0"/>
              </a:rPr>
              <a:t>Explanation - For the purposes of this sub-section, the expression -</a:t>
            </a:r>
          </a:p>
          <a:p>
            <a:pPr algn="just">
              <a:buNone/>
            </a:pPr>
            <a:r>
              <a:rPr lang="en-US" sz="2400" dirty="0">
                <a:solidFill>
                  <a:schemeClr val="tx1"/>
                </a:solidFill>
                <a:latin typeface="Times New Roman" pitchFamily="18" charset="0"/>
                <a:cs typeface="Times New Roman" pitchFamily="18" charset="0"/>
              </a:rPr>
              <a:t>(</a:t>
            </a:r>
            <a:r>
              <a:rPr lang="en-US" sz="2400" dirty="0" err="1">
                <a:solidFill>
                  <a:schemeClr val="tx1"/>
                </a:solidFill>
                <a:latin typeface="Times New Roman" pitchFamily="18" charset="0"/>
                <a:cs typeface="Times New Roman" pitchFamily="18" charset="0"/>
              </a:rPr>
              <a:t>i</a:t>
            </a:r>
            <a:r>
              <a:rPr lang="en-US" sz="2400" dirty="0">
                <a:solidFill>
                  <a:schemeClr val="tx1"/>
                </a:solidFill>
                <a:latin typeface="Times New Roman" pitchFamily="18" charset="0"/>
                <a:cs typeface="Times New Roman" pitchFamily="18" charset="0"/>
              </a:rPr>
              <a:t>)  "</a:t>
            </a:r>
            <a:r>
              <a:rPr lang="en-US" sz="2400" b="1" u="sng" dirty="0">
                <a:solidFill>
                  <a:schemeClr val="tx1"/>
                </a:solidFill>
                <a:latin typeface="Times New Roman" pitchFamily="18" charset="0"/>
                <a:cs typeface="Times New Roman" pitchFamily="18" charset="0"/>
              </a:rPr>
              <a:t>competent </a:t>
            </a:r>
            <a:r>
              <a:rPr lang="en-US" sz="2400" b="1" u="sng" dirty="0" smtClean="0">
                <a:solidFill>
                  <a:schemeClr val="tx1"/>
                </a:solidFill>
                <a:latin typeface="Times New Roman" pitchFamily="18" charset="0"/>
                <a:cs typeface="Times New Roman" pitchFamily="18" charset="0"/>
              </a:rPr>
              <a:t>authority”</a:t>
            </a:r>
          </a:p>
          <a:p>
            <a:pPr algn="just">
              <a:buNone/>
            </a:pPr>
            <a:r>
              <a:rPr lang="en-US" sz="2400" dirty="0" smtClean="0">
                <a:solidFill>
                  <a:schemeClr val="tx1"/>
                </a:solidFill>
                <a:latin typeface="Times New Roman" pitchFamily="18" charset="0"/>
                <a:cs typeface="Times New Roman" pitchFamily="18" charset="0"/>
              </a:rPr>
              <a:t>means </a:t>
            </a:r>
            <a:r>
              <a:rPr lang="en-US" sz="2400" dirty="0">
                <a:solidFill>
                  <a:schemeClr val="tx1"/>
                </a:solidFill>
                <a:latin typeface="Times New Roman" pitchFamily="18" charset="0"/>
                <a:cs typeface="Times New Roman" pitchFamily="18" charset="0"/>
              </a:rPr>
              <a:t>the authority empowered </a:t>
            </a:r>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to </a:t>
            </a:r>
            <a:r>
              <a:rPr lang="en-US" sz="2400" dirty="0">
                <a:solidFill>
                  <a:schemeClr val="tx1"/>
                </a:solidFill>
                <a:latin typeface="Times New Roman" pitchFamily="18" charset="0"/>
                <a:cs typeface="Times New Roman" pitchFamily="18" charset="0"/>
              </a:rPr>
              <a:t>approve the building plan by </a:t>
            </a:r>
            <a:r>
              <a:rPr lang="en-US" sz="2400" dirty="0" smtClean="0">
                <a:solidFill>
                  <a:schemeClr val="tx1"/>
                </a:solidFill>
                <a:latin typeface="Times New Roman" pitchFamily="18" charset="0"/>
                <a:cs typeface="Times New Roman" pitchFamily="18" charset="0"/>
              </a:rPr>
              <a:t>or</a:t>
            </a:r>
          </a:p>
          <a:p>
            <a:pPr algn="just">
              <a:buNone/>
            </a:pPr>
            <a:r>
              <a:rPr lang="en-US" sz="2400" dirty="0" smtClean="0">
                <a:solidFill>
                  <a:schemeClr val="tx1"/>
                </a:solidFill>
                <a:latin typeface="Times New Roman" pitchFamily="18" charset="0"/>
                <a:cs typeface="Times New Roman" pitchFamily="18" charset="0"/>
              </a:rPr>
              <a:t>under </a:t>
            </a:r>
            <a:r>
              <a:rPr lang="en-US" sz="2400" dirty="0">
                <a:solidFill>
                  <a:schemeClr val="tx1"/>
                </a:solidFill>
                <a:latin typeface="Times New Roman" pitchFamily="18" charset="0"/>
                <a:cs typeface="Times New Roman" pitchFamily="18" charset="0"/>
              </a:rPr>
              <a:t>any law for the time being in force;</a:t>
            </a:r>
          </a:p>
          <a:p>
            <a:pPr algn="just">
              <a:buNone/>
            </a:pPr>
            <a:r>
              <a:rPr lang="en-US" sz="2400" dirty="0">
                <a:solidFill>
                  <a:schemeClr val="tx1"/>
                </a:solidFill>
                <a:latin typeface="Times New Roman" pitchFamily="18" charset="0"/>
                <a:cs typeface="Times New Roman" pitchFamily="18" charset="0"/>
              </a:rPr>
              <a:t>(ii) "</a:t>
            </a:r>
            <a:r>
              <a:rPr lang="en-US" sz="2400" b="1" u="sng" dirty="0">
                <a:solidFill>
                  <a:schemeClr val="tx1"/>
                </a:solidFill>
                <a:latin typeface="Times New Roman" pitchFamily="18" charset="0"/>
                <a:cs typeface="Times New Roman" pitchFamily="18" charset="0"/>
              </a:rPr>
              <a:t>specified agreement" </a:t>
            </a:r>
            <a:endParaRPr lang="en-US" sz="2400" b="1" u="sng"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means </a:t>
            </a:r>
            <a:r>
              <a:rPr lang="en-US" sz="2400" dirty="0">
                <a:solidFill>
                  <a:schemeClr val="tx1"/>
                </a:solidFill>
                <a:latin typeface="Times New Roman" pitchFamily="18" charset="0"/>
                <a:cs typeface="Times New Roman" pitchFamily="18" charset="0"/>
              </a:rPr>
              <a:t>a registered </a:t>
            </a:r>
            <a:r>
              <a:rPr lang="en-US" sz="2400" dirty="0" smtClean="0">
                <a:solidFill>
                  <a:schemeClr val="tx1"/>
                </a:solidFill>
                <a:latin typeface="Times New Roman" pitchFamily="18" charset="0"/>
                <a:cs typeface="Times New Roman" pitchFamily="18" charset="0"/>
              </a:rPr>
              <a:t>agreement</a:t>
            </a:r>
          </a:p>
          <a:p>
            <a:pPr algn="just">
              <a:buNone/>
            </a:pP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in which a person owning land or building or both, </a:t>
            </a:r>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agrees </a:t>
            </a:r>
            <a:r>
              <a:rPr lang="en-US" sz="2400" dirty="0">
                <a:solidFill>
                  <a:schemeClr val="tx1"/>
                </a:solidFill>
                <a:latin typeface="Times New Roman" pitchFamily="18" charset="0"/>
                <a:cs typeface="Times New Roman" pitchFamily="18" charset="0"/>
              </a:rPr>
              <a:t>to allow another person to develop a real estate </a:t>
            </a:r>
            <a:r>
              <a:rPr lang="en-US" sz="2400" dirty="0" smtClean="0">
                <a:solidFill>
                  <a:schemeClr val="tx1"/>
                </a:solidFill>
                <a:latin typeface="Times New Roman" pitchFamily="18" charset="0"/>
                <a:cs typeface="Times New Roman" pitchFamily="18" charset="0"/>
              </a:rPr>
              <a:t>project</a:t>
            </a:r>
          </a:p>
          <a:p>
            <a:pPr algn="just">
              <a:buNone/>
            </a:pPr>
            <a:r>
              <a:rPr lang="en-US" sz="2400" dirty="0" smtClean="0">
                <a:solidFill>
                  <a:schemeClr val="tx1"/>
                </a:solidFill>
                <a:latin typeface="Times New Roman" pitchFamily="18" charset="0"/>
                <a:cs typeface="Times New Roman" pitchFamily="18" charset="0"/>
              </a:rPr>
              <a:t>on </a:t>
            </a:r>
            <a:r>
              <a:rPr lang="en-US" sz="2400" dirty="0">
                <a:solidFill>
                  <a:schemeClr val="tx1"/>
                </a:solidFill>
                <a:latin typeface="Times New Roman" pitchFamily="18" charset="0"/>
                <a:cs typeface="Times New Roman" pitchFamily="18" charset="0"/>
              </a:rPr>
              <a:t>such land or building or both</a:t>
            </a:r>
            <a:r>
              <a:rPr lang="en-US" sz="2400" dirty="0" smtClean="0">
                <a:solidFill>
                  <a:schemeClr val="tx1"/>
                </a:solidFill>
                <a:latin typeface="Times New Roman" pitchFamily="18" charset="0"/>
                <a:cs typeface="Times New Roman" pitchFamily="18" charset="0"/>
              </a:rPr>
              <a:t>,</a:t>
            </a:r>
          </a:p>
          <a:p>
            <a:pPr algn="just">
              <a:buNone/>
            </a:pP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in consideration of a share, being land or building or both in such project, </a:t>
            </a:r>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whether </a:t>
            </a:r>
            <a:r>
              <a:rPr lang="en-US" sz="2400" dirty="0">
                <a:solidFill>
                  <a:schemeClr val="tx1"/>
                </a:solidFill>
                <a:latin typeface="Times New Roman" pitchFamily="18" charset="0"/>
                <a:cs typeface="Times New Roman" pitchFamily="18" charset="0"/>
              </a:rPr>
              <a:t>with or without payment of part of the consideration in cash;</a:t>
            </a:r>
          </a:p>
          <a:p>
            <a:pPr algn="just">
              <a:buNone/>
            </a:pPr>
            <a:r>
              <a:rPr lang="en-US" sz="2400" dirty="0">
                <a:solidFill>
                  <a:schemeClr val="tx1"/>
                </a:solidFill>
                <a:latin typeface="Times New Roman" pitchFamily="18" charset="0"/>
                <a:cs typeface="Times New Roman" pitchFamily="18" charset="0"/>
              </a:rPr>
              <a:t>(iii)  "</a:t>
            </a:r>
            <a:r>
              <a:rPr lang="en-US" sz="2400" b="1" u="sng" dirty="0">
                <a:solidFill>
                  <a:schemeClr val="tx1"/>
                </a:solidFill>
                <a:latin typeface="Times New Roman" pitchFamily="18" charset="0"/>
                <a:cs typeface="Times New Roman" pitchFamily="18" charset="0"/>
              </a:rPr>
              <a:t>stamp duty value</a:t>
            </a:r>
            <a:r>
              <a:rPr lang="en-US" sz="2400" dirty="0">
                <a:solidFill>
                  <a:schemeClr val="tx1"/>
                </a:solidFill>
                <a:latin typeface="Times New Roman" pitchFamily="18" charset="0"/>
                <a:cs typeface="Times New Roman" pitchFamily="18" charset="0"/>
              </a:rPr>
              <a:t>" </a:t>
            </a:r>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means </a:t>
            </a:r>
            <a:r>
              <a:rPr lang="en-US" sz="2400" dirty="0">
                <a:solidFill>
                  <a:schemeClr val="tx1"/>
                </a:solidFill>
                <a:latin typeface="Times New Roman" pitchFamily="18" charset="0"/>
                <a:cs typeface="Times New Roman" pitchFamily="18" charset="0"/>
              </a:rPr>
              <a:t>the value adopted or assessed or assessable </a:t>
            </a:r>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by </a:t>
            </a:r>
            <a:r>
              <a:rPr lang="en-US" sz="2400" dirty="0">
                <a:solidFill>
                  <a:schemeClr val="tx1"/>
                </a:solidFill>
                <a:latin typeface="Times New Roman" pitchFamily="18" charset="0"/>
                <a:cs typeface="Times New Roman" pitchFamily="18" charset="0"/>
              </a:rPr>
              <a:t>any authority of the Government </a:t>
            </a:r>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for </a:t>
            </a:r>
            <a:r>
              <a:rPr lang="en-US" sz="2400" dirty="0">
                <a:solidFill>
                  <a:schemeClr val="tx1"/>
                </a:solidFill>
                <a:latin typeface="Times New Roman" pitchFamily="18" charset="0"/>
                <a:cs typeface="Times New Roman" pitchFamily="18" charset="0"/>
              </a:rPr>
              <a:t>the purpose of payment of stamp duty </a:t>
            </a:r>
            <a:endParaRPr lang="en-US" sz="2400" dirty="0" smtClean="0">
              <a:solidFill>
                <a:schemeClr val="tx1"/>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in </a:t>
            </a:r>
            <a:r>
              <a:rPr lang="en-US" sz="2400" dirty="0">
                <a:solidFill>
                  <a:schemeClr val="tx1"/>
                </a:solidFill>
                <a:latin typeface="Times New Roman" pitchFamily="18" charset="0"/>
                <a:cs typeface="Times New Roman" pitchFamily="18" charset="0"/>
              </a:rPr>
              <a:t>respect of an immovable property being land or building or both.</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1162962991"/>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A7AAEC-9CDE-6054-BCDB-1B0B2C72A26C}"/>
              </a:ext>
            </a:extLst>
          </p:cNvPr>
          <p:cNvSpPr>
            <a:spLocks noGrp="1"/>
          </p:cNvSpPr>
          <p:nvPr>
            <p:ph idx="1"/>
          </p:nvPr>
        </p:nvSpPr>
        <p:spPr>
          <a:xfrm>
            <a:off x="282109" y="235132"/>
            <a:ext cx="11620371" cy="6033586"/>
          </a:xfrm>
        </p:spPr>
        <p:txBody>
          <a:bodyPr>
            <a:noAutofit/>
          </a:bodyPr>
          <a:lstStyle/>
          <a:p>
            <a:pPr marL="0" indent="0" algn="just">
              <a:buNone/>
            </a:pPr>
            <a:r>
              <a:rPr lang="en-US" sz="2250" dirty="0">
                <a:latin typeface="Times New Roman" panose="02020603050405020304" pitchFamily="18" charset="0"/>
                <a:cs typeface="Times New Roman" panose="02020603050405020304" pitchFamily="18" charset="0"/>
              </a:rPr>
              <a:t>The said consequences are as under:</a:t>
            </a:r>
          </a:p>
          <a:p>
            <a:pPr marL="263525" indent="-263525" algn="just">
              <a:buAutoNum type="romanLcParenBoth"/>
            </a:pPr>
            <a:r>
              <a:rPr lang="en-US" sz="2250" b="1" dirty="0">
                <a:latin typeface="Times New Roman" panose="02020603050405020304" pitchFamily="18" charset="0"/>
                <a:cs typeface="Times New Roman" panose="02020603050405020304" pitchFamily="18" charset="0"/>
              </a:rPr>
              <a:t>Compensatory </a:t>
            </a:r>
            <a:r>
              <a:rPr lang="en-US" sz="2250" b="1" dirty="0" smtClean="0">
                <a:latin typeface="Times New Roman" panose="02020603050405020304" pitchFamily="18" charset="0"/>
                <a:cs typeface="Times New Roman" panose="02020603050405020304" pitchFamily="18" charset="0"/>
              </a:rPr>
              <a:t>Interest u/s.16:</a:t>
            </a:r>
            <a:r>
              <a:rPr lang="en-US" sz="2250" dirty="0" smtClean="0">
                <a:latin typeface="Times New Roman" panose="02020603050405020304" pitchFamily="18" charset="0"/>
                <a:cs typeface="Times New Roman" panose="02020603050405020304" pitchFamily="18" charset="0"/>
              </a:rPr>
              <a:t> </a:t>
            </a:r>
            <a:r>
              <a:rPr lang="en-US" sz="2250" dirty="0">
                <a:latin typeface="Times New Roman" panose="02020603050405020304" pitchFamily="18" charset="0"/>
                <a:cs typeface="Times New Roman" panose="02020603050405020304" pitchFamily="18" charset="0"/>
              </a:rPr>
              <a:t>Where any buyer fails to make payment of the amount to the supplier, as required under section 15, the buyer shall, notwithstanding anything contained in any agreement between the buyer and the supplier or in any law for the time being in force, be </a:t>
            </a:r>
            <a:r>
              <a:rPr lang="en-US" sz="2250" b="1" u="sng" dirty="0">
                <a:latin typeface="Times New Roman" panose="02020603050405020304" pitchFamily="18" charset="0"/>
                <a:cs typeface="Times New Roman" panose="02020603050405020304" pitchFamily="18" charset="0"/>
              </a:rPr>
              <a:t>liable to pay compound interest</a:t>
            </a:r>
            <a:r>
              <a:rPr lang="en-US" sz="2250" dirty="0">
                <a:latin typeface="Times New Roman" panose="02020603050405020304" pitchFamily="18" charset="0"/>
                <a:cs typeface="Times New Roman" panose="02020603050405020304" pitchFamily="18" charset="0"/>
              </a:rPr>
              <a:t> with monthly rests to the supplier </a:t>
            </a:r>
            <a:r>
              <a:rPr lang="en-US" sz="2250" b="1" u="sng" dirty="0">
                <a:latin typeface="Times New Roman" panose="02020603050405020304" pitchFamily="18" charset="0"/>
                <a:cs typeface="Times New Roman" panose="02020603050405020304" pitchFamily="18" charset="0"/>
              </a:rPr>
              <a:t>on that amount from the appointed day or, as the case may be, from the date immediately following the date agreed upon, at three times of the bank rate notified by the Reserve Bank.</a:t>
            </a:r>
            <a:r>
              <a:rPr lang="en-US" sz="2250" dirty="0">
                <a:latin typeface="Times New Roman" panose="02020603050405020304" pitchFamily="18" charset="0"/>
                <a:cs typeface="Times New Roman" panose="02020603050405020304" pitchFamily="18" charset="0"/>
              </a:rPr>
              <a:t> The bank rate notified by the RBI for this purpose is the RBI Repo Rate as on. </a:t>
            </a:r>
          </a:p>
          <a:p>
            <a:pPr marL="263525" indent="-263525" algn="just">
              <a:buAutoNum type="romanLcParenBoth"/>
            </a:pPr>
            <a:r>
              <a:rPr lang="en-US" sz="2250" b="1" dirty="0">
                <a:latin typeface="Times New Roman" panose="02020603050405020304" pitchFamily="18" charset="0"/>
                <a:cs typeface="Times New Roman" panose="02020603050405020304" pitchFamily="18" charset="0"/>
              </a:rPr>
              <a:t>Disallowance of Compensatory </a:t>
            </a:r>
            <a:r>
              <a:rPr lang="en-US" sz="2250" b="1" dirty="0" smtClean="0">
                <a:latin typeface="Times New Roman" panose="02020603050405020304" pitchFamily="18" charset="0"/>
                <a:cs typeface="Times New Roman" panose="02020603050405020304" pitchFamily="18" charset="0"/>
              </a:rPr>
              <a:t>Interest </a:t>
            </a:r>
            <a:r>
              <a:rPr lang="en-US" sz="2250" b="1" dirty="0">
                <a:latin typeface="Times New Roman" panose="02020603050405020304" pitchFamily="18" charset="0"/>
                <a:cs typeface="Times New Roman" panose="02020603050405020304" pitchFamily="18" charset="0"/>
              </a:rPr>
              <a:t>paid to </a:t>
            </a:r>
            <a:r>
              <a:rPr lang="en-US" sz="2250" b="1" dirty="0" smtClean="0">
                <a:latin typeface="Times New Roman" panose="02020603050405020304" pitchFamily="18" charset="0"/>
                <a:cs typeface="Times New Roman" panose="02020603050405020304" pitchFamily="18" charset="0"/>
              </a:rPr>
              <a:t>MSME’s u/s. 23:</a:t>
            </a:r>
            <a:r>
              <a:rPr lang="en-US" sz="2250" dirty="0" smtClean="0">
                <a:latin typeface="Times New Roman" panose="02020603050405020304" pitchFamily="18" charset="0"/>
                <a:cs typeface="Times New Roman" panose="02020603050405020304" pitchFamily="18" charset="0"/>
              </a:rPr>
              <a:t> </a:t>
            </a:r>
            <a:r>
              <a:rPr lang="en-US" sz="2250" dirty="0">
                <a:latin typeface="Times New Roman" panose="02020603050405020304" pitchFamily="18" charset="0"/>
                <a:cs typeface="Times New Roman" panose="02020603050405020304" pitchFamily="18" charset="0"/>
              </a:rPr>
              <a:t>As per the provisions of Section 23 of MSME Development Act, 2006, the </a:t>
            </a:r>
            <a:r>
              <a:rPr lang="en-US" sz="2250" b="1" u="sng" dirty="0">
                <a:latin typeface="Times New Roman" panose="02020603050405020304" pitchFamily="18" charset="0"/>
                <a:cs typeface="Times New Roman" panose="02020603050405020304" pitchFamily="18" charset="0"/>
              </a:rPr>
              <a:t>amount of interest payable or paid by any buyer,</a:t>
            </a:r>
            <a:r>
              <a:rPr lang="en-US" sz="2250" dirty="0">
                <a:latin typeface="Times New Roman" panose="02020603050405020304" pitchFamily="18" charset="0"/>
                <a:cs typeface="Times New Roman" panose="02020603050405020304" pitchFamily="18" charset="0"/>
              </a:rPr>
              <a:t> under or in accordance with the provisions of MSME Development Act, 2006, </a:t>
            </a:r>
            <a:r>
              <a:rPr lang="en-US" sz="2250" b="1" u="sng" dirty="0">
                <a:latin typeface="Times New Roman" panose="02020603050405020304" pitchFamily="18" charset="0"/>
                <a:cs typeface="Times New Roman" panose="02020603050405020304" pitchFamily="18" charset="0"/>
              </a:rPr>
              <a:t>shall not, for the purposes of computation of income under the Income-tax Act, 1961, be allowed as </a:t>
            </a:r>
            <a:r>
              <a:rPr lang="en-US" sz="2250" b="1" u="sng" dirty="0" smtClean="0">
                <a:latin typeface="Times New Roman" panose="02020603050405020304" pitchFamily="18" charset="0"/>
                <a:cs typeface="Times New Roman" panose="02020603050405020304" pitchFamily="18" charset="0"/>
              </a:rPr>
              <a:t>deduction.</a:t>
            </a:r>
          </a:p>
          <a:p>
            <a:pPr marL="263525" indent="-263525" algn="just">
              <a:buAutoNum type="romanLcParenBoth"/>
            </a:pPr>
            <a:r>
              <a:rPr lang="en-GB" sz="2250" dirty="0" smtClean="0">
                <a:latin typeface="Times New Roman" panose="02020603050405020304" pitchFamily="18" charset="0"/>
                <a:cs typeface="Times New Roman" panose="02020603050405020304" pitchFamily="18" charset="0"/>
              </a:rPr>
              <a:t>Any sum payable by an </a:t>
            </a:r>
            <a:r>
              <a:rPr lang="en-GB" sz="2250" dirty="0" err="1" smtClean="0">
                <a:latin typeface="Times New Roman" panose="02020603050405020304" pitchFamily="18" charset="0"/>
                <a:cs typeface="Times New Roman" panose="02020603050405020304" pitchFamily="18" charset="0"/>
              </a:rPr>
              <a:t>assessee</a:t>
            </a:r>
            <a:r>
              <a:rPr lang="en-GB" sz="2250" dirty="0" smtClean="0">
                <a:latin typeface="Times New Roman" panose="02020603050405020304" pitchFamily="18" charset="0"/>
                <a:cs typeface="Times New Roman" panose="02020603050405020304" pitchFamily="18" charset="0"/>
              </a:rPr>
              <a:t> for the </a:t>
            </a:r>
            <a:r>
              <a:rPr lang="en-GB" sz="2250" b="1" u="sng" dirty="0" smtClean="0">
                <a:latin typeface="Times New Roman" panose="02020603050405020304" pitchFamily="18" charset="0"/>
                <a:cs typeface="Times New Roman" panose="02020603050405020304" pitchFamily="18" charset="0"/>
              </a:rPr>
              <a:t>expenditure incurred or payment against the purchase to the supplier who is registered as a micro or small enterprise shall be disallowed if the same is not paid within the time limit specified in 15 of the MSME Development Act, 2006</a:t>
            </a:r>
            <a:r>
              <a:rPr lang="en-GB" sz="2250" dirty="0" smtClean="0">
                <a:latin typeface="Times New Roman" panose="02020603050405020304" pitchFamily="18" charset="0"/>
                <a:cs typeface="Times New Roman" panose="02020603050405020304" pitchFamily="18" charset="0"/>
              </a:rPr>
              <a:t> as discussed above.</a:t>
            </a:r>
            <a:endParaRPr lang="en-US" sz="225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024693887"/>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A7AAEC-9CDE-6054-BCDB-1B0B2C72A26C}"/>
              </a:ext>
            </a:extLst>
          </p:cNvPr>
          <p:cNvSpPr>
            <a:spLocks noGrp="1"/>
          </p:cNvSpPr>
          <p:nvPr>
            <p:ph idx="1"/>
          </p:nvPr>
        </p:nvSpPr>
        <p:spPr>
          <a:xfrm>
            <a:off x="431800" y="330200"/>
            <a:ext cx="11379200" cy="5846763"/>
          </a:xfrm>
        </p:spPr>
        <p:txBody>
          <a:bodyPr>
            <a:norm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Q 15 : Which </a:t>
            </a:r>
            <a:r>
              <a:rPr lang="en-US" sz="2400" b="1" dirty="0">
                <a:latin typeface="Times New Roman" panose="02020603050405020304" pitchFamily="18" charset="0"/>
                <a:cs typeface="Times New Roman" panose="02020603050405020304" pitchFamily="18" charset="0"/>
              </a:rPr>
              <a:t>of the organizations are covered under clause (h) of Section 43B and how to identify them?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err="1" smtClean="0">
                <a:latin typeface="Times New Roman" panose="02020603050405020304" pitchFamily="18" charset="0"/>
                <a:cs typeface="Times New Roman" panose="02020603050405020304" pitchFamily="18" charset="0"/>
              </a:rPr>
              <a:t>Ans</a:t>
            </a:r>
            <a:r>
              <a:rPr lang="en-US" sz="2400" b="1" dirty="0" smtClean="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clause is applicable only for the sum payable to the Micro &amp; Small Enterprises. Therefore, the sum payable to Medium Enterprise is eligible for deduction on accrual basis also.</a:t>
            </a:r>
            <a:endParaRPr lang="en-US" sz="36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463082595"/>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A7AAEC-9CDE-6054-BCDB-1B0B2C72A26C}"/>
              </a:ext>
            </a:extLst>
          </p:cNvPr>
          <p:cNvSpPr>
            <a:spLocks noGrp="1"/>
          </p:cNvSpPr>
          <p:nvPr>
            <p:ph idx="1"/>
          </p:nvPr>
        </p:nvSpPr>
        <p:spPr>
          <a:xfrm>
            <a:off x="415636" y="443346"/>
            <a:ext cx="11360727" cy="5733618"/>
          </a:xfrm>
        </p:spPr>
        <p:txBody>
          <a:bodyPr>
            <a:norm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Q 16 : Classification </a:t>
            </a:r>
            <a:r>
              <a:rPr lang="en-US" sz="2400" b="1" dirty="0">
                <a:latin typeface="Times New Roman" panose="02020603050405020304" pitchFamily="18" charset="0"/>
                <a:cs typeface="Times New Roman" panose="02020603050405020304" pitchFamily="18" charset="0"/>
              </a:rPr>
              <a:t>of Enterprises [Section 7 of MSME Development Act, 2006</a:t>
            </a:r>
          </a:p>
          <a:p>
            <a:pPr marL="0" indent="0" algn="just">
              <a:buNone/>
            </a:pPr>
            <a:r>
              <a:rPr lang="en-US" sz="2400" b="1" dirty="0" err="1" smtClean="0">
                <a:latin typeface="Times New Roman" panose="02020603050405020304" pitchFamily="18" charset="0"/>
                <a:cs typeface="Times New Roman" panose="02020603050405020304" pitchFamily="18" charset="0"/>
              </a:rPr>
              <a:t>Ans</a:t>
            </a:r>
            <a:r>
              <a:rPr lang="en-US" sz="2400" b="1" dirty="0" smtClean="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Central Government is empowered to classify</a:t>
            </a:r>
            <a:r>
              <a:rPr lang="en-US" sz="2400" dirty="0">
                <a:latin typeface="Times New Roman" panose="02020603050405020304" pitchFamily="18" charset="0"/>
                <a:cs typeface="Times New Roman" panose="02020603050405020304" pitchFamily="18" charset="0"/>
              </a:rPr>
              <a:t> any class or classes of enterprises, whether proprietorship, Hindu undivided family, an association of persons, co-operative society, partnership firm, company or undertaking or any other legal entity </a:t>
            </a:r>
            <a:r>
              <a:rPr lang="en-US" sz="2400" b="1" u="sng" dirty="0">
                <a:latin typeface="Times New Roman" panose="02020603050405020304" pitchFamily="18" charset="0"/>
                <a:cs typeface="Times New Roman" panose="02020603050405020304" pitchFamily="18" charset="0"/>
              </a:rPr>
              <a:t>as a micro, small or medium enterprise</a:t>
            </a:r>
            <a:r>
              <a:rPr lang="en-US" sz="2400" b="1" u="sng" dirty="0" smtClean="0">
                <a:latin typeface="Times New Roman" panose="02020603050405020304" pitchFamily="18" charset="0"/>
                <a:cs typeface="Times New Roman" panose="02020603050405020304" pitchFamily="18" charset="0"/>
              </a:rPr>
              <a:t>.</a:t>
            </a:r>
          </a:p>
          <a:p>
            <a:pPr marL="0" indent="0" algn="just">
              <a:buNone/>
            </a:pPr>
            <a:r>
              <a:rPr lang="en-US" sz="2400" b="1" u="sng" dirty="0" smtClean="0">
                <a:latin typeface="Times New Roman" panose="02020603050405020304" pitchFamily="18" charset="0"/>
                <a:cs typeface="Times New Roman" panose="02020603050405020304" pitchFamily="18" charset="0"/>
              </a:rPr>
              <a:t>This </a:t>
            </a:r>
            <a:r>
              <a:rPr lang="en-US" sz="2400" b="1" u="sng" dirty="0">
                <a:latin typeface="Times New Roman" panose="02020603050405020304" pitchFamily="18" charset="0"/>
                <a:cs typeface="Times New Roman" panose="02020603050405020304" pitchFamily="18" charset="0"/>
              </a:rPr>
              <a:t>section overrides section 11B of the Industries (Development and Regulation) Act, </a:t>
            </a:r>
            <a:r>
              <a:rPr lang="en-US" sz="2400" b="1" u="sng" dirty="0" smtClean="0">
                <a:latin typeface="Times New Roman" panose="02020603050405020304" pitchFamily="18" charset="0"/>
                <a:cs typeface="Times New Roman" panose="02020603050405020304" pitchFamily="18" charset="0"/>
              </a:rPr>
              <a:t>1951.</a:t>
            </a: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601757522"/>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A7AAEC-9CDE-6054-BCDB-1B0B2C72A26C}"/>
              </a:ext>
            </a:extLst>
          </p:cNvPr>
          <p:cNvSpPr>
            <a:spLocks noGrp="1"/>
          </p:cNvSpPr>
          <p:nvPr>
            <p:ph idx="1"/>
          </p:nvPr>
        </p:nvSpPr>
        <p:spPr>
          <a:xfrm>
            <a:off x="526473" y="142119"/>
            <a:ext cx="11194472" cy="6322219"/>
          </a:xfrm>
        </p:spPr>
        <p:txBody>
          <a:bodyPr>
            <a:normAutofit/>
          </a:bodyPr>
          <a:lstStyle/>
          <a:p>
            <a:pPr marL="0" indent="0" algn="just">
              <a:buNone/>
            </a:pPr>
            <a:r>
              <a:rPr lang="en-US" sz="2400" b="1" u="sng" dirty="0">
                <a:latin typeface="Times New Roman" panose="02020603050405020304" pitchFamily="18" charset="0"/>
                <a:cs typeface="Times New Roman" panose="02020603050405020304" pitchFamily="18" charset="0"/>
              </a:rPr>
              <a:t>The classification of the enterprise as Micro, Small &amp; Medium</a:t>
            </a:r>
            <a:r>
              <a:rPr lang="en-US" sz="2400" dirty="0">
                <a:latin typeface="Times New Roman" panose="02020603050405020304" pitchFamily="18" charset="0"/>
                <a:cs typeface="Times New Roman" panose="02020603050405020304" pitchFamily="18" charset="0"/>
              </a:rPr>
              <a:t> as defined in the Micro, Small and Medium Enterprises Development Act, 2006 is hereby </a:t>
            </a:r>
            <a:r>
              <a:rPr lang="en-US" sz="2400" b="1" u="sng" dirty="0">
                <a:latin typeface="Times New Roman" panose="02020603050405020304" pitchFamily="18" charset="0"/>
                <a:cs typeface="Times New Roman" panose="02020603050405020304" pitchFamily="18" charset="0"/>
              </a:rPr>
              <a:t>produced for </a:t>
            </a:r>
            <a:r>
              <a:rPr lang="en-US" sz="2400" b="1" u="sng" dirty="0" smtClean="0">
                <a:latin typeface="Times New Roman" panose="02020603050405020304" pitchFamily="18" charset="0"/>
                <a:cs typeface="Times New Roman" panose="02020603050405020304" pitchFamily="18" charset="0"/>
              </a:rPr>
              <a:t>reference</a:t>
            </a:r>
            <a:r>
              <a:rPr lang="en-US" sz="2400" b="1" u="sng" dirty="0">
                <a:latin typeface="Times New Roman" panose="02020603050405020304" pitchFamily="18" charset="0"/>
                <a:cs typeface="Times New Roman" panose="02020603050405020304" pitchFamily="18" charset="0"/>
              </a:rPr>
              <a:t>: </a:t>
            </a:r>
          </a:p>
          <a:p>
            <a:pPr marL="0" indent="0" algn="just">
              <a:buNone/>
            </a:pPr>
            <a:r>
              <a:rPr lang="en-US" sz="2400" b="1" dirty="0">
                <a:latin typeface="Times New Roman" panose="02020603050405020304" pitchFamily="18" charset="0"/>
                <a:cs typeface="Times New Roman" panose="02020603050405020304" pitchFamily="18" charset="0"/>
              </a:rPr>
              <a:t>1. Micro Enterprise </a:t>
            </a:r>
          </a:p>
          <a:p>
            <a:pPr marL="0" indent="0" algn="just">
              <a:buNone/>
            </a:pPr>
            <a:r>
              <a:rPr lang="en-US" sz="2400" dirty="0">
                <a:latin typeface="Times New Roman" panose="02020603050405020304" pitchFamily="18" charset="0"/>
                <a:cs typeface="Times New Roman" panose="02020603050405020304" pitchFamily="18" charset="0"/>
              </a:rPr>
              <a:t>Investments less than </a:t>
            </a:r>
            <a:r>
              <a:rPr lang="en-US" sz="2400" dirty="0" err="1">
                <a:latin typeface="Times New Roman" panose="02020603050405020304" pitchFamily="18" charset="0"/>
                <a:cs typeface="Times New Roman" panose="02020603050405020304" pitchFamily="18" charset="0"/>
              </a:rPr>
              <a:t>Rs</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crore</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Turnover of less than </a:t>
            </a:r>
            <a:r>
              <a:rPr lang="en-US" sz="2400" dirty="0" err="1">
                <a:latin typeface="Times New Roman" panose="02020603050405020304" pitchFamily="18" charset="0"/>
                <a:cs typeface="Times New Roman" panose="02020603050405020304" pitchFamily="18" charset="0"/>
              </a:rPr>
              <a:t>Rs</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crore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b="1" dirty="0" smtClean="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Small Enterprise </a:t>
            </a:r>
          </a:p>
          <a:p>
            <a:pPr marL="0" indent="0" algn="just">
              <a:buNone/>
            </a:pPr>
            <a:r>
              <a:rPr lang="en-US" sz="2400" dirty="0">
                <a:latin typeface="Times New Roman" panose="02020603050405020304" pitchFamily="18" charset="0"/>
                <a:cs typeface="Times New Roman" panose="02020603050405020304" pitchFamily="18" charset="0"/>
              </a:rPr>
              <a:t>Investments less than Rs. 10 crore </a:t>
            </a:r>
          </a:p>
          <a:p>
            <a:pPr marL="0" indent="0" algn="just">
              <a:buNone/>
            </a:pPr>
            <a:r>
              <a:rPr lang="en-US" sz="2400" dirty="0">
                <a:latin typeface="Times New Roman" panose="02020603050405020304" pitchFamily="18" charset="0"/>
                <a:cs typeface="Times New Roman" panose="02020603050405020304" pitchFamily="18" charset="0"/>
              </a:rPr>
              <a:t>Turnover less than Rs. 50 crore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3. Medium Enterprise Investments</a:t>
            </a:r>
          </a:p>
          <a:p>
            <a:pPr marL="0" indent="0" algn="just">
              <a:buNone/>
            </a:pPr>
            <a:r>
              <a:rPr lang="en-US" sz="2400" dirty="0">
                <a:latin typeface="Times New Roman" panose="02020603050405020304" pitchFamily="18" charset="0"/>
                <a:cs typeface="Times New Roman" panose="02020603050405020304" pitchFamily="18" charset="0"/>
              </a:rPr>
              <a:t>Investments less than Rs. </a:t>
            </a:r>
            <a:r>
              <a:rPr lang="en-US" sz="2400" dirty="0" smtClean="0">
                <a:latin typeface="Times New Roman" panose="02020603050405020304" pitchFamily="18" charset="0"/>
                <a:cs typeface="Times New Roman" panose="02020603050405020304" pitchFamily="18" charset="0"/>
              </a:rPr>
              <a:t>50 </a:t>
            </a:r>
            <a:r>
              <a:rPr lang="en-US" sz="2400" dirty="0">
                <a:latin typeface="Times New Roman" panose="02020603050405020304" pitchFamily="18" charset="0"/>
                <a:cs typeface="Times New Roman" panose="02020603050405020304" pitchFamily="18" charset="0"/>
              </a:rPr>
              <a:t>crore </a:t>
            </a:r>
          </a:p>
          <a:p>
            <a:pPr marL="0" indent="0" algn="just">
              <a:buNone/>
            </a:pPr>
            <a:r>
              <a:rPr lang="en-US" sz="2400" dirty="0">
                <a:latin typeface="Times New Roman" panose="02020603050405020304" pitchFamily="18" charset="0"/>
                <a:cs typeface="Times New Roman" panose="02020603050405020304" pitchFamily="18" charset="0"/>
              </a:rPr>
              <a:t>Turnover less than Rs. </a:t>
            </a:r>
            <a:r>
              <a:rPr lang="en-US" sz="2400" dirty="0" smtClean="0">
                <a:latin typeface="Times New Roman" panose="02020603050405020304" pitchFamily="18" charset="0"/>
                <a:cs typeface="Times New Roman" panose="02020603050405020304" pitchFamily="18" charset="0"/>
              </a:rPr>
              <a:t>250 </a:t>
            </a:r>
            <a:r>
              <a:rPr lang="en-US" sz="2400" dirty="0">
                <a:latin typeface="Times New Roman" panose="02020603050405020304" pitchFamily="18" charset="0"/>
                <a:cs typeface="Times New Roman" panose="02020603050405020304" pitchFamily="18" charset="0"/>
              </a:rPr>
              <a:t>crore </a:t>
            </a:r>
            <a:endParaRPr lang="en-US" sz="36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163385427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A7AAEC-9CDE-6054-BCDB-1B0B2C72A26C}"/>
              </a:ext>
            </a:extLst>
          </p:cNvPr>
          <p:cNvSpPr>
            <a:spLocks noGrp="1"/>
          </p:cNvSpPr>
          <p:nvPr>
            <p:ph idx="1"/>
          </p:nvPr>
        </p:nvSpPr>
        <p:spPr>
          <a:xfrm>
            <a:off x="526473" y="387928"/>
            <a:ext cx="11180618" cy="5789036"/>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It is </a:t>
            </a:r>
            <a:r>
              <a:rPr lang="en-US" sz="2400" b="1" u="sng" dirty="0">
                <a:latin typeface="Times New Roman" panose="02020603050405020304" pitchFamily="18" charset="0"/>
                <a:cs typeface="Times New Roman" panose="02020603050405020304" pitchFamily="18" charset="0"/>
              </a:rPr>
              <a:t>advisable for business entities to take an Annual Declaration from their supplier</a:t>
            </a:r>
            <a:r>
              <a:rPr lang="en-US" sz="2400" dirty="0">
                <a:latin typeface="Times New Roman" panose="02020603050405020304" pitchFamily="18" charset="0"/>
                <a:cs typeface="Times New Roman" panose="02020603050405020304" pitchFamily="18" charset="0"/>
              </a:rPr>
              <a:t> indicating </a:t>
            </a:r>
            <a:r>
              <a:rPr lang="en-US" sz="2400" b="1" u="sng" dirty="0">
                <a:latin typeface="Times New Roman" panose="02020603050405020304" pitchFamily="18" charset="0"/>
                <a:cs typeface="Times New Roman" panose="02020603050405020304" pitchFamily="18" charset="0"/>
              </a:rPr>
              <a:t>that they are micro or small enterprises registered under the Micro, Small and Medium Enterprises Development Act, 2006</a:t>
            </a:r>
            <a:r>
              <a:rPr lang="en-US" sz="2400" dirty="0">
                <a:latin typeface="Times New Roman" panose="02020603050405020304" pitchFamily="18" charset="0"/>
                <a:cs typeface="Times New Roman" panose="02020603050405020304" pitchFamily="18" charset="0"/>
              </a:rPr>
              <a:t> which will facilitate the buyer to identify the enterprise and to ensure the due </a:t>
            </a:r>
            <a:r>
              <a:rPr lang="en-US" sz="2400" dirty="0" smtClean="0">
                <a:latin typeface="Times New Roman" panose="02020603050405020304" pitchFamily="18" charset="0"/>
                <a:cs typeface="Times New Roman" panose="02020603050405020304" pitchFamily="18" charset="0"/>
              </a:rPr>
              <a:t>compliances.</a:t>
            </a:r>
          </a:p>
          <a:p>
            <a:pPr marL="0" indent="0" algn="just">
              <a:buNone/>
            </a:pPr>
            <a:r>
              <a:rPr lang="en-US" sz="2400" dirty="0" smtClean="0">
                <a:latin typeface="Times New Roman" panose="02020603050405020304" pitchFamily="18" charset="0"/>
                <a:cs typeface="Times New Roman" panose="02020603050405020304" pitchFamily="18" charset="0"/>
              </a:rPr>
              <a:t>Further</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micro and small enterprises</a:t>
            </a:r>
            <a:r>
              <a:rPr lang="en-US" sz="2400" dirty="0">
                <a:latin typeface="Times New Roman" panose="02020603050405020304" pitchFamily="18" charset="0"/>
                <a:cs typeface="Times New Roman" panose="02020603050405020304" pitchFamily="18" charset="0"/>
              </a:rPr>
              <a:t> are also advised to </a:t>
            </a:r>
            <a:r>
              <a:rPr lang="en-US" sz="2400" b="1" u="sng" dirty="0">
                <a:latin typeface="Times New Roman" panose="02020603050405020304" pitchFamily="18" charset="0"/>
                <a:cs typeface="Times New Roman" panose="02020603050405020304" pitchFamily="18" charset="0"/>
              </a:rPr>
              <a:t>mention a note on the invoice issued by them</a:t>
            </a:r>
            <a:r>
              <a:rPr lang="en-US" sz="2400" dirty="0">
                <a:latin typeface="Times New Roman" panose="02020603050405020304" pitchFamily="18" charset="0"/>
                <a:cs typeface="Times New Roman" panose="02020603050405020304" pitchFamily="18" charset="0"/>
              </a:rPr>
              <a:t> indicating that they are </a:t>
            </a:r>
            <a:r>
              <a:rPr lang="en-US" sz="2400" b="1" u="sng" dirty="0">
                <a:latin typeface="Times New Roman" panose="02020603050405020304" pitchFamily="18" charset="0"/>
                <a:cs typeface="Times New Roman" panose="02020603050405020304" pitchFamily="18" charset="0"/>
              </a:rPr>
              <a:t>registered as micro or small enterprises under MSME Development Act, 2006</a:t>
            </a:r>
            <a:r>
              <a:rPr lang="en-US" sz="2400" dirty="0">
                <a:latin typeface="Times New Roman" panose="02020603050405020304" pitchFamily="18" charset="0"/>
                <a:cs typeface="Times New Roman" panose="02020603050405020304" pitchFamily="18" charset="0"/>
              </a:rPr>
              <a:t> to facilitate the buyer about the compliance requirements. </a:t>
            </a:r>
            <a:endParaRPr lang="en-US" sz="36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226346613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318656"/>
            <a:ext cx="11346871" cy="6030498"/>
          </a:xfrm>
        </p:spPr>
        <p:txBody>
          <a:bodyPr>
            <a:noAutofit/>
          </a:bodyPr>
          <a:lstStyle/>
          <a:p>
            <a:pPr marL="0" indent="0" algn="just">
              <a:lnSpc>
                <a:spcPct val="100000"/>
              </a:lnSpc>
              <a:buNone/>
            </a:pPr>
            <a:r>
              <a:rPr lang="en-IN" sz="2400" b="1" dirty="0" smtClean="0">
                <a:latin typeface="Times New Roman" panose="02020603050405020304" pitchFamily="18" charset="0"/>
                <a:cs typeface="Times New Roman" panose="02020603050405020304" pitchFamily="18" charset="0"/>
              </a:rPr>
              <a:t>Conclusion </a:t>
            </a:r>
          </a:p>
          <a:p>
            <a:pPr marL="514350" indent="-514350" algn="just">
              <a:buFont typeface="+mj-lt"/>
              <a:buAutoNum type="romanLcPeriod"/>
            </a:pPr>
            <a:r>
              <a:rPr lang="en-IN" sz="2400" dirty="0">
                <a:latin typeface="Times New Roman" panose="02020603050405020304" pitchFamily="18" charset="0"/>
                <a:cs typeface="Times New Roman" panose="02020603050405020304" pitchFamily="18" charset="0"/>
              </a:rPr>
              <a:t>This amendment brought </a:t>
            </a:r>
            <a:r>
              <a:rPr lang="en-IN" sz="2400" b="1" u="sng" dirty="0">
                <a:latin typeface="Times New Roman" panose="02020603050405020304" pitchFamily="18" charset="0"/>
                <a:cs typeface="Times New Roman" panose="02020603050405020304" pitchFamily="18" charset="0"/>
              </a:rPr>
              <a:t>additional duties and responsibilities upon the taxpayers as well auditors.</a:t>
            </a:r>
          </a:p>
          <a:p>
            <a:pPr marL="514350" indent="-514350" algn="just">
              <a:buFont typeface="+mj-lt"/>
              <a:buAutoNum type="romanLcPeriod"/>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buFont typeface="+mj-lt"/>
              <a:buAutoNum type="romanLcPeriod"/>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amendment shall cast </a:t>
            </a: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additional responsibility on tax auditors to carefully check the trade creditors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as on 31st March for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allowability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or otherwise in view of stringent provisions of the MSMED Act, 2006 read with Income Tax Act.</a:t>
            </a:r>
            <a:endParaRPr lang="en-IN" sz="2400" b="1" dirty="0">
              <a:latin typeface="Times New Roman" panose="02020603050405020304" pitchFamily="18" charset="0"/>
              <a:cs typeface="Times New Roman" panose="02020603050405020304" pitchFamily="18" charset="0"/>
            </a:endParaRPr>
          </a:p>
          <a:p>
            <a:pPr marL="514350" indent="-514350" algn="just">
              <a:lnSpc>
                <a:spcPct val="100000"/>
              </a:lnSpc>
              <a:buFont typeface="+mj-lt"/>
              <a:buAutoNum type="romanLcPeriod"/>
            </a:pPr>
            <a:endParaRPr lang="en-IN" sz="2400" dirty="0" smtClean="0">
              <a:latin typeface="Times New Roman" panose="02020603050405020304" pitchFamily="18" charset="0"/>
              <a:cs typeface="Times New Roman" panose="02020603050405020304" pitchFamily="18" charset="0"/>
            </a:endParaRPr>
          </a:p>
          <a:p>
            <a:pPr marL="514350" indent="-514350" algn="just">
              <a:lnSpc>
                <a:spcPct val="100000"/>
              </a:lnSpc>
              <a:buFont typeface="+mj-lt"/>
              <a:buAutoNum type="romanLcPeriod"/>
            </a:pPr>
            <a:r>
              <a:rPr lang="en-IN" sz="2400" dirty="0" smtClean="0">
                <a:latin typeface="Times New Roman" panose="02020603050405020304" pitchFamily="18" charset="0"/>
                <a:cs typeface="Times New Roman" panose="02020603050405020304" pitchFamily="18" charset="0"/>
              </a:rPr>
              <a:t>This amendment to section 43B is </a:t>
            </a:r>
            <a:r>
              <a:rPr lang="en-IN" sz="2400" b="1" u="sng" dirty="0" smtClean="0">
                <a:latin typeface="Times New Roman" panose="02020603050405020304" pitchFamily="18" charset="0"/>
                <a:cs typeface="Times New Roman" panose="02020603050405020304" pitchFamily="18" charset="0"/>
              </a:rPr>
              <a:t>blessing for the micro and small suppliers</a:t>
            </a:r>
            <a:r>
              <a:rPr lang="en-IN" sz="2400" dirty="0" smtClean="0">
                <a:latin typeface="Times New Roman" panose="02020603050405020304" pitchFamily="18" charset="0"/>
                <a:cs typeface="Times New Roman" panose="02020603050405020304" pitchFamily="18" charset="0"/>
              </a:rPr>
              <a:t> and at the same time it may turn into </a:t>
            </a:r>
            <a:r>
              <a:rPr lang="en-IN" sz="2400" b="1" u="sng" dirty="0" smtClean="0">
                <a:latin typeface="Times New Roman" panose="02020603050405020304" pitchFamily="18" charset="0"/>
                <a:cs typeface="Times New Roman" panose="02020603050405020304" pitchFamily="18" charset="0"/>
              </a:rPr>
              <a:t>tax bomb for the buyer who keeps such suppliers unpaid.</a:t>
            </a:r>
          </a:p>
          <a:p>
            <a:pPr marL="514350" indent="-514350" algn="just">
              <a:lnSpc>
                <a:spcPct val="100000"/>
              </a:lnSpc>
              <a:buFont typeface="+mj-lt"/>
              <a:buAutoNum type="romanLcPeriod"/>
            </a:pPr>
            <a:endParaRPr lang="en-IN" sz="2400" dirty="0" smtClean="0">
              <a:latin typeface="Times New Roman" panose="02020603050405020304" pitchFamily="18" charset="0"/>
              <a:cs typeface="Times New Roman" panose="02020603050405020304" pitchFamily="18" charset="0"/>
            </a:endParaRPr>
          </a:p>
          <a:p>
            <a:pPr marL="514350" indent="-514350" algn="just">
              <a:lnSpc>
                <a:spcPct val="100000"/>
              </a:lnSpc>
              <a:buFont typeface="+mj-lt"/>
              <a:buAutoNum type="romanLcPeriod"/>
            </a:pPr>
            <a:r>
              <a:rPr lang="en-IN" sz="2400" dirty="0" smtClean="0">
                <a:latin typeface="Times New Roman" panose="02020603050405020304" pitchFamily="18" charset="0"/>
                <a:cs typeface="Times New Roman" panose="02020603050405020304" pitchFamily="18" charset="0"/>
              </a:rPr>
              <a:t>The </a:t>
            </a:r>
            <a:r>
              <a:rPr lang="en-IN" sz="2400" b="1" u="sng" dirty="0" smtClean="0">
                <a:latin typeface="Times New Roman" panose="02020603050405020304" pitchFamily="18" charset="0"/>
                <a:cs typeface="Times New Roman" panose="02020603050405020304" pitchFamily="18" charset="0"/>
              </a:rPr>
              <a:t>interplay between provisions of Income tax act and MSMED Act, 2006</a:t>
            </a:r>
            <a:r>
              <a:rPr lang="en-IN" sz="2400" dirty="0" smtClean="0">
                <a:latin typeface="Times New Roman" panose="02020603050405020304" pitchFamily="18" charset="0"/>
                <a:cs typeface="Times New Roman" panose="02020603050405020304" pitchFamily="18" charset="0"/>
              </a:rPr>
              <a:t> makes understanding of this legislative change little difficult.</a:t>
            </a:r>
          </a:p>
          <a:p>
            <a:pPr marL="514350" marR="0" indent="-514350" algn="just">
              <a:lnSpc>
                <a:spcPct val="100000"/>
              </a:lnSpc>
              <a:spcBef>
                <a:spcPts val="0"/>
              </a:spcBef>
              <a:spcAft>
                <a:spcPts val="1100"/>
              </a:spcAft>
              <a:buFont typeface="+mj-lt"/>
              <a:buAutoNum type="romanLcPeriod"/>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31998025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29490" y="374073"/>
            <a:ext cx="11360727" cy="5675891"/>
          </a:xfrm>
        </p:spPr>
        <p:txBody>
          <a:bodyPr/>
          <a:lstStyle/>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v. In </a:t>
            </a:r>
            <a:r>
              <a:rPr lang="en-US" sz="2400" dirty="0">
                <a:latin typeface="Times New Roman" panose="02020603050405020304" pitchFamily="18" charset="0"/>
                <a:cs typeface="Times New Roman" panose="02020603050405020304" pitchFamily="18" charset="0"/>
              </a:rPr>
              <a:t>the recent times all </a:t>
            </a:r>
            <a:r>
              <a:rPr lang="en-US" sz="2400" b="1" u="sng" dirty="0">
                <a:latin typeface="Times New Roman" panose="02020603050405020304" pitchFamily="18" charset="0"/>
                <a:cs typeface="Times New Roman" panose="02020603050405020304" pitchFamily="18" charset="0"/>
              </a:rPr>
              <a:t>entities availing funds from banks and financial institutions towards working capital or by way of term loan</a:t>
            </a:r>
            <a:r>
              <a:rPr lang="en-US" sz="2400" dirty="0">
                <a:latin typeface="Times New Roman" panose="02020603050405020304" pitchFamily="18" charset="0"/>
                <a:cs typeface="Times New Roman" panose="02020603050405020304" pitchFamily="18" charset="0"/>
              </a:rPr>
              <a:t> have </a:t>
            </a:r>
            <a:r>
              <a:rPr lang="en-US" sz="2400" b="1" u="sng" dirty="0">
                <a:latin typeface="Times New Roman" panose="02020603050405020304" pitchFamily="18" charset="0"/>
                <a:cs typeface="Times New Roman" panose="02020603050405020304" pitchFamily="18" charset="0"/>
              </a:rPr>
              <a:t>obtained MSME registration </a:t>
            </a:r>
            <a:r>
              <a:rPr lang="en-US" sz="2400" dirty="0">
                <a:latin typeface="Times New Roman" panose="02020603050405020304" pitchFamily="18" charset="0"/>
                <a:cs typeface="Times New Roman" panose="02020603050405020304" pitchFamily="18" charset="0"/>
              </a:rPr>
              <a:t>to have the </a:t>
            </a:r>
            <a:r>
              <a:rPr lang="en-US" sz="2400" b="1" u="sng" dirty="0">
                <a:latin typeface="Times New Roman" panose="02020603050405020304" pitchFamily="18" charset="0"/>
                <a:cs typeface="Times New Roman" panose="02020603050405020304" pitchFamily="18" charset="0"/>
              </a:rPr>
              <a:t>benefit of concessional rate of interest on their </a:t>
            </a:r>
            <a:r>
              <a:rPr lang="en-US" sz="2400" b="1" u="sng" dirty="0" smtClean="0">
                <a:latin typeface="Times New Roman" panose="02020603050405020304" pitchFamily="18" charset="0"/>
                <a:cs typeface="Times New Roman" panose="02020603050405020304" pitchFamily="18" charset="0"/>
              </a:rPr>
              <a:t>borrowings.</a:t>
            </a: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insertion of clause (h) to section 43B would be harsh on </a:t>
            </a:r>
            <a:r>
              <a:rPr lang="en-US" sz="2400" dirty="0" smtClean="0">
                <a:latin typeface="Times New Roman" panose="02020603050405020304" pitchFamily="18" charset="0"/>
                <a:cs typeface="Times New Roman" panose="02020603050405020304" pitchFamily="18" charset="0"/>
              </a:rPr>
              <a:t>small </a:t>
            </a:r>
            <a:r>
              <a:rPr lang="en-US" sz="2400" dirty="0">
                <a:latin typeface="Times New Roman" panose="02020603050405020304" pitchFamily="18" charset="0"/>
                <a:cs typeface="Times New Roman" panose="02020603050405020304" pitchFamily="18" charset="0"/>
              </a:rPr>
              <a:t>entities as the </a:t>
            </a:r>
            <a:r>
              <a:rPr lang="en-US" sz="2400" b="1" u="sng" dirty="0">
                <a:latin typeface="Times New Roman" panose="02020603050405020304" pitchFamily="18" charset="0"/>
                <a:cs typeface="Times New Roman" panose="02020603050405020304" pitchFamily="18" charset="0"/>
              </a:rPr>
              <a:t>buyers having better market reach and coverage would like to avail more credit period and thus prefer entities not falling within the boundaries of MSME </a:t>
            </a:r>
            <a:r>
              <a:rPr lang="en-US" sz="2400" b="1" u="sng" dirty="0" smtClean="0">
                <a:latin typeface="Times New Roman" panose="02020603050405020304" pitchFamily="18" charset="0"/>
                <a:cs typeface="Times New Roman" panose="02020603050405020304" pitchFamily="18" charset="0"/>
              </a:rPr>
              <a:t>Act.</a:t>
            </a:r>
          </a:p>
          <a:p>
            <a:pPr algn="just">
              <a:buFont typeface="Arial" panose="020B0604020202020204" pitchFamily="34" charset="0"/>
              <a:buNone/>
            </a:pPr>
            <a:endParaRPr lang="en-US" sz="24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vi. There </a:t>
            </a:r>
            <a:r>
              <a:rPr lang="en-US" sz="2400" b="1" u="sng" dirty="0">
                <a:latin typeface="Times New Roman" panose="02020603050405020304" pitchFamily="18" charset="0"/>
                <a:cs typeface="Times New Roman" panose="02020603050405020304" pitchFamily="18" charset="0"/>
              </a:rPr>
              <a:t>could be a bias in purchase of goods from micro and small enterprises. Many corporate giants and PSUs outsource manufacturing to small and micro </a:t>
            </a:r>
            <a:r>
              <a:rPr lang="en-US" sz="2400" b="1" u="sng" dirty="0" smtClean="0">
                <a:latin typeface="Times New Roman" panose="02020603050405020304" pitchFamily="18" charset="0"/>
                <a:cs typeface="Times New Roman" panose="02020603050405020304" pitchFamily="18" charset="0"/>
              </a:rPr>
              <a:t>units.</a:t>
            </a:r>
          </a:p>
          <a:p>
            <a:pPr algn="just">
              <a:buFont typeface="Arial" panose="020B0604020202020204" pitchFamily="34" charset="0"/>
              <a:buNone/>
            </a:pPr>
            <a:r>
              <a:rPr lang="en-US" sz="2400" b="1" u="sng" dirty="0" smtClean="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payments to those units are obviously delayed as they have less bargaining power in the process.</a:t>
            </a:r>
            <a:endParaRPr lang="en-US" altLang="en-US" sz="40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3608028552"/>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21043" y="381001"/>
            <a:ext cx="11369175" cy="5668963"/>
          </a:xfrm>
        </p:spPr>
        <p:txBody>
          <a:bodyPr/>
          <a:lstStyle/>
          <a:p>
            <a:pPr algn="just">
              <a:buFont typeface="Arial" panose="020B0604020202020204" pitchFamily="34" charset="0"/>
              <a:buNone/>
            </a:pPr>
            <a:r>
              <a:rPr lang="en-US" sz="2400" b="1" u="sng" dirty="0" smtClean="0">
                <a:latin typeface="Times New Roman" panose="02020603050405020304" pitchFamily="18" charset="0"/>
                <a:cs typeface="Times New Roman" panose="02020603050405020304" pitchFamily="18" charset="0"/>
              </a:rPr>
              <a:t>Request to government</a:t>
            </a:r>
          </a:p>
          <a:p>
            <a:pPr algn="just">
              <a:buFont typeface="Arial" panose="020B0604020202020204" pitchFamily="34" charset="0"/>
              <a:buNone/>
            </a:pPr>
            <a:endParaRPr lang="en-US" sz="2400" b="1" u="sng"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Government may consider either amending the MSME Act to </a:t>
            </a:r>
            <a:r>
              <a:rPr lang="en-US" sz="2400" b="1" u="sng" dirty="0">
                <a:latin typeface="Times New Roman" panose="02020603050405020304" pitchFamily="18" charset="0"/>
                <a:cs typeface="Times New Roman" panose="02020603050405020304" pitchFamily="18" charset="0"/>
              </a:rPr>
              <a:t>provide extra time for the buyers of goods and services</a:t>
            </a:r>
            <a:r>
              <a:rPr lang="en-US" sz="2400" dirty="0">
                <a:latin typeface="Times New Roman" panose="02020603050405020304" pitchFamily="18" charset="0"/>
                <a:cs typeface="Times New Roman" panose="02020603050405020304" pitchFamily="18" charset="0"/>
              </a:rPr>
              <a:t> from such enterprises to make payment so that such enterprises do not suffer due to the present unrealistic timeline prescribed in law </a:t>
            </a:r>
            <a:endParaRPr lang="en-US" sz="2400"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b="1" u="sng" dirty="0" smtClean="0">
                <a:latin typeface="Times New Roman" panose="02020603050405020304" pitchFamily="18" charset="0"/>
                <a:cs typeface="Times New Roman" panose="02020603050405020304" pitchFamily="18" charset="0"/>
              </a:rPr>
              <a:t>or </a:t>
            </a:r>
            <a:r>
              <a:rPr lang="en-US" sz="2400" b="1" u="sng" dirty="0">
                <a:latin typeface="Times New Roman" panose="02020603050405020304" pitchFamily="18" charset="0"/>
                <a:cs typeface="Times New Roman" panose="02020603050405020304" pitchFamily="18" charset="0"/>
              </a:rPr>
              <a:t>alternatively, </a:t>
            </a:r>
            <a:endParaRPr lang="en-US" sz="2400" b="1" u="sng" dirty="0" smtClean="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clause </a:t>
            </a:r>
            <a:r>
              <a:rPr lang="en-US" sz="2400" dirty="0">
                <a:latin typeface="Times New Roman" panose="02020603050405020304" pitchFamily="18" charset="0"/>
                <a:cs typeface="Times New Roman" panose="02020603050405020304" pitchFamily="18" charset="0"/>
              </a:rPr>
              <a:t>(h) of section 43B may also be given the </a:t>
            </a:r>
            <a:r>
              <a:rPr lang="en-US" sz="2400" b="1" u="sng" dirty="0">
                <a:latin typeface="Times New Roman" panose="02020603050405020304" pitchFamily="18" charset="0"/>
                <a:cs typeface="Times New Roman" panose="02020603050405020304" pitchFamily="18" charset="0"/>
              </a:rPr>
              <a:t>benefit of the proviso therein, in which case the taxpayers can discharge the liability to MSME units before the 'due </a:t>
            </a:r>
            <a:r>
              <a:rPr lang="en-US" sz="2400" b="1" u="sng" dirty="0" smtClean="0">
                <a:latin typeface="Times New Roman" panose="02020603050405020304" pitchFamily="18" charset="0"/>
                <a:cs typeface="Times New Roman" panose="02020603050405020304" pitchFamily="18" charset="0"/>
              </a:rPr>
              <a:t>date‘</a:t>
            </a:r>
            <a:r>
              <a:rPr lang="en-US" sz="2400" dirty="0" smtClean="0">
                <a:latin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cs typeface="Times New Roman" panose="02020603050405020304" pitchFamily="18" charset="0"/>
              </a:rPr>
              <a:t>for </a:t>
            </a:r>
            <a:r>
              <a:rPr lang="en-US" sz="2400" b="1" u="sng" dirty="0">
                <a:latin typeface="Times New Roman" panose="02020603050405020304" pitchFamily="18" charset="0"/>
                <a:cs typeface="Times New Roman" panose="02020603050405020304" pitchFamily="18" charset="0"/>
              </a:rPr>
              <a:t>filing the return specified in section 139(1</a:t>
            </a:r>
            <a:r>
              <a:rPr lang="en-US" sz="2400" b="1" u="sng" dirty="0" smtClean="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smtClean="0"/>
              <a:t>H. C. Khincha &amp; Co</a:t>
            </a:r>
            <a:endParaRPr lang="en-IN"/>
          </a:p>
        </p:txBody>
      </p:sp>
    </p:spTree>
    <p:extLst>
      <p:ext uri="{BB962C8B-B14F-4D97-AF65-F5344CB8AC3E}">
        <p14:creationId xmlns:p14="http://schemas.microsoft.com/office/powerpoint/2010/main" val="691332003"/>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7" descr="images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1130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Rectangle 3"/>
          <p:cNvSpPr txBox="1">
            <a:spLocks noChangeArrowheads="1"/>
          </p:cNvSpPr>
          <p:nvPr/>
        </p:nvSpPr>
        <p:spPr bwMode="auto">
          <a:xfrm>
            <a:off x="2286000" y="5334000"/>
            <a:ext cx="9359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ts val="3225"/>
              </a:lnSpc>
              <a:spcBef>
                <a:spcPts val="400"/>
              </a:spcBef>
              <a:buClr>
                <a:schemeClr val="accent1"/>
              </a:buClr>
              <a:buSzPct val="68000"/>
            </a:pPr>
            <a:r>
              <a:rPr lang="en-US" altLang="zh-CN" sz="2800" i="1" dirty="0">
                <a:latin typeface="Times New Roman" panose="02020603050405020304" pitchFamily="18" charset="0"/>
                <a:cs typeface="Times New Roman" panose="02020603050405020304" pitchFamily="18" charset="0"/>
              </a:rPr>
              <a:t>Thanks to my computer operators</a:t>
            </a:r>
          </a:p>
          <a:p>
            <a:pPr algn="r" eaLnBrk="1" hangingPunct="1">
              <a:lnSpc>
                <a:spcPts val="3225"/>
              </a:lnSpc>
              <a:spcBef>
                <a:spcPts val="400"/>
              </a:spcBef>
              <a:buClr>
                <a:schemeClr val="accent1"/>
              </a:buClr>
              <a:buSzPct val="68000"/>
            </a:pPr>
            <a:r>
              <a:rPr lang="en-US" altLang="zh-CN" sz="2800" b="1" i="1" dirty="0">
                <a:latin typeface="Times New Roman" panose="02020603050405020304" pitchFamily="18" charset="0"/>
                <a:cs typeface="Times New Roman" panose="02020603050405020304" pitchFamily="18" charset="0"/>
              </a:rPr>
              <a:t>Sri. N. </a:t>
            </a:r>
            <a:r>
              <a:rPr lang="en-US" altLang="zh-CN" sz="2800" b="1" i="1" dirty="0" err="1">
                <a:latin typeface="Times New Roman" panose="02020603050405020304" pitchFamily="18" charset="0"/>
                <a:cs typeface="Times New Roman" panose="02020603050405020304" pitchFamily="18" charset="0"/>
              </a:rPr>
              <a:t>Beeresh</a:t>
            </a:r>
            <a:r>
              <a:rPr lang="en-US" altLang="zh-CN" sz="2800" b="1" i="1" dirty="0">
                <a:latin typeface="Times New Roman" panose="02020603050405020304" pitchFamily="18" charset="0"/>
                <a:cs typeface="Times New Roman" panose="02020603050405020304" pitchFamily="18" charset="0"/>
              </a:rPr>
              <a:t> Kumar &amp; Sri. </a:t>
            </a:r>
            <a:r>
              <a:rPr lang="en-US" altLang="zh-CN" sz="2800" b="1" i="1" dirty="0" err="1">
                <a:latin typeface="Times New Roman" panose="02020603050405020304" pitchFamily="18" charset="0"/>
                <a:cs typeface="Times New Roman" panose="02020603050405020304" pitchFamily="18" charset="0"/>
              </a:rPr>
              <a:t>Vinay</a:t>
            </a:r>
            <a:r>
              <a:rPr lang="en-US" altLang="zh-CN" sz="2800" b="1" i="1" dirty="0">
                <a:latin typeface="Times New Roman" panose="02020603050405020304" pitchFamily="18" charset="0"/>
                <a:cs typeface="Times New Roman" panose="02020603050405020304" pitchFamily="18" charset="0"/>
              </a:rPr>
              <a:t> Kumar .H</a:t>
            </a:r>
          </a:p>
        </p:txBody>
      </p:sp>
      <p:sp>
        <p:nvSpPr>
          <p:cNvPr id="2078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t>H.C.Khincha &amp; Co</a:t>
            </a:r>
            <a:endParaRPr lang="en-US"/>
          </a:p>
        </p:txBody>
      </p:sp>
    </p:spTree>
    <p:extLst>
      <p:ext uri="{BB962C8B-B14F-4D97-AF65-F5344CB8AC3E}">
        <p14:creationId xmlns:p14="http://schemas.microsoft.com/office/powerpoint/2010/main" val="2581881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821" y="270933"/>
            <a:ext cx="11492089" cy="6141156"/>
          </a:xfrm>
        </p:spPr>
        <p:txBody>
          <a:bodyPr>
            <a:normAutofit/>
          </a:bodyPr>
          <a:lstStyle/>
          <a:p>
            <a:pPr marL="0" indent="0" algn="just">
              <a:buNone/>
            </a:pPr>
            <a:r>
              <a:rPr lang="en-IN" sz="2400" b="1" dirty="0" smtClean="0">
                <a:solidFill>
                  <a:schemeClr val="tx1"/>
                </a:solidFill>
                <a:latin typeface="Times New Roman" panose="02020603050405020304" pitchFamily="18" charset="0"/>
                <a:cs typeface="Times New Roman" panose="02020603050405020304" pitchFamily="18" charset="0"/>
              </a:rPr>
              <a:t>ISSUE - 1</a:t>
            </a:r>
          </a:p>
          <a:p>
            <a:pPr marL="0" indent="0" algn="just">
              <a:buNone/>
            </a:pPr>
            <a:r>
              <a:rPr lang="en-IN" sz="2400" b="1" u="sng" dirty="0" smtClean="0">
                <a:latin typeface="Times New Roman" pitchFamily="18" charset="0"/>
                <a:cs typeface="Times New Roman" pitchFamily="18" charset="0"/>
              </a:rPr>
              <a:t>S. 45(5A) IS NOT RETROSPECTIVE</a:t>
            </a:r>
            <a:r>
              <a:rPr lang="en-IN" sz="2400" u="sng" dirty="0" smtClean="0">
                <a:latin typeface="Times New Roman" pitchFamily="18" charset="0"/>
                <a:cs typeface="Times New Roman" pitchFamily="18" charset="0"/>
              </a:rPr>
              <a:t> </a:t>
            </a:r>
            <a:r>
              <a:rPr lang="en-IN" sz="2400" b="1" u="sng" dirty="0" smtClean="0">
                <a:latin typeface="Times New Roman" pitchFamily="18" charset="0"/>
                <a:cs typeface="Times New Roman" pitchFamily="18" charset="0"/>
              </a:rPr>
              <a:t>BUT PROSPECTIVE IN NATURE.</a:t>
            </a:r>
            <a:endParaRPr lang="en-IN" sz="2400" b="1" u="sng" dirty="0">
              <a:latin typeface="Times New Roman" pitchFamily="18" charset="0"/>
              <a:cs typeface="Times New Roman" pitchFamily="18" charset="0"/>
            </a:endParaRPr>
          </a:p>
          <a:p>
            <a:pPr marL="0" indent="0" algn="just">
              <a:buNone/>
            </a:pPr>
            <a:r>
              <a:rPr lang="en-IN" sz="2400" dirty="0" smtClean="0">
                <a:latin typeface="Times New Roman" pitchFamily="18" charset="0"/>
                <a:cs typeface="Times New Roman" pitchFamily="18" charset="0"/>
              </a:rPr>
              <a:t>In the following decisions, Tribunals </a:t>
            </a:r>
            <a:r>
              <a:rPr lang="en-IN" sz="2400" dirty="0">
                <a:latin typeface="Times New Roman" pitchFamily="18" charset="0"/>
                <a:cs typeface="Times New Roman" pitchFamily="18" charset="0"/>
              </a:rPr>
              <a:t>have held that the provisions of Section 45(5A) are prospective in nature and not retrospective </a:t>
            </a:r>
            <a:r>
              <a:rPr lang="en-IN" sz="2400" dirty="0" smtClean="0">
                <a:latin typeface="Times New Roman" pitchFamily="18" charset="0"/>
                <a:cs typeface="Times New Roman" pitchFamily="18" charset="0"/>
              </a:rPr>
              <a:t>– </a:t>
            </a:r>
          </a:p>
          <a:p>
            <a:pPr marL="0" indent="0" algn="just">
              <a:buNone/>
            </a:pPr>
            <a:r>
              <a:rPr lang="en-IN" sz="2400" b="1" dirty="0" smtClean="0">
                <a:latin typeface="Times New Roman" pitchFamily="18" charset="0"/>
                <a:cs typeface="Times New Roman" pitchFamily="18" charset="0"/>
              </a:rPr>
              <a:t>Smt</a:t>
            </a:r>
            <a:r>
              <a:rPr lang="en-IN" sz="2400" b="1" dirty="0">
                <a:latin typeface="Times New Roman" pitchFamily="18" charset="0"/>
                <a:cs typeface="Times New Roman" pitchFamily="18" charset="0"/>
              </a:rPr>
              <a:t>. G. </a:t>
            </a:r>
            <a:r>
              <a:rPr lang="en-IN" sz="2400" b="1" dirty="0" err="1">
                <a:latin typeface="Times New Roman" pitchFamily="18" charset="0"/>
                <a:cs typeface="Times New Roman" pitchFamily="18" charset="0"/>
              </a:rPr>
              <a:t>Sailaja</a:t>
            </a:r>
            <a:r>
              <a:rPr lang="en-IN" sz="2400" b="1" dirty="0">
                <a:latin typeface="Times New Roman" pitchFamily="18" charset="0"/>
                <a:cs typeface="Times New Roman" pitchFamily="18" charset="0"/>
              </a:rPr>
              <a:t> v. ITO [ITA Nos. 51 &amp; 570/</a:t>
            </a:r>
            <a:r>
              <a:rPr lang="en-IN" sz="2400" b="1" dirty="0" err="1">
                <a:latin typeface="Times New Roman" pitchFamily="18" charset="0"/>
                <a:cs typeface="Times New Roman" pitchFamily="18" charset="0"/>
              </a:rPr>
              <a:t>Hyd</a:t>
            </a:r>
            <a:r>
              <a:rPr lang="en-IN" sz="2400" b="1" dirty="0">
                <a:latin typeface="Times New Roman" pitchFamily="18" charset="0"/>
                <a:cs typeface="Times New Roman" pitchFamily="18" charset="0"/>
              </a:rPr>
              <a:t>/2016 and Others; Date of Order 30.11.2017</a:t>
            </a:r>
            <a:r>
              <a:rPr lang="en-IN" sz="2400" b="1" dirty="0" smtClean="0">
                <a:latin typeface="Times New Roman" pitchFamily="18" charset="0"/>
                <a:cs typeface="Times New Roman" pitchFamily="18" charset="0"/>
              </a:rPr>
              <a:t>]</a:t>
            </a:r>
            <a:endParaRPr lang="en-IN" sz="2400" b="1" dirty="0">
              <a:latin typeface="Times New Roman" pitchFamily="18" charset="0"/>
              <a:cs typeface="Times New Roman" pitchFamily="18" charset="0"/>
            </a:endParaRPr>
          </a:p>
          <a:p>
            <a:pPr marL="0" indent="0" algn="just">
              <a:buNone/>
            </a:pPr>
            <a:r>
              <a:rPr lang="en-IN" sz="2400" b="1" dirty="0" smtClean="0">
                <a:latin typeface="Times New Roman" pitchFamily="18" charset="0"/>
                <a:cs typeface="Times New Roman" pitchFamily="18" charset="0"/>
              </a:rPr>
              <a:t>DCIT </a:t>
            </a:r>
            <a:r>
              <a:rPr lang="en-IN" sz="2400" b="1" dirty="0">
                <a:latin typeface="Times New Roman" pitchFamily="18" charset="0"/>
                <a:cs typeface="Times New Roman" pitchFamily="18" charset="0"/>
              </a:rPr>
              <a:t>v. </a:t>
            </a:r>
            <a:r>
              <a:rPr lang="en-IN" sz="2400" b="1" dirty="0" err="1">
                <a:latin typeface="Times New Roman" pitchFamily="18" charset="0"/>
                <a:cs typeface="Times New Roman" pitchFamily="18" charset="0"/>
              </a:rPr>
              <a:t>Agamati</a:t>
            </a:r>
            <a:r>
              <a:rPr lang="en-IN" sz="2400" b="1" dirty="0">
                <a:latin typeface="Times New Roman" pitchFamily="18" charset="0"/>
                <a:cs typeface="Times New Roman" pitchFamily="18" charset="0"/>
              </a:rPr>
              <a:t> Ram Reddy [ITA No. 1774/</a:t>
            </a:r>
            <a:r>
              <a:rPr lang="en-IN" sz="2400" b="1" dirty="0" err="1">
                <a:latin typeface="Times New Roman" pitchFamily="18" charset="0"/>
                <a:cs typeface="Times New Roman" pitchFamily="18" charset="0"/>
              </a:rPr>
              <a:t>Hyd</a:t>
            </a:r>
            <a:r>
              <a:rPr lang="en-IN" sz="2400" b="1" dirty="0">
                <a:latin typeface="Times New Roman" pitchFamily="18" charset="0"/>
                <a:cs typeface="Times New Roman" pitchFamily="18" charset="0"/>
              </a:rPr>
              <a:t>/2017; AY 2008-09; Date of Order : 31.1.2019]</a:t>
            </a:r>
          </a:p>
          <a:p>
            <a:pPr marL="0" indent="0" algn="just">
              <a:buNone/>
            </a:pPr>
            <a:r>
              <a:rPr lang="en-IN" sz="2400" b="1" dirty="0" err="1" smtClean="0">
                <a:latin typeface="Times New Roman" pitchFamily="18" charset="0"/>
                <a:cs typeface="Times New Roman" pitchFamily="18" charset="0"/>
              </a:rPr>
              <a:t>Adinarayana</a:t>
            </a:r>
            <a:r>
              <a:rPr lang="en-IN" sz="2400" b="1" dirty="0" smtClean="0">
                <a:latin typeface="Times New Roman" pitchFamily="18" charset="0"/>
                <a:cs typeface="Times New Roman" pitchFamily="18" charset="0"/>
              </a:rPr>
              <a:t> </a:t>
            </a:r>
            <a:r>
              <a:rPr lang="en-IN" sz="2400" b="1" dirty="0">
                <a:latin typeface="Times New Roman" pitchFamily="18" charset="0"/>
                <a:cs typeface="Times New Roman" pitchFamily="18" charset="0"/>
              </a:rPr>
              <a:t>Reddy </a:t>
            </a:r>
            <a:r>
              <a:rPr lang="en-IN" sz="2400" b="1" dirty="0" err="1">
                <a:latin typeface="Times New Roman" pitchFamily="18" charset="0"/>
                <a:cs typeface="Times New Roman" pitchFamily="18" charset="0"/>
              </a:rPr>
              <a:t>Kummeta</a:t>
            </a:r>
            <a:r>
              <a:rPr lang="en-IN" sz="2400" b="1" dirty="0">
                <a:latin typeface="Times New Roman" pitchFamily="18" charset="0"/>
                <a:cs typeface="Times New Roman" pitchFamily="18" charset="0"/>
              </a:rPr>
              <a:t> v. ACIT [(2018) 91 </a:t>
            </a:r>
            <a:r>
              <a:rPr lang="en-IN" sz="2400" b="1" dirty="0" smtClean="0">
                <a:latin typeface="Times New Roman" pitchFamily="18" charset="0"/>
                <a:cs typeface="Times New Roman" pitchFamily="18" charset="0"/>
              </a:rPr>
              <a:t>taxmann.com </a:t>
            </a:r>
            <a:r>
              <a:rPr lang="en-IN" sz="2400" b="1" dirty="0">
                <a:latin typeface="Times New Roman" pitchFamily="18" charset="0"/>
                <a:cs typeface="Times New Roman" pitchFamily="18" charset="0"/>
              </a:rPr>
              <a:t>360 (Hyd. –Trib</a:t>
            </a:r>
            <a:r>
              <a:rPr lang="en-IN" sz="2400" b="1" dirty="0" smtClean="0">
                <a:latin typeface="Times New Roman" pitchFamily="18" charset="0"/>
                <a:cs typeface="Times New Roman" pitchFamily="18" charset="0"/>
              </a:rPr>
              <a:t>.)] Date of order 28.02.2018</a:t>
            </a:r>
            <a:endParaRPr lang="en-IN"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983435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334" y="428605"/>
            <a:ext cx="11324728" cy="5697559"/>
          </a:xfrm>
        </p:spPr>
        <p:txBody>
          <a:bodyPr>
            <a:normAutofit/>
          </a:bodyPr>
          <a:lstStyle/>
          <a:p>
            <a:pPr algn="just">
              <a:buNone/>
            </a:pPr>
            <a:r>
              <a:rPr lang="en-IN" sz="2400" b="1" dirty="0" smtClean="0">
                <a:solidFill>
                  <a:schemeClr val="tx1"/>
                </a:solidFill>
                <a:latin typeface="Times New Roman" panose="02020603050405020304" pitchFamily="18" charset="0"/>
                <a:cs typeface="Times New Roman" panose="02020603050405020304" pitchFamily="18" charset="0"/>
              </a:rPr>
              <a:t>ISSUE - 2</a:t>
            </a:r>
          </a:p>
          <a:p>
            <a:pPr algn="just">
              <a:buNone/>
            </a:pPr>
            <a:r>
              <a:rPr lang="en-IN" sz="2400" b="1" u="sng" dirty="0" smtClean="0">
                <a:solidFill>
                  <a:schemeClr val="tx1"/>
                </a:solidFill>
                <a:latin typeface="Times New Roman" panose="02020603050405020304" pitchFamily="18" charset="0"/>
                <a:cs typeface="Times New Roman" panose="02020603050405020304" pitchFamily="18" charset="0"/>
              </a:rPr>
              <a:t>SCOPE OF SECTION IS LIMITED</a:t>
            </a:r>
            <a:r>
              <a:rPr lang="en-IN" sz="2400" u="sng" dirty="0" smtClean="0">
                <a:solidFill>
                  <a:schemeClr val="tx1"/>
                </a:solidFill>
                <a:latin typeface="Times New Roman" panose="02020603050405020304" pitchFamily="18" charset="0"/>
                <a:cs typeface="Times New Roman" panose="02020603050405020304" pitchFamily="18" charset="0"/>
              </a:rPr>
              <a:t> </a:t>
            </a:r>
          </a:p>
          <a:p>
            <a:pPr algn="just">
              <a:buNone/>
            </a:pPr>
            <a:r>
              <a:rPr lang="en-IN" sz="2400" b="1" u="sng" dirty="0" smtClean="0">
                <a:solidFill>
                  <a:schemeClr val="tx1"/>
                </a:solidFill>
                <a:latin typeface="Times New Roman" panose="02020603050405020304" pitchFamily="18" charset="0"/>
                <a:cs typeface="Times New Roman" panose="02020603050405020304" pitchFamily="18" charset="0"/>
              </a:rPr>
              <a:t>provision </a:t>
            </a:r>
            <a:r>
              <a:rPr lang="en-IN" sz="2400" b="1" u="sng" dirty="0">
                <a:solidFill>
                  <a:schemeClr val="tx1"/>
                </a:solidFill>
                <a:latin typeface="Times New Roman" panose="02020603050405020304" pitchFamily="18" charset="0"/>
                <a:cs typeface="Times New Roman" panose="02020603050405020304" pitchFamily="18" charset="0"/>
              </a:rPr>
              <a:t>is only applicable to individuals and HUF. </a:t>
            </a:r>
          </a:p>
          <a:p>
            <a:pPr algn="just">
              <a:buNone/>
            </a:pPr>
            <a:r>
              <a:rPr lang="en-IN" sz="2400" b="1" u="sng" dirty="0">
                <a:latin typeface="Times New Roman" panose="02020603050405020304" pitchFamily="18" charset="0"/>
                <a:cs typeface="Times New Roman" panose="02020603050405020304" pitchFamily="18" charset="0"/>
              </a:rPr>
              <a:t>A</a:t>
            </a:r>
            <a:r>
              <a:rPr lang="en-IN" sz="2400" b="1" u="sng" dirty="0" smtClean="0">
                <a:solidFill>
                  <a:schemeClr val="tx1"/>
                </a:solidFill>
                <a:latin typeface="Times New Roman" panose="02020603050405020304" pitchFamily="18" charset="0"/>
                <a:cs typeface="Times New Roman" panose="02020603050405020304" pitchFamily="18" charset="0"/>
              </a:rPr>
              <a:t>ll </a:t>
            </a:r>
            <a:r>
              <a:rPr lang="en-IN" sz="2400" b="1" u="sng" dirty="0">
                <a:solidFill>
                  <a:schemeClr val="tx1"/>
                </a:solidFill>
                <a:latin typeface="Times New Roman" panose="02020603050405020304" pitchFamily="18" charset="0"/>
                <a:cs typeface="Times New Roman" panose="02020603050405020304" pitchFamily="18" charset="0"/>
              </a:rPr>
              <a:t>other persons including co-operative societies, partnership firms, LLP and companies have been excluded</a:t>
            </a:r>
            <a:r>
              <a:rPr lang="en-IN" sz="2400" dirty="0">
                <a:solidFill>
                  <a:schemeClr val="tx1"/>
                </a:solidFill>
                <a:latin typeface="Times New Roman" panose="02020603050405020304" pitchFamily="18" charset="0"/>
                <a:cs typeface="Times New Roman" panose="02020603050405020304" pitchFamily="18" charset="0"/>
              </a:rPr>
              <a:t> out of the purview of this section. </a:t>
            </a:r>
          </a:p>
          <a:p>
            <a:pPr algn="just">
              <a:buNone/>
            </a:pPr>
            <a:r>
              <a:rPr lang="en-IN" sz="2400" dirty="0">
                <a:solidFill>
                  <a:schemeClr val="tx1"/>
                </a:solidFill>
                <a:latin typeface="Times New Roman" panose="02020603050405020304" pitchFamily="18" charset="0"/>
                <a:cs typeface="Times New Roman" panose="02020603050405020304" pitchFamily="18" charset="0"/>
              </a:rPr>
              <a:t>There seems to be </a:t>
            </a:r>
            <a:r>
              <a:rPr lang="en-IN" sz="2400" b="1" u="sng" dirty="0">
                <a:solidFill>
                  <a:schemeClr val="tx1"/>
                </a:solidFill>
                <a:latin typeface="Times New Roman" panose="02020603050405020304" pitchFamily="18" charset="0"/>
                <a:cs typeface="Times New Roman" panose="02020603050405020304" pitchFamily="18" charset="0"/>
              </a:rPr>
              <a:t>no rationale behind excluding other </a:t>
            </a:r>
            <a:r>
              <a:rPr lang="en-IN" sz="2400" b="1" u="sng" dirty="0" err="1">
                <a:solidFill>
                  <a:schemeClr val="tx1"/>
                </a:solidFill>
                <a:latin typeface="Times New Roman" panose="02020603050405020304" pitchFamily="18" charset="0"/>
                <a:cs typeface="Times New Roman" panose="02020603050405020304" pitchFamily="18" charset="0"/>
              </a:rPr>
              <a:t>assessees</a:t>
            </a:r>
            <a:r>
              <a:rPr lang="en-IN" sz="2400" b="1" u="sng" dirty="0">
                <a:solidFill>
                  <a:schemeClr val="tx1"/>
                </a:solidFill>
                <a:latin typeface="Times New Roman" panose="02020603050405020304" pitchFamily="18" charset="0"/>
                <a:cs typeface="Times New Roman" panose="02020603050405020304" pitchFamily="18" charset="0"/>
              </a:rPr>
              <a:t> </a:t>
            </a:r>
            <a:r>
              <a:rPr lang="en-IN" sz="2400" dirty="0" smtClean="0">
                <a:solidFill>
                  <a:schemeClr val="tx1"/>
                </a:solidFill>
                <a:latin typeface="Times New Roman" panose="02020603050405020304" pitchFamily="18" charset="0"/>
                <a:cs typeface="Times New Roman" panose="02020603050405020304" pitchFamily="18" charset="0"/>
              </a:rPr>
              <a:t>and</a:t>
            </a:r>
          </a:p>
          <a:p>
            <a:pPr algn="just">
              <a:buNone/>
            </a:pPr>
            <a:r>
              <a:rPr lang="en-IN" sz="2400" dirty="0" smtClean="0">
                <a:solidFill>
                  <a:schemeClr val="tx1"/>
                </a:solidFill>
                <a:latin typeface="Times New Roman" panose="02020603050405020304" pitchFamily="18" charset="0"/>
                <a:cs typeface="Times New Roman" panose="02020603050405020304" pitchFamily="18" charset="0"/>
              </a:rPr>
              <a:t>this </a:t>
            </a:r>
            <a:r>
              <a:rPr lang="en-IN" sz="2400" dirty="0">
                <a:solidFill>
                  <a:schemeClr val="tx1"/>
                </a:solidFill>
                <a:latin typeface="Times New Roman" panose="02020603050405020304" pitchFamily="18" charset="0"/>
                <a:cs typeface="Times New Roman" panose="02020603050405020304" pitchFamily="18" charset="0"/>
              </a:rPr>
              <a:t>will </a:t>
            </a:r>
            <a:r>
              <a:rPr lang="en-IN" sz="2400" b="1" u="sng" dirty="0">
                <a:solidFill>
                  <a:schemeClr val="tx1"/>
                </a:solidFill>
                <a:latin typeface="Times New Roman" panose="02020603050405020304" pitchFamily="18" charset="0"/>
                <a:cs typeface="Times New Roman" panose="02020603050405020304" pitchFamily="18" charset="0"/>
              </a:rPr>
              <a:t>result in difference in tax implications for the same transaction for different </a:t>
            </a:r>
            <a:r>
              <a:rPr lang="en-IN" sz="2400" b="1" u="sng" dirty="0" err="1">
                <a:solidFill>
                  <a:schemeClr val="tx1"/>
                </a:solidFill>
                <a:latin typeface="Times New Roman" panose="02020603050405020304" pitchFamily="18" charset="0"/>
                <a:cs typeface="Times New Roman" panose="02020603050405020304" pitchFamily="18" charset="0"/>
              </a:rPr>
              <a:t>assessees</a:t>
            </a:r>
            <a:r>
              <a:rPr lang="en-IN" sz="2400" b="1" u="sng" dirty="0">
                <a:solidFill>
                  <a:schemeClr val="tx1"/>
                </a:solidFill>
                <a:latin typeface="Times New Roman" panose="02020603050405020304" pitchFamily="18" charset="0"/>
                <a:cs typeface="Times New Roman" panose="02020603050405020304" pitchFamily="18" charset="0"/>
              </a:rPr>
              <a:t> which is against the principle of equity in taxation</a:t>
            </a:r>
            <a:r>
              <a:rPr lang="en-IN" sz="2400" b="1" u="sng" dirty="0" smtClean="0">
                <a:solidFill>
                  <a:schemeClr val="tx1"/>
                </a:solidFill>
                <a:latin typeface="Times New Roman" panose="02020603050405020304" pitchFamily="18" charset="0"/>
                <a:cs typeface="Times New Roman" panose="02020603050405020304" pitchFamily="18" charset="0"/>
              </a:rPr>
              <a:t>.</a:t>
            </a:r>
            <a:endParaRPr lang="en-IN" sz="2400" b="1" u="sng" dirty="0">
              <a:solidFill>
                <a:schemeClr val="tx1"/>
              </a:solidFill>
              <a:latin typeface="Times New Roman" panose="02020603050405020304" pitchFamily="18" charset="0"/>
              <a:cs typeface="Times New Roman" panose="02020603050405020304" pitchFamily="18" charset="0"/>
            </a:endParaRPr>
          </a:p>
          <a:p>
            <a:pPr algn="just">
              <a:buNone/>
            </a:pP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934215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300" y="342900"/>
            <a:ext cx="11391900" cy="6134100"/>
          </a:xfrm>
        </p:spPr>
        <p:txBody>
          <a:bodyPr>
            <a:normAutofit/>
          </a:bodyPr>
          <a:lstStyle/>
          <a:p>
            <a:pPr algn="just">
              <a:buNone/>
            </a:pPr>
            <a:r>
              <a:rPr lang="en-GB" sz="2400" b="1" dirty="0" smtClean="0">
                <a:latin typeface="Times" panose="02020603050405020304" pitchFamily="18" charset="0"/>
                <a:cs typeface="Times" panose="02020603050405020304" pitchFamily="18" charset="0"/>
              </a:rPr>
              <a:t>Sec. 2(47) "transfer", </a:t>
            </a:r>
            <a:r>
              <a:rPr lang="en-GB" sz="2400" b="1" dirty="0">
                <a:latin typeface="Times" panose="02020603050405020304" pitchFamily="18" charset="0"/>
                <a:cs typeface="Times" panose="02020603050405020304" pitchFamily="18" charset="0"/>
              </a:rPr>
              <a:t>in relation to a capital asset, </a:t>
            </a:r>
            <a:r>
              <a:rPr lang="en-GB" sz="2400" b="1" dirty="0" smtClean="0">
                <a:latin typeface="Times" panose="02020603050405020304" pitchFamily="18" charset="0"/>
                <a:cs typeface="Times" panose="02020603050405020304" pitchFamily="18" charset="0"/>
              </a:rPr>
              <a:t>includes- </a:t>
            </a:r>
          </a:p>
          <a:p>
            <a:pPr algn="just">
              <a:buNone/>
            </a:pPr>
            <a:r>
              <a:rPr lang="en-GB" sz="2400" b="1" dirty="0" smtClean="0">
                <a:latin typeface="Times" panose="02020603050405020304" pitchFamily="18" charset="0"/>
                <a:cs typeface="Times" panose="02020603050405020304" pitchFamily="18" charset="0"/>
              </a:rPr>
              <a:t>Sec. 2(47)(</a:t>
            </a:r>
            <a:r>
              <a:rPr lang="en-GB" sz="2400" b="1" dirty="0">
                <a:latin typeface="Times" panose="02020603050405020304" pitchFamily="18" charset="0"/>
                <a:cs typeface="Times" panose="02020603050405020304" pitchFamily="18" charset="0"/>
              </a:rPr>
              <a:t>v</a:t>
            </a:r>
            <a:r>
              <a:rPr lang="en-GB" sz="2400" b="1" dirty="0" smtClean="0">
                <a:latin typeface="Times" panose="02020603050405020304" pitchFamily="18" charset="0"/>
                <a:cs typeface="Times" panose="02020603050405020304" pitchFamily="18" charset="0"/>
              </a:rPr>
              <a:t>) </a:t>
            </a:r>
          </a:p>
          <a:p>
            <a:pPr algn="just">
              <a:buNone/>
            </a:pPr>
            <a:r>
              <a:rPr lang="en-GB" sz="2400" dirty="0" smtClean="0">
                <a:latin typeface="Times" panose="02020603050405020304" pitchFamily="18" charset="0"/>
                <a:cs typeface="Times" panose="02020603050405020304" pitchFamily="18" charset="0"/>
              </a:rPr>
              <a:t>any </a:t>
            </a:r>
            <a:r>
              <a:rPr lang="en-GB" sz="2400" dirty="0">
                <a:latin typeface="Times" panose="02020603050405020304" pitchFamily="18" charset="0"/>
                <a:cs typeface="Times" panose="02020603050405020304" pitchFamily="18" charset="0"/>
              </a:rPr>
              <a:t>transaction involving the allowing of the possession of any immovable property to be taken or retained in part performance of a contract of the nature referred to in section </a:t>
            </a:r>
            <a:r>
              <a:rPr lang="en-GB" sz="2400" dirty="0" smtClean="0">
                <a:latin typeface="Times" panose="02020603050405020304" pitchFamily="18" charset="0"/>
                <a:cs typeface="Times" panose="02020603050405020304" pitchFamily="18" charset="0"/>
              </a:rPr>
              <a:t>53A </a:t>
            </a:r>
            <a:r>
              <a:rPr lang="en-GB" sz="2400" dirty="0">
                <a:latin typeface="Times" panose="02020603050405020304" pitchFamily="18" charset="0"/>
                <a:cs typeface="Times" panose="02020603050405020304" pitchFamily="18" charset="0"/>
              </a:rPr>
              <a:t>of the Transfer of Property Act, 1882 (4 of 1882) ; </a:t>
            </a:r>
            <a:r>
              <a:rPr lang="en-GB" sz="2400" dirty="0" smtClean="0">
                <a:latin typeface="Times" panose="02020603050405020304" pitchFamily="18" charset="0"/>
                <a:cs typeface="Times" panose="02020603050405020304" pitchFamily="18" charset="0"/>
              </a:rPr>
              <a:t>or</a:t>
            </a:r>
          </a:p>
          <a:p>
            <a:pPr algn="just">
              <a:buNone/>
            </a:pPr>
            <a:endParaRPr lang="en-GB" sz="2400" dirty="0">
              <a:latin typeface="Times" panose="02020603050405020304" pitchFamily="18" charset="0"/>
              <a:cs typeface="Times" panose="02020603050405020304" pitchFamily="18" charset="0"/>
            </a:endParaRPr>
          </a:p>
          <a:p>
            <a:pPr algn="just">
              <a:buNone/>
            </a:pPr>
            <a:r>
              <a:rPr lang="en-US" sz="2400" dirty="0">
                <a:latin typeface="Times" panose="02020603050405020304" pitchFamily="18" charset="0"/>
                <a:cs typeface="Times" panose="02020603050405020304" pitchFamily="18" charset="0"/>
              </a:rPr>
              <a:t>In other words, transfer includes any arrangement or transaction where any rights are handed over in execution of part performance of contract, even though the legal title has not been transferred. Thus by legislation by incorporation, transfer in part performance of contract as provided in Section 53A of the Transfer of Property Act was made applicable to transfer of capital asset for capital gains tax purposes.</a:t>
            </a:r>
          </a:p>
          <a:p>
            <a:pPr algn="just">
              <a:buNone/>
            </a:pPr>
            <a:endParaRPr lang="en-GB" sz="2400" dirty="0">
              <a:latin typeface="Times" panose="02020603050405020304" pitchFamily="18" charset="0"/>
              <a:cs typeface="Times" panose="02020603050405020304" pitchFamily="18" charset="0"/>
            </a:endParaRP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989548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664" y="187229"/>
            <a:ext cx="11572805" cy="6460584"/>
          </a:xfrm>
        </p:spPr>
        <p:txBody>
          <a:bodyPr>
            <a:noAutofit/>
          </a:bodyPr>
          <a:lstStyle/>
          <a:p>
            <a:pPr algn="just">
              <a:spcBef>
                <a:spcPts val="0"/>
              </a:spcBef>
              <a:buNone/>
            </a:pPr>
            <a:r>
              <a:rPr lang="en-IN" sz="2400" b="1" dirty="0" smtClean="0">
                <a:latin typeface="Times New Roman" panose="02020603050405020304" pitchFamily="18" charset="0"/>
                <a:cs typeface="Times New Roman" panose="02020603050405020304" pitchFamily="18" charset="0"/>
              </a:rPr>
              <a:t>ISSUE - </a:t>
            </a:r>
            <a:r>
              <a:rPr lang="en-IN" sz="2400" b="1" dirty="0">
                <a:latin typeface="Times New Roman" panose="02020603050405020304" pitchFamily="18" charset="0"/>
                <a:cs typeface="Times New Roman" panose="02020603050405020304" pitchFamily="18" charset="0"/>
              </a:rPr>
              <a:t>3</a:t>
            </a:r>
            <a:endParaRPr lang="en-IN" sz="2400" b="1" dirty="0" smtClean="0">
              <a:latin typeface="Times New Roman" panose="02020603050405020304" pitchFamily="18" charset="0"/>
              <a:cs typeface="Times New Roman" panose="02020603050405020304" pitchFamily="18" charset="0"/>
            </a:endParaRPr>
          </a:p>
          <a:p>
            <a:pPr algn="just">
              <a:spcBef>
                <a:spcPts val="0"/>
              </a:spcBef>
              <a:buNone/>
            </a:pPr>
            <a:r>
              <a:rPr lang="en-GB" sz="2400" b="1" u="sng" dirty="0" smtClean="0">
                <a:latin typeface="Times New Roman" panose="02020603050405020304" pitchFamily="18" charset="0"/>
                <a:cs typeface="Times New Roman" panose="02020603050405020304" pitchFamily="18" charset="0"/>
              </a:rPr>
              <a:t>PROVISIONS </a:t>
            </a:r>
            <a:r>
              <a:rPr lang="en-IN" sz="2400" b="1" u="sng" spc="-5" dirty="0" smtClean="0">
                <a:latin typeface="Times New Roman" panose="02020603050405020304" pitchFamily="18" charset="0"/>
                <a:cs typeface="Times New Roman" panose="02020603050405020304" pitchFamily="18" charset="0"/>
              </a:rPr>
              <a:t>OF S. 45(5A) ARE NOT APPLICABLE TO TRANSFER OF TENANCY RIGHTS </a:t>
            </a:r>
            <a:r>
              <a:rPr lang="en-IN" sz="2400" b="1" u="sng" dirty="0" smtClean="0">
                <a:latin typeface="Times New Roman" panose="02020603050405020304" pitchFamily="18" charset="0"/>
                <a:cs typeface="Times New Roman" panose="02020603050405020304" pitchFamily="18" charset="0"/>
              </a:rPr>
              <a:t>/  </a:t>
            </a:r>
            <a:r>
              <a:rPr lang="en-IN" sz="2400" b="1" u="sng" spc="-5" dirty="0" smtClean="0">
                <a:latin typeface="Times New Roman" panose="02020603050405020304" pitchFamily="18" charset="0"/>
                <a:cs typeface="Times New Roman" panose="02020603050405020304" pitchFamily="18" charset="0"/>
              </a:rPr>
              <a:t>LEASEHOLD</a:t>
            </a:r>
            <a:r>
              <a:rPr lang="en-IN" sz="2400" b="1" u="sng" spc="-85" dirty="0" smtClean="0">
                <a:latin typeface="Times New Roman" panose="02020603050405020304" pitchFamily="18" charset="0"/>
                <a:cs typeface="Times New Roman" panose="02020603050405020304" pitchFamily="18" charset="0"/>
              </a:rPr>
              <a:t> </a:t>
            </a:r>
            <a:r>
              <a:rPr lang="en-IN" sz="2400" b="1" u="sng" spc="-5" dirty="0" smtClean="0">
                <a:latin typeface="Times New Roman" panose="02020603050405020304" pitchFamily="18" charset="0"/>
                <a:cs typeface="Times New Roman" panose="02020603050405020304" pitchFamily="18" charset="0"/>
              </a:rPr>
              <a:t>RIGHTS / BOOKING RIGHTS / RIGHTS IN LAND OR BUILDING</a:t>
            </a:r>
            <a:endParaRPr lang="en-IN" sz="2400" b="1" u="sng" spc="-5" dirty="0">
              <a:latin typeface="Times New Roman" panose="02020603050405020304" pitchFamily="18" charset="0"/>
              <a:cs typeface="Times New Roman" panose="02020603050405020304" pitchFamily="18" charset="0"/>
            </a:endParaRPr>
          </a:p>
          <a:p>
            <a:pPr algn="just">
              <a:buNone/>
            </a:pPr>
            <a:r>
              <a:rPr lang="en-IN" sz="2400" dirty="0" smtClean="0">
                <a:latin typeface="Times New Roman" panose="02020603050405020304" pitchFamily="18" charset="0"/>
                <a:cs typeface="Times New Roman" panose="02020603050405020304" pitchFamily="18" charset="0"/>
              </a:rPr>
              <a:t>In context of </a:t>
            </a:r>
            <a:r>
              <a:rPr lang="en-IN" sz="2400" b="1" u="sng" dirty="0" smtClean="0">
                <a:latin typeface="Times New Roman" panose="02020603050405020304" pitchFamily="18" charset="0"/>
                <a:cs typeface="Times New Roman" panose="02020603050405020304" pitchFamily="18" charset="0"/>
              </a:rPr>
              <a:t>section 50C</a:t>
            </a:r>
            <a:r>
              <a:rPr lang="en-IN" sz="2400" dirty="0" smtClean="0">
                <a:latin typeface="Times New Roman" panose="02020603050405020304" pitchFamily="18" charset="0"/>
                <a:cs typeface="Times New Roman" panose="02020603050405020304" pitchFamily="18" charset="0"/>
              </a:rPr>
              <a:t> courts have held that section </a:t>
            </a:r>
            <a:r>
              <a:rPr lang="en-IN" sz="2400" b="1" u="sng" dirty="0" smtClean="0">
                <a:latin typeface="Times New Roman" panose="02020603050405020304" pitchFamily="18" charset="0"/>
                <a:cs typeface="Times New Roman" panose="02020603050405020304" pitchFamily="18" charset="0"/>
              </a:rPr>
              <a:t>does not apply to </a:t>
            </a:r>
            <a:r>
              <a:rPr lang="en-GB" sz="2400" b="1" u="sng" dirty="0">
                <a:latin typeface="Times New Roman" panose="02020603050405020304" pitchFamily="18" charset="0"/>
                <a:cs typeface="Times New Roman" panose="02020603050405020304" pitchFamily="18" charset="0"/>
              </a:rPr>
              <a:t>tenancy rights /  leasehold rights / booking </a:t>
            </a:r>
            <a:r>
              <a:rPr lang="en-GB" sz="2400" b="1" u="sng" dirty="0" smtClean="0">
                <a:latin typeface="Times New Roman" panose="02020603050405020304" pitchFamily="18" charset="0"/>
                <a:cs typeface="Times New Roman" panose="02020603050405020304" pitchFamily="18" charset="0"/>
              </a:rPr>
              <a:t>rights / </a:t>
            </a:r>
            <a:r>
              <a:rPr lang="en-IN" sz="2400" b="1" u="sng" dirty="0" smtClean="0">
                <a:latin typeface="Times New Roman" panose="02020603050405020304" pitchFamily="18" charset="0"/>
                <a:cs typeface="Times New Roman" panose="02020603050405020304" pitchFamily="18" charset="0"/>
              </a:rPr>
              <a:t>rights in land or rights in building:</a:t>
            </a:r>
          </a:p>
          <a:p>
            <a:pPr algn="just">
              <a:buFont typeface="Wingdings" panose="05000000000000000000" pitchFamily="2" charset="2"/>
              <a:buChar char="Ø"/>
            </a:pPr>
            <a:r>
              <a:rPr lang="en-GB" sz="2400" b="1" spc="-5" dirty="0">
                <a:latin typeface="Times New Roman" panose="02020603050405020304" pitchFamily="18" charset="0"/>
                <a:cs typeface="Times New Roman" panose="02020603050405020304" pitchFamily="18" charset="0"/>
              </a:rPr>
              <a:t>V.S. </a:t>
            </a:r>
            <a:r>
              <a:rPr lang="en-GB" sz="2400" b="1" spc="-5" dirty="0" err="1">
                <a:latin typeface="Times New Roman" panose="02020603050405020304" pitchFamily="18" charset="0"/>
                <a:cs typeface="Times New Roman" panose="02020603050405020304" pitchFamily="18" charset="0"/>
              </a:rPr>
              <a:t>Chandrashekar</a:t>
            </a:r>
            <a:r>
              <a:rPr lang="en-GB" sz="2400" b="1" spc="-5" dirty="0">
                <a:latin typeface="Times New Roman" panose="02020603050405020304" pitchFamily="18" charset="0"/>
                <a:cs typeface="Times New Roman" panose="02020603050405020304" pitchFamily="18" charset="0"/>
              </a:rPr>
              <a:t> V ACIT, 2021 432 ITR 330 / 199 DTR 545 / 320 CTR 339 / 282 Taxman 244(</a:t>
            </a:r>
            <a:r>
              <a:rPr lang="en-GB" sz="2400" b="1" spc="-5" dirty="0" err="1">
                <a:latin typeface="Times New Roman" panose="02020603050405020304" pitchFamily="18" charset="0"/>
                <a:cs typeface="Times New Roman" panose="02020603050405020304" pitchFamily="18" charset="0"/>
              </a:rPr>
              <a:t>Karn</a:t>
            </a:r>
            <a:r>
              <a:rPr lang="en-GB" sz="2400" b="1" spc="-5" dirty="0">
                <a:latin typeface="Times New Roman" panose="02020603050405020304" pitchFamily="18" charset="0"/>
                <a:cs typeface="Times New Roman" panose="02020603050405020304" pitchFamily="18" charset="0"/>
              </a:rPr>
              <a:t>)(HC</a:t>
            </a:r>
            <a:r>
              <a:rPr lang="en-GB" sz="2400" b="1" spc="-5" dirty="0" smtClean="0">
                <a:latin typeface="Times New Roman" panose="02020603050405020304" pitchFamily="18" charset="0"/>
                <a:cs typeface="Times New Roman" panose="02020603050405020304" pitchFamily="18" charset="0"/>
              </a:rPr>
              <a:t>) (</a:t>
            </a:r>
            <a:r>
              <a:rPr lang="en-GB" sz="2400" b="1" spc="-5" dirty="0">
                <a:latin typeface="Times New Roman" panose="02020603050405020304" pitchFamily="18" charset="0"/>
                <a:cs typeface="Times New Roman" panose="02020603050405020304" pitchFamily="18" charset="0"/>
              </a:rPr>
              <a:t>rights in land &amp; </a:t>
            </a:r>
            <a:r>
              <a:rPr lang="en-GB" sz="2400" b="1" spc="-5" dirty="0" smtClean="0">
                <a:latin typeface="Times New Roman" panose="02020603050405020304" pitchFamily="18" charset="0"/>
                <a:cs typeface="Times New Roman" panose="02020603050405020304" pitchFamily="18" charset="0"/>
              </a:rPr>
              <a:t>building)</a:t>
            </a:r>
            <a:endParaRPr lang="en-GB" sz="2400" b="1" spc="-5"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spc="-5" dirty="0" smtClean="0">
                <a:latin typeface="Times New Roman" panose="02020603050405020304" pitchFamily="18" charset="0"/>
                <a:cs typeface="Times New Roman" panose="02020603050405020304" pitchFamily="18" charset="0"/>
              </a:rPr>
              <a:t>Smt</a:t>
            </a:r>
            <a:r>
              <a:rPr lang="en-GB" sz="2400" b="1" spc="-5" dirty="0">
                <a:latin typeface="Times New Roman" panose="02020603050405020304" pitchFamily="18" charset="0"/>
                <a:cs typeface="Times New Roman" panose="02020603050405020304" pitchFamily="18" charset="0"/>
              </a:rPr>
              <a:t>. </a:t>
            </a:r>
            <a:r>
              <a:rPr lang="en-GB" sz="2400" b="1" spc="-5" dirty="0" err="1">
                <a:latin typeface="Times New Roman" panose="02020603050405020304" pitchFamily="18" charset="0"/>
                <a:cs typeface="Times New Roman" panose="02020603050405020304" pitchFamily="18" charset="0"/>
              </a:rPr>
              <a:t>Devindraben</a:t>
            </a:r>
            <a:r>
              <a:rPr lang="en-GB" sz="2400" b="1" spc="-5" dirty="0">
                <a:latin typeface="Times New Roman" panose="02020603050405020304" pitchFamily="18" charset="0"/>
                <a:cs typeface="Times New Roman" panose="02020603050405020304" pitchFamily="18" charset="0"/>
              </a:rPr>
              <a:t> I. </a:t>
            </a:r>
            <a:r>
              <a:rPr lang="en-GB" sz="2400" b="1" spc="-5" dirty="0" err="1">
                <a:latin typeface="Times New Roman" panose="02020603050405020304" pitchFamily="18" charset="0"/>
                <a:cs typeface="Times New Roman" panose="02020603050405020304" pitchFamily="18" charset="0"/>
              </a:rPr>
              <a:t>Barot</a:t>
            </a:r>
            <a:r>
              <a:rPr lang="en-GB" sz="2400" b="1" spc="-5" dirty="0">
                <a:latin typeface="Times New Roman" panose="02020603050405020304" pitchFamily="18" charset="0"/>
                <a:cs typeface="Times New Roman" panose="02020603050405020304" pitchFamily="18" charset="0"/>
              </a:rPr>
              <a:t> v. ITO [(2016) 70 taxmann.com 235 (Ahmedabad -  Trib</a:t>
            </a:r>
            <a:r>
              <a:rPr lang="en-GB" sz="2400" b="1" spc="-5" dirty="0" smtClean="0">
                <a:latin typeface="Times New Roman" panose="02020603050405020304" pitchFamily="18" charset="0"/>
                <a:cs typeface="Times New Roman" panose="02020603050405020304" pitchFamily="18" charset="0"/>
              </a:rPr>
              <a:t>.)]</a:t>
            </a:r>
            <a:r>
              <a:rPr lang="en-GB" sz="2400" b="1" spc="-5" dirty="0">
                <a:latin typeface="Times New Roman" panose="02020603050405020304" pitchFamily="18" charset="0"/>
                <a:cs typeface="Times New Roman" panose="02020603050405020304" pitchFamily="18" charset="0"/>
              </a:rPr>
              <a:t> (rights in land &amp; building)</a:t>
            </a:r>
          </a:p>
          <a:p>
            <a:pPr marL="342900" indent="-342900" algn="just">
              <a:buFont typeface="Wingdings" panose="05000000000000000000" pitchFamily="2" charset="2"/>
              <a:buChar char="Ø"/>
            </a:pPr>
            <a:r>
              <a:rPr lang="en-GB" sz="2400" b="1" spc="-5" dirty="0" smtClean="0">
                <a:latin typeface="Times New Roman" panose="02020603050405020304" pitchFamily="18" charset="0"/>
                <a:cs typeface="Times New Roman" panose="02020603050405020304" pitchFamily="18" charset="0"/>
              </a:rPr>
              <a:t>ITO </a:t>
            </a:r>
            <a:r>
              <a:rPr lang="en-GB" sz="2400" b="1" spc="-5" dirty="0">
                <a:latin typeface="Times New Roman" panose="02020603050405020304" pitchFamily="18" charset="0"/>
                <a:cs typeface="Times New Roman" panose="02020603050405020304" pitchFamily="18" charset="0"/>
              </a:rPr>
              <a:t>v. Tara Chand Jain [(2015) 63 taxmann.com 286 (Jaipur - Trib</a:t>
            </a:r>
            <a:r>
              <a:rPr lang="en-GB" sz="2400" b="1" spc="-5" dirty="0" smtClean="0">
                <a:latin typeface="Times New Roman" panose="02020603050405020304" pitchFamily="18" charset="0"/>
                <a:cs typeface="Times New Roman" panose="02020603050405020304" pitchFamily="18" charset="0"/>
              </a:rPr>
              <a:t>.)]</a:t>
            </a:r>
            <a:r>
              <a:rPr lang="en-GB" sz="2400" b="1" spc="-5" dirty="0">
                <a:latin typeface="Times New Roman" panose="02020603050405020304" pitchFamily="18" charset="0"/>
                <a:cs typeface="Times New Roman" panose="02020603050405020304" pitchFamily="18" charset="0"/>
              </a:rPr>
              <a:t> (rights in land &amp; building)</a:t>
            </a:r>
          </a:p>
          <a:p>
            <a:pPr marL="342900" indent="-342900" algn="just">
              <a:buSzPts val="2200"/>
              <a:buFont typeface="Wingdings" panose="05000000000000000000" pitchFamily="2" charset="2"/>
              <a:buChar char="Ø"/>
            </a:pPr>
            <a:r>
              <a:rPr lang="en-GB" sz="2400" b="1" dirty="0" smtClean="0">
                <a:solidFill>
                  <a:srgbClr val="000000"/>
                </a:solidFill>
                <a:latin typeface="Times New Roman" panose="02020603050405020304" pitchFamily="18" charset="0"/>
              </a:rPr>
              <a:t>DCIT </a:t>
            </a:r>
            <a:r>
              <a:rPr lang="en-GB" sz="2400" b="1" dirty="0">
                <a:solidFill>
                  <a:srgbClr val="000000"/>
                </a:solidFill>
                <a:latin typeface="Times New Roman" panose="02020603050405020304" pitchFamily="18" charset="0"/>
              </a:rPr>
              <a:t>v. </a:t>
            </a:r>
            <a:r>
              <a:rPr lang="en-GB" sz="2400" b="1" dirty="0" err="1">
                <a:solidFill>
                  <a:srgbClr val="000000"/>
                </a:solidFill>
                <a:latin typeface="Times New Roman" panose="02020603050405020304" pitchFamily="18" charset="0"/>
              </a:rPr>
              <a:t>Tejinder</a:t>
            </a:r>
            <a:r>
              <a:rPr lang="en-GB" sz="2400" b="1" dirty="0">
                <a:solidFill>
                  <a:srgbClr val="000000"/>
                </a:solidFill>
                <a:latin typeface="Times New Roman" panose="02020603050405020304" pitchFamily="18" charset="0"/>
              </a:rPr>
              <a:t> Singh [(2012) 50 SOT 391 (</a:t>
            </a:r>
            <a:r>
              <a:rPr lang="en-GB" sz="2400" b="1" dirty="0" err="1">
                <a:solidFill>
                  <a:srgbClr val="000000"/>
                </a:solidFill>
                <a:latin typeface="Times New Roman" panose="02020603050405020304" pitchFamily="18" charset="0"/>
              </a:rPr>
              <a:t>Kol</a:t>
            </a:r>
            <a:r>
              <a:rPr lang="en-GB" sz="2400" b="1" dirty="0">
                <a:solidFill>
                  <a:srgbClr val="000000"/>
                </a:solidFill>
                <a:latin typeface="Times New Roman" panose="02020603050405020304" pitchFamily="18" charset="0"/>
              </a:rPr>
              <a:t>.)(Trib.)] (leasehold rights)</a:t>
            </a:r>
          </a:p>
          <a:p>
            <a:pPr marL="342900" indent="-342900" algn="just">
              <a:buSzPts val="2200"/>
              <a:buFont typeface="Wingdings" panose="05000000000000000000" pitchFamily="2" charset="2"/>
              <a:buChar char="Ø"/>
            </a:pPr>
            <a:r>
              <a:rPr lang="pt-BR" sz="2400" b="1" dirty="0">
                <a:solidFill>
                  <a:srgbClr val="000000"/>
                </a:solidFill>
                <a:latin typeface="Times New Roman" panose="02020603050405020304" pitchFamily="18" charset="0"/>
              </a:rPr>
              <a:t>Atul G. Puranik v. ITO [(2011) </a:t>
            </a:r>
            <a:r>
              <a:rPr lang="en-GB" sz="2400" b="1" dirty="0">
                <a:solidFill>
                  <a:srgbClr val="000000"/>
                </a:solidFill>
                <a:latin typeface="Times New Roman" panose="02020603050405020304" pitchFamily="18" charset="0"/>
              </a:rPr>
              <a:t>11 ITR 120,  132 ITD 499 </a:t>
            </a:r>
            <a:r>
              <a:rPr lang="pt-BR" sz="2400" b="1" dirty="0">
                <a:solidFill>
                  <a:srgbClr val="000000"/>
                </a:solidFill>
                <a:latin typeface="Times New Roman" panose="02020603050405020304" pitchFamily="18" charset="0"/>
              </a:rPr>
              <a:t>58 DTR 208 (Mum.)(Trib.)] </a:t>
            </a:r>
            <a:r>
              <a:rPr lang="en-GB" sz="2400" b="1" dirty="0">
                <a:solidFill>
                  <a:srgbClr val="000000"/>
                </a:solidFill>
                <a:latin typeface="Times New Roman" panose="02020603050405020304" pitchFamily="18" charset="0"/>
              </a:rPr>
              <a:t>[2011] </a:t>
            </a:r>
            <a:r>
              <a:rPr lang="en-IN" sz="2400" b="1" dirty="0">
                <a:solidFill>
                  <a:srgbClr val="000000"/>
                </a:solidFill>
                <a:latin typeface="Times New Roman" panose="02020603050405020304" pitchFamily="18" charset="0"/>
              </a:rPr>
              <a:t>(leasehold rights</a:t>
            </a:r>
            <a:r>
              <a:rPr lang="en-IN" sz="2400" b="1" dirty="0" smtClean="0">
                <a:solidFill>
                  <a:srgbClr val="000000"/>
                </a:solidFill>
                <a:latin typeface="Times New Roman" panose="02020603050405020304" pitchFamily="18" charset="0"/>
              </a:rPr>
              <a:t>)</a:t>
            </a:r>
            <a:endParaRPr lang="en-GB" sz="2400" b="1" dirty="0">
              <a:solidFill>
                <a:srgbClr val="000000"/>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77369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664" y="187229"/>
            <a:ext cx="11572805" cy="6460584"/>
          </a:xfrm>
        </p:spPr>
        <p:txBody>
          <a:bodyPr>
            <a:noAutofit/>
          </a:bodyPr>
          <a:lstStyle/>
          <a:p>
            <a:pPr marL="342900" indent="-342900" algn="just">
              <a:buSzPts val="2200"/>
              <a:buFont typeface="Wingdings" panose="05000000000000000000" pitchFamily="2" charset="2"/>
              <a:buChar char="Ø"/>
            </a:pPr>
            <a:r>
              <a:rPr lang="en-GB" sz="2400" b="1" dirty="0" err="1">
                <a:solidFill>
                  <a:srgbClr val="000000"/>
                </a:solidFill>
                <a:latin typeface="Times New Roman" panose="02020603050405020304" pitchFamily="18" charset="0"/>
              </a:rPr>
              <a:t>Kancast</a:t>
            </a:r>
            <a:r>
              <a:rPr lang="en-GB" sz="2400" b="1" dirty="0">
                <a:solidFill>
                  <a:srgbClr val="000000"/>
                </a:solidFill>
                <a:latin typeface="Times New Roman" panose="02020603050405020304" pitchFamily="18" charset="0"/>
              </a:rPr>
              <a:t> (P.) Ltd. v. ITO [(2015) 55 taxmann.com 171 (Pune - Trib.)] (leasehold rights)</a:t>
            </a:r>
            <a:endParaRPr lang="en-IN" sz="2400" b="1" dirty="0">
              <a:solidFill>
                <a:srgbClr val="000000"/>
              </a:solidFill>
              <a:latin typeface="Times New Roman" panose="02020603050405020304" pitchFamily="18" charset="0"/>
            </a:endParaRPr>
          </a:p>
          <a:p>
            <a:pPr marL="342900" marR="390" indent="-342900" algn="just">
              <a:buSzPts val="2200"/>
              <a:buFont typeface="Wingdings" panose="05000000000000000000" pitchFamily="2" charset="2"/>
              <a:buChar char="Ø"/>
            </a:pPr>
            <a:r>
              <a:rPr lang="en-IN" sz="2400" b="1" dirty="0">
                <a:solidFill>
                  <a:srgbClr val="000000"/>
                </a:solidFill>
                <a:latin typeface="Times New Roman" panose="02020603050405020304" pitchFamily="18" charset="0"/>
              </a:rPr>
              <a:t>ITO v. Pradeep Steel Re-Rolling Mills (P.) Ltd. [(2013) 39 taxmann.com 123  (Mumbai - Trib.)] </a:t>
            </a:r>
            <a:r>
              <a:rPr lang="en-GB" sz="2400" b="1" dirty="0">
                <a:solidFill>
                  <a:srgbClr val="000000"/>
                </a:solidFill>
                <a:latin typeface="Times New Roman" panose="02020603050405020304" pitchFamily="18" charset="0"/>
              </a:rPr>
              <a:t>(leasehold rights)</a:t>
            </a:r>
            <a:endParaRPr lang="en-IN" sz="2400" b="1" dirty="0">
              <a:solidFill>
                <a:srgbClr val="000000"/>
              </a:solidFill>
              <a:latin typeface="Times New Roman" panose="02020603050405020304" pitchFamily="18" charset="0"/>
            </a:endParaRP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rPr>
              <a:t>Noida Cyber Park Pvt Ltd V ITO, 2020, ITAT DELHI, ITA NO. 165/DEL/2020 dated 12.10.2020 (leasehold rights)</a:t>
            </a: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rPr>
              <a:t>ACIT v. Everest Industries Ltd. (Mum.) (ITAT) in I.T.A. No.814/Mum/2007 dated 29.11.2006 (lease hold rights)</a:t>
            </a: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rPr>
              <a:t>CIT V M/S. Greenfield Hotels &amp; Estates Pvt Ltd [2016] 389 ITR 68, Bombay High Court (lease hold rights)</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131930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03300"/>
            <a:ext cx="11341100" cy="5173663"/>
          </a:xfrm>
        </p:spPr>
        <p:txBody>
          <a:bodyPr>
            <a:normAutofit/>
          </a:bodyPr>
          <a:lstStyle/>
          <a:p>
            <a:pPr marL="0" indent="0" algn="just" fontAlgn="base">
              <a:buNone/>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term ‘</a:t>
            </a:r>
            <a:r>
              <a:rPr lang="en-GB" sz="2400" b="1" u="sng" dirty="0">
                <a:latin typeface="Times New Roman" panose="02020603050405020304" pitchFamily="18" charset="0"/>
                <a:cs typeface="Times New Roman" panose="02020603050405020304" pitchFamily="18" charset="0"/>
              </a:rPr>
              <a:t>transfer’ </a:t>
            </a:r>
            <a:r>
              <a:rPr lang="en-GB" sz="2400" dirty="0">
                <a:latin typeface="Times New Roman" panose="02020603050405020304" pitchFamily="18" charset="0"/>
                <a:cs typeface="Times New Roman" panose="02020603050405020304" pitchFamily="18" charset="0"/>
              </a:rPr>
              <a:t>has been defined under </a:t>
            </a:r>
            <a:r>
              <a:rPr lang="en-GB" sz="2400" b="1" u="sng" dirty="0">
                <a:latin typeface="Times New Roman" panose="02020603050405020304" pitchFamily="18" charset="0"/>
                <a:cs typeface="Times New Roman" panose="02020603050405020304" pitchFamily="18" charset="0"/>
              </a:rPr>
              <a:t>section 2(47) </a:t>
            </a:r>
            <a:r>
              <a:rPr lang="en-GB" sz="2400" dirty="0">
                <a:latin typeface="Times New Roman" panose="02020603050405020304" pitchFamily="18" charset="0"/>
                <a:cs typeface="Times New Roman" panose="02020603050405020304" pitchFamily="18" charset="0"/>
              </a:rPr>
              <a:t>of the Act.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section </a:t>
            </a:r>
            <a:r>
              <a:rPr lang="en-GB" sz="2400" dirty="0">
                <a:latin typeface="Times New Roman" panose="02020603050405020304" pitchFamily="18" charset="0"/>
                <a:cs typeface="Times New Roman" panose="02020603050405020304" pitchFamily="18" charset="0"/>
              </a:rPr>
              <a:t>45(5A) deals only with the capital assets being in the nature of land or </a:t>
            </a:r>
            <a:r>
              <a:rPr lang="en-GB" sz="2400" dirty="0" smtClean="0">
                <a:latin typeface="Times New Roman" panose="02020603050405020304" pitchFamily="18" charset="0"/>
                <a:cs typeface="Times New Roman" panose="02020603050405020304" pitchFamily="18" charset="0"/>
              </a:rPr>
              <a:t>building.</a:t>
            </a:r>
          </a:p>
          <a:p>
            <a:pPr marL="0" indent="0" algn="just" fontAlgn="base">
              <a:buNone/>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definition of transfer as provided under </a:t>
            </a:r>
            <a:r>
              <a:rPr lang="en-GB" sz="2400" b="1" u="sng" dirty="0">
                <a:latin typeface="Times New Roman" panose="02020603050405020304" pitchFamily="18" charset="0"/>
                <a:cs typeface="Times New Roman" panose="02020603050405020304" pitchFamily="18" charset="0"/>
              </a:rPr>
              <a:t>section 2(47) includes any sale, exchange or relinquishment of the asset, or the extinguishment of any rights therein. </a:t>
            </a:r>
            <a:endParaRPr lang="en-GB" sz="2400" b="1" u="sng" dirty="0" smtClean="0">
              <a:latin typeface="Times New Roman" panose="02020603050405020304" pitchFamily="18" charset="0"/>
              <a:cs typeface="Times New Roman" panose="02020603050405020304" pitchFamily="18" charset="0"/>
            </a:endParaRPr>
          </a:p>
          <a:p>
            <a:pPr marL="0" indent="0" algn="just" fontAlgn="base">
              <a:buNone/>
            </a:pPr>
            <a:r>
              <a:rPr lang="en-GB" sz="2400" b="1" u="sng" dirty="0" smtClean="0">
                <a:latin typeface="Times New Roman" panose="02020603050405020304" pitchFamily="18" charset="0"/>
                <a:cs typeface="Times New Roman" panose="02020603050405020304" pitchFamily="18" charset="0"/>
              </a:rPr>
              <a:t>It </a:t>
            </a:r>
            <a:r>
              <a:rPr lang="en-GB" sz="2400" b="1" u="sng" dirty="0">
                <a:latin typeface="Times New Roman" panose="02020603050405020304" pitchFamily="18" charset="0"/>
                <a:cs typeface="Times New Roman" panose="02020603050405020304" pitchFamily="18" charset="0"/>
              </a:rPr>
              <a:t>may also include transfers in the nature of any transaction involving the allowing of the possession of any immovable property to be taken or retained in part performance of a contract of the nature referred to in section 53A of the Transfer of Property Act, 1882.</a:t>
            </a:r>
          </a:p>
          <a:p>
            <a:pPr marL="0" indent="0" algn="just" fontAlgn="base">
              <a:buNone/>
            </a:pPr>
            <a:r>
              <a:rPr lang="en-GB" sz="2400" dirty="0" smtClean="0">
                <a:latin typeface="Times New Roman" panose="02020603050405020304" pitchFamily="18" charset="0"/>
                <a:cs typeface="Times New Roman" panose="02020603050405020304" pitchFamily="18" charset="0"/>
              </a:rPr>
              <a:t>As </a:t>
            </a:r>
            <a:r>
              <a:rPr lang="en-GB" sz="2400" dirty="0">
                <a:latin typeface="Times New Roman" panose="02020603050405020304" pitchFamily="18" charset="0"/>
                <a:cs typeface="Times New Roman" panose="02020603050405020304" pitchFamily="18" charset="0"/>
              </a:rPr>
              <a:t>the transfer is so well defined under the Act and </a:t>
            </a:r>
            <a:r>
              <a:rPr lang="en-GB" sz="2400" b="1" u="sng" dirty="0">
                <a:latin typeface="Times New Roman" panose="02020603050405020304" pitchFamily="18" charset="0"/>
                <a:cs typeface="Times New Roman" panose="02020603050405020304" pitchFamily="18" charset="0"/>
              </a:rPr>
              <a:t>no diversion is provided even under section 45(5A),</a:t>
            </a:r>
            <a:r>
              <a:rPr lang="en-GB" sz="2400" dirty="0">
                <a:latin typeface="Times New Roman" panose="02020603050405020304" pitchFamily="18" charset="0"/>
                <a:cs typeface="Times New Roman" panose="02020603050405020304" pitchFamily="18" charset="0"/>
              </a:rPr>
              <a:t> the date of transfer has been made rigid by the instance of transfer as per this provision</a:t>
            </a:r>
            <a:r>
              <a:rPr lang="en-GB" sz="2400" dirty="0" smtClean="0">
                <a:latin typeface="Times New Roman" panose="02020603050405020304" pitchFamily="18" charset="0"/>
                <a:cs typeface="Times New Roman" panose="02020603050405020304" pitchFamily="18" charset="0"/>
              </a:rPr>
              <a:t>.</a:t>
            </a:r>
          </a:p>
          <a:p>
            <a:pPr marL="0" indent="0" algn="just" fontAlgn="base">
              <a:buNone/>
            </a:pPr>
            <a:r>
              <a:rPr lang="en-GB" sz="2400" b="1" u="sng" dirty="0" smtClean="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Only the instance of taxability has been deferred by </a:t>
            </a:r>
            <a:r>
              <a:rPr lang="en-GB" sz="2400" b="1" u="sng" dirty="0" smtClean="0">
                <a:latin typeface="Times New Roman" panose="02020603050405020304" pitchFamily="18" charset="0"/>
                <a:cs typeface="Times New Roman" panose="02020603050405020304" pitchFamily="18" charset="0"/>
              </a:rPr>
              <a:t>it.</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495300" y="134937"/>
            <a:ext cx="10515600" cy="964520"/>
          </a:xfrm>
        </p:spPr>
        <p:txBody>
          <a:bodyPr>
            <a:noAutofit/>
          </a:bodyPr>
          <a:lstStyle/>
          <a:p>
            <a:r>
              <a:rPr lang="en-GB" sz="2400" b="1" dirty="0" smtClean="0">
                <a:solidFill>
                  <a:schemeClr val="tx1"/>
                </a:solidFill>
                <a:latin typeface="Times New Roman" panose="02020603050405020304" pitchFamily="18" charset="0"/>
                <a:cs typeface="Times New Roman" panose="02020603050405020304" pitchFamily="18" charset="0"/>
              </a:rPr>
              <a:t>ISSUE - 4</a:t>
            </a:r>
            <a:br>
              <a:rPr lang="en-GB" sz="2400" b="1" dirty="0" smtClean="0">
                <a:solidFill>
                  <a:schemeClr val="tx1"/>
                </a:solidFill>
                <a:latin typeface="Times New Roman" panose="02020603050405020304" pitchFamily="18" charset="0"/>
                <a:cs typeface="Times New Roman" panose="02020603050405020304" pitchFamily="18" charset="0"/>
              </a:rPr>
            </a:br>
            <a:r>
              <a:rPr lang="en-GB" sz="2400" b="1" u="sng" dirty="0" smtClean="0">
                <a:solidFill>
                  <a:schemeClr val="tx1"/>
                </a:solidFill>
                <a:latin typeface="Times New Roman" panose="02020603050405020304" pitchFamily="18" charset="0"/>
                <a:cs typeface="Times New Roman" panose="02020603050405020304" pitchFamily="18" charset="0"/>
              </a:rPr>
              <a:t>DATE </a:t>
            </a:r>
            <a:r>
              <a:rPr lang="en-GB" sz="2400" b="1" u="sng" dirty="0">
                <a:solidFill>
                  <a:schemeClr val="tx1"/>
                </a:solidFill>
                <a:latin typeface="Times New Roman" panose="02020603050405020304" pitchFamily="18" charset="0"/>
                <a:cs typeface="Times New Roman" panose="02020603050405020304" pitchFamily="18" charset="0"/>
              </a:rPr>
              <a:t>OF TRANSFER IS </a:t>
            </a:r>
            <a:r>
              <a:rPr lang="en-GB" sz="2400" b="1" u="sng" dirty="0" smtClean="0">
                <a:solidFill>
                  <a:schemeClr val="tx1"/>
                </a:solidFill>
                <a:latin typeface="Times New Roman" panose="02020603050405020304" pitchFamily="18" charset="0"/>
                <a:cs typeface="Times New Roman" panose="02020603050405020304" pitchFamily="18" charset="0"/>
              </a:rPr>
              <a:t>FROZEN</a:t>
            </a:r>
            <a:endParaRPr lang="en-IN" sz="24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85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
            <a:ext cx="11341100" cy="5834063"/>
          </a:xfrm>
        </p:spPr>
        <p:txBody>
          <a:bodyPr>
            <a:normAutofit/>
          </a:bodyPr>
          <a:lstStyle/>
          <a:p>
            <a:pPr marL="0" indent="0" algn="just" fontAlgn="base">
              <a:buNone/>
            </a:pPr>
            <a:r>
              <a:rPr lang="en-GB" sz="2400" dirty="0" smtClean="0">
                <a:latin typeface="Times New Roman" panose="02020603050405020304" pitchFamily="18" charset="0"/>
                <a:cs typeface="Times New Roman" panose="02020603050405020304" pitchFamily="18" charset="0"/>
              </a:rPr>
              <a:t>Another </a:t>
            </a:r>
            <a:r>
              <a:rPr lang="en-GB" sz="2400" dirty="0">
                <a:latin typeface="Times New Roman" panose="02020603050405020304" pitchFamily="18" charset="0"/>
                <a:cs typeface="Times New Roman" panose="02020603050405020304" pitchFamily="18" charset="0"/>
              </a:rPr>
              <a:t>such instance under the Act </a:t>
            </a:r>
            <a:r>
              <a:rPr lang="en-GB" sz="2400" b="1" u="sng" dirty="0">
                <a:latin typeface="Times New Roman" panose="02020603050405020304" pitchFamily="18" charset="0"/>
                <a:cs typeface="Times New Roman" panose="02020603050405020304" pitchFamily="18" charset="0"/>
              </a:rPr>
              <a:t>is section 45(2), where also the date of transfer is </a:t>
            </a:r>
            <a:r>
              <a:rPr lang="en-GB" sz="2400" b="1" u="sng" dirty="0" smtClean="0">
                <a:latin typeface="Times New Roman" panose="02020603050405020304" pitchFamily="18" charset="0"/>
                <a:cs typeface="Times New Roman" panose="02020603050405020304" pitchFamily="18" charset="0"/>
              </a:rPr>
              <a:t>deferred.</a:t>
            </a:r>
          </a:p>
          <a:p>
            <a:pPr marL="0" indent="0" algn="just" fontAlgn="base">
              <a:buNone/>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that section a situation is envisaged, where </a:t>
            </a:r>
            <a:r>
              <a:rPr lang="en-GB" sz="2400" b="1" u="sng" dirty="0">
                <a:latin typeface="Times New Roman" panose="02020603050405020304" pitchFamily="18" charset="0"/>
                <a:cs typeface="Times New Roman" panose="02020603050405020304" pitchFamily="18" charset="0"/>
              </a:rPr>
              <a:t>a capital asset is converted into stock in trade, capital gain is though taken to have arisen on the date of such conversion, the taxability arises only at the time of sale of the stock,</a:t>
            </a:r>
            <a:r>
              <a:rPr lang="en-GB" sz="2400" dirty="0">
                <a:latin typeface="Times New Roman" panose="02020603050405020304" pitchFamily="18" charset="0"/>
                <a:cs typeface="Times New Roman" panose="02020603050405020304" pitchFamily="18" charset="0"/>
              </a:rPr>
              <a:t> which came into existence on conversion of the capital asset.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intention is clearly to tax the person at the time the consideration is realised, as on the date of conversion only the nature of asset changes from investment to inventory and nothing actually realises on that day</a:t>
            </a:r>
            <a:r>
              <a:rPr lang="en-GB" sz="2400" b="1" u="sng" dirty="0" smtClean="0">
                <a:latin typeface="Times New Roman" panose="02020603050405020304" pitchFamily="18" charset="0"/>
                <a:cs typeface="Times New Roman" panose="02020603050405020304" pitchFamily="18" charset="0"/>
              </a:rPr>
              <a:t>.</a:t>
            </a:r>
          </a:p>
          <a:p>
            <a:pPr marL="0" indent="0" algn="just" fontAlgn="base">
              <a:buNone/>
            </a:pPr>
            <a:endParaRPr lang="en-GB" sz="2400" b="1" u="sng" dirty="0" smtClean="0">
              <a:latin typeface="Times New Roman" panose="02020603050405020304" pitchFamily="18" charset="0"/>
              <a:cs typeface="Times New Roman" panose="02020603050405020304" pitchFamily="18" charset="0"/>
            </a:endParaRPr>
          </a:p>
          <a:p>
            <a:pPr marL="0" indent="0" algn="just" fontAlgn="base">
              <a:buNone/>
            </a:pP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similar intention is there in section 45(5A), as on the date of transfer nothing would have actually </a:t>
            </a:r>
            <a:r>
              <a:rPr lang="en-GB" sz="2400" b="1" u="sng" dirty="0" smtClean="0">
                <a:latin typeface="Times New Roman" panose="02020603050405020304" pitchFamily="18" charset="0"/>
                <a:cs typeface="Times New Roman" panose="02020603050405020304" pitchFamily="18" charset="0"/>
              </a:rPr>
              <a:t>realised. However</a:t>
            </a:r>
            <a:r>
              <a:rPr lang="en-GB" sz="2400" b="1" u="sng" dirty="0">
                <a:latin typeface="Times New Roman" panose="02020603050405020304" pitchFamily="18" charset="0"/>
                <a:cs typeface="Times New Roman" panose="02020603050405020304" pitchFamily="18" charset="0"/>
              </a:rPr>
              <a:t>, </a:t>
            </a: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property actually gets transferred on a date preceding the chargeability of tax.</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32479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54310"/>
            <a:ext cx="11341100" cy="5476841"/>
          </a:xfrm>
        </p:spPr>
        <p:txBody>
          <a:bodyPr>
            <a:normAutofit lnSpcReduction="10000"/>
          </a:bodyPr>
          <a:lstStyle/>
          <a:p>
            <a:pPr marL="0" indent="0" algn="just" fontAlgn="base">
              <a:buNone/>
            </a:pPr>
            <a:r>
              <a:rPr lang="en-GB" sz="2350" dirty="0" smtClean="0">
                <a:latin typeface="Times New Roman" panose="02020603050405020304" pitchFamily="18" charset="0"/>
                <a:cs typeface="Times New Roman" panose="02020603050405020304" pitchFamily="18" charset="0"/>
              </a:rPr>
              <a:t>The </a:t>
            </a:r>
            <a:r>
              <a:rPr lang="en-GB" sz="2350" b="1" u="sng" dirty="0" smtClean="0">
                <a:latin typeface="Times New Roman" panose="02020603050405020304" pitchFamily="18" charset="0"/>
                <a:cs typeface="Times New Roman" panose="02020603050405020304" pitchFamily="18" charset="0"/>
              </a:rPr>
              <a:t>time lag between the acquisition and transfer of asset</a:t>
            </a:r>
            <a:r>
              <a:rPr lang="en-GB" sz="2350" b="1" dirty="0" smtClean="0">
                <a:latin typeface="Times New Roman" panose="02020603050405020304" pitchFamily="18" charset="0"/>
                <a:cs typeface="Times New Roman" panose="02020603050405020304" pitchFamily="18" charset="0"/>
              </a:rPr>
              <a:t> </a:t>
            </a:r>
            <a:r>
              <a:rPr lang="en-GB" sz="2350" dirty="0" smtClean="0">
                <a:latin typeface="Times New Roman" panose="02020603050405020304" pitchFamily="18" charset="0"/>
                <a:cs typeface="Times New Roman" panose="02020603050405020304" pitchFamily="18" charset="0"/>
              </a:rPr>
              <a:t>is </a:t>
            </a:r>
            <a:r>
              <a:rPr lang="en-GB" sz="2350" dirty="0">
                <a:latin typeface="Times New Roman" panose="02020603050405020304" pitchFamily="18" charset="0"/>
                <a:cs typeface="Times New Roman" panose="02020603050405020304" pitchFamily="18" charset="0"/>
              </a:rPr>
              <a:t>taken as the period of holding and that period </a:t>
            </a:r>
            <a:r>
              <a:rPr lang="en-GB" sz="2350" b="1" u="sng" dirty="0">
                <a:latin typeface="Times New Roman" panose="02020603050405020304" pitchFamily="18" charset="0"/>
                <a:cs typeface="Times New Roman" panose="02020603050405020304" pitchFamily="18" charset="0"/>
              </a:rPr>
              <a:t>predicts whether the capital gain arising is short term or long term</a:t>
            </a:r>
            <a:r>
              <a:rPr lang="en-GB" sz="2350" dirty="0">
                <a:latin typeface="Times New Roman" panose="02020603050405020304" pitchFamily="18" charset="0"/>
                <a:cs typeface="Times New Roman" panose="02020603050405020304" pitchFamily="18" charset="0"/>
              </a:rPr>
              <a:t>.</a:t>
            </a:r>
          </a:p>
          <a:p>
            <a:pPr marL="0" indent="0" algn="just" fontAlgn="base">
              <a:buNone/>
            </a:pPr>
            <a:r>
              <a:rPr lang="en-GB" sz="2350" dirty="0" smtClean="0">
                <a:latin typeface="Times New Roman" panose="02020603050405020304" pitchFamily="18" charset="0"/>
                <a:cs typeface="Times New Roman" panose="02020603050405020304" pitchFamily="18" charset="0"/>
              </a:rPr>
              <a:t>At </a:t>
            </a:r>
            <a:r>
              <a:rPr lang="en-GB" sz="2350" dirty="0">
                <a:latin typeface="Times New Roman" panose="02020603050405020304" pitchFamily="18" charset="0"/>
                <a:cs typeface="Times New Roman" panose="02020603050405020304" pitchFamily="18" charset="0"/>
              </a:rPr>
              <a:t>the time of amendment in section </a:t>
            </a:r>
            <a:r>
              <a:rPr lang="en-GB" sz="2350" b="1" u="sng" dirty="0">
                <a:latin typeface="Times New Roman" panose="02020603050405020304" pitchFamily="18" charset="0"/>
                <a:cs typeface="Times New Roman" panose="02020603050405020304" pitchFamily="18" charset="0"/>
              </a:rPr>
              <a:t>2(24) </a:t>
            </a:r>
            <a:r>
              <a:rPr lang="en-GB" sz="2350" dirty="0">
                <a:latin typeface="Times New Roman" panose="02020603050405020304" pitchFamily="18" charset="0"/>
                <a:cs typeface="Times New Roman" panose="02020603050405020304" pitchFamily="18" charset="0"/>
              </a:rPr>
              <a:t>in the definition of the term ‘income’, by inserting </a:t>
            </a:r>
            <a:r>
              <a:rPr lang="en-GB" sz="2350" b="1" u="sng" dirty="0">
                <a:latin typeface="Times New Roman" panose="02020603050405020304" pitchFamily="18" charset="0"/>
                <a:cs typeface="Times New Roman" panose="02020603050405020304" pitchFamily="18" charset="0"/>
              </a:rPr>
              <a:t>clause (</a:t>
            </a:r>
            <a:r>
              <a:rPr lang="en-GB" sz="2350" b="1" u="sng" dirty="0" err="1">
                <a:latin typeface="Times New Roman" panose="02020603050405020304" pitchFamily="18" charset="0"/>
                <a:cs typeface="Times New Roman" panose="02020603050405020304" pitchFamily="18" charset="0"/>
              </a:rPr>
              <a:t>xiia</a:t>
            </a:r>
            <a:r>
              <a:rPr lang="en-GB" sz="2350" b="1" u="sng" dirty="0">
                <a:latin typeface="Times New Roman" panose="02020603050405020304" pitchFamily="18" charset="0"/>
                <a:cs typeface="Times New Roman" panose="02020603050405020304" pitchFamily="18" charset="0"/>
              </a:rPr>
              <a:t>)</a:t>
            </a:r>
            <a:r>
              <a:rPr lang="en-GB" sz="2350" dirty="0">
                <a:latin typeface="Times New Roman" panose="02020603050405020304" pitchFamily="18" charset="0"/>
                <a:cs typeface="Times New Roman" panose="02020603050405020304" pitchFamily="18" charset="0"/>
              </a:rPr>
              <a:t> providing for </a:t>
            </a:r>
            <a:r>
              <a:rPr lang="en-GB" sz="2350" b="1" u="sng" dirty="0">
                <a:latin typeface="Times New Roman" panose="02020603050405020304" pitchFamily="18" charset="0"/>
                <a:cs typeface="Times New Roman" panose="02020603050405020304" pitchFamily="18" charset="0"/>
              </a:rPr>
              <a:t>fair market value of the inventory as on the date of its conversion to be treated as income</a:t>
            </a:r>
            <a:r>
              <a:rPr lang="en-GB" sz="2350" dirty="0">
                <a:latin typeface="Times New Roman" panose="02020603050405020304" pitchFamily="18" charset="0"/>
                <a:cs typeface="Times New Roman" panose="02020603050405020304" pitchFamily="18" charset="0"/>
              </a:rPr>
              <a:t>, </a:t>
            </a:r>
            <a:endParaRPr lang="en-GB" sz="2350" dirty="0" smtClean="0">
              <a:latin typeface="Times New Roman" panose="02020603050405020304" pitchFamily="18" charset="0"/>
              <a:cs typeface="Times New Roman" panose="02020603050405020304" pitchFamily="18" charset="0"/>
            </a:endParaRPr>
          </a:p>
          <a:p>
            <a:pPr marL="0" indent="0" algn="just" fontAlgn="base">
              <a:buNone/>
            </a:pPr>
            <a:r>
              <a:rPr lang="en-GB" sz="2350" dirty="0" smtClean="0">
                <a:latin typeface="Times New Roman" panose="02020603050405020304" pitchFamily="18" charset="0"/>
                <a:cs typeface="Times New Roman" panose="02020603050405020304" pitchFamily="18" charset="0"/>
              </a:rPr>
              <a:t>a </a:t>
            </a:r>
            <a:r>
              <a:rPr lang="en-GB" sz="2350" b="1" u="sng" dirty="0">
                <a:latin typeface="Times New Roman" panose="02020603050405020304" pitchFamily="18" charset="0"/>
                <a:cs typeface="Times New Roman" panose="02020603050405020304" pitchFamily="18" charset="0"/>
              </a:rPr>
              <a:t>simultaneous amendment </a:t>
            </a:r>
            <a:r>
              <a:rPr lang="en-GB" sz="2350" dirty="0">
                <a:latin typeface="Times New Roman" panose="02020603050405020304" pitchFamily="18" charset="0"/>
                <a:cs typeface="Times New Roman" panose="02020603050405020304" pitchFamily="18" charset="0"/>
              </a:rPr>
              <a:t>was brought into </a:t>
            </a:r>
            <a:r>
              <a:rPr lang="en-GB" sz="2350" b="1" u="sng" dirty="0">
                <a:latin typeface="Times New Roman" panose="02020603050405020304" pitchFamily="18" charset="0"/>
                <a:cs typeface="Times New Roman" panose="02020603050405020304" pitchFamily="18" charset="0"/>
              </a:rPr>
              <a:t>section 2(42A), by inserting clause (</a:t>
            </a:r>
            <a:r>
              <a:rPr lang="en-GB" sz="2350" b="1" u="sng" dirty="0" err="1">
                <a:latin typeface="Times New Roman" panose="02020603050405020304" pitchFamily="18" charset="0"/>
                <a:cs typeface="Times New Roman" panose="02020603050405020304" pitchFamily="18" charset="0"/>
              </a:rPr>
              <a:t>ba</a:t>
            </a:r>
            <a:r>
              <a:rPr lang="en-GB" sz="2350" b="1" u="sng" dirty="0">
                <a:latin typeface="Times New Roman" panose="02020603050405020304" pitchFamily="18" charset="0"/>
                <a:cs typeface="Times New Roman" panose="02020603050405020304" pitchFamily="18" charset="0"/>
              </a:rPr>
              <a:t>) to </a:t>
            </a:r>
            <a:r>
              <a:rPr lang="en-GB" sz="2350" b="1" u="sng" dirty="0" smtClean="0">
                <a:latin typeface="Times New Roman" panose="02020603050405020304" pitchFamily="18" charset="0"/>
                <a:cs typeface="Times New Roman" panose="02020603050405020304" pitchFamily="18" charset="0"/>
              </a:rPr>
              <a:t>Explanation - 1</a:t>
            </a:r>
            <a:r>
              <a:rPr lang="en-GB" sz="2350" dirty="0">
                <a:latin typeface="Times New Roman" panose="02020603050405020304" pitchFamily="18" charset="0"/>
                <a:cs typeface="Times New Roman" panose="02020603050405020304" pitchFamily="18" charset="0"/>
              </a:rPr>
              <a:t>, which provided for determining the </a:t>
            </a:r>
            <a:r>
              <a:rPr lang="en-GB" sz="2350" b="1" u="sng" dirty="0">
                <a:latin typeface="Times New Roman" panose="02020603050405020304" pitchFamily="18" charset="0"/>
                <a:cs typeface="Times New Roman" panose="02020603050405020304" pitchFamily="18" charset="0"/>
              </a:rPr>
              <a:t>period of holding to be reckoned from the date of its conversion into the capital asset</a:t>
            </a:r>
            <a:r>
              <a:rPr lang="en-GB" sz="2350" dirty="0">
                <a:latin typeface="Times New Roman" panose="02020603050405020304" pitchFamily="18" charset="0"/>
                <a:cs typeface="Times New Roman" panose="02020603050405020304" pitchFamily="18" charset="0"/>
              </a:rPr>
              <a:t>. </a:t>
            </a:r>
            <a:endParaRPr lang="en-GB" sz="2350" dirty="0" smtClean="0">
              <a:latin typeface="Times New Roman" panose="02020603050405020304" pitchFamily="18" charset="0"/>
              <a:cs typeface="Times New Roman" panose="02020603050405020304" pitchFamily="18" charset="0"/>
            </a:endParaRPr>
          </a:p>
          <a:p>
            <a:pPr marL="0" indent="0" algn="just" fontAlgn="base">
              <a:buNone/>
            </a:pPr>
            <a:r>
              <a:rPr lang="en-GB" sz="2350" dirty="0" smtClean="0">
                <a:latin typeface="Times New Roman" panose="02020603050405020304" pitchFamily="18" charset="0"/>
                <a:cs typeface="Times New Roman" panose="02020603050405020304" pitchFamily="18" charset="0"/>
              </a:rPr>
              <a:t>This </a:t>
            </a:r>
            <a:r>
              <a:rPr lang="en-GB" sz="2350" dirty="0">
                <a:latin typeface="Times New Roman" panose="02020603050405020304" pitchFamily="18" charset="0"/>
                <a:cs typeface="Times New Roman" panose="02020603050405020304" pitchFamily="18" charset="0"/>
              </a:rPr>
              <a:t>amendment was introduced by </a:t>
            </a:r>
            <a:r>
              <a:rPr lang="en-GB" sz="2350" b="1" u="sng" dirty="0">
                <a:latin typeface="Times New Roman" panose="02020603050405020304" pitchFamily="18" charset="0"/>
                <a:cs typeface="Times New Roman" panose="02020603050405020304" pitchFamily="18" charset="0"/>
              </a:rPr>
              <a:t>Finance Act, 2018, </a:t>
            </a:r>
            <a:r>
              <a:rPr lang="en-GB" sz="2350" b="1" u="sng" dirty="0" err="1">
                <a:latin typeface="Times New Roman" panose="02020603050405020304" pitchFamily="18" charset="0"/>
                <a:cs typeface="Times New Roman" panose="02020603050405020304" pitchFamily="18" charset="0"/>
              </a:rPr>
              <a:t>w.e.f</a:t>
            </a:r>
            <a:r>
              <a:rPr lang="en-GB" sz="2350" b="1" u="sng" dirty="0">
                <a:latin typeface="Times New Roman" panose="02020603050405020304" pitchFamily="18" charset="0"/>
                <a:cs typeface="Times New Roman" panose="02020603050405020304" pitchFamily="18" charset="0"/>
              </a:rPr>
              <a:t>. 01.04.2019</a:t>
            </a:r>
            <a:r>
              <a:rPr lang="en-GB" sz="2350" dirty="0">
                <a:latin typeface="Times New Roman" panose="02020603050405020304" pitchFamily="18" charset="0"/>
                <a:cs typeface="Times New Roman" panose="02020603050405020304" pitchFamily="18" charset="0"/>
              </a:rPr>
              <a:t> to introduce the </a:t>
            </a:r>
            <a:r>
              <a:rPr lang="en-GB" sz="2350" b="1" u="sng" dirty="0">
                <a:latin typeface="Times New Roman" panose="02020603050405020304" pitchFamily="18" charset="0"/>
                <a:cs typeface="Times New Roman" panose="02020603050405020304" pitchFamily="18" charset="0"/>
              </a:rPr>
              <a:t>taxability of capital gains in a situation where the stock is converted into investment</a:t>
            </a:r>
            <a:r>
              <a:rPr lang="en-GB" sz="2350" dirty="0">
                <a:latin typeface="Times New Roman" panose="02020603050405020304" pitchFamily="18" charset="0"/>
                <a:cs typeface="Times New Roman" panose="02020603050405020304" pitchFamily="18" charset="0"/>
              </a:rPr>
              <a:t>, almost as a </a:t>
            </a:r>
            <a:r>
              <a:rPr lang="en-GB" sz="2350" b="1" u="sng" dirty="0">
                <a:latin typeface="Times New Roman" panose="02020603050405020304" pitchFamily="18" charset="0"/>
                <a:cs typeface="Times New Roman" panose="02020603050405020304" pitchFamily="18" charset="0"/>
              </a:rPr>
              <a:t>converse of section 45(2).</a:t>
            </a:r>
            <a:r>
              <a:rPr lang="en-GB" sz="2350" dirty="0">
                <a:latin typeface="Times New Roman" panose="02020603050405020304" pitchFamily="18" charset="0"/>
                <a:cs typeface="Times New Roman" panose="02020603050405020304" pitchFamily="18" charset="0"/>
              </a:rPr>
              <a:t> </a:t>
            </a:r>
            <a:endParaRPr lang="en-GB" sz="2350" dirty="0" smtClean="0">
              <a:latin typeface="Times New Roman" panose="02020603050405020304" pitchFamily="18" charset="0"/>
              <a:cs typeface="Times New Roman" panose="02020603050405020304" pitchFamily="18" charset="0"/>
            </a:endParaRPr>
          </a:p>
          <a:p>
            <a:pPr marL="0" indent="0" algn="just" fontAlgn="base">
              <a:buNone/>
            </a:pPr>
            <a:r>
              <a:rPr lang="en-GB" sz="2350" dirty="0" smtClean="0">
                <a:latin typeface="Times New Roman" panose="02020603050405020304" pitchFamily="18" charset="0"/>
                <a:cs typeface="Times New Roman" panose="02020603050405020304" pitchFamily="18" charset="0"/>
              </a:rPr>
              <a:t>In </a:t>
            </a:r>
            <a:r>
              <a:rPr lang="en-GB" sz="2350" dirty="0">
                <a:latin typeface="Times New Roman" panose="02020603050405020304" pitchFamily="18" charset="0"/>
                <a:cs typeface="Times New Roman" panose="02020603050405020304" pitchFamily="18" charset="0"/>
              </a:rPr>
              <a:t>this situation </a:t>
            </a:r>
            <a:r>
              <a:rPr lang="en-GB" sz="2350" b="1" u="sng" dirty="0">
                <a:latin typeface="Times New Roman" panose="02020603050405020304" pitchFamily="18" charset="0"/>
                <a:cs typeface="Times New Roman" panose="02020603050405020304" pitchFamily="18" charset="0"/>
              </a:rPr>
              <a:t>though the taxability is not deferred</a:t>
            </a:r>
            <a:r>
              <a:rPr lang="en-GB" sz="2350" dirty="0">
                <a:latin typeface="Times New Roman" panose="02020603050405020304" pitchFamily="18" charset="0"/>
                <a:cs typeface="Times New Roman" panose="02020603050405020304" pitchFamily="18" charset="0"/>
              </a:rPr>
              <a:t>, still </a:t>
            </a:r>
            <a:r>
              <a:rPr lang="en-GB" sz="2350" b="1" u="sng" dirty="0">
                <a:latin typeface="Times New Roman" panose="02020603050405020304" pitchFamily="18" charset="0"/>
                <a:cs typeface="Times New Roman" panose="02020603050405020304" pitchFamily="18" charset="0"/>
              </a:rPr>
              <a:t>specific provision was inserted to clarify that the period of holding for the purpose of determining whether the gain is long term or short term, is to be taken from the date of its conversion.</a:t>
            </a:r>
            <a:endParaRPr lang="en-IN" sz="235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381000" y="40186"/>
            <a:ext cx="11226800" cy="892352"/>
          </a:xfrm>
        </p:spPr>
        <p:txBody>
          <a:bodyPr>
            <a:noAutofit/>
          </a:bodyPr>
          <a:lstStyle/>
          <a:p>
            <a:r>
              <a:rPr lang="en-IN" sz="2800" b="1" dirty="0" smtClean="0">
                <a:latin typeface="Times New Roman" panose="02020603050405020304" pitchFamily="18" charset="0"/>
                <a:cs typeface="Times New Roman" panose="02020603050405020304" pitchFamily="18" charset="0"/>
              </a:rPr>
              <a:t>ISSUE - </a:t>
            </a:r>
            <a:r>
              <a:rPr lang="en-IN" sz="2800" b="1" dirty="0">
                <a:latin typeface="Times New Roman" panose="02020603050405020304" pitchFamily="18" charset="0"/>
                <a:cs typeface="Times New Roman" panose="02020603050405020304" pitchFamily="18" charset="0"/>
              </a:rPr>
              <a:t>5</a:t>
            </a:r>
            <a:r>
              <a:rPr lang="en-IN" sz="2800" b="1" dirty="0" smtClean="0">
                <a:latin typeface="Times New Roman" panose="02020603050405020304" pitchFamily="18" charset="0"/>
                <a:cs typeface="Times New Roman" panose="02020603050405020304" pitchFamily="18" charset="0"/>
              </a:rPr>
              <a:t/>
            </a:r>
            <a:br>
              <a:rPr lang="en-IN" sz="2800" b="1" dirty="0" smtClean="0">
                <a:latin typeface="Times New Roman" panose="02020603050405020304" pitchFamily="18" charset="0"/>
                <a:cs typeface="Times New Roman" panose="02020603050405020304" pitchFamily="18" charset="0"/>
              </a:rPr>
            </a:br>
            <a:r>
              <a:rPr lang="en-IN" sz="2800" b="1" u="sng" dirty="0" smtClean="0">
                <a:latin typeface="Times New Roman" panose="02020603050405020304" pitchFamily="18" charset="0"/>
                <a:cs typeface="Times New Roman" panose="02020603050405020304" pitchFamily="18" charset="0"/>
              </a:rPr>
              <a:t>PERIOD </a:t>
            </a:r>
            <a:r>
              <a:rPr lang="en-IN" sz="2800" b="1" u="sng" dirty="0">
                <a:latin typeface="Times New Roman" panose="02020603050405020304" pitchFamily="18" charset="0"/>
                <a:cs typeface="Times New Roman" panose="02020603050405020304" pitchFamily="18" charset="0"/>
              </a:rPr>
              <a:t>OF HOLDING</a:t>
            </a:r>
            <a:endParaRPr lang="en-IN"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941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
            <a:ext cx="11341100" cy="5834063"/>
          </a:xfrm>
        </p:spPr>
        <p:txBody>
          <a:bodyPr>
            <a:normAutofit/>
          </a:bodyPr>
          <a:lstStyle/>
          <a:p>
            <a:pPr marL="0" indent="0" algn="just" fontAlgn="base">
              <a:buNone/>
            </a:pPr>
            <a:r>
              <a:rPr lang="en-GB" sz="2400" b="1" u="sng" dirty="0" smtClean="0">
                <a:latin typeface="Times New Roman" panose="02020603050405020304" pitchFamily="18" charset="0"/>
                <a:cs typeface="Times New Roman" panose="02020603050405020304" pitchFamily="18" charset="0"/>
              </a:rPr>
              <a:t>In </a:t>
            </a:r>
            <a:r>
              <a:rPr lang="en-GB" sz="2400" b="1" u="sng" dirty="0">
                <a:latin typeface="Times New Roman" panose="02020603050405020304" pitchFamily="18" charset="0"/>
                <a:cs typeface="Times New Roman" panose="02020603050405020304" pitchFamily="18" charset="0"/>
              </a:rPr>
              <a:t>case of section 45(5A), though the provision calls for deferment of tax from the date of actual transfer, still no such specific provision is provided to clarify how the period of holding is to be computed. In such a situation normal provisions of the Act will prevail.</a:t>
            </a:r>
          </a:p>
          <a:p>
            <a:pPr marL="0" indent="0" algn="just" fontAlgn="base">
              <a:buNone/>
            </a:pPr>
            <a:r>
              <a:rPr lang="en-GB" sz="2400"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substantive part of section 2(42A) giving the meaning of the term ‘short term capital asset’</a:t>
            </a:r>
            <a:r>
              <a:rPr lang="en-GB" sz="2400" dirty="0">
                <a:latin typeface="Times New Roman" panose="02020603050405020304" pitchFamily="18" charset="0"/>
                <a:cs typeface="Times New Roman" panose="02020603050405020304" pitchFamily="18" charset="0"/>
              </a:rPr>
              <a:t> reads as under</a:t>
            </a:r>
            <a:r>
              <a:rPr lang="en-GB" sz="2400" dirty="0" smtClean="0">
                <a:latin typeface="Times New Roman" panose="02020603050405020304" pitchFamily="18" charset="0"/>
                <a:cs typeface="Times New Roman" panose="02020603050405020304" pitchFamily="18" charset="0"/>
              </a:rPr>
              <a:t>:</a:t>
            </a:r>
          </a:p>
          <a:p>
            <a:pPr marL="0" indent="0" algn="just" fontAlgn="base">
              <a:buNone/>
            </a:pPr>
            <a:r>
              <a:rPr lang="en-GB" sz="2400" i="1" dirty="0">
                <a:latin typeface="Times New Roman" panose="02020603050405020304" pitchFamily="18" charset="0"/>
                <a:cs typeface="Times New Roman" panose="02020603050405020304" pitchFamily="18" charset="0"/>
              </a:rPr>
              <a:t>"short-term capital asset" means a capital asset </a:t>
            </a:r>
            <a:r>
              <a:rPr lang="en-GB" sz="2400" i="1" dirty="0" smtClean="0">
                <a:latin typeface="Times New Roman" panose="02020603050405020304" pitchFamily="18" charset="0"/>
                <a:cs typeface="Times New Roman" panose="02020603050405020304" pitchFamily="18" charset="0"/>
              </a:rPr>
              <a:t>held by an </a:t>
            </a:r>
            <a:r>
              <a:rPr lang="en-GB" sz="2400" i="1" dirty="0" err="1" smtClean="0">
                <a:latin typeface="Times New Roman" panose="02020603050405020304" pitchFamily="18" charset="0"/>
                <a:cs typeface="Times New Roman" panose="02020603050405020304" pitchFamily="18" charset="0"/>
              </a:rPr>
              <a:t>assessee</a:t>
            </a:r>
            <a:r>
              <a:rPr lang="en-GB" sz="2400" i="1" dirty="0" smtClean="0">
                <a:latin typeface="Times New Roman" panose="02020603050405020304" pitchFamily="18" charset="0"/>
                <a:cs typeface="Times New Roman" panose="02020603050405020304" pitchFamily="18" charset="0"/>
              </a:rPr>
              <a:t> for </a:t>
            </a:r>
            <a:r>
              <a:rPr lang="en-GB" sz="2400" i="1" dirty="0">
                <a:latin typeface="Times New Roman" panose="02020603050405020304" pitchFamily="18" charset="0"/>
                <a:cs typeface="Times New Roman" panose="02020603050405020304" pitchFamily="18" charset="0"/>
              </a:rPr>
              <a:t>not more than thirty-six</a:t>
            </a:r>
            <a:r>
              <a:rPr lang="en-GB" sz="2400" b="1" i="1"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months immediately preceding the date </a:t>
            </a:r>
            <a:r>
              <a:rPr lang="en-GB" sz="2400" i="1" dirty="0" smtClean="0">
                <a:latin typeface="Times New Roman" panose="02020603050405020304" pitchFamily="18" charset="0"/>
                <a:cs typeface="Times New Roman" panose="02020603050405020304" pitchFamily="18" charset="0"/>
              </a:rPr>
              <a:t>of</a:t>
            </a:r>
            <a:r>
              <a:rPr lang="en-GB" sz="2400" i="1" dirty="0">
                <a:latin typeface="Times New Roman" panose="02020603050405020304" pitchFamily="18" charset="0"/>
                <a:cs typeface="Times New Roman" panose="02020603050405020304" pitchFamily="18" charset="0"/>
              </a:rPr>
              <a:t> its transfer</a:t>
            </a:r>
            <a:r>
              <a:rPr lang="en-GB" sz="2400" i="1" dirty="0" smtClean="0">
                <a:latin typeface="Times New Roman" panose="02020603050405020304" pitchFamily="18" charset="0"/>
                <a:cs typeface="Times New Roman" panose="02020603050405020304" pitchFamily="18" charset="0"/>
              </a:rPr>
              <a:t>.”</a:t>
            </a:r>
          </a:p>
          <a:p>
            <a:pPr marL="0" indent="0" algn="just" fontAlgn="base">
              <a:buNone/>
            </a:pPr>
            <a:endParaRPr lang="en-GB" sz="2400" i="1" dirty="0">
              <a:latin typeface="Times New Roman" panose="02020603050405020304" pitchFamily="18" charset="0"/>
              <a:cs typeface="Times New Roman" panose="02020603050405020304" pitchFamily="18" charset="0"/>
            </a:endParaRPr>
          </a:p>
          <a:p>
            <a:pPr marL="0" indent="0" algn="just" fontAlgn="base">
              <a:buNone/>
            </a:pPr>
            <a:r>
              <a:rPr lang="en-GB" sz="2400" b="1" u="sng" dirty="0">
                <a:latin typeface="Times New Roman" panose="02020603050405020304" pitchFamily="18" charset="0"/>
                <a:cs typeface="Times New Roman" panose="02020603050405020304" pitchFamily="18" charset="0"/>
              </a:rPr>
              <a:t>Further, in the third Proviso to section 2(42A), by Finance Act, 2017, </a:t>
            </a:r>
            <a:r>
              <a:rPr lang="en-GB" sz="2400" b="1" u="sng" dirty="0" err="1">
                <a:latin typeface="Times New Roman" panose="02020603050405020304" pitchFamily="18" charset="0"/>
                <a:cs typeface="Times New Roman" panose="02020603050405020304" pitchFamily="18" charset="0"/>
              </a:rPr>
              <a:t>w.e.f</a:t>
            </a:r>
            <a:r>
              <a:rPr lang="en-GB" sz="2400" b="1" u="sng" dirty="0">
                <a:latin typeface="Times New Roman" panose="02020603050405020304" pitchFamily="18" charset="0"/>
                <a:cs typeface="Times New Roman" panose="02020603050405020304" pitchFamily="18" charset="0"/>
              </a:rPr>
              <a:t>. 01.04.2018, it was inserted that in case of immovable property being land, building or both the period of holding for this purpose is taken to be 24 months immediately preceding the date of transfer</a:t>
            </a:r>
            <a:r>
              <a:rPr lang="en-GB" sz="2400" b="1" u="sng" dirty="0" smtClean="0">
                <a:latin typeface="Times New Roman" panose="02020603050405020304" pitchFamily="18" charset="0"/>
                <a:cs typeface="Times New Roman" panose="02020603050405020304" pitchFamily="18" charset="0"/>
              </a:rPr>
              <a:t>.</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05292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
            <a:ext cx="11341100" cy="5834063"/>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In the </a:t>
            </a:r>
            <a:r>
              <a:rPr lang="en-GB" sz="2400" b="1" u="sng" dirty="0">
                <a:latin typeface="Times New Roman" panose="02020603050405020304" pitchFamily="18" charset="0"/>
                <a:cs typeface="Times New Roman" panose="02020603050405020304" pitchFamily="18" charset="0"/>
              </a:rPr>
              <a:t>scenarios envisaged by section 45(5A), the transfer takes place at the time of transfer as defined under section 2(47),</a:t>
            </a:r>
            <a:r>
              <a:rPr lang="en-GB" sz="2400" dirty="0">
                <a:latin typeface="Times New Roman" panose="02020603050405020304" pitchFamily="18" charset="0"/>
                <a:cs typeface="Times New Roman" panose="02020603050405020304" pitchFamily="18" charset="0"/>
              </a:rPr>
              <a:t> the </a:t>
            </a:r>
            <a:r>
              <a:rPr lang="en-GB" sz="2400" b="1" u="sng" dirty="0">
                <a:latin typeface="Times New Roman" panose="02020603050405020304" pitchFamily="18" charset="0"/>
                <a:cs typeface="Times New Roman" panose="02020603050405020304" pitchFamily="18" charset="0"/>
              </a:rPr>
              <a:t>tax may be imposed at a later date when the completion certificate is issued </a:t>
            </a:r>
            <a:r>
              <a:rPr lang="en-GB" sz="2400" dirty="0">
                <a:latin typeface="Times New Roman" panose="02020603050405020304" pitchFamily="18" charset="0"/>
                <a:cs typeface="Times New Roman" panose="02020603050405020304" pitchFamily="18" charset="0"/>
              </a:rPr>
              <a:t>but even at that time </a:t>
            </a:r>
            <a:r>
              <a:rPr lang="en-GB" sz="2400" b="1" u="sng" dirty="0">
                <a:latin typeface="Times New Roman" panose="02020603050405020304" pitchFamily="18" charset="0"/>
                <a:cs typeface="Times New Roman" panose="02020603050405020304" pitchFamily="18" charset="0"/>
              </a:rPr>
              <a:t>for the purposes of capital gain, the period between the acquisition and transfer of property is to be computed</a:t>
            </a:r>
            <a:r>
              <a:rPr lang="en-GB" sz="2400" b="1" u="sng" dirty="0" smtClean="0">
                <a:latin typeface="Times New Roman" panose="02020603050405020304" pitchFamily="18" charset="0"/>
                <a:cs typeface="Times New Roman" panose="02020603050405020304" pitchFamily="18" charset="0"/>
              </a:rPr>
              <a:t>.</a:t>
            </a:r>
          </a:p>
          <a:p>
            <a:pPr marL="0" indent="0" algn="just" fontAlgn="base">
              <a:buNone/>
            </a:pP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This </a:t>
            </a:r>
            <a:r>
              <a:rPr lang="en-GB" sz="2400" dirty="0">
                <a:latin typeface="Times New Roman" panose="02020603050405020304" pitchFamily="18" charset="0"/>
                <a:cs typeface="Times New Roman" panose="02020603050405020304" pitchFamily="18" charset="0"/>
              </a:rPr>
              <a:t>may lead to </a:t>
            </a:r>
            <a:r>
              <a:rPr lang="en-GB" sz="2400" b="1" u="sng" dirty="0">
                <a:latin typeface="Times New Roman" panose="02020603050405020304" pitchFamily="18" charset="0"/>
                <a:cs typeface="Times New Roman" panose="02020603050405020304" pitchFamily="18" charset="0"/>
              </a:rPr>
              <a:t>certain weird situations.</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For </a:t>
            </a:r>
            <a:r>
              <a:rPr lang="en-GB" sz="2400" dirty="0">
                <a:latin typeface="Times New Roman" panose="02020603050405020304" pitchFamily="18" charset="0"/>
                <a:cs typeface="Times New Roman" panose="02020603050405020304" pitchFamily="18" charset="0"/>
              </a:rPr>
              <a:t>example, 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transfers a property under JDA to the developer for development after only a period of six months of its acquisition, the completion certificate is issued, say, after five years of such transfer</a:t>
            </a:r>
            <a:r>
              <a:rPr lang="en-GB" sz="2400" b="1" u="sng" dirty="0" smtClean="0">
                <a:latin typeface="Times New Roman" panose="02020603050405020304" pitchFamily="18" charset="0"/>
                <a:cs typeface="Times New Roman" panose="02020603050405020304" pitchFamily="18" charset="0"/>
              </a:rPr>
              <a:t>.</a:t>
            </a:r>
          </a:p>
          <a:p>
            <a:pPr marL="0" indent="0" algn="just" fontAlgn="base">
              <a:buNone/>
            </a:pP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capital gain would be taxable after a period of more than five years from the acquisition, however only as short term capital gain, since the period of holding between acquisition and transfer is only six months.</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61177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022" y="789022"/>
            <a:ext cx="11569056" cy="5805419"/>
          </a:xfrm>
        </p:spPr>
        <p:txBody>
          <a:bodyPr>
            <a:normAutofit/>
          </a:bodyPr>
          <a:lstStyle/>
          <a:p>
            <a:pPr marL="0" indent="0" algn="just" fontAlgn="base">
              <a:buNone/>
            </a:pPr>
            <a:endParaRPr lang="en-GB" sz="2400" dirty="0" smtClean="0">
              <a:latin typeface="Times New Roman" panose="02020603050405020304" pitchFamily="18" charset="0"/>
              <a:cs typeface="Times New Roman" panose="02020603050405020304" pitchFamily="18" charset="0"/>
            </a:endParaRPr>
          </a:p>
          <a:p>
            <a:pPr marL="0" indent="0" algn="just" fontAlgn="base">
              <a:buNone/>
            </a:pPr>
            <a:endParaRPr lang="en-GB" sz="2400" dirty="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Section </a:t>
            </a:r>
            <a:r>
              <a:rPr lang="en-GB" sz="2400" dirty="0">
                <a:latin typeface="Times New Roman" panose="02020603050405020304" pitchFamily="18" charset="0"/>
                <a:cs typeface="Times New Roman" panose="02020603050405020304" pitchFamily="18" charset="0"/>
              </a:rPr>
              <a:t>48 provides for the mode of computation of capital gains.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second Proviso to this section also provides for indexation of cost of acquisition in cases of transfer of long term capital asset.</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b="1" u="sng" dirty="0" smtClean="0">
                <a:latin typeface="Times New Roman" panose="02020603050405020304" pitchFamily="18" charset="0"/>
                <a:cs typeface="Times New Roman" panose="02020603050405020304" pitchFamily="18" charset="0"/>
              </a:rPr>
              <a:t>Clause </a:t>
            </a:r>
            <a:r>
              <a:rPr lang="en-GB" sz="2400" b="1" u="sng" dirty="0">
                <a:latin typeface="Times New Roman" panose="02020603050405020304" pitchFamily="18" charset="0"/>
                <a:cs typeface="Times New Roman" panose="02020603050405020304" pitchFamily="18" charset="0"/>
              </a:rPr>
              <a:t>(iii) of Explanation under this section defines the term ‘indexed cost of acquisition’ as under;</a:t>
            </a:r>
          </a:p>
          <a:p>
            <a:pPr marL="0" indent="0" algn="just" fontAlgn="base">
              <a:buNone/>
            </a:pPr>
            <a:r>
              <a:rPr lang="en-GB" sz="2400" i="1" dirty="0">
                <a:latin typeface="Times New Roman" panose="02020603050405020304" pitchFamily="18" charset="0"/>
                <a:cs typeface="Times New Roman" panose="02020603050405020304" pitchFamily="18" charset="0"/>
              </a:rPr>
              <a:t>“(iii) "indexed cost of acquisition" means an amount which bears to the cost of acquisition the same proportion as Cost Inflation Index for the year in which the asset is </a:t>
            </a:r>
            <a:r>
              <a:rPr lang="en-GB" sz="2400" b="1" i="1" dirty="0">
                <a:latin typeface="Times New Roman" panose="02020603050405020304" pitchFamily="18" charset="0"/>
                <a:cs typeface="Times New Roman" panose="02020603050405020304" pitchFamily="18" charset="0"/>
              </a:rPr>
              <a:t>transferred</a:t>
            </a:r>
            <a:r>
              <a:rPr lang="en-GB" sz="2400" i="1" dirty="0">
                <a:latin typeface="Times New Roman" panose="02020603050405020304" pitchFamily="18" charset="0"/>
                <a:cs typeface="Times New Roman" panose="02020603050405020304" pitchFamily="18" charset="0"/>
              </a:rPr>
              <a:t> bears to the Cost Inflation Index for the first year in which the asset was held by the </a:t>
            </a:r>
            <a:r>
              <a:rPr lang="en-GB" sz="2400" i="1" dirty="0" err="1">
                <a:latin typeface="Times New Roman" panose="02020603050405020304" pitchFamily="18" charset="0"/>
                <a:cs typeface="Times New Roman" panose="02020603050405020304" pitchFamily="18" charset="0"/>
              </a:rPr>
              <a:t>assessee</a:t>
            </a:r>
            <a:r>
              <a:rPr lang="en-GB" sz="2400" i="1" dirty="0">
                <a:latin typeface="Times New Roman" panose="02020603050405020304" pitchFamily="18" charset="0"/>
                <a:cs typeface="Times New Roman" panose="02020603050405020304" pitchFamily="18" charset="0"/>
              </a:rPr>
              <a:t> or for the year beginning on the 1st day of April, 2001 , whichever is later</a:t>
            </a:r>
            <a:r>
              <a:rPr lang="en-GB" sz="2400" i="1"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314677" y="301246"/>
            <a:ext cx="10515600" cy="1156636"/>
          </a:xfrm>
        </p:spPr>
        <p:txBody>
          <a:bodyPr>
            <a:normAutofit/>
          </a:bodyPr>
          <a:lstStyle/>
          <a:p>
            <a:r>
              <a:rPr lang="en-IN" sz="3200" b="1" dirty="0">
                <a:latin typeface="Times New Roman" panose="02020603050405020304" pitchFamily="18" charset="0"/>
                <a:cs typeface="Times New Roman" panose="02020603050405020304" pitchFamily="18" charset="0"/>
              </a:rPr>
              <a:t>ISSUE </a:t>
            </a:r>
            <a:r>
              <a:rPr lang="en-IN" sz="3200" b="1" dirty="0" smtClean="0">
                <a:latin typeface="Times New Roman" panose="02020603050405020304" pitchFamily="18" charset="0"/>
                <a:cs typeface="Times New Roman" panose="02020603050405020304" pitchFamily="18" charset="0"/>
              </a:rPr>
              <a:t>- 6</a:t>
            </a:r>
            <a:r>
              <a:rPr lang="en-IN" sz="3200" b="1" dirty="0">
                <a:latin typeface="Times New Roman" panose="02020603050405020304" pitchFamily="18" charset="0"/>
                <a:cs typeface="Times New Roman" panose="02020603050405020304" pitchFamily="18" charset="0"/>
              </a:rPr>
              <a:t/>
            </a:r>
            <a:br>
              <a:rPr lang="en-IN" sz="3200" b="1" dirty="0">
                <a:latin typeface="Times New Roman" panose="02020603050405020304" pitchFamily="18" charset="0"/>
                <a:cs typeface="Times New Roman" panose="02020603050405020304" pitchFamily="18" charset="0"/>
              </a:rPr>
            </a:br>
            <a:r>
              <a:rPr lang="en-IN" sz="3200" b="1" u="sng" dirty="0">
                <a:latin typeface="Times New Roman" panose="02020603050405020304" pitchFamily="18" charset="0"/>
                <a:cs typeface="Times New Roman" panose="02020603050405020304" pitchFamily="18" charset="0"/>
              </a:rPr>
              <a:t>INDEXATION</a:t>
            </a:r>
            <a:endParaRPr lang="en-IN"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96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55" y="868043"/>
            <a:ext cx="11569056" cy="5805419"/>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The law is very clear that the </a:t>
            </a:r>
            <a:r>
              <a:rPr lang="en-GB" sz="2400" b="1" u="sng" dirty="0">
                <a:latin typeface="Times New Roman" panose="02020603050405020304" pitchFamily="18" charset="0"/>
                <a:cs typeface="Times New Roman" panose="02020603050405020304" pitchFamily="18" charset="0"/>
              </a:rPr>
              <a:t>indexation benefit will be given to the extent of cost inflation index till the year of transfer</a:t>
            </a:r>
            <a:r>
              <a:rPr lang="en-GB" sz="2400" b="1" u="sng" dirty="0" smtClean="0">
                <a:latin typeface="Times New Roman" panose="02020603050405020304" pitchFamily="18" charset="0"/>
                <a:cs typeface="Times New Roman" panose="02020603050405020304" pitchFamily="18" charset="0"/>
              </a:rPr>
              <a:t>.</a:t>
            </a:r>
          </a:p>
          <a:p>
            <a:pPr marL="0" indent="0" algn="just" fontAlgn="base">
              <a:buNone/>
            </a:pPr>
            <a:endParaRPr lang="en-GB" sz="2400" b="1" u="sng" dirty="0" smtClean="0">
              <a:latin typeface="Times New Roman" panose="02020603050405020304" pitchFamily="18" charset="0"/>
              <a:cs typeface="Times New Roman" panose="02020603050405020304" pitchFamily="18" charset="0"/>
            </a:endParaRPr>
          </a:p>
          <a:p>
            <a:pPr marL="0" indent="0" algn="just" fontAlgn="base">
              <a:buNone/>
            </a:pPr>
            <a:r>
              <a:rPr lang="en-GB" sz="2400" b="1" u="sng" dirty="0" smtClean="0">
                <a:latin typeface="Times New Roman" panose="02020603050405020304" pitchFamily="18" charset="0"/>
                <a:cs typeface="Times New Roman" panose="02020603050405020304" pitchFamily="18" charset="0"/>
              </a:rPr>
              <a:t>Suppose </a:t>
            </a:r>
            <a:r>
              <a:rPr lang="en-GB" sz="2400" b="1" u="sng" dirty="0">
                <a:latin typeface="Times New Roman" panose="02020603050405020304" pitchFamily="18" charset="0"/>
                <a:cs typeface="Times New Roman" panose="02020603050405020304" pitchFamily="18" charset="0"/>
              </a:rPr>
              <a:t>a land or building which was acquired by an individual before 2001 and the same is transferred for development under a JDA to the developer as on 31st March 2019, the completion certificate is issued sometime in the April 2025</a:t>
            </a:r>
            <a:r>
              <a:rPr lang="en-GB" sz="2400" b="1" u="sng" dirty="0" smtClean="0">
                <a:latin typeface="Times New Roman" panose="02020603050405020304" pitchFamily="18" charset="0"/>
                <a:cs typeface="Times New Roman" panose="02020603050405020304" pitchFamily="18" charset="0"/>
              </a:rPr>
              <a:t>.</a:t>
            </a:r>
          </a:p>
          <a:p>
            <a:pPr marL="0" indent="0" algn="just" fontAlgn="base">
              <a:buNone/>
            </a:pPr>
            <a:endParaRPr lang="en-GB" sz="2400" b="1" u="sng"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such a case the </a:t>
            </a:r>
            <a:r>
              <a:rPr lang="en-GB" sz="2400" b="1" u="sng" dirty="0">
                <a:latin typeface="Times New Roman" panose="02020603050405020304" pitchFamily="18" charset="0"/>
                <a:cs typeface="Times New Roman" panose="02020603050405020304" pitchFamily="18" charset="0"/>
              </a:rPr>
              <a:t>long term capital gain arising to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on transfer of asset will be chargeable to tax in the Assessment Year 2026-27, while, it appears that the indexed cost of acquisition will be computed by taking cost inflation index for the year 2020 </a:t>
            </a:r>
            <a:r>
              <a:rPr lang="en-GB" sz="2400" b="1" u="sng" dirty="0" smtClean="0">
                <a:latin typeface="Times New Roman" panose="02020603050405020304" pitchFamily="18" charset="0"/>
                <a:cs typeface="Times New Roman" panose="02020603050405020304" pitchFamily="18" charset="0"/>
              </a:rPr>
              <a:t>only, since </a:t>
            </a:r>
            <a:r>
              <a:rPr lang="en-GB" sz="2400" b="1" u="sng" dirty="0">
                <a:latin typeface="Times New Roman" panose="02020603050405020304" pitchFamily="18" charset="0"/>
                <a:cs typeface="Times New Roman" panose="02020603050405020304" pitchFamily="18" charset="0"/>
              </a:rPr>
              <a:t>the ‘transfer’ took place in the Financial Year 2019-20 only.</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077536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9100"/>
            <a:ext cx="11341100" cy="6175341"/>
          </a:xfrm>
        </p:spPr>
        <p:txBody>
          <a:bodyPr>
            <a:normAutofit/>
          </a:bodyPr>
          <a:lstStyle/>
          <a:p>
            <a:pPr marL="0" indent="0" algn="just" fontAlgn="base">
              <a:buNone/>
            </a:pPr>
            <a:r>
              <a:rPr lang="en-GB" sz="2400" b="1" u="sng" dirty="0" smtClean="0">
                <a:latin typeface="Times New Roman" panose="02020603050405020304" pitchFamily="18" charset="0"/>
                <a:cs typeface="Times New Roman" panose="02020603050405020304" pitchFamily="18" charset="0"/>
              </a:rPr>
              <a:t>ALTERNATE CONTENTION</a:t>
            </a:r>
          </a:p>
          <a:p>
            <a:pPr marL="0" indent="0" algn="just" fontAlgn="base">
              <a:buNone/>
            </a:pPr>
            <a:r>
              <a:rPr lang="en-GB" sz="2400" b="1" u="sng" dirty="0" smtClean="0">
                <a:latin typeface="Times New Roman" panose="02020603050405020304" pitchFamily="18" charset="0"/>
                <a:cs typeface="Times New Roman" panose="02020603050405020304" pitchFamily="18" charset="0"/>
              </a:rPr>
              <a:t>Benefit </a:t>
            </a:r>
            <a:r>
              <a:rPr lang="en-GB" sz="2400" b="1" u="sng" dirty="0">
                <a:latin typeface="Times New Roman" panose="02020603050405020304" pitchFamily="18" charset="0"/>
                <a:cs typeface="Times New Roman" panose="02020603050405020304" pitchFamily="18" charset="0"/>
              </a:rPr>
              <a:t>from the judicial pronouncement delivered in the context of 45(2). </a:t>
            </a:r>
            <a:endParaRPr lang="en-GB" sz="2400" b="1" u="sng"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these cases also the instance of tax is deferred.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There </a:t>
            </a:r>
            <a:r>
              <a:rPr lang="en-GB" sz="2400" dirty="0">
                <a:latin typeface="Times New Roman" panose="02020603050405020304" pitchFamily="18" charset="0"/>
                <a:cs typeface="Times New Roman" panose="02020603050405020304" pitchFamily="18" charset="0"/>
              </a:rPr>
              <a:t>is a judgement of the </a:t>
            </a:r>
            <a:r>
              <a:rPr lang="en-GB" sz="2400" dirty="0" err="1">
                <a:latin typeface="Times New Roman" panose="02020603050405020304" pitchFamily="18" charset="0"/>
                <a:cs typeface="Times New Roman" panose="02020603050405020304" pitchFamily="18" charset="0"/>
              </a:rPr>
              <a:t>hon’ble</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Karnataka High Court</a:t>
            </a:r>
            <a:r>
              <a:rPr lang="en-GB" sz="2400" u="sng" dirty="0">
                <a:latin typeface="Times New Roman" panose="02020603050405020304" pitchFamily="18" charset="0"/>
                <a:cs typeface="Times New Roman" panose="02020603050405020304" pitchFamily="18" charset="0"/>
              </a:rPr>
              <a:t>, in the case of </a:t>
            </a:r>
            <a:r>
              <a:rPr lang="en-GB" sz="2400" b="1" u="sng" dirty="0">
                <a:latin typeface="Times New Roman" panose="02020603050405020304" pitchFamily="18" charset="0"/>
                <a:cs typeface="Times New Roman" panose="02020603050405020304" pitchFamily="18" charset="0"/>
              </a:rPr>
              <a:t>CIT Vs. </a:t>
            </a:r>
            <a:r>
              <a:rPr lang="en-GB" sz="2400" b="1" u="sng" dirty="0" err="1">
                <a:latin typeface="Times New Roman" panose="02020603050405020304" pitchFamily="18" charset="0"/>
                <a:cs typeface="Times New Roman" panose="02020603050405020304" pitchFamily="18" charset="0"/>
              </a:rPr>
              <a:t>Rudra</a:t>
            </a:r>
            <a:r>
              <a:rPr lang="en-GB" sz="2400" b="1" u="sng" dirty="0">
                <a:latin typeface="Times New Roman" panose="02020603050405020304" pitchFamily="18" charset="0"/>
                <a:cs typeface="Times New Roman" panose="02020603050405020304" pitchFamily="18" charset="0"/>
              </a:rPr>
              <a:t> Industrial Commercial </a:t>
            </a:r>
            <a:r>
              <a:rPr lang="en-GB" sz="2400" b="1" u="sng" dirty="0" smtClean="0">
                <a:latin typeface="Times New Roman" panose="02020603050405020304" pitchFamily="18" charset="0"/>
                <a:cs typeface="Times New Roman" panose="02020603050405020304" pitchFamily="18" charset="0"/>
              </a:rPr>
              <a:t>Corporation IT </a:t>
            </a:r>
            <a:r>
              <a:rPr lang="en-GB" sz="2400" b="1" u="sng" dirty="0">
                <a:latin typeface="Times New Roman" panose="02020603050405020304" pitchFamily="18" charset="0"/>
                <a:cs typeface="Times New Roman" panose="02020603050405020304" pitchFamily="18" charset="0"/>
              </a:rPr>
              <a:t>Appeal No. 3119 of 2005, </a:t>
            </a:r>
            <a:r>
              <a:rPr lang="en-GB" sz="2400" b="1" u="sng" dirty="0" err="1">
                <a:latin typeface="Times New Roman" panose="02020603050405020304" pitchFamily="18" charset="0"/>
                <a:cs typeface="Times New Roman" panose="02020603050405020304" pitchFamily="18" charset="0"/>
              </a:rPr>
              <a:t>dt.</a:t>
            </a:r>
            <a:r>
              <a:rPr lang="en-GB" sz="2400" b="1" u="sng" dirty="0">
                <a:latin typeface="Times New Roman" panose="02020603050405020304" pitchFamily="18" charset="0"/>
                <a:cs typeface="Times New Roman" panose="02020603050405020304" pitchFamily="18" charset="0"/>
              </a:rPr>
              <a:t> 25.01.2011</a:t>
            </a:r>
            <a:r>
              <a:rPr lang="en-GB" sz="2400" u="sng"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where the </a:t>
            </a:r>
            <a:r>
              <a:rPr lang="en-GB" sz="2400" b="1" u="sng" dirty="0">
                <a:latin typeface="Times New Roman" panose="02020603050405020304" pitchFamily="18" charset="0"/>
                <a:cs typeface="Times New Roman" panose="02020603050405020304" pitchFamily="18" charset="0"/>
              </a:rPr>
              <a:t>issue was the </a:t>
            </a:r>
            <a:r>
              <a:rPr lang="en-GB" sz="2400" b="1" u="sng" dirty="0" err="1">
                <a:latin typeface="Times New Roman" panose="02020603050405020304" pitchFamily="18" charset="0"/>
                <a:cs typeface="Times New Roman" panose="02020603050405020304" pitchFamily="18" charset="0"/>
              </a:rPr>
              <a:t>allowability</a:t>
            </a:r>
            <a:r>
              <a:rPr lang="en-GB" sz="2400" b="1" u="sng" dirty="0">
                <a:latin typeface="Times New Roman" panose="02020603050405020304" pitchFamily="18" charset="0"/>
                <a:cs typeface="Times New Roman" panose="02020603050405020304" pitchFamily="18" charset="0"/>
              </a:rPr>
              <a:t> of benefit of indexation, in the case of sale of stock which was converted in stock from investment,</a:t>
            </a:r>
            <a:r>
              <a:rPr lang="en-GB" sz="2400" dirty="0">
                <a:latin typeface="Times New Roman" panose="02020603050405020304" pitchFamily="18" charset="0"/>
                <a:cs typeface="Times New Roman" panose="02020603050405020304" pitchFamily="18" charset="0"/>
              </a:rPr>
              <a:t> as is envisaged </a:t>
            </a:r>
            <a:r>
              <a:rPr lang="en-GB" sz="2400" b="1" u="sng" dirty="0">
                <a:latin typeface="Times New Roman" panose="02020603050405020304" pitchFamily="18" charset="0"/>
                <a:cs typeface="Times New Roman" panose="02020603050405020304" pitchFamily="18" charset="0"/>
              </a:rPr>
              <a:t>in section 45(2) of the Act</a:t>
            </a:r>
            <a:r>
              <a:rPr lang="en-GB" sz="2400" b="1" u="sng" dirty="0" smtClean="0">
                <a:latin typeface="Times New Roman" panose="02020603050405020304" pitchFamily="18" charset="0"/>
                <a:cs typeface="Times New Roman" panose="02020603050405020304" pitchFamily="18" charset="0"/>
              </a:rPr>
              <a:t>.</a:t>
            </a:r>
          </a:p>
          <a:p>
            <a:pPr marL="0" indent="0" algn="just" fontAlgn="base">
              <a:buNone/>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High Court, observed as under</a:t>
            </a:r>
            <a:r>
              <a:rPr lang="en-GB" sz="2400" dirty="0" smtClean="0">
                <a:latin typeface="Times New Roman" panose="02020603050405020304" pitchFamily="18" charset="0"/>
                <a:cs typeface="Times New Roman" panose="02020603050405020304" pitchFamily="18" charset="0"/>
              </a:rPr>
              <a:t>:</a:t>
            </a:r>
          </a:p>
          <a:p>
            <a:pPr marL="0" indent="0" algn="just" fontAlgn="base">
              <a:buNone/>
            </a:pPr>
            <a:r>
              <a:rPr lang="en-GB" sz="2400" i="1" dirty="0">
                <a:latin typeface="Times New Roman" panose="02020603050405020304" pitchFamily="18" charset="0"/>
                <a:cs typeface="Times New Roman" panose="02020603050405020304" pitchFamily="18" charset="0"/>
              </a:rPr>
              <a:t>“Explanation (iii) to s. 48 defines indexed cost of acquisition which means an amount which bears to the cost of acquisition the same proportion as Cost Inflation Index for the year in which the asset is transferred bears to the Cost Inflation Index for the first year in which the asset was held by the </a:t>
            </a:r>
            <a:r>
              <a:rPr lang="en-GB" sz="2400" i="1" dirty="0" err="1">
                <a:latin typeface="Times New Roman" panose="02020603050405020304" pitchFamily="18" charset="0"/>
                <a:cs typeface="Times New Roman" panose="02020603050405020304" pitchFamily="18" charset="0"/>
              </a:rPr>
              <a:t>assessee</a:t>
            </a:r>
            <a:r>
              <a:rPr lang="en-GB" sz="2400" i="1" dirty="0">
                <a:latin typeface="Times New Roman" panose="02020603050405020304" pitchFamily="18" charset="0"/>
                <a:cs typeface="Times New Roman" panose="02020603050405020304" pitchFamily="18" charset="0"/>
              </a:rPr>
              <a:t> or for the year beginning on the 1st day of April, 1981, whichever is later. </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76683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6900" y="342900"/>
            <a:ext cx="11163300" cy="6134100"/>
          </a:xfrm>
        </p:spPr>
        <p:txBody>
          <a:bodyPr>
            <a:normAutofit/>
          </a:bodyPr>
          <a:lstStyle/>
          <a:p>
            <a:pPr algn="just">
              <a:buNone/>
            </a:pPr>
            <a:r>
              <a:rPr lang="en-GB" sz="2400" b="1" dirty="0" smtClean="0">
                <a:latin typeface="Times" panose="02020603050405020304" pitchFamily="18" charset="0"/>
                <a:cs typeface="Times" panose="02020603050405020304" pitchFamily="18" charset="0"/>
              </a:rPr>
              <a:t>Sec. 2(47)(vi) </a:t>
            </a:r>
          </a:p>
          <a:p>
            <a:pPr algn="just">
              <a:buNone/>
            </a:pPr>
            <a:r>
              <a:rPr lang="en-GB" sz="2400" dirty="0" smtClean="0">
                <a:latin typeface="Times" panose="02020603050405020304" pitchFamily="18" charset="0"/>
                <a:cs typeface="Times" panose="02020603050405020304" pitchFamily="18" charset="0"/>
              </a:rPr>
              <a:t>any transaction (whether by way of becoming a member of, or acquiring shares in, a co-operative society, company or other association of persons or by way of any agreement or any arrangement or in any other manner whatsoever) which has the effect of transferring, or enabling the enjoyment of, any immovable property.</a:t>
            </a:r>
          </a:p>
          <a:p>
            <a:pPr algn="just">
              <a:buNone/>
            </a:pPr>
            <a:endParaRPr lang="en-GB" sz="2400" dirty="0" smtClean="0">
              <a:latin typeface="Times" panose="02020603050405020304" pitchFamily="18" charset="0"/>
              <a:cs typeface="Times" panose="02020603050405020304" pitchFamily="18" charset="0"/>
            </a:endParaRPr>
          </a:p>
          <a:p>
            <a:pPr algn="just">
              <a:buNone/>
            </a:pPr>
            <a:r>
              <a:rPr lang="en-GB" sz="2400" dirty="0" smtClean="0">
                <a:latin typeface="Times" panose="02020603050405020304" pitchFamily="18" charset="0"/>
                <a:cs typeface="Times" panose="02020603050405020304" pitchFamily="18" charset="0"/>
              </a:rPr>
              <a:t>Explanation 1- For the purposes of sub-clauses (v) and (vi), "immovable property" shall have the same meaning as in clause (d) of section 269UA.]</a:t>
            </a:r>
            <a:endParaRPr lang="en-US" sz="2400" dirty="0">
              <a:latin typeface="Times" panose="02020603050405020304" pitchFamily="18" charset="0"/>
              <a:cs typeface="Times" panose="02020603050405020304" pitchFamily="18" charset="0"/>
            </a:endParaRPr>
          </a:p>
        </p:txBody>
      </p:sp>
      <p:sp>
        <p:nvSpPr>
          <p:cNvPr id="3" name="Footer Placeholder 2"/>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2695306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95" y="121550"/>
            <a:ext cx="11454511" cy="6200741"/>
          </a:xfrm>
        </p:spPr>
        <p:txBody>
          <a:bodyPr>
            <a:normAutofit lnSpcReduction="10000"/>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ALTERNATE CONTENTION</a:t>
            </a:r>
          </a:p>
          <a:p>
            <a:pPr marL="0" indent="0" algn="just" fontAlgn="base">
              <a:buNone/>
            </a:pPr>
            <a:r>
              <a:rPr lang="en-GB" sz="2400" i="1" dirty="0" smtClean="0">
                <a:latin typeface="Times New Roman" panose="02020603050405020304" pitchFamily="18" charset="0"/>
                <a:cs typeface="Times New Roman" panose="02020603050405020304" pitchFamily="18" charset="0"/>
              </a:rPr>
              <a:t>12</a:t>
            </a:r>
            <a:r>
              <a:rPr lang="en-GB" sz="2400" i="1" dirty="0">
                <a:latin typeface="Times New Roman" panose="02020603050405020304" pitchFamily="18" charset="0"/>
                <a:cs typeface="Times New Roman" panose="02020603050405020304" pitchFamily="18" charset="0"/>
              </a:rPr>
              <a:t>. A </a:t>
            </a:r>
            <a:r>
              <a:rPr lang="en-GB" sz="2400" b="1" i="1" u="sng" dirty="0">
                <a:latin typeface="Times New Roman" panose="02020603050405020304" pitchFamily="18" charset="0"/>
                <a:cs typeface="Times New Roman" panose="02020603050405020304" pitchFamily="18" charset="0"/>
              </a:rPr>
              <a:t>harmonious interpretation of these two provisions</a:t>
            </a:r>
            <a:r>
              <a:rPr lang="en-GB" sz="2400" i="1" dirty="0">
                <a:latin typeface="Times New Roman" panose="02020603050405020304" pitchFamily="18" charset="0"/>
                <a:cs typeface="Times New Roman" panose="02020603050405020304" pitchFamily="18" charset="0"/>
              </a:rPr>
              <a:t> makes it clear as to how the capital gains is to be taken into </a:t>
            </a:r>
            <a:r>
              <a:rPr lang="en-GB" sz="2400" i="1" dirty="0" smtClean="0">
                <a:latin typeface="Times New Roman" panose="02020603050405020304" pitchFamily="18" charset="0"/>
                <a:cs typeface="Times New Roman" panose="02020603050405020304" pitchFamily="18" charset="0"/>
              </a:rPr>
              <a:t>consideration.</a:t>
            </a:r>
          </a:p>
          <a:p>
            <a:pPr marL="0" indent="0" algn="just" fontAlgn="base">
              <a:buNone/>
            </a:pPr>
            <a:r>
              <a:rPr lang="en-GB" sz="2400" i="1" dirty="0" smtClean="0">
                <a:latin typeface="Times New Roman" panose="02020603050405020304" pitchFamily="18" charset="0"/>
                <a:cs typeface="Times New Roman" panose="02020603050405020304" pitchFamily="18" charset="0"/>
              </a:rPr>
              <a:t>First </a:t>
            </a:r>
            <a:r>
              <a:rPr lang="en-GB" sz="2400" i="1" dirty="0">
                <a:latin typeface="Times New Roman" panose="02020603050405020304" pitchFamily="18" charset="0"/>
                <a:cs typeface="Times New Roman" panose="02020603050405020304" pitchFamily="18" charset="0"/>
              </a:rPr>
              <a:t>we have to find out </a:t>
            </a:r>
            <a:r>
              <a:rPr lang="en-GB" sz="2400" b="1" i="1" u="sng" dirty="0">
                <a:latin typeface="Times New Roman" panose="02020603050405020304" pitchFamily="18" charset="0"/>
                <a:cs typeface="Times New Roman" panose="02020603050405020304" pitchFamily="18" charset="0"/>
              </a:rPr>
              <a:t>what is the fair market value of the asset on the date of conversion, </a:t>
            </a:r>
            <a:r>
              <a:rPr lang="en-GB" sz="2400" i="1" dirty="0">
                <a:latin typeface="Times New Roman" panose="02020603050405020304" pitchFamily="18" charset="0"/>
                <a:cs typeface="Times New Roman" panose="02020603050405020304" pitchFamily="18" charset="0"/>
              </a:rPr>
              <a:t>then to find out</a:t>
            </a:r>
            <a:r>
              <a:rPr lang="en-GB" sz="2400" b="1" i="1" dirty="0">
                <a:latin typeface="Times New Roman" panose="02020603050405020304" pitchFamily="18" charset="0"/>
                <a:cs typeface="Times New Roman" panose="02020603050405020304" pitchFamily="18" charset="0"/>
              </a:rPr>
              <a:t> </a:t>
            </a:r>
            <a:r>
              <a:rPr lang="en-GB" sz="2400" b="1" i="1" u="sng" dirty="0">
                <a:latin typeface="Times New Roman" panose="02020603050405020304" pitchFamily="18" charset="0"/>
                <a:cs typeface="Times New Roman" panose="02020603050405020304" pitchFamily="18" charset="0"/>
              </a:rPr>
              <a:t>what is the market value of the property on the date of transfer</a:t>
            </a:r>
            <a:r>
              <a:rPr lang="en-GB" sz="2400" b="1" i="1" u="sng" dirty="0" smtClean="0">
                <a:latin typeface="Times New Roman" panose="02020603050405020304" pitchFamily="18" charset="0"/>
                <a:cs typeface="Times New Roman" panose="02020603050405020304" pitchFamily="18" charset="0"/>
              </a:rPr>
              <a:t>.</a:t>
            </a:r>
          </a:p>
          <a:p>
            <a:pPr marL="0" indent="0" algn="just" fontAlgn="base">
              <a:buNone/>
            </a:pPr>
            <a:r>
              <a:rPr lang="en-GB" sz="2400" i="1" dirty="0" smtClean="0">
                <a:latin typeface="Times New Roman" panose="02020603050405020304" pitchFamily="18" charset="0"/>
                <a:cs typeface="Times New Roman" panose="02020603050405020304" pitchFamily="18" charset="0"/>
              </a:rPr>
              <a:t>So</a:t>
            </a:r>
            <a:r>
              <a:rPr lang="en-GB" sz="2400" i="1" dirty="0">
                <a:latin typeface="Times New Roman" panose="02020603050405020304" pitchFamily="18" charset="0"/>
                <a:cs typeface="Times New Roman" panose="02020603050405020304" pitchFamily="18" charset="0"/>
              </a:rPr>
              <a:t>, </a:t>
            </a:r>
            <a:r>
              <a:rPr lang="en-GB" sz="2400" b="1" i="1" u="sng" dirty="0">
                <a:latin typeface="Times New Roman" panose="02020603050405020304" pitchFamily="18" charset="0"/>
                <a:cs typeface="Times New Roman" panose="02020603050405020304" pitchFamily="18" charset="0"/>
              </a:rPr>
              <a:t>in order to compute the capital gains payable, it is the market value on the date of transfer that is relevant and in arriving at that market value the index cost of acquisition as prescribed on the date of transfer is to be taken into consideration and not the date of </a:t>
            </a:r>
            <a:r>
              <a:rPr lang="en-GB" sz="2400" b="1" i="1" u="sng" dirty="0" smtClean="0">
                <a:latin typeface="Times New Roman" panose="02020603050405020304" pitchFamily="18" charset="0"/>
                <a:cs typeface="Times New Roman" panose="02020603050405020304" pitchFamily="18" charset="0"/>
              </a:rPr>
              <a:t>conversion.</a:t>
            </a:r>
          </a:p>
          <a:p>
            <a:pPr marL="0" indent="0" algn="just" fontAlgn="base">
              <a:buNone/>
            </a:pPr>
            <a:r>
              <a:rPr lang="en-GB" sz="2400" i="1" dirty="0" smtClean="0">
                <a:latin typeface="Times New Roman" panose="02020603050405020304" pitchFamily="18" charset="0"/>
                <a:cs typeface="Times New Roman" panose="02020603050405020304" pitchFamily="18" charset="0"/>
              </a:rPr>
              <a:t>In </a:t>
            </a:r>
            <a:r>
              <a:rPr lang="en-GB" sz="2400" i="1" dirty="0">
                <a:latin typeface="Times New Roman" panose="02020603050405020304" pitchFamily="18" charset="0"/>
                <a:cs typeface="Times New Roman" panose="02020603050405020304" pitchFamily="18" charset="0"/>
              </a:rPr>
              <a:t>the instant case, the </a:t>
            </a:r>
            <a:r>
              <a:rPr lang="en-GB" sz="2400" b="1" i="1" u="sng" dirty="0">
                <a:latin typeface="Times New Roman" panose="02020603050405020304" pitchFamily="18" charset="0"/>
                <a:cs typeface="Times New Roman" panose="02020603050405020304" pitchFamily="18" charset="0"/>
              </a:rPr>
              <a:t>index cost of acquisition was 223 on the date of transfer</a:t>
            </a:r>
            <a:r>
              <a:rPr lang="en-GB" sz="2400" i="1" dirty="0">
                <a:latin typeface="Times New Roman" panose="02020603050405020304" pitchFamily="18" charset="0"/>
                <a:cs typeface="Times New Roman" panose="02020603050405020304" pitchFamily="18" charset="0"/>
              </a:rPr>
              <a:t> in the year ending 1993 and the </a:t>
            </a:r>
            <a:r>
              <a:rPr lang="en-GB" sz="2400" b="1" i="1" u="sng" dirty="0">
                <a:latin typeface="Times New Roman" panose="02020603050405020304" pitchFamily="18" charset="0"/>
                <a:cs typeface="Times New Roman" panose="02020603050405020304" pitchFamily="18" charset="0"/>
              </a:rPr>
              <a:t>index cost of acquisition on the date of conversion is 161.</a:t>
            </a:r>
            <a:r>
              <a:rPr lang="en-GB" sz="2400" i="1" dirty="0">
                <a:latin typeface="Times New Roman" panose="02020603050405020304" pitchFamily="18" charset="0"/>
                <a:cs typeface="Times New Roman" panose="02020603050405020304" pitchFamily="18" charset="0"/>
              </a:rPr>
              <a:t> Therefore, the </a:t>
            </a:r>
            <a:r>
              <a:rPr lang="en-GB" sz="2400" b="1" i="1" u="sng" dirty="0">
                <a:latin typeface="Times New Roman" panose="02020603050405020304" pitchFamily="18" charset="0"/>
                <a:cs typeface="Times New Roman" panose="02020603050405020304" pitchFamily="18" charset="0"/>
              </a:rPr>
              <a:t>AO committed a serious error in taking 161 as the </a:t>
            </a:r>
            <a:r>
              <a:rPr lang="en-GB" sz="2400" b="1" i="1" u="sng" dirty="0" smtClean="0">
                <a:latin typeface="Times New Roman" panose="02020603050405020304" pitchFamily="18" charset="0"/>
                <a:cs typeface="Times New Roman" panose="02020603050405020304" pitchFamily="18" charset="0"/>
              </a:rPr>
              <a:t>index. The </a:t>
            </a:r>
            <a:r>
              <a:rPr lang="en-GB" sz="2400" b="1" i="1" u="sng" dirty="0">
                <a:latin typeface="Times New Roman" panose="02020603050405020304" pitchFamily="18" charset="0"/>
                <a:cs typeface="Times New Roman" panose="02020603050405020304" pitchFamily="18" charset="0"/>
              </a:rPr>
              <a:t>appellate authorities have rightly interfered with the said assessment and have taken 223 as correct index cost of acquisition.</a:t>
            </a:r>
            <a:r>
              <a:rPr lang="en-GB" sz="2400" i="1" dirty="0">
                <a:latin typeface="Times New Roman" panose="02020603050405020304" pitchFamily="18" charset="0"/>
                <a:cs typeface="Times New Roman" panose="02020603050405020304" pitchFamily="18" charset="0"/>
              </a:rPr>
              <a:t> Therefore, when the impugned order passed by the appellate authorities is in accordance with the aforesaid statutory provisions, the said substantial questions of law have to be answered in favour of the </a:t>
            </a:r>
            <a:r>
              <a:rPr lang="en-GB" sz="2400" i="1" dirty="0" err="1">
                <a:latin typeface="Times New Roman" panose="02020603050405020304" pitchFamily="18" charset="0"/>
                <a:cs typeface="Times New Roman" panose="02020603050405020304" pitchFamily="18" charset="0"/>
              </a:rPr>
              <a:t>assessee</a:t>
            </a:r>
            <a:r>
              <a:rPr lang="en-GB" sz="2400" i="1" dirty="0">
                <a:latin typeface="Times New Roman" panose="02020603050405020304" pitchFamily="18" charset="0"/>
                <a:cs typeface="Times New Roman" panose="02020603050405020304" pitchFamily="18" charset="0"/>
              </a:rPr>
              <a:t> and against the Revenue.” </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889848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95300"/>
            <a:ext cx="11341100" cy="6099141"/>
          </a:xfrm>
        </p:spPr>
        <p:txBody>
          <a:bodyPr>
            <a:normAutofit/>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ALTERNATE CONTENTION</a:t>
            </a:r>
          </a:p>
          <a:p>
            <a:pPr marL="0" indent="0" algn="just" fontAlgn="base">
              <a:buNone/>
            </a:pPr>
            <a:r>
              <a:rPr lang="en-GB" sz="2400" b="1" u="sng" dirty="0" smtClean="0">
                <a:latin typeface="Times New Roman" panose="02020603050405020304" pitchFamily="18" charset="0"/>
                <a:cs typeface="Times New Roman" panose="02020603050405020304" pitchFamily="18" charset="0"/>
              </a:rPr>
              <a:t>Following </a:t>
            </a:r>
            <a:r>
              <a:rPr lang="en-GB" sz="2400" b="1" u="sng" dirty="0">
                <a:latin typeface="Times New Roman" panose="02020603050405020304" pitchFamily="18" charset="0"/>
                <a:cs typeface="Times New Roman" panose="02020603050405020304" pitchFamily="18" charset="0"/>
              </a:rPr>
              <a:t>decisions were rendered by the ITAT, following the above judgement of the Karnataka High Court:</a:t>
            </a:r>
          </a:p>
          <a:p>
            <a:pPr algn="just" fontAlgn="base">
              <a:buFont typeface="Wingdings" panose="05000000000000000000" pitchFamily="2" charset="2"/>
              <a:buChar char="Ø"/>
            </a:pPr>
            <a:r>
              <a:rPr lang="en-GB" sz="2400" b="1" dirty="0" err="1">
                <a:latin typeface="Times New Roman" panose="02020603050405020304" pitchFamily="18" charset="0"/>
                <a:cs typeface="Times New Roman" panose="02020603050405020304" pitchFamily="18" charset="0"/>
              </a:rPr>
              <a:t>Sakthi</a:t>
            </a:r>
            <a:r>
              <a:rPr lang="en-GB" sz="2400" b="1" dirty="0">
                <a:latin typeface="Times New Roman" panose="02020603050405020304" pitchFamily="18" charset="0"/>
                <a:cs typeface="Times New Roman" panose="02020603050405020304" pitchFamily="18" charset="0"/>
              </a:rPr>
              <a:t> Sugars Ltd. Vs. DCIT, </a:t>
            </a:r>
            <a:r>
              <a:rPr lang="en-GB" sz="2400" b="1" dirty="0" err="1">
                <a:latin typeface="Times New Roman" panose="02020603050405020304" pitchFamily="18" charset="0"/>
                <a:cs typeface="Times New Roman" panose="02020603050405020304" pitchFamily="18" charset="0"/>
              </a:rPr>
              <a:t>IT.A.Nos</a:t>
            </a:r>
            <a:r>
              <a:rPr lang="en-GB" sz="2400" b="1" dirty="0">
                <a:latin typeface="Times New Roman" panose="02020603050405020304" pitchFamily="18" charset="0"/>
                <a:cs typeface="Times New Roman" panose="02020603050405020304" pitchFamily="18" charset="0"/>
              </a:rPr>
              <a:t>. 866/</a:t>
            </a:r>
            <a:r>
              <a:rPr lang="en-GB" sz="2400" b="1" dirty="0" err="1">
                <a:latin typeface="Times New Roman" panose="02020603050405020304" pitchFamily="18" charset="0"/>
                <a:cs typeface="Times New Roman" panose="02020603050405020304" pitchFamily="18" charset="0"/>
              </a:rPr>
              <a:t>Mds</a:t>
            </a:r>
            <a:r>
              <a:rPr lang="en-GB" sz="2400" b="1" dirty="0">
                <a:latin typeface="Times New Roman" panose="02020603050405020304" pitchFamily="18" charset="0"/>
                <a:cs typeface="Times New Roman" panose="02020603050405020304" pitchFamily="18" charset="0"/>
              </a:rPr>
              <a:t>/2016, </a:t>
            </a:r>
            <a:r>
              <a:rPr lang="en-GB" sz="2400" b="1" dirty="0" err="1">
                <a:latin typeface="Times New Roman" panose="02020603050405020304" pitchFamily="18" charset="0"/>
                <a:cs typeface="Times New Roman" panose="02020603050405020304" pitchFamily="18" charset="0"/>
              </a:rPr>
              <a:t>IT.A.Nos</a:t>
            </a:r>
            <a:r>
              <a:rPr lang="en-GB" sz="2400" b="1" dirty="0">
                <a:latin typeface="Times New Roman" panose="02020603050405020304" pitchFamily="18" charset="0"/>
                <a:cs typeface="Times New Roman" panose="02020603050405020304" pitchFamily="18" charset="0"/>
              </a:rPr>
              <a:t>. 1107/</a:t>
            </a:r>
            <a:r>
              <a:rPr lang="en-GB" sz="2400" b="1" dirty="0" err="1">
                <a:latin typeface="Times New Roman" panose="02020603050405020304" pitchFamily="18" charset="0"/>
                <a:cs typeface="Times New Roman" panose="02020603050405020304" pitchFamily="18" charset="0"/>
              </a:rPr>
              <a:t>Mds</a:t>
            </a:r>
            <a:r>
              <a:rPr lang="en-GB" sz="2400" b="1" dirty="0">
                <a:latin typeface="Times New Roman" panose="02020603050405020304" pitchFamily="18" charset="0"/>
                <a:cs typeface="Times New Roman" panose="02020603050405020304" pitchFamily="18" charset="0"/>
              </a:rPr>
              <a:t>/2016, Dt.23.06.2017 (Chennai </a:t>
            </a:r>
            <a:r>
              <a:rPr lang="en-GB" sz="2400" b="1" dirty="0" err="1">
                <a:latin typeface="Times New Roman" panose="02020603050405020304" pitchFamily="18" charset="0"/>
                <a:cs typeface="Times New Roman" panose="02020603050405020304" pitchFamily="18" charset="0"/>
              </a:rPr>
              <a:t>Trib</a:t>
            </a:r>
            <a:r>
              <a:rPr lang="en-GB" sz="2400" b="1" dirty="0">
                <a:latin typeface="Times New Roman" panose="02020603050405020304" pitchFamily="18" charset="0"/>
                <a:cs typeface="Times New Roman" panose="02020603050405020304" pitchFamily="18" charset="0"/>
              </a:rPr>
              <a:t>)</a:t>
            </a:r>
          </a:p>
          <a:p>
            <a:pPr algn="just" fontAlgn="base">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Mather &amp; Platt Pumps Ltd. Vs. Addl. CIT,  ITA No. 351/PN/2009, ITA No. 368/PN/2009, ITA No. 302/PN/2010, ITA No. 1000/PN/2012, </a:t>
            </a:r>
            <a:r>
              <a:rPr lang="en-GB" sz="2400" b="1" dirty="0" err="1">
                <a:latin typeface="Times New Roman" panose="02020603050405020304" pitchFamily="18" charset="0"/>
                <a:cs typeface="Times New Roman" panose="02020603050405020304" pitchFamily="18" charset="0"/>
              </a:rPr>
              <a:t>dt.</a:t>
            </a:r>
            <a:r>
              <a:rPr lang="en-GB" sz="2400" b="1" dirty="0">
                <a:latin typeface="Times New Roman" panose="02020603050405020304" pitchFamily="18" charset="0"/>
                <a:cs typeface="Times New Roman" panose="02020603050405020304" pitchFamily="18" charset="0"/>
              </a:rPr>
              <a:t> 28.10.2013 (Pune- </a:t>
            </a:r>
            <a:r>
              <a:rPr lang="en-GB" sz="2400" b="1" dirty="0" err="1">
                <a:latin typeface="Times New Roman" panose="02020603050405020304" pitchFamily="18" charset="0"/>
                <a:cs typeface="Times New Roman" panose="02020603050405020304" pitchFamily="18" charset="0"/>
              </a:rPr>
              <a:t>Trib</a:t>
            </a:r>
            <a:r>
              <a:rPr lang="en-GB" sz="2400" b="1" dirty="0" smtClean="0">
                <a:latin typeface="Times New Roman" panose="02020603050405020304" pitchFamily="18" charset="0"/>
                <a:cs typeface="Times New Roman" panose="02020603050405020304" pitchFamily="18" charset="0"/>
              </a:rPr>
              <a:t>)</a:t>
            </a:r>
          </a:p>
          <a:p>
            <a:pPr algn="just" fontAlgn="base">
              <a:buFont typeface="Wingdings" panose="05000000000000000000" pitchFamily="2" charset="2"/>
              <a:buChar char="Ø"/>
            </a:pPr>
            <a:endParaRPr lang="en-GB" sz="2400" b="1" dirty="0">
              <a:latin typeface="Times New Roman" panose="02020603050405020304" pitchFamily="18" charset="0"/>
              <a:cs typeface="Times New Roman" panose="02020603050405020304" pitchFamily="18" charset="0"/>
            </a:endParaRPr>
          </a:p>
          <a:p>
            <a:pPr marL="0" indent="0" algn="just" fontAlgn="base">
              <a:buNone/>
            </a:pPr>
            <a:r>
              <a:rPr lang="en-GB" sz="2400" b="1" u="sng" dirty="0">
                <a:latin typeface="Times New Roman" panose="02020603050405020304" pitchFamily="18" charset="0"/>
                <a:cs typeface="Times New Roman" panose="02020603050405020304" pitchFamily="18" charset="0"/>
              </a:rPr>
              <a:t>In these cases, the court has provided the benefit of indexation till the year of taxability of capital gain, even if the capital gain arose in earlier year</a:t>
            </a:r>
            <a:r>
              <a:rPr lang="en-GB" sz="2400" b="1" u="sng" dirty="0" smtClean="0">
                <a:latin typeface="Times New Roman" panose="02020603050405020304" pitchFamily="18" charset="0"/>
                <a:cs typeface="Times New Roman" panose="02020603050405020304" pitchFamily="18" charset="0"/>
              </a:rPr>
              <a:t>.</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981953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38855"/>
            <a:ext cx="11341100" cy="6099141"/>
          </a:xfrm>
        </p:spPr>
        <p:txBody>
          <a:bodyPr>
            <a:normAutofit/>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ALTERNATE CONTENTION</a:t>
            </a:r>
          </a:p>
          <a:p>
            <a:pPr marL="0" indent="0" algn="just" fontAlgn="base">
              <a:buNone/>
            </a:pPr>
            <a:endParaRPr lang="en-GB" sz="2400" b="1" u="sng"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However, while applying these case laws, </a:t>
            </a:r>
            <a:r>
              <a:rPr lang="en-GB" sz="2400" b="1" u="sng" dirty="0" smtClean="0">
                <a:latin typeface="Times New Roman" panose="02020603050405020304" pitchFamily="18" charset="0"/>
                <a:cs typeface="Times New Roman" panose="02020603050405020304" pitchFamily="18" charset="0"/>
              </a:rPr>
              <a:t>one has to keep the basic </a:t>
            </a:r>
            <a:r>
              <a:rPr lang="en-GB" sz="2400" b="1" u="sng" dirty="0">
                <a:latin typeface="Times New Roman" panose="02020603050405020304" pitchFamily="18" charset="0"/>
                <a:cs typeface="Times New Roman" panose="02020603050405020304" pitchFamily="18" charset="0"/>
              </a:rPr>
              <a:t>difference between the situation perceived under section 45(2) and 45(5A),</a:t>
            </a:r>
            <a:r>
              <a:rPr lang="en-GB" sz="2400" dirty="0">
                <a:latin typeface="Times New Roman" panose="02020603050405020304" pitchFamily="18" charset="0"/>
                <a:cs typeface="Times New Roman" panose="02020603050405020304" pitchFamily="18" charset="0"/>
              </a:rPr>
              <a:t> in mind.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b="1" u="sng" dirty="0" smtClean="0">
                <a:latin typeface="Times New Roman" panose="02020603050405020304" pitchFamily="18" charset="0"/>
                <a:cs typeface="Times New Roman" panose="02020603050405020304" pitchFamily="18" charset="0"/>
              </a:rPr>
              <a:t>In </a:t>
            </a:r>
            <a:r>
              <a:rPr lang="en-GB" sz="2400" b="1" u="sng" dirty="0">
                <a:latin typeface="Times New Roman" panose="02020603050405020304" pitchFamily="18" charset="0"/>
                <a:cs typeface="Times New Roman" panose="02020603050405020304" pitchFamily="18" charset="0"/>
              </a:rPr>
              <a:t>case of conversion of capital asset/investment in the stock in trade, there is no actual transfer of the asset.</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At </a:t>
            </a:r>
            <a:r>
              <a:rPr lang="en-GB" sz="2400" dirty="0">
                <a:latin typeface="Times New Roman" panose="02020603050405020304" pitchFamily="18" charset="0"/>
                <a:cs typeface="Times New Roman" panose="02020603050405020304" pitchFamily="18" charset="0"/>
              </a:rPr>
              <a:t>this point of time, it is </a:t>
            </a:r>
            <a:r>
              <a:rPr lang="en-GB" sz="2400" b="1" u="sng" dirty="0">
                <a:latin typeface="Times New Roman" panose="02020603050405020304" pitchFamily="18" charset="0"/>
                <a:cs typeface="Times New Roman" panose="02020603050405020304" pitchFamily="18" charset="0"/>
              </a:rPr>
              <a:t>only the nature of the property that has changed, the asset itself remains with the owner, there is no actual transfer</a:t>
            </a:r>
            <a:r>
              <a:rPr lang="en-GB" sz="2400" b="1" u="sng" dirty="0" smtClean="0">
                <a:latin typeface="Times New Roman" panose="02020603050405020304" pitchFamily="18" charset="0"/>
                <a:cs typeface="Times New Roman" panose="02020603050405020304" pitchFamily="18" charset="0"/>
              </a:rPr>
              <a:t>.</a:t>
            </a:r>
          </a:p>
          <a:p>
            <a:pPr marL="0" indent="0" algn="just" fontAlgn="base">
              <a:buNone/>
            </a:pPr>
            <a:r>
              <a:rPr lang="en-GB" sz="2400" dirty="0" smtClean="0">
                <a:latin typeface="Times New Roman" panose="02020603050405020304" pitchFamily="18" charset="0"/>
                <a:cs typeface="Times New Roman" panose="02020603050405020304" pitchFamily="18" charset="0"/>
              </a:rPr>
              <a:t>While </a:t>
            </a:r>
            <a:r>
              <a:rPr lang="en-GB" sz="2400" b="1" u="sng" dirty="0">
                <a:latin typeface="Times New Roman" panose="02020603050405020304" pitchFamily="18" charset="0"/>
                <a:cs typeface="Times New Roman" panose="02020603050405020304" pitchFamily="18" charset="0"/>
              </a:rPr>
              <a:t>in cases referred under section 45(5A), there is actual transfer of asset at the instance of ‘transfer’,</a:t>
            </a:r>
            <a:r>
              <a:rPr lang="en-GB" sz="2400" dirty="0">
                <a:latin typeface="Times New Roman" panose="02020603050405020304" pitchFamily="18" charset="0"/>
                <a:cs typeface="Times New Roman" panose="02020603050405020304" pitchFamily="18" charset="0"/>
              </a:rPr>
              <a:t> it is only that due to certain practical difficulties arising out of JDAs, </a:t>
            </a:r>
            <a:r>
              <a:rPr lang="en-GB" sz="2400" b="1" u="sng" dirty="0">
                <a:latin typeface="Times New Roman" panose="02020603050405020304" pitchFamily="18" charset="0"/>
                <a:cs typeface="Times New Roman" panose="02020603050405020304" pitchFamily="18" charset="0"/>
              </a:rPr>
              <a:t>the law has deferred the point of taxation.</a:t>
            </a:r>
          </a:p>
          <a:p>
            <a:pPr marL="0" indent="0" algn="just" fontAlgn="base">
              <a:buNone/>
            </a:pPr>
            <a:r>
              <a:rPr lang="en-GB" sz="2400" dirty="0" smtClean="0">
                <a:latin typeface="Times New Roman" panose="02020603050405020304" pitchFamily="18" charset="0"/>
                <a:cs typeface="Times New Roman" panose="02020603050405020304" pitchFamily="18" charset="0"/>
              </a:rPr>
              <a:t>In this way, though the reliance can be placed on the above judgements, however what the view </a:t>
            </a:r>
            <a:r>
              <a:rPr lang="en-GB" sz="2400" dirty="0">
                <a:latin typeface="Times New Roman" panose="02020603050405020304" pitchFamily="18" charset="0"/>
                <a:cs typeface="Times New Roman" panose="02020603050405020304" pitchFamily="18" charset="0"/>
              </a:rPr>
              <a:t>of judiciary </a:t>
            </a:r>
            <a:r>
              <a:rPr lang="en-GB" sz="2400" dirty="0" smtClean="0">
                <a:latin typeface="Times New Roman" panose="02020603050405020304" pitchFamily="18" charset="0"/>
                <a:cs typeface="Times New Roman" panose="02020603050405020304" pitchFamily="18" charset="0"/>
              </a:rPr>
              <a:t>will come is yet to be seen.</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216611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4226" y="389326"/>
            <a:ext cx="11265640" cy="5570756"/>
          </a:xfrm>
          <a:prstGeom prst="rect">
            <a:avLst/>
          </a:prstGeom>
        </p:spPr>
        <p:txBody>
          <a:bodyPr vert="horz" wrap="square" lIns="0" tIns="0" rIns="0" bIns="0" rtlCol="0">
            <a:spAutoFit/>
          </a:bodyPr>
          <a:lstStyle/>
          <a:p>
            <a:pPr marL="12700" marR="6350" algn="just">
              <a:tabLst>
                <a:tab pos="384810" algn="l"/>
              </a:tabLst>
            </a:pPr>
            <a:r>
              <a:rPr lang="en-GB" sz="2400" b="1" u="sng" dirty="0">
                <a:latin typeface="Times New Roman" panose="02020603050405020304" pitchFamily="18" charset="0"/>
                <a:cs typeface="Times New Roman" panose="02020603050405020304" pitchFamily="18" charset="0"/>
              </a:rPr>
              <a:t>ALTERNATE CONTENTION</a:t>
            </a:r>
          </a:p>
          <a:p>
            <a:pPr marL="12700" marR="6350" algn="just">
              <a:tabLst>
                <a:tab pos="384810" algn="l"/>
              </a:tabLst>
            </a:pPr>
            <a:r>
              <a:rPr lang="en-GB" sz="2400" b="1" u="sng" spc="-5" dirty="0" smtClean="0">
                <a:latin typeface="Times New Roman" panose="02020603050405020304" pitchFamily="18" charset="0"/>
                <a:cs typeface="Times New Roman" panose="02020603050405020304" pitchFamily="18" charset="0"/>
              </a:rPr>
              <a:t>Question </a:t>
            </a:r>
            <a:r>
              <a:rPr lang="en-GB" sz="2400" b="1" u="sng" spc="-5" dirty="0">
                <a:latin typeface="Times New Roman" panose="02020603050405020304" pitchFamily="18" charset="0"/>
                <a:cs typeface="Times New Roman" panose="02020603050405020304" pitchFamily="18" charset="0"/>
              </a:rPr>
              <a:t>is </a:t>
            </a:r>
            <a:r>
              <a:rPr lang="en-GB" sz="2400" b="1" u="sng" spc="-10" dirty="0">
                <a:latin typeface="Times New Roman" panose="02020603050405020304" pitchFamily="18" charset="0"/>
                <a:cs typeface="Times New Roman" panose="02020603050405020304" pitchFamily="18" charset="0"/>
              </a:rPr>
              <a:t>whether indexation </a:t>
            </a:r>
            <a:r>
              <a:rPr lang="en-GB" sz="2400" b="1" u="sng" spc="-5" dirty="0">
                <a:latin typeface="Times New Roman" panose="02020603050405020304" pitchFamily="18" charset="0"/>
                <a:cs typeface="Times New Roman" panose="02020603050405020304" pitchFamily="18" charset="0"/>
              </a:rPr>
              <a:t>is </a:t>
            </a:r>
            <a:r>
              <a:rPr lang="en-GB" sz="2400" b="1" u="sng" spc="-15" dirty="0">
                <a:latin typeface="Times New Roman" panose="02020603050405020304" pitchFamily="18" charset="0"/>
                <a:cs typeface="Times New Roman" panose="02020603050405020304" pitchFamily="18" charset="0"/>
              </a:rPr>
              <a:t>only </a:t>
            </a:r>
            <a:r>
              <a:rPr lang="en-GB" sz="2400" b="1" u="sng" spc="-5" dirty="0" err="1">
                <a:latin typeface="Times New Roman" panose="02020603050405020304" pitchFamily="18" charset="0"/>
                <a:cs typeface="Times New Roman" panose="02020603050405020304" pitchFamily="18" charset="0"/>
              </a:rPr>
              <a:t>upto</a:t>
            </a:r>
            <a:r>
              <a:rPr lang="en-GB" sz="2400" b="1" u="sng" spc="-5" dirty="0">
                <a:latin typeface="Times New Roman" panose="02020603050405020304" pitchFamily="18" charset="0"/>
                <a:cs typeface="Times New Roman" panose="02020603050405020304" pitchFamily="18" charset="0"/>
              </a:rPr>
              <a:t> the </a:t>
            </a:r>
            <a:r>
              <a:rPr lang="en-GB" sz="2400" b="1" u="sng" dirty="0">
                <a:latin typeface="Times New Roman" panose="02020603050405020304" pitchFamily="18" charset="0"/>
                <a:cs typeface="Times New Roman" panose="02020603050405020304" pitchFamily="18" charset="0"/>
              </a:rPr>
              <a:t>date</a:t>
            </a:r>
            <a:r>
              <a:rPr lang="en-GB" sz="2400" b="1" u="sng" spc="245"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of </a:t>
            </a:r>
            <a:r>
              <a:rPr lang="en-GB" sz="2400" b="1" u="sng" spc="-10" dirty="0">
                <a:latin typeface="Times New Roman" panose="02020603050405020304" pitchFamily="18" charset="0"/>
                <a:cs typeface="Times New Roman" panose="02020603050405020304" pitchFamily="18" charset="0"/>
              </a:rPr>
              <a:t>transfer </a:t>
            </a:r>
            <a:r>
              <a:rPr lang="en-GB" sz="2400" b="1" u="sng" spc="-5" dirty="0">
                <a:latin typeface="Times New Roman" panose="02020603050405020304" pitchFamily="18" charset="0"/>
                <a:cs typeface="Times New Roman" panose="02020603050405020304" pitchFamily="18" charset="0"/>
              </a:rPr>
              <a:t>or </a:t>
            </a:r>
            <a:r>
              <a:rPr lang="en-GB" sz="2400" b="1" u="sng" spc="-5" dirty="0" err="1">
                <a:latin typeface="Times New Roman" panose="02020603050405020304" pitchFamily="18" charset="0"/>
                <a:cs typeface="Times New Roman" panose="02020603050405020304" pitchFamily="18" charset="0"/>
              </a:rPr>
              <a:t>upto</a:t>
            </a:r>
            <a:r>
              <a:rPr lang="en-GB" sz="2400" b="1" u="sng" spc="-5" dirty="0">
                <a:latin typeface="Times New Roman" panose="02020603050405020304" pitchFamily="18" charset="0"/>
                <a:cs typeface="Times New Roman" panose="02020603050405020304" pitchFamily="18" charset="0"/>
              </a:rPr>
              <a:t> the date of </a:t>
            </a:r>
            <a:r>
              <a:rPr lang="en-GB" sz="2400" b="1" u="sng" spc="-10" dirty="0">
                <a:latin typeface="Times New Roman" panose="02020603050405020304" pitchFamily="18" charset="0"/>
                <a:cs typeface="Times New Roman" panose="02020603050405020304" pitchFamily="18" charset="0"/>
              </a:rPr>
              <a:t>issue </a:t>
            </a:r>
            <a:r>
              <a:rPr lang="en-GB" sz="2400" b="1" u="sng" spc="-5" dirty="0">
                <a:latin typeface="Times New Roman" panose="02020603050405020304" pitchFamily="18" charset="0"/>
                <a:cs typeface="Times New Roman" panose="02020603050405020304" pitchFamily="18" charset="0"/>
              </a:rPr>
              <a:t>of completion</a:t>
            </a:r>
            <a:r>
              <a:rPr lang="en-GB" sz="2400" b="1" u="sng" spc="500" dirty="0">
                <a:latin typeface="Times New Roman" panose="02020603050405020304" pitchFamily="18" charset="0"/>
                <a:cs typeface="Times New Roman" panose="02020603050405020304" pitchFamily="18" charset="0"/>
              </a:rPr>
              <a:t> </a:t>
            </a:r>
            <a:r>
              <a:rPr lang="en-GB" sz="2400" b="1" u="sng" dirty="0" smtClean="0">
                <a:latin typeface="Times New Roman" panose="02020603050405020304" pitchFamily="18" charset="0"/>
                <a:cs typeface="Times New Roman" panose="02020603050405020304" pitchFamily="18" charset="0"/>
              </a:rPr>
              <a:t>certificate.</a:t>
            </a:r>
            <a:endParaRPr lang="en-GB" sz="2400" b="1" u="sng" dirty="0">
              <a:latin typeface="Times New Roman" panose="02020603050405020304" pitchFamily="18" charset="0"/>
              <a:cs typeface="Times New Roman" panose="02020603050405020304" pitchFamily="18" charset="0"/>
            </a:endParaRPr>
          </a:p>
          <a:p>
            <a:pPr marL="12700" marR="6350" algn="just">
              <a:tabLst>
                <a:tab pos="384810" algn="l"/>
              </a:tabLst>
            </a:pPr>
            <a:r>
              <a:rPr sz="2200" b="1" spc="-5" dirty="0" smtClean="0">
                <a:latin typeface="Times New Roman" panose="02020603050405020304" pitchFamily="18" charset="0"/>
                <a:cs typeface="Times New Roman" panose="02020603050405020304" pitchFamily="18" charset="0"/>
              </a:rPr>
              <a:t>Chennai </a:t>
            </a:r>
            <a:r>
              <a:rPr sz="2200" b="1" dirty="0" smtClean="0">
                <a:latin typeface="Times New Roman" panose="02020603050405020304" pitchFamily="18" charset="0"/>
                <a:cs typeface="Times New Roman" panose="02020603050405020304" pitchFamily="18" charset="0"/>
              </a:rPr>
              <a:t>Tribunal in </a:t>
            </a:r>
            <a:r>
              <a:rPr sz="2200" b="1" spc="-5" dirty="0" smtClean="0">
                <a:latin typeface="Times New Roman" panose="02020603050405020304" pitchFamily="18" charset="0"/>
                <a:cs typeface="Times New Roman" panose="02020603050405020304" pitchFamily="18" charset="0"/>
              </a:rPr>
              <a:t>Best </a:t>
            </a:r>
            <a:r>
              <a:rPr sz="2200" b="1" spc="5" dirty="0" smtClean="0">
                <a:latin typeface="Times New Roman" panose="02020603050405020304" pitchFamily="18" charset="0"/>
                <a:cs typeface="Times New Roman" panose="02020603050405020304" pitchFamily="18" charset="0"/>
              </a:rPr>
              <a:t>&amp; </a:t>
            </a:r>
            <a:r>
              <a:rPr sz="2200" b="1" dirty="0" smtClean="0">
                <a:latin typeface="Times New Roman" panose="02020603050405020304" pitchFamily="18" charset="0"/>
                <a:cs typeface="Times New Roman" panose="02020603050405020304" pitchFamily="18" charset="0"/>
              </a:rPr>
              <a:t>Crompton </a:t>
            </a:r>
            <a:r>
              <a:rPr sz="2200" b="1" spc="-20" dirty="0" smtClean="0">
                <a:latin typeface="Times New Roman" panose="02020603050405020304" pitchFamily="18" charset="0"/>
                <a:cs typeface="Times New Roman" panose="02020603050405020304" pitchFamily="18" charset="0"/>
              </a:rPr>
              <a:t>Engineering </a:t>
            </a:r>
            <a:r>
              <a:rPr sz="2200" b="1" dirty="0" smtClean="0">
                <a:latin typeface="Times New Roman" panose="02020603050405020304" pitchFamily="18" charset="0"/>
                <a:cs typeface="Times New Roman" panose="02020603050405020304" pitchFamily="18" charset="0"/>
              </a:rPr>
              <a:t>Ltd. </a:t>
            </a:r>
            <a:r>
              <a:rPr sz="2200" b="1" spc="-95" dirty="0" smtClean="0">
                <a:latin typeface="Times New Roman" panose="02020603050405020304" pitchFamily="18" charset="0"/>
                <a:cs typeface="Times New Roman" panose="02020603050405020304" pitchFamily="18" charset="0"/>
              </a:rPr>
              <a:t>v. </a:t>
            </a:r>
            <a:r>
              <a:rPr sz="2200" b="1" spc="-5" dirty="0" smtClean="0">
                <a:latin typeface="Times New Roman" panose="02020603050405020304" pitchFamily="18" charset="0"/>
                <a:cs typeface="Times New Roman" panose="02020603050405020304" pitchFamily="18" charset="0"/>
              </a:rPr>
              <a:t>Asst. CIT [2014] </a:t>
            </a:r>
            <a:r>
              <a:rPr sz="2200" b="1" dirty="0" smtClean="0">
                <a:latin typeface="Times New Roman" panose="02020603050405020304" pitchFamily="18" charset="0"/>
                <a:cs typeface="Times New Roman" panose="02020603050405020304" pitchFamily="18" charset="0"/>
              </a:rPr>
              <a:t>30  ITR(T) </a:t>
            </a:r>
            <a:r>
              <a:rPr sz="2200" b="1" spc="-5" dirty="0" smtClean="0">
                <a:latin typeface="Times New Roman" panose="02020603050405020304" pitchFamily="18" charset="0"/>
                <a:cs typeface="Times New Roman" panose="02020603050405020304" pitchFamily="18" charset="0"/>
              </a:rPr>
              <a:t>688 (Chennai </a:t>
            </a:r>
            <a:r>
              <a:rPr sz="2200" b="1" dirty="0" smtClean="0">
                <a:latin typeface="Times New Roman" panose="02020603050405020304" pitchFamily="18" charset="0"/>
                <a:cs typeface="Times New Roman" panose="02020603050405020304" pitchFamily="18" charset="0"/>
              </a:rPr>
              <a:t>- </a:t>
            </a:r>
            <a:r>
              <a:rPr sz="2200" b="1" spc="-25" dirty="0" smtClean="0">
                <a:latin typeface="Times New Roman" panose="02020603050405020304" pitchFamily="18" charset="0"/>
                <a:cs typeface="Times New Roman" panose="02020603050405020304" pitchFamily="18" charset="0"/>
              </a:rPr>
              <a:t>Trib.), </a:t>
            </a:r>
            <a:r>
              <a:rPr sz="2200" b="1" u="sng" spc="-5" dirty="0" smtClean="0">
                <a:latin typeface="Times New Roman" panose="02020603050405020304" pitchFamily="18" charset="0"/>
                <a:cs typeface="Times New Roman" panose="02020603050405020304" pitchFamily="18" charset="0"/>
              </a:rPr>
              <a:t>CII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year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conversion of asset into </a:t>
            </a:r>
            <a:r>
              <a:rPr sz="2200" b="1" u="sng" spc="-5" dirty="0">
                <a:latin typeface="Times New Roman" panose="02020603050405020304" pitchFamily="18" charset="0"/>
                <a:cs typeface="Times New Roman" panose="02020603050405020304" pitchFamily="18" charset="0"/>
              </a:rPr>
              <a:t>stock-in-trade  </a:t>
            </a:r>
            <a:r>
              <a:rPr sz="2200" b="1" u="sng" dirty="0">
                <a:latin typeface="Times New Roman" panose="02020603050405020304" pitchFamily="18" charset="0"/>
                <a:cs typeface="Times New Roman" panose="02020603050405020304" pitchFamily="18" charset="0"/>
              </a:rPr>
              <a:t>has to be applied and not CII of </a:t>
            </a:r>
            <a:r>
              <a:rPr sz="2200" b="1" u="sng" spc="-10" dirty="0">
                <a:latin typeface="Times New Roman" panose="02020603050405020304" pitchFamily="18" charset="0"/>
                <a:cs typeface="Times New Roman" panose="02020603050405020304" pitchFamily="18" charset="0"/>
              </a:rPr>
              <a:t>year </a:t>
            </a:r>
            <a:r>
              <a:rPr sz="2200" b="1" u="sng" dirty="0">
                <a:latin typeface="Times New Roman" panose="02020603050405020304" pitchFamily="18" charset="0"/>
                <a:cs typeface="Times New Roman" panose="02020603050405020304" pitchFamily="18" charset="0"/>
              </a:rPr>
              <a:t>of</a:t>
            </a:r>
            <a:r>
              <a:rPr sz="2200" b="1" u="sng" spc="280" dirty="0">
                <a:latin typeface="Times New Roman" panose="02020603050405020304" pitchFamily="18" charset="0"/>
                <a:cs typeface="Times New Roman" panose="02020603050405020304" pitchFamily="18" charset="0"/>
              </a:rPr>
              <a:t> </a:t>
            </a:r>
            <a:r>
              <a:rPr sz="2200" b="1" u="sng" dirty="0" smtClean="0">
                <a:latin typeface="Times New Roman" panose="02020603050405020304" pitchFamily="18" charset="0"/>
                <a:cs typeface="Times New Roman" panose="02020603050405020304" pitchFamily="18" charset="0"/>
              </a:rPr>
              <a:t>taxation</a:t>
            </a:r>
            <a:r>
              <a:rPr lang="en-GB" sz="2200" b="1" u="sng" dirty="0" smtClean="0">
                <a:latin typeface="Times New Roman" panose="02020603050405020304" pitchFamily="18" charset="0"/>
                <a:cs typeface="Times New Roman" panose="02020603050405020304" pitchFamily="18" charset="0"/>
              </a:rPr>
              <a:t>.</a:t>
            </a:r>
            <a:endParaRPr sz="2200" b="1" u="sng" dirty="0">
              <a:latin typeface="Times New Roman" panose="02020603050405020304" pitchFamily="18" charset="0"/>
              <a:cs typeface="Times New Roman" panose="02020603050405020304" pitchFamily="18" charset="0"/>
            </a:endParaRPr>
          </a:p>
          <a:p>
            <a:pPr>
              <a:spcBef>
                <a:spcPts val="50"/>
              </a:spcBef>
            </a:pPr>
            <a:endParaRPr sz="2250" dirty="0">
              <a:latin typeface="Times New Roman" panose="02020603050405020304" pitchFamily="18" charset="0"/>
              <a:cs typeface="Times New Roman" panose="02020603050405020304" pitchFamily="18" charset="0"/>
            </a:endParaRPr>
          </a:p>
          <a:p>
            <a:pPr marL="12700" algn="just">
              <a:spcBef>
                <a:spcPts val="5"/>
              </a:spcBef>
              <a:tabLst>
                <a:tab pos="384175" algn="l"/>
                <a:tab pos="384810" algn="l"/>
              </a:tabLst>
            </a:pPr>
            <a:r>
              <a:rPr sz="2200" b="1" u="sng" dirty="0">
                <a:latin typeface="Times New Roman" panose="02020603050405020304" pitchFamily="18" charset="0"/>
                <a:cs typeface="Times New Roman" panose="02020603050405020304" pitchFamily="18" charset="0"/>
              </a:rPr>
              <a:t>If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aforesaid ratio </a:t>
            </a:r>
            <a:r>
              <a:rPr sz="2200" b="1" u="sng" spc="-10" dirty="0">
                <a:latin typeface="Times New Roman" panose="02020603050405020304" pitchFamily="18" charset="0"/>
                <a:cs typeface="Times New Roman" panose="02020603050405020304" pitchFamily="18" charset="0"/>
              </a:rPr>
              <a:t>is </a:t>
            </a:r>
            <a:r>
              <a:rPr sz="2200" b="1" u="sng" dirty="0">
                <a:latin typeface="Times New Roman" panose="02020603050405020304" pitchFamily="18" charset="0"/>
                <a:cs typeface="Times New Roman" panose="02020603050405020304" pitchFamily="18" charset="0"/>
              </a:rPr>
              <a:t>applied, </a:t>
            </a:r>
            <a:r>
              <a:rPr sz="2200" b="1" u="sng" spc="-5" dirty="0">
                <a:latin typeface="Times New Roman" panose="02020603050405020304" pitchFamily="18" charset="0"/>
                <a:cs typeface="Times New Roman" panose="02020603050405020304" pitchFamily="18" charset="0"/>
              </a:rPr>
              <a:t>CII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year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transfer </a:t>
            </a:r>
            <a:r>
              <a:rPr sz="2200" b="1" u="sng" spc="-5" dirty="0">
                <a:latin typeface="Times New Roman" panose="02020603050405020304" pitchFamily="18" charset="0"/>
                <a:cs typeface="Times New Roman" panose="02020603050405020304" pitchFamily="18" charset="0"/>
              </a:rPr>
              <a:t>should </a:t>
            </a:r>
            <a:r>
              <a:rPr sz="2200" b="1" u="sng" dirty="0">
                <a:latin typeface="Times New Roman" panose="02020603050405020304" pitchFamily="18" charset="0"/>
                <a:cs typeface="Times New Roman" panose="02020603050405020304" pitchFamily="18" charset="0"/>
              </a:rPr>
              <a:t>be applied </a:t>
            </a:r>
            <a:r>
              <a:rPr sz="2200" b="1" u="sng" spc="-10" dirty="0" smtClean="0">
                <a:latin typeface="Times New Roman" panose="02020603050405020304" pitchFamily="18" charset="0"/>
                <a:cs typeface="Times New Roman" panose="02020603050405020304" pitchFamily="18" charset="0"/>
              </a:rPr>
              <a:t>and</a:t>
            </a:r>
            <a:r>
              <a:rPr lang="en-US" sz="2200" b="1" u="sng" spc="-10" dirty="0" smtClean="0">
                <a:latin typeface="Times New Roman" panose="02020603050405020304" pitchFamily="18" charset="0"/>
                <a:cs typeface="Times New Roman" panose="02020603050405020304" pitchFamily="18" charset="0"/>
              </a:rPr>
              <a:t> </a:t>
            </a:r>
            <a:r>
              <a:rPr sz="2200" b="1" u="sng" spc="-5" dirty="0" smtClean="0">
                <a:latin typeface="Times New Roman" panose="02020603050405020304" pitchFamily="18" charset="0"/>
                <a:cs typeface="Times New Roman" panose="02020603050405020304" pitchFamily="18" charset="0"/>
              </a:rPr>
              <a:t>not</a:t>
            </a:r>
            <a:r>
              <a:rPr lang="en-US" sz="2200" b="1" u="sng" spc="-5" dirty="0" smtClean="0">
                <a:latin typeface="Times New Roman" panose="02020603050405020304" pitchFamily="18" charset="0"/>
                <a:cs typeface="Times New Roman" panose="02020603050405020304" pitchFamily="18" charset="0"/>
              </a:rPr>
              <a:t> </a:t>
            </a:r>
            <a:r>
              <a:rPr sz="2200" b="1" u="sng" dirty="0" smtClean="0">
                <a:latin typeface="Times New Roman" panose="02020603050405020304" pitchFamily="18" charset="0"/>
                <a:cs typeface="Times New Roman" panose="02020603050405020304" pitchFamily="18" charset="0"/>
              </a:rPr>
              <a:t>the </a:t>
            </a:r>
            <a:r>
              <a:rPr sz="2200" b="1" u="sng" spc="5" dirty="0">
                <a:latin typeface="Times New Roman" panose="02020603050405020304" pitchFamily="18" charset="0"/>
                <a:cs typeface="Times New Roman" panose="02020603050405020304" pitchFamily="18" charset="0"/>
              </a:rPr>
              <a:t>CII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year </a:t>
            </a:r>
            <a:r>
              <a:rPr sz="2200" b="1" u="sng" dirty="0">
                <a:latin typeface="Times New Roman" panose="02020603050405020304" pitchFamily="18" charset="0"/>
                <a:cs typeface="Times New Roman" panose="02020603050405020304" pitchFamily="18" charset="0"/>
              </a:rPr>
              <a:t>of</a:t>
            </a:r>
            <a:r>
              <a:rPr sz="2200" b="1" u="sng" spc="295" dirty="0">
                <a:latin typeface="Times New Roman" panose="02020603050405020304" pitchFamily="18" charset="0"/>
                <a:cs typeface="Times New Roman" panose="02020603050405020304" pitchFamily="18" charset="0"/>
              </a:rPr>
              <a:t> </a:t>
            </a:r>
            <a:r>
              <a:rPr sz="2200" b="1" u="sng" dirty="0" err="1" smtClean="0">
                <a:latin typeface="Times New Roman" panose="02020603050405020304" pitchFamily="18" charset="0"/>
                <a:cs typeface="Times New Roman" panose="02020603050405020304" pitchFamily="18" charset="0"/>
              </a:rPr>
              <a:t>taxabilit</a:t>
            </a:r>
            <a:r>
              <a:rPr lang="en-GB" sz="2200" b="1" u="sng" dirty="0" smtClean="0">
                <a:latin typeface="Times New Roman" panose="02020603050405020304" pitchFamily="18" charset="0"/>
                <a:cs typeface="Times New Roman" panose="02020603050405020304" pitchFamily="18" charset="0"/>
              </a:rPr>
              <a:t>y.</a:t>
            </a:r>
            <a:endParaRPr sz="2200" b="1" u="sng" dirty="0">
              <a:latin typeface="Times New Roman" panose="02020603050405020304" pitchFamily="18" charset="0"/>
              <a:cs typeface="Times New Roman" panose="02020603050405020304" pitchFamily="18" charset="0"/>
            </a:endParaRPr>
          </a:p>
          <a:p>
            <a:pPr>
              <a:spcBef>
                <a:spcPts val="55"/>
              </a:spcBef>
            </a:pPr>
            <a:endParaRPr sz="2250" dirty="0">
              <a:latin typeface="Times New Roman" panose="02020603050405020304" pitchFamily="18" charset="0"/>
              <a:cs typeface="Times New Roman" panose="02020603050405020304" pitchFamily="18" charset="0"/>
            </a:endParaRPr>
          </a:p>
          <a:p>
            <a:pPr marL="12700">
              <a:tabLst>
                <a:tab pos="384175" algn="l"/>
                <a:tab pos="384810" algn="l"/>
                <a:tab pos="1115695" algn="l"/>
                <a:tab pos="1689100" algn="l"/>
                <a:tab pos="2722245" algn="l"/>
                <a:tab pos="3231515" algn="l"/>
                <a:tab pos="4423410" algn="l"/>
                <a:tab pos="5514975" algn="l"/>
                <a:tab pos="6445250" algn="l"/>
                <a:tab pos="6859905" algn="l"/>
                <a:tab pos="7859395" algn="l"/>
                <a:tab pos="8341359" algn="l"/>
                <a:tab pos="8850630" algn="l"/>
              </a:tabLst>
            </a:pPr>
            <a:r>
              <a:rPr sz="2200" b="1" spc="-5" dirty="0" smtClean="0">
                <a:latin typeface="Times New Roman" panose="02020603050405020304" pitchFamily="18" charset="0"/>
                <a:cs typeface="Times New Roman" panose="02020603050405020304" pitchFamily="18" charset="0"/>
              </a:rPr>
              <a:t>With</a:t>
            </a:r>
            <a:r>
              <a:rPr lang="en-US" sz="2200" b="1" spc="-5" dirty="0" smtClean="0">
                <a:latin typeface="Times New Roman" panose="02020603050405020304" pitchFamily="18" charset="0"/>
                <a:cs typeface="Times New Roman" panose="02020603050405020304" pitchFamily="18" charset="0"/>
              </a:rPr>
              <a:t> </a:t>
            </a:r>
            <a:r>
              <a:rPr sz="2200" b="1" spc="5" dirty="0" smtClean="0">
                <a:latin typeface="Times New Roman" panose="02020603050405020304" pitchFamily="18" charset="0"/>
                <a:cs typeface="Times New Roman" panose="02020603050405020304" pitchFamily="18" charset="0"/>
              </a:rPr>
              <a:t>due</a:t>
            </a:r>
            <a:r>
              <a:rPr lang="en-GB" sz="2200" b="1" spc="5" dirty="0" smtClean="0">
                <a:latin typeface="Times New Roman" panose="02020603050405020304" pitchFamily="18" charset="0"/>
                <a:cs typeface="Times New Roman" panose="02020603050405020304" pitchFamily="18" charset="0"/>
              </a:rPr>
              <a:t> </a:t>
            </a:r>
            <a:r>
              <a:rPr sz="2200" b="1" dirty="0" smtClean="0">
                <a:latin typeface="Times New Roman" panose="02020603050405020304" pitchFamily="18" charset="0"/>
                <a:cs typeface="Times New Roman" panose="02020603050405020304" pitchFamily="18" charset="0"/>
              </a:rPr>
              <a:t>respect,</a:t>
            </a:r>
            <a:r>
              <a:rPr lang="en-US" sz="2200" b="1" dirty="0" smtClean="0">
                <a:latin typeface="Times New Roman" panose="02020603050405020304" pitchFamily="18" charset="0"/>
                <a:cs typeface="Times New Roman" panose="02020603050405020304" pitchFamily="18" charset="0"/>
              </a:rPr>
              <a:t> </a:t>
            </a:r>
            <a:r>
              <a:rPr sz="2200" b="1" dirty="0" smtClean="0">
                <a:latin typeface="Times New Roman" panose="02020603050405020304" pitchFamily="18" charset="0"/>
                <a:cs typeface="Times New Roman" panose="02020603050405020304" pitchFamily="18" charset="0"/>
              </a:rPr>
              <a:t>the</a:t>
            </a:r>
            <a:r>
              <a:rPr lang="en-US" sz="2200" b="1" dirty="0" smtClean="0">
                <a:latin typeface="Times New Roman" panose="02020603050405020304" pitchFamily="18" charset="0"/>
                <a:cs typeface="Times New Roman" panose="02020603050405020304" pitchFamily="18" charset="0"/>
              </a:rPr>
              <a:t> </a:t>
            </a:r>
            <a:r>
              <a:rPr sz="2200" b="1" dirty="0" smtClean="0">
                <a:latin typeface="Times New Roman" panose="02020603050405020304" pitchFamily="18" charset="0"/>
                <a:cs typeface="Times New Roman" panose="02020603050405020304" pitchFamily="18" charset="0"/>
              </a:rPr>
              <a:t>aforesaid</a:t>
            </a:r>
            <a:r>
              <a:rPr lang="en-US" sz="2200" b="1" dirty="0" smtClean="0">
                <a:latin typeface="Times New Roman" panose="02020603050405020304" pitchFamily="18" charset="0"/>
                <a:cs typeface="Times New Roman" panose="02020603050405020304" pitchFamily="18" charset="0"/>
              </a:rPr>
              <a:t> </a:t>
            </a:r>
            <a:r>
              <a:rPr sz="2200" b="1" spc="5" dirty="0" smtClean="0">
                <a:latin typeface="Times New Roman" panose="02020603050405020304" pitchFamily="18" charset="0"/>
                <a:cs typeface="Times New Roman" panose="02020603050405020304" pitchFamily="18" charset="0"/>
              </a:rPr>
              <a:t>decision</a:t>
            </a:r>
            <a:r>
              <a:rPr lang="en-US" sz="2200" b="1" spc="5" dirty="0" smtClean="0">
                <a:latin typeface="Times New Roman" panose="02020603050405020304" pitchFamily="18" charset="0"/>
                <a:cs typeface="Times New Roman" panose="02020603050405020304" pitchFamily="18" charset="0"/>
              </a:rPr>
              <a:t> </a:t>
            </a:r>
            <a:r>
              <a:rPr sz="2200" b="1" dirty="0" smtClean="0">
                <a:latin typeface="Times New Roman" panose="02020603050405020304" pitchFamily="18" charset="0"/>
                <a:cs typeface="Times New Roman" panose="02020603050405020304" pitchFamily="18" charset="0"/>
              </a:rPr>
              <a:t>cannot</a:t>
            </a:r>
            <a:r>
              <a:rPr lang="en-US" sz="2200" b="1" dirty="0" smtClean="0">
                <a:latin typeface="Times New Roman" panose="02020603050405020304" pitchFamily="18" charset="0"/>
                <a:cs typeface="Times New Roman" panose="02020603050405020304" pitchFamily="18" charset="0"/>
              </a:rPr>
              <a:t> </a:t>
            </a:r>
            <a:r>
              <a:rPr sz="2200" b="1" spc="5" dirty="0" smtClean="0">
                <a:latin typeface="Times New Roman" panose="02020603050405020304" pitchFamily="18" charset="0"/>
                <a:cs typeface="Times New Roman" panose="02020603050405020304" pitchFamily="18" charset="0"/>
              </a:rPr>
              <a:t>be</a:t>
            </a:r>
            <a:r>
              <a:rPr lang="en-US" sz="2200" b="1" spc="5" dirty="0" smtClean="0">
                <a:latin typeface="Times New Roman" panose="02020603050405020304" pitchFamily="18" charset="0"/>
                <a:cs typeface="Times New Roman" panose="02020603050405020304" pitchFamily="18" charset="0"/>
              </a:rPr>
              <a:t> </a:t>
            </a:r>
            <a:r>
              <a:rPr sz="2200" b="1" dirty="0" smtClean="0">
                <a:latin typeface="Times New Roman" panose="02020603050405020304" pitchFamily="18" charset="0"/>
                <a:cs typeface="Times New Roman" panose="02020603050405020304" pitchFamily="18" charset="0"/>
              </a:rPr>
              <a:t>applied</a:t>
            </a:r>
            <a:r>
              <a:rPr lang="en-US" sz="2200" b="1" dirty="0" smtClean="0">
                <a:latin typeface="Times New Roman" panose="02020603050405020304" pitchFamily="18" charset="0"/>
                <a:cs typeface="Times New Roman" panose="02020603050405020304" pitchFamily="18" charset="0"/>
              </a:rPr>
              <a:t> </a:t>
            </a:r>
            <a:r>
              <a:rPr sz="2200" b="1" spc="-5" dirty="0" smtClean="0">
                <a:latin typeface="Times New Roman" panose="02020603050405020304" pitchFamily="18" charset="0"/>
                <a:cs typeface="Times New Roman" panose="02020603050405020304" pitchFamily="18" charset="0"/>
              </a:rPr>
              <a:t>for</a:t>
            </a:r>
            <a:r>
              <a:rPr lang="en-US" sz="2200" b="1" spc="-5" dirty="0" smtClean="0">
                <a:latin typeface="Times New Roman" panose="02020603050405020304" pitchFamily="18" charset="0"/>
                <a:cs typeface="Times New Roman" panose="02020603050405020304" pitchFamily="18" charset="0"/>
              </a:rPr>
              <a:t> </a:t>
            </a:r>
            <a:r>
              <a:rPr sz="2200" b="1" dirty="0" smtClean="0">
                <a:latin typeface="Times New Roman" panose="02020603050405020304" pitchFamily="18" charset="0"/>
                <a:cs typeface="Times New Roman" panose="02020603050405020304" pitchFamily="18" charset="0"/>
              </a:rPr>
              <a:t>the</a:t>
            </a:r>
            <a:r>
              <a:rPr lang="en-US" sz="2200" b="1" dirty="0" smtClean="0">
                <a:latin typeface="Times New Roman" panose="02020603050405020304" pitchFamily="18" charset="0"/>
                <a:cs typeface="Times New Roman" panose="02020603050405020304" pitchFamily="18" charset="0"/>
              </a:rPr>
              <a:t> </a:t>
            </a:r>
            <a:r>
              <a:rPr sz="2200" b="1" spc="-20" dirty="0" smtClean="0">
                <a:latin typeface="Times New Roman" panose="02020603050405020304" pitchFamily="18" charset="0"/>
                <a:cs typeface="Times New Roman" panose="02020603050405020304" pitchFamily="18" charset="0"/>
              </a:rPr>
              <a:t>following</a:t>
            </a:r>
            <a:r>
              <a:rPr lang="en-US" sz="2200" b="1" spc="-20" dirty="0" smtClean="0">
                <a:latin typeface="Times New Roman" panose="02020603050405020304" pitchFamily="18" charset="0"/>
                <a:cs typeface="Times New Roman" panose="02020603050405020304" pitchFamily="18" charset="0"/>
              </a:rPr>
              <a:t> </a:t>
            </a:r>
            <a:r>
              <a:rPr sz="2200" b="1" spc="5" dirty="0" smtClean="0">
                <a:latin typeface="Times New Roman" panose="02020603050405020304" pitchFamily="18" charset="0"/>
                <a:cs typeface="Times New Roman" panose="02020603050405020304" pitchFamily="18" charset="0"/>
              </a:rPr>
              <a:t>reasons</a:t>
            </a:r>
            <a:r>
              <a:rPr sz="2200" b="1" spc="5" dirty="0">
                <a:latin typeface="Times New Roman" panose="02020603050405020304" pitchFamily="18" charset="0"/>
                <a:cs typeface="Times New Roman" panose="02020603050405020304" pitchFamily="18" charset="0"/>
              </a:rPr>
              <a:t>:</a:t>
            </a:r>
            <a:endParaRPr sz="2200" b="1" dirty="0">
              <a:latin typeface="Times New Roman" panose="02020603050405020304" pitchFamily="18" charset="0"/>
              <a:cs typeface="Times New Roman" panose="02020603050405020304" pitchFamily="18" charset="0"/>
            </a:endParaRPr>
          </a:p>
          <a:p>
            <a:pPr marL="832485" marR="5080" lvl="1" indent="-375285" algn="just">
              <a:spcBef>
                <a:spcPts val="5"/>
              </a:spcBef>
              <a:buFont typeface="Wingdings" panose="05000000000000000000" pitchFamily="2" charset="2"/>
              <a:buChar char="Ø"/>
              <a:tabLst>
                <a:tab pos="833119" algn="l"/>
              </a:tabLst>
            </a:pPr>
            <a:r>
              <a:rPr sz="2200" b="1" u="sng" dirty="0" smtClean="0">
                <a:latin typeface="Times New Roman" panose="02020603050405020304" pitchFamily="18" charset="0"/>
                <a:cs typeface="Times New Roman" panose="02020603050405020304" pitchFamily="18" charset="0"/>
              </a:rPr>
              <a:t>In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aforesaid </a:t>
            </a:r>
            <a:r>
              <a:rPr sz="2200" b="1" u="sng" spc="-10" dirty="0">
                <a:latin typeface="Times New Roman" panose="02020603050405020304" pitchFamily="18" charset="0"/>
                <a:cs typeface="Times New Roman" panose="02020603050405020304" pitchFamily="18" charset="0"/>
              </a:rPr>
              <a:t>case,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consideration </a:t>
            </a:r>
            <a:r>
              <a:rPr sz="2200" b="1" u="sng" spc="-10" dirty="0">
                <a:latin typeface="Times New Roman" panose="02020603050405020304" pitchFamily="18" charset="0"/>
                <a:cs typeface="Times New Roman" panose="02020603050405020304" pitchFamily="18" charset="0"/>
              </a:rPr>
              <a:t>is </a:t>
            </a:r>
            <a:r>
              <a:rPr sz="2200" b="1" u="sng" spc="-5" dirty="0">
                <a:latin typeface="Times New Roman" panose="02020603050405020304" pitchFamily="18" charset="0"/>
                <a:cs typeface="Times New Roman" panose="02020603050405020304" pitchFamily="18" charset="0"/>
              </a:rPr>
              <a:t>frozen </a:t>
            </a:r>
            <a:r>
              <a:rPr sz="2200" b="1" u="sng" spc="-10" dirty="0">
                <a:latin typeface="Times New Roman" panose="02020603050405020304" pitchFamily="18" charset="0"/>
                <a:cs typeface="Times New Roman" panose="02020603050405020304" pitchFamily="18" charset="0"/>
              </a:rPr>
              <a:t>on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date </a:t>
            </a:r>
            <a:r>
              <a:rPr sz="2200" b="1" u="sng" spc="-15" dirty="0">
                <a:latin typeface="Times New Roman" panose="02020603050405020304" pitchFamily="18" charset="0"/>
                <a:cs typeface="Times New Roman" panose="02020603050405020304" pitchFamily="18" charset="0"/>
              </a:rPr>
              <a:t>of </a:t>
            </a:r>
            <a:r>
              <a:rPr sz="2200" b="1" u="sng" spc="-10" dirty="0" smtClean="0">
                <a:latin typeface="Times New Roman" panose="02020603050405020304" pitchFamily="18" charset="0"/>
                <a:cs typeface="Times New Roman" panose="02020603050405020304" pitchFamily="18" charset="0"/>
              </a:rPr>
              <a:t>conversion.</a:t>
            </a:r>
            <a:r>
              <a:rPr lang="en-US" sz="2200" b="1" u="sng" spc="-10" dirty="0" smtClean="0">
                <a:latin typeface="Times New Roman" panose="02020603050405020304" pitchFamily="18" charset="0"/>
                <a:cs typeface="Times New Roman" panose="02020603050405020304" pitchFamily="18" charset="0"/>
              </a:rPr>
              <a:t> </a:t>
            </a:r>
            <a:r>
              <a:rPr sz="2200" b="1" u="sng" dirty="0" smtClean="0">
                <a:latin typeface="Times New Roman" panose="02020603050405020304" pitchFamily="18" charset="0"/>
                <a:cs typeface="Times New Roman" panose="02020603050405020304" pitchFamily="18" charset="0"/>
              </a:rPr>
              <a:t>Under </a:t>
            </a:r>
            <a:r>
              <a:rPr sz="2200" b="1" u="sng" dirty="0">
                <a:latin typeface="Times New Roman" panose="02020603050405020304" pitchFamily="18" charset="0"/>
                <a:cs typeface="Times New Roman" panose="02020603050405020304" pitchFamily="18" charset="0"/>
              </a:rPr>
              <a:t>Section </a:t>
            </a:r>
            <a:r>
              <a:rPr sz="2200" b="1" u="sng" spc="-5" dirty="0">
                <a:latin typeface="Times New Roman" panose="02020603050405020304" pitchFamily="18" charset="0"/>
                <a:cs typeface="Times New Roman" panose="02020603050405020304" pitchFamily="18" charset="0"/>
              </a:rPr>
              <a:t>45(5A), consideration </a:t>
            </a:r>
            <a:r>
              <a:rPr sz="2200" b="1" u="sng" spc="-10" dirty="0">
                <a:latin typeface="Times New Roman" panose="02020603050405020304" pitchFamily="18" charset="0"/>
                <a:cs typeface="Times New Roman" panose="02020603050405020304" pitchFamily="18" charset="0"/>
              </a:rPr>
              <a:t>is </a:t>
            </a:r>
            <a:r>
              <a:rPr sz="2200" b="1" u="sng" spc="-5" dirty="0">
                <a:latin typeface="Times New Roman" panose="02020603050405020304" pitchFamily="18" charset="0"/>
                <a:cs typeface="Times New Roman" panose="02020603050405020304" pitchFamily="18" charset="0"/>
              </a:rPr>
              <a:t>frozen </a:t>
            </a:r>
            <a:r>
              <a:rPr sz="2200" b="1" u="sng" spc="-10" dirty="0">
                <a:latin typeface="Times New Roman" panose="02020603050405020304" pitchFamily="18" charset="0"/>
                <a:cs typeface="Times New Roman" panose="02020603050405020304" pitchFamily="18" charset="0"/>
              </a:rPr>
              <a:t>on the </a:t>
            </a:r>
            <a:r>
              <a:rPr sz="2200" b="1" u="sng" dirty="0">
                <a:latin typeface="Times New Roman" panose="02020603050405020304" pitchFamily="18" charset="0"/>
                <a:cs typeface="Times New Roman" panose="02020603050405020304" pitchFamily="18" charset="0"/>
              </a:rPr>
              <a:t>date </a:t>
            </a:r>
            <a:r>
              <a:rPr sz="2200" b="1" u="sng" spc="-15" dirty="0">
                <a:latin typeface="Times New Roman" panose="02020603050405020304" pitchFamily="18" charset="0"/>
                <a:cs typeface="Times New Roman" panose="02020603050405020304" pitchFamily="18" charset="0"/>
              </a:rPr>
              <a:t>of</a:t>
            </a:r>
            <a:r>
              <a:rPr sz="2200" b="1" u="sng" spc="520" dirty="0">
                <a:latin typeface="Times New Roman" panose="02020603050405020304" pitchFamily="18" charset="0"/>
                <a:cs typeface="Times New Roman" panose="02020603050405020304" pitchFamily="18" charset="0"/>
              </a:rPr>
              <a:t> </a:t>
            </a:r>
            <a:r>
              <a:rPr sz="2200" b="1" u="sng" spc="-5" dirty="0">
                <a:latin typeface="Times New Roman" panose="02020603050405020304" pitchFamily="18" charset="0"/>
                <a:cs typeface="Times New Roman" panose="02020603050405020304" pitchFamily="18" charset="0"/>
              </a:rPr>
              <a:t>issue </a:t>
            </a:r>
            <a:r>
              <a:rPr sz="2200" b="1" u="sng" spc="-30" dirty="0">
                <a:latin typeface="Times New Roman" panose="02020603050405020304" pitchFamily="18" charset="0"/>
                <a:cs typeface="Times New Roman" panose="02020603050405020304" pitchFamily="18" charset="0"/>
              </a:rPr>
              <a:t>of   </a:t>
            </a:r>
            <a:r>
              <a:rPr sz="2200" b="1" u="sng" dirty="0">
                <a:latin typeface="Times New Roman" panose="02020603050405020304" pitchFamily="18" charset="0"/>
                <a:cs typeface="Times New Roman" panose="02020603050405020304" pitchFamily="18" charset="0"/>
              </a:rPr>
              <a:t>completion</a:t>
            </a:r>
            <a:r>
              <a:rPr sz="2200" b="1" u="sng" spc="-75" dirty="0">
                <a:latin typeface="Times New Roman" panose="02020603050405020304" pitchFamily="18" charset="0"/>
                <a:cs typeface="Times New Roman" panose="02020603050405020304" pitchFamily="18" charset="0"/>
              </a:rPr>
              <a:t> </a:t>
            </a:r>
            <a:r>
              <a:rPr sz="2200" b="1" u="sng" spc="-5" dirty="0">
                <a:latin typeface="Times New Roman" panose="02020603050405020304" pitchFamily="18" charset="0"/>
                <a:cs typeface="Times New Roman" panose="02020603050405020304" pitchFamily="18" charset="0"/>
              </a:rPr>
              <a:t>certificate.</a:t>
            </a:r>
            <a:endParaRPr sz="2200" b="1" u="sng" dirty="0">
              <a:latin typeface="Times New Roman" panose="02020603050405020304" pitchFamily="18" charset="0"/>
              <a:cs typeface="Times New Roman" panose="02020603050405020304" pitchFamily="18" charset="0"/>
            </a:endParaRPr>
          </a:p>
          <a:p>
            <a:pPr marL="800100" lvl="1" indent="-342900">
              <a:spcBef>
                <a:spcPts val="55"/>
              </a:spcBef>
              <a:buFont typeface="Wingdings" panose="05000000000000000000" pitchFamily="2" charset="2"/>
              <a:buChar char="Ø"/>
            </a:pPr>
            <a:endParaRPr sz="2250" b="1" u="sng" dirty="0">
              <a:latin typeface="Times New Roman" panose="02020603050405020304" pitchFamily="18" charset="0"/>
              <a:cs typeface="Times New Roman" panose="02020603050405020304" pitchFamily="18" charset="0"/>
            </a:endParaRPr>
          </a:p>
          <a:p>
            <a:pPr marL="832485" marR="5080" lvl="1" indent="-375285" algn="just">
              <a:buFont typeface="Wingdings" panose="05000000000000000000" pitchFamily="2" charset="2"/>
              <a:buChar char="Ø"/>
              <a:tabLst>
                <a:tab pos="833119" algn="l"/>
              </a:tabLst>
            </a:pPr>
            <a:r>
              <a:rPr sz="2200" b="1" u="sng" dirty="0">
                <a:latin typeface="Times New Roman" panose="02020603050405020304" pitchFamily="18" charset="0"/>
                <a:cs typeface="Times New Roman" panose="02020603050405020304" pitchFamily="18" charset="0"/>
              </a:rPr>
              <a:t>Object behind </a:t>
            </a:r>
            <a:r>
              <a:rPr sz="2200" b="1" u="sng" spc="-25" dirty="0">
                <a:latin typeface="Times New Roman" panose="02020603050405020304" pitchFamily="18" charset="0"/>
                <a:cs typeface="Times New Roman" panose="02020603050405020304" pitchFamily="18" charset="0"/>
              </a:rPr>
              <a:t>giving </a:t>
            </a:r>
            <a:r>
              <a:rPr sz="2200" b="1" u="sng" spc="-5" dirty="0">
                <a:latin typeface="Times New Roman" panose="02020603050405020304" pitchFamily="18" charset="0"/>
                <a:cs typeface="Times New Roman" panose="02020603050405020304" pitchFamily="18" charset="0"/>
              </a:rPr>
              <a:t>benefit </a:t>
            </a:r>
            <a:r>
              <a:rPr sz="2200" b="1" u="sng" dirty="0">
                <a:latin typeface="Times New Roman" panose="02020603050405020304" pitchFamily="18" charset="0"/>
                <a:cs typeface="Times New Roman" panose="02020603050405020304" pitchFamily="18" charset="0"/>
              </a:rPr>
              <a:t>of </a:t>
            </a:r>
            <a:r>
              <a:rPr sz="2200" b="1" u="sng" spc="-5" dirty="0">
                <a:latin typeface="Times New Roman" panose="02020603050405020304" pitchFamily="18" charset="0"/>
                <a:cs typeface="Times New Roman" panose="02020603050405020304" pitchFamily="18" charset="0"/>
              </a:rPr>
              <a:t>indexation </a:t>
            </a:r>
            <a:r>
              <a:rPr sz="2200" b="1" u="sng" spc="-10" dirty="0">
                <a:latin typeface="Times New Roman" panose="02020603050405020304" pitchFamily="18" charset="0"/>
                <a:cs typeface="Times New Roman" panose="02020603050405020304" pitchFamily="18" charset="0"/>
              </a:rPr>
              <a:t>is </a:t>
            </a:r>
            <a:r>
              <a:rPr sz="2200" b="1" u="sng" dirty="0">
                <a:latin typeface="Times New Roman" panose="02020603050405020304" pitchFamily="18" charset="0"/>
                <a:cs typeface="Times New Roman" panose="02020603050405020304" pitchFamily="18" charset="0"/>
              </a:rPr>
              <a:t>to </a:t>
            </a:r>
            <a:r>
              <a:rPr sz="2200" b="1" u="sng" spc="-5" dirty="0">
                <a:latin typeface="Times New Roman" panose="02020603050405020304" pitchFamily="18" charset="0"/>
                <a:cs typeface="Times New Roman" panose="02020603050405020304" pitchFamily="18" charset="0"/>
              </a:rPr>
              <a:t>enhance </a:t>
            </a:r>
            <a:r>
              <a:rPr sz="2200" b="1" u="sng" spc="5" dirty="0">
                <a:latin typeface="Times New Roman" panose="02020603050405020304" pitchFamily="18" charset="0"/>
                <a:cs typeface="Times New Roman" panose="02020603050405020304" pitchFamily="18" charset="0"/>
              </a:rPr>
              <a:t>the </a:t>
            </a:r>
            <a:r>
              <a:rPr sz="2200" b="1" u="sng" spc="-5" dirty="0">
                <a:latin typeface="Times New Roman" panose="02020603050405020304" pitchFamily="18" charset="0"/>
                <a:cs typeface="Times New Roman" panose="02020603050405020304" pitchFamily="18" charset="0"/>
              </a:rPr>
              <a:t>value </a:t>
            </a:r>
            <a:r>
              <a:rPr sz="2200" b="1" u="sng" dirty="0">
                <a:latin typeface="Times New Roman" panose="02020603050405020304" pitchFamily="18" charset="0"/>
                <a:cs typeface="Times New Roman" panose="02020603050405020304" pitchFamily="18" charset="0"/>
              </a:rPr>
              <a:t>of </a:t>
            </a:r>
            <a:r>
              <a:rPr sz="2200" b="1" u="sng" spc="-5" dirty="0">
                <a:latin typeface="Times New Roman" panose="02020603050405020304" pitchFamily="18" charset="0"/>
                <a:cs typeface="Times New Roman" panose="02020603050405020304" pitchFamily="18" charset="0"/>
              </a:rPr>
              <a:t>the asset  </a:t>
            </a:r>
            <a:r>
              <a:rPr sz="2200" b="1" u="sng" spc="-10" dirty="0">
                <a:latin typeface="Times New Roman" panose="02020603050405020304" pitchFamily="18" charset="0"/>
                <a:cs typeface="Times New Roman" panose="02020603050405020304" pitchFamily="18" charset="0"/>
              </a:rPr>
              <a:t>by </a:t>
            </a:r>
            <a:r>
              <a:rPr sz="2200" b="1" u="sng" spc="-15" dirty="0">
                <a:latin typeface="Times New Roman" panose="02020603050405020304" pitchFamily="18" charset="0"/>
                <a:cs typeface="Times New Roman" panose="02020603050405020304" pitchFamily="18" charset="0"/>
              </a:rPr>
              <a:t>taking </a:t>
            </a:r>
            <a:r>
              <a:rPr sz="2200" b="1" u="sng" dirty="0">
                <a:latin typeface="Times New Roman" panose="02020603050405020304" pitchFamily="18" charset="0"/>
                <a:cs typeface="Times New Roman" panose="02020603050405020304" pitchFamily="18" charset="0"/>
              </a:rPr>
              <a:t>estimated rise in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cost of asset </a:t>
            </a:r>
            <a:r>
              <a:rPr sz="2200" b="1" u="sng" spc="-10" dirty="0">
                <a:latin typeface="Times New Roman" panose="02020603050405020304" pitchFamily="18" charset="0"/>
                <a:cs typeface="Times New Roman" panose="02020603050405020304" pitchFamily="18" charset="0"/>
              </a:rPr>
              <a:t>year-by-year </a:t>
            </a:r>
            <a:r>
              <a:rPr sz="2200" b="1" u="sng" dirty="0">
                <a:latin typeface="Times New Roman" panose="02020603050405020304" pitchFamily="18" charset="0"/>
                <a:cs typeface="Times New Roman" panose="02020603050405020304" pitchFamily="18" charset="0"/>
              </a:rPr>
              <a:t>as a result of</a:t>
            </a:r>
            <a:r>
              <a:rPr sz="2200" b="1" u="sng" spc="335" dirty="0">
                <a:latin typeface="Times New Roman" panose="02020603050405020304" pitchFamily="18" charset="0"/>
                <a:cs typeface="Times New Roman" panose="02020603050405020304" pitchFamily="18" charset="0"/>
              </a:rPr>
              <a:t> </a:t>
            </a:r>
            <a:r>
              <a:rPr sz="2200" b="1" u="sng" dirty="0">
                <a:latin typeface="Times New Roman" panose="02020603050405020304" pitchFamily="18" charset="0"/>
                <a:cs typeface="Times New Roman" panose="02020603050405020304" pitchFamily="18" charset="0"/>
              </a:rPr>
              <a:t>inflation.</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502129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88433" y="278017"/>
            <a:ext cx="11049253" cy="5586145"/>
          </a:xfrm>
          <a:prstGeom prst="rect">
            <a:avLst/>
          </a:prstGeom>
        </p:spPr>
        <p:txBody>
          <a:bodyPr vert="horz" wrap="square" lIns="0" tIns="0" rIns="0" bIns="0" rtlCol="0">
            <a:spAutoFit/>
          </a:bodyPr>
          <a:lstStyle/>
          <a:p>
            <a:pPr marL="12700" marR="30480" algn="just">
              <a:tabLst>
                <a:tab pos="387985" algn="l"/>
              </a:tabLst>
            </a:pPr>
            <a:r>
              <a:rPr lang="en-GB" sz="2400" b="1" u="sng" dirty="0">
                <a:latin typeface="Times New Roman" panose="02020603050405020304" pitchFamily="18" charset="0"/>
                <a:cs typeface="Times New Roman" panose="02020603050405020304" pitchFamily="18" charset="0"/>
              </a:rPr>
              <a:t>ALTERNATE CONTENTION</a:t>
            </a:r>
          </a:p>
          <a:p>
            <a:pPr marL="12700" marR="30480" algn="just">
              <a:tabLst>
                <a:tab pos="387985" algn="l"/>
              </a:tabLst>
            </a:pPr>
            <a:endParaRPr lang="en-GB" sz="2400" b="1" u="sng" dirty="0">
              <a:latin typeface="Times New Roman" panose="02020603050405020304" pitchFamily="18" charset="0"/>
              <a:cs typeface="Times New Roman" panose="02020603050405020304" pitchFamily="18" charset="0"/>
            </a:endParaRPr>
          </a:p>
          <a:p>
            <a:pPr marL="12700" marR="30480" algn="just">
              <a:tabLst>
                <a:tab pos="387985" algn="l"/>
              </a:tabLst>
            </a:pPr>
            <a:endParaRPr lang="en-GB" sz="2400" b="1" u="sng" spc="-5" dirty="0" smtClean="0">
              <a:latin typeface="Times New Roman" panose="02020603050405020304" pitchFamily="18" charset="0"/>
              <a:cs typeface="Times New Roman" panose="02020603050405020304" pitchFamily="18" charset="0"/>
            </a:endParaRPr>
          </a:p>
          <a:p>
            <a:pPr marL="355600" marR="30480" indent="-342900" algn="just">
              <a:buFont typeface="Wingdings" panose="05000000000000000000" pitchFamily="2" charset="2"/>
              <a:buChar char="Ø"/>
              <a:tabLst>
                <a:tab pos="387985" algn="l"/>
              </a:tabLst>
            </a:pPr>
            <a:r>
              <a:rPr sz="2400" b="1" u="sng" spc="-5" dirty="0" smtClean="0">
                <a:latin typeface="Times New Roman" panose="02020603050405020304" pitchFamily="18" charset="0"/>
                <a:cs typeface="Times New Roman" panose="02020603050405020304" pitchFamily="18" charset="0"/>
              </a:rPr>
              <a:t>If </a:t>
            </a:r>
            <a:r>
              <a:rPr sz="2400" b="1" u="sng" spc="-10" dirty="0">
                <a:latin typeface="Times New Roman" panose="02020603050405020304" pitchFamily="18" charset="0"/>
                <a:cs typeface="Times New Roman" panose="02020603050405020304" pitchFamily="18" charset="0"/>
              </a:rPr>
              <a:t>indexation </a:t>
            </a:r>
            <a:r>
              <a:rPr sz="2400" b="1" u="sng" spc="-5" dirty="0">
                <a:latin typeface="Times New Roman" panose="02020603050405020304" pitchFamily="18" charset="0"/>
                <a:cs typeface="Times New Roman" panose="02020603050405020304" pitchFamily="18" charset="0"/>
              </a:rPr>
              <a:t>is </a:t>
            </a:r>
            <a:r>
              <a:rPr sz="2400" b="1" u="sng" dirty="0">
                <a:latin typeface="Times New Roman" panose="02020603050405020304" pitchFamily="18" charset="0"/>
                <a:cs typeface="Times New Roman" panose="02020603050405020304" pitchFamily="18" charset="0"/>
              </a:rPr>
              <a:t>restricted </a:t>
            </a:r>
            <a:r>
              <a:rPr sz="2400" b="1" u="sng" spc="-5" dirty="0">
                <a:latin typeface="Times New Roman" panose="02020603050405020304" pitchFamily="18" charset="0"/>
                <a:cs typeface="Times New Roman" panose="02020603050405020304" pitchFamily="18" charset="0"/>
              </a:rPr>
              <a:t>upto the </a:t>
            </a:r>
            <a:r>
              <a:rPr sz="2400" b="1" u="sng" spc="-10" dirty="0">
                <a:latin typeface="Times New Roman" panose="02020603050405020304" pitchFamily="18" charset="0"/>
                <a:cs typeface="Times New Roman" panose="02020603050405020304" pitchFamily="18" charset="0"/>
              </a:rPr>
              <a:t>year </a:t>
            </a:r>
            <a:r>
              <a:rPr sz="2400" b="1" u="sng" dirty="0">
                <a:latin typeface="Times New Roman" panose="02020603050405020304" pitchFamily="18" charset="0"/>
                <a:cs typeface="Times New Roman" panose="02020603050405020304" pitchFamily="18" charset="0"/>
              </a:rPr>
              <a:t>of </a:t>
            </a:r>
            <a:r>
              <a:rPr sz="2400" b="1" u="sng" spc="-10" dirty="0">
                <a:latin typeface="Times New Roman" panose="02020603050405020304" pitchFamily="18" charset="0"/>
                <a:cs typeface="Times New Roman" panose="02020603050405020304" pitchFamily="18" charset="0"/>
              </a:rPr>
              <a:t>transfer </a:t>
            </a:r>
            <a:r>
              <a:rPr sz="2400" b="1" u="sng" dirty="0">
                <a:latin typeface="Times New Roman" panose="02020603050405020304" pitchFamily="18" charset="0"/>
                <a:cs typeface="Times New Roman" panose="02020603050405020304" pitchFamily="18" charset="0"/>
              </a:rPr>
              <a:t>as </a:t>
            </a:r>
            <a:r>
              <a:rPr sz="2400" b="1" u="sng" spc="-25" dirty="0">
                <a:latin typeface="Times New Roman" panose="02020603050405020304" pitchFamily="18" charset="0"/>
                <a:cs typeface="Times New Roman" panose="02020603050405020304" pitchFamily="18" charset="0"/>
              </a:rPr>
              <a:t>against </a:t>
            </a:r>
            <a:r>
              <a:rPr sz="2400" b="1" u="sng" spc="-10" dirty="0">
                <a:latin typeface="Times New Roman" panose="02020603050405020304" pitchFamily="18" charset="0"/>
                <a:cs typeface="Times New Roman" panose="02020603050405020304" pitchFamily="18" charset="0"/>
              </a:rPr>
              <a:t>year </a:t>
            </a:r>
            <a:r>
              <a:rPr sz="2400" b="1" u="sng" dirty="0">
                <a:latin typeface="Times New Roman" panose="02020603050405020304" pitchFamily="18" charset="0"/>
                <a:cs typeface="Times New Roman" panose="02020603050405020304" pitchFamily="18" charset="0"/>
              </a:rPr>
              <a:t>of  </a:t>
            </a:r>
            <a:r>
              <a:rPr sz="2400" b="1" u="sng" spc="-25" dirty="0">
                <a:latin typeface="Times New Roman" panose="02020603050405020304" pitchFamily="18" charset="0"/>
                <a:cs typeface="Times New Roman" panose="02020603050405020304" pitchFamily="18" charset="0"/>
              </a:rPr>
              <a:t>taxability, </a:t>
            </a:r>
            <a:r>
              <a:rPr sz="2400" b="1" u="sng" spc="-5" dirty="0">
                <a:latin typeface="Times New Roman" panose="02020603050405020304" pitchFamily="18" charset="0"/>
                <a:cs typeface="Times New Roman" panose="02020603050405020304" pitchFamily="18" charset="0"/>
              </a:rPr>
              <a:t>the effect </a:t>
            </a:r>
            <a:r>
              <a:rPr sz="2400" b="1" u="sng" dirty="0">
                <a:latin typeface="Times New Roman" panose="02020603050405020304" pitchFamily="18" charset="0"/>
                <a:cs typeface="Times New Roman" panose="02020603050405020304" pitchFamily="18" charset="0"/>
              </a:rPr>
              <a:t>of </a:t>
            </a:r>
            <a:r>
              <a:rPr sz="2400" b="1" u="sng" spc="-10" dirty="0">
                <a:latin typeface="Times New Roman" panose="02020603050405020304" pitchFamily="18" charset="0"/>
                <a:cs typeface="Times New Roman" panose="02020603050405020304" pitchFamily="18" charset="0"/>
              </a:rPr>
              <a:t>inflation </a:t>
            </a:r>
            <a:r>
              <a:rPr sz="2400" b="1" u="sng" spc="-20" dirty="0">
                <a:latin typeface="Times New Roman" panose="02020603050405020304" pitchFamily="18" charset="0"/>
                <a:cs typeface="Times New Roman" panose="02020603050405020304" pitchFamily="18" charset="0"/>
              </a:rPr>
              <a:t>during </a:t>
            </a:r>
            <a:r>
              <a:rPr sz="2400" b="1" u="sng" spc="-5" dirty="0">
                <a:latin typeface="Times New Roman" panose="02020603050405020304" pitchFamily="18" charset="0"/>
                <a:cs typeface="Times New Roman" panose="02020603050405020304" pitchFamily="18" charset="0"/>
              </a:rPr>
              <a:t>the </a:t>
            </a:r>
            <a:r>
              <a:rPr sz="2400" b="1" u="sng" dirty="0">
                <a:latin typeface="Times New Roman" panose="02020603050405020304" pitchFamily="18" charset="0"/>
                <a:cs typeface="Times New Roman" panose="02020603050405020304" pitchFamily="18" charset="0"/>
              </a:rPr>
              <a:t>period </a:t>
            </a:r>
            <a:r>
              <a:rPr sz="2400" b="1" u="sng" spc="-5" dirty="0">
                <a:latin typeface="Times New Roman" panose="02020603050405020304" pitchFamily="18" charset="0"/>
                <a:cs typeface="Times New Roman" panose="02020603050405020304" pitchFamily="18" charset="0"/>
              </a:rPr>
              <a:t>between the </a:t>
            </a:r>
            <a:r>
              <a:rPr sz="2400" b="1" u="sng" spc="-15" dirty="0">
                <a:latin typeface="Times New Roman" panose="02020603050405020304" pitchFamily="18" charset="0"/>
                <a:cs typeface="Times New Roman" panose="02020603050405020304" pitchFamily="18" charset="0"/>
              </a:rPr>
              <a:t>year </a:t>
            </a:r>
            <a:r>
              <a:rPr sz="2400" b="1" u="sng" dirty="0">
                <a:latin typeface="Times New Roman" panose="02020603050405020304" pitchFamily="18" charset="0"/>
                <a:cs typeface="Times New Roman" panose="02020603050405020304" pitchFamily="18" charset="0"/>
              </a:rPr>
              <a:t>of  </a:t>
            </a:r>
            <a:r>
              <a:rPr sz="2400" b="1" u="sng" spc="-10" dirty="0">
                <a:latin typeface="Times New Roman" panose="02020603050405020304" pitchFamily="18" charset="0"/>
                <a:cs typeface="Times New Roman" panose="02020603050405020304" pitchFamily="18" charset="0"/>
              </a:rPr>
              <a:t>transfer </a:t>
            </a:r>
            <a:r>
              <a:rPr sz="2400" b="1" u="sng" dirty="0">
                <a:latin typeface="Times New Roman" panose="02020603050405020304" pitchFamily="18" charset="0"/>
                <a:cs typeface="Times New Roman" panose="02020603050405020304" pitchFamily="18" charset="0"/>
              </a:rPr>
              <a:t>and </a:t>
            </a:r>
            <a:r>
              <a:rPr sz="2400" b="1" u="sng" spc="-10" dirty="0">
                <a:latin typeface="Times New Roman" panose="02020603050405020304" pitchFamily="18" charset="0"/>
                <a:cs typeface="Times New Roman" panose="02020603050405020304" pitchFamily="18" charset="0"/>
              </a:rPr>
              <a:t>year </a:t>
            </a:r>
            <a:r>
              <a:rPr sz="2400" b="1" u="sng" spc="-5" dirty="0">
                <a:latin typeface="Times New Roman" panose="02020603050405020304" pitchFamily="18" charset="0"/>
                <a:cs typeface="Times New Roman" panose="02020603050405020304" pitchFamily="18" charset="0"/>
              </a:rPr>
              <a:t>of taxability will be</a:t>
            </a:r>
            <a:r>
              <a:rPr sz="2400" b="1" u="sng" spc="260" dirty="0">
                <a:latin typeface="Times New Roman" panose="02020603050405020304" pitchFamily="18" charset="0"/>
                <a:cs typeface="Times New Roman" panose="02020603050405020304" pitchFamily="18" charset="0"/>
              </a:rPr>
              <a:t> </a:t>
            </a:r>
            <a:r>
              <a:rPr sz="2400" b="1" u="sng" spc="-10" dirty="0">
                <a:latin typeface="Times New Roman" panose="02020603050405020304" pitchFamily="18" charset="0"/>
                <a:cs typeface="Times New Roman" panose="02020603050405020304" pitchFamily="18" charset="0"/>
              </a:rPr>
              <a:t>ignored.</a:t>
            </a:r>
            <a:endParaRPr sz="2400" b="1" u="sng"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500" b="1" u="sng" dirty="0">
              <a:latin typeface="Times New Roman" panose="02020603050405020304" pitchFamily="18" charset="0"/>
              <a:cs typeface="Times New Roman" panose="02020603050405020304" pitchFamily="18" charset="0"/>
            </a:endParaRPr>
          </a:p>
          <a:p>
            <a:pPr marL="355600" indent="-342900">
              <a:buFont typeface="Wingdings" panose="05000000000000000000" pitchFamily="2" charset="2"/>
              <a:buChar char="Ø"/>
              <a:tabLst>
                <a:tab pos="387350" algn="l"/>
                <a:tab pos="387985" algn="l"/>
              </a:tabLst>
            </a:pPr>
            <a:r>
              <a:rPr sz="2400" b="1" u="sng" spc="10" dirty="0">
                <a:latin typeface="Times New Roman" panose="02020603050405020304" pitchFamily="18" charset="0"/>
                <a:cs typeface="Times New Roman" panose="02020603050405020304" pitchFamily="18" charset="0"/>
              </a:rPr>
              <a:t>This </a:t>
            </a:r>
            <a:r>
              <a:rPr sz="2400" b="1" u="sng" spc="-30" dirty="0">
                <a:latin typeface="Times New Roman" panose="02020603050405020304" pitchFamily="18" charset="0"/>
                <a:cs typeface="Times New Roman" panose="02020603050405020304" pitchFamily="18" charset="0"/>
              </a:rPr>
              <a:t>may </a:t>
            </a:r>
            <a:r>
              <a:rPr sz="2400" b="1" u="sng" spc="-5" dirty="0">
                <a:latin typeface="Times New Roman" panose="02020603050405020304" pitchFamily="18" charset="0"/>
                <a:cs typeface="Times New Roman" panose="02020603050405020304" pitchFamily="18" charset="0"/>
              </a:rPr>
              <a:t>defeat the </a:t>
            </a:r>
            <a:r>
              <a:rPr sz="2400" b="1" u="sng" spc="-15" dirty="0">
                <a:latin typeface="Times New Roman" panose="02020603050405020304" pitchFamily="18" charset="0"/>
                <a:cs typeface="Times New Roman" panose="02020603050405020304" pitchFamily="18" charset="0"/>
              </a:rPr>
              <a:t>objective </a:t>
            </a:r>
            <a:r>
              <a:rPr sz="2400" b="1" u="sng" spc="-5" dirty="0">
                <a:latin typeface="Times New Roman" panose="02020603050405020304" pitchFamily="18" charset="0"/>
                <a:cs typeface="Times New Roman" panose="02020603050405020304" pitchFamily="18" charset="0"/>
              </a:rPr>
              <a:t>in </a:t>
            </a:r>
            <a:r>
              <a:rPr sz="2400" b="1" u="sng" spc="-15" dirty="0">
                <a:latin typeface="Times New Roman" panose="02020603050405020304" pitchFamily="18" charset="0"/>
                <a:cs typeface="Times New Roman" panose="02020603050405020304" pitchFamily="18" charset="0"/>
              </a:rPr>
              <a:t>granting </a:t>
            </a:r>
            <a:r>
              <a:rPr sz="2400" b="1" u="sng" spc="-5" dirty="0">
                <a:latin typeface="Times New Roman" panose="02020603050405020304" pitchFamily="18" charset="0"/>
                <a:cs typeface="Times New Roman" panose="02020603050405020304" pitchFamily="18" charset="0"/>
              </a:rPr>
              <a:t>the benefit of</a:t>
            </a:r>
            <a:r>
              <a:rPr sz="2400" b="1" u="sng" spc="335" dirty="0">
                <a:latin typeface="Times New Roman" panose="02020603050405020304" pitchFamily="18" charset="0"/>
                <a:cs typeface="Times New Roman" panose="02020603050405020304" pitchFamily="18" charset="0"/>
              </a:rPr>
              <a:t> </a:t>
            </a:r>
            <a:r>
              <a:rPr sz="2400" b="1" u="sng" spc="-10" dirty="0">
                <a:latin typeface="Times New Roman" panose="02020603050405020304" pitchFamily="18" charset="0"/>
                <a:cs typeface="Times New Roman" panose="02020603050405020304" pitchFamily="18" charset="0"/>
              </a:rPr>
              <a:t>indexation.</a:t>
            </a:r>
            <a:endParaRPr sz="2400" b="1" u="sng"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500" b="1" u="sng" dirty="0">
              <a:latin typeface="Times New Roman" panose="02020603050405020304" pitchFamily="18" charset="0"/>
              <a:cs typeface="Times New Roman" panose="02020603050405020304" pitchFamily="18" charset="0"/>
            </a:endParaRPr>
          </a:p>
          <a:p>
            <a:pPr marL="355600" marR="5080" indent="-342900" algn="just">
              <a:buFont typeface="Wingdings" panose="05000000000000000000" pitchFamily="2" charset="2"/>
              <a:buChar char="Ø"/>
              <a:tabLst>
                <a:tab pos="387985" algn="l"/>
              </a:tabLst>
            </a:pPr>
            <a:r>
              <a:rPr sz="2400" b="1" u="sng" spc="-20" dirty="0">
                <a:latin typeface="Times New Roman" panose="02020603050405020304" pitchFamily="18" charset="0"/>
                <a:cs typeface="Times New Roman" panose="02020603050405020304" pitchFamily="18" charset="0"/>
              </a:rPr>
              <a:t>Further, </a:t>
            </a:r>
            <a:r>
              <a:rPr sz="2400" b="1" u="sng" spc="-10" dirty="0">
                <a:latin typeface="Times New Roman" panose="02020603050405020304" pitchFamily="18" charset="0"/>
                <a:cs typeface="Times New Roman" panose="02020603050405020304" pitchFamily="18" charset="0"/>
              </a:rPr>
              <a:t>while </a:t>
            </a:r>
            <a:r>
              <a:rPr sz="2400" b="1" u="sng" spc="-5" dirty="0">
                <a:latin typeface="Times New Roman" panose="02020603050405020304" pitchFamily="18" charset="0"/>
                <a:cs typeface="Times New Roman" panose="02020603050405020304" pitchFamily="18" charset="0"/>
              </a:rPr>
              <a:t>the </a:t>
            </a:r>
            <a:r>
              <a:rPr sz="2400" b="1" u="sng" spc="-10" dirty="0">
                <a:latin typeface="Times New Roman" panose="02020603050405020304" pitchFamily="18" charset="0"/>
                <a:cs typeface="Times New Roman" panose="02020603050405020304" pitchFamily="18" charset="0"/>
              </a:rPr>
              <a:t>indexation </a:t>
            </a:r>
            <a:r>
              <a:rPr sz="2400" b="1" u="sng" spc="-20" dirty="0">
                <a:latin typeface="Times New Roman" panose="02020603050405020304" pitchFamily="18" charset="0"/>
                <a:cs typeface="Times New Roman" panose="02020603050405020304" pitchFamily="18" charset="0"/>
              </a:rPr>
              <a:t>during </a:t>
            </a:r>
            <a:r>
              <a:rPr sz="2400" b="1" u="sng" spc="-5" dirty="0">
                <a:latin typeface="Times New Roman" panose="02020603050405020304" pitchFamily="18" charset="0"/>
                <a:cs typeface="Times New Roman" panose="02020603050405020304" pitchFamily="18" charset="0"/>
              </a:rPr>
              <a:t>the aforesaid </a:t>
            </a:r>
            <a:r>
              <a:rPr sz="2400" b="1" u="sng" dirty="0">
                <a:latin typeface="Times New Roman" panose="02020603050405020304" pitchFamily="18" charset="0"/>
                <a:cs typeface="Times New Roman" panose="02020603050405020304" pitchFamily="18" charset="0"/>
              </a:rPr>
              <a:t>period </a:t>
            </a:r>
            <a:r>
              <a:rPr sz="2400" b="1" u="sng" spc="-5" dirty="0">
                <a:latin typeface="Times New Roman" panose="02020603050405020304" pitchFamily="18" charset="0"/>
                <a:cs typeface="Times New Roman" panose="02020603050405020304" pitchFamily="18" charset="0"/>
              </a:rPr>
              <a:t>is </a:t>
            </a:r>
            <a:r>
              <a:rPr sz="2400" b="1" u="sng" spc="-10" dirty="0">
                <a:latin typeface="Times New Roman" panose="02020603050405020304" pitchFamily="18" charset="0"/>
                <a:cs typeface="Times New Roman" panose="02020603050405020304" pitchFamily="18" charset="0"/>
              </a:rPr>
              <a:t>ignored, </a:t>
            </a:r>
            <a:r>
              <a:rPr sz="2400" b="1" u="sng" spc="-15" dirty="0">
                <a:latin typeface="Times New Roman" panose="02020603050405020304" pitchFamily="18" charset="0"/>
                <a:cs typeface="Times New Roman" panose="02020603050405020304" pitchFamily="18" charset="0"/>
              </a:rPr>
              <a:t>the </a:t>
            </a:r>
            <a:r>
              <a:rPr sz="2400" b="1" u="sng" spc="570"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stamp duty value </a:t>
            </a:r>
            <a:r>
              <a:rPr sz="2400" b="1" u="sng" dirty="0">
                <a:latin typeface="Times New Roman" panose="02020603050405020304" pitchFamily="18" charset="0"/>
                <a:cs typeface="Times New Roman" panose="02020603050405020304" pitchFamily="18" charset="0"/>
              </a:rPr>
              <a:t>applied will </a:t>
            </a:r>
            <a:r>
              <a:rPr sz="2400" b="1" u="sng" spc="-5" dirty="0">
                <a:latin typeface="Times New Roman" panose="02020603050405020304" pitchFamily="18" charset="0"/>
                <a:cs typeface="Times New Roman" panose="02020603050405020304" pitchFamily="18" charset="0"/>
              </a:rPr>
              <a:t>be </a:t>
            </a:r>
            <a:r>
              <a:rPr sz="2400" b="1" u="sng" dirty="0">
                <a:latin typeface="Times New Roman" panose="02020603050405020304" pitchFamily="18" charset="0"/>
                <a:cs typeface="Times New Roman" panose="02020603050405020304" pitchFamily="18" charset="0"/>
              </a:rPr>
              <a:t>as on </a:t>
            </a:r>
            <a:r>
              <a:rPr sz="2400" b="1" u="sng" spc="-5" dirty="0">
                <a:latin typeface="Times New Roman" panose="02020603050405020304" pitchFamily="18" charset="0"/>
                <a:cs typeface="Times New Roman" panose="02020603050405020304" pitchFamily="18" charset="0"/>
              </a:rPr>
              <a:t>the </a:t>
            </a:r>
            <a:r>
              <a:rPr sz="2400" b="1" u="sng" dirty="0">
                <a:latin typeface="Times New Roman" panose="02020603050405020304" pitchFamily="18" charset="0"/>
                <a:cs typeface="Times New Roman" panose="02020603050405020304" pitchFamily="18" charset="0"/>
              </a:rPr>
              <a:t>date of </a:t>
            </a:r>
            <a:r>
              <a:rPr sz="2400" b="1" u="sng" spc="-10" dirty="0">
                <a:latin typeface="Times New Roman" panose="02020603050405020304" pitchFamily="18" charset="0"/>
                <a:cs typeface="Times New Roman" panose="02020603050405020304" pitchFamily="18" charset="0"/>
              </a:rPr>
              <a:t>issue </a:t>
            </a:r>
            <a:r>
              <a:rPr sz="2400" b="1" u="sng" dirty="0">
                <a:latin typeface="Times New Roman" panose="02020603050405020304" pitchFamily="18" charset="0"/>
                <a:cs typeface="Times New Roman" panose="02020603050405020304" pitchFamily="18" charset="0"/>
              </a:rPr>
              <a:t>of </a:t>
            </a:r>
            <a:r>
              <a:rPr sz="2400" b="1" u="sng" spc="-5" dirty="0">
                <a:latin typeface="Times New Roman" panose="02020603050405020304" pitchFamily="18" charset="0"/>
                <a:cs typeface="Times New Roman" panose="02020603050405020304" pitchFamily="18" charset="0"/>
              </a:rPr>
              <a:t>completion  </a:t>
            </a:r>
            <a:r>
              <a:rPr sz="2400" b="1" u="sng" dirty="0">
                <a:latin typeface="Times New Roman" panose="02020603050405020304" pitchFamily="18" charset="0"/>
                <a:cs typeface="Times New Roman" panose="02020603050405020304" pitchFamily="18" charset="0"/>
              </a:rPr>
              <a:t>certificate </a:t>
            </a:r>
            <a:r>
              <a:rPr sz="2400" b="1" u="sng" spc="-10" dirty="0">
                <a:latin typeface="Times New Roman" panose="02020603050405020304" pitchFamily="18" charset="0"/>
                <a:cs typeface="Times New Roman" panose="02020603050405020304" pitchFamily="18" charset="0"/>
              </a:rPr>
              <a:t>[year </a:t>
            </a:r>
            <a:r>
              <a:rPr sz="2400" b="1" u="sng" spc="-5" dirty="0">
                <a:latin typeface="Times New Roman" panose="02020603050405020304" pitchFamily="18" charset="0"/>
                <a:cs typeface="Times New Roman" panose="02020603050405020304" pitchFamily="18" charset="0"/>
              </a:rPr>
              <a:t>of taxability</a:t>
            </a:r>
            <a:r>
              <a:rPr sz="2400" b="1" u="sng" spc="-5" dirty="0" smtClean="0">
                <a:latin typeface="Times New Roman" panose="02020603050405020304" pitchFamily="18" charset="0"/>
                <a:cs typeface="Times New Roman" panose="02020603050405020304" pitchFamily="18" charset="0"/>
              </a:rPr>
              <a:t>].</a:t>
            </a:r>
            <a:r>
              <a:rPr lang="en-US" sz="2400" b="1" u="sng" spc="-5" dirty="0">
                <a:latin typeface="Times New Roman" panose="02020603050405020304" pitchFamily="18" charset="0"/>
                <a:cs typeface="Times New Roman" panose="02020603050405020304" pitchFamily="18" charset="0"/>
              </a:rPr>
              <a:t> </a:t>
            </a:r>
            <a:r>
              <a:rPr sz="2400" b="1" u="sng" spc="10" dirty="0" smtClean="0">
                <a:latin typeface="Times New Roman" panose="02020603050405020304" pitchFamily="18" charset="0"/>
                <a:cs typeface="Times New Roman" panose="02020603050405020304" pitchFamily="18" charset="0"/>
              </a:rPr>
              <a:t>This </a:t>
            </a:r>
            <a:r>
              <a:rPr sz="2400" b="1" u="sng" spc="-5" dirty="0">
                <a:latin typeface="Times New Roman" panose="02020603050405020304" pitchFamily="18" charset="0"/>
                <a:cs typeface="Times New Roman" panose="02020603050405020304" pitchFamily="18" charset="0"/>
              </a:rPr>
              <a:t>causes </a:t>
            </a:r>
            <a:r>
              <a:rPr sz="2400" b="1" u="sng" spc="-20" dirty="0">
                <a:latin typeface="Times New Roman" panose="02020603050405020304" pitchFamily="18" charset="0"/>
                <a:cs typeface="Times New Roman" panose="02020603050405020304" pitchFamily="18" charset="0"/>
              </a:rPr>
              <a:t>lack </a:t>
            </a:r>
            <a:r>
              <a:rPr sz="2400" b="1" u="sng" spc="-5" dirty="0">
                <a:latin typeface="Times New Roman" panose="02020603050405020304" pitchFamily="18" charset="0"/>
                <a:cs typeface="Times New Roman" panose="02020603050405020304" pitchFamily="18" charset="0"/>
              </a:rPr>
              <a:t>of</a:t>
            </a:r>
            <a:r>
              <a:rPr sz="2400" b="1" u="sng" spc="500" dirty="0">
                <a:latin typeface="Times New Roman" panose="02020603050405020304" pitchFamily="18" charset="0"/>
                <a:cs typeface="Times New Roman" panose="02020603050405020304" pitchFamily="18" charset="0"/>
              </a:rPr>
              <a:t> </a:t>
            </a:r>
            <a:r>
              <a:rPr sz="2400" b="1" u="sng" spc="-35" dirty="0">
                <a:latin typeface="Times New Roman" panose="02020603050405020304" pitchFamily="18" charset="0"/>
                <a:cs typeface="Times New Roman" panose="02020603050405020304" pitchFamily="18" charset="0"/>
              </a:rPr>
              <a:t>parity.</a:t>
            </a:r>
            <a:endParaRPr sz="2400" b="1" u="sng"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500" b="1" u="sng" dirty="0">
              <a:latin typeface="Times New Roman" panose="02020603050405020304" pitchFamily="18" charset="0"/>
              <a:cs typeface="Times New Roman" panose="02020603050405020304" pitchFamily="18" charset="0"/>
            </a:endParaRPr>
          </a:p>
          <a:p>
            <a:pPr marL="355600" indent="-342900" algn="just">
              <a:buFont typeface="Wingdings" panose="05000000000000000000" pitchFamily="2" charset="2"/>
              <a:buChar char="Ø"/>
              <a:tabLst>
                <a:tab pos="387350" algn="l"/>
                <a:tab pos="387985" algn="l"/>
                <a:tab pos="1859914" algn="l"/>
                <a:tab pos="2207260" algn="l"/>
                <a:tab pos="2905760" algn="l"/>
                <a:tab pos="3371850" algn="l"/>
                <a:tab pos="4046220" algn="l"/>
                <a:tab pos="4710430" algn="l"/>
                <a:tab pos="5372100" algn="l"/>
                <a:tab pos="6609715" algn="l"/>
                <a:tab pos="7478395" algn="l"/>
                <a:tab pos="7926705" algn="l"/>
                <a:tab pos="8493760" algn="l"/>
                <a:tab pos="9210675" algn="l"/>
              </a:tabLst>
            </a:pPr>
            <a:r>
              <a:rPr sz="2400" b="1" u="sng" dirty="0" smtClean="0">
                <a:latin typeface="Times New Roman" panose="02020603050405020304" pitchFamily="18" charset="0"/>
                <a:cs typeface="Times New Roman" panose="02020603050405020304" pitchFamily="18" charset="0"/>
              </a:rPr>
              <a:t>Therefore,</a:t>
            </a:r>
            <a:r>
              <a:rPr lang="en-US" sz="2400" b="1" u="sng"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it</a:t>
            </a:r>
            <a:r>
              <a:rPr lang="en-US" sz="2400" b="1" u="sng" spc="-5" dirty="0" smtClean="0">
                <a:latin typeface="Times New Roman" panose="02020603050405020304" pitchFamily="18" charset="0"/>
                <a:cs typeface="Times New Roman" panose="02020603050405020304" pitchFamily="18" charset="0"/>
              </a:rPr>
              <a:t> </a:t>
            </a:r>
            <a:r>
              <a:rPr sz="2400" b="1" u="sng" spc="-30" dirty="0" smtClean="0">
                <a:latin typeface="Times New Roman" panose="02020603050405020304" pitchFamily="18" charset="0"/>
                <a:cs typeface="Times New Roman" panose="02020603050405020304" pitchFamily="18" charset="0"/>
              </a:rPr>
              <a:t>may</a:t>
            </a:r>
            <a:r>
              <a:rPr lang="en-US" sz="2400" b="1" u="sng" spc="-30"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be</a:t>
            </a:r>
            <a:r>
              <a:rPr lang="en-US" sz="2400" b="1" u="sng" spc="-5" dirty="0" smtClean="0">
                <a:latin typeface="Times New Roman" panose="02020603050405020304" pitchFamily="18" charset="0"/>
                <a:cs typeface="Times New Roman" panose="02020603050405020304" pitchFamily="18" charset="0"/>
              </a:rPr>
              <a:t> </a:t>
            </a:r>
            <a:r>
              <a:rPr sz="2400" b="1" u="sng" dirty="0" smtClean="0">
                <a:latin typeface="Times New Roman" panose="02020603050405020304" pitchFamily="18" charset="0"/>
                <a:cs typeface="Times New Roman" panose="02020603050405020304" pitchFamily="18" charset="0"/>
              </a:rPr>
              <a:t>said</a:t>
            </a:r>
            <a:r>
              <a:rPr lang="en-US" sz="2400" b="1" u="sng"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that</a:t>
            </a:r>
            <a:r>
              <a:rPr lang="en-US" sz="2400" b="1" u="sng" spc="-5"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cost</a:t>
            </a:r>
            <a:r>
              <a:rPr lang="en-US" sz="2400" b="1" u="sng" spc="-5"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inflation</a:t>
            </a:r>
            <a:r>
              <a:rPr lang="en-GB" sz="2400" b="1" u="sng" spc="-5" dirty="0" smtClean="0">
                <a:latin typeface="Times New Roman" panose="02020603050405020304" pitchFamily="18" charset="0"/>
                <a:cs typeface="Times New Roman" panose="02020603050405020304" pitchFamily="18" charset="0"/>
              </a:rPr>
              <a:t> </a:t>
            </a:r>
            <a:r>
              <a:rPr sz="2400" b="1" u="sng" spc="-20" dirty="0" smtClean="0">
                <a:latin typeface="Times New Roman" panose="02020603050405020304" pitchFamily="18" charset="0"/>
                <a:cs typeface="Times New Roman" panose="02020603050405020304" pitchFamily="18" charset="0"/>
              </a:rPr>
              <a:t>index</a:t>
            </a:r>
            <a:r>
              <a:rPr lang="en-US" sz="2400" b="1" u="sng" spc="-20" dirty="0" smtClean="0">
                <a:latin typeface="Times New Roman" panose="02020603050405020304" pitchFamily="18" charset="0"/>
                <a:cs typeface="Times New Roman" panose="02020603050405020304" pitchFamily="18" charset="0"/>
              </a:rPr>
              <a:t> </a:t>
            </a:r>
            <a:r>
              <a:rPr sz="2400" b="1" u="sng" dirty="0" smtClean="0">
                <a:latin typeface="Times New Roman" panose="02020603050405020304" pitchFamily="18" charset="0"/>
                <a:cs typeface="Times New Roman" panose="02020603050405020304" pitchFamily="18" charset="0"/>
              </a:rPr>
              <a:t>of</a:t>
            </a:r>
            <a:r>
              <a:rPr lang="en-US" sz="2400" b="1" u="sng"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the</a:t>
            </a:r>
            <a:r>
              <a:rPr lang="en-US" sz="2400" b="1" u="sng" spc="-5" dirty="0" smtClean="0">
                <a:latin typeface="Times New Roman" panose="02020603050405020304" pitchFamily="18" charset="0"/>
                <a:cs typeface="Times New Roman" panose="02020603050405020304" pitchFamily="18" charset="0"/>
              </a:rPr>
              <a:t> </a:t>
            </a:r>
            <a:r>
              <a:rPr sz="2400" b="1" u="sng" spc="-10" dirty="0" smtClean="0">
                <a:latin typeface="Times New Roman" panose="02020603050405020304" pitchFamily="18" charset="0"/>
                <a:cs typeface="Times New Roman" panose="02020603050405020304" pitchFamily="18" charset="0"/>
              </a:rPr>
              <a:t>year</a:t>
            </a:r>
            <a:r>
              <a:rPr lang="en-US" sz="2400" b="1" u="sng" spc="-10"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of</a:t>
            </a:r>
            <a:r>
              <a:rPr lang="en-US" sz="2400" b="1" u="sng" spc="-5"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taxability </a:t>
            </a:r>
            <a:r>
              <a:rPr sz="2400" b="1" u="sng" spc="-10" dirty="0">
                <a:latin typeface="Times New Roman" panose="02020603050405020304" pitchFamily="18" charset="0"/>
                <a:cs typeface="Times New Roman" panose="02020603050405020304" pitchFamily="18" charset="0"/>
              </a:rPr>
              <a:t>should </a:t>
            </a:r>
            <a:r>
              <a:rPr sz="2400" b="1" u="sng" spc="-5" dirty="0" smtClean="0">
                <a:latin typeface="Times New Roman" panose="02020603050405020304" pitchFamily="18" charset="0"/>
                <a:cs typeface="Times New Roman" panose="02020603050405020304" pitchFamily="18" charset="0"/>
              </a:rPr>
              <a:t>be</a:t>
            </a:r>
            <a:r>
              <a:rPr lang="en-US" sz="2400" b="1" u="sng" spc="-5" dirty="0" smtClean="0">
                <a:latin typeface="Times New Roman" panose="02020603050405020304" pitchFamily="18" charset="0"/>
                <a:cs typeface="Times New Roman" panose="02020603050405020304" pitchFamily="18" charset="0"/>
              </a:rPr>
              <a:t> </a:t>
            </a:r>
            <a:r>
              <a:rPr sz="2400" b="1" u="sng" spc="-5" dirty="0" smtClean="0">
                <a:latin typeface="Times New Roman" panose="02020603050405020304" pitchFamily="18" charset="0"/>
                <a:cs typeface="Times New Roman" panose="02020603050405020304" pitchFamily="18" charset="0"/>
              </a:rPr>
              <a:t>applied</a:t>
            </a:r>
            <a:r>
              <a:rPr sz="2400" b="1" u="sng" spc="-5" dirty="0">
                <a:latin typeface="Times New Roman" panose="02020603050405020304" pitchFamily="18" charset="0"/>
                <a:cs typeface="Times New Roman" panose="02020603050405020304" pitchFamily="18" charset="0"/>
              </a:rPr>
              <a:t>.</a:t>
            </a:r>
            <a:endParaRPr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010157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312" y="1056281"/>
            <a:ext cx="11569056" cy="5361207"/>
          </a:xfrm>
        </p:spPr>
        <p:txBody>
          <a:bodyPr>
            <a:normAutofit lnSpcReduction="10000"/>
          </a:bodyPr>
          <a:lstStyle/>
          <a:p>
            <a:pPr marL="0" indent="0" algn="just" fontAlgn="base">
              <a:buNone/>
            </a:pPr>
            <a:r>
              <a:rPr lang="en-GB" sz="2400" dirty="0">
                <a:latin typeface="Times New Roman" panose="02020603050405020304" pitchFamily="18" charset="0"/>
                <a:cs typeface="Times New Roman" panose="02020603050405020304" pitchFamily="18" charset="0"/>
              </a:rPr>
              <a:t>Very similar to the provisions related to cost of acquisition are the provisions related to the cost of improvement</a:t>
            </a:r>
            <a:r>
              <a:rPr lang="en-GB" sz="2400" dirty="0" smtClean="0">
                <a:latin typeface="Times New Roman" panose="02020603050405020304" pitchFamily="18" charset="0"/>
                <a:cs typeface="Times New Roman" panose="02020603050405020304" pitchFamily="18" charset="0"/>
              </a:rPr>
              <a:t>.</a:t>
            </a:r>
          </a:p>
          <a:p>
            <a:pPr marL="0" indent="0" algn="just" fontAlgn="base">
              <a:buNone/>
            </a:pPr>
            <a:r>
              <a:rPr lang="en-GB" sz="2400" b="1" u="sng" dirty="0" smtClean="0">
                <a:latin typeface="Times New Roman" panose="02020603050405020304" pitchFamily="18" charset="0"/>
                <a:cs typeface="Times New Roman" panose="02020603050405020304" pitchFamily="18" charset="0"/>
              </a:rPr>
              <a:t>Clause </a:t>
            </a:r>
            <a:r>
              <a:rPr lang="en-GB" sz="2400" b="1" u="sng" dirty="0">
                <a:latin typeface="Times New Roman" panose="02020603050405020304" pitchFamily="18" charset="0"/>
                <a:cs typeface="Times New Roman" panose="02020603050405020304" pitchFamily="18" charset="0"/>
              </a:rPr>
              <a:t>(iv) to the Proviso to section 48, defines ‘indexed cost of improvement’ as follows:</a:t>
            </a:r>
          </a:p>
          <a:p>
            <a:pPr marL="0" indent="0" algn="just" fontAlgn="base">
              <a:buNone/>
            </a:pPr>
            <a:r>
              <a:rPr lang="en-GB" sz="2400" i="1" dirty="0">
                <a:latin typeface="Times New Roman" panose="02020603050405020304" pitchFamily="18" charset="0"/>
                <a:cs typeface="Times New Roman" panose="02020603050405020304" pitchFamily="18" charset="0"/>
              </a:rPr>
              <a:t>“(iv) "indexed cost of any improvement" means an amount which bears to the cost of improvement the same proportion as Cost Inflation Index for the year in which the asset is transferred bears to the Cost Inflation Index for the year in which the improvement to the asset took place</a:t>
            </a:r>
            <a:r>
              <a:rPr lang="en-GB" sz="2400" i="1" dirty="0" smtClean="0">
                <a:latin typeface="Times New Roman" panose="02020603050405020304" pitchFamily="18" charset="0"/>
                <a:cs typeface="Times New Roman" panose="02020603050405020304" pitchFamily="18" charset="0"/>
              </a:rPr>
              <a:t>;”</a:t>
            </a:r>
          </a:p>
          <a:p>
            <a:pPr marL="0" indent="0" algn="just" fontAlgn="base">
              <a:buNone/>
            </a:pPr>
            <a:endParaRPr lang="en-GB" sz="2400" i="1" dirty="0">
              <a:latin typeface="Times New Roman" panose="02020603050405020304" pitchFamily="18" charset="0"/>
              <a:cs typeface="Times New Roman" panose="02020603050405020304" pitchFamily="18" charset="0"/>
            </a:endParaRPr>
          </a:p>
          <a:p>
            <a:pPr marL="0" indent="0" algn="just" fontAlgn="base">
              <a:buNone/>
            </a:pPr>
            <a:r>
              <a:rPr lang="en-GB" sz="2400" b="1" u="sng" dirty="0">
                <a:latin typeface="Times New Roman" panose="02020603050405020304" pitchFamily="18" charset="0"/>
                <a:cs typeface="Times New Roman" panose="02020603050405020304" pitchFamily="18" charset="0"/>
              </a:rPr>
              <a:t>The cost of improvement incurred by 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on the capital </a:t>
            </a:r>
            <a:r>
              <a:rPr lang="en-GB" sz="2400" b="1" u="sng" dirty="0" smtClean="0">
                <a:latin typeface="Times New Roman" panose="02020603050405020304" pitchFamily="18" charset="0"/>
                <a:cs typeface="Times New Roman" panose="02020603050405020304" pitchFamily="18" charset="0"/>
              </a:rPr>
              <a:t>asset transferred </a:t>
            </a:r>
            <a:r>
              <a:rPr lang="en-GB" sz="2400" b="1" u="sng" dirty="0">
                <a:latin typeface="Times New Roman" panose="02020603050405020304" pitchFamily="18" charset="0"/>
                <a:cs typeface="Times New Roman" panose="02020603050405020304" pitchFamily="18" charset="0"/>
              </a:rPr>
              <a:t>is recognized only till the date of transfer. Therefore </a:t>
            </a:r>
            <a:r>
              <a:rPr lang="en-GB" sz="2400" b="1" u="sng" dirty="0" smtClean="0">
                <a:latin typeface="Times New Roman" panose="02020603050405020304" pitchFamily="18" charset="0"/>
                <a:cs typeface="Times New Roman" panose="02020603050405020304" pitchFamily="18" charset="0"/>
              </a:rPr>
              <a:t>only </a:t>
            </a:r>
            <a:r>
              <a:rPr lang="en-GB" sz="2400" b="1" u="sng" dirty="0">
                <a:latin typeface="Times New Roman" panose="02020603050405020304" pitchFamily="18" charset="0"/>
                <a:cs typeface="Times New Roman" panose="02020603050405020304" pitchFamily="18" charset="0"/>
              </a:rPr>
              <a:t>improvements done till the date of transfer will be </a:t>
            </a:r>
            <a:r>
              <a:rPr lang="en-GB" sz="2400" b="1" u="sng" dirty="0" smtClean="0">
                <a:latin typeface="Times New Roman" panose="02020603050405020304" pitchFamily="18" charset="0"/>
                <a:cs typeface="Times New Roman" panose="02020603050405020304" pitchFamily="18" charset="0"/>
              </a:rPr>
              <a:t>given even </a:t>
            </a:r>
            <a:r>
              <a:rPr lang="en-GB" sz="2400" b="1" u="sng" dirty="0">
                <a:latin typeface="Times New Roman" panose="02020603050405020304" pitchFamily="18" charset="0"/>
                <a:cs typeface="Times New Roman" panose="02020603050405020304" pitchFamily="18" charset="0"/>
              </a:rPr>
              <a:t>if the capital gain is taxed years after transfer.</a:t>
            </a:r>
          </a:p>
          <a:p>
            <a:pPr marL="0" indent="0" algn="just" fontAlgn="base">
              <a:buNone/>
            </a:pPr>
            <a:r>
              <a:rPr lang="en-GB" sz="2400" b="1" u="sng" dirty="0">
                <a:latin typeface="Times New Roman" panose="02020603050405020304" pitchFamily="18" charset="0"/>
                <a:cs typeface="Times New Roman" panose="02020603050405020304" pitchFamily="18" charset="0"/>
              </a:rPr>
              <a:t>In any </a:t>
            </a:r>
            <a:r>
              <a:rPr lang="en-GB" sz="2400" b="1" u="sng" dirty="0" smtClean="0">
                <a:latin typeface="Times New Roman" panose="02020603050405020304" pitchFamily="18" charset="0"/>
                <a:cs typeface="Times New Roman" panose="02020603050405020304" pitchFamily="18" charset="0"/>
              </a:rPr>
              <a:t>case after the </a:t>
            </a:r>
            <a:r>
              <a:rPr lang="en-GB" sz="2400" b="1" u="sng" dirty="0">
                <a:latin typeface="Times New Roman" panose="02020603050405020304" pitchFamily="18" charset="0"/>
                <a:cs typeface="Times New Roman" panose="02020603050405020304" pitchFamily="18" charset="0"/>
              </a:rPr>
              <a:t>property has in fact been actually transferred to the developer, generally no expenses would be incurred by the owner after the date of transfer, on account of improvement of the property</a:t>
            </a:r>
            <a:r>
              <a:rPr lang="en-GB" sz="2400" b="1" u="sng" dirty="0" smtClean="0">
                <a:latin typeface="Times New Roman" panose="02020603050405020304" pitchFamily="18" charset="0"/>
                <a:cs typeface="Times New Roman" panose="02020603050405020304" pitchFamily="18" charset="0"/>
              </a:rPr>
              <a:t>.</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292098" y="134937"/>
            <a:ext cx="10515600" cy="921344"/>
          </a:xfrm>
        </p:spPr>
        <p:txBody>
          <a:bodyPr>
            <a:noAutofit/>
          </a:bodyPr>
          <a:lstStyle/>
          <a:p>
            <a:r>
              <a:rPr lang="en-GB" sz="2800" b="1" dirty="0" smtClean="0">
                <a:solidFill>
                  <a:schemeClr val="tx1"/>
                </a:solidFill>
                <a:latin typeface="Times New Roman" panose="02020603050405020304" pitchFamily="18" charset="0"/>
                <a:cs typeface="Times New Roman" panose="02020603050405020304" pitchFamily="18" charset="0"/>
              </a:rPr>
              <a:t>ISSUE - </a:t>
            </a:r>
            <a:r>
              <a:rPr lang="en-GB" sz="2800" b="1" dirty="0">
                <a:solidFill>
                  <a:schemeClr val="tx1"/>
                </a:solidFill>
                <a:latin typeface="Times New Roman" panose="02020603050405020304" pitchFamily="18" charset="0"/>
                <a:cs typeface="Times New Roman" panose="02020603050405020304" pitchFamily="18" charset="0"/>
              </a:rPr>
              <a:t>7</a:t>
            </a:r>
            <a:r>
              <a:rPr lang="en-GB" sz="2800" b="1" dirty="0" smtClean="0">
                <a:solidFill>
                  <a:schemeClr val="tx1"/>
                </a:solidFill>
                <a:latin typeface="Times New Roman" panose="02020603050405020304" pitchFamily="18" charset="0"/>
                <a:cs typeface="Times New Roman" panose="02020603050405020304" pitchFamily="18" charset="0"/>
              </a:rPr>
              <a:t/>
            </a:r>
            <a:br>
              <a:rPr lang="en-GB" sz="2800" b="1" dirty="0" smtClean="0">
                <a:solidFill>
                  <a:schemeClr val="tx1"/>
                </a:solidFill>
                <a:latin typeface="Times New Roman" panose="02020603050405020304" pitchFamily="18" charset="0"/>
                <a:cs typeface="Times New Roman" panose="02020603050405020304" pitchFamily="18" charset="0"/>
              </a:rPr>
            </a:br>
            <a:r>
              <a:rPr lang="en-GB" sz="2800" b="1" u="sng" dirty="0" smtClean="0">
                <a:solidFill>
                  <a:schemeClr val="tx1"/>
                </a:solidFill>
                <a:latin typeface="Times New Roman" panose="02020603050405020304" pitchFamily="18" charset="0"/>
                <a:cs typeface="Times New Roman" panose="02020603050405020304" pitchFamily="18" charset="0"/>
              </a:rPr>
              <a:t>COST</a:t>
            </a:r>
            <a:r>
              <a:rPr lang="en-GB" sz="2800" b="1" u="sng" dirty="0">
                <a:solidFill>
                  <a:schemeClr val="tx1"/>
                </a:solidFill>
                <a:latin typeface="Times New Roman" panose="02020603050405020304" pitchFamily="18" charset="0"/>
                <a:cs typeface="Times New Roman" panose="02020603050405020304" pitchFamily="18" charset="0"/>
              </a:rPr>
              <a:t> OF IMPROVEMENT- TILL WHICH DATE</a:t>
            </a:r>
            <a:endParaRPr lang="en-IN" sz="28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196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1570" y="1022434"/>
            <a:ext cx="11400785" cy="4779193"/>
          </a:xfrm>
          <a:prstGeom prst="rect">
            <a:avLst/>
          </a:prstGeom>
        </p:spPr>
        <p:txBody>
          <a:bodyPr vert="horz" wrap="square" lIns="0" tIns="0" rIns="0" bIns="0" rtlCol="0">
            <a:spAutoFit/>
          </a:bodyPr>
          <a:lstStyle/>
          <a:p>
            <a:pPr marL="387350" marR="6985" indent="-374650" algn="just">
              <a:buFont typeface="Wingdings" panose="05000000000000000000" pitchFamily="2" charset="2"/>
              <a:buChar char="Ø"/>
              <a:tabLst>
                <a:tab pos="387985" algn="l"/>
              </a:tabLst>
            </a:pPr>
            <a:r>
              <a:rPr sz="2400" spc="2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definition </a:t>
            </a:r>
            <a:r>
              <a:rPr sz="2400" dirty="0">
                <a:latin typeface="Times New Roman" panose="02020603050405020304" pitchFamily="18" charset="0"/>
                <a:cs typeface="Times New Roman" panose="02020603050405020304" pitchFamily="18" charset="0"/>
              </a:rPr>
              <a:t>of ‘specified agreement’ </a:t>
            </a:r>
            <a:r>
              <a:rPr sz="2400" spc="-5" dirty="0">
                <a:latin typeface="Times New Roman" panose="02020603050405020304" pitchFamily="18" charset="0"/>
                <a:cs typeface="Times New Roman" panose="02020603050405020304" pitchFamily="18" charset="0"/>
              </a:rPr>
              <a:t>provides that the consideration shall be  </a:t>
            </a:r>
            <a:r>
              <a:rPr sz="2400" dirty="0">
                <a:latin typeface="Times New Roman" panose="02020603050405020304" pitchFamily="18" charset="0"/>
                <a:cs typeface="Times New Roman" panose="02020603050405020304" pitchFamily="18" charset="0"/>
              </a:rPr>
              <a:t>land or </a:t>
            </a:r>
            <a:r>
              <a:rPr sz="2400" spc="-15" dirty="0">
                <a:latin typeface="Times New Roman" panose="02020603050405020304" pitchFamily="18" charset="0"/>
                <a:cs typeface="Times New Roman" panose="02020603050405020304" pitchFamily="18" charset="0"/>
              </a:rPr>
              <a:t>building </a:t>
            </a:r>
            <a:r>
              <a:rPr sz="2400"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both (kind) </a:t>
            </a:r>
            <a:r>
              <a:rPr sz="2400" spc="-10" dirty="0">
                <a:latin typeface="Times New Roman" panose="02020603050405020304" pitchFamily="18" charset="0"/>
                <a:cs typeface="Times New Roman" panose="02020603050405020304" pitchFamily="18" charset="0"/>
              </a:rPr>
              <a:t>whether </a:t>
            </a:r>
            <a:r>
              <a:rPr sz="2400" spc="-5" dirty="0">
                <a:latin typeface="Times New Roman" panose="02020603050405020304" pitchFamily="18" charset="0"/>
                <a:cs typeface="Times New Roman" panose="02020603050405020304" pitchFamily="18" charset="0"/>
              </a:rPr>
              <a:t>with </a:t>
            </a:r>
            <a:r>
              <a:rPr sz="2400"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without </a:t>
            </a:r>
            <a:r>
              <a:rPr sz="2400" spc="-10" dirty="0">
                <a:latin typeface="Times New Roman" panose="02020603050405020304" pitchFamily="18" charset="0"/>
                <a:cs typeface="Times New Roman" panose="02020603050405020304" pitchFamily="18" charset="0"/>
              </a:rPr>
              <a:t>payment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part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the </a:t>
            </a:r>
            <a:r>
              <a:rPr sz="2400" spc="-5" dirty="0" smtClean="0">
                <a:latin typeface="Times New Roman" panose="02020603050405020304" pitchFamily="18" charset="0"/>
                <a:cs typeface="Times New Roman" panose="02020603050405020304" pitchFamily="18" charset="0"/>
              </a:rPr>
              <a:t>consideration </a:t>
            </a:r>
            <a:r>
              <a:rPr sz="2400" spc="-5" dirty="0">
                <a:latin typeface="Times New Roman" panose="02020603050405020304" pitchFamily="18" charset="0"/>
                <a:cs typeface="Times New Roman" panose="02020603050405020304" pitchFamily="18" charset="0"/>
              </a:rPr>
              <a:t>in</a:t>
            </a:r>
            <a:r>
              <a:rPr sz="2400" spc="-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cash</a:t>
            </a:r>
            <a:endParaRPr sz="2400"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400" dirty="0">
              <a:latin typeface="Times New Roman" panose="02020603050405020304" pitchFamily="18" charset="0"/>
              <a:cs typeface="Times New Roman" panose="02020603050405020304" pitchFamily="18" charset="0"/>
            </a:endParaRPr>
          </a:p>
          <a:p>
            <a:pPr marL="387350" indent="-374650" algn="just">
              <a:buFont typeface="Wingdings" panose="05000000000000000000" pitchFamily="2" charset="2"/>
              <a:buChar char="Ø"/>
              <a:tabLst>
                <a:tab pos="387350" algn="l"/>
                <a:tab pos="387985" algn="l"/>
              </a:tabLst>
            </a:pPr>
            <a:r>
              <a:rPr sz="2400" spc="15"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Legislature </a:t>
            </a:r>
            <a:r>
              <a:rPr sz="2400" spc="-5" dirty="0">
                <a:latin typeface="Times New Roman" panose="02020603050405020304" pitchFamily="18" charset="0"/>
                <a:cs typeface="Times New Roman" panose="02020603050405020304" pitchFamily="18" charset="0"/>
              </a:rPr>
              <a:t>has not specified the </a:t>
            </a:r>
            <a:r>
              <a:rPr sz="2400" dirty="0">
                <a:latin typeface="Times New Roman" panose="02020603050405020304" pitchFamily="18" charset="0"/>
                <a:cs typeface="Times New Roman" panose="02020603050405020304" pitchFamily="18" charset="0"/>
              </a:rPr>
              <a:t>ratio of  </a:t>
            </a:r>
            <a:r>
              <a:rPr sz="2400" spc="-5"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part </a:t>
            </a:r>
            <a:r>
              <a:rPr sz="2400" spc="-5" dirty="0">
                <a:latin typeface="Times New Roman" panose="02020603050405020304" pitchFamily="18" charset="0"/>
                <a:cs typeface="Times New Roman" panose="02020603050405020304" pitchFamily="18" charset="0"/>
              </a:rPr>
              <a:t>of  the consideration to </a:t>
            </a:r>
            <a:r>
              <a:rPr sz="2400" spc="-5" dirty="0" smtClean="0">
                <a:latin typeface="Times New Roman" panose="02020603050405020304" pitchFamily="18" charset="0"/>
                <a:cs typeface="Times New Roman" panose="02020603050405020304" pitchFamily="18" charset="0"/>
              </a:rPr>
              <a:t>be</a:t>
            </a:r>
            <a:r>
              <a:rPr lang="en-GB" sz="2400" spc="-5" dirty="0" smtClean="0">
                <a:latin typeface="Times New Roman" panose="02020603050405020304" pitchFamily="18" charset="0"/>
                <a:cs typeface="Times New Roman" panose="02020603050405020304" pitchFamily="18" charset="0"/>
              </a:rPr>
              <a:t> </a:t>
            </a:r>
            <a:r>
              <a:rPr sz="2400" spc="-10" dirty="0" smtClean="0">
                <a:latin typeface="Times New Roman" panose="02020603050405020304" pitchFamily="18" charset="0"/>
                <a:cs typeface="Times New Roman" panose="02020603050405020304" pitchFamily="18" charset="0"/>
              </a:rPr>
              <a:t>received</a:t>
            </a:r>
            <a:r>
              <a:rPr lang="en-GB" sz="2400" spc="-10"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in</a:t>
            </a:r>
            <a:r>
              <a:rPr sz="2400" spc="-75" dirty="0" smtClean="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cash.</a:t>
            </a:r>
            <a:endParaRPr sz="2400"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400" dirty="0">
              <a:latin typeface="Times New Roman" panose="02020603050405020304" pitchFamily="18" charset="0"/>
              <a:cs typeface="Times New Roman" panose="02020603050405020304" pitchFamily="18" charset="0"/>
            </a:endParaRPr>
          </a:p>
          <a:p>
            <a:pPr marL="387350" indent="-374650" algn="just">
              <a:buFont typeface="Wingdings" panose="05000000000000000000" pitchFamily="2" charset="2"/>
              <a:buChar char="Ø"/>
              <a:tabLst>
                <a:tab pos="387350" algn="l"/>
                <a:tab pos="387985" algn="l"/>
              </a:tabLst>
            </a:pPr>
            <a:r>
              <a:rPr sz="2400" dirty="0">
                <a:latin typeface="Times New Roman" panose="02020603050405020304" pitchFamily="18" charset="0"/>
                <a:cs typeface="Times New Roman" panose="02020603050405020304" pitchFamily="18" charset="0"/>
              </a:rPr>
              <a:t>Therefore, a </a:t>
            </a:r>
            <a:r>
              <a:rPr sz="2400" spc="-5" dirty="0">
                <a:latin typeface="Times New Roman" panose="02020603050405020304" pitchFamily="18" charset="0"/>
                <a:cs typeface="Times New Roman" panose="02020603050405020304" pitchFamily="18" charset="0"/>
              </a:rPr>
              <a:t>question </a:t>
            </a:r>
            <a:r>
              <a:rPr sz="2400" spc="-10" dirty="0">
                <a:latin typeface="Times New Roman" panose="02020603050405020304" pitchFamily="18" charset="0"/>
                <a:cs typeface="Times New Roman" panose="02020603050405020304" pitchFamily="18" charset="0"/>
              </a:rPr>
              <a:t>arises whether </a:t>
            </a:r>
            <a:r>
              <a:rPr sz="2400" spc="-5" dirty="0">
                <a:latin typeface="Times New Roman" panose="02020603050405020304" pitchFamily="18" charset="0"/>
                <a:cs typeface="Times New Roman" panose="02020603050405020304" pitchFamily="18" charset="0"/>
              </a:rPr>
              <a:t>the </a:t>
            </a:r>
            <a:r>
              <a:rPr sz="2400" spc="-5" dirty="0" smtClean="0">
                <a:latin typeface="Times New Roman" panose="02020603050405020304" pitchFamily="18" charset="0"/>
                <a:cs typeface="Times New Roman" panose="02020603050405020304" pitchFamily="18" charset="0"/>
              </a:rPr>
              <a:t>consideration</a:t>
            </a:r>
            <a:r>
              <a:rPr lang="en-GB" sz="2400" spc="-5"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in</a:t>
            </a:r>
            <a:r>
              <a:rPr lang="en-GB" sz="2400" spc="-5"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cash</a:t>
            </a:r>
            <a:r>
              <a:rPr lang="en-GB"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can </a:t>
            </a:r>
            <a:r>
              <a:rPr sz="2400" spc="-5" dirty="0">
                <a:latin typeface="Times New Roman" panose="02020603050405020304" pitchFamily="18" charset="0"/>
                <a:cs typeface="Times New Roman" panose="02020603050405020304" pitchFamily="18" charset="0"/>
              </a:rPr>
              <a:t>be more </a:t>
            </a:r>
            <a:r>
              <a:rPr sz="2400" spc="25" dirty="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than</a:t>
            </a:r>
            <a:r>
              <a:rPr lang="en-GB" sz="2400" spc="-5" dirty="0" smtClean="0">
                <a:latin typeface="Times New Roman" panose="02020603050405020304" pitchFamily="18" charset="0"/>
                <a:cs typeface="Times New Roman" panose="02020603050405020304" pitchFamily="18" charset="0"/>
              </a:rPr>
              <a:t> </a:t>
            </a:r>
            <a:r>
              <a:rPr sz="2400" spc="-5" dirty="0" smtClean="0">
                <a:latin typeface="Times New Roman" panose="02020603050405020304" pitchFamily="18" charset="0"/>
                <a:cs typeface="Times New Roman" panose="02020603050405020304" pitchFamily="18" charset="0"/>
              </a:rPr>
              <a:t>consideration </a:t>
            </a:r>
            <a:r>
              <a:rPr sz="2400" spc="-5" dirty="0">
                <a:latin typeface="Times New Roman" panose="02020603050405020304" pitchFamily="18" charset="0"/>
                <a:cs typeface="Times New Roman" panose="02020603050405020304" pitchFamily="18" charset="0"/>
              </a:rPr>
              <a:t>in kind </a:t>
            </a:r>
            <a:r>
              <a:rPr sz="2400" spc="-20" dirty="0">
                <a:latin typeface="Times New Roman" panose="02020603050405020304" pitchFamily="18" charset="0"/>
                <a:cs typeface="Times New Roman" panose="02020603050405020304" pitchFamily="18" charset="0"/>
              </a:rPr>
              <a:t>(i.e. </a:t>
            </a:r>
            <a:r>
              <a:rPr sz="2400" spc="-5" dirty="0">
                <a:latin typeface="Times New Roman" panose="02020603050405020304" pitchFamily="18" charset="0"/>
                <a:cs typeface="Times New Roman" panose="02020603050405020304" pitchFamily="18" charset="0"/>
              </a:rPr>
              <a:t>land or </a:t>
            </a:r>
            <a:r>
              <a:rPr sz="2400" spc="-15" dirty="0">
                <a:latin typeface="Times New Roman" panose="02020603050405020304" pitchFamily="18" charset="0"/>
                <a:cs typeface="Times New Roman" panose="02020603050405020304" pitchFamily="18" charset="0"/>
              </a:rPr>
              <a:t>building </a:t>
            </a:r>
            <a:r>
              <a:rPr sz="2400" dirty="0">
                <a:latin typeface="Times New Roman" panose="02020603050405020304" pitchFamily="18" charset="0"/>
                <a:cs typeface="Times New Roman" panose="02020603050405020304" pitchFamily="18" charset="0"/>
              </a:rPr>
              <a:t>or</a:t>
            </a:r>
            <a:r>
              <a:rPr sz="2400" spc="114"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both)</a:t>
            </a:r>
            <a:endParaRPr sz="2400" dirty="0">
              <a:latin typeface="Times New Roman" panose="02020603050405020304" pitchFamily="18" charset="0"/>
              <a:cs typeface="Times New Roman" panose="02020603050405020304" pitchFamily="18" charset="0"/>
            </a:endParaRPr>
          </a:p>
          <a:p>
            <a:pPr marL="342900" indent="-342900">
              <a:spcBef>
                <a:spcPts val="35"/>
              </a:spcBef>
              <a:buFont typeface="Wingdings" panose="05000000000000000000" pitchFamily="2" charset="2"/>
              <a:buChar char="Ø"/>
            </a:pPr>
            <a:endParaRPr sz="2400" dirty="0">
              <a:latin typeface="Times New Roman" panose="02020603050405020304" pitchFamily="18" charset="0"/>
              <a:cs typeface="Times New Roman" panose="02020603050405020304" pitchFamily="18" charset="0"/>
            </a:endParaRPr>
          </a:p>
          <a:p>
            <a:pPr marL="387350" marR="5080" indent="-374650" algn="just">
              <a:lnSpc>
                <a:spcPct val="97700"/>
              </a:lnSpc>
              <a:buFont typeface="Wingdings" panose="05000000000000000000" pitchFamily="2" charset="2"/>
              <a:buChar char="Ø"/>
              <a:tabLst>
                <a:tab pos="387985" algn="l"/>
              </a:tabLst>
            </a:pPr>
            <a:r>
              <a:rPr sz="2400" spc="-20" dirty="0">
                <a:latin typeface="Times New Roman" panose="02020603050405020304" pitchFamily="18" charset="0"/>
                <a:cs typeface="Times New Roman" panose="02020603050405020304" pitchFamily="18" charset="0"/>
              </a:rPr>
              <a:t>Going </a:t>
            </a:r>
            <a:r>
              <a:rPr sz="2400" spc="-15" dirty="0">
                <a:latin typeface="Times New Roman" panose="02020603050405020304" pitchFamily="18" charset="0"/>
                <a:cs typeface="Times New Roman" panose="02020603050405020304" pitchFamily="18" charset="0"/>
              </a:rPr>
              <a:t>by </a:t>
            </a:r>
            <a:r>
              <a:rPr sz="2400" spc="-5" dirty="0">
                <a:latin typeface="Times New Roman" panose="02020603050405020304" pitchFamily="18" charset="0"/>
                <a:cs typeface="Times New Roman" panose="02020603050405020304" pitchFamily="18" charset="0"/>
              </a:rPr>
              <a:t>the spirit </a:t>
            </a:r>
            <a:r>
              <a:rPr sz="2400" dirty="0">
                <a:latin typeface="Times New Roman" panose="02020603050405020304" pitchFamily="18" charset="0"/>
                <a:cs typeface="Times New Roman" panose="02020603050405020304" pitchFamily="18" charset="0"/>
              </a:rPr>
              <a:t>of Section </a:t>
            </a:r>
            <a:r>
              <a:rPr sz="2400" spc="-10" dirty="0">
                <a:latin typeface="Times New Roman" panose="02020603050405020304" pitchFamily="18" charset="0"/>
                <a:cs typeface="Times New Roman" panose="02020603050405020304" pitchFamily="18" charset="0"/>
              </a:rPr>
              <a:t>45(5A) </a:t>
            </a:r>
            <a:r>
              <a:rPr sz="2400" dirty="0">
                <a:latin typeface="Times New Roman" panose="02020603050405020304" pitchFamily="18" charset="0"/>
                <a:cs typeface="Times New Roman" panose="02020603050405020304" pitchFamily="18" charset="0"/>
              </a:rPr>
              <a:t>and use of </a:t>
            </a:r>
            <a:r>
              <a:rPr sz="2400" spc="-30" dirty="0">
                <a:latin typeface="Times New Roman" panose="02020603050405020304" pitchFamily="18" charset="0"/>
                <a:cs typeface="Times New Roman" panose="02020603050405020304" pitchFamily="18" charset="0"/>
              </a:rPr>
              <a:t>language </a:t>
            </a:r>
            <a:r>
              <a:rPr sz="2400" spc="-55" dirty="0">
                <a:latin typeface="Times New Roman" panose="02020603050405020304" pitchFamily="18" charset="0"/>
                <a:cs typeface="Times New Roman" panose="02020603050405020304" pitchFamily="18" charset="0"/>
              </a:rPr>
              <a:t>‘</a:t>
            </a:r>
            <a:r>
              <a:rPr sz="2400" i="1" spc="-55" dirty="0">
                <a:latin typeface="Times New Roman" panose="02020603050405020304" pitchFamily="18" charset="0"/>
                <a:cs typeface="Times New Roman" panose="02020603050405020304" pitchFamily="18" charset="0"/>
              </a:rPr>
              <a:t>whether </a:t>
            </a:r>
            <a:r>
              <a:rPr sz="2400" i="1" spc="-50" dirty="0">
                <a:latin typeface="Times New Roman" panose="02020603050405020304" pitchFamily="18" charset="0"/>
                <a:cs typeface="Times New Roman" panose="02020603050405020304" pitchFamily="18" charset="0"/>
              </a:rPr>
              <a:t>with </a:t>
            </a:r>
            <a:r>
              <a:rPr sz="2400" i="1" spc="-45" dirty="0">
                <a:latin typeface="Times New Roman" panose="02020603050405020304" pitchFamily="18" charset="0"/>
                <a:cs typeface="Times New Roman" panose="02020603050405020304" pitchFamily="18" charset="0"/>
              </a:rPr>
              <a:t>or  </a:t>
            </a:r>
            <a:r>
              <a:rPr sz="2400" i="1" spc="-50" dirty="0">
                <a:latin typeface="Times New Roman" panose="02020603050405020304" pitchFamily="18" charset="0"/>
                <a:cs typeface="Times New Roman" panose="02020603050405020304" pitchFamily="18" charset="0"/>
              </a:rPr>
              <a:t>without the </a:t>
            </a:r>
            <a:r>
              <a:rPr sz="2400" i="1" spc="-65" dirty="0">
                <a:latin typeface="Times New Roman" panose="02020603050405020304" pitchFamily="18" charset="0"/>
                <a:cs typeface="Times New Roman" panose="02020603050405020304" pitchFamily="18" charset="0"/>
              </a:rPr>
              <a:t>payment </a:t>
            </a:r>
            <a:r>
              <a:rPr sz="2400" i="1" spc="-45" dirty="0">
                <a:latin typeface="Times New Roman" panose="02020603050405020304" pitchFamily="18" charset="0"/>
                <a:cs typeface="Times New Roman" panose="02020603050405020304" pitchFamily="18" charset="0"/>
              </a:rPr>
              <a:t>of </a:t>
            </a:r>
            <a:r>
              <a:rPr sz="2400" i="1" spc="-40" dirty="0">
                <a:latin typeface="Times New Roman" panose="02020603050405020304" pitchFamily="18" charset="0"/>
                <a:cs typeface="Times New Roman" panose="02020603050405020304" pitchFamily="18" charset="0"/>
              </a:rPr>
              <a:t>part </a:t>
            </a:r>
            <a:r>
              <a:rPr sz="2400" i="1" spc="-45" dirty="0">
                <a:latin typeface="Times New Roman" panose="02020603050405020304" pitchFamily="18" charset="0"/>
                <a:cs typeface="Times New Roman" panose="02020603050405020304" pitchFamily="18" charset="0"/>
              </a:rPr>
              <a:t>of </a:t>
            </a:r>
            <a:r>
              <a:rPr sz="2400" i="1" spc="-50" dirty="0">
                <a:latin typeface="Times New Roman" panose="02020603050405020304" pitchFamily="18" charset="0"/>
                <a:cs typeface="Times New Roman" panose="02020603050405020304" pitchFamily="18" charset="0"/>
              </a:rPr>
              <a:t>the consideration </a:t>
            </a:r>
            <a:r>
              <a:rPr sz="2400" i="1" spc="-45" dirty="0">
                <a:latin typeface="Times New Roman" panose="02020603050405020304" pitchFamily="18" charset="0"/>
                <a:cs typeface="Times New Roman" panose="02020603050405020304" pitchFamily="18" charset="0"/>
              </a:rPr>
              <a:t>in </a:t>
            </a:r>
            <a:r>
              <a:rPr sz="2400" i="1" spc="-40" dirty="0">
                <a:latin typeface="Times New Roman" panose="02020603050405020304" pitchFamily="18" charset="0"/>
                <a:cs typeface="Times New Roman" panose="02020603050405020304" pitchFamily="18" charset="0"/>
              </a:rPr>
              <a:t>cash’</a:t>
            </a:r>
            <a:r>
              <a:rPr sz="2400" spc="-4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consideration in </a:t>
            </a:r>
            <a:r>
              <a:rPr sz="2400" dirty="0">
                <a:latin typeface="Times New Roman" panose="02020603050405020304" pitchFamily="18" charset="0"/>
                <a:cs typeface="Times New Roman" panose="02020603050405020304" pitchFamily="18" charset="0"/>
              </a:rPr>
              <a:t>cash  </a:t>
            </a:r>
            <a:r>
              <a:rPr sz="2400" spc="-5" dirty="0">
                <a:latin typeface="Times New Roman" panose="02020603050405020304" pitchFamily="18" charset="0"/>
                <a:cs typeface="Times New Roman" panose="02020603050405020304" pitchFamily="18" charset="0"/>
              </a:rPr>
              <a:t>cannot be </a:t>
            </a:r>
            <a:r>
              <a:rPr sz="2400" dirty="0">
                <a:latin typeface="Times New Roman" panose="02020603050405020304" pitchFamily="18" charset="0"/>
                <a:cs typeface="Times New Roman" panose="02020603050405020304" pitchFamily="18" charset="0"/>
              </a:rPr>
              <a:t>more </a:t>
            </a:r>
            <a:r>
              <a:rPr sz="2400" spc="-5" dirty="0">
                <a:latin typeface="Times New Roman" panose="02020603050405020304" pitchFamily="18" charset="0"/>
                <a:cs typeface="Times New Roman" panose="02020603050405020304" pitchFamily="18" charset="0"/>
              </a:rPr>
              <a:t>than consideration in</a:t>
            </a:r>
            <a:r>
              <a:rPr sz="2400" spc="5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kind.</a:t>
            </a:r>
            <a:endParaRPr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
        <p:nvSpPr>
          <p:cNvPr id="6" name="Title 4"/>
          <p:cNvSpPr>
            <a:spLocks noGrp="1"/>
          </p:cNvSpPr>
          <p:nvPr>
            <p:ph type="title"/>
          </p:nvPr>
        </p:nvSpPr>
        <p:spPr>
          <a:xfrm>
            <a:off x="531570" y="1"/>
            <a:ext cx="10515600" cy="852312"/>
          </a:xfrm>
        </p:spPr>
        <p:txBody>
          <a:bodyPr>
            <a:noAutofit/>
          </a:bodyPr>
          <a:lstStyle/>
          <a:p>
            <a:r>
              <a:rPr lang="en-IN" sz="2800" b="1" dirty="0">
                <a:solidFill>
                  <a:schemeClr val="tx1"/>
                </a:solidFill>
                <a:latin typeface="Times New Roman" panose="02020603050405020304" pitchFamily="18" charset="0"/>
                <a:cs typeface="Times New Roman" panose="02020603050405020304" pitchFamily="18" charset="0"/>
              </a:rPr>
              <a:t>ISSUE </a:t>
            </a:r>
            <a:r>
              <a:rPr lang="en-IN" sz="2800" b="1" dirty="0" smtClean="0">
                <a:solidFill>
                  <a:schemeClr val="tx1"/>
                </a:solidFill>
                <a:latin typeface="Times New Roman" panose="02020603050405020304" pitchFamily="18" charset="0"/>
                <a:cs typeface="Times New Roman" panose="02020603050405020304" pitchFamily="18" charset="0"/>
              </a:rPr>
              <a:t>- </a:t>
            </a:r>
            <a:r>
              <a:rPr lang="en-IN" sz="2800" b="1" dirty="0">
                <a:solidFill>
                  <a:schemeClr val="tx1"/>
                </a:solidFill>
                <a:latin typeface="Times New Roman" panose="02020603050405020304" pitchFamily="18" charset="0"/>
                <a:cs typeface="Times New Roman" panose="02020603050405020304" pitchFamily="18" charset="0"/>
              </a:rPr>
              <a:t>8</a:t>
            </a:r>
            <a:r>
              <a:rPr lang="en-IN" sz="2800" b="1" dirty="0" smtClean="0">
                <a:solidFill>
                  <a:schemeClr val="tx1"/>
                </a:solidFill>
                <a:latin typeface="Times New Roman" panose="02020603050405020304" pitchFamily="18" charset="0"/>
                <a:cs typeface="Times New Roman" panose="02020603050405020304" pitchFamily="18" charset="0"/>
              </a:rPr>
              <a:t/>
            </a:r>
            <a:br>
              <a:rPr lang="en-IN" sz="2800" b="1" dirty="0" smtClean="0">
                <a:solidFill>
                  <a:schemeClr val="tx1"/>
                </a:solidFill>
                <a:latin typeface="Times New Roman" panose="02020603050405020304" pitchFamily="18" charset="0"/>
                <a:cs typeface="Times New Roman" panose="02020603050405020304" pitchFamily="18" charset="0"/>
              </a:rPr>
            </a:br>
            <a:r>
              <a:rPr lang="en-IN" sz="2800" b="1" u="sng" dirty="0" smtClean="0">
                <a:solidFill>
                  <a:schemeClr val="tx1"/>
                </a:solidFill>
                <a:latin typeface="Times New Roman" panose="02020603050405020304" pitchFamily="18" charset="0"/>
                <a:cs typeface="Times New Roman" panose="02020603050405020304" pitchFamily="18" charset="0"/>
              </a:rPr>
              <a:t>SPECIFIED</a:t>
            </a:r>
            <a:r>
              <a:rPr lang="en-IN" sz="2800" b="1" u="sng" spc="-90" dirty="0" smtClean="0">
                <a:solidFill>
                  <a:schemeClr val="tx1"/>
                </a:solidFill>
                <a:latin typeface="Times New Roman" panose="02020603050405020304" pitchFamily="18" charset="0"/>
                <a:cs typeface="Times New Roman" panose="02020603050405020304" pitchFamily="18" charset="0"/>
              </a:rPr>
              <a:t> </a:t>
            </a:r>
            <a:r>
              <a:rPr lang="en-IN" sz="2800" b="1" u="sng" spc="-10" dirty="0" smtClean="0">
                <a:solidFill>
                  <a:schemeClr val="tx1"/>
                </a:solidFill>
                <a:latin typeface="Times New Roman" panose="02020603050405020304" pitchFamily="18" charset="0"/>
                <a:cs typeface="Times New Roman" panose="02020603050405020304" pitchFamily="18" charset="0"/>
              </a:rPr>
              <a:t>AGREEMENT</a:t>
            </a:r>
            <a:endParaRPr lang="en-IN" sz="2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159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65" y="806935"/>
            <a:ext cx="11454511" cy="5601010"/>
          </a:xfrm>
        </p:spPr>
        <p:txBody>
          <a:bodyPr>
            <a:noAutofit/>
          </a:bodyPr>
          <a:lstStyle/>
          <a:p>
            <a:pPr marL="0" indent="0" algn="just" fontAlgn="base">
              <a:buNone/>
            </a:pPr>
            <a:r>
              <a:rPr lang="en-GB" sz="2300" dirty="0">
                <a:latin typeface="Times New Roman" panose="02020603050405020304" pitchFamily="18" charset="0"/>
                <a:cs typeface="Times New Roman" panose="02020603050405020304" pitchFamily="18" charset="0"/>
              </a:rPr>
              <a:t>In general the section envisages a situation, where the completion certificate is issued after the date of transfer</a:t>
            </a:r>
            <a:r>
              <a:rPr lang="en-GB" sz="2300" dirty="0" smtClean="0">
                <a:latin typeface="Times New Roman" panose="02020603050405020304" pitchFamily="18" charset="0"/>
                <a:cs typeface="Times New Roman" panose="02020603050405020304" pitchFamily="18" charset="0"/>
              </a:rPr>
              <a:t>.</a:t>
            </a:r>
          </a:p>
          <a:p>
            <a:pPr marL="0" indent="0" algn="just" fontAlgn="base">
              <a:buNone/>
            </a:pPr>
            <a:r>
              <a:rPr lang="en-GB" sz="2300" dirty="0" smtClean="0">
                <a:latin typeface="Times New Roman" panose="02020603050405020304" pitchFamily="18" charset="0"/>
                <a:cs typeface="Times New Roman" panose="02020603050405020304" pitchFamily="18" charset="0"/>
              </a:rPr>
              <a:t>However</a:t>
            </a:r>
            <a:r>
              <a:rPr lang="en-GB" sz="2300" dirty="0">
                <a:latin typeface="Times New Roman" panose="02020603050405020304" pitchFamily="18" charset="0"/>
                <a:cs typeface="Times New Roman" panose="02020603050405020304" pitchFamily="18" charset="0"/>
              </a:rPr>
              <a:t>, there may be </a:t>
            </a:r>
            <a:r>
              <a:rPr lang="en-GB" sz="2300" b="1" u="sng" dirty="0">
                <a:latin typeface="Times New Roman" panose="02020603050405020304" pitchFamily="18" charset="0"/>
                <a:cs typeface="Times New Roman" panose="02020603050405020304" pitchFamily="18" charset="0"/>
              </a:rPr>
              <a:t>a situation where the transfer takes place only after the issue of completion certificate.</a:t>
            </a:r>
            <a:r>
              <a:rPr lang="en-GB" sz="2300" dirty="0">
                <a:latin typeface="Times New Roman" panose="02020603050405020304" pitchFamily="18" charset="0"/>
                <a:cs typeface="Times New Roman" panose="02020603050405020304" pitchFamily="18" charset="0"/>
              </a:rPr>
              <a:t> In practice, generally it may not happen but there may be situations where </a:t>
            </a:r>
            <a:r>
              <a:rPr lang="en-GB" sz="2300" b="1" u="sng" dirty="0">
                <a:latin typeface="Times New Roman" panose="02020603050405020304" pitchFamily="18" charset="0"/>
                <a:cs typeface="Times New Roman" panose="02020603050405020304" pitchFamily="18" charset="0"/>
              </a:rPr>
              <a:t>because of some dispute between the developer and owner or for any other such reason, the transfer may get delayed</a:t>
            </a:r>
            <a:r>
              <a:rPr lang="en-GB" sz="2300" b="1" u="sng" dirty="0" smtClean="0">
                <a:latin typeface="Times New Roman" panose="02020603050405020304" pitchFamily="18" charset="0"/>
                <a:cs typeface="Times New Roman" panose="02020603050405020304" pitchFamily="18" charset="0"/>
              </a:rPr>
              <a:t>.</a:t>
            </a:r>
          </a:p>
          <a:p>
            <a:pPr marL="0" indent="0" algn="just" fontAlgn="base">
              <a:buNone/>
            </a:pPr>
            <a:r>
              <a:rPr lang="en-GB" sz="2300" dirty="0">
                <a:latin typeface="Times New Roman" panose="02020603050405020304" pitchFamily="18" charset="0"/>
                <a:cs typeface="Times New Roman" panose="02020603050405020304" pitchFamily="18" charset="0"/>
              </a:rPr>
              <a:t>It is to be understood that the </a:t>
            </a:r>
            <a:r>
              <a:rPr lang="en-GB" sz="2300" b="1" u="sng" dirty="0">
                <a:latin typeface="Times New Roman" panose="02020603050405020304" pitchFamily="18" charset="0"/>
                <a:cs typeface="Times New Roman" panose="02020603050405020304" pitchFamily="18" charset="0"/>
              </a:rPr>
              <a:t>capital gain arises only on transfer of an asset</a:t>
            </a:r>
            <a:r>
              <a:rPr lang="en-GB" sz="2300" dirty="0">
                <a:latin typeface="Times New Roman" panose="02020603050405020304" pitchFamily="18" charset="0"/>
                <a:cs typeface="Times New Roman" panose="02020603050405020304" pitchFamily="18" charset="0"/>
              </a:rPr>
              <a:t>. In the case of above referred situation, </a:t>
            </a:r>
            <a:r>
              <a:rPr lang="en-GB" sz="2300" b="1" u="sng" dirty="0">
                <a:latin typeface="Times New Roman" panose="02020603050405020304" pitchFamily="18" charset="0"/>
                <a:cs typeface="Times New Roman" panose="02020603050405020304" pitchFamily="18" charset="0"/>
              </a:rPr>
              <a:t>it cannot be said that on issue of completion certificate the capital gain has arisen to the </a:t>
            </a:r>
            <a:r>
              <a:rPr lang="en-GB" sz="2300" b="1" u="sng" dirty="0" err="1">
                <a:latin typeface="Times New Roman" panose="02020603050405020304" pitchFamily="18" charset="0"/>
                <a:cs typeface="Times New Roman" panose="02020603050405020304" pitchFamily="18" charset="0"/>
              </a:rPr>
              <a:t>assessee</a:t>
            </a:r>
            <a:r>
              <a:rPr lang="en-GB" sz="2300" b="1" u="sng" dirty="0">
                <a:latin typeface="Times New Roman" panose="02020603050405020304" pitchFamily="18" charset="0"/>
                <a:cs typeface="Times New Roman" panose="02020603050405020304" pitchFamily="18" charset="0"/>
              </a:rPr>
              <a:t>. </a:t>
            </a:r>
            <a:r>
              <a:rPr lang="en-GB" sz="2300" dirty="0">
                <a:latin typeface="Times New Roman" panose="02020603050405020304" pitchFamily="18" charset="0"/>
                <a:cs typeface="Times New Roman" panose="02020603050405020304" pitchFamily="18" charset="0"/>
              </a:rPr>
              <a:t>Therefore, in any case, </a:t>
            </a:r>
            <a:r>
              <a:rPr lang="en-GB" sz="2300" b="1" u="sng" dirty="0">
                <a:latin typeface="Times New Roman" panose="02020603050405020304" pitchFamily="18" charset="0"/>
                <a:cs typeface="Times New Roman" panose="02020603050405020304" pitchFamily="18" charset="0"/>
              </a:rPr>
              <a:t>capital gain cannot be taxed at the time of issue of completion certificate. Same has to necessarily be taxed at the time of transfer only.</a:t>
            </a:r>
          </a:p>
          <a:p>
            <a:pPr marL="0" indent="0" algn="just" fontAlgn="base">
              <a:buNone/>
            </a:pPr>
            <a:r>
              <a:rPr lang="en-GB" sz="2300" b="1" u="sng" dirty="0">
                <a:latin typeface="Times New Roman" panose="02020603050405020304" pitchFamily="18" charset="0"/>
                <a:cs typeface="Times New Roman" panose="02020603050405020304" pitchFamily="18" charset="0"/>
              </a:rPr>
              <a:t>In this case the provisions of section 45(5A) will not be applicable and the capital gains will be taxed in the year of transfer as per normal provisions of the Act. However, it is to be borne in mind that provisions of section 50C/43CA referring to the stamp duty valuation will be duly applicable</a:t>
            </a:r>
            <a:r>
              <a:rPr lang="en-GB" sz="2300" b="1" u="sng" dirty="0" smtClean="0">
                <a:latin typeface="Times New Roman" panose="02020603050405020304" pitchFamily="18" charset="0"/>
                <a:cs typeface="Times New Roman" panose="02020603050405020304" pitchFamily="18" charset="0"/>
              </a:rPr>
              <a:t>.</a:t>
            </a:r>
            <a:endParaRPr lang="en-IN" sz="23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6" name="Title 1"/>
          <p:cNvSpPr>
            <a:spLocks noGrp="1"/>
          </p:cNvSpPr>
          <p:nvPr>
            <p:ph type="title"/>
          </p:nvPr>
        </p:nvSpPr>
        <p:spPr>
          <a:xfrm>
            <a:off x="380999" y="21771"/>
            <a:ext cx="11438467" cy="903515"/>
          </a:xfrm>
        </p:spPr>
        <p:txBody>
          <a:bodyPr>
            <a:noAutofit/>
          </a:bodyPr>
          <a:lstStyle/>
          <a:p>
            <a:r>
              <a:rPr lang="en-GB" sz="2400" b="1" dirty="0" smtClean="0">
                <a:solidFill>
                  <a:schemeClr val="tx1"/>
                </a:solidFill>
                <a:latin typeface="Times New Roman" panose="02020603050405020304" pitchFamily="18" charset="0"/>
                <a:cs typeface="Times New Roman" panose="02020603050405020304" pitchFamily="18" charset="0"/>
              </a:rPr>
              <a:t>ISSUE - 9</a:t>
            </a:r>
            <a:br>
              <a:rPr lang="en-GB" sz="2400" b="1" dirty="0" smtClean="0">
                <a:solidFill>
                  <a:schemeClr val="tx1"/>
                </a:solidFill>
                <a:latin typeface="Times New Roman" panose="02020603050405020304" pitchFamily="18" charset="0"/>
                <a:cs typeface="Times New Roman" panose="02020603050405020304" pitchFamily="18" charset="0"/>
              </a:rPr>
            </a:br>
            <a:r>
              <a:rPr lang="en-GB" sz="2400" b="1" u="sng" dirty="0" smtClean="0">
                <a:solidFill>
                  <a:schemeClr val="tx1"/>
                </a:solidFill>
                <a:latin typeface="Times New Roman" panose="02020603050405020304" pitchFamily="18" charset="0"/>
                <a:cs typeface="Times New Roman" panose="02020603050405020304" pitchFamily="18" charset="0"/>
              </a:rPr>
              <a:t>W</a:t>
            </a:r>
            <a:r>
              <a:rPr lang="en-GB" sz="2000" b="1" u="sng" dirty="0" smtClean="0">
                <a:solidFill>
                  <a:schemeClr val="tx1"/>
                </a:solidFill>
                <a:latin typeface="Times New Roman" panose="02020603050405020304" pitchFamily="18" charset="0"/>
                <a:cs typeface="Times New Roman" panose="02020603050405020304" pitchFamily="18" charset="0"/>
              </a:rPr>
              <a:t>HAT IF TRANSFER IS LATER THAN THE DATE OF ISSUE OF COMPLETION CERTIFICATE</a:t>
            </a:r>
            <a:endParaRPr lang="en-IN" sz="20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703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688" y="1004711"/>
            <a:ext cx="11341100" cy="5589730"/>
          </a:xfrm>
        </p:spPr>
        <p:txBody>
          <a:bodyPr>
            <a:normAutofit/>
          </a:bodyPr>
          <a:lstStyle/>
          <a:p>
            <a:pPr algn="just">
              <a:buFont typeface="Wingdings" pitchFamily="2" charset="2"/>
              <a:buChar char="Ø"/>
            </a:pPr>
            <a:r>
              <a:rPr lang="en-US" sz="2400" b="1" dirty="0">
                <a:latin typeface="Times New Roman" pitchFamily="18" charset="0"/>
                <a:cs typeface="Times New Roman" pitchFamily="18" charset="0"/>
              </a:rPr>
              <a:t>Provided </a:t>
            </a:r>
            <a:r>
              <a:rPr lang="en-US" sz="2400" dirty="0">
                <a:latin typeface="Times New Roman" pitchFamily="18" charset="0"/>
                <a:cs typeface="Times New Roman" pitchFamily="18" charset="0"/>
              </a:rPr>
              <a:t>that the provisions of this sub-section shall not apply </a:t>
            </a:r>
          </a:p>
          <a:p>
            <a:pPr algn="just">
              <a:buFont typeface="Wingdings" pitchFamily="2" charset="2"/>
              <a:buChar char="Ø"/>
            </a:pPr>
            <a:r>
              <a:rPr lang="en-US" sz="2400" dirty="0">
                <a:latin typeface="Times New Roman" pitchFamily="18" charset="0"/>
                <a:cs typeface="Times New Roman" pitchFamily="18" charset="0"/>
              </a:rPr>
              <a:t>where the </a:t>
            </a:r>
            <a:r>
              <a:rPr lang="en-US" sz="2400" dirty="0" err="1">
                <a:latin typeface="Times New Roman" pitchFamily="18" charset="0"/>
                <a:cs typeface="Times New Roman" pitchFamily="18" charset="0"/>
              </a:rPr>
              <a:t>assessee</a:t>
            </a:r>
            <a:r>
              <a:rPr lang="en-US" sz="2400" dirty="0">
                <a:latin typeface="Times New Roman" pitchFamily="18" charset="0"/>
                <a:cs typeface="Times New Roman" pitchFamily="18" charset="0"/>
              </a:rPr>
              <a:t> </a:t>
            </a:r>
            <a:r>
              <a:rPr lang="en-US" sz="2400" b="1" u="sng" dirty="0">
                <a:latin typeface="Times New Roman" pitchFamily="18" charset="0"/>
                <a:cs typeface="Times New Roman" pitchFamily="18" charset="0"/>
              </a:rPr>
              <a:t>transfers</a:t>
            </a:r>
            <a:r>
              <a:rPr lang="en-US" sz="2400" dirty="0">
                <a:latin typeface="Times New Roman" pitchFamily="18" charset="0"/>
                <a:cs typeface="Times New Roman" pitchFamily="18" charset="0"/>
              </a:rPr>
              <a:t> his share in the project </a:t>
            </a:r>
          </a:p>
          <a:p>
            <a:pPr algn="just">
              <a:buFont typeface="Wingdings" pitchFamily="2" charset="2"/>
              <a:buChar char="Ø"/>
            </a:pPr>
            <a:r>
              <a:rPr lang="en-US" sz="2400" dirty="0">
                <a:latin typeface="Times New Roman" pitchFamily="18" charset="0"/>
                <a:cs typeface="Times New Roman" pitchFamily="18" charset="0"/>
              </a:rPr>
              <a:t>on or before the date of issue of the said certificate of completion, and </a:t>
            </a:r>
          </a:p>
          <a:p>
            <a:pPr algn="just">
              <a:buFont typeface="Wingdings" pitchFamily="2" charset="2"/>
              <a:buChar char="Ø"/>
            </a:pPr>
            <a:r>
              <a:rPr lang="en-US" sz="2400" dirty="0">
                <a:latin typeface="Times New Roman" pitchFamily="18" charset="0"/>
                <a:cs typeface="Times New Roman" pitchFamily="18" charset="0"/>
              </a:rPr>
              <a:t>the capital gains shall be deemed to be the income</a:t>
            </a:r>
          </a:p>
          <a:p>
            <a:pPr algn="just">
              <a:buFont typeface="Wingdings" pitchFamily="2" charset="2"/>
              <a:buChar char="Ø"/>
            </a:pPr>
            <a:r>
              <a:rPr lang="en-US" sz="2400" dirty="0">
                <a:latin typeface="Times New Roman" pitchFamily="18" charset="0"/>
                <a:cs typeface="Times New Roman" pitchFamily="18" charset="0"/>
              </a:rPr>
              <a:t>of the previous year in which </a:t>
            </a:r>
            <a:r>
              <a:rPr lang="en-US" sz="2400" b="1" u="sng" dirty="0">
                <a:latin typeface="Times New Roman" pitchFamily="18" charset="0"/>
                <a:cs typeface="Times New Roman" pitchFamily="18" charset="0"/>
              </a:rPr>
              <a:t>such transfer</a:t>
            </a:r>
            <a:r>
              <a:rPr lang="en-US" sz="2400" dirty="0">
                <a:latin typeface="Times New Roman" pitchFamily="18" charset="0"/>
                <a:cs typeface="Times New Roman" pitchFamily="18" charset="0"/>
              </a:rPr>
              <a:t> takes place and </a:t>
            </a:r>
          </a:p>
          <a:p>
            <a:pPr algn="just">
              <a:buFont typeface="Wingdings" pitchFamily="2" charset="2"/>
              <a:buChar char="Ø"/>
            </a:pPr>
            <a:r>
              <a:rPr lang="en-US" sz="2400" dirty="0">
                <a:latin typeface="Times New Roman" pitchFamily="18" charset="0"/>
                <a:cs typeface="Times New Roman" pitchFamily="18" charset="0"/>
              </a:rPr>
              <a:t>the provisions of this Act, </a:t>
            </a:r>
          </a:p>
          <a:p>
            <a:pPr algn="just">
              <a:buFont typeface="Wingdings" pitchFamily="2" charset="2"/>
              <a:buChar char="Ø"/>
            </a:pPr>
            <a:r>
              <a:rPr lang="en-US" sz="2400" dirty="0">
                <a:latin typeface="Times New Roman" pitchFamily="18" charset="0"/>
                <a:cs typeface="Times New Roman" pitchFamily="18" charset="0"/>
              </a:rPr>
              <a:t>other than the provisions of this sub-section, shall apply </a:t>
            </a:r>
          </a:p>
          <a:p>
            <a:pPr algn="just">
              <a:buFont typeface="Wingdings" pitchFamily="2" charset="2"/>
              <a:buChar char="Ø"/>
            </a:pPr>
            <a:r>
              <a:rPr lang="en-US" sz="2400" dirty="0">
                <a:latin typeface="Times New Roman" pitchFamily="18" charset="0"/>
                <a:cs typeface="Times New Roman" pitchFamily="18" charset="0"/>
              </a:rPr>
              <a:t>for the purpose of determination of full value of consideration received or accruing</a:t>
            </a:r>
          </a:p>
          <a:p>
            <a:pPr algn="just">
              <a:buFont typeface="Wingdings" pitchFamily="2" charset="2"/>
              <a:buChar char="Ø"/>
            </a:pPr>
            <a:r>
              <a:rPr lang="en-US" sz="2400" dirty="0">
                <a:latin typeface="Times New Roman" pitchFamily="18" charset="0"/>
                <a:cs typeface="Times New Roman" pitchFamily="18" charset="0"/>
              </a:rPr>
              <a:t>as a result of </a:t>
            </a:r>
            <a:r>
              <a:rPr lang="en-US" sz="2400" b="1" u="sng" dirty="0">
                <a:latin typeface="Times New Roman" pitchFamily="18" charset="0"/>
                <a:cs typeface="Times New Roman" pitchFamily="18" charset="0"/>
              </a:rPr>
              <a:t>such transfer</a:t>
            </a:r>
            <a:r>
              <a:rPr lang="en-US" sz="2400" b="1" u="sng" dirty="0" smtClean="0">
                <a:latin typeface="Times New Roman" pitchFamily="18" charset="0"/>
                <a:cs typeface="Times New Roman" pitchFamily="18" charset="0"/>
              </a:rPr>
              <a:t>.</a:t>
            </a:r>
          </a:p>
          <a:p>
            <a:pPr algn="just">
              <a:buFont typeface="Wingdings" pitchFamily="2" charset="2"/>
              <a:buChar char="Ø"/>
            </a:pPr>
            <a:endParaRPr lang="en-US" sz="2400" b="1" u="sng" dirty="0">
              <a:latin typeface="Times New Roman" pitchFamily="18" charset="0"/>
              <a:cs typeface="Times New Roman" pitchFamily="18" charset="0"/>
            </a:endParaRPr>
          </a:p>
          <a:p>
            <a:pPr marL="109728" indent="0" algn="just">
              <a:buNone/>
            </a:pPr>
            <a:r>
              <a:rPr lang="en-US" sz="2400" b="1" u="sng" dirty="0" smtClean="0">
                <a:latin typeface="Times New Roman" pitchFamily="18" charset="0"/>
                <a:cs typeface="Times New Roman" pitchFamily="18" charset="0"/>
              </a:rPr>
              <a:t>Three times the word transfer is used.</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237067" y="124177"/>
            <a:ext cx="11672711" cy="880533"/>
          </a:xfrm>
        </p:spPr>
        <p:txBody>
          <a:bodyPr>
            <a:noAutofit/>
          </a:bodyPr>
          <a:lstStyle/>
          <a:p>
            <a:r>
              <a:rPr lang="en-GB" sz="2400" b="1" dirty="0">
                <a:solidFill>
                  <a:schemeClr val="tx1"/>
                </a:solidFill>
                <a:latin typeface="Times New Roman" panose="02020603050405020304" pitchFamily="18" charset="0"/>
                <a:cs typeface="Times New Roman" panose="02020603050405020304" pitchFamily="18" charset="0"/>
              </a:rPr>
              <a:t>ISSUE </a:t>
            </a:r>
            <a:r>
              <a:rPr lang="en-GB" sz="2400" b="1" dirty="0" smtClean="0">
                <a:solidFill>
                  <a:schemeClr val="tx1"/>
                </a:solidFill>
                <a:latin typeface="Times New Roman" panose="02020603050405020304" pitchFamily="18" charset="0"/>
                <a:cs typeface="Times New Roman" panose="02020603050405020304" pitchFamily="18" charset="0"/>
              </a:rPr>
              <a:t>- 10</a:t>
            </a:r>
            <a:br>
              <a:rPr lang="en-GB" sz="2400" b="1" dirty="0" smtClean="0">
                <a:solidFill>
                  <a:schemeClr val="tx1"/>
                </a:solidFill>
                <a:latin typeface="Times New Roman" panose="02020603050405020304" pitchFamily="18" charset="0"/>
                <a:cs typeface="Times New Roman" panose="02020603050405020304" pitchFamily="18" charset="0"/>
              </a:rPr>
            </a:br>
            <a:r>
              <a:rPr lang="en-GB" sz="2400" b="1" u="sng" dirty="0" smtClean="0">
                <a:solidFill>
                  <a:schemeClr val="tx1"/>
                </a:solidFill>
                <a:latin typeface="Times New Roman" panose="02020603050405020304" pitchFamily="18" charset="0"/>
                <a:cs typeface="Times New Roman" panose="02020603050405020304" pitchFamily="18" charset="0"/>
              </a:rPr>
              <a:t>WHAT IF TRANSFERRED BEFORE ISSUE OF COMPLETION CERTIFICATE.</a:t>
            </a:r>
            <a:endParaRPr lang="en-IN" sz="24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1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802" y="329797"/>
            <a:ext cx="11341100" cy="5589730"/>
          </a:xfrm>
        </p:spPr>
        <p:txBody>
          <a:bodyPr>
            <a:normAutofit/>
          </a:bodyPr>
          <a:lstStyle/>
          <a:p>
            <a:pPr marL="0" indent="0" algn="just" fontAlgn="base">
              <a:lnSpc>
                <a:spcPct val="100000"/>
              </a:lnSpc>
              <a:buNone/>
            </a:pPr>
            <a:r>
              <a:rPr lang="en-GB" sz="2400" dirty="0">
                <a:latin typeface="TiMES" panose="02020603050405020304" pitchFamily="18" charset="0"/>
                <a:cs typeface="TiMES" panose="02020603050405020304" pitchFamily="18" charset="0"/>
              </a:rPr>
              <a:t>Section 45(5A) would not apply where the </a:t>
            </a:r>
            <a:r>
              <a:rPr lang="en-GB" sz="2400" dirty="0" err="1">
                <a:latin typeface="TiMES" panose="02020603050405020304" pitchFamily="18" charset="0"/>
                <a:cs typeface="TiMES" panose="02020603050405020304" pitchFamily="18" charset="0"/>
              </a:rPr>
              <a:t>assessee</a:t>
            </a:r>
            <a:r>
              <a:rPr lang="en-GB" sz="2400" dirty="0">
                <a:latin typeface="TiMES" panose="02020603050405020304" pitchFamily="18" charset="0"/>
                <a:cs typeface="TiMES" panose="02020603050405020304" pitchFamily="18" charset="0"/>
              </a:rPr>
              <a:t> </a:t>
            </a:r>
            <a:r>
              <a:rPr lang="en-GB" sz="2400" dirty="0" smtClean="0">
                <a:latin typeface="TiMES" panose="02020603050405020304" pitchFamily="18" charset="0"/>
                <a:cs typeface="TiMES" panose="02020603050405020304" pitchFamily="18" charset="0"/>
              </a:rPr>
              <a:t>transfers his </a:t>
            </a:r>
            <a:r>
              <a:rPr lang="en-GB" sz="2400" dirty="0">
                <a:latin typeface="TiMES" panose="02020603050405020304" pitchFamily="18" charset="0"/>
                <a:cs typeface="TiMES" panose="02020603050405020304" pitchFamily="18" charset="0"/>
              </a:rPr>
              <a:t>share in the project on or before the date of issue of </a:t>
            </a:r>
            <a:r>
              <a:rPr lang="en-GB" sz="2400" dirty="0" smtClean="0">
                <a:latin typeface="TiMES" panose="02020603050405020304" pitchFamily="18" charset="0"/>
                <a:cs typeface="TiMES" panose="02020603050405020304" pitchFamily="18" charset="0"/>
              </a:rPr>
              <a:t>the said </a:t>
            </a:r>
            <a:r>
              <a:rPr lang="en-GB" sz="2400" dirty="0">
                <a:latin typeface="TiMES" panose="02020603050405020304" pitchFamily="18" charset="0"/>
                <a:cs typeface="TiMES" panose="02020603050405020304" pitchFamily="18" charset="0"/>
              </a:rPr>
              <a:t>certificate of completion</a:t>
            </a:r>
          </a:p>
          <a:p>
            <a:pPr marL="0" indent="0" algn="just" fontAlgn="base">
              <a:lnSpc>
                <a:spcPct val="100000"/>
              </a:lnSpc>
              <a:buNone/>
            </a:pPr>
            <a:r>
              <a:rPr lang="en-GB" sz="2400" b="1" dirty="0" smtClean="0">
                <a:latin typeface="TiMES" panose="02020603050405020304" pitchFamily="18" charset="0"/>
                <a:cs typeface="TiMES" panose="02020603050405020304" pitchFamily="18" charset="0"/>
              </a:rPr>
              <a:t>Meaning </a:t>
            </a:r>
            <a:r>
              <a:rPr lang="en-GB" sz="2400" b="1" dirty="0">
                <a:latin typeface="TiMES" panose="02020603050405020304" pitchFamily="18" charset="0"/>
                <a:cs typeface="TiMES" panose="02020603050405020304" pitchFamily="18" charset="0"/>
              </a:rPr>
              <a:t>of share in the project: </a:t>
            </a:r>
            <a:endParaRPr lang="en-GB" sz="2400" b="1" dirty="0" smtClean="0">
              <a:latin typeface="TiMES" panose="02020603050405020304" pitchFamily="18" charset="0"/>
              <a:cs typeface="TiMES" panose="02020603050405020304" pitchFamily="18" charset="0"/>
            </a:endParaRPr>
          </a:p>
          <a:p>
            <a:pPr marL="0" indent="0" algn="just" fontAlgn="base">
              <a:lnSpc>
                <a:spcPct val="100000"/>
              </a:lnSpc>
              <a:buNone/>
            </a:pPr>
            <a:r>
              <a:rPr lang="en-GB" sz="2400" dirty="0" smtClean="0">
                <a:latin typeface="TiMES" panose="02020603050405020304" pitchFamily="18" charset="0"/>
                <a:cs typeface="TiMES" panose="02020603050405020304" pitchFamily="18" charset="0"/>
              </a:rPr>
              <a:t>Is </a:t>
            </a:r>
            <a:r>
              <a:rPr lang="en-GB" sz="2400" dirty="0">
                <a:latin typeface="TiMES" panose="02020603050405020304" pitchFamily="18" charset="0"/>
                <a:cs typeface="TiMES" panose="02020603050405020304" pitchFamily="18" charset="0"/>
              </a:rPr>
              <a:t>it interest in the project </a:t>
            </a:r>
            <a:r>
              <a:rPr lang="en-GB" sz="2400" dirty="0" smtClean="0">
                <a:latin typeface="TiMES" panose="02020603050405020304" pitchFamily="18" charset="0"/>
                <a:cs typeface="TiMES" panose="02020603050405020304" pitchFamily="18" charset="0"/>
              </a:rPr>
              <a:t>or is </a:t>
            </a:r>
            <a:r>
              <a:rPr lang="en-GB" sz="2400" dirty="0">
                <a:latin typeface="TiMES" panose="02020603050405020304" pitchFamily="18" charset="0"/>
                <a:cs typeface="TiMES" panose="02020603050405020304" pitchFamily="18" charset="0"/>
              </a:rPr>
              <a:t>it his share being land or building or both in the </a:t>
            </a:r>
            <a:r>
              <a:rPr lang="en-GB" sz="2400" dirty="0" smtClean="0">
                <a:latin typeface="TiMES" panose="02020603050405020304" pitchFamily="18" charset="0"/>
                <a:cs typeface="TiMES" panose="02020603050405020304" pitchFamily="18" charset="0"/>
              </a:rPr>
              <a:t>project. Former </a:t>
            </a:r>
            <a:r>
              <a:rPr lang="en-GB" sz="2400" dirty="0">
                <a:latin typeface="TiMES" panose="02020603050405020304" pitchFamily="18" charset="0"/>
                <a:cs typeface="TiMES" panose="02020603050405020304" pitchFamily="18" charset="0"/>
              </a:rPr>
              <a:t>would not require any specific identification </a:t>
            </a:r>
            <a:r>
              <a:rPr lang="en-GB" sz="2400" dirty="0" smtClean="0">
                <a:latin typeface="TiMES" panose="02020603050405020304" pitchFamily="18" charset="0"/>
                <a:cs typeface="TiMES" panose="02020603050405020304" pitchFamily="18" charset="0"/>
              </a:rPr>
              <a:t>whereas the </a:t>
            </a:r>
            <a:r>
              <a:rPr lang="en-GB" sz="2400" dirty="0">
                <a:latin typeface="TiMES" panose="02020603050405020304" pitchFamily="18" charset="0"/>
                <a:cs typeface="TiMES" panose="02020603050405020304" pitchFamily="18" charset="0"/>
              </a:rPr>
              <a:t>latter requires the completion of building as well </a:t>
            </a:r>
            <a:r>
              <a:rPr lang="en-GB" sz="2400" dirty="0" smtClean="0">
                <a:latin typeface="TiMES" panose="02020603050405020304" pitchFamily="18" charset="0"/>
                <a:cs typeface="TiMES" panose="02020603050405020304" pitchFamily="18" charset="0"/>
              </a:rPr>
              <a:t>as specific </a:t>
            </a:r>
            <a:r>
              <a:rPr lang="en-GB" sz="2400" dirty="0">
                <a:latin typeface="TiMES" panose="02020603050405020304" pitchFamily="18" charset="0"/>
                <a:cs typeface="TiMES" panose="02020603050405020304" pitchFamily="18" charset="0"/>
              </a:rPr>
              <a:t>identification</a:t>
            </a:r>
            <a:r>
              <a:rPr lang="en-GB" sz="2400" dirty="0" smtClean="0">
                <a:latin typeface="TiMES" panose="02020603050405020304" pitchFamily="18" charset="0"/>
                <a:cs typeface="TiMES" panose="02020603050405020304" pitchFamily="18" charset="0"/>
              </a:rPr>
              <a:t>.</a:t>
            </a:r>
          </a:p>
          <a:p>
            <a:pPr marL="0" indent="0" algn="just" fontAlgn="base">
              <a:lnSpc>
                <a:spcPct val="100000"/>
              </a:lnSpc>
              <a:buNone/>
            </a:pPr>
            <a:endParaRPr lang="en-GB" sz="2400" dirty="0">
              <a:latin typeface="TiMES" panose="02020603050405020304" pitchFamily="18" charset="0"/>
              <a:cs typeface="TiMES" panose="02020603050405020304" pitchFamily="18" charset="0"/>
            </a:endParaRPr>
          </a:p>
          <a:p>
            <a:pPr marL="0" indent="0" algn="just" fontAlgn="base">
              <a:lnSpc>
                <a:spcPct val="100000"/>
              </a:lnSpc>
              <a:buNone/>
            </a:pPr>
            <a:r>
              <a:rPr lang="en-GB" sz="2400" dirty="0" smtClean="0">
                <a:latin typeface="TiMES" panose="02020603050405020304" pitchFamily="18" charset="0"/>
                <a:cs typeface="TiMES" panose="02020603050405020304" pitchFamily="18" charset="0"/>
              </a:rPr>
              <a:t>Does </a:t>
            </a:r>
            <a:r>
              <a:rPr lang="en-GB" sz="2400" dirty="0">
                <a:latin typeface="TiMES" panose="02020603050405020304" pitchFamily="18" charset="0"/>
                <a:cs typeface="TiMES" panose="02020603050405020304" pitchFamily="18" charset="0"/>
              </a:rPr>
              <a:t>the proviso apply only when the share in the project </a:t>
            </a:r>
            <a:r>
              <a:rPr lang="en-GB" sz="2400" dirty="0" smtClean="0">
                <a:latin typeface="TiMES" panose="02020603050405020304" pitchFamily="18" charset="0"/>
                <a:cs typeface="TiMES" panose="02020603050405020304" pitchFamily="18" charset="0"/>
              </a:rPr>
              <a:t>is fully </a:t>
            </a:r>
            <a:r>
              <a:rPr lang="en-GB" sz="2400" dirty="0">
                <a:latin typeface="TiMES" panose="02020603050405020304" pitchFamily="18" charset="0"/>
                <a:cs typeface="TiMES" panose="02020603050405020304" pitchFamily="18" charset="0"/>
              </a:rPr>
              <a:t>transferred or would it apply even if the share is </a:t>
            </a:r>
            <a:r>
              <a:rPr lang="en-GB" sz="2400" dirty="0" smtClean="0">
                <a:latin typeface="TiMES" panose="02020603050405020304" pitchFamily="18" charset="0"/>
                <a:cs typeface="TiMES" panose="02020603050405020304" pitchFamily="18" charset="0"/>
              </a:rPr>
              <a:t>partly transferred</a:t>
            </a:r>
            <a:r>
              <a:rPr lang="en-GB" sz="2400" dirty="0">
                <a:latin typeface="TiMES" panose="02020603050405020304" pitchFamily="18" charset="0"/>
                <a:cs typeface="TiMES" panose="02020603050405020304" pitchFamily="18" charset="0"/>
              </a:rPr>
              <a:t>?</a:t>
            </a:r>
          </a:p>
          <a:p>
            <a:pPr marL="0" indent="0" algn="just" fontAlgn="base">
              <a:lnSpc>
                <a:spcPct val="100000"/>
              </a:lnSpc>
              <a:buNone/>
            </a:pPr>
            <a:r>
              <a:rPr lang="en-GB" sz="2400" dirty="0">
                <a:latin typeface="TiMES" panose="02020603050405020304" pitchFamily="18" charset="0"/>
                <a:cs typeface="TiMES" panose="02020603050405020304" pitchFamily="18" charset="0"/>
              </a:rPr>
              <a:t>If the proviso were to apply only when the share is fully transferred, it may frustrate the very objective and taxpayer may resort to transfer of bulk of share retaining a miniscule </a:t>
            </a:r>
            <a:r>
              <a:rPr lang="en-GB" sz="2400" dirty="0" smtClean="0">
                <a:latin typeface="TiMES" panose="02020603050405020304" pitchFamily="18" charset="0"/>
                <a:cs typeface="TiMES" panose="02020603050405020304" pitchFamily="18" charset="0"/>
              </a:rPr>
              <a:t>portion</a:t>
            </a: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07179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113" y="180621"/>
            <a:ext cx="11573375" cy="6540853"/>
          </a:xfrm>
        </p:spPr>
        <p:txBody>
          <a:bodyPr>
            <a:normAutofit/>
          </a:bodyPr>
          <a:lstStyle/>
          <a:p>
            <a:pPr marL="0" indent="0" algn="just">
              <a:buNone/>
            </a:pPr>
            <a:r>
              <a:rPr lang="en-GB" sz="2400" b="1" u="sng" dirty="0" smtClean="0">
                <a:latin typeface="Times" panose="02020603050405020304" pitchFamily="18" charset="0"/>
                <a:cs typeface="Times" panose="02020603050405020304" pitchFamily="18" charset="0"/>
              </a:rPr>
              <a:t>Clause </a:t>
            </a:r>
            <a:r>
              <a:rPr lang="en-GB" sz="2400" b="1" u="sng" dirty="0">
                <a:latin typeface="Times" panose="02020603050405020304" pitchFamily="18" charset="0"/>
                <a:cs typeface="Times" panose="02020603050405020304" pitchFamily="18" charset="0"/>
              </a:rPr>
              <a:t>(d) of section </a:t>
            </a:r>
            <a:r>
              <a:rPr lang="en-GB" sz="2400" b="1" u="sng" dirty="0" smtClean="0">
                <a:latin typeface="Times" panose="02020603050405020304" pitchFamily="18" charset="0"/>
                <a:cs typeface="Times" panose="02020603050405020304" pitchFamily="18" charset="0"/>
              </a:rPr>
              <a:t>269UA(d) "</a:t>
            </a:r>
            <a:r>
              <a:rPr lang="en-GB" sz="2400" b="1" u="sng" dirty="0">
                <a:latin typeface="Times" panose="02020603050405020304" pitchFamily="18" charset="0"/>
                <a:cs typeface="Times" panose="02020603050405020304" pitchFamily="18" charset="0"/>
              </a:rPr>
              <a:t>immovable property" </a:t>
            </a:r>
            <a:r>
              <a:rPr lang="en-GB" sz="2400" b="1" u="sng" dirty="0" smtClean="0">
                <a:latin typeface="Times" panose="02020603050405020304" pitchFamily="18" charset="0"/>
                <a:cs typeface="Times" panose="02020603050405020304" pitchFamily="18" charset="0"/>
              </a:rPr>
              <a:t>means -</a:t>
            </a:r>
            <a:endParaRPr lang="en-GB" sz="2400" b="1" u="sng" dirty="0">
              <a:latin typeface="Times" panose="02020603050405020304" pitchFamily="18" charset="0"/>
              <a:cs typeface="Times" panose="02020603050405020304" pitchFamily="18" charset="0"/>
            </a:endParaRPr>
          </a:p>
          <a:p>
            <a:pPr marL="0" indent="0" algn="just">
              <a:buNone/>
            </a:pPr>
            <a:r>
              <a:rPr lang="en-GB" sz="2400" dirty="0">
                <a:latin typeface="Times" panose="02020603050405020304" pitchFamily="18" charset="0"/>
                <a:cs typeface="Times" panose="02020603050405020304" pitchFamily="18" charset="0"/>
              </a:rPr>
              <a:t>(</a:t>
            </a:r>
            <a:r>
              <a:rPr lang="en-GB" sz="2400" dirty="0" err="1">
                <a:latin typeface="Times" panose="02020603050405020304" pitchFamily="18" charset="0"/>
                <a:cs typeface="Times" panose="02020603050405020304" pitchFamily="18" charset="0"/>
              </a:rPr>
              <a:t>i</a:t>
            </a:r>
            <a:r>
              <a:rPr lang="en-GB" sz="2400" dirty="0" smtClean="0">
                <a:latin typeface="Times" panose="02020603050405020304" pitchFamily="18" charset="0"/>
                <a:cs typeface="Times" panose="02020603050405020304" pitchFamily="18" charset="0"/>
              </a:rPr>
              <a:t>) any </a:t>
            </a:r>
            <a:r>
              <a:rPr lang="en-GB" sz="2400" dirty="0">
                <a:latin typeface="Times" panose="02020603050405020304" pitchFamily="18" charset="0"/>
                <a:cs typeface="Times" panose="02020603050405020304" pitchFamily="18" charset="0"/>
              </a:rPr>
              <a:t>land or any building or part of a building, and includes, where any land or any building or part of a building is to be transferred together with any machinery, plant, furniture, fittings or other things, such machinery, plant, furniture, fittings or other things also.</a:t>
            </a:r>
          </a:p>
          <a:p>
            <a:pPr marL="0" indent="0" algn="just">
              <a:buNone/>
            </a:pPr>
            <a:r>
              <a:rPr lang="en-GB" sz="2400" dirty="0">
                <a:latin typeface="Times" panose="02020603050405020304" pitchFamily="18" charset="0"/>
                <a:cs typeface="Times" panose="02020603050405020304" pitchFamily="18" charset="0"/>
              </a:rPr>
              <a:t> </a:t>
            </a:r>
            <a:r>
              <a:rPr lang="en-GB" sz="2400" dirty="0" smtClean="0">
                <a:latin typeface="Times" panose="02020603050405020304" pitchFamily="18" charset="0"/>
                <a:cs typeface="Times" panose="02020603050405020304" pitchFamily="18" charset="0"/>
              </a:rPr>
              <a:t>Explanation - For </a:t>
            </a:r>
            <a:r>
              <a:rPr lang="en-GB" sz="2400" dirty="0">
                <a:latin typeface="Times" panose="02020603050405020304" pitchFamily="18" charset="0"/>
                <a:cs typeface="Times" panose="02020603050405020304" pitchFamily="18" charset="0"/>
              </a:rPr>
              <a:t>the purposes of this sub-clause, "land, building, part of a building, machinery, plant, furniture, fittings and other things" include any rights therein ;</a:t>
            </a:r>
          </a:p>
          <a:p>
            <a:pPr marL="0" indent="0" algn="just">
              <a:buNone/>
            </a:pPr>
            <a:r>
              <a:rPr lang="en-GB" sz="2400" dirty="0" smtClean="0">
                <a:latin typeface="Times" panose="02020603050405020304" pitchFamily="18" charset="0"/>
                <a:cs typeface="Times" panose="02020603050405020304" pitchFamily="18" charset="0"/>
              </a:rPr>
              <a:t>(ii)  any </a:t>
            </a:r>
            <a:r>
              <a:rPr lang="en-GB" sz="2400" dirty="0">
                <a:latin typeface="Times" panose="02020603050405020304" pitchFamily="18" charset="0"/>
                <a:cs typeface="Times" panose="02020603050405020304" pitchFamily="18" charset="0"/>
              </a:rPr>
              <a:t>rights in or with respect to any land or any building or a part of a building (whether or not including any machinery, plant, furniture, fittings or other things therein) which has been constructed or which is to be constructed, accruing or arising from any transaction (whether by way of becoming a member of, or acquiring shares in, a co-operative society, company or other association of persons or by way of any agreement or any arrangement of whatever nature), not being a transaction by way of sale, exchange or lease of such land, building or part of a building </a:t>
            </a:r>
            <a:r>
              <a:rPr lang="en-GB" sz="2400" dirty="0" smtClean="0">
                <a:latin typeface="Times" panose="02020603050405020304" pitchFamily="18" charset="0"/>
                <a:cs typeface="Times" panose="02020603050405020304" pitchFamily="18" charset="0"/>
              </a:rPr>
              <a:t>;</a:t>
            </a:r>
          </a:p>
          <a:p>
            <a:pPr marL="0" indent="0" algn="just">
              <a:buNone/>
            </a:pPr>
            <a:r>
              <a:rPr lang="en-US" sz="2400" b="1" u="sng" dirty="0">
                <a:latin typeface="Times" panose="02020603050405020304" pitchFamily="18" charset="0"/>
                <a:cs typeface="Times" panose="02020603050405020304" pitchFamily="18" charset="0"/>
              </a:rPr>
              <a:t>In nutshell, it refers to Land or Building or part thereof and rights attached to it. Since the possession of land or building will be handed over to the developer under the agreement it is covered by the clause (v) of section 2(47</a:t>
            </a:r>
            <a:r>
              <a:rPr lang="en-US" sz="2400" b="1" u="sng" dirty="0" smtClean="0">
                <a:latin typeface="Times" panose="02020603050405020304" pitchFamily="18" charset="0"/>
                <a:cs typeface="Times" panose="02020603050405020304" pitchFamily="18" charset="0"/>
              </a:rPr>
              <a:t>).</a:t>
            </a:r>
            <a:endParaRPr lang="en-US" sz="2400" b="1" u="sng" dirty="0">
              <a:latin typeface="Times" panose="02020603050405020304" pitchFamily="18" charset="0"/>
              <a:cs typeface="Times"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554768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409" y="200499"/>
            <a:ext cx="11587973" cy="5869172"/>
          </a:xfrm>
        </p:spPr>
        <p:txBody>
          <a:bodyPr>
            <a:normAutofit/>
          </a:bodyPr>
          <a:lstStyle/>
          <a:p>
            <a:pPr marL="0" indent="0" algn="just" fontAlgn="base">
              <a:buNone/>
            </a:pPr>
            <a:r>
              <a:rPr lang="en-GB" sz="2400" dirty="0">
                <a:latin typeface="TiMES" panose="02020603050405020304" pitchFamily="18" charset="0"/>
                <a:cs typeface="TiMES" panose="02020603050405020304" pitchFamily="18" charset="0"/>
              </a:rPr>
              <a:t>If the proviso were to apply even when the share is partly transferred, question is whether the proviso would apply in entirety or would it apply only to the part of the share so transferred. </a:t>
            </a:r>
          </a:p>
          <a:p>
            <a:pPr marL="0" indent="0" algn="just" fontAlgn="base">
              <a:lnSpc>
                <a:spcPct val="100000"/>
              </a:lnSpc>
              <a:buNone/>
            </a:pPr>
            <a:r>
              <a:rPr lang="en-GB" sz="2400" dirty="0" smtClean="0">
                <a:latin typeface="TiMES" panose="02020603050405020304" pitchFamily="18" charset="0"/>
                <a:cs typeface="TiMES" panose="02020603050405020304" pitchFamily="18" charset="0"/>
              </a:rPr>
              <a:t>If </a:t>
            </a:r>
            <a:r>
              <a:rPr lang="en-GB" sz="2400" dirty="0">
                <a:latin typeface="TiMES" panose="02020603050405020304" pitchFamily="18" charset="0"/>
                <a:cs typeface="TiMES" panose="02020603050405020304" pitchFamily="18" charset="0"/>
              </a:rPr>
              <a:t>the proviso were to fully apply even when a part of the share is transferred, it would be a case completely covered by the proviso </a:t>
            </a:r>
          </a:p>
          <a:p>
            <a:pPr marL="0" indent="0" algn="just" fontAlgn="base">
              <a:lnSpc>
                <a:spcPct val="100000"/>
              </a:lnSpc>
              <a:buNone/>
            </a:pPr>
            <a:r>
              <a:rPr lang="en-GB" sz="2400" dirty="0">
                <a:latin typeface="TiMES" panose="02020603050405020304" pitchFamily="18" charset="0"/>
                <a:cs typeface="TiMES" panose="02020603050405020304" pitchFamily="18" charset="0"/>
              </a:rPr>
              <a:t>If the proviso were to only partly apply even when a part of the share is transferred, it would be a case where both section 45(5A) as well as the proviso would apply. While section 45(5A) would apply to the part retained, the proviso would apply to the part that is transferred</a:t>
            </a:r>
            <a:r>
              <a:rPr lang="en-GB" sz="2400" dirty="0" smtClean="0">
                <a:latin typeface="TiMES" panose="02020603050405020304" pitchFamily="18" charset="0"/>
                <a:cs typeface="TiMES" panose="02020603050405020304" pitchFamily="18" charset="0"/>
              </a:rPr>
              <a:t>.</a:t>
            </a:r>
          </a:p>
          <a:p>
            <a:pPr marL="0" indent="0" algn="just" fontAlgn="base">
              <a:lnSpc>
                <a:spcPct val="100000"/>
              </a:lnSpc>
              <a:buNone/>
            </a:pPr>
            <a:r>
              <a:rPr lang="en-GB" sz="2400" dirty="0">
                <a:latin typeface="TiMES" panose="02020603050405020304" pitchFamily="18" charset="0"/>
                <a:cs typeface="TiMES" panose="02020603050405020304" pitchFamily="18" charset="0"/>
              </a:rPr>
              <a:t>The capital gains shall be deemed to be the income of the </a:t>
            </a:r>
            <a:r>
              <a:rPr lang="en-GB" sz="2400" dirty="0" smtClean="0">
                <a:latin typeface="TiMES" panose="02020603050405020304" pitchFamily="18" charset="0"/>
                <a:cs typeface="TiMES" panose="02020603050405020304" pitchFamily="18" charset="0"/>
              </a:rPr>
              <a:t>previous year </a:t>
            </a:r>
            <a:r>
              <a:rPr lang="en-GB" sz="2400" dirty="0">
                <a:latin typeface="TiMES" panose="02020603050405020304" pitchFamily="18" charset="0"/>
                <a:cs typeface="TiMES" panose="02020603050405020304" pitchFamily="18" charset="0"/>
              </a:rPr>
              <a:t>in which such transfer takes place : ‘such transfer’ is not </a:t>
            </a:r>
            <a:r>
              <a:rPr lang="en-GB" sz="2400" dirty="0" smtClean="0">
                <a:latin typeface="TiMES" panose="02020603050405020304" pitchFamily="18" charset="0"/>
                <a:cs typeface="TiMES" panose="02020603050405020304" pitchFamily="18" charset="0"/>
              </a:rPr>
              <a:t>the original </a:t>
            </a:r>
            <a:r>
              <a:rPr lang="en-GB" sz="2400" dirty="0">
                <a:latin typeface="TiMES" panose="02020603050405020304" pitchFamily="18" charset="0"/>
                <a:cs typeface="TiMES" panose="02020603050405020304" pitchFamily="18" charset="0"/>
              </a:rPr>
              <a:t>transfer but transfer contemplated in the proviso</a:t>
            </a:r>
          </a:p>
          <a:p>
            <a:pPr marL="0" indent="0" algn="just" fontAlgn="base">
              <a:lnSpc>
                <a:spcPct val="100000"/>
              </a:lnSpc>
              <a:buNone/>
            </a:pPr>
            <a:endParaRPr lang="en-GB" sz="2400" dirty="0">
              <a:latin typeface="TiMES" panose="02020603050405020304" pitchFamily="18" charset="0"/>
              <a:cs typeface="TiMES" panose="02020603050405020304" pitchFamily="18" charset="0"/>
            </a:endParaRPr>
          </a:p>
          <a:p>
            <a:pPr marL="0" indent="0" algn="just" fontAlgn="base">
              <a:lnSpc>
                <a:spcPct val="100000"/>
              </a:lnSpc>
              <a:buNone/>
            </a:pPr>
            <a:endParaRPr lang="en-GB" sz="2400" dirty="0">
              <a:latin typeface="TiMES" panose="02020603050405020304" pitchFamily="18" charset="0"/>
              <a:cs typeface="TiMES"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397521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141514"/>
            <a:ext cx="11359645" cy="5987143"/>
          </a:xfrm>
        </p:spPr>
        <p:txBody>
          <a:bodyPr>
            <a:normAutofit/>
          </a:bodyPr>
          <a:lstStyle/>
          <a:p>
            <a:pPr marL="0" indent="0" algn="just" fontAlgn="base">
              <a:buNone/>
            </a:pPr>
            <a:r>
              <a:rPr lang="en-GB" sz="2400" dirty="0">
                <a:latin typeface="TiMES" panose="02020603050405020304" pitchFamily="18" charset="0"/>
                <a:cs typeface="TiMES" panose="02020603050405020304" pitchFamily="18" charset="0"/>
              </a:rPr>
              <a:t>In other words, in the PY in which he transfers his share in the project [before the date of issue of completion certificate], he is liable to pay tax in respect of capital gains on transfer of original asset i.e. land or building under the specified agreement</a:t>
            </a:r>
          </a:p>
          <a:p>
            <a:pPr marL="0" indent="0" algn="just" fontAlgn="base">
              <a:lnSpc>
                <a:spcPct val="100000"/>
              </a:lnSpc>
              <a:buNone/>
            </a:pPr>
            <a:r>
              <a:rPr lang="en-GB" sz="2400" dirty="0" smtClean="0">
                <a:latin typeface="TiMES" panose="02020603050405020304" pitchFamily="18" charset="0"/>
                <a:cs typeface="TiMES" panose="02020603050405020304" pitchFamily="18" charset="0"/>
              </a:rPr>
              <a:t>The </a:t>
            </a:r>
            <a:r>
              <a:rPr lang="en-GB" sz="2400" dirty="0">
                <a:latin typeface="TiMES" panose="02020603050405020304" pitchFamily="18" charset="0"/>
                <a:cs typeface="TiMES" panose="02020603050405020304" pitchFamily="18" charset="0"/>
              </a:rPr>
              <a:t>aforesaid interpretation is flowing from literal reading of the Proviso.</a:t>
            </a:r>
          </a:p>
          <a:p>
            <a:pPr marL="0" indent="0" algn="just" fontAlgn="base">
              <a:lnSpc>
                <a:spcPct val="100000"/>
              </a:lnSpc>
              <a:buNone/>
            </a:pPr>
            <a:r>
              <a:rPr lang="en-GB" sz="2400" dirty="0">
                <a:latin typeface="TiMES" panose="02020603050405020304" pitchFamily="18" charset="0"/>
                <a:cs typeface="TiMES" panose="02020603050405020304" pitchFamily="18" charset="0"/>
              </a:rPr>
              <a:t>However, Memorandum suggests that by virtue of the proviso, capital gains will be charged to tax in the year of transfer</a:t>
            </a:r>
            <a:r>
              <a:rPr lang="en-GB" sz="2400" dirty="0" smtClean="0">
                <a:latin typeface="TiMES" panose="02020603050405020304" pitchFamily="18" charset="0"/>
                <a:cs typeface="TiMES" panose="02020603050405020304" pitchFamily="18" charset="0"/>
              </a:rPr>
              <a:t>.</a:t>
            </a:r>
          </a:p>
          <a:p>
            <a:pPr marL="0" indent="0" algn="just" fontAlgn="base">
              <a:lnSpc>
                <a:spcPct val="100000"/>
              </a:lnSpc>
              <a:buNone/>
            </a:pPr>
            <a:r>
              <a:rPr lang="en-GB" sz="2400" dirty="0">
                <a:latin typeface="TiMES" panose="02020603050405020304" pitchFamily="18" charset="0"/>
                <a:cs typeface="TiMES" panose="02020603050405020304" pitchFamily="18" charset="0"/>
              </a:rPr>
              <a:t>If the aforesaid interpretation is applied, there would be issues of limitation whereby department may not be able to tax the capital gain at all. No extended time limit for re-assessment or rectification is </a:t>
            </a:r>
            <a:r>
              <a:rPr lang="en-GB" sz="2400" dirty="0" smtClean="0">
                <a:latin typeface="TiMES" panose="02020603050405020304" pitchFamily="18" charset="0"/>
                <a:cs typeface="TiMES" panose="02020603050405020304" pitchFamily="18" charset="0"/>
              </a:rPr>
              <a:t>provided</a:t>
            </a:r>
          </a:p>
          <a:p>
            <a:pPr marL="0" indent="0" algn="just" fontAlgn="base">
              <a:lnSpc>
                <a:spcPct val="100000"/>
              </a:lnSpc>
              <a:buNone/>
            </a:pPr>
            <a:r>
              <a:rPr lang="en-GB" sz="2400" dirty="0" smtClean="0">
                <a:latin typeface="TiMES" panose="02020603050405020304" pitchFamily="18" charset="0"/>
                <a:cs typeface="TiMES" panose="02020603050405020304" pitchFamily="18" charset="0"/>
              </a:rPr>
              <a:t>Further</a:t>
            </a:r>
            <a:r>
              <a:rPr lang="en-GB" sz="2400" dirty="0">
                <a:latin typeface="TiMES" panose="02020603050405020304" pitchFamily="18" charset="0"/>
                <a:cs typeface="TiMES" panose="02020603050405020304" pitchFamily="18" charset="0"/>
              </a:rPr>
              <a:t>, if the intention is to revert back to normal situation, proviso could have been worded simply that section 45(5A) is not applicable. </a:t>
            </a:r>
            <a:endParaRPr lang="en-GB" sz="2400" dirty="0" smtClean="0">
              <a:latin typeface="TiMES" panose="02020603050405020304" pitchFamily="18" charset="0"/>
              <a:cs typeface="TiMES" panose="02020603050405020304" pitchFamily="18" charset="0"/>
            </a:endParaRPr>
          </a:p>
          <a:p>
            <a:pPr marL="0" indent="0" algn="just" fontAlgn="base">
              <a:lnSpc>
                <a:spcPct val="100000"/>
              </a:lnSpc>
              <a:buNone/>
            </a:pPr>
            <a:r>
              <a:rPr lang="en-GB" sz="2400" dirty="0" smtClean="0">
                <a:latin typeface="TiMES" panose="02020603050405020304" pitchFamily="18" charset="0"/>
                <a:cs typeface="TiMES" panose="02020603050405020304" pitchFamily="18" charset="0"/>
              </a:rPr>
              <a:t>Ideally</a:t>
            </a:r>
            <a:r>
              <a:rPr lang="en-GB" sz="2400" dirty="0">
                <a:latin typeface="TiMES" panose="02020603050405020304" pitchFamily="18" charset="0"/>
                <a:cs typeface="TiMES" panose="02020603050405020304" pitchFamily="18" charset="0"/>
              </a:rPr>
              <a:t>, proviso ought to have been worded similar to section 45(2</a:t>
            </a:r>
            <a:r>
              <a:rPr lang="en-GB" sz="2400" dirty="0" smtClean="0">
                <a:latin typeface="TiMES" panose="02020603050405020304" pitchFamily="18" charset="0"/>
                <a:cs typeface="TiMES" panose="02020603050405020304" pitchFamily="18" charset="0"/>
              </a:rPr>
              <a:t>)</a:t>
            </a:r>
            <a:endParaRPr lang="en-GB" sz="2400" dirty="0">
              <a:latin typeface="TiMES" panose="02020603050405020304" pitchFamily="18" charset="0"/>
              <a:cs typeface="TiMES"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696385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486" y="239487"/>
            <a:ext cx="10961914" cy="5767806"/>
          </a:xfrm>
        </p:spPr>
        <p:txBody>
          <a:bodyPr>
            <a:normAutofit/>
          </a:bodyPr>
          <a:lstStyle/>
          <a:p>
            <a:pPr marL="109728" indent="0">
              <a:buNone/>
            </a:pPr>
            <a:r>
              <a:rPr lang="en-GB" sz="2400" b="1" dirty="0">
                <a:latin typeface="Times New Roman" panose="02020603050405020304" pitchFamily="18" charset="0"/>
                <a:cs typeface="Times New Roman" panose="02020603050405020304" pitchFamily="18" charset="0"/>
              </a:rPr>
              <a:t>Section 45(5A) – Proviso : Gains from original </a:t>
            </a:r>
            <a:r>
              <a:rPr lang="en-GB" sz="2400" b="1" dirty="0" smtClean="0">
                <a:latin typeface="Times New Roman" panose="02020603050405020304" pitchFamily="18" charset="0"/>
                <a:cs typeface="Times New Roman" panose="02020603050405020304" pitchFamily="18" charset="0"/>
              </a:rPr>
              <a:t>asset</a:t>
            </a:r>
          </a:p>
          <a:p>
            <a:pPr algn="just"/>
            <a:r>
              <a:rPr lang="en-GB" sz="2400" dirty="0">
                <a:latin typeface="Times New Roman" panose="02020603050405020304" pitchFamily="18" charset="0"/>
                <a:cs typeface="Times New Roman" panose="02020603050405020304" pitchFamily="18" charset="0"/>
              </a:rPr>
              <a:t>Full value consideration for transfer of original asset will be determined on the basis of actual consideration as compared with stamp duty valuation under section 50C. If the actual consideration is not ascertainable or indeterminate, section 50D would apply whereby FMV of outgoing asset would be deemed to be FVC </a:t>
            </a:r>
            <a:endParaRPr lang="en-GB" sz="2400" dirty="0" smtClean="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As </a:t>
            </a:r>
            <a:r>
              <a:rPr lang="en-GB" sz="2400" dirty="0">
                <a:latin typeface="Times New Roman" panose="02020603050405020304" pitchFamily="18" charset="0"/>
                <a:cs typeface="Times New Roman" panose="02020603050405020304" pitchFamily="18" charset="0"/>
              </a:rPr>
              <a:t>the capital gains on transfer of original asset are deemed to be the income of PY of transfer of share in the project, question is how to determine the period of holding and whether FVC/50C/50D and indexation are to be applied in the year of transfer or in the year of taxation? </a:t>
            </a:r>
            <a:endParaRPr lang="en-GB" sz="2400" dirty="0" smtClean="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As </a:t>
            </a:r>
            <a:r>
              <a:rPr lang="en-GB" sz="2400" dirty="0">
                <a:latin typeface="Times New Roman" panose="02020603050405020304" pitchFamily="18" charset="0"/>
                <a:cs typeface="Times New Roman" panose="02020603050405020304" pitchFamily="18" charset="0"/>
              </a:rPr>
              <a:t>far actual cost and indexation are concerned, the actual cost of original asset would be taken subject to indexation. The period </a:t>
            </a:r>
            <a:r>
              <a:rPr lang="en-GB" sz="2400" dirty="0" err="1">
                <a:latin typeface="Times New Roman" panose="02020603050405020304" pitchFamily="18" charset="0"/>
                <a:cs typeface="Times New Roman" panose="02020603050405020304" pitchFamily="18" charset="0"/>
              </a:rPr>
              <a:t>upto</a:t>
            </a:r>
            <a:r>
              <a:rPr lang="en-GB" sz="2400" dirty="0">
                <a:latin typeface="Times New Roman" panose="02020603050405020304" pitchFamily="18" charset="0"/>
                <a:cs typeface="Times New Roman" panose="02020603050405020304" pitchFamily="18" charset="0"/>
              </a:rPr>
              <a:t> which indexation can be made is open to dispute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582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486" y="239487"/>
            <a:ext cx="10961914" cy="5767806"/>
          </a:xfrm>
        </p:spPr>
        <p:txBody>
          <a:bodyPr>
            <a:normAutofit/>
          </a:bodyPr>
          <a:lstStyle/>
          <a:p>
            <a:pPr marL="109728" indent="0">
              <a:buNone/>
            </a:pPr>
            <a:r>
              <a:rPr lang="en-GB" sz="2400" b="1" dirty="0">
                <a:latin typeface="Times New Roman" panose="02020603050405020304" pitchFamily="18" charset="0"/>
                <a:cs typeface="Times New Roman" panose="02020603050405020304" pitchFamily="18" charset="0"/>
              </a:rPr>
              <a:t>Section 45(5A) – Proviso : Gains from </a:t>
            </a:r>
            <a:r>
              <a:rPr lang="en-GB" sz="2400" b="1" dirty="0" smtClean="0">
                <a:latin typeface="Times New Roman" panose="02020603050405020304" pitchFamily="18" charset="0"/>
                <a:cs typeface="Times New Roman" panose="02020603050405020304" pitchFamily="18" charset="0"/>
              </a:rPr>
              <a:t>share</a:t>
            </a:r>
          </a:p>
          <a:p>
            <a:pPr algn="just"/>
            <a:r>
              <a:rPr lang="en-GB" sz="2400" dirty="0">
                <a:latin typeface="Times New Roman" panose="02020603050405020304" pitchFamily="18" charset="0"/>
                <a:cs typeface="Times New Roman" panose="02020603050405020304" pitchFamily="18" charset="0"/>
              </a:rPr>
              <a:t>In that PY he is also liable to pay tax in respect of capital gains arising from transfer of share in the project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For </a:t>
            </a:r>
            <a:r>
              <a:rPr lang="en-GB" sz="2400" dirty="0">
                <a:latin typeface="Times New Roman" panose="02020603050405020304" pitchFamily="18" charset="0"/>
                <a:cs typeface="Times New Roman" panose="02020603050405020304" pitchFamily="18" charset="0"/>
              </a:rPr>
              <a:t>the purpose of determination of full value of consideration received or accruing as a result of such transfer, the provisions of this Act, other than the provisions of this sub-section, shall apply.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This </a:t>
            </a:r>
            <a:r>
              <a:rPr lang="en-GB" sz="2400" dirty="0">
                <a:latin typeface="Times New Roman" panose="02020603050405020304" pitchFamily="18" charset="0"/>
                <a:cs typeface="Times New Roman" panose="02020603050405020304" pitchFamily="18" charset="0"/>
              </a:rPr>
              <a:t>would mean that actual consideration would be determined on the basis of section 48 or 50D. Section 50C may not apply as what is transferred is not land or building or both but a share in the project. </a:t>
            </a:r>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What </a:t>
            </a:r>
            <a:r>
              <a:rPr lang="en-GB" sz="2400" dirty="0">
                <a:latin typeface="Times New Roman" panose="02020603050405020304" pitchFamily="18" charset="0"/>
                <a:cs typeface="Times New Roman" panose="02020603050405020304" pitchFamily="18" charset="0"/>
              </a:rPr>
              <a:t>would be the cost of acquisition in respect of his share in the project. There is no provision similar to section 49(7). However, it is only fair that the FVC adopted for taxing the gains from original asset should be adopted as actual cost. If not, very taxation is vulnerable to challenge on the basis that the cost is not ascertainable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079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94" y="1140177"/>
            <a:ext cx="11454511" cy="5309408"/>
          </a:xfrm>
        </p:spPr>
        <p:txBody>
          <a:bodyPr>
            <a:normAutofit/>
          </a:bodyPr>
          <a:lstStyle/>
          <a:p>
            <a:pPr marL="0" indent="0" algn="just" fontAlgn="base">
              <a:buNone/>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purpose of all these exemptions seems to </a:t>
            </a:r>
            <a:r>
              <a:rPr lang="en-GB" sz="2400" b="1" u="sng" dirty="0">
                <a:latin typeface="Times New Roman" panose="02020603050405020304" pitchFamily="18" charset="0"/>
                <a:cs typeface="Times New Roman" panose="02020603050405020304" pitchFamily="18" charset="0"/>
              </a:rPr>
              <a:t>give incentive to further invest the sale consideration received on transfer of a capital asset into some other form of capital asset.</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In all these provisions a </a:t>
            </a:r>
            <a:r>
              <a:rPr lang="en-GB" sz="2400" b="1" u="sng" dirty="0" smtClean="0">
                <a:latin typeface="Times New Roman" panose="02020603050405020304" pitchFamily="18" charset="0"/>
                <a:cs typeface="Times New Roman" panose="02020603050405020304" pitchFamily="18" charset="0"/>
              </a:rPr>
              <a:t>time line is given to reinvest the sale consideration into new asset, with reference to the date of transfer.</a:t>
            </a:r>
          </a:p>
          <a:p>
            <a:pPr marL="12700" marR="5080" indent="0" algn="just">
              <a:lnSpc>
                <a:spcPct val="100000"/>
              </a:lnSpc>
              <a:buNone/>
              <a:tabLst>
                <a:tab pos="387985" algn="l"/>
              </a:tabLst>
            </a:pPr>
            <a:endParaRPr lang="en-GB" sz="2400" spc="-5" dirty="0" smtClean="0">
              <a:latin typeface="Times New Roman" panose="02020603050405020304" pitchFamily="18" charset="0"/>
              <a:cs typeface="Times New Roman" panose="02020603050405020304" pitchFamily="18" charset="0"/>
            </a:endParaRPr>
          </a:p>
          <a:p>
            <a:pPr marL="12700" marR="5080" indent="0" algn="just">
              <a:lnSpc>
                <a:spcPct val="100000"/>
              </a:lnSpc>
              <a:buNone/>
              <a:tabLst>
                <a:tab pos="387985" algn="l"/>
              </a:tabLst>
            </a:pPr>
            <a:r>
              <a:rPr lang="en-GB" sz="2400" b="1" u="sng" spc="-5" dirty="0" smtClean="0">
                <a:latin typeface="Times New Roman" panose="02020603050405020304" pitchFamily="18" charset="0"/>
                <a:cs typeface="Times New Roman" panose="02020603050405020304" pitchFamily="18" charset="0"/>
              </a:rPr>
              <a:t>Section </a:t>
            </a:r>
            <a:r>
              <a:rPr lang="en-GB" sz="2400" b="1" u="sng" dirty="0">
                <a:latin typeface="Times New Roman" panose="02020603050405020304" pitchFamily="18" charset="0"/>
                <a:cs typeface="Times New Roman" panose="02020603050405020304" pitchFamily="18" charset="0"/>
              </a:rPr>
              <a:t>54H </a:t>
            </a:r>
            <a:r>
              <a:rPr lang="en-GB" sz="2400" b="1" u="sng" spc="-5" dirty="0">
                <a:latin typeface="Times New Roman" panose="02020603050405020304" pitchFamily="18" charset="0"/>
                <a:cs typeface="Times New Roman" panose="02020603050405020304" pitchFamily="18" charset="0"/>
              </a:rPr>
              <a:t>applies </a:t>
            </a:r>
            <a:r>
              <a:rPr lang="en-GB" sz="2400" b="1" u="sng" spc="-30" dirty="0">
                <a:latin typeface="Times New Roman" panose="02020603050405020304" pitchFamily="18" charset="0"/>
                <a:cs typeface="Times New Roman" panose="02020603050405020304" pitchFamily="18" charset="0"/>
              </a:rPr>
              <a:t>only </a:t>
            </a:r>
            <a:r>
              <a:rPr lang="en-GB" sz="2400" b="1" u="sng" spc="-5" dirty="0">
                <a:latin typeface="Times New Roman" panose="02020603050405020304" pitchFamily="18" charset="0"/>
                <a:cs typeface="Times New Roman" panose="02020603050405020304" pitchFamily="18" charset="0"/>
              </a:rPr>
              <a:t>in </a:t>
            </a:r>
            <a:r>
              <a:rPr lang="en-GB" sz="2400" b="1" u="sng" dirty="0">
                <a:latin typeface="Times New Roman" panose="02020603050405020304" pitchFamily="18" charset="0"/>
                <a:cs typeface="Times New Roman" panose="02020603050405020304" pitchFamily="18" charset="0"/>
              </a:rPr>
              <a:t>respect </a:t>
            </a:r>
            <a:r>
              <a:rPr lang="en-GB" sz="2400" b="1" u="sng" spc="-10" dirty="0">
                <a:latin typeface="Times New Roman" panose="02020603050405020304" pitchFamily="18" charset="0"/>
                <a:cs typeface="Times New Roman" panose="02020603050405020304" pitchFamily="18" charset="0"/>
              </a:rPr>
              <a:t>of  transfer </a:t>
            </a:r>
            <a:r>
              <a:rPr lang="en-GB" sz="2400" b="1" u="sng" spc="-30" dirty="0">
                <a:latin typeface="Times New Roman" panose="02020603050405020304" pitchFamily="18" charset="0"/>
                <a:cs typeface="Times New Roman" panose="02020603050405020304" pitchFamily="18" charset="0"/>
              </a:rPr>
              <a:t>by </a:t>
            </a:r>
            <a:r>
              <a:rPr lang="en-GB" sz="2400" b="1" u="sng" spc="-50" dirty="0">
                <a:latin typeface="Times New Roman" panose="02020603050405020304" pitchFamily="18" charset="0"/>
                <a:cs typeface="Times New Roman" panose="02020603050405020304" pitchFamily="18" charset="0"/>
              </a:rPr>
              <a:t>way </a:t>
            </a:r>
            <a:r>
              <a:rPr lang="en-GB" sz="2400" b="1" u="sng" spc="-5" dirty="0">
                <a:latin typeface="Times New Roman" panose="02020603050405020304" pitchFamily="18" charset="0"/>
                <a:cs typeface="Times New Roman" panose="02020603050405020304" pitchFamily="18" charset="0"/>
              </a:rPr>
              <a:t>of </a:t>
            </a:r>
            <a:r>
              <a:rPr lang="en-GB" sz="2400" b="1" u="sng" dirty="0">
                <a:latin typeface="Times New Roman" panose="02020603050405020304" pitchFamily="18" charset="0"/>
                <a:cs typeface="Times New Roman" panose="02020603050405020304" pitchFamily="18" charset="0"/>
              </a:rPr>
              <a:t>compulsory</a:t>
            </a:r>
            <a:r>
              <a:rPr lang="en-GB" sz="2400" b="1" u="sng" spc="325" dirty="0">
                <a:latin typeface="Times New Roman" panose="02020603050405020304" pitchFamily="18" charset="0"/>
                <a:cs typeface="Times New Roman" panose="02020603050405020304" pitchFamily="18" charset="0"/>
              </a:rPr>
              <a:t> </a:t>
            </a:r>
            <a:r>
              <a:rPr lang="en-GB" sz="2400" b="1" u="sng" spc="-5" dirty="0" smtClean="0">
                <a:latin typeface="Times New Roman" panose="02020603050405020304" pitchFamily="18" charset="0"/>
                <a:cs typeface="Times New Roman" panose="02020603050405020304" pitchFamily="18" charset="0"/>
              </a:rPr>
              <a:t>acquisition</a:t>
            </a:r>
            <a:r>
              <a:rPr lang="en-GB" sz="2400" b="1" u="sng"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324294" y="180093"/>
            <a:ext cx="11337127" cy="869774"/>
          </a:xfrm>
        </p:spPr>
        <p:txBody>
          <a:bodyPr>
            <a:normAutofit fontScale="90000"/>
          </a:bodyPr>
          <a:lstStyle/>
          <a:p>
            <a:r>
              <a:rPr lang="en-IN" sz="2800" b="1" dirty="0" smtClean="0">
                <a:solidFill>
                  <a:schemeClr val="tx1"/>
                </a:solidFill>
                <a:latin typeface="Times New Roman" panose="02020603050405020304" pitchFamily="18" charset="0"/>
                <a:cs typeface="Times New Roman" panose="02020603050405020304" pitchFamily="18" charset="0"/>
              </a:rPr>
              <a:t>ISSUE - 11</a:t>
            </a:r>
            <a:br>
              <a:rPr lang="en-IN" sz="2800" b="1" dirty="0" smtClean="0">
                <a:solidFill>
                  <a:schemeClr val="tx1"/>
                </a:solidFill>
                <a:latin typeface="Times New Roman" panose="02020603050405020304" pitchFamily="18" charset="0"/>
                <a:cs typeface="Times New Roman" panose="02020603050405020304" pitchFamily="18" charset="0"/>
              </a:rPr>
            </a:br>
            <a:r>
              <a:rPr lang="en-IN" sz="2800" b="1" u="sng" dirty="0" smtClean="0">
                <a:solidFill>
                  <a:schemeClr val="tx1"/>
                </a:solidFill>
                <a:latin typeface="Times New Roman" panose="02020603050405020304" pitchFamily="18" charset="0"/>
                <a:cs typeface="Times New Roman" panose="02020603050405020304" pitchFamily="18" charset="0"/>
              </a:rPr>
              <a:t>EXEMPTION UNDER SECTION 54/54F</a:t>
            </a:r>
            <a:endParaRPr lang="en-IN" sz="28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809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95" y="293511"/>
            <a:ext cx="11454511" cy="6427008"/>
          </a:xfrm>
        </p:spPr>
        <p:txBody>
          <a:bodyPr>
            <a:normAutofit/>
          </a:bodyPr>
          <a:lstStyle/>
          <a:p>
            <a:pPr marL="0" indent="0" algn="just" fontAlgn="base">
              <a:buNone/>
            </a:pPr>
            <a:r>
              <a:rPr lang="en-GB" sz="2400" b="1" u="sng" dirty="0" smtClean="0">
                <a:latin typeface="Times New Roman" panose="02020603050405020304" pitchFamily="18" charset="0"/>
                <a:cs typeface="Times New Roman" panose="02020603050405020304" pitchFamily="18" charset="0"/>
              </a:rPr>
              <a:t>ALTERNATE </a:t>
            </a:r>
            <a:r>
              <a:rPr lang="en-GB" sz="2400" b="1" u="sng" dirty="0">
                <a:latin typeface="Times New Roman" panose="02020603050405020304" pitchFamily="18" charset="0"/>
                <a:cs typeface="Times New Roman" panose="02020603050405020304" pitchFamily="18" charset="0"/>
              </a:rPr>
              <a:t>CONTENTION</a:t>
            </a:r>
            <a:endParaRPr lang="en-GB" sz="2400" b="1" dirty="0" smtClean="0">
              <a:latin typeface="Times New Roman" panose="02020603050405020304" pitchFamily="18" charset="0"/>
              <a:cs typeface="Times New Roman" panose="02020603050405020304" pitchFamily="18" charset="0"/>
            </a:endParaRPr>
          </a:p>
          <a:p>
            <a:pPr marL="0" indent="0" algn="just" fontAlgn="base">
              <a:buNone/>
            </a:pP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issue is in cases referred to </a:t>
            </a:r>
            <a:r>
              <a:rPr lang="en-GB" sz="2400" b="1" u="sng" dirty="0">
                <a:latin typeface="Times New Roman" panose="02020603050405020304" pitchFamily="18" charset="0"/>
                <a:cs typeface="Times New Roman" panose="02020603050405020304" pitchFamily="18" charset="0"/>
              </a:rPr>
              <a:t>in section 45(5A</a:t>
            </a:r>
            <a:r>
              <a:rPr lang="en-GB" sz="2400" b="1" u="sng" dirty="0" smtClean="0">
                <a:latin typeface="Times New Roman" panose="02020603050405020304" pitchFamily="18" charset="0"/>
                <a:cs typeface="Times New Roman" panose="02020603050405020304" pitchFamily="18" charset="0"/>
              </a:rPr>
              <a:t>), as </a:t>
            </a:r>
            <a:r>
              <a:rPr lang="en-GB" sz="2400" b="1" u="sng" dirty="0">
                <a:latin typeface="Times New Roman" panose="02020603050405020304" pitchFamily="18" charset="0"/>
                <a:cs typeface="Times New Roman" panose="02020603050405020304" pitchFamily="18" charset="0"/>
              </a:rPr>
              <a:t>the sale consideration is not realised at the time of transfer, how can 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be expected to reinvest the same after transfer</a:t>
            </a:r>
            <a:r>
              <a:rPr lang="en-GB" sz="2400" b="1" u="sng" dirty="0" smtClean="0">
                <a:latin typeface="Times New Roman" panose="02020603050405020304" pitchFamily="18" charset="0"/>
                <a:cs typeface="Times New Roman" panose="02020603050405020304" pitchFamily="18" charset="0"/>
              </a:rPr>
              <a:t>.</a:t>
            </a:r>
          </a:p>
          <a:p>
            <a:pPr marL="0" indent="0" algn="just" fontAlgn="base">
              <a:buNone/>
            </a:pPr>
            <a:r>
              <a:rPr lang="en-GB" sz="2400" b="1" u="sng" dirty="0">
                <a:latin typeface="Times New Roman" panose="02020603050405020304" pitchFamily="18" charset="0"/>
                <a:cs typeface="Times New Roman" panose="02020603050405020304" pitchFamily="18" charset="0"/>
              </a:rPr>
              <a:t>In the context of section 45(2), where an investment is converted into stock and the transferred, the CBDT had issued a circular no. 791, </a:t>
            </a:r>
            <a:r>
              <a:rPr lang="en-GB" sz="2400" b="1" u="sng" dirty="0" err="1">
                <a:latin typeface="Times New Roman" panose="02020603050405020304" pitchFamily="18" charset="0"/>
                <a:cs typeface="Times New Roman" panose="02020603050405020304" pitchFamily="18" charset="0"/>
              </a:rPr>
              <a:t>dt</a:t>
            </a:r>
            <a:r>
              <a:rPr lang="en-GB" sz="2400" b="1" u="sng" dirty="0">
                <a:latin typeface="Times New Roman" panose="02020603050405020304" pitchFamily="18" charset="0"/>
                <a:cs typeface="Times New Roman" panose="02020603050405020304" pitchFamily="18" charset="0"/>
              </a:rPr>
              <a:t> 02.06.2000,</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which came out in the context specifically of exemptions provided in section 54EA/54EB/54EC.</a:t>
            </a:r>
            <a:r>
              <a:rPr lang="en-GB" sz="2400" b="1" u="sng" dirty="0">
                <a:latin typeface="Times New Roman" panose="02020603050405020304" pitchFamily="18" charset="0"/>
                <a:cs typeface="Times New Roman" panose="02020603050405020304" pitchFamily="18" charset="0"/>
              </a:rPr>
              <a:t> </a:t>
            </a:r>
            <a:endParaRPr lang="en-GB" sz="2400" b="1" u="sng" dirty="0" smtClean="0">
              <a:latin typeface="Times New Roman" panose="02020603050405020304" pitchFamily="18" charset="0"/>
              <a:cs typeface="Times New Roman" panose="02020603050405020304" pitchFamily="18" charset="0"/>
            </a:endParaRPr>
          </a:p>
          <a:p>
            <a:pPr marL="0" indent="0" algn="just" fontAlgn="base">
              <a:buNone/>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this circular it was provided that </a:t>
            </a:r>
            <a:r>
              <a:rPr lang="en-GB" sz="2400" b="1" u="sng" dirty="0">
                <a:latin typeface="Times New Roman" panose="02020603050405020304" pitchFamily="18" charset="0"/>
                <a:cs typeface="Times New Roman" panose="02020603050405020304" pitchFamily="18" charset="0"/>
              </a:rPr>
              <a:t>for the purposes of these exemptions date of transfer has to be taken as the sale of transfer of stock in trade only.</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760843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127000"/>
            <a:ext cx="11569700" cy="6477000"/>
          </a:xfrm>
        </p:spPr>
        <p:txBody>
          <a:bodyPr>
            <a:normAutofit lnSpcReduction="10000"/>
          </a:bodyPr>
          <a:lstStyle/>
          <a:p>
            <a:pPr marL="0" indent="0" algn="just" fontAlgn="base">
              <a:buNone/>
            </a:pPr>
            <a:r>
              <a:rPr lang="en-GB" sz="2200" dirty="0">
                <a:latin typeface="Times New Roman" panose="02020603050405020304" pitchFamily="18" charset="0"/>
                <a:cs typeface="Times New Roman" panose="02020603050405020304" pitchFamily="18" charset="0"/>
              </a:rPr>
              <a:t>In the case of  </a:t>
            </a:r>
            <a:r>
              <a:rPr lang="en-GB" sz="2200" b="1" u="sng" dirty="0">
                <a:latin typeface="Times New Roman" panose="02020603050405020304" pitchFamily="18" charset="0"/>
                <a:cs typeface="Times New Roman" panose="02020603050405020304" pitchFamily="18" charset="0"/>
              </a:rPr>
              <a:t>Rajesh Kumar </a:t>
            </a:r>
            <a:r>
              <a:rPr lang="en-GB" sz="2200" b="1" u="sng" dirty="0" err="1">
                <a:latin typeface="Times New Roman" panose="02020603050405020304" pitchFamily="18" charset="0"/>
                <a:cs typeface="Times New Roman" panose="02020603050405020304" pitchFamily="18" charset="0"/>
              </a:rPr>
              <a:t>Adukia</a:t>
            </a:r>
            <a:r>
              <a:rPr lang="en-GB" sz="2200" b="1" u="sng" dirty="0">
                <a:latin typeface="Times New Roman" panose="02020603050405020304" pitchFamily="18" charset="0"/>
                <a:cs typeface="Times New Roman" panose="02020603050405020304" pitchFamily="18" charset="0"/>
              </a:rPr>
              <a:t> vs. DCIT</a:t>
            </a:r>
            <a:r>
              <a:rPr lang="en-GB" sz="2200" u="sng" dirty="0">
                <a:latin typeface="Times New Roman" panose="02020603050405020304" pitchFamily="18" charset="0"/>
                <a:cs typeface="Times New Roman" panose="02020603050405020304" pitchFamily="18" charset="0"/>
              </a:rPr>
              <a:t>, </a:t>
            </a:r>
            <a:r>
              <a:rPr lang="en-GB" sz="2200" b="1" u="sng" dirty="0">
                <a:latin typeface="Times New Roman" panose="02020603050405020304" pitchFamily="18" charset="0"/>
                <a:cs typeface="Times New Roman" panose="02020603050405020304" pitchFamily="18" charset="0"/>
              </a:rPr>
              <a:t>ITA 14/Ran/2018, dated </a:t>
            </a:r>
            <a:r>
              <a:rPr lang="en-GB" sz="2200" b="1" u="sng" dirty="0" smtClean="0">
                <a:latin typeface="Times New Roman" panose="02020603050405020304" pitchFamily="18" charset="0"/>
                <a:cs typeface="Times New Roman" panose="02020603050405020304" pitchFamily="18" charset="0"/>
              </a:rPr>
              <a:t>30.10.2019, </a:t>
            </a:r>
            <a:r>
              <a:rPr lang="en-GB" sz="2200" b="1" u="sng" dirty="0">
                <a:latin typeface="Times New Roman" panose="02020603050405020304" pitchFamily="18" charset="0"/>
                <a:cs typeface="Times New Roman" panose="02020603050405020304" pitchFamily="18" charset="0"/>
              </a:rPr>
              <a:t>the Ranchi bench of the tribunal held as under:</a:t>
            </a:r>
          </a:p>
          <a:p>
            <a:pPr marL="0" indent="0" algn="just" fontAlgn="base">
              <a:buNone/>
            </a:pPr>
            <a:r>
              <a:rPr lang="en-GB" sz="2200" i="1" dirty="0">
                <a:latin typeface="Times New Roman" panose="02020603050405020304" pitchFamily="18" charset="0"/>
                <a:cs typeface="Times New Roman" panose="02020603050405020304" pitchFamily="18" charset="0"/>
              </a:rPr>
              <a:t>20. At thus juncture, I take cognizance of </a:t>
            </a:r>
            <a:r>
              <a:rPr lang="en-GB" sz="2200" b="1" i="1" u="sng" dirty="0">
                <a:latin typeface="Times New Roman" panose="02020603050405020304" pitchFamily="18" charset="0"/>
                <a:cs typeface="Times New Roman" panose="02020603050405020304" pitchFamily="18" charset="0"/>
              </a:rPr>
              <a:t>CBDT Circular No.791 dated 2.6.2000 </a:t>
            </a:r>
            <a:r>
              <a:rPr lang="en-GB" sz="2200" i="1" dirty="0">
                <a:latin typeface="Times New Roman" panose="02020603050405020304" pitchFamily="18" charset="0"/>
                <a:cs typeface="Times New Roman" panose="02020603050405020304" pitchFamily="18" charset="0"/>
              </a:rPr>
              <a:t>(supra), which clarified that for the purpose of claiming deduction u/s. 54EA/54EB/54EC, </a:t>
            </a:r>
            <a:r>
              <a:rPr lang="en-GB" sz="2200" b="1" i="1" u="sng" dirty="0">
                <a:latin typeface="Times New Roman" panose="02020603050405020304" pitchFamily="18" charset="0"/>
                <a:cs typeface="Times New Roman" panose="02020603050405020304" pitchFamily="18" charset="0"/>
              </a:rPr>
              <a:t>the date of transfer shall be the date on which the stock-in-trade is sold or otherwise transferred by the </a:t>
            </a:r>
            <a:r>
              <a:rPr lang="en-GB" sz="2200" b="1" i="1" u="sng" dirty="0" err="1">
                <a:latin typeface="Times New Roman" panose="02020603050405020304" pitchFamily="18" charset="0"/>
                <a:cs typeface="Times New Roman" panose="02020603050405020304" pitchFamily="18" charset="0"/>
              </a:rPr>
              <a:t>assessee</a:t>
            </a:r>
            <a:r>
              <a:rPr lang="en-GB" sz="2200" b="1" i="1" u="sng" dirty="0">
                <a:latin typeface="Times New Roman" panose="02020603050405020304" pitchFamily="18" charset="0"/>
                <a:cs typeface="Times New Roman" panose="02020603050405020304" pitchFamily="18" charset="0"/>
              </a:rPr>
              <a:t> and not on the date of conversion of the capital asset into stock-in-trade</a:t>
            </a:r>
            <a:r>
              <a:rPr lang="en-GB" sz="2200" i="1" dirty="0">
                <a:latin typeface="Times New Roman" panose="02020603050405020304" pitchFamily="18" charset="0"/>
                <a:cs typeface="Times New Roman" panose="02020603050405020304" pitchFamily="18" charset="0"/>
              </a:rPr>
              <a:t>. Further, </a:t>
            </a:r>
            <a:r>
              <a:rPr lang="en-GB" sz="2200" b="1" i="1" u="sng" dirty="0">
                <a:latin typeface="Times New Roman" panose="02020603050405020304" pitchFamily="18" charset="0"/>
                <a:cs typeface="Times New Roman" panose="02020603050405020304" pitchFamily="18" charset="0"/>
              </a:rPr>
              <a:t>Special Bench of ITAT Kolkata in the case of Octavius Steel &amp; Co. Ltd (supra) has held that on conversion of capital asset into stock-in-trade, there is no profit as no can make profit out of himsel</a:t>
            </a:r>
            <a:r>
              <a:rPr lang="en-GB" sz="2200" b="1" i="1" dirty="0">
                <a:latin typeface="Times New Roman" panose="02020603050405020304" pitchFamily="18" charset="0"/>
                <a:cs typeface="Times New Roman" panose="02020603050405020304" pitchFamily="18" charset="0"/>
              </a:rPr>
              <a:t>f</a:t>
            </a:r>
            <a:r>
              <a:rPr lang="en-GB" sz="2200" i="1" dirty="0">
                <a:latin typeface="Times New Roman" panose="02020603050405020304" pitchFamily="18" charset="0"/>
                <a:cs typeface="Times New Roman" panose="02020603050405020304" pitchFamily="18" charset="0"/>
              </a:rPr>
              <a:t>. Further, as per amended sub-section(2) of section 45 of the Act, which was inserted by the Taxation Legislation (Amendment Act), 1984 </a:t>
            </a:r>
            <a:r>
              <a:rPr lang="en-GB" sz="2200" i="1" dirty="0" err="1">
                <a:latin typeface="Times New Roman" panose="02020603050405020304" pitchFamily="18" charset="0"/>
                <a:cs typeface="Times New Roman" panose="02020603050405020304" pitchFamily="18" charset="0"/>
              </a:rPr>
              <a:t>w.e.f</a:t>
            </a:r>
            <a:r>
              <a:rPr lang="en-GB" sz="2200" i="1" dirty="0">
                <a:latin typeface="Times New Roman" panose="02020603050405020304" pitchFamily="18" charset="0"/>
                <a:cs typeface="Times New Roman" panose="02020603050405020304" pitchFamily="18" charset="0"/>
              </a:rPr>
              <a:t>. 1.4.1985, notwithstanding anything contained in sub-section (1), the profits or gains arising from the transfer by way of conversion by the owner of a capital asset into, or its treatment by him as stock-in-trade of a business carried on by him shall be chargeable to income tax as his income of the previous year in which such stock in trade is sold or otherwise transferred by him and, for the purposes of section 48, the fair market value of the asset on the date of such conversion or treatment shall be deemed to be the full value of the consideration received or accruing as a result of the transfer of the capital asset. </a:t>
            </a:r>
            <a:r>
              <a:rPr lang="en-GB" sz="2200" b="1" i="1" u="sng" dirty="0">
                <a:latin typeface="Times New Roman" panose="02020603050405020304" pitchFamily="18" charset="0"/>
                <a:cs typeface="Times New Roman" panose="02020603050405020304" pitchFamily="18" charset="0"/>
              </a:rPr>
              <a:t>Therefore, in view of above CBDT circular and order of Special Bench of Kolkata Bench of the Tribunal in the case of Octavius Steel &amp; Co. Ltd (supra), I have no hesitation to hold that the Assessing Officer was also not correct in denying benefit of section 54F of the Act to the </a:t>
            </a:r>
            <a:r>
              <a:rPr lang="en-GB" sz="2200" b="1" i="1" u="sng" dirty="0" err="1">
                <a:latin typeface="Times New Roman" panose="02020603050405020304" pitchFamily="18" charset="0"/>
                <a:cs typeface="Times New Roman" panose="02020603050405020304" pitchFamily="18" charset="0"/>
              </a:rPr>
              <a:t>assessee</a:t>
            </a:r>
            <a:r>
              <a:rPr lang="en-GB" sz="2200" b="1" i="1" u="sng" dirty="0">
                <a:latin typeface="Times New Roman" panose="02020603050405020304" pitchFamily="18" charset="0"/>
                <a:cs typeface="Times New Roman" panose="02020603050405020304" pitchFamily="18" charset="0"/>
              </a:rPr>
              <a:t> on the ground that residential flat was not constructed after the date of transfer but </a:t>
            </a:r>
            <a:r>
              <a:rPr lang="en-GB" sz="2200" b="1" i="1" u="sng" dirty="0" smtClean="0">
                <a:latin typeface="Times New Roman" panose="02020603050405020304" pitchFamily="18" charset="0"/>
                <a:cs typeface="Times New Roman" panose="02020603050405020304" pitchFamily="18" charset="0"/>
              </a:rPr>
              <a:t>along with </a:t>
            </a:r>
            <a:r>
              <a:rPr lang="en-GB" sz="2200" b="1" i="1" u="sng" dirty="0">
                <a:latin typeface="Times New Roman" panose="02020603050405020304" pitchFamily="18" charset="0"/>
                <a:cs typeface="Times New Roman" panose="02020603050405020304" pitchFamily="18" charset="0"/>
              </a:rPr>
              <a:t>saleable flats</a:t>
            </a:r>
            <a:r>
              <a:rPr lang="en-GB" sz="2200" b="1" i="1" u="sng" dirty="0" smtClean="0">
                <a:latin typeface="Times New Roman" panose="02020603050405020304" pitchFamily="18" charset="0"/>
                <a:cs typeface="Times New Roman" panose="02020603050405020304" pitchFamily="18" charset="0"/>
              </a:rPr>
              <a:t>.”</a:t>
            </a:r>
            <a:endParaRPr lang="en-IN" sz="22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78913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95300"/>
            <a:ext cx="11341100" cy="6099141"/>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This case was also followed by the another decision of the </a:t>
            </a:r>
            <a:r>
              <a:rPr lang="en-GB" sz="2400" b="1" u="sng" dirty="0">
                <a:latin typeface="Times New Roman" panose="02020603050405020304" pitchFamily="18" charset="0"/>
                <a:cs typeface="Times New Roman" panose="02020603050405020304" pitchFamily="18" charset="0"/>
              </a:rPr>
              <a:t>Ranchi bench of the ITAT </a:t>
            </a:r>
            <a:r>
              <a:rPr lang="en-GB" sz="2400" dirty="0">
                <a:latin typeface="Times New Roman" panose="02020603050405020304" pitchFamily="18" charset="0"/>
                <a:cs typeface="Times New Roman" panose="02020603050405020304" pitchFamily="18" charset="0"/>
              </a:rPr>
              <a:t>in the case of </a:t>
            </a:r>
            <a:r>
              <a:rPr lang="en-GB" sz="2400" b="1" u="sng" dirty="0" err="1">
                <a:latin typeface="Times New Roman" panose="02020603050405020304" pitchFamily="18" charset="0"/>
                <a:cs typeface="Times New Roman" panose="02020603050405020304" pitchFamily="18" charset="0"/>
              </a:rPr>
              <a:t>Nisha</a:t>
            </a:r>
            <a:r>
              <a:rPr lang="en-GB" sz="2400" b="1" u="sng" dirty="0">
                <a:latin typeface="Times New Roman" panose="02020603050405020304" pitchFamily="18" charset="0"/>
                <a:cs typeface="Times New Roman" panose="02020603050405020304" pitchFamily="18" charset="0"/>
              </a:rPr>
              <a:t> </a:t>
            </a:r>
            <a:r>
              <a:rPr lang="en-GB" sz="2400" b="1" u="sng" dirty="0" err="1">
                <a:latin typeface="Times New Roman" panose="02020603050405020304" pitchFamily="18" charset="0"/>
                <a:cs typeface="Times New Roman" panose="02020603050405020304" pitchFamily="18" charset="0"/>
              </a:rPr>
              <a:t>Sarawagi</a:t>
            </a:r>
            <a:r>
              <a:rPr lang="en-GB" sz="2400" b="1" u="sng" dirty="0">
                <a:latin typeface="Times New Roman" panose="02020603050405020304" pitchFamily="18" charset="0"/>
                <a:cs typeface="Times New Roman" panose="02020603050405020304" pitchFamily="18" charset="0"/>
              </a:rPr>
              <a:t> vs. ACIT, ITA No. 137/Ran/2019, </a:t>
            </a:r>
            <a:r>
              <a:rPr lang="en-GB" sz="2400" b="1" u="sng" dirty="0" err="1">
                <a:latin typeface="Times New Roman" panose="02020603050405020304" pitchFamily="18" charset="0"/>
                <a:cs typeface="Times New Roman" panose="02020603050405020304" pitchFamily="18" charset="0"/>
              </a:rPr>
              <a:t>dt.</a:t>
            </a:r>
            <a:r>
              <a:rPr lang="en-GB" sz="2400" b="1" u="sng" dirty="0">
                <a:latin typeface="Times New Roman" panose="02020603050405020304" pitchFamily="18" charset="0"/>
                <a:cs typeface="Times New Roman" panose="02020603050405020304" pitchFamily="18" charset="0"/>
              </a:rPr>
              <a:t> 02.03.2020.</a:t>
            </a:r>
          </a:p>
          <a:p>
            <a:pPr marL="0" indent="0" algn="just" fontAlgn="base">
              <a:buNone/>
            </a:pPr>
            <a:r>
              <a:rPr lang="en-GB" sz="2400" b="1" u="sng" dirty="0">
                <a:latin typeface="Times New Roman" panose="02020603050405020304" pitchFamily="18" charset="0"/>
                <a:cs typeface="Times New Roman" panose="02020603050405020304" pitchFamily="18" charset="0"/>
              </a:rPr>
              <a:t>It is to be noted that the circular was specifically for the purposes of investments mentioned under section </a:t>
            </a:r>
            <a:r>
              <a:rPr lang="en-GB" sz="2400" b="1" u="sng" dirty="0" smtClean="0">
                <a:latin typeface="Times New Roman" panose="02020603050405020304" pitchFamily="18" charset="0"/>
                <a:cs typeface="Times New Roman" panose="02020603050405020304" pitchFamily="18" charset="0"/>
              </a:rPr>
              <a:t>54EA / 54EB / 54EC only.</a:t>
            </a:r>
          </a:p>
          <a:p>
            <a:pPr marL="0" indent="0" algn="just" fontAlgn="base">
              <a:buNone/>
            </a:pPr>
            <a:r>
              <a:rPr lang="en-GB" sz="2400" b="1" u="sng" dirty="0" smtClean="0">
                <a:latin typeface="Times New Roman" panose="02020603050405020304" pitchFamily="18" charset="0"/>
                <a:cs typeface="Times New Roman" panose="02020603050405020304" pitchFamily="18" charset="0"/>
              </a:rPr>
              <a:t>However</a:t>
            </a:r>
            <a:r>
              <a:rPr lang="en-GB" sz="2400" b="1" u="sng" dirty="0">
                <a:latin typeface="Times New Roman" panose="02020603050405020304" pitchFamily="18" charset="0"/>
                <a:cs typeface="Times New Roman" panose="02020603050405020304" pitchFamily="18" charset="0"/>
              </a:rPr>
              <a:t>, taking a cue from there the ITAT had allowed the extended time limit for the purposes of investments referred to in section 54F of the Act.</a:t>
            </a:r>
          </a:p>
          <a:p>
            <a:pPr marL="0" indent="0" algn="just" fontAlgn="base">
              <a:buNone/>
            </a:pPr>
            <a:r>
              <a:rPr lang="en-GB" sz="2400" dirty="0">
                <a:latin typeface="Times New Roman" panose="02020603050405020304" pitchFamily="18" charset="0"/>
                <a:cs typeface="Times New Roman" panose="02020603050405020304" pitchFamily="18" charset="0"/>
              </a:rPr>
              <a:t>In this manner, it may be observed that </a:t>
            </a:r>
            <a:r>
              <a:rPr lang="en-GB" sz="2400" b="1" u="sng" dirty="0">
                <a:latin typeface="Times New Roman" panose="02020603050405020304" pitchFamily="18" charset="0"/>
                <a:cs typeface="Times New Roman" panose="02020603050405020304" pitchFamily="18" charset="0"/>
              </a:rPr>
              <a:t>the legislature is mindful of the practical difficulty faced by </a:t>
            </a:r>
            <a:r>
              <a:rPr lang="en-GB" sz="2400" b="1" u="sng" dirty="0" err="1" smtClean="0">
                <a:latin typeface="Times New Roman" panose="02020603050405020304" pitchFamily="18" charset="0"/>
                <a:cs typeface="Times New Roman" panose="02020603050405020304" pitchFamily="18" charset="0"/>
              </a:rPr>
              <a:t>assessees</a:t>
            </a:r>
            <a:r>
              <a:rPr lang="en-GB" sz="2400" b="1" u="sng" dirty="0" smtClean="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in such situation, it may be expected that certain clarification from departmental side may come in this </a:t>
            </a:r>
            <a:r>
              <a:rPr lang="en-GB" sz="2400" b="1" u="sng" dirty="0" smtClean="0">
                <a:latin typeface="Times New Roman" panose="02020603050405020304" pitchFamily="18" charset="0"/>
                <a:cs typeface="Times New Roman" panose="02020603050405020304" pitchFamily="18" charset="0"/>
              </a:rPr>
              <a:t>regard.</a:t>
            </a:r>
          </a:p>
          <a:p>
            <a:pPr marL="0" indent="0" algn="just" fontAlgn="base">
              <a:buNone/>
            </a:pPr>
            <a:r>
              <a:rPr lang="en-GB" sz="2400" dirty="0" smtClean="0">
                <a:latin typeface="Times New Roman" panose="02020603050405020304" pitchFamily="18" charset="0"/>
                <a:cs typeface="Times New Roman" panose="02020603050405020304" pitchFamily="18" charset="0"/>
              </a:rPr>
              <a:t>Till then, the above said circular and decisions may be used for </a:t>
            </a:r>
            <a:r>
              <a:rPr lang="en-GB" sz="2400" dirty="0" err="1" smtClean="0">
                <a:latin typeface="Times New Roman" panose="02020603050405020304" pitchFamily="18" charset="0"/>
                <a:cs typeface="Times New Roman" panose="02020603050405020304" pitchFamily="18" charset="0"/>
              </a:rPr>
              <a:t>assessee’s</a:t>
            </a:r>
            <a:r>
              <a:rPr lang="en-GB" sz="2400" dirty="0" smtClean="0">
                <a:latin typeface="Times New Roman" panose="02020603050405020304" pitchFamily="18" charset="0"/>
                <a:cs typeface="Times New Roman" panose="02020603050405020304" pitchFamily="18" charset="0"/>
              </a:rPr>
              <a:t> benefit.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545914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867" y="1432489"/>
            <a:ext cx="11341100" cy="5805419"/>
          </a:xfrm>
        </p:spPr>
        <p:txBody>
          <a:bodyPr>
            <a:normAutofit/>
          </a:bodyPr>
          <a:lstStyle/>
          <a:p>
            <a:pPr marL="0" indent="0" algn="just" fontAlgn="base">
              <a:buNone/>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most of the exemption provisions, there are also provision of depositing the sale consideration in the Capital Gains Account Scheme, if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unable to invest the money within the year of transfer as prescribed under respective sections. </a:t>
            </a:r>
            <a:endParaRPr lang="en-GB" sz="2400" dirty="0" smtClean="0">
              <a:latin typeface="Times New Roman" panose="02020603050405020304" pitchFamily="18" charset="0"/>
              <a:cs typeface="Times New Roman" panose="02020603050405020304" pitchFamily="18" charset="0"/>
            </a:endParaRPr>
          </a:p>
          <a:p>
            <a:pPr marL="0" indent="0" algn="just" fontAlgn="base">
              <a:buNone/>
            </a:pPr>
            <a:r>
              <a:rPr lang="en-GB" sz="2400" b="1" u="sng" dirty="0" smtClean="0">
                <a:latin typeface="Times New Roman" panose="02020603050405020304" pitchFamily="18" charset="0"/>
                <a:cs typeface="Times New Roman" panose="02020603050405020304" pitchFamily="18" charset="0"/>
              </a:rPr>
              <a:t>In </a:t>
            </a:r>
            <a:r>
              <a:rPr lang="en-GB" sz="2400" b="1" u="sng" dirty="0">
                <a:latin typeface="Times New Roman" panose="02020603050405020304" pitchFamily="18" charset="0"/>
                <a:cs typeface="Times New Roman" panose="02020603050405020304" pitchFamily="18" charset="0"/>
              </a:rPr>
              <a:t>the context of section </a:t>
            </a:r>
            <a:r>
              <a:rPr lang="en-GB" sz="2400" b="1" u="sng" dirty="0" smtClean="0">
                <a:latin typeface="Times New Roman" panose="02020603050405020304" pitchFamily="18" charset="0"/>
                <a:cs typeface="Times New Roman" panose="02020603050405020304" pitchFamily="18" charset="0"/>
              </a:rPr>
              <a:t>45(5A), </a:t>
            </a:r>
            <a:r>
              <a:rPr lang="en-GB" sz="2400" b="1" u="sng" dirty="0">
                <a:latin typeface="Times New Roman" panose="02020603050405020304" pitchFamily="18" charset="0"/>
                <a:cs typeface="Times New Roman" panose="02020603050405020304" pitchFamily="18" charset="0"/>
              </a:rPr>
              <a:t>the same should be applicable from the date of issue of completion certificate </a:t>
            </a:r>
            <a:r>
              <a:rPr lang="en-GB" sz="2400" b="1" u="sng" dirty="0" smtClean="0">
                <a:latin typeface="Times New Roman" panose="02020603050405020304" pitchFamily="18" charset="0"/>
                <a:cs typeface="Times New Roman" panose="02020603050405020304" pitchFamily="18" charset="0"/>
              </a:rPr>
              <a:t>only </a:t>
            </a:r>
            <a:r>
              <a:rPr lang="en-GB" sz="2400" b="1" u="sng" dirty="0">
                <a:latin typeface="Times New Roman" panose="02020603050405020304" pitchFamily="18" charset="0"/>
                <a:cs typeface="Times New Roman" panose="02020603050405020304" pitchFamily="18" charset="0"/>
              </a:rPr>
              <a:t>as the sale consideration, in a manner, is assumed to have realised on that day.</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495300" y="134937"/>
            <a:ext cx="10515600" cy="1016530"/>
          </a:xfrm>
        </p:spPr>
        <p:txBody>
          <a:bodyPr>
            <a:noAutofit/>
          </a:bodyPr>
          <a:lstStyle/>
          <a:p>
            <a:r>
              <a:rPr lang="en-IN" sz="2800" b="1" dirty="0" smtClean="0">
                <a:solidFill>
                  <a:schemeClr val="tx1"/>
                </a:solidFill>
                <a:latin typeface="Times New Roman" panose="02020603050405020304" pitchFamily="18" charset="0"/>
                <a:cs typeface="Times New Roman" panose="02020603050405020304" pitchFamily="18" charset="0"/>
              </a:rPr>
              <a:t>ISSUE -12</a:t>
            </a:r>
            <a:br>
              <a:rPr lang="en-IN" sz="2800" b="1" dirty="0" smtClean="0">
                <a:solidFill>
                  <a:schemeClr val="tx1"/>
                </a:solidFill>
                <a:latin typeface="Times New Roman" panose="02020603050405020304" pitchFamily="18" charset="0"/>
                <a:cs typeface="Times New Roman" panose="02020603050405020304" pitchFamily="18" charset="0"/>
              </a:rPr>
            </a:br>
            <a:r>
              <a:rPr lang="en-IN" sz="2800" b="1" u="sng" dirty="0" smtClean="0">
                <a:solidFill>
                  <a:schemeClr val="tx1"/>
                </a:solidFill>
                <a:latin typeface="Times New Roman" panose="02020603050405020304" pitchFamily="18" charset="0"/>
                <a:cs typeface="Times New Roman" panose="02020603050405020304" pitchFamily="18" charset="0"/>
              </a:rPr>
              <a:t>CAPITAL GAINS ACCOUNT SCHEME</a:t>
            </a:r>
            <a:endParaRPr lang="en-IN" sz="28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993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864" y="428605"/>
            <a:ext cx="10991669" cy="5697559"/>
          </a:xfrm>
        </p:spPr>
        <p:txBody>
          <a:bodyPr>
            <a:normAutofit/>
          </a:bodyPr>
          <a:lstStyle/>
          <a:p>
            <a:pPr algn="just">
              <a:buNone/>
            </a:pPr>
            <a:r>
              <a:rPr lang="en-IN" b="1" dirty="0" smtClean="0">
                <a:latin typeface="Times New Roman" panose="02020603050405020304" pitchFamily="18" charset="0"/>
                <a:cs typeface="Times New Roman" panose="02020603050405020304" pitchFamily="18" charset="0"/>
              </a:rPr>
              <a:t>ISSUE - 13</a:t>
            </a:r>
          </a:p>
          <a:p>
            <a:pPr algn="just">
              <a:buNone/>
            </a:pPr>
            <a:r>
              <a:rPr lang="en-IN" b="1" u="sng" dirty="0" smtClean="0">
                <a:latin typeface="Times New Roman" panose="02020603050405020304" pitchFamily="18" charset="0"/>
                <a:cs typeface="Times New Roman" panose="02020603050405020304" pitchFamily="18" charset="0"/>
              </a:rPr>
              <a:t>NO MECHANISM FOR REFERENCE TO VALUATION OFFICER</a:t>
            </a:r>
            <a:r>
              <a:rPr lang="en-IN" u="sng" dirty="0" smtClean="0">
                <a:latin typeface="Times New Roman" panose="02020603050405020304" pitchFamily="18" charset="0"/>
                <a:cs typeface="Times New Roman" panose="02020603050405020304" pitchFamily="18" charset="0"/>
              </a:rPr>
              <a:t> </a:t>
            </a:r>
            <a:endParaRPr lang="en-IN" u="sng" dirty="0">
              <a:latin typeface="Times New Roman" panose="02020603050405020304" pitchFamily="18" charset="0"/>
              <a:cs typeface="Times New Roman" panose="02020603050405020304" pitchFamily="18" charset="0"/>
            </a:endParaRPr>
          </a:p>
          <a:p>
            <a:pPr algn="just">
              <a:buNone/>
            </a:pPr>
            <a:endParaRPr lang="en-IN" sz="2400" dirty="0" smtClean="0">
              <a:latin typeface="Times New Roman" panose="02020603050405020304" pitchFamily="18" charset="0"/>
              <a:cs typeface="Times New Roman" panose="02020603050405020304" pitchFamily="18" charset="0"/>
            </a:endParaRPr>
          </a:p>
          <a:p>
            <a:pPr algn="just">
              <a:buNone/>
            </a:pPr>
            <a:r>
              <a:rPr lang="en-IN" sz="2400" dirty="0" smtClean="0">
                <a:latin typeface="Times New Roman" panose="02020603050405020304" pitchFamily="18" charset="0"/>
                <a:cs typeface="Times New Roman" panose="02020603050405020304" pitchFamily="18" charset="0"/>
              </a:rPr>
              <a:t>Unlike </a:t>
            </a:r>
            <a:r>
              <a:rPr lang="en-IN" sz="2400" dirty="0">
                <a:latin typeface="Times New Roman" panose="02020603050405020304" pitchFamily="18" charset="0"/>
                <a:cs typeface="Times New Roman" panose="02020603050405020304" pitchFamily="18" charset="0"/>
              </a:rPr>
              <a:t>the provisions of section 50C, there is no provision </a:t>
            </a:r>
            <a:r>
              <a:rPr lang="en-IN" sz="2400" dirty="0" smtClean="0">
                <a:latin typeface="Times New Roman" panose="02020603050405020304" pitchFamily="18" charset="0"/>
                <a:cs typeface="Times New Roman" panose="02020603050405020304" pitchFamily="18" charset="0"/>
              </a:rPr>
              <a:t>to </a:t>
            </a:r>
            <a:r>
              <a:rPr lang="en-IN" sz="2400" dirty="0">
                <a:latin typeface="Times New Roman" panose="02020603050405020304" pitchFamily="18" charset="0"/>
                <a:cs typeface="Times New Roman" panose="02020603050405020304" pitchFamily="18" charset="0"/>
              </a:rPr>
              <a:t>contest before the Assessing Officer that the stamp duty value exceeds the FMV of the property and seek for a reference to the Valuation Officer. </a:t>
            </a:r>
            <a:endParaRPr lang="en-IN" sz="2400" dirty="0" smtClean="0">
              <a:latin typeface="Times New Roman" panose="02020603050405020304" pitchFamily="18" charset="0"/>
              <a:cs typeface="Times New Roman" panose="02020603050405020304" pitchFamily="18" charset="0"/>
            </a:endParaRPr>
          </a:p>
          <a:p>
            <a:pPr algn="just">
              <a:buNone/>
            </a:pPr>
            <a:endParaRPr lang="en-IN" sz="2400" dirty="0">
              <a:latin typeface="Times New Roman" panose="02020603050405020304" pitchFamily="18" charset="0"/>
              <a:cs typeface="Times New Roman" panose="02020603050405020304" pitchFamily="18" charset="0"/>
            </a:endParaRPr>
          </a:p>
          <a:p>
            <a:pPr algn="just">
              <a:buNone/>
            </a:pPr>
            <a:r>
              <a:rPr lang="en-IN" sz="2400" dirty="0">
                <a:latin typeface="Times New Roman" panose="02020603050405020304" pitchFamily="18" charset="0"/>
                <a:cs typeface="Times New Roman" panose="02020603050405020304" pitchFamily="18" charset="0"/>
              </a:rPr>
              <a:t>Therefore, if the market price of units in a particular project is lower than the stamp duty value, the </a:t>
            </a:r>
            <a:r>
              <a:rPr lang="en-IN" sz="2400" dirty="0" err="1">
                <a:latin typeface="Times New Roman" panose="02020603050405020304" pitchFamily="18" charset="0"/>
                <a:cs typeface="Times New Roman" panose="02020603050405020304" pitchFamily="18" charset="0"/>
              </a:rPr>
              <a:t>assessees</a:t>
            </a:r>
            <a:r>
              <a:rPr lang="en-IN" sz="2400" dirty="0">
                <a:latin typeface="Times New Roman" panose="02020603050405020304" pitchFamily="18" charset="0"/>
                <a:cs typeface="Times New Roman" panose="02020603050405020304" pitchFamily="18" charset="0"/>
              </a:rPr>
              <a:t> would be burdened with a higher tax liability. </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12908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1" y="4795"/>
            <a:ext cx="9143999" cy="1024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25356" y="0"/>
            <a:ext cx="4742642" cy="5999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24000" y="1"/>
            <a:ext cx="9088212" cy="102057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23168" y="52303"/>
            <a:ext cx="9145625" cy="901842"/>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386044" y="130635"/>
            <a:ext cx="11372137" cy="6571030"/>
          </a:xfrm>
          <a:prstGeom prst="rect">
            <a:avLst/>
          </a:prstGeom>
        </p:spPr>
        <p:txBody>
          <a:bodyPr vert="horz" wrap="square" lIns="0" tIns="0" rIns="0" bIns="0" rtlCol="0">
            <a:spAutoFit/>
          </a:bodyPr>
          <a:lstStyle/>
          <a:p>
            <a:pPr marL="12700"/>
            <a:r>
              <a:rPr lang="en-US" sz="2400" b="1" u="sng" dirty="0">
                <a:latin typeface="Times" panose="02020603050405020304" pitchFamily="18" charset="0"/>
                <a:cs typeface="Times" panose="02020603050405020304" pitchFamily="18" charset="0"/>
              </a:rPr>
              <a:t>Year of Taxation:</a:t>
            </a:r>
            <a:r>
              <a:rPr lang="en-US" sz="2400" u="sng" dirty="0">
                <a:latin typeface="Times" panose="02020603050405020304" pitchFamily="18" charset="0"/>
                <a:cs typeface="Times" panose="02020603050405020304" pitchFamily="18" charset="0"/>
              </a:rPr>
              <a:t> </a:t>
            </a:r>
            <a:endParaRPr lang="en-US" sz="2000" u="sng" dirty="0">
              <a:latin typeface="Times" panose="02020603050405020304" pitchFamily="18" charset="0"/>
              <a:cs typeface="Times" panose="02020603050405020304" pitchFamily="18" charset="0"/>
            </a:endParaRPr>
          </a:p>
          <a:p>
            <a:pPr marL="12700"/>
            <a:r>
              <a:rPr lang="en-GB" sz="2300" b="1" u="sng" dirty="0" smtClean="0">
                <a:latin typeface="Times" panose="02020603050405020304" pitchFamily="18" charset="0"/>
                <a:cs typeface="Times" panose="02020603050405020304" pitchFamily="18" charset="0"/>
              </a:rPr>
              <a:t>Ap</a:t>
            </a:r>
            <a:r>
              <a:rPr lang="en-GB" sz="2300" b="1" u="sng" spc="-10" dirty="0" smtClean="0">
                <a:latin typeface="Times" panose="02020603050405020304" pitchFamily="18" charset="0"/>
                <a:cs typeface="Times" panose="02020603050405020304" pitchFamily="18" charset="0"/>
              </a:rPr>
              <a:t>p</a:t>
            </a:r>
            <a:r>
              <a:rPr lang="en-GB" sz="2300" b="1" u="sng" dirty="0" smtClean="0">
                <a:latin typeface="Times" panose="02020603050405020304" pitchFamily="18" charset="0"/>
                <a:cs typeface="Times" panose="02020603050405020304" pitchFamily="18" charset="0"/>
              </a:rPr>
              <a:t>licab</a:t>
            </a:r>
            <a:r>
              <a:rPr lang="en-GB" sz="2300" b="1" u="sng" spc="5" dirty="0" smtClean="0">
                <a:latin typeface="Times" panose="02020603050405020304" pitchFamily="18" charset="0"/>
                <a:cs typeface="Times" panose="02020603050405020304" pitchFamily="18" charset="0"/>
              </a:rPr>
              <a:t>l</a:t>
            </a:r>
            <a:r>
              <a:rPr lang="en-GB" sz="2300" b="1" u="sng" dirty="0" smtClean="0">
                <a:latin typeface="Times" panose="02020603050405020304" pitchFamily="18" charset="0"/>
                <a:cs typeface="Times" panose="02020603050405020304" pitchFamily="18" charset="0"/>
              </a:rPr>
              <a:t>e </a:t>
            </a:r>
            <a:r>
              <a:rPr lang="en-GB" sz="2300" b="1" u="sng" spc="-10" dirty="0" smtClean="0">
                <a:latin typeface="Times" panose="02020603050405020304" pitchFamily="18" charset="0"/>
                <a:cs typeface="Times" panose="02020603050405020304" pitchFamily="18" charset="0"/>
              </a:rPr>
              <a:t>o</a:t>
            </a:r>
            <a:r>
              <a:rPr lang="en-GB" sz="2300" b="1" u="sng" dirty="0" smtClean="0">
                <a:latin typeface="Times" panose="02020603050405020304" pitchFamily="18" charset="0"/>
                <a:cs typeface="Times" panose="02020603050405020304" pitchFamily="18" charset="0"/>
              </a:rPr>
              <a:t>n d</a:t>
            </a:r>
            <a:r>
              <a:rPr lang="en-GB" sz="2300" b="1" u="sng" spc="5" dirty="0" smtClean="0">
                <a:latin typeface="Times" panose="02020603050405020304" pitchFamily="18" charset="0"/>
                <a:cs typeface="Times" panose="02020603050405020304" pitchFamily="18" charset="0"/>
              </a:rPr>
              <a:t>a</a:t>
            </a:r>
            <a:r>
              <a:rPr lang="en-GB" sz="2300" b="1" u="sng" spc="-5" dirty="0" smtClean="0">
                <a:latin typeface="Times" panose="02020603050405020304" pitchFamily="18" charset="0"/>
                <a:cs typeface="Times" panose="02020603050405020304" pitchFamily="18" charset="0"/>
              </a:rPr>
              <a:t>t</a:t>
            </a:r>
            <a:r>
              <a:rPr lang="en-GB" sz="2300" b="1" u="sng" dirty="0" smtClean="0">
                <a:latin typeface="Times" panose="02020603050405020304" pitchFamily="18" charset="0"/>
                <a:cs typeface="Times" panose="02020603050405020304" pitchFamily="18" charset="0"/>
              </a:rPr>
              <a:t>e </a:t>
            </a:r>
            <a:r>
              <a:rPr lang="en-GB" sz="2300" b="1" u="sng" spc="-5" dirty="0" smtClean="0">
                <a:latin typeface="Times" panose="02020603050405020304" pitchFamily="18" charset="0"/>
                <a:cs typeface="Times" panose="02020603050405020304" pitchFamily="18" charset="0"/>
              </a:rPr>
              <a:t>o</a:t>
            </a:r>
            <a:r>
              <a:rPr lang="en-GB" sz="2300" b="1" u="sng" dirty="0" smtClean="0">
                <a:latin typeface="Times" panose="02020603050405020304" pitchFamily="18" charset="0"/>
                <a:cs typeface="Times" panose="02020603050405020304" pitchFamily="18" charset="0"/>
              </a:rPr>
              <a:t>f</a:t>
            </a:r>
            <a:r>
              <a:rPr lang="en-GB" sz="2300" b="1" u="sng" dirty="0">
                <a:latin typeface="Times" panose="02020603050405020304" pitchFamily="18" charset="0"/>
                <a:cs typeface="Times" panose="02020603050405020304" pitchFamily="18" charset="0"/>
              </a:rPr>
              <a:t>	</a:t>
            </a:r>
            <a:r>
              <a:rPr lang="en-GB" sz="2300" b="1" u="sng" dirty="0" smtClean="0">
                <a:latin typeface="Times" panose="02020603050405020304" pitchFamily="18" charset="0"/>
                <a:cs typeface="Times" panose="02020603050405020304" pitchFamily="18" charset="0"/>
              </a:rPr>
              <a:t>e</a:t>
            </a:r>
            <a:r>
              <a:rPr lang="en-GB" sz="2300" b="1" u="sng" spc="5" dirty="0" smtClean="0">
                <a:latin typeface="Times" panose="02020603050405020304" pitchFamily="18" charset="0"/>
                <a:cs typeface="Times" panose="02020603050405020304" pitchFamily="18" charset="0"/>
              </a:rPr>
              <a:t>n</a:t>
            </a:r>
            <a:r>
              <a:rPr lang="en-GB" sz="2300" b="1" u="sng" spc="-5" dirty="0" smtClean="0">
                <a:latin typeface="Times" panose="02020603050405020304" pitchFamily="18" charset="0"/>
                <a:cs typeface="Times" panose="02020603050405020304" pitchFamily="18" charset="0"/>
              </a:rPr>
              <a:t>terin</a:t>
            </a:r>
            <a:r>
              <a:rPr lang="en-GB" sz="2300" b="1" u="sng" dirty="0" smtClean="0">
                <a:latin typeface="Times" panose="02020603050405020304" pitchFamily="18" charset="0"/>
                <a:cs typeface="Times" panose="02020603050405020304" pitchFamily="18" charset="0"/>
              </a:rPr>
              <a:t>g into </a:t>
            </a:r>
            <a:r>
              <a:rPr lang="en-GB" sz="2300" b="1" u="sng" spc="-5" dirty="0" smtClean="0">
                <a:latin typeface="Times" panose="02020603050405020304" pitchFamily="18" charset="0"/>
                <a:cs typeface="Times" panose="02020603050405020304" pitchFamily="18" charset="0"/>
              </a:rPr>
              <a:t>th</a:t>
            </a:r>
            <a:r>
              <a:rPr lang="en-GB" sz="2300" b="1" u="sng" dirty="0" smtClean="0">
                <a:latin typeface="Times" panose="02020603050405020304" pitchFamily="18" charset="0"/>
                <a:cs typeface="Times" panose="02020603050405020304" pitchFamily="18" charset="0"/>
              </a:rPr>
              <a:t>e </a:t>
            </a:r>
            <a:r>
              <a:rPr lang="en-GB" sz="2300" b="1" u="sng" spc="10" dirty="0" smtClean="0">
                <a:latin typeface="Times" panose="02020603050405020304" pitchFamily="18" charset="0"/>
                <a:cs typeface="Times" panose="02020603050405020304" pitchFamily="18" charset="0"/>
              </a:rPr>
              <a:t>j</a:t>
            </a:r>
            <a:r>
              <a:rPr lang="en-GB" sz="2300" b="1" u="sng" dirty="0" smtClean="0">
                <a:latin typeface="Times" panose="02020603050405020304" pitchFamily="18" charset="0"/>
                <a:cs typeface="Times" panose="02020603050405020304" pitchFamily="18" charset="0"/>
              </a:rPr>
              <a:t>oint </a:t>
            </a:r>
            <a:r>
              <a:rPr sz="2300" b="1" u="sng" spc="-5" dirty="0" smtClean="0">
                <a:latin typeface="Times" panose="02020603050405020304" pitchFamily="18" charset="0"/>
                <a:cs typeface="Times" panose="02020603050405020304" pitchFamily="18" charset="0"/>
              </a:rPr>
              <a:t>development </a:t>
            </a:r>
            <a:r>
              <a:rPr sz="2300" b="1" u="sng" dirty="0" smtClean="0">
                <a:latin typeface="Times" panose="02020603050405020304" pitchFamily="18" charset="0"/>
                <a:cs typeface="Times" panose="02020603050405020304" pitchFamily="18" charset="0"/>
              </a:rPr>
              <a:t>agreement</a:t>
            </a:r>
            <a:endParaRPr lang="en-GB" sz="2300" b="1" u="sng" dirty="0" smtClean="0">
              <a:latin typeface="Times" panose="02020603050405020304" pitchFamily="18" charset="0"/>
              <a:cs typeface="Times" panose="02020603050405020304" pitchFamily="18" charset="0"/>
            </a:endParaRPr>
          </a:p>
          <a:p>
            <a:pPr marL="355600" indent="-342900">
              <a:buFont typeface="Wingdings" panose="05000000000000000000" pitchFamily="2" charset="2"/>
              <a:buChar char="Ø"/>
            </a:pPr>
            <a:r>
              <a:rPr sz="2300" b="1" dirty="0" err="1" smtClean="0">
                <a:latin typeface="Times" panose="02020603050405020304" pitchFamily="18" charset="0"/>
                <a:cs typeface="Times" panose="02020603050405020304" pitchFamily="18" charset="0"/>
              </a:rPr>
              <a:t>C</a:t>
            </a:r>
            <a:r>
              <a:rPr sz="2300" b="1" spc="-20" dirty="0" err="1" smtClean="0">
                <a:latin typeface="Times" panose="02020603050405020304" pitchFamily="18" charset="0"/>
                <a:cs typeface="Times" panose="02020603050405020304" pitchFamily="18" charset="0"/>
              </a:rPr>
              <a:t>h</a:t>
            </a:r>
            <a:r>
              <a:rPr sz="2300" b="1" dirty="0" err="1" smtClean="0">
                <a:latin typeface="Times" panose="02020603050405020304" pitchFamily="18" charset="0"/>
                <a:cs typeface="Times" panose="02020603050405020304" pitchFamily="18" charset="0"/>
              </a:rPr>
              <a:t>at</a:t>
            </a:r>
            <a:r>
              <a:rPr sz="2300" b="1" spc="-15" dirty="0" err="1" smtClean="0">
                <a:latin typeface="Times" panose="02020603050405020304" pitchFamily="18" charset="0"/>
                <a:cs typeface="Times" panose="02020603050405020304" pitchFamily="18" charset="0"/>
              </a:rPr>
              <a:t>u</a:t>
            </a:r>
            <a:r>
              <a:rPr sz="2300" b="1" dirty="0" err="1" smtClean="0">
                <a:latin typeface="Times" panose="02020603050405020304" pitchFamily="18" charset="0"/>
                <a:cs typeface="Times" panose="02020603050405020304" pitchFamily="18" charset="0"/>
              </a:rPr>
              <a:t>r</a:t>
            </a:r>
            <a:r>
              <a:rPr sz="2300" b="1" spc="-15" dirty="0" err="1" smtClean="0">
                <a:latin typeface="Times" panose="02020603050405020304" pitchFamily="18" charset="0"/>
                <a:cs typeface="Times" panose="02020603050405020304" pitchFamily="18" charset="0"/>
              </a:rPr>
              <a:t>b</a:t>
            </a:r>
            <a:r>
              <a:rPr lang="en-GB" sz="2300" b="1" spc="-15" dirty="0" smtClean="0">
                <a:latin typeface="Times" panose="02020603050405020304" pitchFamily="18" charset="0"/>
                <a:cs typeface="Times" panose="02020603050405020304" pitchFamily="18" charset="0"/>
              </a:rPr>
              <a:t>h</a:t>
            </a:r>
            <a:r>
              <a:rPr sz="2300" b="1" spc="-15" dirty="0" err="1" smtClean="0">
                <a:latin typeface="Times" panose="02020603050405020304" pitchFamily="18" charset="0"/>
                <a:cs typeface="Times" panose="02020603050405020304" pitchFamily="18" charset="0"/>
              </a:rPr>
              <a:t>u</a:t>
            </a:r>
            <a:r>
              <a:rPr sz="2300" b="1" dirty="0" err="1" smtClean="0">
                <a:latin typeface="Times" panose="02020603050405020304" pitchFamily="18" charset="0"/>
                <a:cs typeface="Times" panose="02020603050405020304" pitchFamily="18" charset="0"/>
              </a:rPr>
              <a:t>j</a:t>
            </a:r>
            <a:r>
              <a:rPr lang="en-GB" sz="2300" b="1" dirty="0" smtClean="0">
                <a:latin typeface="Times" panose="02020603050405020304" pitchFamily="18" charset="0"/>
                <a:cs typeface="Times" panose="02020603050405020304" pitchFamily="18" charset="0"/>
              </a:rPr>
              <a:t> </a:t>
            </a:r>
            <a:r>
              <a:rPr sz="2300" b="1" spc="5" dirty="0" err="1" smtClean="0">
                <a:latin typeface="Times" panose="02020603050405020304" pitchFamily="18" charset="0"/>
                <a:cs typeface="Times" panose="02020603050405020304" pitchFamily="18" charset="0"/>
              </a:rPr>
              <a:t>D</a:t>
            </a:r>
            <a:r>
              <a:rPr sz="2300" b="1" spc="-85" dirty="0" err="1" smtClean="0">
                <a:latin typeface="Times" panose="02020603050405020304" pitchFamily="18" charset="0"/>
                <a:cs typeface="Times" panose="02020603050405020304" pitchFamily="18" charset="0"/>
              </a:rPr>
              <a:t>w</a:t>
            </a:r>
            <a:r>
              <a:rPr sz="2300" b="1" dirty="0" err="1" smtClean="0">
                <a:latin typeface="Times" panose="02020603050405020304" pitchFamily="18" charset="0"/>
                <a:cs typeface="Times" panose="02020603050405020304" pitchFamily="18" charset="0"/>
              </a:rPr>
              <a:t>ara</a:t>
            </a:r>
            <a:r>
              <a:rPr sz="2300" b="1" spc="-10" dirty="0" err="1" smtClean="0">
                <a:latin typeface="Times" panose="02020603050405020304" pitchFamily="18" charset="0"/>
                <a:cs typeface="Times" panose="02020603050405020304" pitchFamily="18" charset="0"/>
              </a:rPr>
              <a:t>k</a:t>
            </a:r>
            <a:r>
              <a:rPr sz="2300" b="1" dirty="0" err="1" smtClean="0">
                <a:latin typeface="Times" panose="02020603050405020304" pitchFamily="18" charset="0"/>
                <a:cs typeface="Times" panose="02020603050405020304" pitchFamily="18" charset="0"/>
              </a:rPr>
              <a:t>ad</a:t>
            </a:r>
            <a:r>
              <a:rPr sz="2300" b="1" spc="-10" dirty="0" err="1" smtClean="0">
                <a:latin typeface="Times" panose="02020603050405020304" pitchFamily="18" charset="0"/>
                <a:cs typeface="Times" panose="02020603050405020304" pitchFamily="18" charset="0"/>
              </a:rPr>
              <a:t>a</a:t>
            </a:r>
            <a:r>
              <a:rPr sz="2300" b="1" dirty="0" err="1" smtClean="0">
                <a:latin typeface="Times" panose="02020603050405020304" pitchFamily="18" charset="0"/>
                <a:cs typeface="Times" panose="02020603050405020304" pitchFamily="18" charset="0"/>
              </a:rPr>
              <a:t>s</a:t>
            </a:r>
            <a:r>
              <a:rPr lang="en-GB" sz="2300" b="1" dirty="0" smtClean="0">
                <a:latin typeface="Times" panose="02020603050405020304" pitchFamily="18" charset="0"/>
                <a:cs typeface="Times" panose="02020603050405020304" pitchFamily="18" charset="0"/>
              </a:rPr>
              <a:t> </a:t>
            </a:r>
            <a:r>
              <a:rPr sz="2300" b="1" spc="-10" dirty="0" smtClean="0">
                <a:latin typeface="Times" panose="02020603050405020304" pitchFamily="18" charset="0"/>
                <a:cs typeface="Times" panose="02020603050405020304" pitchFamily="18" charset="0"/>
              </a:rPr>
              <a:t>K</a:t>
            </a:r>
            <a:r>
              <a:rPr sz="2300" b="1" dirty="0" smtClean="0">
                <a:latin typeface="Times" panose="02020603050405020304" pitchFamily="18" charset="0"/>
                <a:cs typeface="Times" panose="02020603050405020304" pitchFamily="18" charset="0"/>
              </a:rPr>
              <a:t>ap</a:t>
            </a:r>
            <a:r>
              <a:rPr sz="2300" b="1" spc="-10" dirty="0" smtClean="0">
                <a:latin typeface="Times" panose="02020603050405020304" pitchFamily="18" charset="0"/>
                <a:cs typeface="Times" panose="02020603050405020304" pitchFamily="18" charset="0"/>
              </a:rPr>
              <a:t>a</a:t>
            </a:r>
            <a:r>
              <a:rPr sz="2300" b="1" dirty="0" smtClean="0">
                <a:latin typeface="Times" panose="02020603050405020304" pitchFamily="18" charset="0"/>
                <a:cs typeface="Times" panose="02020603050405020304" pitchFamily="18" charset="0"/>
              </a:rPr>
              <a:t>dia</a:t>
            </a:r>
            <a:r>
              <a:rPr lang="en-GB" sz="2300" b="1" dirty="0" smtClean="0">
                <a:latin typeface="Times" panose="02020603050405020304" pitchFamily="18" charset="0"/>
                <a:cs typeface="Times" panose="02020603050405020304" pitchFamily="18" charset="0"/>
              </a:rPr>
              <a:t> </a:t>
            </a:r>
            <a:r>
              <a:rPr sz="2300" b="1" dirty="0" err="1" smtClean="0">
                <a:latin typeface="Times" panose="02020603050405020304" pitchFamily="18" charset="0"/>
                <a:cs typeface="Times" panose="02020603050405020304" pitchFamily="18" charset="0"/>
              </a:rPr>
              <a:t>Vs</a:t>
            </a:r>
            <a:r>
              <a:rPr lang="en-GB" sz="2300" b="1" dirty="0" smtClean="0">
                <a:latin typeface="Times" panose="02020603050405020304" pitchFamily="18" charset="0"/>
                <a:cs typeface="Times" panose="02020603050405020304" pitchFamily="18" charset="0"/>
              </a:rPr>
              <a:t> </a:t>
            </a:r>
            <a:r>
              <a:rPr sz="2300" b="1" dirty="0" smtClean="0">
                <a:latin typeface="Times" panose="02020603050405020304" pitchFamily="18" charset="0"/>
                <a:cs typeface="Times" panose="02020603050405020304" pitchFamily="18" charset="0"/>
              </a:rPr>
              <a:t>C</a:t>
            </a:r>
            <a:r>
              <a:rPr sz="2300" b="1" spc="-15" dirty="0" smtClean="0">
                <a:latin typeface="Times" panose="02020603050405020304" pitchFamily="18" charset="0"/>
                <a:cs typeface="Times" panose="02020603050405020304" pitchFamily="18" charset="0"/>
              </a:rPr>
              <a:t>I</a:t>
            </a:r>
            <a:r>
              <a:rPr sz="2300" b="1" dirty="0" smtClean="0">
                <a:latin typeface="Times" panose="02020603050405020304" pitchFamily="18" charset="0"/>
                <a:cs typeface="Times" panose="02020603050405020304" pitchFamily="18" charset="0"/>
              </a:rPr>
              <a:t>T</a:t>
            </a:r>
            <a:r>
              <a:rPr lang="en-GB" sz="2300" b="1" dirty="0" smtClean="0">
                <a:latin typeface="Times" panose="02020603050405020304" pitchFamily="18" charset="0"/>
                <a:cs typeface="Times" panose="02020603050405020304" pitchFamily="18" charset="0"/>
              </a:rPr>
              <a:t> </a:t>
            </a:r>
            <a:r>
              <a:rPr sz="2300" b="1" spc="-5" dirty="0" smtClean="0">
                <a:latin typeface="Times" panose="02020603050405020304" pitchFamily="18" charset="0"/>
                <a:cs typeface="Times" panose="02020603050405020304" pitchFamily="18" charset="0"/>
              </a:rPr>
              <a:t>(</a:t>
            </a:r>
            <a:r>
              <a:rPr sz="2300" b="1" dirty="0" smtClean="0">
                <a:latin typeface="Times" panose="02020603050405020304" pitchFamily="18" charset="0"/>
                <a:cs typeface="Times" panose="02020603050405020304" pitchFamily="18" charset="0"/>
              </a:rPr>
              <a:t>2</a:t>
            </a:r>
            <a:r>
              <a:rPr sz="2300" b="1" spc="-20" dirty="0" smtClean="0">
                <a:latin typeface="Times" panose="02020603050405020304" pitchFamily="18" charset="0"/>
                <a:cs typeface="Times" panose="02020603050405020304" pitchFamily="18" charset="0"/>
              </a:rPr>
              <a:t>0</a:t>
            </a:r>
            <a:r>
              <a:rPr sz="2300" b="1" dirty="0" smtClean="0">
                <a:latin typeface="Times" panose="02020603050405020304" pitchFamily="18" charset="0"/>
                <a:cs typeface="Times" panose="02020603050405020304" pitchFamily="18" charset="0"/>
              </a:rPr>
              <a:t>03)</a:t>
            </a:r>
            <a:r>
              <a:rPr lang="en-GB" sz="2300" b="1" dirty="0" smtClean="0">
                <a:latin typeface="Times" panose="02020603050405020304" pitchFamily="18" charset="0"/>
                <a:cs typeface="Times" panose="02020603050405020304" pitchFamily="18" charset="0"/>
              </a:rPr>
              <a:t> </a:t>
            </a:r>
            <a:r>
              <a:rPr sz="2300" b="1" dirty="0" smtClean="0">
                <a:latin typeface="Times" panose="02020603050405020304" pitchFamily="18" charset="0"/>
                <a:cs typeface="Times" panose="02020603050405020304" pitchFamily="18" charset="0"/>
              </a:rPr>
              <a:t>260</a:t>
            </a:r>
            <a:r>
              <a:rPr lang="en-GB" sz="2300" b="1" dirty="0" smtClean="0">
                <a:latin typeface="Times" panose="02020603050405020304" pitchFamily="18" charset="0"/>
                <a:cs typeface="Times" panose="02020603050405020304" pitchFamily="18" charset="0"/>
              </a:rPr>
              <a:t> </a:t>
            </a:r>
            <a:r>
              <a:rPr sz="2300" b="1" dirty="0" smtClean="0">
                <a:latin typeface="Times" panose="02020603050405020304" pitchFamily="18" charset="0"/>
                <a:cs typeface="Times" panose="02020603050405020304" pitchFamily="18" charset="0"/>
              </a:rPr>
              <a:t>ITR </a:t>
            </a:r>
            <a:r>
              <a:rPr sz="2300" b="1" spc="5" dirty="0">
                <a:latin typeface="Times" panose="02020603050405020304" pitchFamily="18" charset="0"/>
                <a:cs typeface="Times" panose="02020603050405020304" pitchFamily="18" charset="0"/>
              </a:rPr>
              <a:t>491</a:t>
            </a:r>
            <a:r>
              <a:rPr sz="2300" b="1" spc="-175" dirty="0">
                <a:latin typeface="Times" panose="02020603050405020304" pitchFamily="18" charset="0"/>
                <a:cs typeface="Times" panose="02020603050405020304" pitchFamily="18" charset="0"/>
              </a:rPr>
              <a:t> </a:t>
            </a:r>
            <a:r>
              <a:rPr sz="2300" b="1" dirty="0">
                <a:latin typeface="Times" panose="02020603050405020304" pitchFamily="18" charset="0"/>
                <a:cs typeface="Times" panose="02020603050405020304" pitchFamily="18" charset="0"/>
              </a:rPr>
              <a:t>(</a:t>
            </a:r>
            <a:r>
              <a:rPr sz="2300" b="1" dirty="0" err="1">
                <a:latin typeface="Times" panose="02020603050405020304" pitchFamily="18" charset="0"/>
                <a:cs typeface="Times" panose="02020603050405020304" pitchFamily="18" charset="0"/>
              </a:rPr>
              <a:t>Bom</a:t>
            </a:r>
            <a:r>
              <a:rPr sz="2300" b="1" dirty="0" smtClean="0">
                <a:latin typeface="Times" panose="02020603050405020304" pitchFamily="18" charset="0"/>
                <a:cs typeface="Times" panose="02020603050405020304" pitchFamily="18" charset="0"/>
              </a:rPr>
              <a:t>)</a:t>
            </a:r>
            <a:endParaRPr lang="en-GB" sz="2300" b="1" dirty="0" smtClean="0">
              <a:latin typeface="Times" panose="02020603050405020304" pitchFamily="18" charset="0"/>
              <a:cs typeface="Times" panose="02020603050405020304" pitchFamily="18" charset="0"/>
            </a:endParaRPr>
          </a:p>
          <a:p>
            <a:pPr marL="355600" indent="-342900">
              <a:buFont typeface="Wingdings" panose="05000000000000000000" pitchFamily="2" charset="2"/>
              <a:buChar char="Ø"/>
            </a:pPr>
            <a:r>
              <a:rPr sz="2300" b="1" spc="-5" dirty="0" smtClean="0">
                <a:latin typeface="Times" panose="02020603050405020304" pitchFamily="18" charset="0"/>
                <a:cs typeface="Times" panose="02020603050405020304" pitchFamily="18" charset="0"/>
              </a:rPr>
              <a:t>JCIT </a:t>
            </a:r>
            <a:r>
              <a:rPr sz="2300" b="1" spc="-5" dirty="0">
                <a:latin typeface="Times" panose="02020603050405020304" pitchFamily="18" charset="0"/>
                <a:cs typeface="Times" panose="02020603050405020304" pitchFamily="18" charset="0"/>
              </a:rPr>
              <a:t>(Asst)(Spl Range 6)Vs </a:t>
            </a:r>
            <a:r>
              <a:rPr sz="2300" b="1" spc="-10" dirty="0">
                <a:latin typeface="Times" panose="02020603050405020304" pitchFamily="18" charset="0"/>
                <a:cs typeface="Times" panose="02020603050405020304" pitchFamily="18" charset="0"/>
              </a:rPr>
              <a:t>Dr </a:t>
            </a:r>
            <a:r>
              <a:rPr sz="2300" b="1" spc="-70" dirty="0">
                <a:latin typeface="Times" panose="02020603050405020304" pitchFamily="18" charset="0"/>
                <a:cs typeface="Times" panose="02020603050405020304" pitchFamily="18" charset="0"/>
              </a:rPr>
              <a:t>T.K </a:t>
            </a:r>
            <a:r>
              <a:rPr sz="2300" b="1" spc="-15" dirty="0">
                <a:latin typeface="Times" panose="02020603050405020304" pitchFamily="18" charset="0"/>
                <a:cs typeface="Times" panose="02020603050405020304" pitchFamily="18" charset="0"/>
              </a:rPr>
              <a:t>Dayalu </a:t>
            </a:r>
            <a:r>
              <a:rPr sz="2300" b="1" spc="-45" dirty="0">
                <a:latin typeface="Times" panose="02020603050405020304" pitchFamily="18" charset="0"/>
                <a:cs typeface="Times" panose="02020603050405020304" pitchFamily="18" charset="0"/>
              </a:rPr>
              <a:t>(ITA </a:t>
            </a:r>
            <a:r>
              <a:rPr sz="2300" b="1" spc="5" dirty="0">
                <a:latin typeface="Times" panose="02020603050405020304" pitchFamily="18" charset="0"/>
                <a:cs typeface="Times" panose="02020603050405020304" pitchFamily="18" charset="0"/>
              </a:rPr>
              <a:t>No  </a:t>
            </a:r>
            <a:r>
              <a:rPr sz="2300" b="1" spc="-5" dirty="0">
                <a:latin typeface="Times" panose="02020603050405020304" pitchFamily="18" charset="0"/>
                <a:cs typeface="Times" panose="02020603050405020304" pitchFamily="18" charset="0"/>
              </a:rPr>
              <a:t>3209 of </a:t>
            </a:r>
            <a:r>
              <a:rPr sz="2300" b="1" dirty="0">
                <a:latin typeface="Times" panose="02020603050405020304" pitchFamily="18" charset="0"/>
                <a:cs typeface="Times" panose="02020603050405020304" pitchFamily="18" charset="0"/>
              </a:rPr>
              <a:t>2005) dated </a:t>
            </a:r>
            <a:r>
              <a:rPr sz="2300" b="1" spc="-5" dirty="0">
                <a:latin typeface="Times" panose="02020603050405020304" pitchFamily="18" charset="0"/>
                <a:cs typeface="Times" panose="02020603050405020304" pitchFamily="18" charset="0"/>
              </a:rPr>
              <a:t>20-06-2011, </a:t>
            </a:r>
            <a:r>
              <a:rPr sz="2300" b="1" dirty="0">
                <a:latin typeface="Times" panose="02020603050405020304" pitchFamily="18" charset="0"/>
                <a:cs typeface="Times" panose="02020603050405020304" pitchFamily="18" charset="0"/>
              </a:rPr>
              <a:t>60 </a:t>
            </a:r>
            <a:r>
              <a:rPr sz="2300" b="1" spc="-5" dirty="0">
                <a:latin typeface="Times" panose="02020603050405020304" pitchFamily="18" charset="0"/>
                <a:cs typeface="Times" panose="02020603050405020304" pitchFamily="18" charset="0"/>
              </a:rPr>
              <a:t>DTR (Kar) </a:t>
            </a:r>
            <a:r>
              <a:rPr sz="2300" b="1" dirty="0">
                <a:latin typeface="Times" panose="02020603050405020304" pitchFamily="18" charset="0"/>
                <a:cs typeface="Times" panose="02020603050405020304" pitchFamily="18" charset="0"/>
              </a:rPr>
              <a:t>403, 202  taxman</a:t>
            </a:r>
            <a:r>
              <a:rPr sz="2300" b="1" spc="-105" dirty="0">
                <a:latin typeface="Times" panose="02020603050405020304" pitchFamily="18" charset="0"/>
                <a:cs typeface="Times" panose="02020603050405020304" pitchFamily="18" charset="0"/>
              </a:rPr>
              <a:t> </a:t>
            </a:r>
            <a:r>
              <a:rPr sz="2300" b="1" dirty="0">
                <a:latin typeface="Times" panose="02020603050405020304" pitchFamily="18" charset="0"/>
                <a:cs typeface="Times" panose="02020603050405020304" pitchFamily="18" charset="0"/>
              </a:rPr>
              <a:t>531(</a:t>
            </a:r>
            <a:r>
              <a:rPr sz="2300" b="1" dirty="0" err="1">
                <a:latin typeface="Times" panose="02020603050405020304" pitchFamily="18" charset="0"/>
                <a:cs typeface="Times" panose="02020603050405020304" pitchFamily="18" charset="0"/>
              </a:rPr>
              <a:t>Kar</a:t>
            </a:r>
            <a:r>
              <a:rPr sz="2300" b="1" dirty="0" smtClean="0">
                <a:latin typeface="Times" panose="02020603050405020304" pitchFamily="18" charset="0"/>
                <a:cs typeface="Times" panose="02020603050405020304" pitchFamily="18" charset="0"/>
              </a:rPr>
              <a:t>)</a:t>
            </a:r>
            <a:endParaRPr lang="en-GB" sz="2300" b="1" dirty="0" smtClean="0">
              <a:latin typeface="Times" panose="02020603050405020304" pitchFamily="18" charset="0"/>
              <a:cs typeface="Times" panose="02020603050405020304" pitchFamily="18" charset="0"/>
            </a:endParaRPr>
          </a:p>
          <a:p>
            <a:pPr marL="354965" marR="5080" indent="-342900" algn="just">
              <a:spcBef>
                <a:spcPts val="620"/>
              </a:spcBef>
              <a:buFont typeface="Wingdings" panose="05000000000000000000" pitchFamily="2" charset="2"/>
              <a:buChar char="Ø"/>
            </a:pPr>
            <a:r>
              <a:rPr lang="en-GB" sz="2300" b="1" dirty="0">
                <a:latin typeface="Times" panose="02020603050405020304" pitchFamily="18" charset="0"/>
                <a:cs typeface="Times" panose="02020603050405020304" pitchFamily="18" charset="0"/>
              </a:rPr>
              <a:t>Karnataka High Court has in the case of CIT and Others  </a:t>
            </a:r>
            <a:r>
              <a:rPr lang="en-GB" sz="2300" b="1" dirty="0" err="1">
                <a:latin typeface="Times" panose="02020603050405020304" pitchFamily="18" charset="0"/>
                <a:cs typeface="Times" panose="02020603050405020304" pitchFamily="18" charset="0"/>
              </a:rPr>
              <a:t>Vs</a:t>
            </a:r>
            <a:r>
              <a:rPr lang="en-GB" sz="2300" b="1" dirty="0">
                <a:latin typeface="Times" panose="02020603050405020304" pitchFamily="18" charset="0"/>
                <a:cs typeface="Times" panose="02020603050405020304" pitchFamily="18" charset="0"/>
              </a:rPr>
              <a:t> H B </a:t>
            </a:r>
            <a:r>
              <a:rPr lang="en-GB" sz="2300" b="1" dirty="0" err="1">
                <a:latin typeface="Times" panose="02020603050405020304" pitchFamily="18" charset="0"/>
                <a:cs typeface="Times" panose="02020603050405020304" pitchFamily="18" charset="0"/>
              </a:rPr>
              <a:t>Jairaj</a:t>
            </a:r>
            <a:r>
              <a:rPr lang="en-GB" sz="2300" b="1" dirty="0">
                <a:latin typeface="Times" panose="02020603050405020304" pitchFamily="18" charset="0"/>
                <a:cs typeface="Times" panose="02020603050405020304" pitchFamily="18" charset="0"/>
              </a:rPr>
              <a:t> in ITA No 20 of 2005 C/W ITA No 21 of 2005  dated 16.09.2011, 60 </a:t>
            </a:r>
            <a:r>
              <a:rPr lang="en-GB" sz="2300" b="1" dirty="0" smtClean="0">
                <a:latin typeface="Times" panose="02020603050405020304" pitchFamily="18" charset="0"/>
                <a:cs typeface="Times" panose="02020603050405020304" pitchFamily="18" charset="0"/>
              </a:rPr>
              <a:t>DTR.</a:t>
            </a:r>
          </a:p>
          <a:p>
            <a:pPr marL="354965" marR="5080" indent="-342900" algn="just">
              <a:spcBef>
                <a:spcPts val="620"/>
              </a:spcBef>
              <a:buFont typeface="Wingdings" panose="05000000000000000000" pitchFamily="2" charset="2"/>
              <a:buChar char="Ø"/>
            </a:pPr>
            <a:r>
              <a:rPr lang="en-GB" sz="2300" b="1" dirty="0">
                <a:latin typeface="Times" panose="02020603050405020304" pitchFamily="18" charset="0"/>
                <a:cs typeface="Times" panose="02020603050405020304" pitchFamily="18" charset="0"/>
              </a:rPr>
              <a:t>CIT </a:t>
            </a:r>
            <a:r>
              <a:rPr lang="en-GB" sz="2300" b="1" dirty="0" err="1" smtClean="0">
                <a:latin typeface="Times" panose="02020603050405020304" pitchFamily="18" charset="0"/>
                <a:cs typeface="Times" panose="02020603050405020304" pitchFamily="18" charset="0"/>
              </a:rPr>
              <a:t>Vs</a:t>
            </a:r>
            <a:r>
              <a:rPr lang="en-GB" sz="2300" b="1" dirty="0" smtClean="0">
                <a:latin typeface="Times" panose="02020603050405020304" pitchFamily="18" charset="0"/>
                <a:cs typeface="Times" panose="02020603050405020304" pitchFamily="18" charset="0"/>
              </a:rPr>
              <a:t> </a:t>
            </a:r>
            <a:r>
              <a:rPr lang="en-GB" sz="2300" b="1" dirty="0" err="1" smtClean="0">
                <a:latin typeface="Times" panose="02020603050405020304" pitchFamily="18" charset="0"/>
                <a:cs typeface="Times" panose="02020603050405020304" pitchFamily="18" charset="0"/>
              </a:rPr>
              <a:t>Ved</a:t>
            </a:r>
            <a:r>
              <a:rPr lang="en-GB" sz="2300" b="1" dirty="0" smtClean="0">
                <a:latin typeface="Times" panose="02020603050405020304" pitchFamily="18" charset="0"/>
                <a:cs typeface="Times" panose="02020603050405020304" pitchFamily="18" charset="0"/>
              </a:rPr>
              <a:t> Prakash </a:t>
            </a:r>
            <a:r>
              <a:rPr lang="en-GB" sz="2300" b="1" dirty="0" err="1" smtClean="0">
                <a:latin typeface="Times" panose="02020603050405020304" pitchFamily="18" charset="0"/>
                <a:cs typeface="Times" panose="02020603050405020304" pitchFamily="18" charset="0"/>
              </a:rPr>
              <a:t>Rakhra</a:t>
            </a:r>
            <a:r>
              <a:rPr lang="en-GB" sz="2300" b="1" dirty="0" smtClean="0">
                <a:latin typeface="Times" panose="02020603050405020304" pitchFamily="18" charset="0"/>
                <a:cs typeface="Times" panose="02020603050405020304" pitchFamily="18" charset="0"/>
              </a:rPr>
              <a:t> (2012) 210 Taxman 605 Karnataka</a:t>
            </a:r>
            <a:r>
              <a:rPr lang="en-GB" sz="2300" b="1" dirty="0">
                <a:latin typeface="Times" panose="02020603050405020304" pitchFamily="18" charset="0"/>
                <a:cs typeface="Times" panose="02020603050405020304" pitchFamily="18" charset="0"/>
              </a:rPr>
              <a:t>: (2013) 256 CTR (</a:t>
            </a:r>
            <a:r>
              <a:rPr lang="en-GB" sz="2300" b="1" dirty="0" err="1">
                <a:latin typeface="Times" panose="02020603050405020304" pitchFamily="18" charset="0"/>
                <a:cs typeface="Times" panose="02020603050405020304" pitchFamily="18" charset="0"/>
              </a:rPr>
              <a:t>Karn</a:t>
            </a:r>
            <a:r>
              <a:rPr lang="en-GB" sz="2300" b="1" dirty="0">
                <a:latin typeface="Times" panose="02020603050405020304" pitchFamily="18" charset="0"/>
                <a:cs typeface="Times" panose="02020603050405020304" pitchFamily="18" charset="0"/>
              </a:rPr>
              <a:t>) </a:t>
            </a:r>
            <a:r>
              <a:rPr lang="en-GB" sz="2300" b="1" dirty="0" smtClean="0">
                <a:latin typeface="Times" panose="02020603050405020304" pitchFamily="18" charset="0"/>
                <a:cs typeface="Times" panose="02020603050405020304" pitchFamily="18" charset="0"/>
              </a:rPr>
              <a:t>285</a:t>
            </a:r>
          </a:p>
          <a:p>
            <a:pPr marL="354965" marR="5080" indent="-342900" algn="just">
              <a:spcBef>
                <a:spcPts val="620"/>
              </a:spcBef>
              <a:buFont typeface="Wingdings" panose="05000000000000000000" pitchFamily="2" charset="2"/>
              <a:buChar char="Ø"/>
            </a:pPr>
            <a:r>
              <a:rPr lang="en-GB" sz="2300" b="1" dirty="0">
                <a:latin typeface="Times" panose="02020603050405020304" pitchFamily="18" charset="0"/>
                <a:cs typeface="Times" panose="02020603050405020304" pitchFamily="18" charset="0"/>
              </a:rPr>
              <a:t>Smt. </a:t>
            </a:r>
            <a:r>
              <a:rPr lang="en-GB" sz="2300" b="1" dirty="0" err="1">
                <a:latin typeface="Times" panose="02020603050405020304" pitchFamily="18" charset="0"/>
                <a:cs typeface="Times" panose="02020603050405020304" pitchFamily="18" charset="0"/>
              </a:rPr>
              <a:t>Prameela</a:t>
            </a:r>
            <a:r>
              <a:rPr lang="en-GB" sz="2300" b="1" dirty="0">
                <a:latin typeface="Times" panose="02020603050405020304" pitchFamily="18" charset="0"/>
                <a:cs typeface="Times" panose="02020603050405020304" pitchFamily="18" charset="0"/>
              </a:rPr>
              <a:t>  Krishnan vs. Income  Tax  Officer,  Ward  </a:t>
            </a:r>
            <a:r>
              <a:rPr lang="en-GB" sz="2300" b="1" dirty="0" smtClean="0">
                <a:latin typeface="Times" panose="02020603050405020304" pitchFamily="18" charset="0"/>
                <a:cs typeface="Times" panose="02020603050405020304" pitchFamily="18" charset="0"/>
              </a:rPr>
              <a:t>- 1(2</a:t>
            </a:r>
            <a:r>
              <a:rPr lang="en-GB" sz="2300" b="1" dirty="0">
                <a:latin typeface="Times" panose="02020603050405020304" pitchFamily="18" charset="0"/>
                <a:cs typeface="Times" panose="02020603050405020304" pitchFamily="18" charset="0"/>
              </a:rPr>
              <a:t>) Mysore (2014) 221 </a:t>
            </a:r>
            <a:r>
              <a:rPr lang="en-GB" sz="2300" b="1" dirty="0" err="1">
                <a:latin typeface="Times" panose="02020603050405020304" pitchFamily="18" charset="0"/>
                <a:cs typeface="Times" panose="02020603050405020304" pitchFamily="18" charset="0"/>
              </a:rPr>
              <a:t>Taxmann</a:t>
            </a:r>
            <a:r>
              <a:rPr lang="en-GB" sz="2300" b="1" dirty="0">
                <a:latin typeface="Times" panose="02020603050405020304" pitchFamily="18" charset="0"/>
                <a:cs typeface="Times" panose="02020603050405020304" pitchFamily="18" charset="0"/>
              </a:rPr>
              <a:t> 418(</a:t>
            </a:r>
            <a:r>
              <a:rPr lang="en-GB" sz="2300" b="1" dirty="0" err="1">
                <a:latin typeface="Times" panose="02020603050405020304" pitchFamily="18" charset="0"/>
                <a:cs typeface="Times" panose="02020603050405020304" pitchFamily="18" charset="0"/>
              </a:rPr>
              <a:t>Kar</a:t>
            </a:r>
            <a:r>
              <a:rPr lang="en-GB" sz="2300" b="1" dirty="0">
                <a:latin typeface="Times" panose="02020603050405020304" pitchFamily="18" charset="0"/>
                <a:cs typeface="Times" panose="02020603050405020304" pitchFamily="18" charset="0"/>
              </a:rPr>
              <a:t>)</a:t>
            </a:r>
          </a:p>
          <a:p>
            <a:pPr marL="354965" marR="5080" indent="-342900" algn="just">
              <a:spcBef>
                <a:spcPts val="620"/>
              </a:spcBef>
              <a:buFont typeface="Wingdings" panose="05000000000000000000" pitchFamily="2" charset="2"/>
              <a:buChar char="Ø"/>
            </a:pPr>
            <a:r>
              <a:rPr lang="en-GB" sz="2300" b="1" dirty="0" err="1">
                <a:latin typeface="Times" panose="02020603050405020304" pitchFamily="18" charset="0"/>
                <a:cs typeface="Times" panose="02020603050405020304" pitchFamily="18" charset="0"/>
              </a:rPr>
              <a:t>Potla</a:t>
            </a:r>
            <a:r>
              <a:rPr lang="en-GB" sz="2300" b="1" dirty="0">
                <a:latin typeface="Times" panose="02020603050405020304" pitchFamily="18" charset="0"/>
                <a:cs typeface="Times" panose="02020603050405020304" pitchFamily="18" charset="0"/>
              </a:rPr>
              <a:t> </a:t>
            </a:r>
            <a:r>
              <a:rPr lang="en-GB" sz="2300" b="1" dirty="0" err="1">
                <a:latin typeface="Times" panose="02020603050405020304" pitchFamily="18" charset="0"/>
                <a:cs typeface="Times" panose="02020603050405020304" pitchFamily="18" charset="0"/>
              </a:rPr>
              <a:t>Nageswar</a:t>
            </a:r>
            <a:r>
              <a:rPr lang="en-GB" sz="2300" b="1" dirty="0">
                <a:latin typeface="Times" panose="02020603050405020304" pitchFamily="18" charset="0"/>
                <a:cs typeface="Times" panose="02020603050405020304" pitchFamily="18" charset="0"/>
              </a:rPr>
              <a:t> Rao </a:t>
            </a:r>
            <a:r>
              <a:rPr lang="en-GB" sz="2300" b="1" dirty="0" err="1">
                <a:latin typeface="Times" panose="02020603050405020304" pitchFamily="18" charset="0"/>
                <a:cs typeface="Times" panose="02020603050405020304" pitchFamily="18" charset="0"/>
              </a:rPr>
              <a:t>Vs</a:t>
            </a:r>
            <a:r>
              <a:rPr lang="en-GB" sz="2300" b="1" dirty="0">
                <a:latin typeface="Times" panose="02020603050405020304" pitchFamily="18" charset="0"/>
                <a:cs typeface="Times" panose="02020603050405020304" pitchFamily="18" charset="0"/>
              </a:rPr>
              <a:t> DCIT IITA 245 of 2014 rendered  on 9-4-2014 reported in (2014) 365 ITR 249 (AP), (2014)  269 CTR (</a:t>
            </a:r>
            <a:r>
              <a:rPr lang="en-GB" sz="2300" b="1" dirty="0" err="1">
                <a:latin typeface="Times" panose="02020603050405020304" pitchFamily="18" charset="0"/>
                <a:cs typeface="Times" panose="02020603050405020304" pitchFamily="18" charset="0"/>
              </a:rPr>
              <a:t>Hyd</a:t>
            </a:r>
            <a:r>
              <a:rPr lang="en-GB" sz="2300" b="1" dirty="0">
                <a:latin typeface="Times" panose="02020603050405020304" pitchFamily="18" charset="0"/>
                <a:cs typeface="Times" panose="02020603050405020304" pitchFamily="18" charset="0"/>
              </a:rPr>
              <a:t>) 325</a:t>
            </a:r>
          </a:p>
          <a:p>
            <a:pPr marL="354965" marR="5080" indent="-342900" algn="just">
              <a:spcBef>
                <a:spcPts val="620"/>
              </a:spcBef>
              <a:buFont typeface="Wingdings" panose="05000000000000000000" pitchFamily="2" charset="2"/>
              <a:buChar char="Ø"/>
            </a:pPr>
            <a:r>
              <a:rPr lang="en-GB" sz="2300" b="1" dirty="0" err="1">
                <a:latin typeface="Times" panose="02020603050405020304" pitchFamily="18" charset="0"/>
                <a:cs typeface="Times" panose="02020603050405020304" pitchFamily="18" charset="0"/>
              </a:rPr>
              <a:t>Jasbir</a:t>
            </a:r>
            <a:r>
              <a:rPr lang="en-GB" sz="2300" b="1" dirty="0">
                <a:latin typeface="Times" panose="02020603050405020304" pitchFamily="18" charset="0"/>
                <a:cs typeface="Times" panose="02020603050405020304" pitchFamily="18" charset="0"/>
              </a:rPr>
              <a:t> Singh </a:t>
            </a:r>
            <a:r>
              <a:rPr lang="en-GB" sz="2300" b="1" dirty="0" err="1">
                <a:latin typeface="Times" panose="02020603050405020304" pitchFamily="18" charset="0"/>
                <a:cs typeface="Times" panose="02020603050405020304" pitchFamily="18" charset="0"/>
              </a:rPr>
              <a:t>Sarkaria</a:t>
            </a:r>
            <a:r>
              <a:rPr lang="en-GB" sz="2300" b="1" dirty="0">
                <a:latin typeface="Times" panose="02020603050405020304" pitchFamily="18" charset="0"/>
                <a:cs typeface="Times" panose="02020603050405020304" pitchFamily="18" charset="0"/>
              </a:rPr>
              <a:t> (2007) </a:t>
            </a:r>
            <a:r>
              <a:rPr lang="en-GB" sz="2300" b="1" dirty="0" smtClean="0">
                <a:latin typeface="Times" panose="02020603050405020304" pitchFamily="18" charset="0"/>
                <a:cs typeface="Times" panose="02020603050405020304" pitchFamily="18" charset="0"/>
              </a:rPr>
              <a:t>294 ITR 196 (</a:t>
            </a:r>
            <a:r>
              <a:rPr lang="en-GB" sz="2300" b="1" dirty="0">
                <a:latin typeface="Times" panose="02020603050405020304" pitchFamily="18" charset="0"/>
                <a:cs typeface="Times" panose="02020603050405020304" pitchFamily="18" charset="0"/>
              </a:rPr>
              <a:t>AAR)</a:t>
            </a:r>
          </a:p>
          <a:p>
            <a:pPr marL="354965" marR="5080" indent="-342900" algn="just">
              <a:spcBef>
                <a:spcPts val="620"/>
              </a:spcBef>
              <a:buFont typeface="Wingdings" panose="05000000000000000000" pitchFamily="2" charset="2"/>
              <a:buChar char="Ø"/>
            </a:pPr>
            <a:r>
              <a:rPr lang="en-GB" sz="2300" b="1" dirty="0">
                <a:latin typeface="Times" panose="02020603050405020304" pitchFamily="18" charset="0"/>
                <a:cs typeface="Times" panose="02020603050405020304" pitchFamily="18" charset="0"/>
              </a:rPr>
              <a:t>R </a:t>
            </a:r>
            <a:r>
              <a:rPr lang="en-GB" sz="2300" b="1" dirty="0" err="1">
                <a:latin typeface="Times" panose="02020603050405020304" pitchFamily="18" charset="0"/>
                <a:cs typeface="Times" panose="02020603050405020304" pitchFamily="18" charset="0"/>
              </a:rPr>
              <a:t>Kalanidhi</a:t>
            </a:r>
            <a:r>
              <a:rPr lang="en-GB" sz="2300" b="1" dirty="0">
                <a:latin typeface="Times" panose="02020603050405020304" pitchFamily="18" charset="0"/>
                <a:cs typeface="Times" panose="02020603050405020304" pitchFamily="18" charset="0"/>
              </a:rPr>
              <a:t> </a:t>
            </a:r>
            <a:r>
              <a:rPr lang="en-GB" sz="2300" b="1" dirty="0" err="1">
                <a:latin typeface="Times" panose="02020603050405020304" pitchFamily="18" charset="0"/>
                <a:cs typeface="Times" panose="02020603050405020304" pitchFamily="18" charset="0"/>
              </a:rPr>
              <a:t>Vs</a:t>
            </a:r>
            <a:r>
              <a:rPr lang="en-GB" sz="2300" b="1" dirty="0">
                <a:latin typeface="Times" panose="02020603050405020304" pitchFamily="18" charset="0"/>
                <a:cs typeface="Times" panose="02020603050405020304" pitchFamily="18" charset="0"/>
              </a:rPr>
              <a:t> ITO (2009) 314 ITR (AT) 266 (Chennai-  ITAT)</a:t>
            </a:r>
          </a:p>
          <a:p>
            <a:pPr marL="12065" marR="5080" algn="just">
              <a:spcBef>
                <a:spcPts val="620"/>
              </a:spcBef>
            </a:pPr>
            <a:r>
              <a:rPr lang="en-GB" sz="2300" b="1" dirty="0">
                <a:latin typeface="Times" panose="02020603050405020304" pitchFamily="18" charset="0"/>
                <a:cs typeface="Times" panose="02020603050405020304" pitchFamily="18" charset="0"/>
              </a:rPr>
              <a:t>Basis for the above is the cessation of domain and control of the  property and the unbridled right of the Developer to deal with  his share</a:t>
            </a:r>
            <a:r>
              <a:rPr lang="en-GB" sz="2300" b="1" dirty="0" smtClean="0">
                <a:latin typeface="Times" panose="02020603050405020304" pitchFamily="18" charset="0"/>
                <a:cs typeface="Times" panose="02020603050405020304" pitchFamily="18" charset="0"/>
              </a:rPr>
              <a:t>.</a:t>
            </a:r>
            <a:endParaRPr sz="2300" b="1"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992235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963" y="304803"/>
            <a:ext cx="11294074" cy="4801314"/>
          </a:xfrm>
          <a:prstGeom prst="rect">
            <a:avLst/>
          </a:prstGeom>
        </p:spPr>
        <p:txBody>
          <a:bodyPr vert="horz" wrap="square" lIns="0" tIns="0" rIns="0" bIns="0" rtlCol="0">
            <a:spAutoFit/>
          </a:bodyPr>
          <a:lstStyle/>
          <a:p>
            <a:pPr algn="just"/>
            <a:r>
              <a:rPr lang="en-US" sz="2400" b="1" dirty="0">
                <a:latin typeface="Times New Roman" pitchFamily="18" charset="0"/>
                <a:cs typeface="Times New Roman" pitchFamily="18" charset="0"/>
              </a:rPr>
              <a:t>Payment under specified agreement.</a:t>
            </a:r>
            <a:endParaRPr lang="en-US"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194-IC. </a:t>
            </a:r>
          </a:p>
          <a:p>
            <a:pPr algn="just">
              <a:buFont typeface="Wingdings" pitchFamily="2" charset="2"/>
              <a:buChar char="Ø"/>
            </a:pPr>
            <a:r>
              <a:rPr lang="en-US" sz="2400" dirty="0">
                <a:latin typeface="Times New Roman" pitchFamily="18" charset="0"/>
                <a:cs typeface="Times New Roman" pitchFamily="18" charset="0"/>
              </a:rPr>
              <a:t>Notwithstanding anything contained in section 194-IA,</a:t>
            </a:r>
          </a:p>
          <a:p>
            <a:pPr algn="just">
              <a:buFont typeface="Wingdings" pitchFamily="2" charset="2"/>
              <a:buChar char="Ø"/>
            </a:pPr>
            <a:r>
              <a:rPr lang="en-US" sz="2400" dirty="0">
                <a:latin typeface="Times New Roman" pitchFamily="18" charset="0"/>
                <a:cs typeface="Times New Roman" pitchFamily="18" charset="0"/>
              </a:rPr>
              <a:t>any person responsible for paying to a resident any sum by way of consideration, </a:t>
            </a:r>
          </a:p>
          <a:p>
            <a:pPr algn="just">
              <a:buFont typeface="Wingdings" pitchFamily="2" charset="2"/>
              <a:buChar char="Ø"/>
            </a:pPr>
            <a:r>
              <a:rPr lang="en-US" sz="2400" dirty="0">
                <a:latin typeface="Times New Roman" pitchFamily="18" charset="0"/>
                <a:cs typeface="Times New Roman" pitchFamily="18" charset="0"/>
              </a:rPr>
              <a:t>not being consideration in kind, </a:t>
            </a:r>
          </a:p>
          <a:p>
            <a:pPr algn="just">
              <a:buFont typeface="Wingdings" pitchFamily="2" charset="2"/>
              <a:buChar char="Ø"/>
            </a:pPr>
            <a:r>
              <a:rPr lang="en-US" sz="2400" dirty="0">
                <a:latin typeface="Times New Roman" pitchFamily="18" charset="0"/>
                <a:cs typeface="Times New Roman" pitchFamily="18" charset="0"/>
              </a:rPr>
              <a:t>under the agreement referred to in sub-section (5A) of section 45, </a:t>
            </a:r>
          </a:p>
          <a:p>
            <a:pPr algn="just">
              <a:buFont typeface="Wingdings" pitchFamily="2" charset="2"/>
              <a:buChar char="Ø"/>
            </a:pPr>
            <a:r>
              <a:rPr lang="en-US" sz="2400" dirty="0">
                <a:latin typeface="Times New Roman" pitchFamily="18" charset="0"/>
                <a:cs typeface="Times New Roman" pitchFamily="18" charset="0"/>
              </a:rPr>
              <a:t>shall at the time of credit of such sum to the account of the payee or at the time of payment thereof in cash or by issue of a </a:t>
            </a:r>
            <a:r>
              <a:rPr lang="en-US" sz="2400" dirty="0" err="1">
                <a:latin typeface="Times New Roman" pitchFamily="18" charset="0"/>
                <a:cs typeface="Times New Roman" pitchFamily="18" charset="0"/>
              </a:rPr>
              <a:t>cheque</a:t>
            </a:r>
            <a:r>
              <a:rPr lang="en-US" sz="2400" dirty="0">
                <a:latin typeface="Times New Roman" pitchFamily="18" charset="0"/>
                <a:cs typeface="Times New Roman" pitchFamily="18" charset="0"/>
              </a:rPr>
              <a:t> or draft or by any other mode, </a:t>
            </a:r>
          </a:p>
          <a:p>
            <a:pPr algn="just">
              <a:buFont typeface="Wingdings" pitchFamily="2" charset="2"/>
              <a:buChar char="Ø"/>
            </a:pPr>
            <a:r>
              <a:rPr lang="en-US" sz="2400" dirty="0">
                <a:latin typeface="Times New Roman" pitchFamily="18" charset="0"/>
                <a:cs typeface="Times New Roman" pitchFamily="18" charset="0"/>
              </a:rPr>
              <a:t>whichever is earlier, </a:t>
            </a:r>
          </a:p>
          <a:p>
            <a:pPr algn="just">
              <a:buFont typeface="Wingdings" pitchFamily="2" charset="2"/>
              <a:buChar char="Ø"/>
            </a:pPr>
            <a:r>
              <a:rPr lang="en-US" sz="2400" dirty="0">
                <a:latin typeface="Times New Roman" pitchFamily="18" charset="0"/>
                <a:cs typeface="Times New Roman" pitchFamily="18" charset="0"/>
              </a:rPr>
              <a:t>deduct an amount equal to ten per cent of such sum as income-tax thereon.</a:t>
            </a:r>
          </a:p>
        </p:txBody>
      </p:sp>
      <p:sp>
        <p:nvSpPr>
          <p:cNvPr id="4" name="Footer Placeholder 3"/>
          <p:cNvSpPr>
            <a:spLocks noGrp="1"/>
          </p:cNvSpPr>
          <p:nvPr>
            <p:ph type="ftr" sz="quarter" idx="11"/>
          </p:nvPr>
        </p:nvSpPr>
        <p:spPr/>
        <p:txBody>
          <a:bodyPr/>
          <a:lstStyle/>
          <a:p>
            <a:r>
              <a:rPr lang="en-US" smtClean="0"/>
              <a:t>H.C.Khincha &amp; Co</a:t>
            </a:r>
            <a:endParaRPr lang="en-US"/>
          </a:p>
        </p:txBody>
      </p:sp>
    </p:spTree>
    <p:extLst>
      <p:ext uri="{BB962C8B-B14F-4D97-AF65-F5344CB8AC3E}">
        <p14:creationId xmlns:p14="http://schemas.microsoft.com/office/powerpoint/2010/main" val="3631289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35000" y="1099820"/>
            <a:ext cx="11112500" cy="3939540"/>
          </a:xfrm>
          <a:prstGeom prst="rect">
            <a:avLst/>
          </a:prstGeom>
        </p:spPr>
        <p:txBody>
          <a:bodyPr vert="horz" wrap="square" lIns="0" tIns="0" rIns="0" bIns="0" rtlCol="0">
            <a:spAutoFit/>
          </a:bodyPr>
          <a:lstStyle/>
          <a:p>
            <a:pPr marL="355600" indent="-342900" algn="just">
              <a:buFont typeface="Wingdings" panose="05000000000000000000" pitchFamily="2" charset="2"/>
              <a:buChar char="Ø"/>
              <a:tabLst>
                <a:tab pos="387350" algn="l"/>
                <a:tab pos="387985" algn="l"/>
                <a:tab pos="832485" algn="l"/>
                <a:tab pos="1140460" algn="l"/>
                <a:tab pos="1893570" algn="l"/>
                <a:tab pos="3167380" algn="l"/>
                <a:tab pos="3652520" algn="l"/>
                <a:tab pos="4810760" algn="l"/>
                <a:tab pos="6097905" algn="l"/>
                <a:tab pos="7252970" algn="l"/>
                <a:tab pos="8307705" algn="l"/>
                <a:tab pos="9094470" algn="l"/>
              </a:tabLst>
            </a:pPr>
            <a:r>
              <a:rPr sz="2400" spc="-10" dirty="0" smtClean="0">
                <a:latin typeface="TiMES" panose="02020603050405020304" pitchFamily="18" charset="0"/>
                <a:cs typeface="TiMES" panose="02020603050405020304" pitchFamily="18" charset="0"/>
              </a:rPr>
              <a:t>I</a:t>
            </a:r>
            <a:r>
              <a:rPr sz="2400" dirty="0" smtClean="0">
                <a:latin typeface="TiMES" panose="02020603050405020304" pitchFamily="18" charset="0"/>
                <a:cs typeface="TiMES" panose="02020603050405020304" pitchFamily="18" charset="0"/>
              </a:rPr>
              <a:t>n</a:t>
            </a:r>
            <a:r>
              <a:rPr lang="en-US" sz="2400" dirty="0" smtClean="0">
                <a:latin typeface="TiMES" panose="02020603050405020304" pitchFamily="18" charset="0"/>
                <a:cs typeface="TiMES" panose="02020603050405020304" pitchFamily="18" charset="0"/>
              </a:rPr>
              <a:t> </a:t>
            </a:r>
            <a:r>
              <a:rPr sz="2400" dirty="0" smtClean="0">
                <a:latin typeface="TiMES" panose="02020603050405020304" pitchFamily="18" charset="0"/>
                <a:cs typeface="TiMES" panose="02020603050405020304" pitchFamily="18" charset="0"/>
              </a:rPr>
              <a:t>a</a:t>
            </a:r>
            <a:r>
              <a:rPr lang="en-US" sz="2400" dirty="0" smtClean="0">
                <a:latin typeface="TiMES" panose="02020603050405020304" pitchFamily="18" charset="0"/>
                <a:cs typeface="TiMES" panose="02020603050405020304" pitchFamily="18" charset="0"/>
              </a:rPr>
              <a:t> </a:t>
            </a:r>
            <a:r>
              <a:rPr sz="2400" spc="-15" dirty="0" smtClean="0">
                <a:latin typeface="TiMES" panose="02020603050405020304" pitchFamily="18" charset="0"/>
                <a:cs typeface="TiMES" panose="02020603050405020304" pitchFamily="18" charset="0"/>
              </a:rPr>
              <a:t>c</a:t>
            </a:r>
            <a:r>
              <a:rPr sz="2400" dirty="0" smtClean="0">
                <a:latin typeface="TiMES" panose="02020603050405020304" pitchFamily="18" charset="0"/>
                <a:cs typeface="TiMES" panose="02020603050405020304" pitchFamily="18" charset="0"/>
              </a:rPr>
              <a:t>a</a:t>
            </a:r>
            <a:r>
              <a:rPr sz="2400" spc="5" dirty="0" smtClean="0">
                <a:latin typeface="TiMES" panose="02020603050405020304" pitchFamily="18" charset="0"/>
                <a:cs typeface="TiMES" panose="02020603050405020304" pitchFamily="18" charset="0"/>
              </a:rPr>
              <a:t>s</a:t>
            </a:r>
            <a:r>
              <a:rPr sz="2400" dirty="0" smtClean="0">
                <a:latin typeface="TiMES" panose="02020603050405020304" pitchFamily="18" charset="0"/>
                <a:cs typeface="TiMES" panose="02020603050405020304" pitchFamily="18" charset="0"/>
              </a:rPr>
              <a:t>e</a:t>
            </a:r>
            <a:r>
              <a:rPr lang="en-US" sz="2400" dirty="0" smtClean="0">
                <a:latin typeface="TiMES" panose="02020603050405020304" pitchFamily="18" charset="0"/>
                <a:cs typeface="TiMES" panose="02020603050405020304" pitchFamily="18" charset="0"/>
              </a:rPr>
              <a:t> </a:t>
            </a:r>
            <a:r>
              <a:rPr sz="2400" spc="-15" dirty="0" smtClean="0">
                <a:latin typeface="TiMES" panose="02020603050405020304" pitchFamily="18" charset="0"/>
                <a:cs typeface="TiMES" panose="02020603050405020304" pitchFamily="18" charset="0"/>
              </a:rPr>
              <a:t>c</a:t>
            </a:r>
            <a:r>
              <a:rPr sz="2400" spc="-60" dirty="0" smtClean="0">
                <a:latin typeface="TiMES" panose="02020603050405020304" pitchFamily="18" charset="0"/>
                <a:cs typeface="TiMES" panose="02020603050405020304" pitchFamily="18" charset="0"/>
              </a:rPr>
              <a:t>o</a:t>
            </a:r>
            <a:r>
              <a:rPr sz="2400" spc="-50" dirty="0" smtClean="0">
                <a:latin typeface="TiMES" panose="02020603050405020304" pitchFamily="18" charset="0"/>
                <a:cs typeface="TiMES" panose="02020603050405020304" pitchFamily="18" charset="0"/>
              </a:rPr>
              <a:t>v</a:t>
            </a:r>
            <a:r>
              <a:rPr sz="2400" dirty="0" smtClean="0">
                <a:latin typeface="TiMES" panose="02020603050405020304" pitchFamily="18" charset="0"/>
                <a:cs typeface="TiMES" panose="02020603050405020304" pitchFamily="18" charset="0"/>
              </a:rPr>
              <a:t>e</a:t>
            </a:r>
            <a:r>
              <a:rPr sz="2400" spc="5" dirty="0" smtClean="0">
                <a:latin typeface="TiMES" panose="02020603050405020304" pitchFamily="18" charset="0"/>
                <a:cs typeface="TiMES" panose="02020603050405020304" pitchFamily="18" charset="0"/>
              </a:rPr>
              <a:t>r</a:t>
            </a:r>
            <a:r>
              <a:rPr sz="2400" dirty="0" smtClean="0">
                <a:latin typeface="TiMES" panose="02020603050405020304" pitchFamily="18" charset="0"/>
                <a:cs typeface="TiMES" panose="02020603050405020304" pitchFamily="18" charset="0"/>
              </a:rPr>
              <a:t>ed</a:t>
            </a:r>
            <a:r>
              <a:rPr lang="en-US" sz="2400" dirty="0" smtClean="0">
                <a:latin typeface="TiMES" panose="02020603050405020304" pitchFamily="18" charset="0"/>
                <a:cs typeface="TiMES" panose="02020603050405020304" pitchFamily="18" charset="0"/>
              </a:rPr>
              <a:t> </a:t>
            </a:r>
            <a:r>
              <a:rPr sz="2400" spc="-45" dirty="0" smtClean="0">
                <a:latin typeface="TiMES" panose="02020603050405020304" pitchFamily="18" charset="0"/>
                <a:cs typeface="TiMES" panose="02020603050405020304" pitchFamily="18" charset="0"/>
              </a:rPr>
              <a:t>b</a:t>
            </a:r>
            <a:r>
              <a:rPr sz="2400" dirty="0" smtClean="0">
                <a:latin typeface="TiMES" panose="02020603050405020304" pitchFamily="18" charset="0"/>
                <a:cs typeface="TiMES" panose="02020603050405020304" pitchFamily="18" charset="0"/>
              </a:rPr>
              <a:t>y</a:t>
            </a:r>
            <a:r>
              <a:rPr lang="en-US" sz="2400" dirty="0" smtClean="0">
                <a:latin typeface="TiMES" panose="02020603050405020304" pitchFamily="18" charset="0"/>
                <a:cs typeface="TiMES" panose="02020603050405020304" pitchFamily="18" charset="0"/>
              </a:rPr>
              <a:t> </a:t>
            </a:r>
            <a:r>
              <a:rPr sz="2400" dirty="0" smtClean="0">
                <a:latin typeface="TiMES" panose="02020603050405020304" pitchFamily="18" charset="0"/>
                <a:cs typeface="TiMES" panose="02020603050405020304" pitchFamily="18" charset="0"/>
              </a:rPr>
              <a:t>se</a:t>
            </a:r>
            <a:r>
              <a:rPr sz="2400" spc="-10" dirty="0" smtClean="0">
                <a:latin typeface="TiMES" panose="02020603050405020304" pitchFamily="18" charset="0"/>
                <a:cs typeface="TiMES" panose="02020603050405020304" pitchFamily="18" charset="0"/>
              </a:rPr>
              <a:t>c</a:t>
            </a:r>
            <a:r>
              <a:rPr sz="2400" dirty="0" smtClean="0">
                <a:latin typeface="TiMES" panose="02020603050405020304" pitchFamily="18" charset="0"/>
                <a:cs typeface="TiMES" panose="02020603050405020304" pitchFamily="18" charset="0"/>
              </a:rPr>
              <a:t>tion</a:t>
            </a:r>
            <a:r>
              <a:rPr lang="en-US" sz="2400" dirty="0" smtClean="0">
                <a:latin typeface="TiMES" panose="02020603050405020304" pitchFamily="18" charset="0"/>
                <a:cs typeface="TiMES" panose="02020603050405020304" pitchFamily="18" charset="0"/>
              </a:rPr>
              <a:t> </a:t>
            </a:r>
            <a:r>
              <a:rPr sz="2400" spc="-15" dirty="0" smtClean="0">
                <a:latin typeface="TiMES" panose="02020603050405020304" pitchFamily="18" charset="0"/>
                <a:cs typeface="TiMES" panose="02020603050405020304" pitchFamily="18" charset="0"/>
              </a:rPr>
              <a:t>4</a:t>
            </a:r>
            <a:r>
              <a:rPr sz="2400" spc="5" dirty="0" smtClean="0">
                <a:latin typeface="TiMES" panose="02020603050405020304" pitchFamily="18" charset="0"/>
                <a:cs typeface="TiMES" panose="02020603050405020304" pitchFamily="18" charset="0"/>
              </a:rPr>
              <a:t>5</a:t>
            </a:r>
            <a:r>
              <a:rPr sz="2400" spc="-10" dirty="0" smtClean="0">
                <a:latin typeface="TiMES" panose="02020603050405020304" pitchFamily="18" charset="0"/>
                <a:cs typeface="TiMES" panose="02020603050405020304" pitchFamily="18" charset="0"/>
              </a:rPr>
              <a:t>(</a:t>
            </a:r>
            <a:r>
              <a:rPr sz="2400" spc="5" dirty="0" smtClean="0">
                <a:latin typeface="TiMES" panose="02020603050405020304" pitchFamily="18" charset="0"/>
                <a:cs typeface="TiMES" panose="02020603050405020304" pitchFamily="18" charset="0"/>
              </a:rPr>
              <a:t>5</a:t>
            </a:r>
            <a:r>
              <a:rPr sz="2400" dirty="0" smtClean="0">
                <a:latin typeface="TiMES" panose="02020603050405020304" pitchFamily="18" charset="0"/>
                <a:cs typeface="TiMES" panose="02020603050405020304" pitchFamily="18" charset="0"/>
              </a:rPr>
              <a:t>A),</a:t>
            </a:r>
            <a:r>
              <a:rPr lang="en-US" sz="2400" dirty="0" smtClean="0">
                <a:latin typeface="TiMES" panose="02020603050405020304" pitchFamily="18" charset="0"/>
                <a:cs typeface="TiMES" panose="02020603050405020304" pitchFamily="18" charset="0"/>
              </a:rPr>
              <a:t> </a:t>
            </a:r>
            <a:r>
              <a:rPr sz="2400" dirty="0" smtClean="0">
                <a:latin typeface="TiMES" panose="02020603050405020304" pitchFamily="18" charset="0"/>
                <a:cs typeface="TiMES" panose="02020603050405020304" pitchFamily="18" charset="0"/>
              </a:rPr>
              <a:t>s</a:t>
            </a:r>
            <a:r>
              <a:rPr sz="2400" spc="-25" dirty="0" smtClean="0">
                <a:latin typeface="TiMES" panose="02020603050405020304" pitchFamily="18" charset="0"/>
                <a:cs typeface="TiMES" panose="02020603050405020304" pitchFamily="18" charset="0"/>
              </a:rPr>
              <a:t>e</a:t>
            </a:r>
            <a:r>
              <a:rPr sz="2400" spc="-15" dirty="0" smtClean="0">
                <a:latin typeface="TiMES" panose="02020603050405020304" pitchFamily="18" charset="0"/>
                <a:cs typeface="TiMES" panose="02020603050405020304" pitchFamily="18" charset="0"/>
              </a:rPr>
              <a:t>c</a:t>
            </a:r>
            <a:r>
              <a:rPr sz="2400" dirty="0" smtClean="0">
                <a:latin typeface="TiMES" panose="02020603050405020304" pitchFamily="18" charset="0"/>
                <a:cs typeface="TiMES" panose="02020603050405020304" pitchFamily="18" charset="0"/>
              </a:rPr>
              <a:t>tion</a:t>
            </a:r>
            <a:r>
              <a:rPr lang="en-US" sz="2400" dirty="0" smtClean="0">
                <a:latin typeface="TiMES" panose="02020603050405020304" pitchFamily="18" charset="0"/>
                <a:cs typeface="TiMES" panose="02020603050405020304" pitchFamily="18" charset="0"/>
              </a:rPr>
              <a:t> </a:t>
            </a:r>
            <a:r>
              <a:rPr sz="2400" spc="5" dirty="0" smtClean="0">
                <a:latin typeface="TiMES" panose="02020603050405020304" pitchFamily="18" charset="0"/>
                <a:cs typeface="TiMES" panose="02020603050405020304" pitchFamily="18" charset="0"/>
              </a:rPr>
              <a:t>1</a:t>
            </a:r>
            <a:r>
              <a:rPr sz="2400" spc="-15" dirty="0" smtClean="0">
                <a:latin typeface="TiMES" panose="02020603050405020304" pitchFamily="18" charset="0"/>
                <a:cs typeface="TiMES" panose="02020603050405020304" pitchFamily="18" charset="0"/>
              </a:rPr>
              <a:t>9</a:t>
            </a:r>
            <a:r>
              <a:rPr sz="2400" spc="10" dirty="0" smtClean="0">
                <a:latin typeface="TiMES" panose="02020603050405020304" pitchFamily="18" charset="0"/>
                <a:cs typeface="TiMES" panose="02020603050405020304" pitchFamily="18" charset="0"/>
              </a:rPr>
              <a:t>4</a:t>
            </a:r>
            <a:r>
              <a:rPr sz="2400" spc="-10" dirty="0" smtClean="0">
                <a:latin typeface="TiMES" panose="02020603050405020304" pitchFamily="18" charset="0"/>
                <a:cs typeface="TiMES" panose="02020603050405020304" pitchFamily="18" charset="0"/>
              </a:rPr>
              <a:t>I</a:t>
            </a:r>
            <a:r>
              <a:rPr sz="2400" dirty="0" smtClean="0">
                <a:latin typeface="TiMES" panose="02020603050405020304" pitchFamily="18" charset="0"/>
                <a:cs typeface="TiMES" panose="02020603050405020304" pitchFamily="18" charset="0"/>
              </a:rPr>
              <a:t>A</a:t>
            </a:r>
            <a:r>
              <a:rPr lang="en-US" sz="2400" dirty="0" smtClean="0">
                <a:latin typeface="TiMES" panose="02020603050405020304" pitchFamily="18" charset="0"/>
                <a:cs typeface="TiMES" panose="02020603050405020304" pitchFamily="18" charset="0"/>
              </a:rPr>
              <a:t> </a:t>
            </a:r>
            <a:r>
              <a:rPr sz="2400" dirty="0" smtClean="0">
                <a:latin typeface="TiMES" panose="02020603050405020304" pitchFamily="18" charset="0"/>
                <a:cs typeface="TiMES" panose="02020603050405020304" pitchFamily="18" charset="0"/>
              </a:rPr>
              <a:t>do</a:t>
            </a:r>
            <a:r>
              <a:rPr sz="2400" spc="-15" dirty="0" smtClean="0">
                <a:latin typeface="TiMES" panose="02020603050405020304" pitchFamily="18" charset="0"/>
                <a:cs typeface="TiMES" panose="02020603050405020304" pitchFamily="18" charset="0"/>
              </a:rPr>
              <a:t>e</a:t>
            </a:r>
            <a:r>
              <a:rPr sz="2400" dirty="0" smtClean="0">
                <a:latin typeface="TiMES" panose="02020603050405020304" pitchFamily="18" charset="0"/>
                <a:cs typeface="TiMES" panose="02020603050405020304" pitchFamily="18" charset="0"/>
              </a:rPr>
              <a:t>s</a:t>
            </a:r>
            <a:r>
              <a:rPr lang="en-US" sz="2400" dirty="0" smtClean="0">
                <a:latin typeface="TiMES" panose="02020603050405020304" pitchFamily="18" charset="0"/>
                <a:cs typeface="TiMES" panose="02020603050405020304" pitchFamily="18" charset="0"/>
              </a:rPr>
              <a:t> </a:t>
            </a:r>
            <a:r>
              <a:rPr sz="2400" spc="5" dirty="0" smtClean="0">
                <a:latin typeface="TiMES" panose="02020603050405020304" pitchFamily="18" charset="0"/>
                <a:cs typeface="TiMES" panose="02020603050405020304" pitchFamily="18" charset="0"/>
              </a:rPr>
              <a:t>n</a:t>
            </a:r>
            <a:r>
              <a:rPr sz="2400" spc="-35" dirty="0" smtClean="0">
                <a:latin typeface="TiMES" panose="02020603050405020304" pitchFamily="18" charset="0"/>
                <a:cs typeface="TiMES" panose="02020603050405020304" pitchFamily="18" charset="0"/>
              </a:rPr>
              <a:t>o</a:t>
            </a:r>
            <a:r>
              <a:rPr sz="2400" dirty="0" smtClean="0">
                <a:latin typeface="TiMES" panose="02020603050405020304" pitchFamily="18" charset="0"/>
                <a:cs typeface="TiMES" panose="02020603050405020304" pitchFamily="18" charset="0"/>
              </a:rPr>
              <a:t>t</a:t>
            </a:r>
            <a:r>
              <a:rPr lang="en-US" sz="2400" dirty="0" smtClean="0">
                <a:latin typeface="TiMES" panose="02020603050405020304" pitchFamily="18" charset="0"/>
                <a:cs typeface="TiMES" panose="02020603050405020304" pitchFamily="18" charset="0"/>
              </a:rPr>
              <a:t> </a:t>
            </a:r>
            <a:r>
              <a:rPr sz="2400" spc="-50" dirty="0" smtClean="0">
                <a:latin typeface="TiMES" panose="02020603050405020304" pitchFamily="18" charset="0"/>
                <a:cs typeface="TiMES" panose="02020603050405020304" pitchFamily="18" charset="0"/>
              </a:rPr>
              <a:t>apply</a:t>
            </a:r>
            <a:r>
              <a:rPr sz="2400" spc="-50" dirty="0">
                <a:latin typeface="TiMES" panose="02020603050405020304" pitchFamily="18" charset="0"/>
                <a:cs typeface="TiMES" panose="02020603050405020304" pitchFamily="18" charset="0"/>
              </a:rPr>
              <a:t>.</a:t>
            </a:r>
            <a:endParaRPr sz="2400" dirty="0">
              <a:latin typeface="TiMES" panose="02020603050405020304" pitchFamily="18" charset="0"/>
              <a:cs typeface="TiMES" panose="02020603050405020304" pitchFamily="18" charset="0"/>
            </a:endParaRPr>
          </a:p>
          <a:p>
            <a:pPr marL="457200" indent="-457200" algn="just">
              <a:spcBef>
                <a:spcPts val="30"/>
              </a:spcBef>
              <a:buFont typeface="Wingdings" panose="05000000000000000000" pitchFamily="2" charset="2"/>
              <a:buChar char="Ø"/>
            </a:pPr>
            <a:endParaRPr sz="2800" dirty="0">
              <a:latin typeface="TiMES" panose="02020603050405020304" pitchFamily="18" charset="0"/>
              <a:cs typeface="TiMES" panose="02020603050405020304" pitchFamily="18" charset="0"/>
            </a:endParaRPr>
          </a:p>
          <a:p>
            <a:pPr marL="355600" indent="-342900" algn="just">
              <a:buFont typeface="Wingdings" panose="05000000000000000000" pitchFamily="2" charset="2"/>
              <a:buChar char="Ø"/>
              <a:tabLst>
                <a:tab pos="387350" algn="l"/>
                <a:tab pos="387985" algn="l"/>
              </a:tabLst>
            </a:pPr>
            <a:r>
              <a:rPr sz="2400" spc="-5" dirty="0">
                <a:latin typeface="TiMES" panose="02020603050405020304" pitchFamily="18" charset="0"/>
                <a:cs typeface="TiMES" panose="02020603050405020304" pitchFamily="18" charset="0"/>
              </a:rPr>
              <a:t>Therefore, </a:t>
            </a:r>
            <a:r>
              <a:rPr sz="2400" spc="-10" dirty="0">
                <a:latin typeface="TiMES" panose="02020603050405020304" pitchFamily="18" charset="0"/>
                <a:cs typeface="TiMES" panose="02020603050405020304" pitchFamily="18" charset="0"/>
              </a:rPr>
              <a:t>higher </a:t>
            </a:r>
            <a:r>
              <a:rPr sz="2400" dirty="0">
                <a:latin typeface="TiMES" panose="02020603050405020304" pitchFamily="18" charset="0"/>
                <a:cs typeface="TiMES" panose="02020603050405020304" pitchFamily="18" charset="0"/>
              </a:rPr>
              <a:t>TDS </a:t>
            </a:r>
            <a:r>
              <a:rPr sz="2400" spc="-5" dirty="0">
                <a:latin typeface="TiMES" panose="02020603050405020304" pitchFamily="18" charset="0"/>
                <a:cs typeface="TiMES" panose="02020603050405020304" pitchFamily="18" charset="0"/>
              </a:rPr>
              <a:t>of </a:t>
            </a:r>
            <a:r>
              <a:rPr sz="2400" spc="5" dirty="0">
                <a:latin typeface="TiMES" panose="02020603050405020304" pitchFamily="18" charset="0"/>
                <a:cs typeface="TiMES" panose="02020603050405020304" pitchFamily="18" charset="0"/>
              </a:rPr>
              <a:t>10% </a:t>
            </a:r>
            <a:r>
              <a:rPr sz="2400" dirty="0">
                <a:latin typeface="TiMES" panose="02020603050405020304" pitchFamily="18" charset="0"/>
                <a:cs typeface="TiMES" panose="02020603050405020304" pitchFamily="18" charset="0"/>
              </a:rPr>
              <a:t>as </a:t>
            </a:r>
            <a:r>
              <a:rPr sz="2400" spc="-25" dirty="0">
                <a:latin typeface="TiMES" panose="02020603050405020304" pitchFamily="18" charset="0"/>
                <a:cs typeface="TiMES" panose="02020603050405020304" pitchFamily="18" charset="0"/>
              </a:rPr>
              <a:t>against </a:t>
            </a:r>
            <a:r>
              <a:rPr sz="2400" spc="5" dirty="0">
                <a:latin typeface="TiMES" panose="02020603050405020304" pitchFamily="18" charset="0"/>
                <a:cs typeface="TiMES" panose="02020603050405020304" pitchFamily="18" charset="0"/>
              </a:rPr>
              <a:t>1% </a:t>
            </a:r>
            <a:r>
              <a:rPr sz="2400" spc="-5" dirty="0">
                <a:latin typeface="TiMES" panose="02020603050405020304" pitchFamily="18" charset="0"/>
                <a:cs typeface="TiMES" panose="02020603050405020304" pitchFamily="18" charset="0"/>
              </a:rPr>
              <a:t>would</a:t>
            </a:r>
            <a:r>
              <a:rPr sz="2400" spc="245" dirty="0">
                <a:latin typeface="TiMES" panose="02020603050405020304" pitchFamily="18" charset="0"/>
                <a:cs typeface="TiMES" panose="02020603050405020304" pitchFamily="18" charset="0"/>
              </a:rPr>
              <a:t> </a:t>
            </a:r>
            <a:r>
              <a:rPr sz="2400" spc="-15" dirty="0">
                <a:latin typeface="TiMES" panose="02020603050405020304" pitchFamily="18" charset="0"/>
                <a:cs typeface="TiMES" panose="02020603050405020304" pitchFamily="18" charset="0"/>
              </a:rPr>
              <a:t>apply</a:t>
            </a:r>
            <a:endParaRPr sz="2400" dirty="0">
              <a:latin typeface="TiMES" panose="02020603050405020304" pitchFamily="18" charset="0"/>
              <a:cs typeface="TiMES" panose="02020603050405020304" pitchFamily="18" charset="0"/>
            </a:endParaRPr>
          </a:p>
          <a:p>
            <a:pPr marL="457200" indent="-457200" algn="just">
              <a:spcBef>
                <a:spcPts val="25"/>
              </a:spcBef>
              <a:buFont typeface="Wingdings" panose="05000000000000000000" pitchFamily="2" charset="2"/>
              <a:buChar char="Ø"/>
            </a:pPr>
            <a:endParaRPr sz="2800" dirty="0">
              <a:latin typeface="TiMES" panose="02020603050405020304" pitchFamily="18" charset="0"/>
              <a:cs typeface="TiMES" panose="02020603050405020304" pitchFamily="18" charset="0"/>
            </a:endParaRPr>
          </a:p>
          <a:p>
            <a:pPr marL="355600" indent="-342900" algn="just">
              <a:buFont typeface="Wingdings" panose="05000000000000000000" pitchFamily="2" charset="2"/>
              <a:buChar char="Ø"/>
              <a:tabLst>
                <a:tab pos="387350" algn="l"/>
                <a:tab pos="387985" algn="l"/>
              </a:tabLst>
            </a:pPr>
            <a:r>
              <a:rPr sz="2400" spc="-5" dirty="0">
                <a:latin typeface="TiMES" panose="02020603050405020304" pitchFamily="18" charset="0"/>
                <a:cs typeface="TiMES" panose="02020603050405020304" pitchFamily="18" charset="0"/>
              </a:rPr>
              <a:t>In </a:t>
            </a:r>
            <a:r>
              <a:rPr sz="2400" dirty="0">
                <a:latin typeface="TiMES" panose="02020603050405020304" pitchFamily="18" charset="0"/>
                <a:cs typeface="TiMES" panose="02020603050405020304" pitchFamily="18" charset="0"/>
              </a:rPr>
              <a:t>case </a:t>
            </a:r>
            <a:r>
              <a:rPr sz="2400" spc="-5" dirty="0">
                <a:latin typeface="TiMES" panose="02020603050405020304" pitchFamily="18" charset="0"/>
                <a:cs typeface="TiMES" panose="02020603050405020304" pitchFamily="18" charset="0"/>
              </a:rPr>
              <a:t>of </a:t>
            </a:r>
            <a:r>
              <a:rPr sz="2400" spc="-25" dirty="0">
                <a:latin typeface="TiMES" panose="02020603050405020304" pitchFamily="18" charset="0"/>
                <a:cs typeface="TiMES" panose="02020603050405020304" pitchFamily="18" charset="0"/>
              </a:rPr>
              <a:t>NRs, </a:t>
            </a:r>
            <a:r>
              <a:rPr sz="2400" dirty="0">
                <a:latin typeface="TiMES" panose="02020603050405020304" pitchFamily="18" charset="0"/>
                <a:cs typeface="TiMES" panose="02020603050405020304" pitchFamily="18" charset="0"/>
              </a:rPr>
              <a:t>section </a:t>
            </a:r>
            <a:r>
              <a:rPr sz="2400" spc="5" dirty="0">
                <a:latin typeface="TiMES" panose="02020603050405020304" pitchFamily="18" charset="0"/>
                <a:cs typeface="TiMES" panose="02020603050405020304" pitchFamily="18" charset="0"/>
              </a:rPr>
              <a:t>195 </a:t>
            </a:r>
            <a:r>
              <a:rPr sz="2400" spc="-5" dirty="0">
                <a:latin typeface="TiMES" panose="02020603050405020304" pitchFamily="18" charset="0"/>
                <a:cs typeface="TiMES" panose="02020603050405020304" pitchFamily="18" charset="0"/>
              </a:rPr>
              <a:t>would</a:t>
            </a:r>
            <a:r>
              <a:rPr sz="2400" spc="220" dirty="0">
                <a:latin typeface="TiMES" panose="02020603050405020304" pitchFamily="18" charset="0"/>
                <a:cs typeface="TiMES" panose="02020603050405020304" pitchFamily="18" charset="0"/>
              </a:rPr>
              <a:t> </a:t>
            </a:r>
            <a:r>
              <a:rPr sz="2400" spc="-15" dirty="0">
                <a:latin typeface="TiMES" panose="02020603050405020304" pitchFamily="18" charset="0"/>
                <a:cs typeface="TiMES" panose="02020603050405020304" pitchFamily="18" charset="0"/>
              </a:rPr>
              <a:t>apply</a:t>
            </a:r>
            <a:endParaRPr sz="2400" dirty="0">
              <a:latin typeface="TiMES" panose="02020603050405020304" pitchFamily="18" charset="0"/>
              <a:cs typeface="TiMES" panose="02020603050405020304" pitchFamily="18" charset="0"/>
            </a:endParaRPr>
          </a:p>
          <a:p>
            <a:pPr marL="457200" indent="-457200" algn="just">
              <a:spcBef>
                <a:spcPts val="25"/>
              </a:spcBef>
              <a:buFont typeface="Wingdings" panose="05000000000000000000" pitchFamily="2" charset="2"/>
              <a:buChar char="Ø"/>
            </a:pPr>
            <a:endParaRPr sz="2800" dirty="0">
              <a:latin typeface="TiMES" panose="02020603050405020304" pitchFamily="18" charset="0"/>
              <a:cs typeface="TiMES" panose="02020603050405020304" pitchFamily="18" charset="0"/>
            </a:endParaRPr>
          </a:p>
          <a:p>
            <a:pPr marL="355600" indent="-342900" algn="just">
              <a:buFont typeface="Wingdings" panose="05000000000000000000" pitchFamily="2" charset="2"/>
              <a:buChar char="Ø"/>
              <a:tabLst>
                <a:tab pos="387350" algn="l"/>
                <a:tab pos="387985" algn="l"/>
              </a:tabLst>
            </a:pPr>
            <a:r>
              <a:rPr sz="2400" spc="5" dirty="0">
                <a:latin typeface="TiMES" panose="02020603050405020304" pitchFamily="18" charset="0"/>
                <a:cs typeface="TiMES" panose="02020603050405020304" pitchFamily="18" charset="0"/>
              </a:rPr>
              <a:t>TDS is required </a:t>
            </a:r>
            <a:r>
              <a:rPr sz="2400" spc="-15" dirty="0">
                <a:latin typeface="TiMES" panose="02020603050405020304" pitchFamily="18" charset="0"/>
                <a:cs typeface="TiMES" panose="02020603050405020304" pitchFamily="18" charset="0"/>
              </a:rPr>
              <a:t>only </a:t>
            </a:r>
            <a:r>
              <a:rPr sz="2400" spc="5" dirty="0">
                <a:latin typeface="TiMES" panose="02020603050405020304" pitchFamily="18" charset="0"/>
                <a:cs typeface="TiMES" panose="02020603050405020304" pitchFamily="18" charset="0"/>
              </a:rPr>
              <a:t>in </a:t>
            </a:r>
            <a:r>
              <a:rPr sz="2400" dirty="0">
                <a:latin typeface="TiMES" panose="02020603050405020304" pitchFamily="18" charset="0"/>
                <a:cs typeface="TiMES" panose="02020603050405020304" pitchFamily="18" charset="0"/>
              </a:rPr>
              <a:t>respect </a:t>
            </a:r>
            <a:r>
              <a:rPr sz="2400" spc="-5" dirty="0">
                <a:latin typeface="TiMES" panose="02020603050405020304" pitchFamily="18" charset="0"/>
                <a:cs typeface="TiMES" panose="02020603050405020304" pitchFamily="18" charset="0"/>
              </a:rPr>
              <a:t>of </a:t>
            </a:r>
            <a:r>
              <a:rPr sz="2400" dirty="0">
                <a:latin typeface="TiMES" panose="02020603050405020304" pitchFamily="18" charset="0"/>
                <a:cs typeface="TiMES" panose="02020603050405020304" pitchFamily="18" charset="0"/>
              </a:rPr>
              <a:t>cash</a:t>
            </a:r>
            <a:r>
              <a:rPr sz="2400" spc="185"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component</a:t>
            </a:r>
          </a:p>
          <a:p>
            <a:pPr marL="457200" indent="-457200" algn="just">
              <a:spcBef>
                <a:spcPts val="25"/>
              </a:spcBef>
              <a:buFont typeface="Wingdings" panose="05000000000000000000" pitchFamily="2" charset="2"/>
              <a:buChar char="Ø"/>
            </a:pPr>
            <a:endParaRPr sz="2800" dirty="0">
              <a:latin typeface="TiMES" panose="02020603050405020304" pitchFamily="18" charset="0"/>
              <a:cs typeface="TiMES" panose="02020603050405020304" pitchFamily="18" charset="0"/>
            </a:endParaRPr>
          </a:p>
          <a:p>
            <a:pPr marL="355600" marR="5080" indent="-342900" algn="just">
              <a:spcBef>
                <a:spcPts val="5"/>
              </a:spcBef>
              <a:buFont typeface="Wingdings" panose="05000000000000000000" pitchFamily="2" charset="2"/>
              <a:buChar char="Ø"/>
              <a:tabLst>
                <a:tab pos="387985" algn="l"/>
              </a:tabLst>
            </a:pPr>
            <a:r>
              <a:rPr sz="2400" spc="-5" dirty="0">
                <a:latin typeface="TiMES" panose="02020603050405020304" pitchFamily="18" charset="0"/>
                <a:cs typeface="TiMES" panose="02020603050405020304" pitchFamily="18" charset="0"/>
              </a:rPr>
              <a:t>If </a:t>
            </a:r>
            <a:r>
              <a:rPr sz="2400" dirty="0">
                <a:latin typeface="TiMES" panose="02020603050405020304" pitchFamily="18" charset="0"/>
                <a:cs typeface="TiMES" panose="02020603050405020304" pitchFamily="18" charset="0"/>
              </a:rPr>
              <a:t>because </a:t>
            </a:r>
            <a:r>
              <a:rPr sz="2400" spc="-5" dirty="0">
                <a:latin typeface="TiMES" panose="02020603050405020304" pitchFamily="18" charset="0"/>
                <a:cs typeface="TiMES" panose="02020603050405020304" pitchFamily="18" charset="0"/>
              </a:rPr>
              <a:t>of </a:t>
            </a:r>
            <a:r>
              <a:rPr sz="2400" spc="-20" dirty="0">
                <a:latin typeface="TiMES" panose="02020603050405020304" pitchFamily="18" charset="0"/>
                <a:cs typeface="TiMES" panose="02020603050405020304" pitchFamily="18" charset="0"/>
              </a:rPr>
              <a:t>proviso, </a:t>
            </a:r>
            <a:r>
              <a:rPr sz="2400" dirty="0">
                <a:latin typeface="TiMES" panose="02020603050405020304" pitchFamily="18" charset="0"/>
                <a:cs typeface="TiMES" panose="02020603050405020304" pitchFamily="18" charset="0"/>
              </a:rPr>
              <a:t>section </a:t>
            </a:r>
            <a:r>
              <a:rPr sz="2400" spc="5" dirty="0">
                <a:latin typeface="TiMES" panose="02020603050405020304" pitchFamily="18" charset="0"/>
                <a:cs typeface="TiMES" panose="02020603050405020304" pitchFamily="18" charset="0"/>
              </a:rPr>
              <a:t>45(5A) </a:t>
            </a:r>
            <a:r>
              <a:rPr sz="2400" spc="-20" dirty="0">
                <a:latin typeface="TiMES" panose="02020603050405020304" pitchFamily="18" charset="0"/>
                <a:cs typeface="TiMES" panose="02020603050405020304" pitchFamily="18" charset="0"/>
              </a:rPr>
              <a:t>may </a:t>
            </a:r>
            <a:r>
              <a:rPr sz="2400" spc="5" dirty="0">
                <a:latin typeface="TiMES" panose="02020603050405020304" pitchFamily="18" charset="0"/>
                <a:cs typeface="TiMES" panose="02020603050405020304" pitchFamily="18" charset="0"/>
              </a:rPr>
              <a:t>no </a:t>
            </a:r>
            <a:r>
              <a:rPr sz="2400" spc="-20" dirty="0">
                <a:latin typeface="TiMES" panose="02020603050405020304" pitchFamily="18" charset="0"/>
                <a:cs typeface="TiMES" panose="02020603050405020304" pitchFamily="18" charset="0"/>
              </a:rPr>
              <a:t>longer </a:t>
            </a:r>
            <a:r>
              <a:rPr sz="2400" spc="-50" dirty="0" smtClean="0">
                <a:latin typeface="TiMES" panose="02020603050405020304" pitchFamily="18" charset="0"/>
                <a:cs typeface="TiMES" panose="02020603050405020304" pitchFamily="18" charset="0"/>
              </a:rPr>
              <a:t>apply,</a:t>
            </a:r>
            <a:r>
              <a:rPr lang="en-US" sz="2400" spc="-50" dirty="0" smtClean="0">
                <a:latin typeface="TiMES" panose="02020603050405020304" pitchFamily="18" charset="0"/>
                <a:cs typeface="TiMES" panose="02020603050405020304" pitchFamily="18" charset="0"/>
              </a:rPr>
              <a:t> </a:t>
            </a:r>
            <a:r>
              <a:rPr sz="2400" dirty="0" smtClean="0">
                <a:latin typeface="TiMES" panose="02020603050405020304" pitchFamily="18" charset="0"/>
                <a:cs typeface="TiMES" panose="02020603050405020304" pitchFamily="18" charset="0"/>
              </a:rPr>
              <a:t>will</a:t>
            </a:r>
            <a:r>
              <a:rPr lang="en-US" sz="2400" dirty="0" smtClean="0">
                <a:latin typeface="TiMES" panose="02020603050405020304" pitchFamily="18" charset="0"/>
                <a:cs typeface="TiMES" panose="02020603050405020304" pitchFamily="18" charset="0"/>
              </a:rPr>
              <a:t> </a:t>
            </a:r>
            <a:r>
              <a:rPr sz="2400" dirty="0" smtClean="0">
                <a:latin typeface="TiMES" panose="02020603050405020304" pitchFamily="18" charset="0"/>
                <a:cs typeface="TiMES" panose="02020603050405020304" pitchFamily="18" charset="0"/>
              </a:rPr>
              <a:t>section</a:t>
            </a:r>
            <a:r>
              <a:rPr lang="en-US" sz="2400" dirty="0" smtClean="0">
                <a:latin typeface="TiMES" panose="02020603050405020304" pitchFamily="18" charset="0"/>
                <a:cs typeface="TiMES" panose="02020603050405020304" pitchFamily="18" charset="0"/>
              </a:rPr>
              <a:t> 1</a:t>
            </a:r>
            <a:r>
              <a:rPr sz="2400" dirty="0" smtClean="0">
                <a:latin typeface="TiMES" panose="02020603050405020304" pitchFamily="18" charset="0"/>
                <a:cs typeface="TiMES" panose="02020603050405020304" pitchFamily="18" charset="0"/>
              </a:rPr>
              <a:t>94IA</a:t>
            </a:r>
            <a:r>
              <a:rPr lang="en-US" sz="2400" dirty="0" smtClean="0">
                <a:latin typeface="TiMES" panose="02020603050405020304" pitchFamily="18" charset="0"/>
                <a:cs typeface="TiMES" panose="02020603050405020304" pitchFamily="18" charset="0"/>
              </a:rPr>
              <a:t> </a:t>
            </a:r>
            <a:r>
              <a:rPr sz="2400" dirty="0" smtClean="0">
                <a:latin typeface="TiMES" panose="02020603050405020304" pitchFamily="18" charset="0"/>
                <a:cs typeface="TiMES" panose="02020603050405020304" pitchFamily="18" charset="0"/>
              </a:rPr>
              <a:t>cease</a:t>
            </a:r>
            <a:r>
              <a:rPr lang="en-US" sz="2400" dirty="0" smtClean="0">
                <a:latin typeface="TiMES" panose="02020603050405020304" pitchFamily="18" charset="0"/>
                <a:cs typeface="TiMES" panose="02020603050405020304" pitchFamily="18" charset="0"/>
              </a:rPr>
              <a:t> </a:t>
            </a:r>
            <a:r>
              <a:rPr sz="2400" dirty="0" smtClean="0">
                <a:latin typeface="TiMES" panose="02020603050405020304" pitchFamily="18" charset="0"/>
                <a:cs typeface="TiMES" panose="02020603050405020304" pitchFamily="18" charset="0"/>
              </a:rPr>
              <a:t>to</a:t>
            </a:r>
            <a:r>
              <a:rPr lang="en-US" sz="2400" dirty="0" smtClean="0">
                <a:latin typeface="TiMES" panose="02020603050405020304" pitchFamily="18" charset="0"/>
                <a:cs typeface="TiMES" panose="02020603050405020304" pitchFamily="18" charset="0"/>
              </a:rPr>
              <a:t> </a:t>
            </a:r>
            <a:r>
              <a:rPr sz="2400" spc="-15" dirty="0" smtClean="0">
                <a:latin typeface="TiMES" panose="02020603050405020304" pitchFamily="18" charset="0"/>
                <a:cs typeface="TiMES" panose="02020603050405020304" pitchFamily="18" charset="0"/>
              </a:rPr>
              <a:t>apply </a:t>
            </a:r>
            <a:r>
              <a:rPr sz="2400" spc="5" dirty="0">
                <a:latin typeface="TiMES" panose="02020603050405020304" pitchFamily="18" charset="0"/>
                <a:cs typeface="TiMES" panose="02020603050405020304" pitchFamily="18" charset="0"/>
              </a:rPr>
              <a:t>in </a:t>
            </a:r>
            <a:r>
              <a:rPr sz="2400" dirty="0">
                <a:latin typeface="TiMES" panose="02020603050405020304" pitchFamily="18" charset="0"/>
                <a:cs typeface="TiMES" panose="02020603050405020304" pitchFamily="18" charset="0"/>
              </a:rPr>
              <a:t>respect </a:t>
            </a:r>
            <a:r>
              <a:rPr sz="2400" spc="-5" dirty="0">
                <a:latin typeface="TiMES" panose="02020603050405020304" pitchFamily="18" charset="0"/>
                <a:cs typeface="TiMES" panose="02020603050405020304" pitchFamily="18" charset="0"/>
              </a:rPr>
              <a:t>of </a:t>
            </a:r>
            <a:r>
              <a:rPr sz="2400" dirty="0">
                <a:latin typeface="TiMES" panose="02020603050405020304" pitchFamily="18" charset="0"/>
                <a:cs typeface="TiMES" panose="02020603050405020304" pitchFamily="18" charset="0"/>
              </a:rPr>
              <a:t>cash </a:t>
            </a:r>
            <a:r>
              <a:rPr sz="2400" spc="-5" dirty="0">
                <a:latin typeface="TiMES" panose="02020603050405020304" pitchFamily="18" charset="0"/>
                <a:cs typeface="TiMES" panose="02020603050405020304" pitchFamily="18" charset="0"/>
              </a:rPr>
              <a:t>payments </a:t>
            </a:r>
            <a:r>
              <a:rPr sz="2400" spc="-20" dirty="0">
                <a:latin typeface="TiMES" panose="02020603050405020304" pitchFamily="18" charset="0"/>
                <a:cs typeface="TiMES" panose="02020603050405020304" pitchFamily="18" charset="0"/>
              </a:rPr>
              <a:t>if  </a:t>
            </a:r>
            <a:r>
              <a:rPr sz="2400" spc="-10" dirty="0">
                <a:latin typeface="TiMES" panose="02020603050405020304" pitchFamily="18" charset="0"/>
                <a:cs typeface="TiMES" panose="02020603050405020304" pitchFamily="18" charset="0"/>
              </a:rPr>
              <a:t>any </a:t>
            </a:r>
            <a:r>
              <a:rPr sz="2400" dirty="0">
                <a:latin typeface="TiMES" panose="02020603050405020304" pitchFamily="18" charset="0"/>
                <a:cs typeface="TiMES" panose="02020603050405020304" pitchFamily="18" charset="0"/>
              </a:rPr>
              <a:t>made to the</a:t>
            </a:r>
            <a:r>
              <a:rPr sz="2400" spc="-110" dirty="0">
                <a:latin typeface="TiMES" panose="02020603050405020304" pitchFamily="18" charset="0"/>
                <a:cs typeface="TiMES" panose="02020603050405020304" pitchFamily="18" charset="0"/>
              </a:rPr>
              <a:t> </a:t>
            </a:r>
            <a:r>
              <a:rPr sz="2400" spc="5" dirty="0">
                <a:latin typeface="TiMES" panose="02020603050405020304" pitchFamily="18" charset="0"/>
                <a:cs typeface="TiMES" panose="02020603050405020304" pitchFamily="18" charset="0"/>
              </a:rPr>
              <a:t>assessee</a:t>
            </a:r>
            <a:endParaRPr sz="2400"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
        <p:nvSpPr>
          <p:cNvPr id="6" name="Title 4"/>
          <p:cNvSpPr>
            <a:spLocks noGrp="1"/>
          </p:cNvSpPr>
          <p:nvPr>
            <p:ph type="title"/>
          </p:nvPr>
        </p:nvSpPr>
        <p:spPr>
          <a:xfrm>
            <a:off x="635000" y="225778"/>
            <a:ext cx="10515600" cy="712611"/>
          </a:xfrm>
        </p:spPr>
        <p:txBody>
          <a:bodyPr>
            <a:normAutofit fontScale="90000"/>
          </a:bodyPr>
          <a:lstStyle/>
          <a:p>
            <a:r>
              <a:rPr lang="en-IN" b="1" dirty="0">
                <a:latin typeface="Times New Roman" panose="02020603050405020304" pitchFamily="18" charset="0"/>
                <a:cs typeface="Times New Roman" panose="02020603050405020304" pitchFamily="18" charset="0"/>
              </a:rPr>
              <a:t>Section</a:t>
            </a:r>
            <a:r>
              <a:rPr lang="en-IN" b="1" spc="-75" dirty="0">
                <a:latin typeface="Times New Roman" panose="02020603050405020304" pitchFamily="18" charset="0"/>
                <a:cs typeface="Times New Roman" panose="02020603050405020304" pitchFamily="18" charset="0"/>
              </a:rPr>
              <a:t> </a:t>
            </a:r>
            <a:r>
              <a:rPr lang="en-IN" b="1" dirty="0" smtClean="0">
                <a:latin typeface="Times New Roman" panose="02020603050405020304" pitchFamily="18" charset="0"/>
                <a:cs typeface="Times New Roman" panose="02020603050405020304" pitchFamily="18" charset="0"/>
              </a:rPr>
              <a:t>194IC - Analysis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491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0267" y="1101853"/>
            <a:ext cx="11356622" cy="4139595"/>
          </a:xfrm>
          <a:prstGeom prst="rect">
            <a:avLst/>
          </a:prstGeom>
        </p:spPr>
        <p:txBody>
          <a:bodyPr vert="horz" wrap="square" lIns="0" tIns="0" rIns="0" bIns="0" rtlCol="0">
            <a:spAutoFit/>
          </a:bodyPr>
          <a:lstStyle/>
          <a:p>
            <a:pPr marL="12700" marR="5080" algn="just">
              <a:tabLst>
                <a:tab pos="387985" algn="l"/>
              </a:tabLst>
            </a:pPr>
            <a:r>
              <a:rPr sz="2400" dirty="0">
                <a:latin typeface="Times New Roman" panose="02020603050405020304" pitchFamily="18" charset="0"/>
                <a:cs typeface="Times New Roman" panose="02020603050405020304" pitchFamily="18" charset="0"/>
              </a:rPr>
              <a:t>When </a:t>
            </a:r>
            <a:r>
              <a:rPr sz="2400" spc="-5" dirty="0">
                <a:latin typeface="Times New Roman" panose="02020603050405020304" pitchFamily="18" charset="0"/>
                <a:cs typeface="Times New Roman" panose="02020603050405020304" pitchFamily="18" charset="0"/>
              </a:rPr>
              <a:t>the assessee </a:t>
            </a:r>
            <a:r>
              <a:rPr sz="2400" dirty="0">
                <a:latin typeface="Times New Roman" panose="02020603050405020304" pitchFamily="18" charset="0"/>
                <a:cs typeface="Times New Roman" panose="02020603050405020304" pitchFamily="18" charset="0"/>
              </a:rPr>
              <a:t>transfers </a:t>
            </a:r>
            <a:r>
              <a:rPr sz="2400" spc="-5" dirty="0">
                <a:latin typeface="Times New Roman" panose="02020603050405020304" pitchFamily="18" charset="0"/>
                <a:cs typeface="Times New Roman" panose="02020603050405020304" pitchFamily="18" charset="0"/>
              </a:rPr>
              <a:t>his </a:t>
            </a:r>
            <a:r>
              <a:rPr sz="2400" dirty="0">
                <a:latin typeface="Times New Roman" panose="02020603050405020304" pitchFamily="18" charset="0"/>
                <a:cs typeface="Times New Roman" panose="02020603050405020304" pitchFamily="18" charset="0"/>
              </a:rPr>
              <a:t>share </a:t>
            </a:r>
            <a:r>
              <a:rPr sz="2400" spc="-5" dirty="0">
                <a:latin typeface="Times New Roman" panose="02020603050405020304" pitchFamily="18" charset="0"/>
                <a:cs typeface="Times New Roman" panose="02020603050405020304" pitchFamily="18" charset="0"/>
              </a:rPr>
              <a:t>in the </a:t>
            </a:r>
            <a:r>
              <a:rPr sz="2400" dirty="0">
                <a:latin typeface="Times New Roman" panose="02020603050405020304" pitchFamily="18" charset="0"/>
                <a:cs typeface="Times New Roman" panose="02020603050405020304" pitchFamily="18" charset="0"/>
              </a:rPr>
              <a:t>project </a:t>
            </a:r>
            <a:r>
              <a:rPr sz="2400" spc="-5" dirty="0">
                <a:latin typeface="Times New Roman" panose="02020603050405020304" pitchFamily="18" charset="0"/>
                <a:cs typeface="Times New Roman" panose="02020603050405020304" pitchFamily="18" charset="0"/>
              </a:rPr>
              <a:t>to </a:t>
            </a:r>
            <a:r>
              <a:rPr sz="2400" spc="-10" dirty="0">
                <a:latin typeface="Times New Roman" panose="02020603050405020304" pitchFamily="18" charset="0"/>
                <a:cs typeface="Times New Roman" panose="02020603050405020304" pitchFamily="18" charset="0"/>
              </a:rPr>
              <a:t>any </a:t>
            </a:r>
            <a:r>
              <a:rPr sz="2400" spc="-5" dirty="0">
                <a:latin typeface="Times New Roman" panose="02020603050405020304" pitchFamily="18" charset="0"/>
                <a:cs typeface="Times New Roman" panose="02020603050405020304" pitchFamily="18" charset="0"/>
              </a:rPr>
              <a:t>other </a:t>
            </a:r>
            <a:r>
              <a:rPr sz="2400" dirty="0">
                <a:latin typeface="Times New Roman" panose="02020603050405020304" pitchFamily="18" charset="0"/>
                <a:cs typeface="Times New Roman" panose="02020603050405020304" pitchFamily="18" charset="0"/>
              </a:rPr>
              <a:t>person  </a:t>
            </a:r>
            <a:r>
              <a:rPr sz="2400" spc="-5" dirty="0">
                <a:latin typeface="Times New Roman" panose="02020603050405020304" pitchFamily="18" charset="0"/>
                <a:cs typeface="Times New Roman" panose="02020603050405020304" pitchFamily="18" charset="0"/>
              </a:rPr>
              <a:t>before </a:t>
            </a:r>
            <a:r>
              <a:rPr sz="2400" spc="-10" dirty="0">
                <a:latin typeface="Times New Roman" panose="02020603050405020304" pitchFamily="18" charset="0"/>
                <a:cs typeface="Times New Roman" panose="02020603050405020304" pitchFamily="18" charset="0"/>
              </a:rPr>
              <a:t>issue </a:t>
            </a:r>
            <a:r>
              <a:rPr sz="2400" spc="-5" dirty="0">
                <a:latin typeface="Times New Roman" panose="02020603050405020304" pitchFamily="18" charset="0"/>
                <a:cs typeface="Times New Roman" panose="02020603050405020304" pitchFamily="18" charset="0"/>
              </a:rPr>
              <a:t>of </a:t>
            </a:r>
            <a:r>
              <a:rPr sz="2400" spc="-20" dirty="0">
                <a:latin typeface="Times New Roman" panose="02020603050405020304" pitchFamily="18" charset="0"/>
                <a:cs typeface="Times New Roman" panose="02020603050405020304" pitchFamily="18" charset="0"/>
              </a:rPr>
              <a:t>CC, </a:t>
            </a:r>
            <a:r>
              <a:rPr sz="2400" spc="-5" dirty="0">
                <a:latin typeface="Times New Roman" panose="02020603050405020304" pitchFamily="18" charset="0"/>
                <a:cs typeface="Times New Roman" panose="02020603050405020304" pitchFamily="18" charset="0"/>
              </a:rPr>
              <a:t>the </a:t>
            </a:r>
            <a:r>
              <a:rPr sz="2400" dirty="0">
                <a:latin typeface="Times New Roman" panose="02020603050405020304" pitchFamily="18" charset="0"/>
                <a:cs typeface="Times New Roman" panose="02020603050405020304" pitchFamily="18" charset="0"/>
              </a:rPr>
              <a:t>buyer </a:t>
            </a:r>
            <a:r>
              <a:rPr sz="2400" spc="-5" dirty="0">
                <a:latin typeface="Times New Roman" panose="02020603050405020304" pitchFamily="18" charset="0"/>
                <a:cs typeface="Times New Roman" panose="02020603050405020304" pitchFamily="18" charset="0"/>
              </a:rPr>
              <a:t>is not covered under section </a:t>
            </a:r>
            <a:r>
              <a:rPr sz="2400" spc="-10" dirty="0">
                <a:latin typeface="Times New Roman" panose="02020603050405020304" pitchFamily="18" charset="0"/>
                <a:cs typeface="Times New Roman" panose="02020603050405020304" pitchFamily="18" charset="0"/>
              </a:rPr>
              <a:t>194IC. </a:t>
            </a:r>
            <a:r>
              <a:rPr sz="2400" dirty="0">
                <a:latin typeface="Times New Roman" panose="02020603050405020304" pitchFamily="18" charset="0"/>
                <a:cs typeface="Times New Roman" panose="02020603050405020304" pitchFamily="18" charset="0"/>
              </a:rPr>
              <a:t>He </a:t>
            </a:r>
            <a:r>
              <a:rPr sz="2400" spc="-20" dirty="0">
                <a:latin typeface="Times New Roman" panose="02020603050405020304" pitchFamily="18" charset="0"/>
                <a:cs typeface="Times New Roman" panose="02020603050405020304" pitchFamily="18" charset="0"/>
              </a:rPr>
              <a:t>may  </a:t>
            </a:r>
            <a:r>
              <a:rPr sz="2400" spc="-5" dirty="0">
                <a:latin typeface="Times New Roman" panose="02020603050405020304" pitchFamily="18" charset="0"/>
                <a:cs typeface="Times New Roman" panose="02020603050405020304" pitchFamily="18" charset="0"/>
              </a:rPr>
              <a:t>not </a:t>
            </a:r>
            <a:r>
              <a:rPr sz="2400" dirty="0">
                <a:latin typeface="Times New Roman" panose="02020603050405020304" pitchFamily="18" charset="0"/>
                <a:cs typeface="Times New Roman" panose="02020603050405020304" pitchFamily="18" charset="0"/>
              </a:rPr>
              <a:t>be </a:t>
            </a:r>
            <a:r>
              <a:rPr sz="2400" spc="-5" dirty="0">
                <a:latin typeface="Times New Roman" panose="02020603050405020304" pitchFamily="18" charset="0"/>
                <a:cs typeface="Times New Roman" panose="02020603050405020304" pitchFamily="18" charset="0"/>
              </a:rPr>
              <a:t>covered under section </a:t>
            </a:r>
            <a:r>
              <a:rPr sz="2400" spc="-10" dirty="0">
                <a:latin typeface="Times New Roman" panose="02020603050405020304" pitchFamily="18" charset="0"/>
                <a:cs typeface="Times New Roman" panose="02020603050405020304" pitchFamily="18" charset="0"/>
              </a:rPr>
              <a:t>194IA </a:t>
            </a:r>
            <a:r>
              <a:rPr sz="2400" dirty="0">
                <a:latin typeface="Times New Roman" panose="02020603050405020304" pitchFamily="18" charset="0"/>
                <a:cs typeface="Times New Roman" panose="02020603050405020304" pitchFamily="18" charset="0"/>
              </a:rPr>
              <a:t>also as </a:t>
            </a:r>
            <a:r>
              <a:rPr sz="2400" spc="-10" dirty="0">
                <a:latin typeface="Times New Roman" panose="02020603050405020304" pitchFamily="18" charset="0"/>
                <a:cs typeface="Times New Roman" panose="02020603050405020304" pitchFamily="18" charset="0"/>
              </a:rPr>
              <a:t>immovable </a:t>
            </a:r>
            <a:r>
              <a:rPr sz="2400" spc="5" dirty="0">
                <a:latin typeface="Times New Roman" panose="02020603050405020304" pitchFamily="18" charset="0"/>
                <a:cs typeface="Times New Roman" panose="02020603050405020304" pitchFamily="18" charset="0"/>
              </a:rPr>
              <a:t>property </a:t>
            </a:r>
            <a:r>
              <a:rPr sz="2400" spc="-10" dirty="0">
                <a:latin typeface="Times New Roman" panose="02020603050405020304" pitchFamily="18" charset="0"/>
                <a:cs typeface="Times New Roman" panose="02020603050405020304" pitchFamily="18" charset="0"/>
              </a:rPr>
              <a:t>would  </a:t>
            </a:r>
            <a:r>
              <a:rPr sz="2400" spc="-5" dirty="0">
                <a:latin typeface="Times New Roman" panose="02020603050405020304" pitchFamily="18" charset="0"/>
                <a:cs typeface="Times New Roman" panose="02020603050405020304" pitchFamily="18" charset="0"/>
              </a:rPr>
              <a:t>mean land or </a:t>
            </a:r>
            <a:r>
              <a:rPr sz="2400" spc="-15" dirty="0">
                <a:latin typeface="Times New Roman" panose="02020603050405020304" pitchFamily="18" charset="0"/>
                <a:cs typeface="Times New Roman" panose="02020603050405020304" pitchFamily="18" charset="0"/>
              </a:rPr>
              <a:t>building </a:t>
            </a:r>
            <a:r>
              <a:rPr sz="2400" spc="10"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part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a </a:t>
            </a:r>
            <a:r>
              <a:rPr sz="2400" spc="-20" dirty="0">
                <a:latin typeface="Times New Roman" panose="02020603050405020304" pitchFamily="18" charset="0"/>
                <a:cs typeface="Times New Roman" panose="02020603050405020304" pitchFamily="18" charset="0"/>
              </a:rPr>
              <a:t>building. </a:t>
            </a:r>
            <a:r>
              <a:rPr sz="2400" spc="5" dirty="0">
                <a:latin typeface="Times New Roman" panose="02020603050405020304" pitchFamily="18" charset="0"/>
                <a:cs typeface="Times New Roman" panose="02020603050405020304" pitchFamily="18" charset="0"/>
              </a:rPr>
              <a:t>What </a:t>
            </a:r>
            <a:r>
              <a:rPr sz="2400" spc="-5"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transferred </a:t>
            </a:r>
            <a:r>
              <a:rPr sz="2400" spc="-5" dirty="0">
                <a:latin typeface="Times New Roman" panose="02020603050405020304" pitchFamily="18" charset="0"/>
                <a:cs typeface="Times New Roman" panose="02020603050405020304" pitchFamily="18" charset="0"/>
              </a:rPr>
              <a:t>is </a:t>
            </a:r>
            <a:r>
              <a:rPr sz="2400" spc="-25" dirty="0">
                <a:latin typeface="Times New Roman" panose="02020603050405020304" pitchFamily="18" charset="0"/>
                <a:cs typeface="Times New Roman" panose="02020603050405020304" pitchFamily="18" charset="0"/>
              </a:rPr>
              <a:t>only </a:t>
            </a:r>
            <a:r>
              <a:rPr sz="2400" dirty="0">
                <a:latin typeface="Times New Roman" panose="02020603050405020304" pitchFamily="18" charset="0"/>
                <a:cs typeface="Times New Roman" panose="02020603050405020304" pitchFamily="18" charset="0"/>
              </a:rPr>
              <a:t>a  share of </a:t>
            </a:r>
            <a:r>
              <a:rPr sz="2400" spc="-5" dirty="0">
                <a:latin typeface="Times New Roman" panose="02020603050405020304" pitchFamily="18" charset="0"/>
                <a:cs typeface="Times New Roman" panose="02020603050405020304" pitchFamily="18" charset="0"/>
              </a:rPr>
              <a:t>owner before </a:t>
            </a:r>
            <a:r>
              <a:rPr sz="2400" spc="-10" dirty="0">
                <a:latin typeface="Times New Roman" panose="02020603050405020304" pitchFamily="18" charset="0"/>
                <a:cs typeface="Times New Roman" panose="02020603050405020304" pitchFamily="18" charset="0"/>
              </a:rPr>
              <a:t>issue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CC </a:t>
            </a:r>
            <a:r>
              <a:rPr sz="2400" dirty="0">
                <a:latin typeface="Times New Roman" panose="02020603050405020304" pitchFamily="18" charset="0"/>
                <a:cs typeface="Times New Roman" panose="02020603050405020304" pitchFamily="18" charset="0"/>
              </a:rPr>
              <a:t>and </a:t>
            </a:r>
            <a:r>
              <a:rPr sz="2400" spc="-25" dirty="0">
                <a:latin typeface="Times New Roman" panose="02020603050405020304" pitchFamily="18" charset="0"/>
                <a:cs typeface="Times New Roman" panose="02020603050405020304" pitchFamily="18" charset="0"/>
              </a:rPr>
              <a:t>such </a:t>
            </a:r>
            <a:r>
              <a:rPr sz="2400" spc="5" dirty="0">
                <a:latin typeface="Times New Roman" panose="02020603050405020304" pitchFamily="18" charset="0"/>
                <a:cs typeface="Times New Roman" panose="02020603050405020304" pitchFamily="18" charset="0"/>
              </a:rPr>
              <a:t>share </a:t>
            </a:r>
            <a:r>
              <a:rPr sz="2400" dirty="0">
                <a:latin typeface="Times New Roman" panose="02020603050405020304" pitchFamily="18" charset="0"/>
                <a:cs typeface="Times New Roman" panose="02020603050405020304" pitchFamily="18" charset="0"/>
              </a:rPr>
              <a:t>cannot </a:t>
            </a:r>
            <a:r>
              <a:rPr sz="2400" spc="-5" dirty="0">
                <a:latin typeface="Times New Roman" panose="02020603050405020304" pitchFamily="18" charset="0"/>
                <a:cs typeface="Times New Roman" panose="02020603050405020304" pitchFamily="18" charset="0"/>
              </a:rPr>
              <a:t>be </a:t>
            </a:r>
            <a:r>
              <a:rPr sz="2400" spc="-10" dirty="0">
                <a:latin typeface="Times New Roman" panose="02020603050405020304" pitchFamily="18" charset="0"/>
                <a:cs typeface="Times New Roman" panose="02020603050405020304" pitchFamily="18" charset="0"/>
              </a:rPr>
              <a:t>regarded </a:t>
            </a:r>
            <a:r>
              <a:rPr sz="2400" spc="5" dirty="0">
                <a:latin typeface="Times New Roman" panose="02020603050405020304" pitchFamily="18" charset="0"/>
                <a:cs typeface="Times New Roman" panose="02020603050405020304" pitchFamily="18" charset="0"/>
              </a:rPr>
              <a:t>as  </a:t>
            </a:r>
            <a:r>
              <a:rPr sz="2400" dirty="0">
                <a:latin typeface="Times New Roman" panose="02020603050405020304" pitchFamily="18" charset="0"/>
                <a:cs typeface="Times New Roman" panose="02020603050405020304" pitchFamily="18" charset="0"/>
              </a:rPr>
              <a:t>land or </a:t>
            </a:r>
            <a:r>
              <a:rPr sz="2400" spc="-15" dirty="0">
                <a:latin typeface="Times New Roman" panose="02020603050405020304" pitchFamily="18" charset="0"/>
                <a:cs typeface="Times New Roman" panose="02020603050405020304" pitchFamily="18" charset="0"/>
              </a:rPr>
              <a:t>building </a:t>
            </a:r>
            <a:r>
              <a:rPr sz="2400"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part </a:t>
            </a:r>
            <a:r>
              <a:rPr sz="2400" dirty="0">
                <a:latin typeface="Times New Roman" panose="02020603050405020304" pitchFamily="18" charset="0"/>
                <a:cs typeface="Times New Roman" panose="02020603050405020304" pitchFamily="18" charset="0"/>
              </a:rPr>
              <a:t>of a</a:t>
            </a:r>
            <a:r>
              <a:rPr sz="2400" spc="13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building</a:t>
            </a:r>
            <a:endParaRPr sz="2400" dirty="0">
              <a:latin typeface="Times New Roman" panose="02020603050405020304" pitchFamily="18" charset="0"/>
              <a:cs typeface="Times New Roman" panose="02020603050405020304" pitchFamily="18" charset="0"/>
            </a:endParaRPr>
          </a:p>
          <a:p>
            <a:pPr>
              <a:spcBef>
                <a:spcPts val="25"/>
              </a:spcBef>
            </a:pPr>
            <a:endParaRPr sz="2900" dirty="0">
              <a:latin typeface="Times New Roman" panose="02020603050405020304" pitchFamily="18" charset="0"/>
              <a:cs typeface="Times New Roman" panose="02020603050405020304" pitchFamily="18" charset="0"/>
            </a:endParaRPr>
          </a:p>
          <a:p>
            <a:pPr marL="12700" marR="6350" algn="just">
              <a:tabLst>
                <a:tab pos="387985" algn="l"/>
              </a:tabLst>
            </a:pPr>
            <a:r>
              <a:rPr sz="2400" dirty="0">
                <a:latin typeface="Times New Roman" panose="02020603050405020304" pitchFamily="18" charset="0"/>
                <a:cs typeface="Times New Roman" panose="02020603050405020304" pitchFamily="18" charset="0"/>
              </a:rPr>
              <a:t>When </a:t>
            </a:r>
            <a:r>
              <a:rPr sz="2400" spc="-5" dirty="0">
                <a:latin typeface="Times New Roman" panose="02020603050405020304" pitchFamily="18" charset="0"/>
                <a:cs typeface="Times New Roman" panose="02020603050405020304" pitchFamily="18" charset="0"/>
              </a:rPr>
              <a:t>the assessee </a:t>
            </a:r>
            <a:r>
              <a:rPr sz="2400" dirty="0">
                <a:latin typeface="Times New Roman" panose="02020603050405020304" pitchFamily="18" charset="0"/>
                <a:cs typeface="Times New Roman" panose="02020603050405020304" pitchFamily="18" charset="0"/>
              </a:rPr>
              <a:t>transfers </a:t>
            </a:r>
            <a:r>
              <a:rPr sz="2400" spc="-5" dirty="0">
                <a:latin typeface="Times New Roman" panose="02020603050405020304" pitchFamily="18" charset="0"/>
                <a:cs typeface="Times New Roman" panose="02020603050405020304" pitchFamily="18" charset="0"/>
              </a:rPr>
              <a:t>his </a:t>
            </a:r>
            <a:r>
              <a:rPr sz="2400" dirty="0">
                <a:latin typeface="Times New Roman" panose="02020603050405020304" pitchFamily="18" charset="0"/>
                <a:cs typeface="Times New Roman" panose="02020603050405020304" pitchFamily="18" charset="0"/>
              </a:rPr>
              <a:t>share </a:t>
            </a:r>
            <a:r>
              <a:rPr sz="2400" spc="-5" dirty="0">
                <a:latin typeface="Times New Roman" panose="02020603050405020304" pitchFamily="18" charset="0"/>
                <a:cs typeface="Times New Roman" panose="02020603050405020304" pitchFamily="18" charset="0"/>
              </a:rPr>
              <a:t>in the </a:t>
            </a:r>
            <a:r>
              <a:rPr sz="2400" dirty="0">
                <a:latin typeface="Times New Roman" panose="02020603050405020304" pitchFamily="18" charset="0"/>
                <a:cs typeface="Times New Roman" panose="02020603050405020304" pitchFamily="18" charset="0"/>
              </a:rPr>
              <a:t>project </a:t>
            </a:r>
            <a:r>
              <a:rPr sz="2400" spc="-5" dirty="0">
                <a:latin typeface="Times New Roman" panose="02020603050405020304" pitchFamily="18" charset="0"/>
                <a:cs typeface="Times New Roman" panose="02020603050405020304" pitchFamily="18" charset="0"/>
              </a:rPr>
              <a:t>to </a:t>
            </a:r>
            <a:r>
              <a:rPr sz="2400" spc="-10" dirty="0">
                <a:latin typeface="Times New Roman" panose="02020603050405020304" pitchFamily="18" charset="0"/>
                <a:cs typeface="Times New Roman" panose="02020603050405020304" pitchFamily="18" charset="0"/>
              </a:rPr>
              <a:t>any </a:t>
            </a:r>
            <a:r>
              <a:rPr sz="2400" spc="-5" dirty="0">
                <a:latin typeface="Times New Roman" panose="02020603050405020304" pitchFamily="18" charset="0"/>
                <a:cs typeface="Times New Roman" panose="02020603050405020304" pitchFamily="18" charset="0"/>
              </a:rPr>
              <a:t>other </a:t>
            </a:r>
            <a:r>
              <a:rPr sz="2400" dirty="0">
                <a:latin typeface="Times New Roman" panose="02020603050405020304" pitchFamily="18" charset="0"/>
                <a:cs typeface="Times New Roman" panose="02020603050405020304" pitchFamily="18" charset="0"/>
              </a:rPr>
              <a:t>person  </a:t>
            </a:r>
            <a:r>
              <a:rPr sz="2400" spc="-5" dirty="0">
                <a:latin typeface="Times New Roman" panose="02020603050405020304" pitchFamily="18" charset="0"/>
                <a:cs typeface="Times New Roman" panose="02020603050405020304" pitchFamily="18" charset="0"/>
              </a:rPr>
              <a:t>after of </a:t>
            </a:r>
            <a:r>
              <a:rPr sz="2400" spc="-20" dirty="0">
                <a:latin typeface="Times New Roman" panose="02020603050405020304" pitchFamily="18" charset="0"/>
                <a:cs typeface="Times New Roman" panose="02020603050405020304" pitchFamily="18" charset="0"/>
              </a:rPr>
              <a:t>CC, </a:t>
            </a:r>
            <a:r>
              <a:rPr sz="2400" spc="-5" dirty="0">
                <a:latin typeface="Times New Roman" panose="02020603050405020304" pitchFamily="18" charset="0"/>
                <a:cs typeface="Times New Roman" panose="02020603050405020304" pitchFamily="18" charset="0"/>
              </a:rPr>
              <a:t>the </a:t>
            </a:r>
            <a:r>
              <a:rPr sz="2400" dirty="0">
                <a:latin typeface="Times New Roman" panose="02020603050405020304" pitchFamily="18" charset="0"/>
                <a:cs typeface="Times New Roman" panose="02020603050405020304" pitchFamily="18" charset="0"/>
              </a:rPr>
              <a:t>buyer </a:t>
            </a:r>
            <a:r>
              <a:rPr sz="2400" spc="-5" dirty="0">
                <a:latin typeface="Times New Roman" panose="02020603050405020304" pitchFamily="18" charset="0"/>
                <a:cs typeface="Times New Roman" panose="02020603050405020304" pitchFamily="18" charset="0"/>
              </a:rPr>
              <a:t>is not covered under </a:t>
            </a:r>
            <a:r>
              <a:rPr sz="2400" dirty="0">
                <a:latin typeface="Times New Roman" panose="02020603050405020304" pitchFamily="18" charset="0"/>
                <a:cs typeface="Times New Roman" panose="02020603050405020304" pitchFamily="18" charset="0"/>
              </a:rPr>
              <a:t>section </a:t>
            </a:r>
            <a:r>
              <a:rPr sz="2400" spc="-10" dirty="0">
                <a:latin typeface="Times New Roman" panose="02020603050405020304" pitchFamily="18" charset="0"/>
                <a:cs typeface="Times New Roman" panose="02020603050405020304" pitchFamily="18" charset="0"/>
              </a:rPr>
              <a:t>194IC. </a:t>
            </a:r>
            <a:r>
              <a:rPr sz="2400" spc="5"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he covered  under section </a:t>
            </a:r>
            <a:r>
              <a:rPr sz="2400" spc="-10" dirty="0">
                <a:latin typeface="Times New Roman" panose="02020603050405020304" pitchFamily="18" charset="0"/>
                <a:cs typeface="Times New Roman" panose="02020603050405020304" pitchFamily="18" charset="0"/>
              </a:rPr>
              <a:t>194IA? </a:t>
            </a:r>
            <a:r>
              <a:rPr sz="2400" spc="-5" dirty="0">
                <a:latin typeface="Times New Roman" panose="02020603050405020304" pitchFamily="18" charset="0"/>
                <a:cs typeface="Times New Roman" panose="02020603050405020304" pitchFamily="18" charset="0"/>
              </a:rPr>
              <a:t>Immovable </a:t>
            </a:r>
            <a:r>
              <a:rPr sz="2400" spc="5" dirty="0">
                <a:latin typeface="Times New Roman" panose="02020603050405020304" pitchFamily="18" charset="0"/>
                <a:cs typeface="Times New Roman" panose="02020603050405020304" pitchFamily="18" charset="0"/>
              </a:rPr>
              <a:t>property </a:t>
            </a:r>
            <a:r>
              <a:rPr sz="2400" spc="-5" dirty="0">
                <a:latin typeface="Times New Roman" panose="02020603050405020304" pitchFamily="18" charset="0"/>
                <a:cs typeface="Times New Roman" panose="02020603050405020304" pitchFamily="18" charset="0"/>
              </a:rPr>
              <a:t>is defined </a:t>
            </a:r>
            <a:r>
              <a:rPr sz="2400" dirty="0">
                <a:latin typeface="Times New Roman" panose="02020603050405020304" pitchFamily="18" charset="0"/>
                <a:cs typeface="Times New Roman" panose="02020603050405020304" pitchFamily="18" charset="0"/>
              </a:rPr>
              <a:t>as </a:t>
            </a:r>
            <a:r>
              <a:rPr sz="2400" spc="-10" dirty="0">
                <a:latin typeface="Times New Roman" panose="02020603050405020304" pitchFamily="18" charset="0"/>
                <a:cs typeface="Times New Roman" panose="02020603050405020304" pitchFamily="18" charset="0"/>
              </a:rPr>
              <a:t>any </a:t>
            </a:r>
            <a:r>
              <a:rPr sz="2400" dirty="0">
                <a:latin typeface="Times New Roman" panose="02020603050405020304" pitchFamily="18" charset="0"/>
                <a:cs typeface="Times New Roman" panose="02020603050405020304" pitchFamily="18" charset="0"/>
              </a:rPr>
              <a:t>land or  </a:t>
            </a:r>
            <a:r>
              <a:rPr sz="2400" spc="-15" dirty="0">
                <a:latin typeface="Times New Roman" panose="02020603050405020304" pitchFamily="18" charset="0"/>
                <a:cs typeface="Times New Roman" panose="02020603050405020304" pitchFamily="18" charset="0"/>
              </a:rPr>
              <a:t>building </a:t>
            </a:r>
            <a:r>
              <a:rPr sz="2400" spc="-5"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part </a:t>
            </a:r>
            <a:r>
              <a:rPr sz="2400" spc="-5" dirty="0">
                <a:latin typeface="Times New Roman" panose="02020603050405020304" pitchFamily="18" charset="0"/>
                <a:cs typeface="Times New Roman" panose="02020603050405020304" pitchFamily="18" charset="0"/>
              </a:rPr>
              <a:t>of the </a:t>
            </a:r>
            <a:r>
              <a:rPr sz="2400" spc="-20" dirty="0">
                <a:latin typeface="Times New Roman" panose="02020603050405020304" pitchFamily="18" charset="0"/>
                <a:cs typeface="Times New Roman" panose="02020603050405020304" pitchFamily="18" charset="0"/>
              </a:rPr>
              <a:t>building. </a:t>
            </a:r>
            <a:r>
              <a:rPr sz="2400" dirty="0">
                <a:latin typeface="Times New Roman" panose="02020603050405020304" pitchFamily="18" charset="0"/>
                <a:cs typeface="Times New Roman" panose="02020603050405020304" pitchFamily="18" charset="0"/>
              </a:rPr>
              <a:t>What </a:t>
            </a:r>
            <a:r>
              <a:rPr sz="2400" spc="10" dirty="0">
                <a:latin typeface="Times New Roman" panose="02020603050405020304" pitchFamily="18" charset="0"/>
                <a:cs typeface="Times New Roman" panose="02020603050405020304" pitchFamily="18" charset="0"/>
              </a:rPr>
              <a:t>is </a:t>
            </a:r>
            <a:r>
              <a:rPr sz="2400" spc="-5" dirty="0">
                <a:latin typeface="Times New Roman" panose="02020603050405020304" pitchFamily="18" charset="0"/>
                <a:cs typeface="Times New Roman" panose="02020603050405020304" pitchFamily="18" charset="0"/>
              </a:rPr>
              <a:t>sold </a:t>
            </a:r>
            <a:r>
              <a:rPr sz="2400" spc="10"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a </a:t>
            </a:r>
            <a:r>
              <a:rPr sz="2400" spc="-5" dirty="0">
                <a:latin typeface="Times New Roman" panose="02020603050405020304" pitchFamily="18" charset="0"/>
                <a:cs typeface="Times New Roman" panose="02020603050405020304" pitchFamily="18" charset="0"/>
              </a:rPr>
              <a:t>composite asset </a:t>
            </a:r>
            <a:r>
              <a:rPr sz="2400" spc="-15" dirty="0">
                <a:latin typeface="Times New Roman" panose="02020603050405020304" pitchFamily="18" charset="0"/>
                <a:cs typeface="Times New Roman" panose="02020603050405020304" pitchFamily="18" charset="0"/>
              </a:rPr>
              <a:t>which </a:t>
            </a:r>
            <a:r>
              <a:rPr sz="2400" spc="57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consists </a:t>
            </a:r>
            <a:r>
              <a:rPr sz="2400" dirty="0">
                <a:latin typeface="Times New Roman" panose="02020603050405020304" pitchFamily="18" charset="0"/>
                <a:cs typeface="Times New Roman" panose="02020603050405020304" pitchFamily="18" charset="0"/>
              </a:rPr>
              <a:t>of </a:t>
            </a:r>
            <a:r>
              <a:rPr sz="2400" spc="-10" dirty="0">
                <a:latin typeface="Times New Roman" panose="02020603050405020304" pitchFamily="18" charset="0"/>
                <a:cs typeface="Times New Roman" panose="02020603050405020304" pitchFamily="18" charset="0"/>
              </a:rPr>
              <a:t>SBU </a:t>
            </a:r>
            <a:r>
              <a:rPr sz="2400" dirty="0">
                <a:latin typeface="Times New Roman" panose="02020603050405020304" pitchFamily="18" charset="0"/>
                <a:cs typeface="Times New Roman" panose="02020603050405020304" pitchFamily="18" charset="0"/>
              </a:rPr>
              <a:t>and </a:t>
            </a:r>
            <a:r>
              <a:rPr sz="2400" spc="5" dirty="0">
                <a:latin typeface="Times New Roman" panose="02020603050405020304" pitchFamily="18" charset="0"/>
                <a:cs typeface="Times New Roman" panose="02020603050405020304" pitchFamily="18" charset="0"/>
              </a:rPr>
              <a:t>UDI. </a:t>
            </a:r>
            <a:r>
              <a:rPr sz="2400" spc="-35" dirty="0">
                <a:latin typeface="Times New Roman" panose="02020603050405020304" pitchFamily="18" charset="0"/>
                <a:cs typeface="Times New Roman" panose="02020603050405020304" pitchFamily="18" charset="0"/>
              </a:rPr>
              <a:t>Language </a:t>
            </a:r>
            <a:r>
              <a:rPr sz="2400" spc="-10" dirty="0">
                <a:latin typeface="Times New Roman" panose="02020603050405020304" pitchFamily="18" charset="0"/>
                <a:cs typeface="Times New Roman" panose="02020603050405020304" pitchFamily="18" charset="0"/>
              </a:rPr>
              <a:t>used </a:t>
            </a:r>
            <a:r>
              <a:rPr sz="2400" spc="10"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different </a:t>
            </a:r>
            <a:r>
              <a:rPr sz="2400" spc="5" dirty="0">
                <a:latin typeface="Times New Roman" panose="02020603050405020304" pitchFamily="18" charset="0"/>
                <a:cs typeface="Times New Roman" panose="02020603050405020304" pitchFamily="18" charset="0"/>
              </a:rPr>
              <a:t>from </a:t>
            </a:r>
            <a:r>
              <a:rPr sz="2400" spc="-5" dirty="0">
                <a:latin typeface="Times New Roman" panose="02020603050405020304" pitchFamily="18" charset="0"/>
                <a:cs typeface="Times New Roman" panose="02020603050405020304" pitchFamily="18" charset="0"/>
              </a:rPr>
              <a:t>‘land, </a:t>
            </a:r>
            <a:r>
              <a:rPr sz="2400" spc="-15" dirty="0">
                <a:latin typeface="Times New Roman" panose="02020603050405020304" pitchFamily="18" charset="0"/>
                <a:cs typeface="Times New Roman" panose="02020603050405020304" pitchFamily="18" charset="0"/>
              </a:rPr>
              <a:t>building  </a:t>
            </a:r>
            <a:r>
              <a:rPr sz="2400" spc="-5" dirty="0">
                <a:latin typeface="Times New Roman" panose="02020603050405020304" pitchFamily="18" charset="0"/>
                <a:cs typeface="Times New Roman" panose="02020603050405020304" pitchFamily="18" charset="0"/>
              </a:rPr>
              <a:t>or both’ </a:t>
            </a:r>
            <a:r>
              <a:rPr sz="2400" spc="-10" dirty="0">
                <a:latin typeface="Times New Roman" panose="02020603050405020304" pitchFamily="18" charset="0"/>
                <a:cs typeface="Times New Roman" panose="02020603050405020304" pitchFamily="18" charset="0"/>
              </a:rPr>
              <a:t>used </a:t>
            </a:r>
            <a:r>
              <a:rPr sz="2400" spc="-5" dirty="0">
                <a:latin typeface="Times New Roman" panose="02020603050405020304" pitchFamily="18" charset="0"/>
                <a:cs typeface="Times New Roman" panose="02020603050405020304" pitchFamily="18" charset="0"/>
              </a:rPr>
              <a:t>in section</a:t>
            </a:r>
            <a:r>
              <a:rPr sz="2400" spc="1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50C/45(5A)</a:t>
            </a:r>
            <a:endParaRPr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
        <p:nvSpPr>
          <p:cNvPr id="6" name="Title 4"/>
          <p:cNvSpPr>
            <a:spLocks noGrp="1"/>
          </p:cNvSpPr>
          <p:nvPr>
            <p:ph type="title"/>
          </p:nvPr>
        </p:nvSpPr>
        <p:spPr>
          <a:xfrm>
            <a:off x="440267" y="214489"/>
            <a:ext cx="10515600" cy="712611"/>
          </a:xfrm>
        </p:spPr>
        <p:txBody>
          <a:bodyPr>
            <a:normAutofit fontScale="90000"/>
          </a:bodyPr>
          <a:lstStyle/>
          <a:p>
            <a:r>
              <a:rPr lang="en-IN" b="1" dirty="0">
                <a:latin typeface="Times New Roman" panose="02020603050405020304" pitchFamily="18" charset="0"/>
                <a:cs typeface="Times New Roman" panose="02020603050405020304" pitchFamily="18" charset="0"/>
              </a:rPr>
              <a:t>Section</a:t>
            </a:r>
            <a:r>
              <a:rPr lang="en-IN" b="1" spc="-75" dirty="0">
                <a:latin typeface="Times New Roman" panose="02020603050405020304" pitchFamily="18" charset="0"/>
                <a:cs typeface="Times New Roman" panose="02020603050405020304" pitchFamily="18" charset="0"/>
              </a:rPr>
              <a:t> </a:t>
            </a:r>
            <a:r>
              <a:rPr lang="en-IN" b="1" dirty="0" smtClean="0">
                <a:latin typeface="Times New Roman" panose="02020603050405020304" pitchFamily="18" charset="0"/>
                <a:cs typeface="Times New Roman" panose="02020603050405020304" pitchFamily="18" charset="0"/>
              </a:rPr>
              <a:t>194IC - Analysis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138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H.C.Khincha &amp; Co</a:t>
            </a:r>
            <a:endParaRPr lang="en-US"/>
          </a:p>
        </p:txBody>
      </p:sp>
      <p:sp>
        <p:nvSpPr>
          <p:cNvPr id="4" name="object 4"/>
          <p:cNvSpPr txBox="1">
            <a:spLocks noGrp="1"/>
          </p:cNvSpPr>
          <p:nvPr>
            <p:ph type="title"/>
          </p:nvPr>
        </p:nvSpPr>
        <p:spPr>
          <a:xfrm>
            <a:off x="496889" y="198604"/>
            <a:ext cx="11254844" cy="553998"/>
          </a:xfrm>
          <a:prstGeom prst="rect">
            <a:avLst/>
          </a:prstGeom>
        </p:spPr>
        <p:txBody>
          <a:bodyPr vert="horz" wrap="square" lIns="0" tIns="0" rIns="0" bIns="0" rtlCol="0" anchor="ctr">
            <a:spAutoFit/>
          </a:bodyPr>
          <a:lstStyle/>
          <a:p>
            <a:r>
              <a:rPr lang="en-US" sz="4000" b="1" dirty="0" smtClean="0">
                <a:solidFill>
                  <a:schemeClr val="tx1"/>
                </a:solidFill>
                <a:latin typeface="Times New Roman" pitchFamily="18" charset="0"/>
                <a:cs typeface="Times New Roman" pitchFamily="18" charset="0"/>
              </a:rPr>
              <a:t>Cost with reference to certain modes of acquisition.</a:t>
            </a:r>
            <a:endParaRPr lang="en-US" sz="4000" dirty="0">
              <a:solidFill>
                <a:schemeClr val="tx1"/>
              </a:solidFill>
              <a:latin typeface="Times New Roman" pitchFamily="18" charset="0"/>
              <a:cs typeface="Times New Roman" pitchFamily="18" charset="0"/>
            </a:endParaRPr>
          </a:p>
        </p:txBody>
      </p:sp>
      <p:sp>
        <p:nvSpPr>
          <p:cNvPr id="5" name="object 4"/>
          <p:cNvSpPr txBox="1">
            <a:spLocks/>
          </p:cNvSpPr>
          <p:nvPr/>
        </p:nvSpPr>
        <p:spPr>
          <a:xfrm>
            <a:off x="496889" y="1233846"/>
            <a:ext cx="11165570" cy="3816429"/>
          </a:xfrm>
          <a:prstGeom prst="rect">
            <a:avLst/>
          </a:prstGeom>
        </p:spPr>
        <p:txBody>
          <a:bodyPr vert="horz" wrap="square" lIns="0" tIns="0" rIns="0" bIns="0" rtlCol="0" anchor="ctr">
            <a:spAutoFit/>
          </a:bodyPr>
          <a:lstStyle/>
          <a:p>
            <a:pPr lvl="0" algn="just">
              <a:spcBef>
                <a:spcPct val="0"/>
              </a:spcBef>
            </a:pPr>
            <a:r>
              <a:rPr lang="en-US" sz="2400" b="1" dirty="0">
                <a:latin typeface="Times New Roman" pitchFamily="18" charset="0"/>
                <a:cs typeface="Times New Roman" pitchFamily="18" charset="0"/>
              </a:rPr>
              <a:t>49(7)</a:t>
            </a:r>
          </a:p>
          <a:p>
            <a:pPr lvl="0" algn="just">
              <a:spcBef>
                <a:spcPct val="0"/>
              </a:spcBef>
              <a:buFont typeface="Wingdings" pitchFamily="2" charset="2"/>
              <a:buChar char="Ø"/>
            </a:pPr>
            <a:r>
              <a:rPr lang="en-US" sz="2800" dirty="0">
                <a:latin typeface="Times New Roman" pitchFamily="18" charset="0"/>
                <a:cs typeface="Times New Roman" pitchFamily="18" charset="0"/>
              </a:rPr>
              <a:t>Where the capital gain arises from the transfer of a capital asset, </a:t>
            </a:r>
          </a:p>
          <a:p>
            <a:pPr lvl="0" algn="just">
              <a:spcBef>
                <a:spcPct val="0"/>
              </a:spcBef>
              <a:buFont typeface="Wingdings" pitchFamily="2" charset="2"/>
              <a:buChar char="Ø"/>
            </a:pPr>
            <a:r>
              <a:rPr lang="en-US" sz="2800" dirty="0">
                <a:latin typeface="Times New Roman" pitchFamily="18" charset="0"/>
                <a:cs typeface="Times New Roman" pitchFamily="18" charset="0"/>
              </a:rPr>
              <a:t>being share in the project, </a:t>
            </a:r>
          </a:p>
          <a:p>
            <a:pPr lvl="0" algn="just">
              <a:spcBef>
                <a:spcPct val="0"/>
              </a:spcBef>
              <a:buFont typeface="Wingdings" pitchFamily="2" charset="2"/>
              <a:buChar char="Ø"/>
            </a:pPr>
            <a:r>
              <a:rPr lang="en-US" sz="2800" dirty="0">
                <a:latin typeface="Times New Roman" pitchFamily="18" charset="0"/>
                <a:cs typeface="Times New Roman" pitchFamily="18" charset="0"/>
              </a:rPr>
              <a:t>in the form of land or building or both, </a:t>
            </a:r>
          </a:p>
          <a:p>
            <a:pPr lvl="0" algn="just">
              <a:spcBef>
                <a:spcPct val="0"/>
              </a:spcBef>
              <a:buFont typeface="Wingdings" pitchFamily="2" charset="2"/>
              <a:buChar char="Ø"/>
            </a:pPr>
            <a:r>
              <a:rPr lang="en-US" sz="2800" dirty="0">
                <a:latin typeface="Times New Roman" pitchFamily="18" charset="0"/>
                <a:cs typeface="Times New Roman" pitchFamily="18" charset="0"/>
              </a:rPr>
              <a:t>referred to in sub-section (5A) of section 45, </a:t>
            </a:r>
          </a:p>
          <a:p>
            <a:pPr lvl="0" algn="just">
              <a:spcBef>
                <a:spcPct val="0"/>
              </a:spcBef>
              <a:buFont typeface="Wingdings" pitchFamily="2" charset="2"/>
              <a:buChar char="Ø"/>
            </a:pPr>
            <a:r>
              <a:rPr lang="en-US" sz="2800" dirty="0">
                <a:latin typeface="Times New Roman" pitchFamily="18" charset="0"/>
                <a:cs typeface="Times New Roman" pitchFamily="18" charset="0"/>
              </a:rPr>
              <a:t>not being the capital asset referred to in the proviso to the said sub-section, </a:t>
            </a:r>
          </a:p>
          <a:p>
            <a:pPr lvl="0" algn="just">
              <a:spcBef>
                <a:spcPct val="0"/>
              </a:spcBef>
              <a:buFont typeface="Wingdings" pitchFamily="2" charset="2"/>
              <a:buChar char="Ø"/>
            </a:pPr>
            <a:r>
              <a:rPr lang="en-US" sz="2800" dirty="0">
                <a:latin typeface="Times New Roman" pitchFamily="18" charset="0"/>
                <a:cs typeface="Times New Roman" pitchFamily="18" charset="0"/>
              </a:rPr>
              <a:t>the cost of acquisition of such asset, </a:t>
            </a:r>
          </a:p>
          <a:p>
            <a:pPr lvl="0" algn="just">
              <a:spcBef>
                <a:spcPct val="0"/>
              </a:spcBef>
              <a:buFont typeface="Wingdings" pitchFamily="2" charset="2"/>
              <a:buChar char="Ø"/>
            </a:pPr>
            <a:r>
              <a:rPr lang="en-US" sz="2800" dirty="0">
                <a:latin typeface="Times New Roman" pitchFamily="18" charset="0"/>
                <a:cs typeface="Times New Roman" pitchFamily="18" charset="0"/>
              </a:rPr>
              <a:t>shall be the amount which is deemed as full value of consideration in that sub-section.</a:t>
            </a:r>
            <a:endParaRPr lang="en-US" sz="2800"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286384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133" y="1122362"/>
            <a:ext cx="11345334" cy="4420481"/>
          </a:xfrm>
        </p:spPr>
        <p:txBody>
          <a:bodyPr>
            <a:normAutofit/>
          </a:bodyPr>
          <a:lstStyle/>
          <a:p>
            <a:r>
              <a:rPr lang="en-GB" sz="5400" b="1" dirty="0" smtClean="0">
                <a:solidFill>
                  <a:schemeClr val="tx1"/>
                </a:solidFill>
                <a:latin typeface="TiMES" panose="02020603050405020304" pitchFamily="18" charset="0"/>
                <a:cs typeface="TiMES" panose="02020603050405020304" pitchFamily="18" charset="0"/>
              </a:rPr>
              <a:t>ISSUES IN SECTION 50C</a:t>
            </a:r>
            <a:r>
              <a:rPr lang="en-GB" sz="4000" b="1" dirty="0" smtClean="0">
                <a:solidFill>
                  <a:schemeClr val="tx1"/>
                </a:solidFill>
                <a:latin typeface="TiMES" panose="02020603050405020304" pitchFamily="18" charset="0"/>
                <a:cs typeface="TiMES" panose="02020603050405020304" pitchFamily="18" charset="0"/>
              </a:rPr>
              <a:t/>
            </a:r>
            <a:br>
              <a:rPr lang="en-GB" sz="4000" b="1" dirty="0" smtClean="0">
                <a:solidFill>
                  <a:schemeClr val="tx1"/>
                </a:solidFill>
                <a:latin typeface="TiMES" panose="02020603050405020304" pitchFamily="18" charset="0"/>
                <a:cs typeface="TiMES" panose="02020603050405020304" pitchFamily="18" charset="0"/>
              </a:rPr>
            </a:br>
            <a:r>
              <a:rPr lang="en-GB" sz="4000" b="1" dirty="0" smtClean="0">
                <a:solidFill>
                  <a:schemeClr val="tx1"/>
                </a:solidFill>
                <a:latin typeface="TiMES" panose="02020603050405020304" pitchFamily="18" charset="0"/>
                <a:cs typeface="TiMES" panose="02020603050405020304" pitchFamily="18" charset="0"/>
              </a:rPr>
              <a:t/>
            </a:r>
            <a:br>
              <a:rPr lang="en-GB" sz="4000" b="1" dirty="0" smtClean="0">
                <a:solidFill>
                  <a:schemeClr val="tx1"/>
                </a:solidFill>
                <a:latin typeface="TiMES" panose="02020603050405020304" pitchFamily="18" charset="0"/>
                <a:cs typeface="TiMES" panose="02020603050405020304" pitchFamily="18" charset="0"/>
              </a:rPr>
            </a:br>
            <a:r>
              <a:rPr lang="en-GB" sz="4000" b="1" dirty="0" smtClean="0">
                <a:solidFill>
                  <a:schemeClr val="tx1"/>
                </a:solidFill>
                <a:latin typeface="TiMES" panose="02020603050405020304" pitchFamily="18" charset="0"/>
                <a:cs typeface="TiMES" panose="02020603050405020304" pitchFamily="18" charset="0"/>
              </a:rPr>
              <a:t/>
            </a:r>
            <a:br>
              <a:rPr lang="en-GB" sz="4000" b="1" dirty="0" smtClean="0">
                <a:solidFill>
                  <a:schemeClr val="tx1"/>
                </a:solidFill>
                <a:latin typeface="TiMES" panose="02020603050405020304" pitchFamily="18" charset="0"/>
                <a:cs typeface="TiMES" panose="02020603050405020304" pitchFamily="18" charset="0"/>
              </a:rPr>
            </a:br>
            <a:r>
              <a:rPr lang="en-IN" sz="4000" b="1" u="sng" spc="-5" dirty="0" smtClean="0">
                <a:solidFill>
                  <a:schemeClr val="tx1"/>
                </a:solidFill>
                <a:latin typeface="Times New Roman" panose="02020603050405020304" pitchFamily="18" charset="0"/>
                <a:cs typeface="Times New Roman" panose="02020603050405020304" pitchFamily="18" charset="0"/>
              </a:rPr>
              <a:t>SPECIAL PROVISION FOR FULL </a:t>
            </a:r>
            <a:r>
              <a:rPr lang="en-IN" sz="4000" b="1" u="sng" spc="-15" dirty="0" smtClean="0">
                <a:solidFill>
                  <a:schemeClr val="tx1"/>
                </a:solidFill>
                <a:latin typeface="Times New Roman" panose="02020603050405020304" pitchFamily="18" charset="0"/>
                <a:cs typeface="Times New Roman" panose="02020603050405020304" pitchFamily="18" charset="0"/>
              </a:rPr>
              <a:t>VALUE </a:t>
            </a:r>
            <a:r>
              <a:rPr lang="en-IN" sz="4000" b="1" u="sng" dirty="0" smtClean="0">
                <a:solidFill>
                  <a:schemeClr val="tx1"/>
                </a:solidFill>
                <a:latin typeface="Times New Roman" panose="02020603050405020304" pitchFamily="18" charset="0"/>
                <a:cs typeface="Times New Roman" panose="02020603050405020304" pitchFamily="18" charset="0"/>
              </a:rPr>
              <a:t>OF </a:t>
            </a:r>
            <a:r>
              <a:rPr lang="en-IN" sz="4000" b="1" u="sng" spc="-5" dirty="0" smtClean="0">
                <a:solidFill>
                  <a:schemeClr val="tx1"/>
                </a:solidFill>
                <a:latin typeface="Times New Roman" panose="02020603050405020304" pitchFamily="18" charset="0"/>
                <a:cs typeface="Times New Roman" panose="02020603050405020304" pitchFamily="18" charset="0"/>
              </a:rPr>
              <a:t>CONSIDERATION IN CERTAIN</a:t>
            </a:r>
            <a:r>
              <a:rPr lang="en-IN" sz="4000" b="1" u="sng" spc="35" dirty="0" smtClean="0">
                <a:solidFill>
                  <a:schemeClr val="tx1"/>
                </a:solidFill>
                <a:latin typeface="Times New Roman" panose="02020603050405020304" pitchFamily="18" charset="0"/>
                <a:cs typeface="Times New Roman" panose="02020603050405020304" pitchFamily="18" charset="0"/>
              </a:rPr>
              <a:t> </a:t>
            </a:r>
            <a:r>
              <a:rPr lang="en-IN" sz="4000" b="1" u="sng" spc="-5" dirty="0" smtClean="0">
                <a:solidFill>
                  <a:schemeClr val="tx1"/>
                </a:solidFill>
                <a:latin typeface="Times New Roman" panose="02020603050405020304" pitchFamily="18" charset="0"/>
                <a:cs typeface="Times New Roman" panose="02020603050405020304" pitchFamily="18" charset="0"/>
              </a:rPr>
              <a:t>CASES</a:t>
            </a:r>
            <a:br>
              <a:rPr lang="en-IN" sz="4000" b="1" u="sng" spc="-5" dirty="0" smtClean="0">
                <a:solidFill>
                  <a:schemeClr val="tx1"/>
                </a:solidFill>
                <a:latin typeface="Times New Roman" panose="02020603050405020304" pitchFamily="18" charset="0"/>
                <a:cs typeface="Times New Roman" panose="02020603050405020304" pitchFamily="18" charset="0"/>
              </a:rPr>
            </a:br>
            <a:endParaRPr lang="en-IN" sz="4000" b="1" dirty="0">
              <a:solidFill>
                <a:schemeClr val="tx1"/>
              </a:solidFill>
              <a:latin typeface="TiMES" panose="02020603050405020304" pitchFamily="18" charset="0"/>
              <a:cs typeface="TiMES" panose="02020603050405020304" pitchFamily="18" charset="0"/>
            </a:endParaRPr>
          </a:p>
        </p:txBody>
      </p:sp>
      <p:sp>
        <p:nvSpPr>
          <p:cNvPr id="3" name="Footer Placeholder 2"/>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579600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733" y="428978"/>
            <a:ext cx="11311467" cy="5747985"/>
          </a:xfrm>
        </p:spPr>
        <p:txBody>
          <a:bodyPr>
            <a:normAutofit/>
          </a:bodyPr>
          <a:lstStyle/>
          <a:p>
            <a:pPr marL="0" indent="0" algn="just">
              <a:buNone/>
            </a:pPr>
            <a:r>
              <a:rPr lang="en-GB" sz="2400" b="1" dirty="0">
                <a:latin typeface="TiMES" panose="02020603050405020304" pitchFamily="18" charset="0"/>
                <a:cs typeface="TiMES" panose="02020603050405020304" pitchFamily="18" charset="0"/>
              </a:rPr>
              <a:t>Why was 50C inserted:</a:t>
            </a:r>
          </a:p>
          <a:p>
            <a:pPr marL="0" indent="0" algn="just">
              <a:buNone/>
            </a:pPr>
            <a:r>
              <a:rPr lang="en-GB" sz="2400" dirty="0">
                <a:latin typeface="TiMES" panose="02020603050405020304" pitchFamily="18" charset="0"/>
                <a:cs typeface="TiMES" panose="02020603050405020304" pitchFamily="18" charset="0"/>
              </a:rPr>
              <a:t>Prior to 50C being enacted, understating the consideration for transfer </a:t>
            </a:r>
            <a:r>
              <a:rPr lang="en-GB" sz="2400" dirty="0" smtClean="0">
                <a:latin typeface="TiMES" panose="02020603050405020304" pitchFamily="18" charset="0"/>
                <a:cs typeface="TiMES" panose="02020603050405020304" pitchFamily="18" charset="0"/>
              </a:rPr>
              <a:t>of capital </a:t>
            </a:r>
            <a:r>
              <a:rPr lang="en-GB" sz="2400" dirty="0">
                <a:latin typeface="TiMES" panose="02020603050405020304" pitchFamily="18" charset="0"/>
                <a:cs typeface="TiMES" panose="02020603050405020304" pitchFamily="18" charset="0"/>
              </a:rPr>
              <a:t>assets (land or building or both) in the instrument of transfer </a:t>
            </a:r>
            <a:r>
              <a:rPr lang="en-GB" sz="2400" dirty="0" smtClean="0">
                <a:latin typeface="TiMES" panose="02020603050405020304" pitchFamily="18" charset="0"/>
                <a:cs typeface="TiMES" panose="02020603050405020304" pitchFamily="18" charset="0"/>
              </a:rPr>
              <a:t>and paying </a:t>
            </a:r>
            <a:r>
              <a:rPr lang="en-GB" sz="2400" dirty="0">
                <a:latin typeface="TiMES" panose="02020603050405020304" pitchFamily="18" charset="0"/>
                <a:cs typeface="TiMES" panose="02020603050405020304" pitchFamily="18" charset="0"/>
              </a:rPr>
              <a:t>a substantial part of the actual consideration with </a:t>
            </a:r>
            <a:r>
              <a:rPr lang="en-GB" sz="2400" dirty="0" smtClean="0">
                <a:latin typeface="TiMES" panose="02020603050405020304" pitchFamily="18" charset="0"/>
                <a:cs typeface="TiMES" panose="02020603050405020304" pitchFamily="18" charset="0"/>
              </a:rPr>
              <a:t>unaccounted money </a:t>
            </a:r>
            <a:r>
              <a:rPr lang="en-GB" sz="2400" dirty="0">
                <a:latin typeface="TiMES" panose="02020603050405020304" pitchFamily="18" charset="0"/>
                <a:cs typeface="TiMES" panose="02020603050405020304" pitchFamily="18" charset="0"/>
              </a:rPr>
              <a:t>(cash) was a longstanding practice to evade tax on capital </a:t>
            </a:r>
            <a:r>
              <a:rPr lang="en-GB" sz="2400" dirty="0" smtClean="0">
                <a:latin typeface="TiMES" panose="02020603050405020304" pitchFamily="18" charset="0"/>
                <a:cs typeface="TiMES" panose="02020603050405020304" pitchFamily="18" charset="0"/>
              </a:rPr>
              <a:t>gains. 50C </a:t>
            </a:r>
            <a:r>
              <a:rPr lang="en-GB" sz="2400" dirty="0">
                <a:latin typeface="TiMES" panose="02020603050405020304" pitchFamily="18" charset="0"/>
                <a:cs typeface="TiMES" panose="02020603050405020304" pitchFamily="18" charset="0"/>
              </a:rPr>
              <a:t>was inserted by the Finance Act, 2002 </a:t>
            </a:r>
            <a:r>
              <a:rPr lang="en-GB" sz="2400" dirty="0" err="1">
                <a:latin typeface="TiMES" panose="02020603050405020304" pitchFamily="18" charset="0"/>
                <a:cs typeface="TiMES" panose="02020603050405020304" pitchFamily="18" charset="0"/>
              </a:rPr>
              <a:t>w.e.f</a:t>
            </a:r>
            <a:r>
              <a:rPr lang="en-GB" sz="2400" dirty="0">
                <a:latin typeface="TiMES" panose="02020603050405020304" pitchFamily="18" charset="0"/>
                <a:cs typeface="TiMES" panose="02020603050405020304" pitchFamily="18" charset="0"/>
              </a:rPr>
              <a:t> 1-4-2003 to </a:t>
            </a:r>
            <a:r>
              <a:rPr lang="en-GB" sz="2400" dirty="0" smtClean="0">
                <a:latin typeface="TiMES" panose="02020603050405020304" pitchFamily="18" charset="0"/>
                <a:cs typeface="TiMES" panose="02020603050405020304" pitchFamily="18" charset="0"/>
              </a:rPr>
              <a:t>prevent large-scale </a:t>
            </a:r>
            <a:r>
              <a:rPr lang="en-GB" sz="2400" dirty="0">
                <a:latin typeface="TiMES" panose="02020603050405020304" pitchFamily="18" charset="0"/>
                <a:cs typeface="TiMES" panose="02020603050405020304" pitchFamily="18" charset="0"/>
              </a:rPr>
              <a:t>undervaluation real estate and tax unaccounted money </a:t>
            </a:r>
            <a:r>
              <a:rPr lang="en-GB" sz="2400" dirty="0" smtClean="0">
                <a:latin typeface="TiMES" panose="02020603050405020304" pitchFamily="18" charset="0"/>
                <a:cs typeface="TiMES" panose="02020603050405020304" pitchFamily="18" charset="0"/>
              </a:rPr>
              <a:t>in transactions</a:t>
            </a:r>
            <a:r>
              <a:rPr lang="en-GB" sz="2400" dirty="0">
                <a:latin typeface="TiMES" panose="02020603050405020304" pitchFamily="18" charset="0"/>
                <a:cs typeface="TiMES" panose="02020603050405020304" pitchFamily="18" charset="0"/>
              </a:rPr>
              <a:t>.</a:t>
            </a:r>
            <a:endParaRPr lang="en-IN" sz="2400" dirty="0">
              <a:latin typeface="TiMES" panose="02020603050405020304" pitchFamily="18" charset="0"/>
              <a:cs typeface="TiMES" panose="02020603050405020304" pitchFamily="18" charset="0"/>
            </a:endParaRPr>
          </a:p>
        </p:txBody>
      </p:sp>
      <p:sp>
        <p:nvSpPr>
          <p:cNvPr id="4" name="Footer Placeholder 3"/>
          <p:cNvSpPr>
            <a:spLocks noGrp="1"/>
          </p:cNvSpPr>
          <p:nvPr>
            <p:ph type="ftr" sz="quarter" idx="11"/>
          </p:nvPr>
        </p:nvSpPr>
        <p:spPr/>
        <p:txBody>
          <a:bodyPr/>
          <a:lstStyle/>
          <a:p>
            <a:r>
              <a:rPr lang="en-IN" smtClean="0">
                <a:latin typeface="TiMES" panose="02020603050405020304" pitchFamily="18" charset="0"/>
                <a:cs typeface="TiMES" panose="02020603050405020304" pitchFamily="18" charset="0"/>
              </a:rPr>
              <a:t>H.C.Khincha &amp; Co</a:t>
            </a:r>
            <a:endParaRPr lang="en-IN">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142850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821" y="1272469"/>
            <a:ext cx="11537245" cy="5218641"/>
          </a:xfrm>
        </p:spPr>
        <p:txBody>
          <a:bodyPr>
            <a:normAutofit/>
          </a:bodyPr>
          <a:lstStyle/>
          <a:p>
            <a:pPr marL="0" indent="0" algn="just">
              <a:buNone/>
            </a:pPr>
            <a:r>
              <a:rPr lang="en-GB" sz="2400" b="1" dirty="0">
                <a:latin typeface="TiMES" panose="02020603050405020304" pitchFamily="18" charset="0"/>
                <a:cs typeface="TiMES" panose="02020603050405020304" pitchFamily="18" charset="0"/>
              </a:rPr>
              <a:t>Computation of capital gains in real estate transactions</a:t>
            </a:r>
          </a:p>
          <a:p>
            <a:pPr marL="0" indent="0" algn="just">
              <a:buNone/>
            </a:pPr>
            <a:r>
              <a:rPr lang="en-GB" sz="2400" dirty="0" smtClean="0">
                <a:latin typeface="TiMES" panose="02020603050405020304" pitchFamily="18" charset="0"/>
                <a:cs typeface="TiMES" panose="02020603050405020304" pitchFamily="18" charset="0"/>
              </a:rPr>
              <a:t>The </a:t>
            </a:r>
            <a:r>
              <a:rPr lang="en-GB" sz="2400" dirty="0">
                <a:latin typeface="TiMES" panose="02020603050405020304" pitchFamily="18" charset="0"/>
                <a:cs typeface="TiMES" panose="02020603050405020304" pitchFamily="18" charset="0"/>
              </a:rPr>
              <a:t>Bill proposes to insert a new section 50C in the Income-tax Act to make a special provision for determining the full value of consideration in cases of transfer of immovable property.</a:t>
            </a:r>
          </a:p>
          <a:p>
            <a:pPr marL="0" indent="0" algn="just">
              <a:buNone/>
            </a:pPr>
            <a:r>
              <a:rPr lang="en-GB" sz="2400" dirty="0" smtClean="0">
                <a:latin typeface="TiMES" panose="02020603050405020304" pitchFamily="18" charset="0"/>
                <a:cs typeface="TiMES" panose="02020603050405020304" pitchFamily="18" charset="0"/>
              </a:rPr>
              <a:t>It </a:t>
            </a:r>
            <a:r>
              <a:rPr lang="en-GB" sz="2400" dirty="0">
                <a:latin typeface="TiMES" panose="02020603050405020304" pitchFamily="18" charset="0"/>
                <a:cs typeface="TiMES" panose="02020603050405020304" pitchFamily="18" charset="0"/>
              </a:rPr>
              <a:t>is proposed to provide that where the consideration declared to be received or accruing as a result of the transfer of land or building or both, is less than the value adopted or assessed by any authority of a State Government for the purpose of payment of stamp duty in respect of such transfer, the value so adopted or assessed shall be deemed to be the full value of the consideration, and capital gains shall be computed accordingly under section 48 of the Income-tax Act</a:t>
            </a:r>
            <a:r>
              <a:rPr lang="en-GB" sz="2400" dirty="0" smtClean="0">
                <a:latin typeface="TiMES" panose="02020603050405020304" pitchFamily="18" charset="0"/>
                <a:cs typeface="TiMES" panose="02020603050405020304" pitchFamily="18" charset="0"/>
              </a:rPr>
              <a:t>.</a:t>
            </a:r>
            <a:endParaRPr lang="en-GB" sz="2400" dirty="0">
              <a:latin typeface="TiMES" panose="02020603050405020304" pitchFamily="18" charset="0"/>
              <a:cs typeface="TiMES"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270933" y="365126"/>
            <a:ext cx="11650133" cy="763764"/>
          </a:xfrm>
        </p:spPr>
        <p:txBody>
          <a:bodyPr>
            <a:noAutofit/>
          </a:bodyPr>
          <a:lstStyle/>
          <a:p>
            <a:pPr algn="ctr"/>
            <a:r>
              <a:rPr lang="en-GB" sz="2400" b="1" dirty="0">
                <a:solidFill>
                  <a:schemeClr val="tx1"/>
                </a:solidFill>
                <a:latin typeface="TiMES" panose="02020603050405020304" pitchFamily="18" charset="0"/>
                <a:cs typeface="TiMES" panose="02020603050405020304" pitchFamily="18" charset="0"/>
              </a:rPr>
              <a:t>MEMORANDUM EXPLAINING THE PROVISIONS IN THE FINANCE BILL, 2002</a:t>
            </a:r>
            <a:br>
              <a:rPr lang="en-GB" sz="2400" b="1" dirty="0">
                <a:solidFill>
                  <a:schemeClr val="tx1"/>
                </a:solidFill>
                <a:latin typeface="TiMES" panose="02020603050405020304" pitchFamily="18" charset="0"/>
                <a:cs typeface="TiMES" panose="02020603050405020304" pitchFamily="18" charset="0"/>
              </a:rPr>
            </a:br>
            <a:r>
              <a:rPr lang="en-GB" sz="2400" b="1" dirty="0">
                <a:solidFill>
                  <a:schemeClr val="tx1"/>
                </a:solidFill>
                <a:latin typeface="TiMES" panose="02020603050405020304" pitchFamily="18" charset="0"/>
                <a:cs typeface="TiMES" panose="02020603050405020304" pitchFamily="18" charset="0"/>
              </a:rPr>
              <a:t/>
            </a:r>
            <a:br>
              <a:rPr lang="en-GB" sz="2400" b="1" dirty="0">
                <a:solidFill>
                  <a:schemeClr val="tx1"/>
                </a:solidFill>
                <a:latin typeface="TiMES" panose="02020603050405020304" pitchFamily="18" charset="0"/>
                <a:cs typeface="TiMES" panose="02020603050405020304" pitchFamily="18" charset="0"/>
              </a:rPr>
            </a:br>
            <a:r>
              <a:rPr lang="en-GB" sz="2400" b="1" dirty="0">
                <a:solidFill>
                  <a:schemeClr val="tx1"/>
                </a:solidFill>
                <a:latin typeface="TiMES" panose="02020603050405020304" pitchFamily="18" charset="0"/>
                <a:cs typeface="TiMES" panose="02020603050405020304" pitchFamily="18" charset="0"/>
              </a:rPr>
              <a:t>PROVISIONS RELATING TO DIRECT TAXES</a:t>
            </a:r>
            <a:endParaRPr lang="en-IN" sz="2400" b="1" dirty="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480945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6" y="798333"/>
            <a:ext cx="11593690" cy="5923142"/>
          </a:xfrm>
        </p:spPr>
        <p:txBody>
          <a:bodyPr>
            <a:noAutofit/>
          </a:bodyPr>
          <a:lstStyle/>
          <a:p>
            <a:pPr marL="0" indent="0" algn="just">
              <a:buNone/>
            </a:pPr>
            <a:r>
              <a:rPr lang="en-GB" sz="2300" dirty="0">
                <a:latin typeface="TiMES" panose="02020603050405020304" pitchFamily="18" charset="0"/>
                <a:cs typeface="TiMES" panose="02020603050405020304" pitchFamily="18" charset="0"/>
              </a:rPr>
              <a:t>It is further proposed to provide that where the </a:t>
            </a:r>
            <a:r>
              <a:rPr lang="en-GB" sz="2300" dirty="0" err="1">
                <a:latin typeface="TiMES" panose="02020603050405020304" pitchFamily="18" charset="0"/>
                <a:cs typeface="TiMES" panose="02020603050405020304" pitchFamily="18" charset="0"/>
              </a:rPr>
              <a:t>assessee</a:t>
            </a:r>
            <a:r>
              <a:rPr lang="en-GB" sz="2300" dirty="0">
                <a:latin typeface="TiMES" panose="02020603050405020304" pitchFamily="18" charset="0"/>
                <a:cs typeface="TiMES" panose="02020603050405020304" pitchFamily="18" charset="0"/>
              </a:rPr>
              <a:t> claims that the value adopted or assessed for stamp duty purposes exceeds the fair market value of the property as on the date of transfer, and he has not disputed the value so adopted or assessed in any appeal or revision or reference before any authority or Court, the Assessing Officer may refer the valuation of the relevant asset to a Valuation Officer in accordance with section 55A of the Income-tax Act. If the fair market value determined by the Valuation Officer is less than the value adopted for stamp duty purposes, the Assessing Officer may take such fair market value to be the full value of consideration. However, if the fair market value determined by the Valuation Officer is more than the value adopted or assessed for stamp duty purposes, the Assessing Officer shall not adopt such fair market value and will take the full value of consideration to be the value adopted or assessed for stamp duty purposes.</a:t>
            </a:r>
          </a:p>
          <a:p>
            <a:pPr marL="0" indent="0" algn="just">
              <a:buNone/>
            </a:pPr>
            <a:r>
              <a:rPr lang="en-GB" sz="2300" dirty="0">
                <a:latin typeface="TiMES" panose="02020603050405020304" pitchFamily="18" charset="0"/>
                <a:cs typeface="TiMES" panose="02020603050405020304" pitchFamily="18" charset="0"/>
              </a:rPr>
              <a:t>It is also proposed to provide that if the value adopted or assessed for stamp duty purposes is revised in any appeal, revision or reference, the assessment made shall be amended to </a:t>
            </a:r>
            <a:r>
              <a:rPr lang="en-GB" sz="2300" dirty="0" err="1">
                <a:latin typeface="TiMES" panose="02020603050405020304" pitchFamily="18" charset="0"/>
                <a:cs typeface="TiMES" panose="02020603050405020304" pitchFamily="18" charset="0"/>
              </a:rPr>
              <a:t>recompute</a:t>
            </a:r>
            <a:r>
              <a:rPr lang="en-GB" sz="2300" dirty="0">
                <a:latin typeface="TiMES" panose="02020603050405020304" pitchFamily="18" charset="0"/>
                <a:cs typeface="TiMES" panose="02020603050405020304" pitchFamily="18" charset="0"/>
              </a:rPr>
              <a:t> the capital gains by taking the revised value as the full value of consideration.</a:t>
            </a:r>
          </a:p>
          <a:p>
            <a:pPr marL="0" indent="0" algn="just">
              <a:buNone/>
            </a:pPr>
            <a:r>
              <a:rPr lang="en-GB" sz="2300" dirty="0">
                <a:latin typeface="TiMES" panose="02020603050405020304" pitchFamily="18" charset="0"/>
                <a:cs typeface="TiMES" panose="02020603050405020304" pitchFamily="18" charset="0"/>
              </a:rPr>
              <a:t>These amendments will take effect from 1st April, 2003 and will, accordingly, apply in relation to the assessment year 2003-2004 and subsequent years.</a:t>
            </a:r>
          </a:p>
          <a:p>
            <a:pPr marL="0" indent="0" algn="r">
              <a:buNone/>
            </a:pPr>
            <a:r>
              <a:rPr lang="en-GB" sz="2300" b="1" dirty="0">
                <a:latin typeface="TiMES" panose="02020603050405020304" pitchFamily="18" charset="0"/>
                <a:cs typeface="TiMES" panose="02020603050405020304" pitchFamily="18" charset="0"/>
              </a:rPr>
              <a:t>[Clauses  24 and 59]</a:t>
            </a:r>
            <a:endParaRPr lang="en-IN" sz="2300" b="1" dirty="0">
              <a:latin typeface="TiMES" panose="02020603050405020304" pitchFamily="18" charset="0"/>
              <a:cs typeface="TiMES"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270933" y="169327"/>
            <a:ext cx="11650133" cy="763764"/>
          </a:xfrm>
        </p:spPr>
        <p:txBody>
          <a:bodyPr>
            <a:noAutofit/>
          </a:bodyPr>
          <a:lstStyle/>
          <a:p>
            <a:pPr algn="ctr"/>
            <a:r>
              <a:rPr lang="en-GB" sz="2400" b="1" dirty="0">
                <a:latin typeface="TiMES" panose="02020603050405020304" pitchFamily="18" charset="0"/>
                <a:cs typeface="TiMES" panose="02020603050405020304" pitchFamily="18" charset="0"/>
              </a:rPr>
              <a:t>MEMORANDUM EXPLAINING THE PROVISIONS IN THE FINANCE BILL, 2002</a:t>
            </a:r>
            <a:br>
              <a:rPr lang="en-GB" sz="2400" b="1" dirty="0">
                <a:latin typeface="TiMES" panose="02020603050405020304" pitchFamily="18" charset="0"/>
                <a:cs typeface="TiMES" panose="02020603050405020304" pitchFamily="18" charset="0"/>
              </a:rPr>
            </a:br>
            <a:r>
              <a:rPr lang="en-GB" sz="2400" b="1" dirty="0" smtClean="0">
                <a:latin typeface="TiMES" panose="02020603050405020304" pitchFamily="18" charset="0"/>
                <a:cs typeface="TiMES" panose="02020603050405020304" pitchFamily="18" charset="0"/>
              </a:rPr>
              <a:t>PROVISIONS </a:t>
            </a:r>
            <a:r>
              <a:rPr lang="en-GB" sz="2400" b="1" dirty="0">
                <a:latin typeface="TiMES" panose="02020603050405020304" pitchFamily="18" charset="0"/>
                <a:cs typeface="TiMES" panose="02020603050405020304" pitchFamily="18" charset="0"/>
              </a:rPr>
              <a:t>RELATING TO DIRECT TAXES</a:t>
            </a:r>
            <a:endParaRPr lang="en-IN" sz="24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1178596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20746"/>
            <a:ext cx="11338560" cy="6386732"/>
          </a:xfrm>
        </p:spPr>
        <p:txBody>
          <a:bodyPr>
            <a:normAutofit/>
          </a:bodyPr>
          <a:lstStyle/>
          <a:p>
            <a:pPr marL="19685" algn="just">
              <a:lnSpc>
                <a:spcPct val="100000"/>
              </a:lnSpc>
              <a:spcBef>
                <a:spcPts val="515"/>
              </a:spcBef>
            </a:pPr>
            <a:r>
              <a:rPr lang="en-GB" sz="2400" b="1" dirty="0" smtClean="0">
                <a:solidFill>
                  <a:schemeClr val="tx1"/>
                </a:solidFill>
                <a:latin typeface="Times New Roman" panose="02020603050405020304" pitchFamily="18" charset="0"/>
                <a:cs typeface="Times New Roman" panose="02020603050405020304" pitchFamily="18" charset="0"/>
              </a:rPr>
              <a:t>50C</a:t>
            </a:r>
            <a:r>
              <a:rPr lang="en-GB" sz="2400" b="1" spc="-5" dirty="0" smtClean="0">
                <a:solidFill>
                  <a:schemeClr val="tx1"/>
                </a:solidFill>
                <a:latin typeface="Times New Roman" panose="02020603050405020304" pitchFamily="18" charset="0"/>
                <a:cs typeface="Times New Roman" panose="02020603050405020304" pitchFamily="18" charset="0"/>
              </a:rPr>
              <a:t>(1)</a:t>
            </a:r>
            <a:r>
              <a:rPr lang="en-GB" sz="2400" spc="-5" dirty="0" smtClean="0">
                <a:solidFill>
                  <a:schemeClr val="tx1"/>
                </a:solidFill>
                <a:latin typeface="Times New Roman" panose="02020603050405020304" pitchFamily="18" charset="0"/>
                <a:cs typeface="Times New Roman" panose="02020603050405020304" pitchFamily="18" charset="0"/>
              </a:rPr>
              <a:t> </a:t>
            </a: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Where </a:t>
            </a:r>
            <a:r>
              <a:rPr lang="en-GB" sz="2400" spc="-5" dirty="0">
                <a:solidFill>
                  <a:schemeClr val="tx1"/>
                </a:solidFill>
                <a:latin typeface="Times New Roman" panose="02020603050405020304" pitchFamily="18" charset="0"/>
                <a:cs typeface="Times New Roman" panose="02020603050405020304" pitchFamily="18" charset="0"/>
              </a:rPr>
              <a:t>the </a:t>
            </a:r>
            <a:r>
              <a:rPr lang="en-GB" sz="2400" b="1" u="sng" spc="-5" dirty="0">
                <a:solidFill>
                  <a:schemeClr val="tx1"/>
                </a:solidFill>
                <a:latin typeface="Times New Roman" panose="02020603050405020304" pitchFamily="18" charset="0"/>
                <a:cs typeface="Times New Roman" panose="02020603050405020304" pitchFamily="18" charset="0"/>
              </a:rPr>
              <a:t>consideration</a:t>
            </a:r>
            <a:r>
              <a:rPr lang="en-GB" sz="2400" spc="-5" dirty="0">
                <a:solidFill>
                  <a:schemeClr val="tx1"/>
                </a:solidFill>
                <a:latin typeface="Times New Roman" panose="02020603050405020304" pitchFamily="18" charset="0"/>
                <a:cs typeface="Times New Roman" panose="02020603050405020304" pitchFamily="18" charset="0"/>
              </a:rPr>
              <a:t> received or accruing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as </a:t>
            </a:r>
            <a:r>
              <a:rPr lang="en-GB" sz="2400" spc="-5" dirty="0">
                <a:solidFill>
                  <a:schemeClr val="tx1"/>
                </a:solidFill>
                <a:latin typeface="Times New Roman" panose="02020603050405020304" pitchFamily="18" charset="0"/>
                <a:cs typeface="Times New Roman" panose="02020603050405020304" pitchFamily="18" charset="0"/>
              </a:rPr>
              <a:t>a result of the </a:t>
            </a:r>
            <a:r>
              <a:rPr lang="en-GB" sz="2400" b="1" u="sng" spc="-5" dirty="0" smtClean="0">
                <a:solidFill>
                  <a:schemeClr val="tx1"/>
                </a:solidFill>
                <a:latin typeface="Times New Roman" panose="02020603050405020304" pitchFamily="18" charset="0"/>
                <a:cs typeface="Times New Roman" panose="02020603050405020304" pitchFamily="18" charset="0"/>
              </a:rPr>
              <a:t>transfer</a:t>
            </a: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by </a:t>
            </a:r>
            <a:r>
              <a:rPr lang="en-GB" sz="2400" spc="-5" dirty="0">
                <a:solidFill>
                  <a:schemeClr val="tx1"/>
                </a:solidFill>
                <a:latin typeface="Times New Roman" panose="02020603050405020304" pitchFamily="18" charset="0"/>
                <a:cs typeface="Times New Roman" panose="02020603050405020304" pitchFamily="18" charset="0"/>
              </a:rPr>
              <a:t>an </a:t>
            </a:r>
            <a:r>
              <a:rPr lang="en-GB" sz="2400" spc="-5" dirty="0" err="1">
                <a:solidFill>
                  <a:schemeClr val="tx1"/>
                </a:solidFill>
                <a:latin typeface="Times New Roman" panose="02020603050405020304" pitchFamily="18" charset="0"/>
                <a:cs typeface="Times New Roman" panose="02020603050405020304" pitchFamily="18" charset="0"/>
              </a:rPr>
              <a:t>assessee</a:t>
            </a:r>
            <a:r>
              <a:rPr lang="en-GB" sz="2400" spc="-5" dirty="0">
                <a:solidFill>
                  <a:schemeClr val="tx1"/>
                </a:solidFill>
                <a:latin typeface="Times New Roman" panose="02020603050405020304" pitchFamily="18" charset="0"/>
                <a:cs typeface="Times New Roman" panose="02020603050405020304" pitchFamily="18" charset="0"/>
              </a:rPr>
              <a:t> of a </a:t>
            </a:r>
            <a:r>
              <a:rPr lang="en-GB" sz="2400" b="1" u="sng" spc="-5" dirty="0">
                <a:solidFill>
                  <a:schemeClr val="tx1"/>
                </a:solidFill>
                <a:latin typeface="Times New Roman" panose="02020603050405020304" pitchFamily="18" charset="0"/>
                <a:cs typeface="Times New Roman" panose="02020603050405020304" pitchFamily="18" charset="0"/>
              </a:rPr>
              <a:t>capital asset, </a:t>
            </a:r>
            <a:endParaRPr lang="en-GB" sz="2400" b="1" u="sng" spc="-5" dirty="0" smtClean="0">
              <a:solidFill>
                <a:schemeClr val="tx1"/>
              </a:solidFill>
              <a:latin typeface="Times New Roman" panose="02020603050405020304" pitchFamily="18" charset="0"/>
              <a:cs typeface="Times New Roman" panose="02020603050405020304" pitchFamily="18" charset="0"/>
            </a:endParaRPr>
          </a:p>
          <a:p>
            <a:pPr marL="362585" indent="-342900" algn="just">
              <a:lnSpc>
                <a:spcPct val="100000"/>
              </a:lnSpc>
              <a:spcBef>
                <a:spcPts val="515"/>
              </a:spcBef>
              <a:buFont typeface="Wingdings" panose="05000000000000000000" pitchFamily="2" charset="2"/>
              <a:buChar char="Ø"/>
            </a:pPr>
            <a:r>
              <a:rPr lang="en-GB" sz="2400" b="1" u="sng" spc="-5" dirty="0" smtClean="0">
                <a:solidFill>
                  <a:schemeClr val="tx1"/>
                </a:solidFill>
                <a:latin typeface="Times New Roman" panose="02020603050405020304" pitchFamily="18" charset="0"/>
                <a:cs typeface="Times New Roman" panose="02020603050405020304" pitchFamily="18" charset="0"/>
              </a:rPr>
              <a:t>being a land </a:t>
            </a:r>
            <a:r>
              <a:rPr lang="en-GB" sz="2400" b="1" u="sng" spc="-5" dirty="0">
                <a:solidFill>
                  <a:schemeClr val="tx1"/>
                </a:solidFill>
                <a:latin typeface="Times New Roman" panose="02020603050405020304" pitchFamily="18" charset="0"/>
                <a:cs typeface="Times New Roman" panose="02020603050405020304" pitchFamily="18" charset="0"/>
              </a:rPr>
              <a:t>or building or both</a:t>
            </a:r>
            <a:r>
              <a:rPr lang="en-GB" sz="2400" b="1" u="sng" spc="-5" dirty="0" smtClean="0">
                <a:solidFill>
                  <a:schemeClr val="tx1"/>
                </a:solidFill>
                <a:latin typeface="Times New Roman" panose="02020603050405020304" pitchFamily="18" charset="0"/>
                <a:cs typeface="Times New Roman" panose="02020603050405020304" pitchFamily="18" charset="0"/>
              </a:rPr>
              <a:t>,</a:t>
            </a: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is </a:t>
            </a:r>
            <a:r>
              <a:rPr lang="en-GB" sz="2400" b="1" u="sng" spc="-5" dirty="0">
                <a:solidFill>
                  <a:schemeClr val="tx1"/>
                </a:solidFill>
                <a:latin typeface="Times New Roman" panose="02020603050405020304" pitchFamily="18" charset="0"/>
                <a:cs typeface="Times New Roman" panose="02020603050405020304" pitchFamily="18" charset="0"/>
              </a:rPr>
              <a:t>less than</a:t>
            </a:r>
            <a:r>
              <a:rPr lang="en-GB" sz="2400" spc="-5" dirty="0">
                <a:solidFill>
                  <a:schemeClr val="tx1"/>
                </a:solidFill>
                <a:latin typeface="Times New Roman" panose="02020603050405020304" pitchFamily="18" charset="0"/>
                <a:cs typeface="Times New Roman" panose="02020603050405020304" pitchFamily="18" charset="0"/>
              </a:rPr>
              <a:t> the </a:t>
            </a:r>
            <a:r>
              <a:rPr lang="en-GB" sz="2400" b="1" u="sng" spc="-5" dirty="0" smtClean="0">
                <a:solidFill>
                  <a:schemeClr val="tx1"/>
                </a:solidFill>
                <a:latin typeface="Times New Roman" panose="02020603050405020304" pitchFamily="18" charset="0"/>
                <a:cs typeface="Times New Roman" panose="02020603050405020304" pitchFamily="18" charset="0"/>
              </a:rPr>
              <a:t>value adopted or assessed [or </a:t>
            </a:r>
            <a:r>
              <a:rPr lang="en-GB" sz="2400" b="1" u="sng" spc="-5" dirty="0">
                <a:solidFill>
                  <a:schemeClr val="tx1"/>
                </a:solidFill>
                <a:latin typeface="Times New Roman" panose="02020603050405020304" pitchFamily="18" charset="0"/>
                <a:cs typeface="Times New Roman" panose="02020603050405020304" pitchFamily="18" charset="0"/>
              </a:rPr>
              <a:t>assessable]</a:t>
            </a:r>
            <a:r>
              <a:rPr lang="en-GB" sz="2400" spc="-5" dirty="0">
                <a:solidFill>
                  <a:schemeClr val="tx1"/>
                </a:solidFill>
                <a:latin typeface="Times New Roman" panose="02020603050405020304" pitchFamily="18" charset="0"/>
                <a:cs typeface="Times New Roman" panose="02020603050405020304" pitchFamily="18" charset="0"/>
              </a:rPr>
              <a:t>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by </a:t>
            </a:r>
            <a:r>
              <a:rPr lang="en-GB" sz="2400" spc="-5" dirty="0">
                <a:solidFill>
                  <a:schemeClr val="tx1"/>
                </a:solidFill>
                <a:latin typeface="Times New Roman" panose="02020603050405020304" pitchFamily="18" charset="0"/>
                <a:cs typeface="Times New Roman" panose="02020603050405020304" pitchFamily="18" charset="0"/>
              </a:rPr>
              <a:t>any </a:t>
            </a:r>
            <a:r>
              <a:rPr lang="en-GB" sz="2400" b="1" u="sng" spc="-5" dirty="0">
                <a:solidFill>
                  <a:schemeClr val="tx1"/>
                </a:solidFill>
                <a:latin typeface="Times New Roman" panose="02020603050405020304" pitchFamily="18" charset="0"/>
                <a:cs typeface="Times New Roman" panose="02020603050405020304" pitchFamily="18" charset="0"/>
              </a:rPr>
              <a:t>authority of a State </a:t>
            </a:r>
            <a:r>
              <a:rPr lang="en-GB" sz="2400" b="1" u="sng" spc="-5" dirty="0" smtClean="0">
                <a:solidFill>
                  <a:schemeClr val="tx1"/>
                </a:solidFill>
                <a:latin typeface="Times New Roman" panose="02020603050405020304" pitchFamily="18" charset="0"/>
                <a:cs typeface="Times New Roman" panose="02020603050405020304" pitchFamily="18" charset="0"/>
              </a:rPr>
              <a:t>Government</a:t>
            </a: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a:t>
            </a:r>
            <a:r>
              <a:rPr lang="en-GB" sz="2400" spc="-5" dirty="0">
                <a:solidFill>
                  <a:schemeClr val="tx1"/>
                </a:solidFill>
                <a:latin typeface="Times New Roman" panose="02020603050405020304" pitchFamily="18" charset="0"/>
                <a:cs typeface="Times New Roman" panose="02020603050405020304" pitchFamily="18" charset="0"/>
              </a:rPr>
              <a:t>hereafter in this section referred to as the "stamp valuation authority")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362585" indent="-342900" algn="just">
              <a:lnSpc>
                <a:spcPct val="100000"/>
              </a:lnSpc>
              <a:spcBef>
                <a:spcPts val="515"/>
              </a:spcBef>
              <a:buFont typeface="Wingdings" panose="05000000000000000000" pitchFamily="2" charset="2"/>
              <a:buChar char="Ø"/>
            </a:pPr>
            <a:r>
              <a:rPr lang="en-GB" sz="2400" b="1" u="sng" spc="-5" dirty="0" smtClean="0">
                <a:solidFill>
                  <a:schemeClr val="tx1"/>
                </a:solidFill>
                <a:latin typeface="Times New Roman" panose="02020603050405020304" pitchFamily="18" charset="0"/>
                <a:cs typeface="Times New Roman" panose="02020603050405020304" pitchFamily="18" charset="0"/>
              </a:rPr>
              <a:t>for </a:t>
            </a:r>
            <a:r>
              <a:rPr lang="en-GB" sz="2400" b="1" u="sng" spc="-5" dirty="0">
                <a:solidFill>
                  <a:schemeClr val="tx1"/>
                </a:solidFill>
                <a:latin typeface="Times New Roman" panose="02020603050405020304" pitchFamily="18" charset="0"/>
                <a:cs typeface="Times New Roman" panose="02020603050405020304" pitchFamily="18" charset="0"/>
              </a:rPr>
              <a:t>the purpose of payment of stamp duty</a:t>
            </a:r>
            <a:r>
              <a:rPr lang="en-GB" sz="2400" spc="-5" dirty="0">
                <a:solidFill>
                  <a:schemeClr val="tx1"/>
                </a:solidFill>
                <a:latin typeface="Times New Roman" panose="02020603050405020304" pitchFamily="18" charset="0"/>
                <a:cs typeface="Times New Roman" panose="02020603050405020304" pitchFamily="18" charset="0"/>
              </a:rPr>
              <a:t> in respect of such transfer,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the </a:t>
            </a:r>
            <a:r>
              <a:rPr lang="en-GB" sz="2400" spc="-5" dirty="0">
                <a:solidFill>
                  <a:schemeClr val="tx1"/>
                </a:solidFill>
                <a:latin typeface="Times New Roman" panose="02020603050405020304" pitchFamily="18" charset="0"/>
                <a:cs typeface="Times New Roman" panose="02020603050405020304" pitchFamily="18" charset="0"/>
              </a:rPr>
              <a:t>value so adopted or assessed </a:t>
            </a:r>
            <a:r>
              <a:rPr lang="en-GB" sz="2400" spc="-5" dirty="0" smtClean="0">
                <a:solidFill>
                  <a:schemeClr val="tx1"/>
                </a:solidFill>
                <a:latin typeface="Times New Roman" panose="02020603050405020304" pitchFamily="18" charset="0"/>
                <a:cs typeface="Times New Roman" panose="02020603050405020304" pitchFamily="18" charset="0"/>
              </a:rPr>
              <a:t>[</a:t>
            </a:r>
            <a:r>
              <a:rPr lang="en-GB" sz="2400" spc="-5" dirty="0">
                <a:solidFill>
                  <a:schemeClr val="tx1"/>
                </a:solidFill>
                <a:latin typeface="Times New Roman" panose="02020603050405020304" pitchFamily="18" charset="0"/>
                <a:cs typeface="Times New Roman" panose="02020603050405020304" pitchFamily="18" charset="0"/>
              </a:rPr>
              <a:t>or assessable] shall,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for </a:t>
            </a:r>
            <a:r>
              <a:rPr lang="en-GB" sz="2400" spc="-5" dirty="0">
                <a:solidFill>
                  <a:schemeClr val="tx1"/>
                </a:solidFill>
                <a:latin typeface="Times New Roman" panose="02020603050405020304" pitchFamily="18" charset="0"/>
                <a:cs typeface="Times New Roman" panose="02020603050405020304" pitchFamily="18" charset="0"/>
              </a:rPr>
              <a:t>the purposes of section 48,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be </a:t>
            </a:r>
            <a:r>
              <a:rPr lang="en-GB" sz="2400" b="1" u="sng" spc="-5" dirty="0">
                <a:solidFill>
                  <a:schemeClr val="tx1"/>
                </a:solidFill>
                <a:latin typeface="Times New Roman" panose="02020603050405020304" pitchFamily="18" charset="0"/>
                <a:cs typeface="Times New Roman" panose="02020603050405020304" pitchFamily="18" charset="0"/>
              </a:rPr>
              <a:t>deemed to be the full value of the consideration </a:t>
            </a:r>
            <a:endParaRPr lang="en-GB" sz="2400" b="1" u="sng" spc="-5" dirty="0" smtClean="0">
              <a:solidFill>
                <a:schemeClr val="tx1"/>
              </a:solidFill>
              <a:latin typeface="Times New Roman" panose="02020603050405020304" pitchFamily="18" charset="0"/>
              <a:cs typeface="Times New Roman" panose="02020603050405020304" pitchFamily="18" charset="0"/>
            </a:endParaRPr>
          </a:p>
          <a:p>
            <a:pPr marL="362585" indent="-342900" algn="just">
              <a:lnSpc>
                <a:spcPct val="100000"/>
              </a:lnSpc>
              <a:spcBef>
                <a:spcPts val="51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received </a:t>
            </a:r>
            <a:r>
              <a:rPr lang="en-GB" sz="2400" spc="-5" dirty="0">
                <a:solidFill>
                  <a:schemeClr val="tx1"/>
                </a:solidFill>
                <a:latin typeface="Times New Roman" panose="02020603050405020304" pitchFamily="18" charset="0"/>
                <a:cs typeface="Times New Roman" panose="02020603050405020304" pitchFamily="18" charset="0"/>
              </a:rPr>
              <a:t>or </a:t>
            </a:r>
            <a:r>
              <a:rPr lang="en-GB" sz="2400" spc="-5" dirty="0" smtClean="0">
                <a:solidFill>
                  <a:schemeClr val="tx1"/>
                </a:solidFill>
                <a:latin typeface="Times New Roman" panose="02020603050405020304" pitchFamily="18" charset="0"/>
                <a:cs typeface="Times New Roman" panose="02020603050405020304" pitchFamily="18" charset="0"/>
              </a:rPr>
              <a:t>accruing </a:t>
            </a:r>
            <a:r>
              <a:rPr lang="en-GB" sz="2400" spc="-5" dirty="0">
                <a:solidFill>
                  <a:schemeClr val="tx1"/>
                </a:solidFill>
                <a:latin typeface="Times New Roman" panose="02020603050405020304" pitchFamily="18" charset="0"/>
                <a:cs typeface="Times New Roman" panose="02020603050405020304" pitchFamily="18" charset="0"/>
              </a:rPr>
              <a:t>as a result of such transfer </a:t>
            </a:r>
            <a:r>
              <a:rPr lang="en-GB" sz="2400" spc="-5" dirty="0" smtClean="0">
                <a:solidFill>
                  <a:schemeClr val="tx1"/>
                </a:solidFill>
                <a:latin typeface="Times New Roman" panose="02020603050405020304" pitchFamily="18" charset="0"/>
                <a:cs typeface="Times New Roman" panose="02020603050405020304" pitchFamily="18" charset="0"/>
              </a:rPr>
              <a:t>:</a:t>
            </a:r>
          </a:p>
          <a:p>
            <a:pPr marL="19685" algn="just">
              <a:lnSpc>
                <a:spcPct val="100000"/>
              </a:lnSpc>
              <a:spcBef>
                <a:spcPts val="515"/>
              </a:spcBef>
            </a:pPr>
            <a:endParaRPr lang="en-IN" sz="2400" dirty="0" smtClean="0">
              <a:solidFill>
                <a:schemeClr val="tx1"/>
              </a:solidFill>
              <a:latin typeface="Times New Roman" panose="02020603050405020304" pitchFamily="18" charset="0"/>
              <a:cs typeface="Times New Roman" panose="02020603050405020304" pitchFamily="18" charset="0"/>
            </a:endParaRPr>
          </a:p>
          <a:p>
            <a:pPr>
              <a:lnSpc>
                <a:spcPct val="100000"/>
              </a:lnSpc>
              <a:spcBef>
                <a:spcPts val="30"/>
              </a:spcBef>
            </a:pPr>
            <a:endParaRPr lang="en-IN" sz="3200" dirty="0" smtClean="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2533602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96948"/>
            <a:ext cx="11338560" cy="6386732"/>
          </a:xfrm>
        </p:spPr>
        <p:txBody>
          <a:bodyPr>
            <a:normAutofit/>
          </a:bodyPr>
          <a:lstStyle/>
          <a:p>
            <a:pPr marL="173355" marR="5080" indent="31750" algn="just"/>
            <a:r>
              <a:rPr lang="en-IN" b="1" spc="-5" dirty="0" smtClean="0">
                <a:solidFill>
                  <a:schemeClr val="tx1"/>
                </a:solidFill>
                <a:latin typeface="Times New Roman" panose="02020603050405020304" pitchFamily="18" charset="0"/>
                <a:cs typeface="Times New Roman" panose="02020603050405020304" pitchFamily="18" charset="0"/>
              </a:rPr>
              <a:t>1</a:t>
            </a:r>
            <a:r>
              <a:rPr lang="en-IN" b="1" spc="-5" baseline="30000" dirty="0" smtClean="0">
                <a:solidFill>
                  <a:schemeClr val="tx1"/>
                </a:solidFill>
                <a:latin typeface="Times New Roman" panose="02020603050405020304" pitchFamily="18" charset="0"/>
                <a:cs typeface="Times New Roman" panose="02020603050405020304" pitchFamily="18" charset="0"/>
              </a:rPr>
              <a:t>st</a:t>
            </a:r>
            <a:r>
              <a:rPr lang="en-IN" b="1" spc="-5" dirty="0" smtClean="0">
                <a:solidFill>
                  <a:schemeClr val="tx1"/>
                </a:solidFill>
                <a:latin typeface="Times New Roman" panose="02020603050405020304" pitchFamily="18" charset="0"/>
                <a:cs typeface="Times New Roman" panose="02020603050405020304" pitchFamily="18" charset="0"/>
              </a:rPr>
              <a:t> Proviso (Inserted </a:t>
            </a:r>
            <a:r>
              <a:rPr lang="en-IN" b="1" spc="-5" dirty="0">
                <a:solidFill>
                  <a:schemeClr val="tx1"/>
                </a:solidFill>
                <a:latin typeface="Times New Roman" panose="02020603050405020304" pitchFamily="18" charset="0"/>
                <a:cs typeface="Times New Roman" panose="02020603050405020304" pitchFamily="18" charset="0"/>
              </a:rPr>
              <a:t>by </a:t>
            </a:r>
            <a:r>
              <a:rPr lang="en-IN" b="1" spc="-20" dirty="0">
                <a:solidFill>
                  <a:schemeClr val="tx1"/>
                </a:solidFill>
                <a:latin typeface="Times New Roman" panose="02020603050405020304" pitchFamily="18" charset="0"/>
                <a:cs typeface="Times New Roman" panose="02020603050405020304" pitchFamily="18" charset="0"/>
              </a:rPr>
              <a:t>FA, </a:t>
            </a:r>
            <a:r>
              <a:rPr lang="en-IN" b="1" spc="-5" dirty="0">
                <a:solidFill>
                  <a:schemeClr val="tx1"/>
                </a:solidFill>
                <a:latin typeface="Times New Roman" panose="02020603050405020304" pitchFamily="18" charset="0"/>
                <a:cs typeface="Times New Roman" panose="02020603050405020304" pitchFamily="18" charset="0"/>
              </a:rPr>
              <a:t>2016 </a:t>
            </a:r>
            <a:r>
              <a:rPr lang="en-IN" b="1" spc="-15" dirty="0" err="1">
                <a:solidFill>
                  <a:schemeClr val="tx1"/>
                </a:solidFill>
                <a:latin typeface="Times New Roman" panose="02020603050405020304" pitchFamily="18" charset="0"/>
                <a:cs typeface="Times New Roman" panose="02020603050405020304" pitchFamily="18" charset="0"/>
              </a:rPr>
              <a:t>w.e.f</a:t>
            </a:r>
            <a:r>
              <a:rPr lang="en-IN" b="1" spc="-15" dirty="0">
                <a:solidFill>
                  <a:schemeClr val="tx1"/>
                </a:solidFill>
                <a:latin typeface="Times New Roman" panose="02020603050405020304" pitchFamily="18" charset="0"/>
                <a:cs typeface="Times New Roman" panose="02020603050405020304" pitchFamily="18" charset="0"/>
              </a:rPr>
              <a:t>.</a:t>
            </a:r>
            <a:r>
              <a:rPr lang="en-IN" b="1" spc="20" dirty="0">
                <a:solidFill>
                  <a:schemeClr val="tx1"/>
                </a:solidFill>
                <a:latin typeface="Times New Roman" panose="02020603050405020304" pitchFamily="18" charset="0"/>
                <a:cs typeface="Times New Roman" panose="02020603050405020304" pitchFamily="18" charset="0"/>
              </a:rPr>
              <a:t> </a:t>
            </a:r>
            <a:r>
              <a:rPr lang="en-IN" b="1" spc="-5" dirty="0" smtClean="0">
                <a:solidFill>
                  <a:schemeClr val="tx1"/>
                </a:solidFill>
                <a:latin typeface="Times New Roman" panose="02020603050405020304" pitchFamily="18" charset="0"/>
                <a:cs typeface="Times New Roman" panose="02020603050405020304" pitchFamily="18" charset="0"/>
              </a:rPr>
              <a:t>1.4.2017)</a:t>
            </a:r>
            <a:endParaRPr lang="en-IN" b="1" dirty="0">
              <a:solidFill>
                <a:schemeClr val="tx1"/>
              </a:solidFill>
              <a:latin typeface="Times New Roman" panose="02020603050405020304" pitchFamily="18" charset="0"/>
              <a:cs typeface="Times New Roman" panose="02020603050405020304" pitchFamily="18" charset="0"/>
            </a:endParaRPr>
          </a:p>
          <a:p>
            <a:pPr marL="516255" marR="5080" indent="-342900" algn="just">
              <a:buFont typeface="Wingdings" panose="05000000000000000000" pitchFamily="2" charset="2"/>
              <a:buChar char="Ø"/>
            </a:pPr>
            <a:r>
              <a:rPr lang="en-GB" spc="-5" dirty="0" smtClean="0">
                <a:solidFill>
                  <a:schemeClr val="tx1"/>
                </a:solidFill>
                <a:latin typeface="Times New Roman" panose="02020603050405020304" pitchFamily="18" charset="0"/>
                <a:cs typeface="Times New Roman" panose="02020603050405020304" pitchFamily="18" charset="0"/>
              </a:rPr>
              <a:t>Provided </a:t>
            </a:r>
            <a:r>
              <a:rPr lang="en-GB" spc="-5" dirty="0">
                <a:solidFill>
                  <a:schemeClr val="tx1"/>
                </a:solidFill>
                <a:latin typeface="Times New Roman" panose="02020603050405020304" pitchFamily="18" charset="0"/>
                <a:cs typeface="Times New Roman" panose="02020603050405020304" pitchFamily="18" charset="0"/>
              </a:rPr>
              <a:t>that where the </a:t>
            </a:r>
            <a:r>
              <a:rPr lang="en-GB" b="1" u="sng" spc="-5" dirty="0">
                <a:solidFill>
                  <a:schemeClr val="tx1"/>
                </a:solidFill>
                <a:latin typeface="Times New Roman" panose="02020603050405020304" pitchFamily="18" charset="0"/>
                <a:cs typeface="Times New Roman" panose="02020603050405020304" pitchFamily="18" charset="0"/>
              </a:rPr>
              <a:t>date of the </a:t>
            </a:r>
            <a:r>
              <a:rPr lang="en-GB" b="1" u="sng" spc="-5" dirty="0" smtClean="0">
                <a:solidFill>
                  <a:schemeClr val="tx1"/>
                </a:solidFill>
                <a:latin typeface="Times New Roman" panose="02020603050405020304" pitchFamily="18" charset="0"/>
                <a:cs typeface="Times New Roman" panose="02020603050405020304" pitchFamily="18" charset="0"/>
              </a:rPr>
              <a:t>agreement fixing </a:t>
            </a:r>
            <a:r>
              <a:rPr lang="en-GB" b="1" u="sng" spc="-5" dirty="0">
                <a:solidFill>
                  <a:schemeClr val="tx1"/>
                </a:solidFill>
                <a:latin typeface="Times New Roman" panose="02020603050405020304" pitchFamily="18" charset="0"/>
                <a:cs typeface="Times New Roman" panose="02020603050405020304" pitchFamily="18" charset="0"/>
              </a:rPr>
              <a:t>the amount of consideration and </a:t>
            </a:r>
            <a:endParaRPr lang="en-GB" b="1" u="sng" spc="-5" dirty="0" smtClean="0">
              <a:solidFill>
                <a:schemeClr val="tx1"/>
              </a:solidFill>
              <a:latin typeface="Times New Roman" panose="02020603050405020304" pitchFamily="18" charset="0"/>
              <a:cs typeface="Times New Roman" panose="02020603050405020304" pitchFamily="18" charset="0"/>
            </a:endParaRPr>
          </a:p>
          <a:p>
            <a:pPr marL="516255" marR="5080" indent="-342900" algn="just">
              <a:buFont typeface="Wingdings" panose="05000000000000000000" pitchFamily="2" charset="2"/>
              <a:buChar char="Ø"/>
            </a:pPr>
            <a:r>
              <a:rPr lang="en-GB" spc="-5" dirty="0" smtClean="0">
                <a:solidFill>
                  <a:schemeClr val="tx1"/>
                </a:solidFill>
                <a:latin typeface="Times New Roman" panose="02020603050405020304" pitchFamily="18" charset="0"/>
                <a:cs typeface="Times New Roman" panose="02020603050405020304" pitchFamily="18" charset="0"/>
              </a:rPr>
              <a:t>the </a:t>
            </a:r>
            <a:r>
              <a:rPr lang="en-GB" b="1" u="sng" spc="-5" dirty="0">
                <a:solidFill>
                  <a:schemeClr val="tx1"/>
                </a:solidFill>
                <a:latin typeface="Times New Roman" panose="02020603050405020304" pitchFamily="18" charset="0"/>
                <a:cs typeface="Times New Roman" panose="02020603050405020304" pitchFamily="18" charset="0"/>
              </a:rPr>
              <a:t>date of registration</a:t>
            </a:r>
            <a:r>
              <a:rPr lang="en-GB" spc="-5" dirty="0">
                <a:solidFill>
                  <a:schemeClr val="tx1"/>
                </a:solidFill>
                <a:latin typeface="Times New Roman" panose="02020603050405020304" pitchFamily="18" charset="0"/>
                <a:cs typeface="Times New Roman" panose="02020603050405020304" pitchFamily="18" charset="0"/>
              </a:rPr>
              <a:t> for the transfer of the capital asset </a:t>
            </a:r>
            <a:endParaRPr lang="en-GB" spc="-5" dirty="0" smtClean="0">
              <a:solidFill>
                <a:schemeClr val="tx1"/>
              </a:solidFill>
              <a:latin typeface="Times New Roman" panose="02020603050405020304" pitchFamily="18" charset="0"/>
              <a:cs typeface="Times New Roman" panose="02020603050405020304" pitchFamily="18" charset="0"/>
            </a:endParaRPr>
          </a:p>
          <a:p>
            <a:pPr marL="516255" marR="5080" indent="-342900" algn="just">
              <a:buFont typeface="Wingdings" panose="05000000000000000000" pitchFamily="2" charset="2"/>
              <a:buChar char="Ø"/>
            </a:pPr>
            <a:r>
              <a:rPr lang="en-GB" b="1" u="sng" spc="-5" dirty="0" smtClean="0">
                <a:solidFill>
                  <a:schemeClr val="tx1"/>
                </a:solidFill>
                <a:latin typeface="Times New Roman" panose="02020603050405020304" pitchFamily="18" charset="0"/>
                <a:cs typeface="Times New Roman" panose="02020603050405020304" pitchFamily="18" charset="0"/>
              </a:rPr>
              <a:t>are </a:t>
            </a:r>
            <a:r>
              <a:rPr lang="en-GB" b="1" u="sng" spc="-5" dirty="0">
                <a:solidFill>
                  <a:schemeClr val="tx1"/>
                </a:solidFill>
                <a:latin typeface="Times New Roman" panose="02020603050405020304" pitchFamily="18" charset="0"/>
                <a:cs typeface="Times New Roman" panose="02020603050405020304" pitchFamily="18" charset="0"/>
              </a:rPr>
              <a:t>not the same</a:t>
            </a:r>
            <a:r>
              <a:rPr lang="en-GB" spc="-5" dirty="0">
                <a:solidFill>
                  <a:schemeClr val="tx1"/>
                </a:solidFill>
                <a:latin typeface="Times New Roman" panose="02020603050405020304" pitchFamily="18" charset="0"/>
                <a:cs typeface="Times New Roman" panose="02020603050405020304" pitchFamily="18" charset="0"/>
              </a:rPr>
              <a:t>, </a:t>
            </a:r>
            <a:endParaRPr lang="en-GB" spc="-5" dirty="0" smtClean="0">
              <a:solidFill>
                <a:schemeClr val="tx1"/>
              </a:solidFill>
              <a:latin typeface="Times New Roman" panose="02020603050405020304" pitchFamily="18" charset="0"/>
              <a:cs typeface="Times New Roman" panose="02020603050405020304" pitchFamily="18" charset="0"/>
            </a:endParaRPr>
          </a:p>
          <a:p>
            <a:pPr marL="516255" marR="5080" indent="-342900" algn="just">
              <a:buFont typeface="Wingdings" panose="05000000000000000000" pitchFamily="2" charset="2"/>
              <a:buChar char="Ø"/>
            </a:pPr>
            <a:r>
              <a:rPr lang="en-GB" spc="-5" dirty="0" smtClean="0">
                <a:solidFill>
                  <a:schemeClr val="tx1"/>
                </a:solidFill>
                <a:latin typeface="Times New Roman" panose="02020603050405020304" pitchFamily="18" charset="0"/>
                <a:cs typeface="Times New Roman" panose="02020603050405020304" pitchFamily="18" charset="0"/>
              </a:rPr>
              <a:t>the </a:t>
            </a:r>
            <a:r>
              <a:rPr lang="en-GB" b="1" u="sng" spc="-5" dirty="0">
                <a:solidFill>
                  <a:schemeClr val="tx1"/>
                </a:solidFill>
                <a:latin typeface="Times New Roman" panose="02020603050405020304" pitchFamily="18" charset="0"/>
                <a:cs typeface="Times New Roman" panose="02020603050405020304" pitchFamily="18" charset="0"/>
              </a:rPr>
              <a:t>value adopted or assessed </a:t>
            </a:r>
            <a:r>
              <a:rPr lang="en-GB" b="1" u="sng" spc="-5" dirty="0" smtClean="0">
                <a:solidFill>
                  <a:schemeClr val="tx1"/>
                </a:solidFill>
                <a:latin typeface="Times New Roman" panose="02020603050405020304" pitchFamily="18" charset="0"/>
                <a:cs typeface="Times New Roman" panose="02020603050405020304" pitchFamily="18" charset="0"/>
              </a:rPr>
              <a:t>or assessable </a:t>
            </a:r>
          </a:p>
          <a:p>
            <a:pPr marL="516255" marR="5080" indent="-342900" algn="just">
              <a:buFont typeface="Wingdings" panose="05000000000000000000" pitchFamily="2" charset="2"/>
              <a:buChar char="Ø"/>
            </a:pPr>
            <a:r>
              <a:rPr lang="en-GB" b="1" u="sng" spc="-5" dirty="0" smtClean="0">
                <a:solidFill>
                  <a:schemeClr val="tx1"/>
                </a:solidFill>
                <a:latin typeface="Times New Roman" panose="02020603050405020304" pitchFamily="18" charset="0"/>
                <a:cs typeface="Times New Roman" panose="02020603050405020304" pitchFamily="18" charset="0"/>
              </a:rPr>
              <a:t>by </a:t>
            </a:r>
            <a:r>
              <a:rPr lang="en-GB" b="1" u="sng" spc="-5" dirty="0">
                <a:solidFill>
                  <a:schemeClr val="tx1"/>
                </a:solidFill>
                <a:latin typeface="Times New Roman" panose="02020603050405020304" pitchFamily="18" charset="0"/>
                <a:cs typeface="Times New Roman" panose="02020603050405020304" pitchFamily="18" charset="0"/>
              </a:rPr>
              <a:t>the stamp valuation authority</a:t>
            </a:r>
            <a:r>
              <a:rPr lang="en-GB" spc="-5" dirty="0">
                <a:solidFill>
                  <a:schemeClr val="tx1"/>
                </a:solidFill>
                <a:latin typeface="Times New Roman" panose="02020603050405020304" pitchFamily="18" charset="0"/>
                <a:cs typeface="Times New Roman" panose="02020603050405020304" pitchFamily="18" charset="0"/>
              </a:rPr>
              <a:t> </a:t>
            </a:r>
            <a:endParaRPr lang="en-GB" spc="-5" dirty="0" smtClean="0">
              <a:solidFill>
                <a:schemeClr val="tx1"/>
              </a:solidFill>
              <a:latin typeface="Times New Roman" panose="02020603050405020304" pitchFamily="18" charset="0"/>
              <a:cs typeface="Times New Roman" panose="02020603050405020304" pitchFamily="18" charset="0"/>
            </a:endParaRPr>
          </a:p>
          <a:p>
            <a:pPr marL="516255" marR="5080" indent="-342900" algn="just">
              <a:buFont typeface="Wingdings" panose="05000000000000000000" pitchFamily="2" charset="2"/>
              <a:buChar char="Ø"/>
            </a:pPr>
            <a:r>
              <a:rPr lang="en-GB" spc="-5" dirty="0" smtClean="0">
                <a:solidFill>
                  <a:schemeClr val="tx1"/>
                </a:solidFill>
                <a:latin typeface="Times New Roman" panose="02020603050405020304" pitchFamily="18" charset="0"/>
                <a:cs typeface="Times New Roman" panose="02020603050405020304" pitchFamily="18" charset="0"/>
              </a:rPr>
              <a:t>on </a:t>
            </a:r>
            <a:r>
              <a:rPr lang="en-GB" spc="-5" dirty="0">
                <a:solidFill>
                  <a:schemeClr val="tx1"/>
                </a:solidFill>
                <a:latin typeface="Times New Roman" panose="02020603050405020304" pitchFamily="18" charset="0"/>
                <a:cs typeface="Times New Roman" panose="02020603050405020304" pitchFamily="18" charset="0"/>
              </a:rPr>
              <a:t>the </a:t>
            </a:r>
            <a:r>
              <a:rPr lang="en-GB" b="1" u="sng" spc="-5" dirty="0">
                <a:solidFill>
                  <a:schemeClr val="tx1"/>
                </a:solidFill>
                <a:latin typeface="Times New Roman" panose="02020603050405020304" pitchFamily="18" charset="0"/>
                <a:cs typeface="Times New Roman" panose="02020603050405020304" pitchFamily="18" charset="0"/>
              </a:rPr>
              <a:t>date of </a:t>
            </a:r>
            <a:r>
              <a:rPr lang="en-GB" b="1" u="sng" spc="-5" dirty="0" smtClean="0">
                <a:solidFill>
                  <a:schemeClr val="tx1"/>
                </a:solidFill>
                <a:latin typeface="Times New Roman" panose="02020603050405020304" pitchFamily="18" charset="0"/>
                <a:cs typeface="Times New Roman" panose="02020603050405020304" pitchFamily="18" charset="0"/>
              </a:rPr>
              <a:t>agreement</a:t>
            </a:r>
          </a:p>
          <a:p>
            <a:pPr marL="516255" marR="5080" indent="-342900" algn="just">
              <a:buFont typeface="Wingdings" panose="05000000000000000000" pitchFamily="2" charset="2"/>
              <a:buChar char="Ø"/>
            </a:pPr>
            <a:r>
              <a:rPr lang="en-GB" b="1" u="sng" spc="-5" dirty="0" smtClean="0">
                <a:solidFill>
                  <a:schemeClr val="tx1"/>
                </a:solidFill>
                <a:latin typeface="Times New Roman" panose="02020603050405020304" pitchFamily="18" charset="0"/>
                <a:cs typeface="Times New Roman" panose="02020603050405020304" pitchFamily="18" charset="0"/>
              </a:rPr>
              <a:t>may </a:t>
            </a:r>
            <a:r>
              <a:rPr lang="en-GB" b="1" u="sng" spc="-5" dirty="0">
                <a:solidFill>
                  <a:schemeClr val="tx1"/>
                </a:solidFill>
                <a:latin typeface="Times New Roman" panose="02020603050405020304" pitchFamily="18" charset="0"/>
                <a:cs typeface="Times New Roman" panose="02020603050405020304" pitchFamily="18" charset="0"/>
              </a:rPr>
              <a:t>be taken</a:t>
            </a:r>
            <a:r>
              <a:rPr lang="en-GB" spc="-5" dirty="0">
                <a:solidFill>
                  <a:schemeClr val="tx1"/>
                </a:solidFill>
                <a:latin typeface="Times New Roman" panose="02020603050405020304" pitchFamily="18" charset="0"/>
                <a:cs typeface="Times New Roman" panose="02020603050405020304" pitchFamily="18" charset="0"/>
              </a:rPr>
              <a:t> for the purposes of computing full value of </a:t>
            </a:r>
            <a:r>
              <a:rPr lang="en-GB" spc="-5" dirty="0" smtClean="0">
                <a:solidFill>
                  <a:schemeClr val="tx1"/>
                </a:solidFill>
                <a:latin typeface="Times New Roman" panose="02020603050405020304" pitchFamily="18" charset="0"/>
                <a:cs typeface="Times New Roman" panose="02020603050405020304" pitchFamily="18" charset="0"/>
              </a:rPr>
              <a:t>consideration</a:t>
            </a:r>
          </a:p>
          <a:p>
            <a:pPr marL="516255" marR="5080" indent="-342900" algn="just">
              <a:buFont typeface="Wingdings" panose="05000000000000000000" pitchFamily="2" charset="2"/>
              <a:buChar char="Ø"/>
            </a:pPr>
            <a:r>
              <a:rPr lang="en-GB" spc="-5" dirty="0" smtClean="0">
                <a:solidFill>
                  <a:schemeClr val="tx1"/>
                </a:solidFill>
                <a:latin typeface="Times New Roman" panose="02020603050405020304" pitchFamily="18" charset="0"/>
                <a:cs typeface="Times New Roman" panose="02020603050405020304" pitchFamily="18" charset="0"/>
              </a:rPr>
              <a:t>for </a:t>
            </a:r>
            <a:r>
              <a:rPr lang="en-GB" spc="-5" dirty="0">
                <a:solidFill>
                  <a:schemeClr val="tx1"/>
                </a:solidFill>
                <a:latin typeface="Times New Roman" panose="02020603050405020304" pitchFamily="18" charset="0"/>
                <a:cs typeface="Times New Roman" panose="02020603050405020304" pitchFamily="18" charset="0"/>
              </a:rPr>
              <a:t>such transfer</a:t>
            </a:r>
            <a:r>
              <a:rPr lang="en-GB" spc="-5" dirty="0" smtClean="0">
                <a:solidFill>
                  <a:schemeClr val="tx1"/>
                </a:solidFill>
                <a:latin typeface="Times New Roman" panose="02020603050405020304" pitchFamily="18" charset="0"/>
                <a:cs typeface="Times New Roman" panose="02020603050405020304" pitchFamily="18" charset="0"/>
              </a:rPr>
              <a:t>:</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67166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5422" y="316089"/>
            <a:ext cx="11288889" cy="5940088"/>
          </a:xfrm>
          <a:prstGeom prst="rect">
            <a:avLst/>
          </a:prstGeom>
        </p:spPr>
        <p:txBody>
          <a:bodyPr vert="horz" wrap="square" lIns="0" tIns="0" rIns="0" bIns="0" rtlCol="0">
            <a:spAutoFit/>
          </a:bodyPr>
          <a:lstStyle/>
          <a:p>
            <a:pPr marL="286385" marR="5080" indent="-274320" algn="just"/>
            <a:r>
              <a:rPr sz="2600" b="1" u="sng" spc="70" dirty="0" smtClean="0">
                <a:latin typeface="Times" panose="02020603050405020304" pitchFamily="18" charset="0"/>
                <a:cs typeface="Times" panose="02020603050405020304" pitchFamily="18" charset="0"/>
              </a:rPr>
              <a:t>At </a:t>
            </a:r>
            <a:r>
              <a:rPr sz="2600" b="1" u="sng" dirty="0">
                <a:latin typeface="Times" panose="02020603050405020304" pitchFamily="18" charset="0"/>
                <a:cs typeface="Times" panose="02020603050405020304" pitchFamily="18" charset="0"/>
              </a:rPr>
              <a:t>a </a:t>
            </a:r>
            <a:r>
              <a:rPr sz="2600" b="1" u="sng" spc="-5" dirty="0">
                <a:latin typeface="Times" panose="02020603050405020304" pitchFamily="18" charset="0"/>
                <a:cs typeface="Times" panose="02020603050405020304" pitchFamily="18" charset="0"/>
              </a:rPr>
              <a:t>point </a:t>
            </a:r>
            <a:r>
              <a:rPr sz="2600" b="1" u="sng" dirty="0">
                <a:latin typeface="Times" panose="02020603050405020304" pitchFamily="18" charset="0"/>
                <a:cs typeface="Times" panose="02020603050405020304" pitchFamily="18" charset="0"/>
              </a:rPr>
              <a:t>when </a:t>
            </a:r>
            <a:r>
              <a:rPr lang="en-GB" sz="2600" b="1" u="sng" dirty="0" smtClean="0">
                <a:latin typeface="Times" panose="02020603050405020304" pitchFamily="18" charset="0"/>
                <a:cs typeface="Times" panose="02020603050405020304" pitchFamily="18" charset="0"/>
              </a:rPr>
              <a:t>land o</a:t>
            </a:r>
            <a:r>
              <a:rPr sz="2600" b="1" u="sng" spc="-5" dirty="0" err="1" smtClean="0">
                <a:latin typeface="Times" panose="02020603050405020304" pitchFamily="18" charset="0"/>
                <a:cs typeface="Times" panose="02020603050405020304" pitchFamily="18" charset="0"/>
              </a:rPr>
              <a:t>wner</a:t>
            </a:r>
            <a:r>
              <a:rPr sz="2600" b="1" u="sng" spc="-5" dirty="0" smtClean="0">
                <a:latin typeface="Times" panose="02020603050405020304" pitchFamily="18" charset="0"/>
                <a:cs typeface="Times" panose="02020603050405020304" pitchFamily="18" charset="0"/>
              </a:rPr>
              <a:t> </a:t>
            </a:r>
            <a:r>
              <a:rPr sz="2600" b="1" u="sng" spc="-5" dirty="0">
                <a:latin typeface="Times" panose="02020603050405020304" pitchFamily="18" charset="0"/>
                <a:cs typeface="Times" panose="02020603050405020304" pitchFamily="18" charset="0"/>
              </a:rPr>
              <a:t>receives </a:t>
            </a:r>
            <a:r>
              <a:rPr sz="2600" b="1" u="sng" dirty="0">
                <a:latin typeface="Times" panose="02020603050405020304" pitchFamily="18" charset="0"/>
                <a:cs typeface="Times" panose="02020603050405020304" pitchFamily="18" charset="0"/>
              </a:rPr>
              <a:t>his </a:t>
            </a:r>
            <a:r>
              <a:rPr sz="2600" b="1" u="sng" spc="-5" dirty="0">
                <a:latin typeface="Times" panose="02020603050405020304" pitchFamily="18" charset="0"/>
                <a:cs typeface="Times" panose="02020603050405020304" pitchFamily="18" charset="0"/>
              </a:rPr>
              <a:t>share </a:t>
            </a:r>
            <a:r>
              <a:rPr sz="2600" b="1" u="sng" dirty="0">
                <a:latin typeface="Times" panose="02020603050405020304" pitchFamily="18" charset="0"/>
                <a:cs typeface="Times" panose="02020603050405020304" pitchFamily="18" charset="0"/>
              </a:rPr>
              <a:t>of </a:t>
            </a:r>
            <a:r>
              <a:rPr sz="2600" b="1" u="sng" spc="-5" dirty="0">
                <a:latin typeface="Times" panose="02020603050405020304" pitchFamily="18" charset="0"/>
                <a:cs typeface="Times" panose="02020603050405020304" pitchFamily="18" charset="0"/>
              </a:rPr>
              <a:t>super </a:t>
            </a:r>
            <a:r>
              <a:rPr sz="2600" b="1" u="sng" dirty="0" smtClean="0">
                <a:latin typeface="Times" panose="02020603050405020304" pitchFamily="18" charset="0"/>
                <a:cs typeface="Times" panose="02020603050405020304" pitchFamily="18" charset="0"/>
              </a:rPr>
              <a:t>built </a:t>
            </a:r>
            <a:r>
              <a:rPr sz="2600" b="1" u="sng" spc="5" dirty="0">
                <a:latin typeface="Times" panose="02020603050405020304" pitchFamily="18" charset="0"/>
                <a:cs typeface="Times" panose="02020603050405020304" pitchFamily="18" charset="0"/>
              </a:rPr>
              <a:t>up</a:t>
            </a:r>
            <a:r>
              <a:rPr sz="2600" b="1" u="sng" spc="-125" dirty="0">
                <a:latin typeface="Times" panose="02020603050405020304" pitchFamily="18" charset="0"/>
                <a:cs typeface="Times" panose="02020603050405020304" pitchFamily="18" charset="0"/>
              </a:rPr>
              <a:t> </a:t>
            </a:r>
            <a:r>
              <a:rPr sz="2600" b="1" u="sng" dirty="0">
                <a:latin typeface="Times" panose="02020603050405020304" pitchFamily="18" charset="0"/>
                <a:cs typeface="Times" panose="02020603050405020304" pitchFamily="18" charset="0"/>
              </a:rPr>
              <a:t>area</a:t>
            </a:r>
            <a:endParaRPr sz="2600" u="sng" dirty="0">
              <a:latin typeface="Times" panose="02020603050405020304" pitchFamily="18" charset="0"/>
              <a:cs typeface="Times" panose="02020603050405020304" pitchFamily="18" charset="0"/>
            </a:endParaRPr>
          </a:p>
          <a:p>
            <a:pPr marL="469900" marR="5080" indent="-457200" algn="just">
              <a:spcBef>
                <a:spcPts val="625"/>
              </a:spcBef>
              <a:buFont typeface="Wingdings" panose="05000000000000000000" pitchFamily="2" charset="2"/>
              <a:buChar char="Ø"/>
            </a:pPr>
            <a:r>
              <a:rPr sz="2400" b="1" spc="55" dirty="0" smtClean="0">
                <a:latin typeface="Times" panose="02020603050405020304" pitchFamily="18" charset="0"/>
                <a:cs typeface="Times" panose="02020603050405020304" pitchFamily="18" charset="0"/>
              </a:rPr>
              <a:t>CIT </a:t>
            </a:r>
            <a:r>
              <a:rPr sz="2400" b="1" dirty="0">
                <a:latin typeface="Times" panose="02020603050405020304" pitchFamily="18" charset="0"/>
                <a:cs typeface="Times" panose="02020603050405020304" pitchFamily="18" charset="0"/>
              </a:rPr>
              <a:t>Vs Attam </a:t>
            </a:r>
            <a:r>
              <a:rPr sz="2400" b="1" spc="-5" dirty="0">
                <a:latin typeface="Times" panose="02020603050405020304" pitchFamily="18" charset="0"/>
                <a:cs typeface="Times" panose="02020603050405020304" pitchFamily="18" charset="0"/>
              </a:rPr>
              <a:t>Prakash </a:t>
            </a:r>
            <a:r>
              <a:rPr sz="2400" b="1" dirty="0">
                <a:latin typeface="Times" panose="02020603050405020304" pitchFamily="18" charset="0"/>
                <a:cs typeface="Times" panose="02020603050405020304" pitchFamily="18" charset="0"/>
              </a:rPr>
              <a:t>&amp; </a:t>
            </a:r>
            <a:r>
              <a:rPr sz="2400" b="1" spc="-5" dirty="0">
                <a:latin typeface="Times" panose="02020603050405020304" pitchFamily="18" charset="0"/>
                <a:cs typeface="Times" panose="02020603050405020304" pitchFamily="18" charset="0"/>
              </a:rPr>
              <a:t>Sons </a:t>
            </a:r>
            <a:r>
              <a:rPr sz="2400" b="1" dirty="0">
                <a:latin typeface="Times" panose="02020603050405020304" pitchFamily="18" charset="0"/>
                <a:cs typeface="Times" panose="02020603050405020304" pitchFamily="18" charset="0"/>
              </a:rPr>
              <a:t>(Del HC) </a:t>
            </a:r>
            <a:r>
              <a:rPr sz="2400" b="1" spc="-5" dirty="0">
                <a:latin typeface="Times" panose="02020603050405020304" pitchFamily="18" charset="0"/>
                <a:cs typeface="Times" panose="02020603050405020304" pitchFamily="18" charset="0"/>
              </a:rPr>
              <a:t>IT </a:t>
            </a:r>
            <a:r>
              <a:rPr sz="2400" b="1" dirty="0">
                <a:latin typeface="Times" panose="02020603050405020304" pitchFamily="18" charset="0"/>
                <a:cs typeface="Times" panose="02020603050405020304" pitchFamily="18" charset="0"/>
              </a:rPr>
              <a:t>Reference  </a:t>
            </a:r>
            <a:r>
              <a:rPr sz="2400" b="1" spc="-5" dirty="0">
                <a:latin typeface="Times" panose="02020603050405020304" pitchFamily="18" charset="0"/>
                <a:cs typeface="Times" panose="02020603050405020304" pitchFamily="18" charset="0"/>
              </a:rPr>
              <a:t>Nos </a:t>
            </a:r>
            <a:r>
              <a:rPr sz="2400" b="1" dirty="0">
                <a:latin typeface="Times" panose="02020603050405020304" pitchFamily="18" charset="0"/>
                <a:cs typeface="Times" panose="02020603050405020304" pitchFamily="18" charset="0"/>
              </a:rPr>
              <a:t>250-251 0f 1988 – </a:t>
            </a:r>
            <a:r>
              <a:rPr sz="2400" b="1" spc="-5" dirty="0">
                <a:latin typeface="Times" panose="02020603050405020304" pitchFamily="18" charset="0"/>
                <a:cs typeface="Times" panose="02020603050405020304" pitchFamily="18" charset="0"/>
              </a:rPr>
              <a:t>delivered on </a:t>
            </a:r>
            <a:r>
              <a:rPr sz="2400" b="1" dirty="0">
                <a:latin typeface="Times" panose="02020603050405020304" pitchFamily="18" charset="0"/>
                <a:cs typeface="Times" panose="02020603050405020304" pitchFamily="18" charset="0"/>
              </a:rPr>
              <a:t>August 8, 2008-  (2008) </a:t>
            </a:r>
            <a:r>
              <a:rPr sz="2400" b="1" spc="5" dirty="0">
                <a:latin typeface="Times" panose="02020603050405020304" pitchFamily="18" charset="0"/>
                <a:cs typeface="Times" panose="02020603050405020304" pitchFamily="18" charset="0"/>
              </a:rPr>
              <a:t>175 </a:t>
            </a:r>
            <a:r>
              <a:rPr sz="2400" b="1" spc="-35" dirty="0">
                <a:latin typeface="Times" panose="02020603050405020304" pitchFamily="18" charset="0"/>
                <a:cs typeface="Times" panose="02020603050405020304" pitchFamily="18" charset="0"/>
              </a:rPr>
              <a:t>Taxman </a:t>
            </a:r>
            <a:r>
              <a:rPr sz="2400" b="1" spc="5" dirty="0">
                <a:latin typeface="Times" panose="02020603050405020304" pitchFamily="18" charset="0"/>
                <a:cs typeface="Times" panose="02020603050405020304" pitchFamily="18" charset="0"/>
              </a:rPr>
              <a:t>499</a:t>
            </a:r>
            <a:r>
              <a:rPr sz="2400" b="1" spc="-135"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(Del</a:t>
            </a:r>
            <a:r>
              <a:rPr sz="2400" b="1" dirty="0" smtClean="0">
                <a:latin typeface="Times" panose="02020603050405020304" pitchFamily="18" charset="0"/>
                <a:cs typeface="Times" panose="02020603050405020304" pitchFamily="18" charset="0"/>
              </a:rPr>
              <a:t>)</a:t>
            </a:r>
            <a:endParaRPr lang="en-GB" sz="2400" b="1" dirty="0" smtClean="0">
              <a:latin typeface="Times" panose="02020603050405020304" pitchFamily="18" charset="0"/>
              <a:cs typeface="Times" panose="02020603050405020304" pitchFamily="18" charset="0"/>
            </a:endParaRPr>
          </a:p>
          <a:p>
            <a:pPr marL="469900" marR="5080" indent="-457200" algn="just">
              <a:spcBef>
                <a:spcPts val="625"/>
              </a:spcBef>
              <a:buFont typeface="Wingdings" panose="05000000000000000000" pitchFamily="2" charset="2"/>
              <a:buChar char="Ø"/>
            </a:pPr>
            <a:r>
              <a:rPr lang="en-IN" sz="2400" b="1" dirty="0" smtClean="0">
                <a:latin typeface="Times" panose="02020603050405020304" pitchFamily="18" charset="0"/>
                <a:cs typeface="Times" panose="02020603050405020304" pitchFamily="18" charset="0"/>
              </a:rPr>
              <a:t>C</a:t>
            </a:r>
            <a:r>
              <a:rPr lang="en-IN" sz="2400" b="1" spc="-15" dirty="0" smtClean="0">
                <a:latin typeface="Times" panose="02020603050405020304" pitchFamily="18" charset="0"/>
                <a:cs typeface="Times" panose="02020603050405020304" pitchFamily="18" charset="0"/>
              </a:rPr>
              <a:t>I</a:t>
            </a:r>
            <a:r>
              <a:rPr lang="en-IN" sz="2400" b="1" dirty="0" smtClean="0">
                <a:latin typeface="Times" panose="02020603050405020304" pitchFamily="18" charset="0"/>
                <a:cs typeface="Times" panose="02020603050405020304" pitchFamily="18" charset="0"/>
              </a:rPr>
              <a:t>T</a:t>
            </a:r>
            <a:r>
              <a:rPr lang="en-IN" sz="2400" b="1" spc="-5" dirty="0" smtClean="0">
                <a:latin typeface="Times" panose="02020603050405020304" pitchFamily="18" charset="0"/>
                <a:cs typeface="Times" panose="02020603050405020304" pitchFamily="18" charset="0"/>
              </a:rPr>
              <a:t>-</a:t>
            </a:r>
            <a:r>
              <a:rPr lang="en-IN" sz="2400" b="1" dirty="0">
                <a:latin typeface="Times" panose="02020603050405020304" pitchFamily="18" charset="0"/>
                <a:cs typeface="Times" panose="02020603050405020304" pitchFamily="18" charset="0"/>
              </a:rPr>
              <a:t>I </a:t>
            </a:r>
            <a:r>
              <a:rPr lang="en-IN" sz="2400" b="1" dirty="0" err="1">
                <a:latin typeface="Times" panose="02020603050405020304" pitchFamily="18" charset="0"/>
                <a:cs typeface="Times" panose="02020603050405020304" pitchFamily="18" charset="0"/>
              </a:rPr>
              <a:t>vs</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Naju</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Daru</a:t>
            </a:r>
            <a:r>
              <a:rPr lang="en-IN" sz="2400" b="1" dirty="0">
                <a:latin typeface="Times" panose="02020603050405020304" pitchFamily="18" charset="0"/>
                <a:cs typeface="Times" panose="02020603050405020304" pitchFamily="18" charset="0"/>
              </a:rPr>
              <a:t>	</a:t>
            </a:r>
            <a:r>
              <a:rPr lang="en-IN" sz="2400" b="1" dirty="0" err="1" smtClean="0">
                <a:latin typeface="Times" panose="02020603050405020304" pitchFamily="18" charset="0"/>
                <a:cs typeface="Times" panose="02020603050405020304" pitchFamily="18" charset="0"/>
              </a:rPr>
              <a:t>Deboo</a:t>
            </a:r>
            <a:r>
              <a:rPr lang="en-IN" sz="2400" b="1" dirty="0" smtClean="0">
                <a:latin typeface="Times" panose="02020603050405020304" pitchFamily="18" charset="0"/>
                <a:cs typeface="Times" panose="02020603050405020304" pitchFamily="18" charset="0"/>
              </a:rPr>
              <a:t> (2013) 38 taxmann.com 258(All</a:t>
            </a:r>
            <a:r>
              <a:rPr lang="en-IN" sz="2400" b="1" dirty="0">
                <a:latin typeface="Times" panose="02020603050405020304" pitchFamily="18" charset="0"/>
                <a:cs typeface="Times" panose="02020603050405020304" pitchFamily="18" charset="0"/>
              </a:rPr>
              <a:t>), 218 </a:t>
            </a:r>
            <a:r>
              <a:rPr lang="en-IN" sz="2400" b="1" dirty="0" err="1">
                <a:latin typeface="Times" panose="02020603050405020304" pitchFamily="18" charset="0"/>
                <a:cs typeface="Times" panose="02020603050405020304" pitchFamily="18" charset="0"/>
              </a:rPr>
              <a:t>Taxmann</a:t>
            </a:r>
            <a:r>
              <a:rPr lang="en-IN" sz="2400" b="1" dirty="0">
                <a:latin typeface="Times" panose="02020603050405020304" pitchFamily="18" charset="0"/>
                <a:cs typeface="Times" panose="02020603050405020304" pitchFamily="18" charset="0"/>
              </a:rPr>
              <a:t> 473(All) rendered 16-9-2013.</a:t>
            </a:r>
          </a:p>
          <a:p>
            <a:pPr marL="469900" marR="5080" indent="-457200" algn="just">
              <a:spcBef>
                <a:spcPts val="625"/>
              </a:spcBef>
              <a:buFont typeface="Wingdings" panose="05000000000000000000" pitchFamily="2" charset="2"/>
              <a:buChar char="Ø"/>
            </a:pPr>
            <a:r>
              <a:rPr lang="en-IN" sz="2400" b="1" dirty="0" smtClean="0">
                <a:latin typeface="Times" panose="02020603050405020304" pitchFamily="18" charset="0"/>
                <a:cs typeface="Times" panose="02020603050405020304" pitchFamily="18" charset="0"/>
              </a:rPr>
              <a:t>CIT </a:t>
            </a:r>
            <a:r>
              <a:rPr lang="en-IN" sz="2400" b="1" dirty="0">
                <a:latin typeface="Times" panose="02020603050405020304" pitchFamily="18" charset="0"/>
                <a:cs typeface="Times" panose="02020603050405020304" pitchFamily="18" charset="0"/>
              </a:rPr>
              <a:t>Karnataka (Central) Bangalore v Shri </a:t>
            </a:r>
            <a:r>
              <a:rPr lang="en-IN" sz="2400" b="1" dirty="0" err="1">
                <a:latin typeface="Times" panose="02020603050405020304" pitchFamily="18" charset="0"/>
                <a:cs typeface="Times" panose="02020603050405020304" pitchFamily="18" charset="0"/>
              </a:rPr>
              <a:t>Sadia</a:t>
            </a:r>
            <a:r>
              <a:rPr lang="en-IN" sz="2400" b="1" dirty="0">
                <a:latin typeface="Times" panose="02020603050405020304" pitchFamily="18" charset="0"/>
                <a:cs typeface="Times" panose="02020603050405020304" pitchFamily="18" charset="0"/>
              </a:rPr>
              <a:t> Shaikh  (Tax Appeal No. 11 &amp; 12 of 2013) rendered on 2nd  December 2013 reported in (2014) 56(I) ITCL 147 (</a:t>
            </a:r>
            <a:r>
              <a:rPr lang="en-IN" sz="2400" b="1" dirty="0" err="1">
                <a:latin typeface="Times" panose="02020603050405020304" pitchFamily="18" charset="0"/>
                <a:cs typeface="Times" panose="02020603050405020304" pitchFamily="18" charset="0"/>
              </a:rPr>
              <a:t>Bom</a:t>
            </a:r>
            <a:r>
              <a:rPr lang="en-IN" sz="2400" b="1" dirty="0">
                <a:latin typeface="Times" panose="02020603050405020304" pitchFamily="18" charset="0"/>
                <a:cs typeface="Times" panose="02020603050405020304" pitchFamily="18" charset="0"/>
              </a:rPr>
              <a:t>  HC ) (High Court of Bombay at Goa</a:t>
            </a:r>
          </a:p>
          <a:p>
            <a:pPr marL="469900" marR="5080" indent="-457200" algn="just">
              <a:spcBef>
                <a:spcPts val="625"/>
              </a:spcBef>
              <a:buFont typeface="Wingdings" panose="05000000000000000000" pitchFamily="2" charset="2"/>
              <a:buChar char="Ø"/>
            </a:pPr>
            <a:r>
              <a:rPr lang="en-IN" sz="2400" b="1" dirty="0" err="1" smtClean="0">
                <a:latin typeface="Times" panose="02020603050405020304" pitchFamily="18" charset="0"/>
                <a:cs typeface="Times" panose="02020603050405020304" pitchFamily="18" charset="0"/>
              </a:rPr>
              <a:t>Giridhar</a:t>
            </a:r>
            <a:r>
              <a:rPr lang="en-IN" sz="2400" b="1" dirty="0" smtClean="0">
                <a:latin typeface="Times" panose="02020603050405020304" pitchFamily="18" charset="0"/>
                <a:cs typeface="Times" panose="02020603050405020304" pitchFamily="18" charset="0"/>
              </a:rPr>
              <a:t> </a:t>
            </a:r>
            <a:r>
              <a:rPr lang="en-IN" sz="2400" b="1" dirty="0">
                <a:latin typeface="Times" panose="02020603050405020304" pitchFamily="18" charset="0"/>
                <a:cs typeface="Times" panose="02020603050405020304" pitchFamily="18" charset="0"/>
              </a:rPr>
              <a:t>G </a:t>
            </a:r>
            <a:r>
              <a:rPr lang="en-IN" sz="2400" b="1" dirty="0" err="1">
                <a:latin typeface="Times" panose="02020603050405020304" pitchFamily="18" charset="0"/>
                <a:cs typeface="Times" panose="02020603050405020304" pitchFamily="18" charset="0"/>
              </a:rPr>
              <a:t>Yadalam</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vs</a:t>
            </a:r>
            <a:r>
              <a:rPr lang="en-IN" sz="2400" b="1" dirty="0">
                <a:latin typeface="Times" panose="02020603050405020304" pitchFamily="18" charset="0"/>
                <a:cs typeface="Times" panose="02020603050405020304" pitchFamily="18" charset="0"/>
              </a:rPr>
              <a:t> CWT and Others (2016) 237  taxman 392 (SC) - affirming decision of </a:t>
            </a:r>
            <a:r>
              <a:rPr lang="en-IN" sz="2400" b="1" dirty="0" err="1">
                <a:latin typeface="Times" panose="02020603050405020304" pitchFamily="18" charset="0"/>
                <a:cs typeface="Times" panose="02020603050405020304" pitchFamily="18" charset="0"/>
              </a:rPr>
              <a:t>Kar</a:t>
            </a:r>
            <a:r>
              <a:rPr lang="en-IN" sz="2400" b="1" dirty="0">
                <a:latin typeface="Times" panose="02020603050405020304" pitchFamily="18" charset="0"/>
                <a:cs typeface="Times" panose="02020603050405020304" pitchFamily="18" charset="0"/>
              </a:rPr>
              <a:t> HC in  (2010)325 ITR 223</a:t>
            </a:r>
            <a:r>
              <a:rPr lang="en-IN" sz="2400" b="1" dirty="0" smtClean="0">
                <a:latin typeface="Times" panose="02020603050405020304" pitchFamily="18" charset="0"/>
                <a:cs typeface="Times" panose="02020603050405020304" pitchFamily="18" charset="0"/>
              </a:rPr>
              <a:t>.</a:t>
            </a:r>
            <a:endParaRPr lang="en-IN" sz="2400" b="1" dirty="0">
              <a:latin typeface="Times" panose="02020603050405020304" pitchFamily="18" charset="0"/>
              <a:cs typeface="Times" panose="02020603050405020304" pitchFamily="18" charset="0"/>
            </a:endParaRPr>
          </a:p>
          <a:p>
            <a:pPr marL="469900" marR="5080" indent="-457200" algn="just">
              <a:spcBef>
                <a:spcPts val="625"/>
              </a:spcBef>
              <a:buFont typeface="Wingdings" panose="05000000000000000000" pitchFamily="2" charset="2"/>
              <a:buChar char="Ø"/>
            </a:pPr>
            <a:endParaRPr lang="en-IN" sz="2600" dirty="0">
              <a:latin typeface="Palatino Linotype"/>
              <a:cs typeface="Palatino Linotype"/>
            </a:endParaRPr>
          </a:p>
          <a:p>
            <a:pPr marL="469900" marR="5080" indent="-457200" algn="just">
              <a:spcBef>
                <a:spcPts val="625"/>
              </a:spcBef>
              <a:buFont typeface="Wingdings" panose="05000000000000000000" pitchFamily="2" charset="2"/>
              <a:buChar char="Ø"/>
            </a:pPr>
            <a:endParaRPr lang="en-GB" sz="2600" dirty="0">
              <a:latin typeface="Times" panose="02020603050405020304" pitchFamily="18" charset="0"/>
              <a:cs typeface="Times" panose="02020603050405020304" pitchFamily="18" charset="0"/>
            </a:endParaRPr>
          </a:p>
          <a:p>
            <a:pPr marL="469900" marR="5080" indent="-457200" algn="just">
              <a:spcBef>
                <a:spcPts val="625"/>
              </a:spcBef>
              <a:buFont typeface="Wingdings" panose="05000000000000000000" pitchFamily="2" charset="2"/>
              <a:buChar char="Ø"/>
            </a:pPr>
            <a:endParaRPr lang="en-GB" sz="2600" dirty="0" smtClean="0">
              <a:latin typeface="Times" panose="02020603050405020304" pitchFamily="18" charset="0"/>
              <a:cs typeface="Times" panose="02020603050405020304" pitchFamily="18" charset="0"/>
            </a:endParaRPr>
          </a:p>
          <a:p>
            <a:pPr marL="287020" marR="5080" indent="-274320" algn="just">
              <a:spcBef>
                <a:spcPts val="625"/>
              </a:spcBef>
            </a:pPr>
            <a:endParaRPr sz="2600" dirty="0">
              <a:latin typeface="Times" panose="02020603050405020304" pitchFamily="18" charset="0"/>
              <a:cs typeface="Times" panose="02020603050405020304" pitchFamily="18" charset="0"/>
            </a:endParaRPr>
          </a:p>
        </p:txBody>
      </p:sp>
      <p:sp>
        <p:nvSpPr>
          <p:cNvPr id="3" name="Footer Placeholder 2"/>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963322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96948"/>
            <a:ext cx="11338560" cy="6386732"/>
          </a:xfrm>
        </p:spPr>
        <p:txBody>
          <a:bodyPr>
            <a:normAutofit/>
          </a:bodyPr>
          <a:lstStyle/>
          <a:p>
            <a:pPr marL="242570" marR="118745" algn="just">
              <a:spcBef>
                <a:spcPts val="395"/>
              </a:spcBef>
            </a:pPr>
            <a:r>
              <a:rPr lang="en-GB" sz="2400" b="1" u="sng" spc="-5" dirty="0" smtClean="0">
                <a:solidFill>
                  <a:schemeClr val="tx1"/>
                </a:solidFill>
                <a:latin typeface="Times New Roman" panose="02020603050405020304" pitchFamily="18" charset="0"/>
                <a:cs typeface="Times New Roman" panose="02020603050405020304" pitchFamily="18" charset="0"/>
              </a:rPr>
              <a:t>2</a:t>
            </a:r>
            <a:r>
              <a:rPr lang="en-GB" sz="2400" b="1" u="sng" spc="-5" baseline="30000" dirty="0" smtClean="0">
                <a:solidFill>
                  <a:schemeClr val="tx1"/>
                </a:solidFill>
                <a:latin typeface="Times New Roman" panose="02020603050405020304" pitchFamily="18" charset="0"/>
                <a:cs typeface="Times New Roman" panose="02020603050405020304" pitchFamily="18" charset="0"/>
              </a:rPr>
              <a:t>nd</a:t>
            </a:r>
            <a:r>
              <a:rPr lang="en-GB" sz="2400" b="1" u="sng" spc="-5" dirty="0" smtClean="0">
                <a:solidFill>
                  <a:schemeClr val="tx1"/>
                </a:solidFill>
                <a:latin typeface="Times New Roman" panose="02020603050405020304" pitchFamily="18" charset="0"/>
                <a:cs typeface="Times New Roman" panose="02020603050405020304" pitchFamily="18" charset="0"/>
              </a:rPr>
              <a:t> Proviso</a:t>
            </a:r>
          </a:p>
          <a:p>
            <a:pPr marL="585470" marR="118745" indent="-342900" algn="just">
              <a:spcBef>
                <a:spcPts val="39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Provided </a:t>
            </a:r>
            <a:r>
              <a:rPr lang="en-GB" sz="2400" spc="-5" dirty="0">
                <a:solidFill>
                  <a:schemeClr val="tx1"/>
                </a:solidFill>
                <a:latin typeface="Times New Roman" panose="02020603050405020304" pitchFamily="18" charset="0"/>
                <a:cs typeface="Times New Roman" panose="02020603050405020304" pitchFamily="18" charset="0"/>
              </a:rPr>
              <a:t>further that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spcBef>
                <a:spcPts val="39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the </a:t>
            </a:r>
            <a:r>
              <a:rPr lang="en-GB" sz="2400" b="1" u="sng" spc="-5" dirty="0">
                <a:solidFill>
                  <a:schemeClr val="tx1"/>
                </a:solidFill>
                <a:latin typeface="Times New Roman" panose="02020603050405020304" pitchFamily="18" charset="0"/>
                <a:cs typeface="Times New Roman" panose="02020603050405020304" pitchFamily="18" charset="0"/>
              </a:rPr>
              <a:t>first proviso shall apply</a:t>
            </a:r>
            <a:r>
              <a:rPr lang="en-GB" sz="2400" spc="-5" dirty="0">
                <a:solidFill>
                  <a:schemeClr val="tx1"/>
                </a:solidFill>
                <a:latin typeface="Times New Roman" panose="02020603050405020304" pitchFamily="18" charset="0"/>
                <a:cs typeface="Times New Roman" panose="02020603050405020304" pitchFamily="18" charset="0"/>
              </a:rPr>
              <a:t> only in a case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spcBef>
                <a:spcPts val="395"/>
              </a:spcBef>
              <a:buFont typeface="Wingdings" panose="05000000000000000000" pitchFamily="2" charset="2"/>
              <a:buChar char="Ø"/>
            </a:pPr>
            <a:r>
              <a:rPr lang="en-GB" sz="2400" b="1" u="sng" spc="-5" dirty="0" smtClean="0">
                <a:solidFill>
                  <a:schemeClr val="tx1"/>
                </a:solidFill>
                <a:latin typeface="Times New Roman" panose="02020603050405020304" pitchFamily="18" charset="0"/>
                <a:cs typeface="Times New Roman" panose="02020603050405020304" pitchFamily="18" charset="0"/>
              </a:rPr>
              <a:t>where </a:t>
            </a:r>
            <a:r>
              <a:rPr lang="en-GB" sz="2400" b="1" u="sng" spc="-5" dirty="0">
                <a:solidFill>
                  <a:schemeClr val="tx1"/>
                </a:solidFill>
                <a:latin typeface="Times New Roman" panose="02020603050405020304" pitchFamily="18" charset="0"/>
                <a:cs typeface="Times New Roman" panose="02020603050405020304" pitchFamily="18" charset="0"/>
              </a:rPr>
              <a:t>the amount of </a:t>
            </a:r>
            <a:r>
              <a:rPr lang="en-GB" sz="2400" b="1" u="sng" spc="-5" dirty="0" smtClean="0">
                <a:solidFill>
                  <a:schemeClr val="tx1"/>
                </a:solidFill>
                <a:latin typeface="Times New Roman" panose="02020603050405020304" pitchFamily="18" charset="0"/>
                <a:cs typeface="Times New Roman" panose="02020603050405020304" pitchFamily="18" charset="0"/>
              </a:rPr>
              <a:t>consideration or </a:t>
            </a:r>
            <a:r>
              <a:rPr lang="en-GB" sz="2400" b="1" u="sng" spc="-5" dirty="0">
                <a:solidFill>
                  <a:schemeClr val="tx1"/>
                </a:solidFill>
                <a:latin typeface="Times New Roman" panose="02020603050405020304" pitchFamily="18" charset="0"/>
                <a:cs typeface="Times New Roman" panose="02020603050405020304" pitchFamily="18" charset="0"/>
              </a:rPr>
              <a:t>a part thereof,</a:t>
            </a:r>
            <a:r>
              <a:rPr lang="en-GB" sz="2400" spc="-5" dirty="0">
                <a:solidFill>
                  <a:schemeClr val="tx1"/>
                </a:solidFill>
                <a:latin typeface="Times New Roman" panose="02020603050405020304" pitchFamily="18" charset="0"/>
                <a:cs typeface="Times New Roman" panose="02020603050405020304" pitchFamily="18" charset="0"/>
              </a:rPr>
              <a:t>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spcBef>
                <a:spcPts val="39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has </a:t>
            </a:r>
            <a:r>
              <a:rPr lang="en-GB" sz="2400" spc="-5" dirty="0">
                <a:solidFill>
                  <a:schemeClr val="tx1"/>
                </a:solidFill>
                <a:latin typeface="Times New Roman" panose="02020603050405020304" pitchFamily="18" charset="0"/>
                <a:cs typeface="Times New Roman" panose="02020603050405020304" pitchFamily="18" charset="0"/>
              </a:rPr>
              <a:t>been </a:t>
            </a:r>
            <a:r>
              <a:rPr lang="en-GB" sz="2400" b="1" u="sng" spc="-5" dirty="0">
                <a:solidFill>
                  <a:schemeClr val="tx1"/>
                </a:solidFill>
                <a:latin typeface="Times New Roman" panose="02020603050405020304" pitchFamily="18" charset="0"/>
                <a:cs typeface="Times New Roman" panose="02020603050405020304" pitchFamily="18" charset="0"/>
              </a:rPr>
              <a:t>received</a:t>
            </a:r>
            <a:r>
              <a:rPr lang="en-GB" sz="2400" spc="-5" dirty="0">
                <a:solidFill>
                  <a:schemeClr val="tx1"/>
                </a:solidFill>
                <a:latin typeface="Times New Roman" panose="02020603050405020304" pitchFamily="18" charset="0"/>
                <a:cs typeface="Times New Roman" panose="02020603050405020304" pitchFamily="18" charset="0"/>
              </a:rPr>
              <a:t> by way of an </a:t>
            </a:r>
            <a:r>
              <a:rPr lang="en-GB" sz="2400" b="1" u="sng" spc="-5" dirty="0">
                <a:solidFill>
                  <a:schemeClr val="tx1"/>
                </a:solidFill>
                <a:latin typeface="Times New Roman" panose="02020603050405020304" pitchFamily="18" charset="0"/>
                <a:cs typeface="Times New Roman" panose="02020603050405020304" pitchFamily="18" charset="0"/>
              </a:rPr>
              <a:t>account payee cheque or account payee bank draft or by use of electronic clearing system through a bank </a:t>
            </a:r>
            <a:r>
              <a:rPr lang="en-GB" sz="2400" b="1" u="sng" spc="-5" dirty="0" smtClean="0">
                <a:solidFill>
                  <a:schemeClr val="tx1"/>
                </a:solidFill>
                <a:latin typeface="Times New Roman" panose="02020603050405020304" pitchFamily="18" charset="0"/>
                <a:cs typeface="Times New Roman" panose="02020603050405020304" pitchFamily="18" charset="0"/>
              </a:rPr>
              <a:t>account</a:t>
            </a:r>
          </a:p>
          <a:p>
            <a:pPr marL="585470" marR="118745" indent="-342900" algn="just">
              <a:spcBef>
                <a:spcPts val="395"/>
              </a:spcBef>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[or </a:t>
            </a:r>
            <a:r>
              <a:rPr lang="en-GB" sz="2400" spc="-5" dirty="0">
                <a:solidFill>
                  <a:schemeClr val="tx1"/>
                </a:solidFill>
                <a:latin typeface="Times New Roman" panose="02020603050405020304" pitchFamily="18" charset="0"/>
                <a:cs typeface="Times New Roman" panose="02020603050405020304" pitchFamily="18" charset="0"/>
              </a:rPr>
              <a:t>through </a:t>
            </a:r>
            <a:r>
              <a:rPr lang="en-GB" sz="2400" b="1" u="sng" spc="-5" dirty="0">
                <a:solidFill>
                  <a:schemeClr val="tx1"/>
                </a:solidFill>
                <a:latin typeface="Times New Roman" panose="02020603050405020304" pitchFamily="18" charset="0"/>
                <a:cs typeface="Times New Roman" panose="02020603050405020304" pitchFamily="18" charset="0"/>
              </a:rPr>
              <a:t>such other electronic mode as may be </a:t>
            </a:r>
            <a:r>
              <a:rPr lang="en-GB" sz="2400" b="1" u="sng" spc="-5" dirty="0" smtClean="0">
                <a:solidFill>
                  <a:schemeClr val="tx1"/>
                </a:solidFill>
                <a:latin typeface="Times New Roman" panose="02020603050405020304" pitchFamily="18" charset="0"/>
                <a:cs typeface="Times New Roman" panose="02020603050405020304" pitchFamily="18" charset="0"/>
              </a:rPr>
              <a:t>prescribed</a:t>
            </a:r>
            <a:r>
              <a:rPr lang="en-GB" sz="2400" spc="-5" dirty="0" smtClean="0">
                <a:solidFill>
                  <a:schemeClr val="tx1"/>
                </a:solidFill>
                <a:latin typeface="Times New Roman" panose="02020603050405020304" pitchFamily="18" charset="0"/>
                <a:cs typeface="Times New Roman" panose="02020603050405020304" pitchFamily="18" charset="0"/>
              </a:rPr>
              <a:t>] </a:t>
            </a:r>
            <a:r>
              <a:rPr lang="en-IN" sz="2400" b="1" i="1" spc="-5" dirty="0" smtClean="0">
                <a:solidFill>
                  <a:schemeClr val="tx1"/>
                </a:solidFill>
                <a:latin typeface="Times New Roman" panose="02020603050405020304" pitchFamily="18" charset="0"/>
                <a:cs typeface="Times New Roman" panose="02020603050405020304" pitchFamily="18" charset="0"/>
              </a:rPr>
              <a:t>Inserted </a:t>
            </a:r>
            <a:r>
              <a:rPr lang="en-IN" sz="2400" b="1" i="1" spc="-5" dirty="0">
                <a:solidFill>
                  <a:schemeClr val="tx1"/>
                </a:solidFill>
                <a:latin typeface="Times New Roman" panose="02020603050405020304" pitchFamily="18" charset="0"/>
                <a:cs typeface="Times New Roman" panose="02020603050405020304" pitchFamily="18" charset="0"/>
              </a:rPr>
              <a:t>by Finance (No. 2) Act, 2019 </a:t>
            </a:r>
            <a:r>
              <a:rPr lang="en-IN" sz="2400" b="1" i="1" spc="-15" dirty="0" err="1">
                <a:solidFill>
                  <a:schemeClr val="tx1"/>
                </a:solidFill>
                <a:latin typeface="Times New Roman" panose="02020603050405020304" pitchFamily="18" charset="0"/>
                <a:cs typeface="Times New Roman" panose="02020603050405020304" pitchFamily="18" charset="0"/>
              </a:rPr>
              <a:t>w.e.f</a:t>
            </a:r>
            <a:r>
              <a:rPr lang="en-IN" sz="2400" b="1" i="1" spc="-15" dirty="0">
                <a:solidFill>
                  <a:schemeClr val="tx1"/>
                </a:solidFill>
                <a:latin typeface="Times New Roman" panose="02020603050405020304" pitchFamily="18" charset="0"/>
                <a:cs typeface="Times New Roman" panose="02020603050405020304" pitchFamily="18" charset="0"/>
              </a:rPr>
              <a:t>. </a:t>
            </a:r>
            <a:r>
              <a:rPr lang="en-IN" sz="2400" b="1" i="1" spc="-5" dirty="0">
                <a:solidFill>
                  <a:schemeClr val="tx1"/>
                </a:solidFill>
                <a:latin typeface="Times New Roman" panose="02020603050405020304" pitchFamily="18" charset="0"/>
                <a:cs typeface="Times New Roman" panose="02020603050405020304" pitchFamily="18" charset="0"/>
              </a:rPr>
              <a:t>1.4.2020</a:t>
            </a:r>
            <a:endParaRPr lang="en-IN" sz="2400" b="1" spc="-5" dirty="0">
              <a:solidFill>
                <a:schemeClr val="tx1"/>
              </a:solidFill>
              <a:latin typeface="Times New Roman" panose="02020603050405020304" pitchFamily="18" charset="0"/>
              <a:cs typeface="Times New Roman" panose="02020603050405020304" pitchFamily="18" charset="0"/>
            </a:endParaRPr>
          </a:p>
          <a:p>
            <a:pPr marL="585470" marR="118745" indent="-342900" algn="just">
              <a:spcBef>
                <a:spcPts val="395"/>
              </a:spcBef>
              <a:buFont typeface="Wingdings" panose="05000000000000000000" pitchFamily="2" charset="2"/>
              <a:buChar char="Ø"/>
            </a:pPr>
            <a:r>
              <a:rPr lang="en-GB" sz="2400" b="1" u="sng" spc="-5" dirty="0" smtClean="0">
                <a:solidFill>
                  <a:schemeClr val="tx1"/>
                </a:solidFill>
                <a:latin typeface="Times New Roman" panose="02020603050405020304" pitchFamily="18" charset="0"/>
                <a:cs typeface="Times New Roman" panose="02020603050405020304" pitchFamily="18" charset="0"/>
              </a:rPr>
              <a:t>on </a:t>
            </a:r>
            <a:r>
              <a:rPr lang="en-GB" sz="2400" b="1" u="sng" spc="-5" dirty="0">
                <a:solidFill>
                  <a:schemeClr val="tx1"/>
                </a:solidFill>
                <a:latin typeface="Times New Roman" panose="02020603050405020304" pitchFamily="18" charset="0"/>
                <a:cs typeface="Times New Roman" panose="02020603050405020304" pitchFamily="18" charset="0"/>
              </a:rPr>
              <a:t>or before the date of the agreement for transfer</a:t>
            </a:r>
            <a:r>
              <a:rPr lang="en-GB" sz="2400" b="1" u="sng" spc="-5" dirty="0" smtClean="0">
                <a:solidFill>
                  <a:schemeClr val="tx1"/>
                </a:solidFill>
                <a:latin typeface="Times New Roman" panose="02020603050405020304" pitchFamily="18" charset="0"/>
                <a:cs typeface="Times New Roman" panose="02020603050405020304" pitchFamily="18" charset="0"/>
              </a:rPr>
              <a:t>:</a:t>
            </a:r>
            <a:r>
              <a:rPr lang="en-GB" sz="2400" spc="-5" dirty="0" smtClean="0">
                <a:solidFill>
                  <a:schemeClr val="tx1"/>
                </a:solidFill>
                <a:latin typeface="Times New Roman" panose="02020603050405020304" pitchFamily="18" charset="0"/>
                <a:cs typeface="Times New Roman" panose="02020603050405020304" pitchFamily="18" charset="0"/>
              </a:rPr>
              <a:t>] </a:t>
            </a:r>
          </a:p>
          <a:p>
            <a:pPr marL="571500" indent="-571500">
              <a:spcBef>
                <a:spcPts val="30"/>
              </a:spcBef>
              <a:buFont typeface="Wingdings" panose="05000000000000000000" pitchFamily="2" charset="2"/>
              <a:buChar char="Ø"/>
            </a:pPr>
            <a:endParaRPr lang="en-IN" sz="3200" dirty="0" smtClean="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6669311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96948"/>
            <a:ext cx="11338560" cy="6386732"/>
          </a:xfrm>
        </p:spPr>
        <p:txBody>
          <a:bodyPr>
            <a:normAutofit/>
          </a:bodyPr>
          <a:lstStyle/>
          <a:p>
            <a:pPr marL="242570" marR="118745" indent="31750" algn="just"/>
            <a:r>
              <a:rPr lang="en-GB" sz="2400" b="1" i="1" dirty="0" smtClean="0">
                <a:solidFill>
                  <a:schemeClr val="tx1"/>
                </a:solidFill>
                <a:latin typeface="Times New Roman" panose="02020603050405020304" pitchFamily="18" charset="0"/>
                <a:cs typeface="Times New Roman" panose="02020603050405020304" pitchFamily="18" charset="0"/>
              </a:rPr>
              <a:t>3</a:t>
            </a:r>
            <a:r>
              <a:rPr lang="en-GB" sz="2400" b="1" i="1" baseline="30000" dirty="0" smtClean="0">
                <a:solidFill>
                  <a:schemeClr val="tx1"/>
                </a:solidFill>
                <a:latin typeface="Times New Roman" panose="02020603050405020304" pitchFamily="18" charset="0"/>
                <a:cs typeface="Times New Roman" panose="02020603050405020304" pitchFamily="18" charset="0"/>
              </a:rPr>
              <a:t>rd</a:t>
            </a:r>
            <a:r>
              <a:rPr lang="en-GB" sz="2400" b="1" i="1" dirty="0" smtClean="0">
                <a:solidFill>
                  <a:schemeClr val="tx1"/>
                </a:solidFill>
                <a:latin typeface="Times New Roman" panose="02020603050405020304" pitchFamily="18" charset="0"/>
                <a:cs typeface="Times New Roman" panose="02020603050405020304" pitchFamily="18" charset="0"/>
              </a:rPr>
              <a:t> Proviso (Inserted </a:t>
            </a:r>
            <a:r>
              <a:rPr lang="en-GB" sz="2400" b="1" i="1" dirty="0">
                <a:solidFill>
                  <a:schemeClr val="tx1"/>
                </a:solidFill>
                <a:latin typeface="Times New Roman" panose="02020603050405020304" pitchFamily="18" charset="0"/>
                <a:cs typeface="Times New Roman" panose="02020603050405020304" pitchFamily="18" charset="0"/>
              </a:rPr>
              <a:t>by the Finance Act, 2018, </a:t>
            </a:r>
            <a:r>
              <a:rPr lang="en-GB" sz="2400" b="1" i="1" dirty="0" err="1">
                <a:solidFill>
                  <a:schemeClr val="tx1"/>
                </a:solidFill>
                <a:latin typeface="Times New Roman" panose="02020603050405020304" pitchFamily="18" charset="0"/>
                <a:cs typeface="Times New Roman" panose="02020603050405020304" pitchFamily="18" charset="0"/>
              </a:rPr>
              <a:t>w.e.f</a:t>
            </a:r>
            <a:r>
              <a:rPr lang="en-GB" sz="2400" b="1" i="1" dirty="0">
                <a:solidFill>
                  <a:schemeClr val="tx1"/>
                </a:solidFill>
                <a:latin typeface="Times New Roman" panose="02020603050405020304" pitchFamily="18" charset="0"/>
                <a:cs typeface="Times New Roman" panose="02020603050405020304" pitchFamily="18" charset="0"/>
              </a:rPr>
              <a:t>. </a:t>
            </a:r>
            <a:r>
              <a:rPr lang="en-GB" sz="2400" b="1" i="1" dirty="0" smtClean="0">
                <a:solidFill>
                  <a:schemeClr val="tx1"/>
                </a:solidFill>
                <a:latin typeface="Times New Roman" panose="02020603050405020304" pitchFamily="18" charset="0"/>
                <a:cs typeface="Times New Roman" panose="02020603050405020304" pitchFamily="18" charset="0"/>
              </a:rPr>
              <a:t>1-4-2019)</a:t>
            </a:r>
          </a:p>
          <a:p>
            <a:pPr marL="585470" marR="118745" indent="-342900" algn="just">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a:t>
            </a:r>
            <a:r>
              <a:rPr lang="en-GB" sz="2400" spc="-5" dirty="0">
                <a:solidFill>
                  <a:schemeClr val="tx1"/>
                </a:solidFill>
                <a:latin typeface="Times New Roman" panose="02020603050405020304" pitchFamily="18" charset="0"/>
                <a:cs typeface="Times New Roman" panose="02020603050405020304" pitchFamily="18" charset="0"/>
              </a:rPr>
              <a:t>Provided also that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where </a:t>
            </a:r>
            <a:r>
              <a:rPr lang="en-GB" sz="2400" spc="-5" dirty="0">
                <a:solidFill>
                  <a:schemeClr val="tx1"/>
                </a:solidFill>
                <a:latin typeface="Times New Roman" panose="02020603050405020304" pitchFamily="18" charset="0"/>
                <a:cs typeface="Times New Roman" panose="02020603050405020304" pitchFamily="18" charset="0"/>
              </a:rPr>
              <a:t>the </a:t>
            </a:r>
            <a:r>
              <a:rPr lang="en-GB" sz="2400" b="1" u="sng" spc="-5" dirty="0">
                <a:solidFill>
                  <a:schemeClr val="tx1"/>
                </a:solidFill>
                <a:latin typeface="Times New Roman" panose="02020603050405020304" pitchFamily="18" charset="0"/>
                <a:cs typeface="Times New Roman" panose="02020603050405020304" pitchFamily="18" charset="0"/>
              </a:rPr>
              <a:t>value adopted or assessed or assessable </a:t>
            </a:r>
            <a:endParaRPr lang="en-GB" sz="2400" b="1" u="sng"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buFont typeface="Wingdings" panose="05000000000000000000" pitchFamily="2" charset="2"/>
              <a:buChar char="Ø"/>
            </a:pPr>
            <a:r>
              <a:rPr lang="en-GB" sz="2400" b="1" u="sng" spc="-5" dirty="0" smtClean="0">
                <a:solidFill>
                  <a:schemeClr val="tx1"/>
                </a:solidFill>
                <a:latin typeface="Times New Roman" panose="02020603050405020304" pitchFamily="18" charset="0"/>
                <a:cs typeface="Times New Roman" panose="02020603050405020304" pitchFamily="18" charset="0"/>
              </a:rPr>
              <a:t>by </a:t>
            </a:r>
            <a:r>
              <a:rPr lang="en-GB" sz="2400" b="1" u="sng" spc="-5" dirty="0">
                <a:solidFill>
                  <a:schemeClr val="tx1"/>
                </a:solidFill>
                <a:latin typeface="Times New Roman" panose="02020603050405020304" pitchFamily="18" charset="0"/>
                <a:cs typeface="Times New Roman" panose="02020603050405020304" pitchFamily="18" charset="0"/>
              </a:rPr>
              <a:t>the stamp valuation </a:t>
            </a:r>
            <a:r>
              <a:rPr lang="en-GB" sz="2400" b="1" u="sng" spc="-5" dirty="0" smtClean="0">
                <a:solidFill>
                  <a:schemeClr val="tx1"/>
                </a:solidFill>
                <a:latin typeface="Times New Roman" panose="02020603050405020304" pitchFamily="18" charset="0"/>
                <a:cs typeface="Times New Roman" panose="02020603050405020304" pitchFamily="18" charset="0"/>
              </a:rPr>
              <a:t>authority</a:t>
            </a:r>
          </a:p>
          <a:p>
            <a:pPr marL="585470" marR="118745" indent="-342900" algn="just">
              <a:buFont typeface="Wingdings" panose="05000000000000000000" pitchFamily="2" charset="2"/>
              <a:buChar char="Ø"/>
            </a:pPr>
            <a:r>
              <a:rPr lang="en-GB" sz="2400" b="1" u="sng" spc="-5" dirty="0" smtClean="0">
                <a:solidFill>
                  <a:schemeClr val="tx1"/>
                </a:solidFill>
                <a:latin typeface="Times New Roman" panose="02020603050405020304" pitchFamily="18" charset="0"/>
                <a:cs typeface="Times New Roman" panose="02020603050405020304" pitchFamily="18" charset="0"/>
              </a:rPr>
              <a:t>does </a:t>
            </a:r>
            <a:r>
              <a:rPr lang="en-GB" sz="2400" b="1" u="sng" spc="-5" dirty="0">
                <a:solidFill>
                  <a:schemeClr val="tx1"/>
                </a:solidFill>
                <a:latin typeface="Times New Roman" panose="02020603050405020304" pitchFamily="18" charset="0"/>
                <a:cs typeface="Times New Roman" panose="02020603050405020304" pitchFamily="18" charset="0"/>
              </a:rPr>
              <a:t>not exceed one hundred and </a:t>
            </a:r>
            <a:r>
              <a:rPr lang="en-GB" sz="2400" b="1" u="sng" spc="-5" dirty="0" smtClean="0">
                <a:solidFill>
                  <a:schemeClr val="tx1"/>
                </a:solidFill>
                <a:latin typeface="Times New Roman" panose="02020603050405020304" pitchFamily="18" charset="0"/>
                <a:cs typeface="Times New Roman" panose="02020603050405020304" pitchFamily="18" charset="0"/>
              </a:rPr>
              <a:t>[ten</a:t>
            </a:r>
            <a:r>
              <a:rPr lang="en-GB" sz="2400" b="1" u="sng" spc="-5" dirty="0">
                <a:solidFill>
                  <a:schemeClr val="tx1"/>
                </a:solidFill>
                <a:latin typeface="Times New Roman" panose="02020603050405020304" pitchFamily="18" charset="0"/>
                <a:cs typeface="Times New Roman" panose="02020603050405020304" pitchFamily="18" charset="0"/>
              </a:rPr>
              <a:t>] </a:t>
            </a:r>
            <a:r>
              <a:rPr lang="en-GB" sz="2400" b="1" i="1" spc="-5" dirty="0">
                <a:solidFill>
                  <a:schemeClr val="tx1"/>
                </a:solidFill>
                <a:latin typeface="Times New Roman" panose="02020603050405020304" pitchFamily="18" charset="0"/>
                <a:cs typeface="Times New Roman" panose="02020603050405020304" pitchFamily="18" charset="0"/>
              </a:rPr>
              <a:t>(Substituted for "five" by the Finance Act, 2020, </a:t>
            </a:r>
            <a:r>
              <a:rPr lang="en-GB" sz="2400" b="1" i="1" spc="-5" dirty="0" err="1">
                <a:solidFill>
                  <a:schemeClr val="tx1"/>
                </a:solidFill>
                <a:latin typeface="Times New Roman" panose="02020603050405020304" pitchFamily="18" charset="0"/>
                <a:cs typeface="Times New Roman" panose="02020603050405020304" pitchFamily="18" charset="0"/>
              </a:rPr>
              <a:t>w.e.f</a:t>
            </a:r>
            <a:r>
              <a:rPr lang="en-GB" sz="2400" b="1" i="1" spc="-5" dirty="0">
                <a:solidFill>
                  <a:schemeClr val="tx1"/>
                </a:solidFill>
                <a:latin typeface="Times New Roman" panose="02020603050405020304" pitchFamily="18" charset="0"/>
                <a:cs typeface="Times New Roman" panose="02020603050405020304" pitchFamily="18" charset="0"/>
              </a:rPr>
              <a:t>. </a:t>
            </a:r>
            <a:r>
              <a:rPr lang="en-GB" sz="2400" b="1" i="1" spc="-5" dirty="0" smtClean="0">
                <a:solidFill>
                  <a:schemeClr val="tx1"/>
                </a:solidFill>
                <a:latin typeface="Times New Roman" panose="02020603050405020304" pitchFamily="18" charset="0"/>
                <a:cs typeface="Times New Roman" panose="02020603050405020304" pitchFamily="18" charset="0"/>
              </a:rPr>
              <a:t>1-4-2021) </a:t>
            </a:r>
            <a:r>
              <a:rPr lang="en-GB" sz="2400" b="1" u="sng" spc="-5" dirty="0" smtClean="0">
                <a:solidFill>
                  <a:schemeClr val="tx1"/>
                </a:solidFill>
                <a:latin typeface="Times New Roman" panose="02020603050405020304" pitchFamily="18" charset="0"/>
                <a:cs typeface="Times New Roman" panose="02020603050405020304" pitchFamily="18" charset="0"/>
              </a:rPr>
              <a:t>per </a:t>
            </a:r>
            <a:r>
              <a:rPr lang="en-GB" sz="2400" b="1" u="sng" spc="-5" dirty="0">
                <a:solidFill>
                  <a:schemeClr val="tx1"/>
                </a:solidFill>
                <a:latin typeface="Times New Roman" panose="02020603050405020304" pitchFamily="18" charset="0"/>
                <a:cs typeface="Times New Roman" panose="02020603050405020304" pitchFamily="18" charset="0"/>
              </a:rPr>
              <a:t>cent</a:t>
            </a:r>
            <a:r>
              <a:rPr lang="en-GB" sz="2400" spc="-5" dirty="0">
                <a:solidFill>
                  <a:schemeClr val="tx1"/>
                </a:solidFill>
                <a:latin typeface="Times New Roman" panose="02020603050405020304" pitchFamily="18" charset="0"/>
                <a:cs typeface="Times New Roman" panose="02020603050405020304" pitchFamily="18" charset="0"/>
              </a:rPr>
              <a:t>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of </a:t>
            </a:r>
            <a:r>
              <a:rPr lang="en-GB" sz="2400" spc="-5" dirty="0">
                <a:solidFill>
                  <a:schemeClr val="tx1"/>
                </a:solidFill>
                <a:latin typeface="Times New Roman" panose="02020603050405020304" pitchFamily="18" charset="0"/>
                <a:cs typeface="Times New Roman" panose="02020603050405020304" pitchFamily="18" charset="0"/>
              </a:rPr>
              <a:t>the </a:t>
            </a:r>
            <a:r>
              <a:rPr lang="en-GB" sz="2400" b="1" u="sng" spc="-5" dirty="0">
                <a:solidFill>
                  <a:schemeClr val="tx1"/>
                </a:solidFill>
                <a:latin typeface="Times New Roman" panose="02020603050405020304" pitchFamily="18" charset="0"/>
                <a:cs typeface="Times New Roman" panose="02020603050405020304" pitchFamily="18" charset="0"/>
              </a:rPr>
              <a:t>consideration received or accruing as a result of the transfer,</a:t>
            </a:r>
            <a:r>
              <a:rPr lang="en-GB" sz="2400" spc="-5" dirty="0">
                <a:solidFill>
                  <a:schemeClr val="tx1"/>
                </a:solidFill>
                <a:latin typeface="Times New Roman" panose="02020603050405020304" pitchFamily="18" charset="0"/>
                <a:cs typeface="Times New Roman" panose="02020603050405020304" pitchFamily="18" charset="0"/>
              </a:rPr>
              <a:t>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the </a:t>
            </a:r>
            <a:r>
              <a:rPr lang="en-GB" sz="2400" b="1" u="sng" spc="-5" dirty="0">
                <a:solidFill>
                  <a:schemeClr val="tx1"/>
                </a:solidFill>
                <a:latin typeface="Times New Roman" panose="02020603050405020304" pitchFamily="18" charset="0"/>
                <a:cs typeface="Times New Roman" panose="02020603050405020304" pitchFamily="18" charset="0"/>
              </a:rPr>
              <a:t>consideration so received or accruing</a:t>
            </a:r>
            <a:r>
              <a:rPr lang="en-GB" sz="2400" spc="-5" dirty="0">
                <a:solidFill>
                  <a:schemeClr val="tx1"/>
                </a:solidFill>
                <a:latin typeface="Times New Roman" panose="02020603050405020304" pitchFamily="18" charset="0"/>
                <a:cs typeface="Times New Roman" panose="02020603050405020304" pitchFamily="18" charset="0"/>
              </a:rPr>
              <a:t>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as </a:t>
            </a:r>
            <a:r>
              <a:rPr lang="en-GB" sz="2400" spc="-5" dirty="0">
                <a:solidFill>
                  <a:schemeClr val="tx1"/>
                </a:solidFill>
                <a:latin typeface="Times New Roman" panose="02020603050405020304" pitchFamily="18" charset="0"/>
                <a:cs typeface="Times New Roman" panose="02020603050405020304" pitchFamily="18" charset="0"/>
              </a:rPr>
              <a:t>a result of the transfer shall,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for </a:t>
            </a:r>
            <a:r>
              <a:rPr lang="en-GB" sz="2400" spc="-5" dirty="0">
                <a:solidFill>
                  <a:schemeClr val="tx1"/>
                </a:solidFill>
                <a:latin typeface="Times New Roman" panose="02020603050405020304" pitchFamily="18" charset="0"/>
                <a:cs typeface="Times New Roman" panose="02020603050405020304" pitchFamily="18" charset="0"/>
              </a:rPr>
              <a:t>the purposes of section 48, </a:t>
            </a:r>
            <a:endParaRPr lang="en-GB" sz="2400" spc="-5" dirty="0" smtClean="0">
              <a:solidFill>
                <a:schemeClr val="tx1"/>
              </a:solidFill>
              <a:latin typeface="Times New Roman" panose="02020603050405020304" pitchFamily="18" charset="0"/>
              <a:cs typeface="Times New Roman" panose="02020603050405020304" pitchFamily="18" charset="0"/>
            </a:endParaRPr>
          </a:p>
          <a:p>
            <a:pPr marL="585470" marR="118745" indent="-342900" algn="just">
              <a:buFont typeface="Wingdings" panose="05000000000000000000" pitchFamily="2" charset="2"/>
              <a:buChar char="Ø"/>
            </a:pPr>
            <a:r>
              <a:rPr lang="en-GB" sz="2400" spc="-5" dirty="0" smtClean="0">
                <a:solidFill>
                  <a:schemeClr val="tx1"/>
                </a:solidFill>
                <a:latin typeface="Times New Roman" panose="02020603050405020304" pitchFamily="18" charset="0"/>
                <a:cs typeface="Times New Roman" panose="02020603050405020304" pitchFamily="18" charset="0"/>
              </a:rPr>
              <a:t>be </a:t>
            </a:r>
            <a:r>
              <a:rPr lang="en-GB" sz="2400" b="1" u="sng" spc="-5" dirty="0">
                <a:solidFill>
                  <a:schemeClr val="tx1"/>
                </a:solidFill>
                <a:latin typeface="Times New Roman" panose="02020603050405020304" pitchFamily="18" charset="0"/>
                <a:cs typeface="Times New Roman" panose="02020603050405020304" pitchFamily="18" charset="0"/>
              </a:rPr>
              <a:t>deemed to be the full value of the consideration</a:t>
            </a:r>
            <a:r>
              <a:rPr lang="en-GB" sz="2400" b="1" u="sng" spc="-5" dirty="0" smtClean="0">
                <a:solidFill>
                  <a:schemeClr val="tx1"/>
                </a:solidFill>
                <a:latin typeface="Times New Roman" panose="02020603050405020304" pitchFamily="18" charset="0"/>
                <a:cs typeface="Times New Roman" panose="02020603050405020304" pitchFamily="18" charset="0"/>
              </a:rPr>
              <a:t>.</a:t>
            </a:r>
            <a:r>
              <a:rPr lang="en-GB" sz="2400" spc="-5" dirty="0" smtClean="0">
                <a:solidFill>
                  <a:schemeClr val="tx1"/>
                </a:solidFill>
                <a:latin typeface="Times New Roman" panose="02020603050405020304" pitchFamily="18" charset="0"/>
                <a:cs typeface="Times New Roman" panose="02020603050405020304" pitchFamily="18" charset="0"/>
              </a:rPr>
              <a:t>]</a:t>
            </a: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472155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152400"/>
            <a:ext cx="11527972" cy="6255545"/>
          </a:xfrm>
        </p:spPr>
        <p:txBody>
          <a:bodyPr>
            <a:normAutofit lnSpcReduction="10000"/>
          </a:bodyPr>
          <a:lstStyle/>
          <a:p>
            <a:pPr marL="109728" indent="0" algn="just">
              <a:buNone/>
            </a:pPr>
            <a:r>
              <a:rPr lang="en-GB" sz="2400" b="1" dirty="0">
                <a:latin typeface="Times New Roman" panose="02020603050405020304" pitchFamily="18" charset="0"/>
                <a:cs typeface="Times New Roman" panose="02020603050405020304" pitchFamily="18" charset="0"/>
              </a:rPr>
              <a:t>50C(2)</a:t>
            </a:r>
            <a:r>
              <a:rPr lang="en-GB" sz="2400" dirty="0">
                <a:latin typeface="Times New Roman" panose="02020603050405020304" pitchFamily="18" charset="0"/>
                <a:cs typeface="Times New Roman" panose="02020603050405020304" pitchFamily="18" charset="0"/>
              </a:rPr>
              <a:t> </a:t>
            </a:r>
          </a:p>
          <a:p>
            <a:pPr marL="109728" indent="0" algn="just">
              <a:buNone/>
            </a:pPr>
            <a:r>
              <a:rPr lang="en-GB" sz="2400" dirty="0">
                <a:latin typeface="Times New Roman" panose="02020603050405020304" pitchFamily="18" charset="0"/>
                <a:cs typeface="Times New Roman" panose="02020603050405020304" pitchFamily="18" charset="0"/>
              </a:rPr>
              <a:t>Without prejudice to the provisions of sub-section (1), </a:t>
            </a:r>
            <a:endParaRPr lang="en-GB" sz="2400" dirty="0" smtClean="0">
              <a:latin typeface="Times New Roman" panose="02020603050405020304" pitchFamily="18" charset="0"/>
              <a:cs typeface="Times New Roman" panose="02020603050405020304" pitchFamily="18" charset="0"/>
            </a:endParaRPr>
          </a:p>
          <a:p>
            <a:pPr marL="109728" indent="0" algn="just">
              <a:buNone/>
            </a:pPr>
            <a:r>
              <a:rPr lang="en-GB" sz="2400" dirty="0" smtClean="0">
                <a:latin typeface="Times New Roman" panose="02020603050405020304" pitchFamily="18" charset="0"/>
                <a:cs typeface="Times New Roman" panose="02020603050405020304" pitchFamily="18" charset="0"/>
              </a:rPr>
              <a:t>where </a:t>
            </a:r>
            <a:r>
              <a:rPr lang="en-GB" sz="2400" dirty="0">
                <a:latin typeface="Times New Roman" panose="02020603050405020304" pitchFamily="18" charset="0"/>
                <a:cs typeface="Times New Roman" panose="02020603050405020304" pitchFamily="18" charset="0"/>
              </a:rPr>
              <a:t>-</a:t>
            </a:r>
          </a:p>
          <a:p>
            <a:pPr marL="109728" indent="0" algn="just">
              <a:buNone/>
            </a:pPr>
            <a:r>
              <a:rPr lang="en-GB" sz="2400" dirty="0" smtClean="0">
                <a:latin typeface="Times New Roman" panose="02020603050405020304" pitchFamily="18" charset="0"/>
                <a:cs typeface="Times New Roman" panose="02020603050405020304" pitchFamily="18" charset="0"/>
              </a:rPr>
              <a:t>(a)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claims</a:t>
            </a:r>
            <a:r>
              <a:rPr lang="en-GB" sz="2400" dirty="0">
                <a:latin typeface="Times New Roman" panose="02020603050405020304" pitchFamily="18" charset="0"/>
                <a:cs typeface="Times New Roman" panose="02020603050405020304" pitchFamily="18" charset="0"/>
              </a:rPr>
              <a:t> before any Assessing Officer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that </a:t>
            </a:r>
            <a:r>
              <a:rPr lang="en-GB" sz="2400"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value adopted or assessed [or assessable]</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by </a:t>
            </a:r>
            <a:r>
              <a:rPr lang="en-GB" sz="2400"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stamp valuation authority</a:t>
            </a:r>
            <a:r>
              <a:rPr lang="en-GB" sz="2400" dirty="0">
                <a:latin typeface="Times New Roman" panose="02020603050405020304" pitchFamily="18" charset="0"/>
                <a:cs typeface="Times New Roman" panose="02020603050405020304" pitchFamily="18" charset="0"/>
              </a:rPr>
              <a:t> under sub-section (1)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exceeds </a:t>
            </a:r>
            <a:r>
              <a:rPr lang="en-GB" sz="2400"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fair market value</a:t>
            </a:r>
            <a:r>
              <a:rPr lang="en-GB" sz="2400" dirty="0">
                <a:latin typeface="Times New Roman" panose="02020603050405020304" pitchFamily="18" charset="0"/>
                <a:cs typeface="Times New Roman" panose="02020603050405020304" pitchFamily="18" charset="0"/>
              </a:rPr>
              <a:t> of the property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as </a:t>
            </a:r>
            <a:r>
              <a:rPr lang="en-GB" sz="2400" b="1" u="sng" dirty="0">
                <a:latin typeface="Times New Roman" panose="02020603050405020304" pitchFamily="18" charset="0"/>
                <a:cs typeface="Times New Roman" panose="02020603050405020304" pitchFamily="18" charset="0"/>
              </a:rPr>
              <a:t>on the date of transfer;</a:t>
            </a:r>
          </a:p>
          <a:p>
            <a:pPr marL="109728" indent="0" algn="just">
              <a:buNone/>
            </a:pPr>
            <a:endParaRPr lang="en-GB" sz="2400" dirty="0" smtClean="0">
              <a:latin typeface="Times New Roman" panose="02020603050405020304" pitchFamily="18" charset="0"/>
              <a:cs typeface="Times New Roman" panose="02020603050405020304" pitchFamily="18" charset="0"/>
            </a:endParaRPr>
          </a:p>
          <a:p>
            <a:pPr marL="109728" indent="0" algn="just">
              <a:buNone/>
            </a:pPr>
            <a:r>
              <a:rPr lang="en-GB" sz="2400" dirty="0" smtClean="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b) the value so adopted or assessed [or assessable]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by </a:t>
            </a:r>
            <a:r>
              <a:rPr lang="en-GB" sz="2400" dirty="0">
                <a:latin typeface="Times New Roman" panose="02020603050405020304" pitchFamily="18" charset="0"/>
                <a:cs typeface="Times New Roman" panose="02020603050405020304" pitchFamily="18" charset="0"/>
              </a:rPr>
              <a:t>the stamp valuation authority under sub-section (1)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has </a:t>
            </a:r>
            <a:r>
              <a:rPr lang="en-GB" sz="2400" b="1" u="sng" dirty="0">
                <a:latin typeface="Times New Roman" panose="02020603050405020304" pitchFamily="18" charset="0"/>
                <a:cs typeface="Times New Roman" panose="02020603050405020304" pitchFamily="18" charset="0"/>
              </a:rPr>
              <a:t>not been disputed in any appeal or revision</a:t>
            </a:r>
            <a:r>
              <a:rPr lang="en-GB" sz="2400" dirty="0">
                <a:latin typeface="Times New Roman" panose="02020603050405020304" pitchFamily="18" charset="0"/>
                <a:cs typeface="Times New Roman" panose="02020603050405020304" pitchFamily="18" charset="0"/>
              </a:rPr>
              <a:t> or </a:t>
            </a:r>
            <a:endParaRPr lang="en-GB" sz="2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no </a:t>
            </a:r>
            <a:r>
              <a:rPr lang="en-GB" sz="2400" b="1" u="sng" dirty="0">
                <a:latin typeface="Times New Roman" panose="02020603050405020304" pitchFamily="18" charset="0"/>
                <a:cs typeface="Times New Roman" panose="02020603050405020304" pitchFamily="18" charset="0"/>
              </a:rPr>
              <a:t>reference has been made before any other authority, court or the High Court,</a:t>
            </a:r>
          </a:p>
          <a:p>
            <a:pPr marL="342900" indent="-342900"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Assessing Officer may refer the valuation of the capital asset</a:t>
            </a:r>
            <a:r>
              <a:rPr lang="en-GB" sz="2400" dirty="0">
                <a:latin typeface="Times New Roman" panose="02020603050405020304" pitchFamily="18" charset="0"/>
                <a:cs typeface="Times New Roman" panose="02020603050405020304" pitchFamily="18" charset="0"/>
              </a:rPr>
              <a:t> to </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a </a:t>
            </a:r>
            <a:r>
              <a:rPr lang="en-GB" sz="2400" b="1" u="sng" dirty="0">
                <a:latin typeface="Times New Roman" panose="02020603050405020304" pitchFamily="18" charset="0"/>
                <a:cs typeface="Times New Roman" panose="02020603050405020304" pitchFamily="18" charset="0"/>
              </a:rPr>
              <a:t>Valuation </a:t>
            </a:r>
            <a:r>
              <a:rPr lang="en-GB" sz="2400" b="1" u="sng" dirty="0" smtClean="0">
                <a:latin typeface="Times New Roman" panose="02020603050405020304" pitchFamily="18" charset="0"/>
                <a:cs typeface="Times New Roman" panose="02020603050405020304" pitchFamily="18" charset="0"/>
              </a:rPr>
              <a:t>Officer</a:t>
            </a:r>
            <a:endParaRPr lang="en-GB"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7658409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152400"/>
            <a:ext cx="11527972" cy="6255545"/>
          </a:xfrm>
        </p:spPr>
        <p:txBody>
          <a:bodyPr>
            <a:normAutofit/>
          </a:bodyPr>
          <a:lstStyle/>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and </a:t>
            </a:r>
            <a:r>
              <a:rPr lang="en-GB" sz="2400" b="1" u="sng" dirty="0">
                <a:latin typeface="Times New Roman" panose="02020603050405020304" pitchFamily="18" charset="0"/>
                <a:cs typeface="Times New Roman" panose="02020603050405020304" pitchFamily="18" charset="0"/>
              </a:rPr>
              <a:t>where any such reference is made,</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provisions</a:t>
            </a:r>
            <a:r>
              <a:rPr lang="en-GB" sz="2400" dirty="0">
                <a:latin typeface="Times New Roman" panose="02020603050405020304" pitchFamily="18" charset="0"/>
                <a:cs typeface="Times New Roman" panose="02020603050405020304" pitchFamily="18" charset="0"/>
              </a:rPr>
              <a:t> of sub-sections (2), (3), (4), (5) and (6) of section 16A, </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clause </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of sub-section (1) and sub-sections (6) and (7) of section 23A, </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sub-section </a:t>
            </a:r>
            <a:r>
              <a:rPr lang="en-GB" sz="2400" dirty="0">
                <a:latin typeface="Times New Roman" panose="02020603050405020304" pitchFamily="18" charset="0"/>
                <a:cs typeface="Times New Roman" panose="02020603050405020304" pitchFamily="18" charset="0"/>
              </a:rPr>
              <a:t>(5) of section 24, </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smtClean="0">
                <a:latin typeface="Times New Roman" panose="02020603050405020304" pitchFamily="18" charset="0"/>
                <a:cs typeface="Times New Roman" panose="02020603050405020304" pitchFamily="18" charset="0"/>
              </a:rPr>
              <a:t>section </a:t>
            </a:r>
            <a:r>
              <a:rPr lang="en-GB" sz="2400" dirty="0">
                <a:latin typeface="Times New Roman" panose="02020603050405020304" pitchFamily="18" charset="0"/>
                <a:cs typeface="Times New Roman" panose="02020603050405020304" pitchFamily="18" charset="0"/>
              </a:rPr>
              <a:t>34AA, </a:t>
            </a:r>
            <a:r>
              <a:rPr lang="en-GB" sz="2400" dirty="0" smtClean="0">
                <a:latin typeface="Times New Roman" panose="02020603050405020304" pitchFamily="18" charset="0"/>
                <a:cs typeface="Times New Roman" panose="02020603050405020304" pitchFamily="18" charset="0"/>
              </a:rPr>
              <a:t>section </a:t>
            </a:r>
            <a:r>
              <a:rPr lang="en-GB" sz="2400" dirty="0">
                <a:latin typeface="Times New Roman" panose="02020603050405020304" pitchFamily="18" charset="0"/>
                <a:cs typeface="Times New Roman" panose="02020603050405020304" pitchFamily="18" charset="0"/>
              </a:rPr>
              <a:t>35 and section 37 </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of </a:t>
            </a:r>
            <a:r>
              <a:rPr lang="en-GB" sz="2400" b="1" u="sng" dirty="0">
                <a:latin typeface="Times New Roman" panose="02020603050405020304" pitchFamily="18" charset="0"/>
                <a:cs typeface="Times New Roman" panose="02020603050405020304" pitchFamily="18" charset="0"/>
              </a:rPr>
              <a:t>the Wealth-tax Act</a:t>
            </a:r>
            <a:r>
              <a:rPr lang="en-GB" sz="2400" dirty="0">
                <a:latin typeface="Times New Roman" panose="02020603050405020304" pitchFamily="18" charset="0"/>
                <a:cs typeface="Times New Roman" panose="02020603050405020304" pitchFamily="18" charset="0"/>
              </a:rPr>
              <a:t>, 1957 (27 of 1957), </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shall, with necessary modifications</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apply in relation to such </a:t>
            </a:r>
            <a:r>
              <a:rPr lang="en-GB" sz="2400" b="1" u="sng" dirty="0" smtClean="0">
                <a:latin typeface="Times New Roman" panose="02020603050405020304" pitchFamily="18" charset="0"/>
                <a:cs typeface="Times New Roman" panose="02020603050405020304" pitchFamily="18" charset="0"/>
              </a:rPr>
              <a:t>reference</a:t>
            </a:r>
          </a:p>
          <a:p>
            <a:pPr marL="342900" indent="-342900"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as </a:t>
            </a:r>
            <a:r>
              <a:rPr lang="en-GB" sz="2400" b="1" u="sng" dirty="0">
                <a:latin typeface="Times New Roman" panose="02020603050405020304" pitchFamily="18" charset="0"/>
                <a:cs typeface="Times New Roman" panose="02020603050405020304" pitchFamily="18" charset="0"/>
              </a:rPr>
              <a:t>they apply in relation to a reference made </a:t>
            </a:r>
            <a:endParaRPr lang="en-GB" sz="2400" b="1" u="sng"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b="1" u="sng" dirty="0" smtClean="0">
                <a:latin typeface="Times New Roman" panose="02020603050405020304" pitchFamily="18" charset="0"/>
                <a:cs typeface="Times New Roman" panose="02020603050405020304" pitchFamily="18" charset="0"/>
              </a:rPr>
              <a:t>by </a:t>
            </a:r>
            <a:r>
              <a:rPr lang="en-GB" sz="2400" b="1" u="sng" dirty="0">
                <a:latin typeface="Times New Roman" panose="02020603050405020304" pitchFamily="18" charset="0"/>
                <a:cs typeface="Times New Roman" panose="02020603050405020304" pitchFamily="18" charset="0"/>
              </a:rPr>
              <a:t>the Assessing Officer under sub-section (1) of section 16A of that Act.</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628025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135" y="251378"/>
            <a:ext cx="11451946" cy="6386732"/>
          </a:xfrm>
        </p:spPr>
        <p:txBody>
          <a:bodyPr/>
          <a:lstStyle/>
          <a:p>
            <a:pPr algn="just">
              <a:lnSpc>
                <a:spcPct val="100000"/>
              </a:lnSpc>
            </a:pPr>
            <a:r>
              <a:rPr lang="en-GB" b="1" dirty="0" smtClean="0">
                <a:solidFill>
                  <a:schemeClr val="tx1"/>
                </a:solidFill>
                <a:latin typeface="Times New Roman" panose="02020603050405020304" pitchFamily="18" charset="0"/>
                <a:cs typeface="Times New Roman" panose="02020603050405020304" pitchFamily="18" charset="0"/>
              </a:rPr>
              <a:t>Explanation - 1</a:t>
            </a:r>
          </a:p>
          <a:p>
            <a:pPr algn="just">
              <a:lnSpc>
                <a:spcPct val="100000"/>
              </a:lnSpc>
            </a:pPr>
            <a:r>
              <a:rPr lang="en-GB" dirty="0" smtClean="0">
                <a:solidFill>
                  <a:schemeClr val="tx1"/>
                </a:solidFill>
                <a:latin typeface="Times New Roman" panose="02020603050405020304" pitchFamily="18" charset="0"/>
                <a:cs typeface="Times New Roman" panose="02020603050405020304" pitchFamily="18" charset="0"/>
              </a:rPr>
              <a:t>For </a:t>
            </a:r>
            <a:r>
              <a:rPr lang="en-GB" dirty="0">
                <a:solidFill>
                  <a:schemeClr val="tx1"/>
                </a:solidFill>
                <a:latin typeface="Times New Roman" panose="02020603050405020304" pitchFamily="18" charset="0"/>
                <a:cs typeface="Times New Roman" panose="02020603050405020304" pitchFamily="18" charset="0"/>
              </a:rPr>
              <a:t>the purposes of this section, "</a:t>
            </a:r>
            <a:r>
              <a:rPr lang="en-GB" b="1" u="sng" dirty="0">
                <a:solidFill>
                  <a:schemeClr val="tx1"/>
                </a:solidFill>
                <a:latin typeface="Times New Roman" panose="02020603050405020304" pitchFamily="18" charset="0"/>
                <a:cs typeface="Times New Roman" panose="02020603050405020304" pitchFamily="18" charset="0"/>
              </a:rPr>
              <a:t>Valuation Officer" shall have the same meaning as in clause (r) of section 2 of the Wealth-tax Act, 1957 (27 of 1957</a:t>
            </a:r>
            <a:r>
              <a:rPr lang="en-GB" b="1" u="sng" dirty="0" smtClean="0">
                <a:solidFill>
                  <a:schemeClr val="tx1"/>
                </a:solidFill>
                <a:latin typeface="Times New Roman" panose="02020603050405020304" pitchFamily="18" charset="0"/>
                <a:cs typeface="Times New Roman" panose="02020603050405020304" pitchFamily="18" charset="0"/>
              </a:rPr>
              <a:t>).</a:t>
            </a:r>
          </a:p>
          <a:p>
            <a:pPr algn="just">
              <a:lnSpc>
                <a:spcPct val="100000"/>
              </a:lnSpc>
            </a:pPr>
            <a:endParaRPr lang="en-GB" b="1" u="sng"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en-GB" b="1" dirty="0" smtClean="0">
                <a:solidFill>
                  <a:schemeClr val="tx1"/>
                </a:solidFill>
                <a:latin typeface="Times New Roman" panose="02020603050405020304" pitchFamily="18" charset="0"/>
                <a:cs typeface="Times New Roman" panose="02020603050405020304" pitchFamily="18" charset="0"/>
              </a:rPr>
              <a:t>Explanation - 2 </a:t>
            </a:r>
          </a:p>
          <a:p>
            <a:pPr marL="457200" indent="-4572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For </a:t>
            </a:r>
            <a:r>
              <a:rPr lang="en-GB" dirty="0">
                <a:solidFill>
                  <a:schemeClr val="tx1"/>
                </a:solidFill>
                <a:latin typeface="Times New Roman" panose="02020603050405020304" pitchFamily="18" charset="0"/>
                <a:cs typeface="Times New Roman" panose="02020603050405020304" pitchFamily="18" charset="0"/>
              </a:rPr>
              <a:t>the purposes of this section, </a:t>
            </a:r>
            <a:endParaRPr lang="en-GB" dirty="0" smtClean="0">
              <a:solidFill>
                <a:schemeClr val="tx1"/>
              </a:solidFill>
              <a:latin typeface="Times New Roman" panose="02020603050405020304" pitchFamily="18" charset="0"/>
              <a:cs typeface="Times New Roman" panose="02020603050405020304" pitchFamily="18" charset="0"/>
            </a:endParaRPr>
          </a:p>
          <a:p>
            <a:pPr marL="457200" indent="-4572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the </a:t>
            </a:r>
            <a:r>
              <a:rPr lang="en-GB" dirty="0">
                <a:solidFill>
                  <a:schemeClr val="tx1"/>
                </a:solidFill>
                <a:latin typeface="Times New Roman" panose="02020603050405020304" pitchFamily="18" charset="0"/>
                <a:cs typeface="Times New Roman" panose="02020603050405020304" pitchFamily="18" charset="0"/>
              </a:rPr>
              <a:t>expression "assessable" means the </a:t>
            </a:r>
            <a:r>
              <a:rPr lang="en-GB" dirty="0" smtClean="0">
                <a:solidFill>
                  <a:schemeClr val="tx1"/>
                </a:solidFill>
                <a:latin typeface="Times New Roman" panose="02020603050405020304" pitchFamily="18" charset="0"/>
                <a:cs typeface="Times New Roman" panose="02020603050405020304" pitchFamily="18" charset="0"/>
              </a:rPr>
              <a:t>price</a:t>
            </a:r>
          </a:p>
          <a:p>
            <a:pPr marL="457200" indent="-4572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which </a:t>
            </a:r>
            <a:r>
              <a:rPr lang="en-GB" dirty="0">
                <a:solidFill>
                  <a:schemeClr val="tx1"/>
                </a:solidFill>
                <a:latin typeface="Times New Roman" panose="02020603050405020304" pitchFamily="18" charset="0"/>
                <a:cs typeface="Times New Roman" panose="02020603050405020304" pitchFamily="18" charset="0"/>
              </a:rPr>
              <a:t>the stamp valuation authority would have, </a:t>
            </a:r>
            <a:endParaRPr lang="en-GB" dirty="0" smtClean="0">
              <a:solidFill>
                <a:schemeClr val="tx1"/>
              </a:solidFill>
              <a:latin typeface="Times New Roman" panose="02020603050405020304" pitchFamily="18" charset="0"/>
              <a:cs typeface="Times New Roman" panose="02020603050405020304" pitchFamily="18" charset="0"/>
            </a:endParaRPr>
          </a:p>
          <a:p>
            <a:pPr marL="457200" indent="-4572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notwithstanding </a:t>
            </a:r>
            <a:r>
              <a:rPr lang="en-GB" dirty="0">
                <a:solidFill>
                  <a:schemeClr val="tx1"/>
                </a:solidFill>
                <a:latin typeface="Times New Roman" panose="02020603050405020304" pitchFamily="18" charset="0"/>
                <a:cs typeface="Times New Roman" panose="02020603050405020304" pitchFamily="18" charset="0"/>
              </a:rPr>
              <a:t>anything to the contrary contained </a:t>
            </a:r>
            <a:r>
              <a:rPr lang="en-GB" dirty="0" smtClean="0">
                <a:solidFill>
                  <a:schemeClr val="tx1"/>
                </a:solidFill>
                <a:latin typeface="Times New Roman" panose="02020603050405020304" pitchFamily="18" charset="0"/>
                <a:cs typeface="Times New Roman" panose="02020603050405020304" pitchFamily="18" charset="0"/>
              </a:rPr>
              <a:t>in </a:t>
            </a:r>
            <a:r>
              <a:rPr lang="en-GB" dirty="0">
                <a:solidFill>
                  <a:schemeClr val="tx1"/>
                </a:solidFill>
                <a:latin typeface="Times New Roman" panose="02020603050405020304" pitchFamily="18" charset="0"/>
                <a:cs typeface="Times New Roman" panose="02020603050405020304" pitchFamily="18" charset="0"/>
              </a:rPr>
              <a:t>any other law </a:t>
            </a:r>
            <a:endParaRPr lang="en-GB" dirty="0" smtClean="0">
              <a:solidFill>
                <a:schemeClr val="tx1"/>
              </a:solidFill>
              <a:latin typeface="Times New Roman" panose="02020603050405020304" pitchFamily="18" charset="0"/>
              <a:cs typeface="Times New Roman" panose="02020603050405020304" pitchFamily="18" charset="0"/>
            </a:endParaRPr>
          </a:p>
          <a:p>
            <a:pPr marL="457200" indent="-4572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for </a:t>
            </a:r>
            <a:r>
              <a:rPr lang="en-GB" dirty="0">
                <a:solidFill>
                  <a:schemeClr val="tx1"/>
                </a:solidFill>
                <a:latin typeface="Times New Roman" panose="02020603050405020304" pitchFamily="18" charset="0"/>
                <a:cs typeface="Times New Roman" panose="02020603050405020304" pitchFamily="18" charset="0"/>
              </a:rPr>
              <a:t>the time being in force, </a:t>
            </a:r>
            <a:endParaRPr lang="en-GB" dirty="0" smtClean="0">
              <a:solidFill>
                <a:schemeClr val="tx1"/>
              </a:solidFill>
              <a:latin typeface="Times New Roman" panose="02020603050405020304" pitchFamily="18" charset="0"/>
              <a:cs typeface="Times New Roman" panose="02020603050405020304" pitchFamily="18" charset="0"/>
            </a:endParaRPr>
          </a:p>
          <a:p>
            <a:pPr marL="457200" indent="-4572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adopted </a:t>
            </a:r>
            <a:r>
              <a:rPr lang="en-GB" dirty="0">
                <a:solidFill>
                  <a:schemeClr val="tx1"/>
                </a:solidFill>
                <a:latin typeface="Times New Roman" panose="02020603050405020304" pitchFamily="18" charset="0"/>
                <a:cs typeface="Times New Roman" panose="02020603050405020304" pitchFamily="18" charset="0"/>
              </a:rPr>
              <a:t>or assessed, </a:t>
            </a:r>
            <a:endParaRPr lang="en-GB" dirty="0" smtClean="0">
              <a:solidFill>
                <a:schemeClr val="tx1"/>
              </a:solidFill>
              <a:latin typeface="Times New Roman" panose="02020603050405020304" pitchFamily="18" charset="0"/>
              <a:cs typeface="Times New Roman" panose="02020603050405020304" pitchFamily="18" charset="0"/>
            </a:endParaRPr>
          </a:p>
          <a:p>
            <a:pPr marL="457200" indent="-4572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if </a:t>
            </a:r>
            <a:r>
              <a:rPr lang="en-GB" dirty="0">
                <a:solidFill>
                  <a:schemeClr val="tx1"/>
                </a:solidFill>
                <a:latin typeface="Times New Roman" panose="02020603050405020304" pitchFamily="18" charset="0"/>
                <a:cs typeface="Times New Roman" panose="02020603050405020304" pitchFamily="18" charset="0"/>
              </a:rPr>
              <a:t>it were referred to such authority </a:t>
            </a:r>
            <a:endParaRPr lang="en-GB" dirty="0" smtClean="0">
              <a:solidFill>
                <a:schemeClr val="tx1"/>
              </a:solidFill>
              <a:latin typeface="Times New Roman" panose="02020603050405020304" pitchFamily="18" charset="0"/>
              <a:cs typeface="Times New Roman" panose="02020603050405020304" pitchFamily="18" charset="0"/>
            </a:endParaRPr>
          </a:p>
          <a:p>
            <a:pPr marL="457200" indent="-4572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for </a:t>
            </a:r>
            <a:r>
              <a:rPr lang="en-GB" dirty="0">
                <a:solidFill>
                  <a:schemeClr val="tx1"/>
                </a:solidFill>
                <a:latin typeface="Times New Roman" panose="02020603050405020304" pitchFamily="18" charset="0"/>
                <a:cs typeface="Times New Roman" panose="02020603050405020304" pitchFamily="18" charset="0"/>
              </a:rPr>
              <a:t>the purposes of the payment of stamp </a:t>
            </a:r>
            <a:r>
              <a:rPr lang="en-GB" dirty="0" smtClean="0">
                <a:solidFill>
                  <a:schemeClr val="tx1"/>
                </a:solidFill>
                <a:latin typeface="Times New Roman" panose="02020603050405020304" pitchFamily="18" charset="0"/>
                <a:cs typeface="Times New Roman" panose="02020603050405020304" pitchFamily="18" charset="0"/>
              </a:rPr>
              <a:t>duty</a:t>
            </a:r>
            <a:r>
              <a:rPr lang="en-GB" dirty="0">
                <a:solidFill>
                  <a:schemeClr val="tx1"/>
                </a:solidFill>
                <a:latin typeface="Times New Roman" panose="02020603050405020304" pitchFamily="18" charset="0"/>
                <a:cs typeface="Times New Roman" panose="02020603050405020304" pitchFamily="18" charset="0"/>
              </a:rPr>
              <a:t>.</a:t>
            </a:r>
          </a:p>
          <a:p>
            <a:pPr algn="just">
              <a:lnSpc>
                <a:spcPct val="100000"/>
              </a:lnSpc>
            </a:pPr>
            <a:endParaRPr lang="en-GB" dirty="0" smtClean="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2727466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96948"/>
            <a:ext cx="11338560" cy="6386732"/>
          </a:xfrm>
        </p:spPr>
        <p:txBody>
          <a:bodyPr/>
          <a:lstStyle/>
          <a:p>
            <a:pPr algn="just">
              <a:lnSpc>
                <a:spcPct val="100000"/>
              </a:lnSpc>
            </a:pPr>
            <a:r>
              <a:rPr lang="en-GB" b="1" dirty="0" smtClean="0">
                <a:solidFill>
                  <a:schemeClr val="tx1"/>
                </a:solidFill>
                <a:latin typeface="Times New Roman" panose="02020603050405020304" pitchFamily="18" charset="0"/>
                <a:cs typeface="Times New Roman" panose="02020603050405020304" pitchFamily="18" charset="0"/>
              </a:rPr>
              <a:t>50C(3)</a:t>
            </a:r>
            <a:endParaRPr lang="en-GB"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Subject </a:t>
            </a:r>
            <a:r>
              <a:rPr lang="en-GB" dirty="0">
                <a:solidFill>
                  <a:schemeClr val="tx1"/>
                </a:solidFill>
                <a:latin typeface="Times New Roman" panose="02020603050405020304" pitchFamily="18" charset="0"/>
                <a:cs typeface="Times New Roman" panose="02020603050405020304" pitchFamily="18" charset="0"/>
              </a:rPr>
              <a:t>to the provisions contained in sub-section (2), </a:t>
            </a:r>
            <a:endParaRPr lang="en-GB"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where </a:t>
            </a:r>
            <a:r>
              <a:rPr lang="en-GB" dirty="0">
                <a:solidFill>
                  <a:schemeClr val="tx1"/>
                </a:solidFill>
                <a:latin typeface="Times New Roman" panose="02020603050405020304" pitchFamily="18" charset="0"/>
                <a:cs typeface="Times New Roman" panose="02020603050405020304" pitchFamily="18" charset="0"/>
              </a:rPr>
              <a:t>the </a:t>
            </a:r>
            <a:r>
              <a:rPr lang="en-GB" b="1" u="sng" dirty="0">
                <a:solidFill>
                  <a:schemeClr val="tx1"/>
                </a:solidFill>
                <a:latin typeface="Times New Roman" panose="02020603050405020304" pitchFamily="18" charset="0"/>
                <a:cs typeface="Times New Roman" panose="02020603050405020304" pitchFamily="18" charset="0"/>
              </a:rPr>
              <a:t>value ascertained under sub-section (2</a:t>
            </a:r>
            <a:r>
              <a:rPr lang="en-GB" b="1" u="sng" dirty="0" smtClean="0">
                <a:solidFill>
                  <a:schemeClr val="tx1"/>
                </a:solidFill>
                <a:latin typeface="Times New Roman" panose="02020603050405020304" pitchFamily="18" charset="0"/>
                <a:cs typeface="Times New Roman" panose="02020603050405020304" pitchFamily="18" charset="0"/>
              </a:rPr>
              <a:t>)</a:t>
            </a:r>
          </a:p>
          <a:p>
            <a:pPr marL="342900" indent="-342900" algn="just">
              <a:lnSpc>
                <a:spcPct val="100000"/>
              </a:lnSpc>
              <a:buFont typeface="Wingdings" panose="05000000000000000000" pitchFamily="2" charset="2"/>
              <a:buChar char="Ø"/>
            </a:pPr>
            <a:r>
              <a:rPr lang="en-GB" b="1" u="sng" dirty="0" smtClean="0">
                <a:solidFill>
                  <a:schemeClr val="tx1"/>
                </a:solidFill>
                <a:latin typeface="Times New Roman" panose="02020603050405020304" pitchFamily="18" charset="0"/>
                <a:cs typeface="Times New Roman" panose="02020603050405020304" pitchFamily="18" charset="0"/>
              </a:rPr>
              <a:t>exceeds </a:t>
            </a:r>
            <a:r>
              <a:rPr lang="en-GB" b="1" u="sng" dirty="0">
                <a:solidFill>
                  <a:schemeClr val="tx1"/>
                </a:solidFill>
                <a:latin typeface="Times New Roman" panose="02020603050405020304" pitchFamily="18" charset="0"/>
                <a:cs typeface="Times New Roman" panose="02020603050405020304" pitchFamily="18" charset="0"/>
              </a:rPr>
              <a:t>the value adopted or assessed </a:t>
            </a:r>
            <a:r>
              <a:rPr lang="en-GB" b="1" u="sng" dirty="0" smtClean="0">
                <a:solidFill>
                  <a:schemeClr val="tx1"/>
                </a:solidFill>
                <a:latin typeface="Times New Roman" panose="02020603050405020304" pitchFamily="18" charset="0"/>
                <a:cs typeface="Times New Roman" panose="02020603050405020304" pitchFamily="18" charset="0"/>
              </a:rPr>
              <a:t>[or </a:t>
            </a:r>
            <a:r>
              <a:rPr lang="en-GB" b="1" u="sng" dirty="0">
                <a:solidFill>
                  <a:schemeClr val="tx1"/>
                </a:solidFill>
                <a:latin typeface="Times New Roman" panose="02020603050405020304" pitchFamily="18" charset="0"/>
                <a:cs typeface="Times New Roman" panose="02020603050405020304" pitchFamily="18" charset="0"/>
              </a:rPr>
              <a:t>assessable]</a:t>
            </a:r>
            <a:r>
              <a:rPr lang="en-GB" dirty="0">
                <a:solidFill>
                  <a:schemeClr val="tx1"/>
                </a:solidFill>
                <a:latin typeface="Times New Roman" panose="02020603050405020304" pitchFamily="18" charset="0"/>
                <a:cs typeface="Times New Roman" panose="02020603050405020304" pitchFamily="18" charset="0"/>
              </a:rPr>
              <a:t> </a:t>
            </a:r>
            <a:endParaRPr lang="en-GB"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n-GB" b="1" u="sng" dirty="0" smtClean="0">
                <a:solidFill>
                  <a:schemeClr val="tx1"/>
                </a:solidFill>
                <a:latin typeface="Times New Roman" panose="02020603050405020304" pitchFamily="18" charset="0"/>
                <a:cs typeface="Times New Roman" panose="02020603050405020304" pitchFamily="18" charset="0"/>
              </a:rPr>
              <a:t>by </a:t>
            </a:r>
            <a:r>
              <a:rPr lang="en-GB" b="1" u="sng" dirty="0">
                <a:solidFill>
                  <a:schemeClr val="tx1"/>
                </a:solidFill>
                <a:latin typeface="Times New Roman" panose="02020603050405020304" pitchFamily="18" charset="0"/>
                <a:cs typeface="Times New Roman" panose="02020603050405020304" pitchFamily="18" charset="0"/>
              </a:rPr>
              <a:t>the stamp valuation authority</a:t>
            </a:r>
            <a:r>
              <a:rPr lang="en-GB" dirty="0">
                <a:solidFill>
                  <a:schemeClr val="tx1"/>
                </a:solidFill>
                <a:latin typeface="Times New Roman" panose="02020603050405020304" pitchFamily="18" charset="0"/>
                <a:cs typeface="Times New Roman" panose="02020603050405020304" pitchFamily="18" charset="0"/>
              </a:rPr>
              <a:t> referred to in sub-section (1), </a:t>
            </a:r>
            <a:endParaRPr lang="en-GB"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n-GB" b="1" u="sng" dirty="0" smtClean="0">
                <a:solidFill>
                  <a:schemeClr val="tx1"/>
                </a:solidFill>
                <a:latin typeface="Times New Roman" panose="02020603050405020304" pitchFamily="18" charset="0"/>
                <a:cs typeface="Times New Roman" panose="02020603050405020304" pitchFamily="18" charset="0"/>
              </a:rPr>
              <a:t>the </a:t>
            </a:r>
            <a:r>
              <a:rPr lang="en-GB" b="1" u="sng" dirty="0">
                <a:solidFill>
                  <a:schemeClr val="tx1"/>
                </a:solidFill>
                <a:latin typeface="Times New Roman" panose="02020603050405020304" pitchFamily="18" charset="0"/>
                <a:cs typeface="Times New Roman" panose="02020603050405020304" pitchFamily="18" charset="0"/>
              </a:rPr>
              <a:t>value so adopted or assessed </a:t>
            </a:r>
            <a:r>
              <a:rPr lang="en-GB" b="1" u="sng" dirty="0" smtClean="0">
                <a:solidFill>
                  <a:schemeClr val="tx1"/>
                </a:solidFill>
                <a:latin typeface="Times New Roman" panose="02020603050405020304" pitchFamily="18" charset="0"/>
                <a:cs typeface="Times New Roman" panose="02020603050405020304" pitchFamily="18" charset="0"/>
              </a:rPr>
              <a:t>[or </a:t>
            </a:r>
            <a:r>
              <a:rPr lang="en-GB" b="1" u="sng" dirty="0">
                <a:solidFill>
                  <a:schemeClr val="tx1"/>
                </a:solidFill>
                <a:latin typeface="Times New Roman" panose="02020603050405020304" pitchFamily="18" charset="0"/>
                <a:cs typeface="Times New Roman" panose="02020603050405020304" pitchFamily="18" charset="0"/>
              </a:rPr>
              <a:t>assessable] </a:t>
            </a:r>
            <a:endParaRPr lang="en-GB" b="1" u="sng"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n-GB" b="1" u="sng" dirty="0" smtClean="0">
                <a:solidFill>
                  <a:schemeClr val="tx1"/>
                </a:solidFill>
                <a:latin typeface="Times New Roman" panose="02020603050405020304" pitchFamily="18" charset="0"/>
                <a:cs typeface="Times New Roman" panose="02020603050405020304" pitchFamily="18" charset="0"/>
              </a:rPr>
              <a:t>by </a:t>
            </a:r>
            <a:r>
              <a:rPr lang="en-GB" b="1" u="sng" dirty="0">
                <a:solidFill>
                  <a:schemeClr val="tx1"/>
                </a:solidFill>
                <a:latin typeface="Times New Roman" panose="02020603050405020304" pitchFamily="18" charset="0"/>
                <a:cs typeface="Times New Roman" panose="02020603050405020304" pitchFamily="18" charset="0"/>
              </a:rPr>
              <a:t>such authority shall be taken </a:t>
            </a:r>
            <a:endParaRPr lang="en-GB" b="1" u="sng"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n-GB" b="1" u="sng" dirty="0" smtClean="0">
                <a:solidFill>
                  <a:schemeClr val="tx1"/>
                </a:solidFill>
                <a:latin typeface="Times New Roman" panose="02020603050405020304" pitchFamily="18" charset="0"/>
                <a:cs typeface="Times New Roman" panose="02020603050405020304" pitchFamily="18" charset="0"/>
              </a:rPr>
              <a:t>as </a:t>
            </a:r>
            <a:r>
              <a:rPr lang="en-GB" b="1" u="sng" dirty="0">
                <a:solidFill>
                  <a:schemeClr val="tx1"/>
                </a:solidFill>
                <a:latin typeface="Times New Roman" panose="02020603050405020304" pitchFamily="18" charset="0"/>
                <a:cs typeface="Times New Roman" panose="02020603050405020304" pitchFamily="18" charset="0"/>
              </a:rPr>
              <a:t>the full value of the consideration</a:t>
            </a:r>
            <a:r>
              <a:rPr lang="en-GB" dirty="0">
                <a:solidFill>
                  <a:schemeClr val="tx1"/>
                </a:solidFill>
                <a:latin typeface="Times New Roman" panose="02020603050405020304" pitchFamily="18" charset="0"/>
                <a:cs typeface="Times New Roman" panose="02020603050405020304" pitchFamily="18" charset="0"/>
              </a:rPr>
              <a:t> received or accruing </a:t>
            </a:r>
            <a:endParaRPr lang="en-GB"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n-GB" dirty="0" smtClean="0">
                <a:solidFill>
                  <a:schemeClr val="tx1"/>
                </a:solidFill>
                <a:latin typeface="Times New Roman" panose="02020603050405020304" pitchFamily="18" charset="0"/>
                <a:cs typeface="Times New Roman" panose="02020603050405020304" pitchFamily="18" charset="0"/>
              </a:rPr>
              <a:t>as </a:t>
            </a:r>
            <a:r>
              <a:rPr lang="en-GB" dirty="0">
                <a:solidFill>
                  <a:schemeClr val="tx1"/>
                </a:solidFill>
                <a:latin typeface="Times New Roman" panose="02020603050405020304" pitchFamily="18" charset="0"/>
                <a:cs typeface="Times New Roman" panose="02020603050405020304" pitchFamily="18" charset="0"/>
              </a:rPr>
              <a:t>a result of the transfer.]</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8690063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39" y="1074509"/>
            <a:ext cx="11162522" cy="4351338"/>
          </a:xfrm>
        </p:spPr>
        <p:txBody>
          <a:bodyPr>
            <a:normAutofit/>
          </a:bodyPr>
          <a:lstStyle/>
          <a:p>
            <a:pPr marL="514350" indent="-514350" algn="just">
              <a:buAutoNum type="arabicPeriod"/>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section is applicable from assessment year </a:t>
            </a:r>
            <a:r>
              <a:rPr lang="en-GB" sz="2400" dirty="0" smtClean="0">
                <a:latin typeface="Times New Roman" pitchFamily="18" charset="0"/>
                <a:cs typeface="Times New Roman" pitchFamily="18" charset="0"/>
              </a:rPr>
              <a:t>2003-04.</a:t>
            </a:r>
          </a:p>
          <a:p>
            <a:pPr marL="514350" indent="-514350" algn="just">
              <a:buAutoNum type="arabicPeriod"/>
            </a:pPr>
            <a:r>
              <a:rPr lang="en-GB" sz="2400" dirty="0">
                <a:latin typeface="Times New Roman" pitchFamily="18" charset="0"/>
                <a:cs typeface="Times New Roman" pitchFamily="18" charset="0"/>
              </a:rPr>
              <a:t>There should be a transfer of capital asset, being land or building or both; </a:t>
            </a:r>
          </a:p>
          <a:p>
            <a:pPr marL="514350" indent="-514350" algn="just">
              <a:buAutoNum type="arabicPeriod"/>
            </a:pPr>
            <a:r>
              <a:rPr lang="en-GB" sz="2400" dirty="0">
                <a:latin typeface="Times New Roman" pitchFamily="18" charset="0"/>
                <a:cs typeface="Times New Roman" pitchFamily="18" charset="0"/>
              </a:rPr>
              <a:t>There should be a transfer of such capital asset by way of registration with the Stamp Duty Authorities; </a:t>
            </a:r>
          </a:p>
          <a:p>
            <a:pPr marL="514350" indent="-514350" algn="just">
              <a:buAutoNum type="arabicPeriod"/>
            </a:pPr>
            <a:r>
              <a:rPr lang="en-GB" sz="2400" dirty="0">
                <a:latin typeface="Times New Roman" pitchFamily="18" charset="0"/>
                <a:cs typeface="Times New Roman" pitchFamily="18" charset="0"/>
              </a:rPr>
              <a:t> Stamp duty is sought to be imposed by the Stamp Valuation Authorities at certain value of the capital asset which is different than the sale consideration shown in the documents of transfer sought to be registered;</a:t>
            </a:r>
          </a:p>
          <a:p>
            <a:pPr marL="514350" indent="-514350" algn="just">
              <a:buAutoNum type="arabicPeriod"/>
            </a:pPr>
            <a:r>
              <a:rPr lang="en-GB" sz="2400" dirty="0">
                <a:latin typeface="Times New Roman" pitchFamily="18" charset="0"/>
                <a:cs typeface="Times New Roman" pitchFamily="18" charset="0"/>
              </a:rPr>
              <a:t>Where valuation done by the Stamp Valuation Authorities for levying Stamp duty is less than the sale consideration shown by the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in the sale deed, Section 50C cannot be invoked</a:t>
            </a:r>
            <a:r>
              <a:rPr lang="en-GB" sz="2400" dirty="0" smtClean="0">
                <a:latin typeface="Times New Roman" pitchFamily="18" charset="0"/>
                <a:cs typeface="Times New Roman" pitchFamily="18" charset="0"/>
              </a:rPr>
              <a:t>;</a:t>
            </a:r>
            <a:endParaRPr lang="en-IN" sz="2400" dirty="0"/>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609600" y="193318"/>
            <a:ext cx="10972800" cy="783129"/>
          </a:xfrm>
        </p:spPr>
        <p:txBody>
          <a:bodyPr>
            <a:normAutofit/>
          </a:bodyPr>
          <a:lstStyle/>
          <a:p>
            <a:r>
              <a:rPr lang="en-GB" sz="3600" b="1" dirty="0">
                <a:latin typeface="Times New Roman" pitchFamily="18" charset="0"/>
                <a:cs typeface="Times New Roman" pitchFamily="18" charset="0"/>
              </a:rPr>
              <a:t>SALIENT FEATURES OF SECTION </a:t>
            </a:r>
            <a:r>
              <a:rPr lang="en-GB" sz="3600" b="1" dirty="0" smtClean="0">
                <a:latin typeface="Times New Roman" pitchFamily="18" charset="0"/>
                <a:cs typeface="Times New Roman" pitchFamily="18" charset="0"/>
              </a:rPr>
              <a:t>50C</a:t>
            </a:r>
            <a:endParaRPr lang="en-IN" sz="36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562682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40" y="361647"/>
            <a:ext cx="11545872" cy="5804430"/>
          </a:xfrm>
        </p:spPr>
        <p:txBody>
          <a:bodyPr>
            <a:normAutofit/>
          </a:bodyPr>
          <a:lstStyle/>
          <a:p>
            <a:pPr marL="0" indent="0" algn="just">
              <a:lnSpc>
                <a:spcPct val="100000"/>
              </a:lnSpc>
              <a:buNone/>
            </a:pPr>
            <a:r>
              <a:rPr lang="en-GB" sz="2400" dirty="0" smtClean="0">
                <a:latin typeface="Times New Roman" panose="02020603050405020304" pitchFamily="18" charset="0"/>
                <a:cs typeface="Times New Roman" panose="02020603050405020304" pitchFamily="18" charset="0"/>
              </a:rPr>
              <a:t>6. </a:t>
            </a:r>
            <a:r>
              <a:rPr lang="en-GB" sz="2400" dirty="0">
                <a:latin typeface="Times New Roman" panose="02020603050405020304" pitchFamily="18" charset="0"/>
                <a:cs typeface="Times New Roman" panose="02020603050405020304" pitchFamily="18" charset="0"/>
              </a:rPr>
              <a:t>Where valuation done by the Stamp Valuation Authorities for levying stamp duty is more than the sale consideration shown by the transferor in the sale deed then such higher valuation will be considered as full value of consideration and, accordingly, such full value of consideration being valuation done by the Stamp Valuation Authorities will be substituted for apparent consideration; </a:t>
            </a:r>
            <a:endParaRPr lang="en-GB" sz="2400" dirty="0" smtClean="0">
              <a:latin typeface="Times New Roman" panose="02020603050405020304" pitchFamily="18" charset="0"/>
              <a:cs typeface="Times New Roman" panose="02020603050405020304" pitchFamily="18" charset="0"/>
            </a:endParaRP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smtClean="0">
                <a:latin typeface="Times New Roman" panose="02020603050405020304" pitchFamily="18" charset="0"/>
                <a:cs typeface="Times New Roman" panose="02020603050405020304" pitchFamily="18" charset="0"/>
              </a:rPr>
              <a:t>7. </a:t>
            </a:r>
            <a:r>
              <a:rPr lang="en-GB" sz="2400" dirty="0">
                <a:latin typeface="Times New Roman" panose="02020603050405020304" pitchFamily="18" charset="0"/>
                <a:cs typeface="Times New Roman" panose="02020603050405020304" pitchFamily="18" charset="0"/>
              </a:rPr>
              <a:t>The capital gains under Section 48 shall be computed accordingly on the basis of such higher full value of consideration and not on the basis of apparent consideration shown in the sale deed</a:t>
            </a:r>
            <a:r>
              <a:rPr lang="en-GB" sz="2400" dirty="0" smtClean="0">
                <a:latin typeface="Times New Roman" panose="02020603050405020304" pitchFamily="18" charset="0"/>
                <a:cs typeface="Times New Roman" panose="02020603050405020304" pitchFamily="18" charset="0"/>
              </a:rPr>
              <a:t>;</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smtClean="0">
                <a:latin typeface="Times New Roman" panose="02020603050405020304" pitchFamily="18" charset="0"/>
                <a:cs typeface="Times New Roman" panose="02020603050405020304" pitchFamily="18" charset="0"/>
              </a:rPr>
              <a:t>8. </a:t>
            </a:r>
            <a:r>
              <a:rPr lang="en-GB" sz="2400" dirty="0">
                <a:latin typeface="Times New Roman" panose="02020603050405020304" pitchFamily="18" charset="0"/>
                <a:cs typeface="Times New Roman" panose="02020603050405020304" pitchFamily="18" charset="0"/>
              </a:rPr>
              <a:t>If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being transferor, claims before the Assessing Officer that fair market value of the property under transfer is less than the valuation done by the Stamp Valuation Authorities then the Assessing Officer may refer the property to the Valuation Officer for determining its fair market value as on the date of the transfer;</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8790419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73" y="372533"/>
            <a:ext cx="11377719" cy="5804430"/>
          </a:xfrm>
        </p:spPr>
        <p:txBody>
          <a:bodyPr>
            <a:normAutofit/>
          </a:bodyPr>
          <a:lstStyle/>
          <a:p>
            <a:pPr marL="0" indent="0" algn="just">
              <a:lnSpc>
                <a:spcPct val="100000"/>
              </a:lnSpc>
              <a:buNone/>
            </a:pPr>
            <a:r>
              <a:rPr lang="en-GB" sz="2400" dirty="0" smtClean="0">
                <a:latin typeface="Times New Roman" panose="02020603050405020304" pitchFamily="18" charset="0"/>
                <a:cs typeface="Times New Roman" panose="02020603050405020304" pitchFamily="18" charset="0"/>
              </a:rPr>
              <a:t>9. </a:t>
            </a:r>
            <a:r>
              <a:rPr lang="en-GB" sz="2400" dirty="0">
                <a:latin typeface="Times New Roman" panose="02020603050405020304" pitchFamily="18" charset="0"/>
                <a:cs typeface="Times New Roman" panose="02020603050405020304" pitchFamily="18" charset="0"/>
              </a:rPr>
              <a:t>Such reference would be made in accordance with Section 55A</a:t>
            </a:r>
            <a:r>
              <a:rPr lang="en-GB" sz="2400" dirty="0" smtClean="0">
                <a:latin typeface="Times New Roman" panose="02020603050405020304" pitchFamily="18" charset="0"/>
                <a:cs typeface="Times New Roman" panose="02020603050405020304" pitchFamily="18" charset="0"/>
              </a:rPr>
              <a:t>;</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smtClean="0">
                <a:latin typeface="Times New Roman" panose="02020603050405020304" pitchFamily="18" charset="0"/>
                <a:cs typeface="Times New Roman" panose="02020603050405020304" pitchFamily="18" charset="0"/>
              </a:rPr>
              <a:t>10. </a:t>
            </a:r>
            <a:r>
              <a:rPr lang="en-GB" sz="2400" dirty="0">
                <a:latin typeface="Times New Roman" panose="02020603050405020304" pitchFamily="18" charset="0"/>
                <a:cs typeface="Times New Roman" panose="02020603050405020304" pitchFamily="18" charset="0"/>
              </a:rPr>
              <a:t>On receipt of valuation report from the Valuation Officer, the Assessing Officer has to compare the fair market value as determined by the Valuation Officer with the valuation done by the Stamp Valuation Authorities under the Stamp Duty Act and with the apparent sale consideration shown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in the sale deed</a:t>
            </a:r>
            <a:r>
              <a:rPr lang="en-GB" sz="2400" dirty="0" smtClean="0">
                <a:latin typeface="Times New Roman" panose="02020603050405020304" pitchFamily="18" charset="0"/>
                <a:cs typeface="Times New Roman" panose="02020603050405020304" pitchFamily="18" charset="0"/>
              </a:rPr>
              <a:t>;</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smtClean="0">
                <a:latin typeface="Times New Roman" panose="02020603050405020304" pitchFamily="18" charset="0"/>
                <a:cs typeface="Times New Roman" panose="02020603050405020304" pitchFamily="18" charset="0"/>
              </a:rPr>
              <a:t>11. </a:t>
            </a:r>
            <a:r>
              <a:rPr lang="en-GB" sz="2400" dirty="0">
                <a:latin typeface="Times New Roman" panose="02020603050405020304" pitchFamily="18" charset="0"/>
                <a:cs typeface="Times New Roman" panose="02020603050405020304" pitchFamily="18" charset="0"/>
              </a:rPr>
              <a:t>Where valuation done by the Valuation Officer is more than the valuation done by the Stamp Valuation Authorities (SVA) then valuation done by the SVA would be taken as full value of consideration and capital gains will be calculated accordingly</a:t>
            </a:r>
            <a:r>
              <a:rPr lang="en-GB" sz="2400" dirty="0" smtClean="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42299231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195" y="372533"/>
            <a:ext cx="11491496" cy="5804430"/>
          </a:xfrm>
        </p:spPr>
        <p:txBody>
          <a:bodyPr>
            <a:normAutofit/>
          </a:bodyPr>
          <a:lstStyle/>
          <a:p>
            <a:pPr marL="0" indent="0" algn="just">
              <a:buNone/>
            </a:pPr>
            <a:r>
              <a:rPr lang="en-GB" sz="2400" dirty="0" smtClean="0">
                <a:latin typeface="Times New Roman" panose="02020603050405020304" pitchFamily="18" charset="0"/>
                <a:cs typeface="Times New Roman" panose="02020603050405020304" pitchFamily="18" charset="0"/>
              </a:rPr>
              <a:t>12. </a:t>
            </a:r>
            <a:r>
              <a:rPr lang="en-GB" sz="2400" dirty="0">
                <a:latin typeface="Times New Roman" panose="02020603050405020304" pitchFamily="18" charset="0"/>
                <a:cs typeface="Times New Roman" panose="02020603050405020304" pitchFamily="18" charset="0"/>
              </a:rPr>
              <a:t>If valuation done by the Valuation Officer is less than the valuation done by the SVA then valuation done by the Valuation Officer would be adopted as full value of consideration as against the apparent consideration shown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or the valuation done by the SVA and capital gains be calculated accordingly;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13. </a:t>
            </a:r>
            <a:r>
              <a:rPr lang="en-GB" sz="2400" dirty="0">
                <a:latin typeface="Times New Roman" panose="02020603050405020304" pitchFamily="18" charset="0"/>
                <a:cs typeface="Times New Roman" panose="02020603050405020304" pitchFamily="18" charset="0"/>
              </a:rPr>
              <a:t>If valuation done by the Valuation Officer is less than the valuation done by the SVA as well as sale consideration shown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in the sale deed then apparent consideration shown in the sale deed would alone be accepted as full value of consideration and capital gains be calculated accordingly, i.e. as shown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14. </a:t>
            </a:r>
            <a:r>
              <a:rPr lang="en-GB" sz="2400" dirty="0">
                <a:latin typeface="Times New Roman" panose="02020603050405020304" pitchFamily="18" charset="0"/>
                <a:cs typeface="Times New Roman" panose="02020603050405020304" pitchFamily="18" charset="0"/>
              </a:rPr>
              <a:t>Use of the word ‘shall’ in Section 50C makes it mandatory for the </a:t>
            </a:r>
            <a:r>
              <a:rPr lang="en-GB" sz="2400" dirty="0" smtClean="0">
                <a:latin typeface="Times New Roman" panose="02020603050405020304" pitchFamily="18" charset="0"/>
                <a:cs typeface="Times New Roman" panose="02020603050405020304" pitchFamily="18" charset="0"/>
              </a:rPr>
              <a:t>Assessing </a:t>
            </a:r>
            <a:r>
              <a:rPr lang="en-GB" sz="2400" dirty="0">
                <a:latin typeface="Times New Roman" panose="02020603050405020304" pitchFamily="18" charset="0"/>
                <a:cs typeface="Times New Roman" panose="02020603050405020304" pitchFamily="18" charset="0"/>
              </a:rPr>
              <a:t>Officer to adopt the valuation done by the SVA in place of apparent consideration, if necessary conditions under Section 50C are satisfied. The Assessing Officer has no discretion. </a:t>
            </a:r>
            <a:endParaRPr lang="en-IN" sz="2400" dirty="0">
              <a:latin typeface="Times New Roman" panose="02020603050405020304" pitchFamily="18"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57981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394008" y="369020"/>
            <a:ext cx="7321550" cy="430887"/>
          </a:xfrm>
          <a:prstGeom prst="rect">
            <a:avLst/>
          </a:prstGeom>
        </p:spPr>
        <p:txBody>
          <a:bodyPr vert="horz" wrap="square" lIns="0" tIns="0" rIns="0" bIns="0" rtlCol="0" anchor="ctr">
            <a:spAutoFit/>
          </a:bodyPr>
          <a:lstStyle/>
          <a:p>
            <a:pPr marL="12700">
              <a:lnSpc>
                <a:spcPct val="100000"/>
              </a:lnSpc>
            </a:pPr>
            <a:r>
              <a:rPr sz="2800" b="1" u="sng" spc="-5" dirty="0" smtClean="0">
                <a:solidFill>
                  <a:srgbClr val="0D0D0D"/>
                </a:solidFill>
                <a:latin typeface="Palatino Linotype"/>
                <a:cs typeface="Palatino Linotype"/>
              </a:rPr>
              <a:t>Consideration </a:t>
            </a:r>
            <a:r>
              <a:rPr sz="2800" b="1" u="sng" spc="-5" dirty="0">
                <a:solidFill>
                  <a:srgbClr val="0D0D0D"/>
                </a:solidFill>
                <a:latin typeface="Palatino Linotype"/>
                <a:cs typeface="Palatino Linotype"/>
              </a:rPr>
              <a:t>for the purpose of </a:t>
            </a:r>
            <a:r>
              <a:rPr sz="2800" b="1" u="sng" dirty="0" smtClean="0">
                <a:solidFill>
                  <a:srgbClr val="0D0D0D"/>
                </a:solidFill>
                <a:latin typeface="Palatino Linotype"/>
                <a:cs typeface="Palatino Linotype"/>
              </a:rPr>
              <a:t>transfer</a:t>
            </a:r>
            <a:endParaRPr sz="2800" b="1" u="sng" dirty="0">
              <a:latin typeface="Palatino Linotype"/>
              <a:cs typeface="Palatino Linotype"/>
            </a:endParaRPr>
          </a:p>
        </p:txBody>
      </p:sp>
      <p:sp>
        <p:nvSpPr>
          <p:cNvPr id="8" name="object 8"/>
          <p:cNvSpPr txBox="1"/>
          <p:nvPr/>
        </p:nvSpPr>
        <p:spPr>
          <a:xfrm>
            <a:off x="394008" y="965201"/>
            <a:ext cx="11518592" cy="4511491"/>
          </a:xfrm>
          <a:prstGeom prst="rect">
            <a:avLst/>
          </a:prstGeom>
        </p:spPr>
        <p:txBody>
          <a:bodyPr vert="horz" wrap="square" lIns="0" tIns="0" rIns="0" bIns="0" rtlCol="0">
            <a:spAutoFit/>
          </a:bodyPr>
          <a:lstStyle/>
          <a:p>
            <a:pPr marL="12700" algn="just"/>
            <a:r>
              <a:rPr sz="2400" b="1" u="sng" spc="-5" dirty="0" smtClean="0">
                <a:latin typeface="Times" panose="02020603050405020304" pitchFamily="18" charset="0"/>
                <a:cs typeface="Times" panose="02020603050405020304" pitchFamily="18" charset="0"/>
              </a:rPr>
              <a:t>Adopt </a:t>
            </a:r>
            <a:r>
              <a:rPr sz="2400" b="1" u="sng" spc="-5" dirty="0">
                <a:latin typeface="Times" panose="02020603050405020304" pitchFamily="18" charset="0"/>
                <a:cs typeface="Times" panose="02020603050405020304" pitchFamily="18" charset="0"/>
              </a:rPr>
              <a:t>estimated construction cost of Owner’s </a:t>
            </a:r>
            <a:r>
              <a:rPr sz="2400" b="1" u="sng" spc="-10" dirty="0">
                <a:latin typeface="Times" panose="02020603050405020304" pitchFamily="18" charset="0"/>
                <a:cs typeface="Times" panose="02020603050405020304" pitchFamily="18" charset="0"/>
              </a:rPr>
              <a:t>share </a:t>
            </a:r>
            <a:r>
              <a:rPr sz="2400" b="1" u="sng" spc="-5" dirty="0">
                <a:latin typeface="Times" panose="02020603050405020304" pitchFamily="18" charset="0"/>
                <a:cs typeface="Times" panose="02020603050405020304" pitchFamily="18" charset="0"/>
              </a:rPr>
              <a:t>of </a:t>
            </a:r>
            <a:r>
              <a:rPr sz="2400" b="1" u="sng" spc="-10" dirty="0">
                <a:latin typeface="Times" panose="02020603050405020304" pitchFamily="18" charset="0"/>
                <a:cs typeface="Times" panose="02020603050405020304" pitchFamily="18" charset="0"/>
              </a:rPr>
              <a:t>super </a:t>
            </a:r>
            <a:r>
              <a:rPr sz="2400" b="1" u="sng" spc="-5" dirty="0">
                <a:latin typeface="Times" panose="02020603050405020304" pitchFamily="18" charset="0"/>
                <a:cs typeface="Times" panose="02020603050405020304" pitchFamily="18" charset="0"/>
              </a:rPr>
              <a:t>built up </a:t>
            </a:r>
            <a:r>
              <a:rPr sz="2400" b="1" u="sng" spc="-15" dirty="0">
                <a:latin typeface="Times" panose="02020603050405020304" pitchFamily="18" charset="0"/>
                <a:cs typeface="Times" panose="02020603050405020304" pitchFamily="18" charset="0"/>
              </a:rPr>
              <a:t>area </a:t>
            </a:r>
            <a:r>
              <a:rPr sz="2400" b="1" u="sng" spc="215" dirty="0">
                <a:latin typeface="Times" panose="02020603050405020304" pitchFamily="18" charset="0"/>
                <a:cs typeface="Times" panose="02020603050405020304" pitchFamily="18" charset="0"/>
              </a:rPr>
              <a:t> </a:t>
            </a:r>
            <a:r>
              <a:rPr sz="2400" b="1" u="sng" spc="-5" dirty="0" smtClean="0">
                <a:latin typeface="Times" panose="02020603050405020304" pitchFamily="18" charset="0"/>
                <a:cs typeface="Times" panose="02020603050405020304" pitchFamily="18" charset="0"/>
              </a:rPr>
              <a:t>plus</a:t>
            </a:r>
            <a:r>
              <a:rPr lang="en-GB" sz="2400" b="1" u="sng" spc="-5" dirty="0" smtClean="0">
                <a:latin typeface="Times" panose="02020603050405020304" pitchFamily="18" charset="0"/>
                <a:cs typeface="Times" panose="02020603050405020304" pitchFamily="18" charset="0"/>
              </a:rPr>
              <a:t> </a:t>
            </a:r>
            <a:r>
              <a:rPr sz="2400" b="1" u="sng" spc="-5" dirty="0" smtClean="0">
                <a:latin typeface="Times" panose="02020603050405020304" pitchFamily="18" charset="0"/>
                <a:cs typeface="Times" panose="02020603050405020304" pitchFamily="18" charset="0"/>
              </a:rPr>
              <a:t>non- </a:t>
            </a:r>
            <a:r>
              <a:rPr sz="2400" b="1" u="sng" spc="-10" dirty="0">
                <a:latin typeface="Times" panose="02020603050405020304" pitchFamily="18" charset="0"/>
                <a:cs typeface="Times" panose="02020603050405020304" pitchFamily="18" charset="0"/>
              </a:rPr>
              <a:t>refundable</a:t>
            </a:r>
            <a:r>
              <a:rPr sz="2400" b="1" u="sng" spc="-80" dirty="0">
                <a:latin typeface="Times" panose="02020603050405020304" pitchFamily="18" charset="0"/>
                <a:cs typeface="Times" panose="02020603050405020304" pitchFamily="18" charset="0"/>
              </a:rPr>
              <a:t> </a:t>
            </a:r>
            <a:r>
              <a:rPr sz="2400" b="1" u="sng" dirty="0">
                <a:latin typeface="Times" panose="02020603050405020304" pitchFamily="18" charset="0"/>
                <a:cs typeface="Times" panose="02020603050405020304" pitchFamily="18" charset="0"/>
              </a:rPr>
              <a:t>deposit.</a:t>
            </a:r>
          </a:p>
          <a:p>
            <a:pPr marL="469900" indent="-457200" algn="just">
              <a:spcBef>
                <a:spcPts val="480"/>
              </a:spcBef>
              <a:buFont typeface="+mj-lt"/>
              <a:buAutoNum type="alphaLcPeriod"/>
              <a:tabLst>
                <a:tab pos="161290" algn="l"/>
              </a:tabLst>
            </a:pPr>
            <a:r>
              <a:rPr sz="2400" b="1" spc="-5" dirty="0">
                <a:latin typeface="Times" panose="02020603050405020304" pitchFamily="18" charset="0"/>
                <a:cs typeface="Times" panose="02020603050405020304" pitchFamily="18" charset="0"/>
              </a:rPr>
              <a:t>ITO </a:t>
            </a:r>
            <a:r>
              <a:rPr sz="2400" b="1" spc="-114" dirty="0">
                <a:latin typeface="Times" panose="02020603050405020304" pitchFamily="18" charset="0"/>
                <a:cs typeface="Times" panose="02020603050405020304" pitchFamily="18" charset="0"/>
              </a:rPr>
              <a:t>v. </a:t>
            </a:r>
            <a:r>
              <a:rPr sz="2400" b="1" dirty="0">
                <a:latin typeface="Times" panose="02020603050405020304" pitchFamily="18" charset="0"/>
                <a:cs typeface="Times" panose="02020603050405020304" pitchFamily="18" charset="0"/>
              </a:rPr>
              <a:t>N S Nagaraj </a:t>
            </a:r>
            <a:r>
              <a:rPr sz="2400" b="1" spc="-50" dirty="0">
                <a:latin typeface="Times" panose="02020603050405020304" pitchFamily="18" charset="0"/>
                <a:cs typeface="Times" panose="02020603050405020304" pitchFamily="18" charset="0"/>
              </a:rPr>
              <a:t>ITA </a:t>
            </a:r>
            <a:r>
              <a:rPr sz="2400" b="1" dirty="0">
                <a:latin typeface="Times" panose="02020603050405020304" pitchFamily="18" charset="0"/>
                <a:cs typeface="Times" panose="02020603050405020304" pitchFamily="18" charset="0"/>
              </a:rPr>
              <a:t>(2015) </a:t>
            </a:r>
            <a:r>
              <a:rPr sz="2400" b="1" spc="5" dirty="0">
                <a:latin typeface="Times" panose="02020603050405020304" pitchFamily="18" charset="0"/>
                <a:cs typeface="Times" panose="02020603050405020304" pitchFamily="18" charset="0"/>
              </a:rPr>
              <a:t>152 </a:t>
            </a:r>
            <a:r>
              <a:rPr sz="2400" b="1" dirty="0">
                <a:latin typeface="Times" panose="02020603050405020304" pitchFamily="18" charset="0"/>
                <a:cs typeface="Times" panose="02020603050405020304" pitchFamily="18" charset="0"/>
              </a:rPr>
              <a:t>ITD262 ,  52 </a:t>
            </a:r>
            <a:r>
              <a:rPr sz="2400" b="1" spc="-15" dirty="0">
                <a:latin typeface="Times" panose="02020603050405020304" pitchFamily="18" charset="0"/>
                <a:cs typeface="Times" panose="02020603050405020304" pitchFamily="18" charset="0"/>
              </a:rPr>
              <a:t>Taxmann.com</a:t>
            </a:r>
            <a:r>
              <a:rPr sz="2400" b="1" spc="-125" dirty="0">
                <a:latin typeface="Times" panose="02020603050405020304" pitchFamily="18" charset="0"/>
                <a:cs typeface="Times" panose="02020603050405020304" pitchFamily="18" charset="0"/>
              </a:rPr>
              <a:t> </a:t>
            </a:r>
            <a:r>
              <a:rPr sz="2400" b="1" spc="5" dirty="0" smtClean="0">
                <a:latin typeface="Times" panose="02020603050405020304" pitchFamily="18" charset="0"/>
                <a:cs typeface="Times" panose="02020603050405020304" pitchFamily="18" charset="0"/>
              </a:rPr>
              <a:t>511.</a:t>
            </a:r>
            <a:endParaRPr lang="en-GB" sz="2400" b="1" dirty="0">
              <a:latin typeface="Times" panose="02020603050405020304" pitchFamily="18" charset="0"/>
              <a:cs typeface="Times" panose="02020603050405020304" pitchFamily="18" charset="0"/>
            </a:endParaRPr>
          </a:p>
          <a:p>
            <a:pPr marL="469900" indent="-457200" algn="just">
              <a:spcBef>
                <a:spcPts val="480"/>
              </a:spcBef>
              <a:buFont typeface="+mj-lt"/>
              <a:buAutoNum type="alphaLcPeriod"/>
              <a:tabLst>
                <a:tab pos="161290" algn="l"/>
              </a:tabLst>
            </a:pPr>
            <a:r>
              <a:rPr sz="2400" b="1" spc="-5" dirty="0" smtClean="0">
                <a:latin typeface="Times" panose="02020603050405020304" pitchFamily="18" charset="0"/>
                <a:cs typeface="Times" panose="02020603050405020304" pitchFamily="18" charset="0"/>
              </a:rPr>
              <a:t>CIT</a:t>
            </a:r>
            <a:r>
              <a:rPr sz="2400" b="1" spc="320" dirty="0" smtClean="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Mysore</a:t>
            </a:r>
            <a:r>
              <a:rPr sz="2400" b="1" spc="315"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vs.</a:t>
            </a:r>
            <a:r>
              <a:rPr sz="2400" b="1" spc="315"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Khivraj</a:t>
            </a:r>
            <a:r>
              <a:rPr sz="2400" b="1" spc="305"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Motors</a:t>
            </a:r>
            <a:r>
              <a:rPr sz="2400" b="1" spc="320"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(2015)</a:t>
            </a:r>
            <a:r>
              <a:rPr sz="2400" b="1" spc="320"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62</a:t>
            </a:r>
            <a:r>
              <a:rPr sz="2400" b="1" spc="320" dirty="0">
                <a:latin typeface="Times" panose="02020603050405020304" pitchFamily="18" charset="0"/>
                <a:cs typeface="Times" panose="02020603050405020304" pitchFamily="18" charset="0"/>
              </a:rPr>
              <a:t> </a:t>
            </a:r>
            <a:r>
              <a:rPr sz="2400" b="1" spc="-20" dirty="0">
                <a:latin typeface="Times" panose="02020603050405020304" pitchFamily="18" charset="0"/>
                <a:cs typeface="Times" panose="02020603050405020304" pitchFamily="18" charset="0"/>
              </a:rPr>
              <a:t>Taxmann.com</a:t>
            </a:r>
            <a:r>
              <a:rPr sz="2400" b="1" spc="310" dirty="0">
                <a:latin typeface="Times" panose="02020603050405020304" pitchFamily="18" charset="0"/>
                <a:cs typeface="Times" panose="02020603050405020304" pitchFamily="18" charset="0"/>
              </a:rPr>
              <a:t> </a:t>
            </a:r>
            <a:r>
              <a:rPr sz="2400" b="1" spc="-5" dirty="0" smtClean="0">
                <a:latin typeface="Times" panose="02020603050405020304" pitchFamily="18" charset="0"/>
                <a:cs typeface="Times" panose="02020603050405020304" pitchFamily="18" charset="0"/>
              </a:rPr>
              <a:t>305</a:t>
            </a:r>
            <a:r>
              <a:rPr sz="2400" b="1" dirty="0" smtClean="0">
                <a:latin typeface="Times" panose="02020603050405020304" pitchFamily="18" charset="0"/>
                <a:cs typeface="Times" panose="02020603050405020304" pitchFamily="18" charset="0"/>
              </a:rPr>
              <a:t>,</a:t>
            </a:r>
            <a:r>
              <a:rPr sz="2400" b="1" spc="305" dirty="0" smtClean="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380</a:t>
            </a:r>
            <a:r>
              <a:rPr sz="2400" b="1" spc="320" dirty="0">
                <a:latin typeface="Times" panose="02020603050405020304" pitchFamily="18" charset="0"/>
                <a:cs typeface="Times" panose="02020603050405020304" pitchFamily="18" charset="0"/>
              </a:rPr>
              <a:t> </a:t>
            </a:r>
            <a:r>
              <a:rPr sz="2400" b="1" spc="-5" dirty="0" smtClean="0">
                <a:latin typeface="Times" panose="02020603050405020304" pitchFamily="18" charset="0"/>
                <a:cs typeface="Times" panose="02020603050405020304" pitchFamily="18" charset="0"/>
              </a:rPr>
              <a:t>ITR</a:t>
            </a:r>
            <a:r>
              <a:rPr lang="en-GB" sz="2400" b="1" spc="-5" dirty="0" smtClean="0">
                <a:latin typeface="Times" panose="02020603050405020304" pitchFamily="18" charset="0"/>
                <a:cs typeface="Times" panose="02020603050405020304" pitchFamily="18" charset="0"/>
              </a:rPr>
              <a:t> </a:t>
            </a:r>
            <a:r>
              <a:rPr sz="2400" b="1" dirty="0" smtClean="0">
                <a:latin typeface="Times" panose="02020603050405020304" pitchFamily="18" charset="0"/>
                <a:cs typeface="Times" panose="02020603050405020304" pitchFamily="18" charset="0"/>
              </a:rPr>
              <a:t>215</a:t>
            </a:r>
            <a:r>
              <a:rPr sz="2400" b="1" spc="-110" dirty="0" smtClean="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a:t>
            </a:r>
            <a:r>
              <a:rPr sz="2400" b="1" dirty="0" err="1">
                <a:latin typeface="Times" panose="02020603050405020304" pitchFamily="18" charset="0"/>
                <a:cs typeface="Times" panose="02020603050405020304" pitchFamily="18" charset="0"/>
              </a:rPr>
              <a:t>Kar</a:t>
            </a:r>
            <a:r>
              <a:rPr sz="2400" b="1" dirty="0" smtClean="0">
                <a:latin typeface="Times" panose="02020603050405020304" pitchFamily="18" charset="0"/>
                <a:cs typeface="Times" panose="02020603050405020304" pitchFamily="18" charset="0"/>
              </a:rPr>
              <a:t>).</a:t>
            </a:r>
            <a:endParaRPr lang="en-GB" sz="2400" b="1" dirty="0" smtClean="0">
              <a:latin typeface="Times" panose="02020603050405020304" pitchFamily="18" charset="0"/>
              <a:cs typeface="Times" panose="02020603050405020304" pitchFamily="18" charset="0"/>
            </a:endParaRPr>
          </a:p>
          <a:p>
            <a:pPr marL="469900" indent="-457200" algn="just">
              <a:spcBef>
                <a:spcPts val="480"/>
              </a:spcBef>
              <a:buFont typeface="+mj-lt"/>
              <a:buAutoNum type="alphaLcPeriod"/>
              <a:tabLst>
                <a:tab pos="161290" algn="l"/>
              </a:tabLst>
            </a:pPr>
            <a:r>
              <a:rPr sz="2400" b="1" dirty="0" smtClean="0">
                <a:latin typeface="Times" panose="02020603050405020304" pitchFamily="18" charset="0"/>
                <a:cs typeface="Times" panose="02020603050405020304" pitchFamily="18" charset="0"/>
              </a:rPr>
              <a:t>CIT </a:t>
            </a:r>
            <a:r>
              <a:rPr sz="2400" b="1" spc="-5" dirty="0">
                <a:latin typeface="Times" panose="02020603050405020304" pitchFamily="18" charset="0"/>
                <a:cs typeface="Times" panose="02020603050405020304" pitchFamily="18" charset="0"/>
              </a:rPr>
              <a:t>Vs </a:t>
            </a:r>
            <a:r>
              <a:rPr sz="2400" b="1" spc="-50" dirty="0">
                <a:latin typeface="Times" panose="02020603050405020304" pitchFamily="18" charset="0"/>
                <a:cs typeface="Times" panose="02020603050405020304" pitchFamily="18" charset="0"/>
              </a:rPr>
              <a:t>Ved  </a:t>
            </a:r>
            <a:r>
              <a:rPr sz="2400" b="1" dirty="0">
                <a:latin typeface="Times" panose="02020603050405020304" pitchFamily="18" charset="0"/>
                <a:cs typeface="Times" panose="02020603050405020304" pitchFamily="18" charset="0"/>
              </a:rPr>
              <a:t>Prakash </a:t>
            </a:r>
            <a:r>
              <a:rPr sz="2400" b="1" spc="-5" dirty="0">
                <a:latin typeface="Times" panose="02020603050405020304" pitchFamily="18" charset="0"/>
                <a:cs typeface="Times" panose="02020603050405020304" pitchFamily="18" charset="0"/>
              </a:rPr>
              <a:t>Rakhra </a:t>
            </a:r>
            <a:r>
              <a:rPr sz="2400" b="1" dirty="0">
                <a:latin typeface="Times" panose="02020603050405020304" pitchFamily="18" charset="0"/>
                <a:cs typeface="Times" panose="02020603050405020304" pitchFamily="18" charset="0"/>
              </a:rPr>
              <a:t>(2012) 210 </a:t>
            </a:r>
            <a:r>
              <a:rPr sz="2400" b="1" spc="-30" dirty="0">
                <a:latin typeface="Times" panose="02020603050405020304" pitchFamily="18" charset="0"/>
                <a:cs typeface="Times" panose="02020603050405020304" pitchFamily="18" charset="0"/>
              </a:rPr>
              <a:t>Taxman </a:t>
            </a:r>
            <a:r>
              <a:rPr sz="2400" b="1" dirty="0">
                <a:latin typeface="Times" panose="02020603050405020304" pitchFamily="18" charset="0"/>
                <a:cs typeface="Times" panose="02020603050405020304" pitchFamily="18" charset="0"/>
              </a:rPr>
              <a:t>605 </a:t>
            </a:r>
            <a:r>
              <a:rPr sz="2400" b="1" spc="-5" dirty="0">
                <a:latin typeface="Times" panose="02020603050405020304" pitchFamily="18" charset="0"/>
                <a:cs typeface="Times" panose="02020603050405020304" pitchFamily="18" charset="0"/>
              </a:rPr>
              <a:t>Karnataka: </a:t>
            </a:r>
            <a:r>
              <a:rPr sz="2400" b="1" dirty="0">
                <a:latin typeface="Times" panose="02020603050405020304" pitchFamily="18" charset="0"/>
                <a:cs typeface="Times" panose="02020603050405020304" pitchFamily="18" charset="0"/>
              </a:rPr>
              <a:t>(2013) </a:t>
            </a:r>
            <a:r>
              <a:rPr sz="2400" b="1" spc="-5" dirty="0">
                <a:latin typeface="Times" panose="02020603050405020304" pitchFamily="18" charset="0"/>
                <a:cs typeface="Times" panose="02020603050405020304" pitchFamily="18" charset="0"/>
              </a:rPr>
              <a:t>256 </a:t>
            </a:r>
            <a:r>
              <a:rPr sz="2400" b="1" dirty="0" smtClean="0">
                <a:latin typeface="Times" panose="02020603050405020304" pitchFamily="18" charset="0"/>
                <a:cs typeface="Times" panose="02020603050405020304" pitchFamily="18" charset="0"/>
              </a:rPr>
              <a:t>CTR</a:t>
            </a:r>
            <a:r>
              <a:rPr lang="en-GB" sz="2400" b="1" dirty="0" smtClean="0">
                <a:latin typeface="Times" panose="02020603050405020304" pitchFamily="18" charset="0"/>
                <a:cs typeface="Times" panose="02020603050405020304" pitchFamily="18" charset="0"/>
              </a:rPr>
              <a:t> </a:t>
            </a:r>
            <a:r>
              <a:rPr sz="2400" b="1" spc="-5" dirty="0" smtClean="0">
                <a:latin typeface="Times" panose="02020603050405020304" pitchFamily="18" charset="0"/>
                <a:cs typeface="Times" panose="02020603050405020304" pitchFamily="18" charset="0"/>
              </a:rPr>
              <a:t>(</a:t>
            </a:r>
            <a:r>
              <a:rPr sz="2400" b="1" spc="-5" dirty="0" err="1" smtClean="0">
                <a:latin typeface="Times" panose="02020603050405020304" pitchFamily="18" charset="0"/>
                <a:cs typeface="Times" panose="02020603050405020304" pitchFamily="18" charset="0"/>
              </a:rPr>
              <a:t>Karn</a:t>
            </a:r>
            <a:r>
              <a:rPr sz="2400" b="1" spc="-5" dirty="0">
                <a:latin typeface="Times" panose="02020603050405020304" pitchFamily="18" charset="0"/>
                <a:cs typeface="Times" panose="02020603050405020304" pitchFamily="18" charset="0"/>
              </a:rPr>
              <a:t>)</a:t>
            </a:r>
            <a:r>
              <a:rPr sz="2400" b="1" spc="-80" dirty="0">
                <a:latin typeface="Times" panose="02020603050405020304" pitchFamily="18" charset="0"/>
                <a:cs typeface="Times" panose="02020603050405020304" pitchFamily="18" charset="0"/>
              </a:rPr>
              <a:t> </a:t>
            </a:r>
            <a:r>
              <a:rPr sz="2400" b="1" dirty="0" smtClean="0">
                <a:latin typeface="Times" panose="02020603050405020304" pitchFamily="18" charset="0"/>
                <a:cs typeface="Times" panose="02020603050405020304" pitchFamily="18" charset="0"/>
              </a:rPr>
              <a:t>285</a:t>
            </a:r>
            <a:endParaRPr lang="en-GB" sz="2400" b="1" dirty="0" smtClean="0">
              <a:latin typeface="Times" panose="02020603050405020304" pitchFamily="18" charset="0"/>
              <a:cs typeface="Times" panose="02020603050405020304" pitchFamily="18" charset="0"/>
            </a:endParaRPr>
          </a:p>
          <a:p>
            <a:pPr marL="469900" indent="-457200" algn="just">
              <a:spcBef>
                <a:spcPts val="480"/>
              </a:spcBef>
              <a:buFont typeface="+mj-lt"/>
              <a:buAutoNum type="alphaLcPeriod"/>
              <a:tabLst>
                <a:tab pos="161290" algn="l"/>
              </a:tabLst>
            </a:pPr>
            <a:r>
              <a:rPr sz="2400" b="1" dirty="0" err="1" smtClean="0">
                <a:latin typeface="Times" panose="02020603050405020304" pitchFamily="18" charset="0"/>
                <a:cs typeface="Times" panose="02020603050405020304" pitchFamily="18" charset="0"/>
              </a:rPr>
              <a:t>Essae</a:t>
            </a:r>
            <a:r>
              <a:rPr sz="2400" b="1" dirty="0" smtClean="0">
                <a:latin typeface="Times" panose="02020603050405020304" pitchFamily="18" charset="0"/>
                <a:cs typeface="Times" panose="02020603050405020304" pitchFamily="18" charset="0"/>
              </a:rPr>
              <a:t> </a:t>
            </a:r>
            <a:r>
              <a:rPr sz="2400" b="1" spc="-20" dirty="0">
                <a:latin typeface="Times" panose="02020603050405020304" pitchFamily="18" charset="0"/>
                <a:cs typeface="Times" panose="02020603050405020304" pitchFamily="18" charset="0"/>
              </a:rPr>
              <a:t>Teraoka </a:t>
            </a:r>
            <a:r>
              <a:rPr sz="2400" b="1" dirty="0">
                <a:latin typeface="Times" panose="02020603050405020304" pitchFamily="18" charset="0"/>
                <a:cs typeface="Times" panose="02020603050405020304" pitchFamily="18" charset="0"/>
              </a:rPr>
              <a:t>Ltd </a:t>
            </a:r>
            <a:r>
              <a:rPr sz="2400" b="1" spc="-5" dirty="0">
                <a:latin typeface="Times" panose="02020603050405020304" pitchFamily="18" charset="0"/>
                <a:cs typeface="Times" panose="02020603050405020304" pitchFamily="18" charset="0"/>
              </a:rPr>
              <a:t>vs </a:t>
            </a:r>
            <a:r>
              <a:rPr sz="2400" b="1" spc="-40" dirty="0">
                <a:latin typeface="Times" panose="02020603050405020304" pitchFamily="18" charset="0"/>
                <a:cs typeface="Times" panose="02020603050405020304" pitchFamily="18" charset="0"/>
              </a:rPr>
              <a:t>Dy.CIT </a:t>
            </a:r>
            <a:r>
              <a:rPr sz="2400" b="1" spc="5" dirty="0">
                <a:latin typeface="Times" panose="02020603050405020304" pitchFamily="18" charset="0"/>
                <a:cs typeface="Times" panose="02020603050405020304" pitchFamily="18" charset="0"/>
              </a:rPr>
              <a:t>(2016) 157 </a:t>
            </a:r>
            <a:r>
              <a:rPr sz="2400" b="1" spc="-5" dirty="0">
                <a:latin typeface="Times" panose="02020603050405020304" pitchFamily="18" charset="0"/>
                <a:cs typeface="Times" panose="02020603050405020304" pitchFamily="18" charset="0"/>
              </a:rPr>
              <a:t>ITD </a:t>
            </a:r>
            <a:r>
              <a:rPr sz="2400" b="1" spc="5" dirty="0">
                <a:latin typeface="Times" panose="02020603050405020304" pitchFamily="18" charset="0"/>
                <a:cs typeface="Times" panose="02020603050405020304" pitchFamily="18" charset="0"/>
              </a:rPr>
              <a:t>728</a:t>
            </a:r>
            <a:r>
              <a:rPr sz="2400" b="1" spc="-65" dirty="0">
                <a:latin typeface="Times" panose="02020603050405020304" pitchFamily="18" charset="0"/>
                <a:cs typeface="Times" panose="02020603050405020304" pitchFamily="18" charset="0"/>
              </a:rPr>
              <a:t> </a:t>
            </a:r>
            <a:r>
              <a:rPr sz="2400" b="1" spc="-15" dirty="0">
                <a:latin typeface="Times" panose="02020603050405020304" pitchFamily="18" charset="0"/>
                <a:cs typeface="Times" panose="02020603050405020304" pitchFamily="18" charset="0"/>
              </a:rPr>
              <a:t>(Bang-Trib)</a:t>
            </a:r>
            <a:endParaRPr sz="2400" b="1" dirty="0">
              <a:latin typeface="Times" panose="02020603050405020304" pitchFamily="18" charset="0"/>
              <a:cs typeface="Times" panose="02020603050405020304" pitchFamily="18" charset="0"/>
            </a:endParaRPr>
          </a:p>
          <a:p>
            <a:pPr marL="469900" marR="19685" indent="-457200" algn="just">
              <a:spcBef>
                <a:spcPts val="480"/>
              </a:spcBef>
              <a:buFont typeface="+mj-lt"/>
              <a:buAutoNum type="alphaLcPeriod"/>
              <a:tabLst>
                <a:tab pos="223520" algn="l"/>
              </a:tabLst>
            </a:pPr>
            <a:r>
              <a:rPr sz="2400" b="1" spc="-5" dirty="0">
                <a:latin typeface="Times" panose="02020603050405020304" pitchFamily="18" charset="0"/>
                <a:cs typeface="Times" panose="02020603050405020304" pitchFamily="18" charset="0"/>
              </a:rPr>
              <a:t>Smt. Pratima </a:t>
            </a:r>
            <a:r>
              <a:rPr sz="2400" b="1" dirty="0">
                <a:latin typeface="Times" panose="02020603050405020304" pitchFamily="18" charset="0"/>
                <a:cs typeface="Times" panose="02020603050405020304" pitchFamily="18" charset="0"/>
              </a:rPr>
              <a:t>Reddy </a:t>
            </a:r>
            <a:r>
              <a:rPr sz="2400" b="1" spc="-5" dirty="0">
                <a:latin typeface="Times" panose="02020603050405020304" pitchFamily="18" charset="0"/>
                <a:cs typeface="Times" panose="02020603050405020304" pitchFamily="18" charset="0"/>
              </a:rPr>
              <a:t>vs. ITO, </a:t>
            </a:r>
            <a:r>
              <a:rPr sz="2400" b="1" spc="-10" dirty="0">
                <a:latin typeface="Times" panose="02020603050405020304" pitchFamily="18" charset="0"/>
                <a:cs typeface="Times" panose="02020603050405020304" pitchFamily="18" charset="0"/>
              </a:rPr>
              <a:t>ward-6(4) </a:t>
            </a:r>
            <a:r>
              <a:rPr sz="2400" b="1" spc="-5" dirty="0">
                <a:latin typeface="Times" panose="02020603050405020304" pitchFamily="18" charset="0"/>
                <a:cs typeface="Times" panose="02020603050405020304" pitchFamily="18" charset="0"/>
              </a:rPr>
              <a:t>(2012) </a:t>
            </a:r>
            <a:r>
              <a:rPr sz="2400" b="1" dirty="0">
                <a:latin typeface="Times" panose="02020603050405020304" pitchFamily="18" charset="0"/>
                <a:cs typeface="Times" panose="02020603050405020304" pitchFamily="18" charset="0"/>
              </a:rPr>
              <a:t>25 </a:t>
            </a:r>
            <a:r>
              <a:rPr sz="2400" b="1" spc="-20" dirty="0">
                <a:latin typeface="Times" panose="02020603050405020304" pitchFamily="18" charset="0"/>
                <a:cs typeface="Times" panose="02020603050405020304" pitchFamily="18" charset="0"/>
              </a:rPr>
              <a:t>Taxmann.com </a:t>
            </a:r>
            <a:r>
              <a:rPr sz="2400" b="1" spc="-10" dirty="0">
                <a:latin typeface="Times" panose="02020603050405020304" pitchFamily="18" charset="0"/>
                <a:cs typeface="Times" panose="02020603050405020304" pitchFamily="18" charset="0"/>
              </a:rPr>
              <a:t>264  </a:t>
            </a:r>
            <a:r>
              <a:rPr sz="2400" b="1" dirty="0">
                <a:latin typeface="Times" panose="02020603050405020304" pitchFamily="18" charset="0"/>
                <a:cs typeface="Times" panose="02020603050405020304" pitchFamily="18" charset="0"/>
              </a:rPr>
              <a:t>(</a:t>
            </a:r>
            <a:r>
              <a:rPr sz="2400" b="1" dirty="0" err="1" smtClean="0">
                <a:latin typeface="Times" panose="02020603050405020304" pitchFamily="18" charset="0"/>
                <a:cs typeface="Times" panose="02020603050405020304" pitchFamily="18" charset="0"/>
              </a:rPr>
              <a:t>Hyd</a:t>
            </a:r>
            <a:r>
              <a:rPr sz="2400" b="1" dirty="0" smtClean="0">
                <a:latin typeface="Times" panose="02020603050405020304" pitchFamily="18" charset="0"/>
                <a:cs typeface="Times" panose="02020603050405020304" pitchFamily="18" charset="0"/>
              </a:rPr>
              <a:t>)</a:t>
            </a:r>
            <a:endParaRPr lang="en-GB" sz="2400" b="1" dirty="0" smtClean="0">
              <a:latin typeface="Times" panose="02020603050405020304" pitchFamily="18" charset="0"/>
              <a:cs typeface="Times" panose="02020603050405020304" pitchFamily="18" charset="0"/>
            </a:endParaRPr>
          </a:p>
          <a:p>
            <a:pPr marL="469900" marR="19685" indent="-457200" algn="just">
              <a:spcBef>
                <a:spcPts val="480"/>
              </a:spcBef>
              <a:buFont typeface="+mj-lt"/>
              <a:buAutoNum type="alphaLcPeriod"/>
              <a:tabLst>
                <a:tab pos="223520" algn="l"/>
              </a:tabLst>
            </a:pPr>
            <a:r>
              <a:rPr sz="2400" b="1" spc="-5" dirty="0" smtClean="0">
                <a:latin typeface="Times" panose="02020603050405020304" pitchFamily="18" charset="0"/>
                <a:cs typeface="Times" panose="02020603050405020304" pitchFamily="18" charset="0"/>
              </a:rPr>
              <a:t>IT </a:t>
            </a:r>
            <a:r>
              <a:rPr sz="2400" b="1" spc="-114" dirty="0">
                <a:latin typeface="Times" panose="02020603050405020304" pitchFamily="18" charset="0"/>
                <a:cs typeface="Times" panose="02020603050405020304" pitchFamily="18" charset="0"/>
              </a:rPr>
              <a:t>v. </a:t>
            </a:r>
            <a:r>
              <a:rPr sz="2400" b="1" spc="-30" dirty="0">
                <a:latin typeface="Times" panose="02020603050405020304" pitchFamily="18" charset="0"/>
                <a:cs typeface="Times" panose="02020603050405020304" pitchFamily="18" charset="0"/>
              </a:rPr>
              <a:t>Vasavi </a:t>
            </a:r>
            <a:r>
              <a:rPr sz="2400" b="1" spc="-5" dirty="0">
                <a:latin typeface="Times" panose="02020603050405020304" pitchFamily="18" charset="0"/>
                <a:cs typeface="Times" panose="02020603050405020304" pitchFamily="18" charset="0"/>
              </a:rPr>
              <a:t>Pratap Chand </a:t>
            </a:r>
            <a:r>
              <a:rPr sz="2400" b="1" dirty="0">
                <a:latin typeface="Times" panose="02020603050405020304" pitchFamily="18" charset="0"/>
                <a:cs typeface="Times" panose="02020603050405020304" pitchFamily="18" charset="0"/>
              </a:rPr>
              <a:t>and </a:t>
            </a:r>
            <a:r>
              <a:rPr sz="2400" b="1" spc="-5" dirty="0">
                <a:latin typeface="Times" panose="02020603050405020304" pitchFamily="18" charset="0"/>
                <a:cs typeface="Times" panose="02020603050405020304" pitchFamily="18" charset="0"/>
              </a:rPr>
              <a:t>Sidharth </a:t>
            </a:r>
            <a:r>
              <a:rPr sz="2400" b="1" dirty="0">
                <a:latin typeface="Times" panose="02020603050405020304" pitchFamily="18" charset="0"/>
                <a:cs typeface="Times" panose="02020603050405020304" pitchFamily="18" charset="0"/>
              </a:rPr>
              <a:t>P Chand (2017) </a:t>
            </a:r>
            <a:r>
              <a:rPr sz="2400" b="1" spc="-5" dirty="0">
                <a:latin typeface="Times" panose="02020603050405020304" pitchFamily="18" charset="0"/>
                <a:cs typeface="Times" panose="02020603050405020304" pitchFamily="18" charset="0"/>
              </a:rPr>
              <a:t>398 ITR </a:t>
            </a:r>
            <a:r>
              <a:rPr sz="2400" b="1" dirty="0">
                <a:latin typeface="Times" panose="02020603050405020304" pitchFamily="18" charset="0"/>
                <a:cs typeface="Times" panose="02020603050405020304" pitchFamily="18" charset="0"/>
              </a:rPr>
              <a:t>316  (</a:t>
            </a:r>
            <a:r>
              <a:rPr sz="2400" b="1" dirty="0" smtClean="0">
                <a:latin typeface="Times" panose="02020603050405020304" pitchFamily="18" charset="0"/>
                <a:cs typeface="Times" panose="02020603050405020304" pitchFamily="18" charset="0"/>
              </a:rPr>
              <a:t>Delhi)</a:t>
            </a:r>
            <a:endParaRPr lang="en-GB" sz="2400" b="1" dirty="0" smtClean="0">
              <a:latin typeface="Times" panose="02020603050405020304" pitchFamily="18" charset="0"/>
              <a:cs typeface="Times" panose="02020603050405020304" pitchFamily="18" charset="0"/>
            </a:endParaRPr>
          </a:p>
          <a:p>
            <a:pPr marL="469900" marR="19685" indent="-457200" algn="just">
              <a:spcBef>
                <a:spcPts val="480"/>
              </a:spcBef>
              <a:buFont typeface="+mj-lt"/>
              <a:buAutoNum type="alphaLcPeriod"/>
              <a:tabLst>
                <a:tab pos="223520" algn="l"/>
              </a:tabLst>
            </a:pPr>
            <a:r>
              <a:rPr sz="2400" b="1" dirty="0" err="1" smtClean="0">
                <a:latin typeface="Times" panose="02020603050405020304" pitchFamily="18" charset="0"/>
                <a:cs typeface="Times" panose="02020603050405020304" pitchFamily="18" charset="0"/>
              </a:rPr>
              <a:t>Udai</a:t>
            </a:r>
            <a:r>
              <a:rPr sz="2400" b="1" dirty="0" smtClean="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Hospitals </a:t>
            </a:r>
            <a:r>
              <a:rPr sz="2400" b="1" dirty="0">
                <a:latin typeface="Times" panose="02020603050405020304" pitchFamily="18" charset="0"/>
                <a:cs typeface="Times" panose="02020603050405020304" pitchFamily="18" charset="0"/>
              </a:rPr>
              <a:t>Pvt Ltd </a:t>
            </a:r>
            <a:r>
              <a:rPr sz="2400" b="1" spc="-5" dirty="0">
                <a:latin typeface="Times" panose="02020603050405020304" pitchFamily="18" charset="0"/>
                <a:cs typeface="Times" panose="02020603050405020304" pitchFamily="18" charset="0"/>
              </a:rPr>
              <a:t>vs ITO. </a:t>
            </a:r>
            <a:r>
              <a:rPr sz="2400" b="1" spc="-35" dirty="0">
                <a:latin typeface="Times" panose="02020603050405020304" pitchFamily="18" charset="0"/>
                <a:cs typeface="Times" panose="02020603050405020304" pitchFamily="18" charset="0"/>
              </a:rPr>
              <a:t>Ward </a:t>
            </a:r>
            <a:r>
              <a:rPr sz="2400" b="1" spc="-5" dirty="0">
                <a:latin typeface="Times" panose="02020603050405020304" pitchFamily="18" charset="0"/>
                <a:cs typeface="Times" panose="02020603050405020304" pitchFamily="18" charset="0"/>
              </a:rPr>
              <a:t>17(3), </a:t>
            </a:r>
            <a:r>
              <a:rPr sz="2400" b="1" dirty="0">
                <a:latin typeface="Times" panose="02020603050405020304" pitchFamily="18" charset="0"/>
                <a:cs typeface="Times" panose="02020603050405020304" pitchFamily="18" charset="0"/>
              </a:rPr>
              <a:t>Hyd, </a:t>
            </a:r>
            <a:r>
              <a:rPr sz="2400" b="1" spc="-55" dirty="0">
                <a:latin typeface="Times" panose="02020603050405020304" pitchFamily="18" charset="0"/>
                <a:cs typeface="Times" panose="02020603050405020304" pitchFamily="18" charset="0"/>
              </a:rPr>
              <a:t>(ITAT </a:t>
            </a:r>
            <a:r>
              <a:rPr sz="2400" b="1" dirty="0">
                <a:latin typeface="Times" panose="02020603050405020304" pitchFamily="18" charset="0"/>
                <a:cs typeface="Times" panose="02020603050405020304" pitchFamily="18" charset="0"/>
              </a:rPr>
              <a:t>“B” </a:t>
            </a:r>
            <a:r>
              <a:rPr sz="2400" b="1" spc="-5" dirty="0">
                <a:latin typeface="Times" panose="02020603050405020304" pitchFamily="18" charset="0"/>
                <a:cs typeface="Times" panose="02020603050405020304" pitchFamily="18" charset="0"/>
              </a:rPr>
              <a:t>Bench) </a:t>
            </a:r>
            <a:r>
              <a:rPr sz="2400" b="1" spc="-50" dirty="0">
                <a:latin typeface="Times" panose="02020603050405020304" pitchFamily="18" charset="0"/>
                <a:cs typeface="Times" panose="02020603050405020304" pitchFamily="18" charset="0"/>
              </a:rPr>
              <a:t>ITA  </a:t>
            </a:r>
            <a:r>
              <a:rPr sz="2400" b="1" dirty="0">
                <a:latin typeface="Times" panose="02020603050405020304" pitchFamily="18" charset="0"/>
                <a:cs typeface="Times" panose="02020603050405020304" pitchFamily="18" charset="0"/>
              </a:rPr>
              <a:t>No. 1755/Hyd/2017 rendered on</a:t>
            </a:r>
            <a:r>
              <a:rPr sz="2400" b="1" spc="-105"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28/09/2018</a:t>
            </a:r>
            <a:r>
              <a:rPr sz="2400" b="1" dirty="0" smtClean="0">
                <a:latin typeface="Times" panose="02020603050405020304" pitchFamily="18" charset="0"/>
                <a:cs typeface="Times" panose="02020603050405020304" pitchFamily="18" charset="0"/>
              </a:rPr>
              <a:t>.</a:t>
            </a:r>
            <a:endParaRPr sz="2400" b="1"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6679882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59782" y="660401"/>
            <a:ext cx="11361771" cy="3385542"/>
          </a:xfrm>
          <a:prstGeom prst="rect">
            <a:avLst/>
          </a:prstGeom>
        </p:spPr>
        <p:txBody>
          <a:bodyPr vert="horz" wrap="square" lIns="0" tIns="0" rIns="0" bIns="0" rtlCol="0">
            <a:spAutoFit/>
          </a:bodyPr>
          <a:lstStyle/>
          <a:p>
            <a:pPr algn="ctr"/>
            <a:r>
              <a:rPr lang="en-GB" sz="2800" b="1" dirty="0" smtClean="0">
                <a:latin typeface="TiMES" panose="02020603050405020304" pitchFamily="18" charset="0"/>
                <a:cs typeface="TiMES" panose="02020603050405020304" pitchFamily="18" charset="0"/>
              </a:rPr>
              <a:t>Background </a:t>
            </a:r>
            <a:r>
              <a:rPr lang="en-GB" sz="2800" b="1" dirty="0">
                <a:latin typeface="TiMES" panose="02020603050405020304" pitchFamily="18" charset="0"/>
                <a:cs typeface="TiMES" panose="02020603050405020304" pitchFamily="18" charset="0"/>
              </a:rPr>
              <a:t>&amp; Constitutional Validity</a:t>
            </a:r>
          </a:p>
          <a:p>
            <a:pPr algn="ctr"/>
            <a:endParaRPr lang="en-GB" sz="2400" b="1" dirty="0"/>
          </a:p>
          <a:p>
            <a:pPr marL="12700" marR="5080" algn="just">
              <a:buClr>
                <a:srgbClr val="660000"/>
              </a:buClr>
              <a:buSzPct val="68750"/>
              <a:tabLst>
                <a:tab pos="482600" algn="l"/>
              </a:tabLst>
            </a:pPr>
            <a:r>
              <a:rPr sz="2400" dirty="0" smtClean="0">
                <a:latin typeface="Times New Roman"/>
                <a:cs typeface="Times New Roman"/>
              </a:rPr>
              <a:t>The </a:t>
            </a:r>
            <a:r>
              <a:rPr sz="2400" b="1" u="sng" spc="-5" dirty="0">
                <a:latin typeface="Times New Roman"/>
                <a:cs typeface="Times New Roman"/>
              </a:rPr>
              <a:t>Constitutional validity </a:t>
            </a:r>
            <a:r>
              <a:rPr sz="2400" b="1" u="sng" dirty="0">
                <a:latin typeface="Times New Roman"/>
                <a:cs typeface="Times New Roman"/>
              </a:rPr>
              <a:t>of </a:t>
            </a:r>
            <a:r>
              <a:rPr sz="2400" b="1" u="sng" spc="-5" dirty="0">
                <a:latin typeface="Times New Roman"/>
                <a:cs typeface="Times New Roman"/>
              </a:rPr>
              <a:t>S.50C has been </a:t>
            </a:r>
            <a:r>
              <a:rPr sz="2400" b="1" u="sng" dirty="0">
                <a:latin typeface="Times New Roman"/>
                <a:cs typeface="Times New Roman"/>
              </a:rPr>
              <a:t>upheld </a:t>
            </a:r>
            <a:r>
              <a:rPr sz="2400" b="1" u="sng" spc="-15" dirty="0">
                <a:latin typeface="Times New Roman"/>
                <a:cs typeface="Times New Roman"/>
              </a:rPr>
              <a:t>by </a:t>
            </a:r>
            <a:endParaRPr lang="en-GB" sz="2400" b="1" u="sng" spc="-15" dirty="0" smtClean="0">
              <a:latin typeface="Times New Roman"/>
              <a:cs typeface="Times New Roman"/>
            </a:endParaRPr>
          </a:p>
          <a:p>
            <a:pPr marL="12700" marR="5080" algn="just">
              <a:buClr>
                <a:srgbClr val="660000"/>
              </a:buClr>
              <a:buSzPct val="68750"/>
              <a:tabLst>
                <a:tab pos="482600" algn="l"/>
              </a:tabLst>
            </a:pPr>
            <a:endParaRPr lang="en-GB" sz="2400" dirty="0" smtClean="0">
              <a:latin typeface="Times New Roman"/>
              <a:cs typeface="Times New Roman"/>
            </a:endParaRPr>
          </a:p>
          <a:p>
            <a:pPr marL="12700" marR="5080" algn="just">
              <a:buClr>
                <a:srgbClr val="660000"/>
              </a:buClr>
              <a:buSzPct val="68750"/>
              <a:tabLst>
                <a:tab pos="482600" algn="l"/>
              </a:tabLst>
            </a:pPr>
            <a:r>
              <a:rPr sz="2400" b="1" dirty="0" smtClean="0">
                <a:latin typeface="Times New Roman"/>
                <a:cs typeface="Times New Roman"/>
              </a:rPr>
              <a:t>Madras </a:t>
            </a:r>
            <a:r>
              <a:rPr sz="2400" b="1" spc="-5" dirty="0">
                <a:latin typeface="Times New Roman"/>
                <a:cs typeface="Times New Roman"/>
              </a:rPr>
              <a:t>High </a:t>
            </a:r>
            <a:r>
              <a:rPr sz="2400" b="1" dirty="0">
                <a:latin typeface="Times New Roman"/>
                <a:cs typeface="Times New Roman"/>
              </a:rPr>
              <a:t>Court in </a:t>
            </a:r>
            <a:r>
              <a:rPr sz="2400" b="1" spc="-5" dirty="0">
                <a:latin typeface="Times New Roman"/>
                <a:cs typeface="Times New Roman"/>
              </a:rPr>
              <a:t>K.R. Palanisamy </a:t>
            </a:r>
            <a:r>
              <a:rPr sz="2400" b="1" dirty="0">
                <a:latin typeface="Times New Roman"/>
                <a:cs typeface="Times New Roman"/>
              </a:rPr>
              <a:t>&amp; </a:t>
            </a:r>
            <a:r>
              <a:rPr sz="2400" b="1" spc="-5" dirty="0">
                <a:latin typeface="Times New Roman"/>
                <a:cs typeface="Times New Roman"/>
              </a:rPr>
              <a:t>Ors. </a:t>
            </a:r>
            <a:r>
              <a:rPr sz="2400" b="1" dirty="0">
                <a:latin typeface="Times New Roman"/>
                <a:cs typeface="Times New Roman"/>
              </a:rPr>
              <a:t>v/s. </a:t>
            </a:r>
            <a:r>
              <a:rPr sz="2400" b="1" spc="-10" dirty="0">
                <a:latin typeface="Times New Roman"/>
                <a:cs typeface="Times New Roman"/>
              </a:rPr>
              <a:t>UOI  </a:t>
            </a:r>
            <a:r>
              <a:rPr sz="2400" b="1" spc="-5" dirty="0">
                <a:latin typeface="Times New Roman"/>
                <a:cs typeface="Times New Roman"/>
              </a:rPr>
              <a:t>&amp;Ors. </a:t>
            </a:r>
            <a:r>
              <a:rPr sz="2400" b="1" dirty="0">
                <a:latin typeface="Times New Roman"/>
                <a:cs typeface="Times New Roman"/>
              </a:rPr>
              <a:t>(2008) 306 ITR 61(Mad.) </a:t>
            </a:r>
            <a:endParaRPr lang="en-GB" sz="2400" b="1" spc="-5" dirty="0" smtClean="0">
              <a:latin typeface="Times New Roman"/>
              <a:cs typeface="Times New Roman"/>
            </a:endParaRPr>
          </a:p>
          <a:p>
            <a:pPr marL="12700" marR="5080" algn="just">
              <a:buClr>
                <a:srgbClr val="660000"/>
              </a:buClr>
              <a:buSzPct val="68750"/>
              <a:tabLst>
                <a:tab pos="482600" algn="l"/>
              </a:tabLst>
            </a:pPr>
            <a:endParaRPr lang="en-GB" sz="2400" b="1" spc="-5" dirty="0">
              <a:latin typeface="Times New Roman"/>
              <a:cs typeface="Times New Roman"/>
            </a:endParaRPr>
          </a:p>
          <a:p>
            <a:pPr marL="12700" marR="5080" algn="just">
              <a:buClr>
                <a:srgbClr val="660000"/>
              </a:buClr>
              <a:buSzPct val="68750"/>
              <a:tabLst>
                <a:tab pos="482600" algn="l"/>
              </a:tabLst>
            </a:pPr>
            <a:r>
              <a:rPr sz="2400" b="1" dirty="0" smtClean="0">
                <a:latin typeface="Times New Roman"/>
                <a:cs typeface="Times New Roman"/>
              </a:rPr>
              <a:t>Bombay </a:t>
            </a:r>
            <a:r>
              <a:rPr sz="2400" b="1" dirty="0">
                <a:latin typeface="Times New Roman"/>
                <a:cs typeface="Times New Roman"/>
              </a:rPr>
              <a:t>High Court  in </a:t>
            </a:r>
            <a:r>
              <a:rPr sz="2400" b="1" spc="-5" dirty="0">
                <a:latin typeface="Times New Roman"/>
                <a:cs typeface="Times New Roman"/>
              </a:rPr>
              <a:t>Bhatia </a:t>
            </a:r>
            <a:r>
              <a:rPr sz="2400" b="1" dirty="0">
                <a:latin typeface="Times New Roman"/>
                <a:cs typeface="Times New Roman"/>
              </a:rPr>
              <a:t>Nagar </a:t>
            </a:r>
            <a:r>
              <a:rPr sz="2400" b="1" spc="-5" dirty="0">
                <a:latin typeface="Times New Roman"/>
                <a:cs typeface="Times New Roman"/>
              </a:rPr>
              <a:t>Premises Co-op. </a:t>
            </a:r>
            <a:r>
              <a:rPr sz="2400" b="1" dirty="0">
                <a:latin typeface="Times New Roman"/>
                <a:cs typeface="Times New Roman"/>
              </a:rPr>
              <a:t>Soc. </a:t>
            </a:r>
            <a:r>
              <a:rPr sz="2400" b="1" spc="-5" dirty="0">
                <a:latin typeface="Times New Roman"/>
                <a:cs typeface="Times New Roman"/>
              </a:rPr>
              <a:t>Ltd. </a:t>
            </a:r>
            <a:r>
              <a:rPr sz="2400" b="1" dirty="0">
                <a:latin typeface="Times New Roman"/>
                <a:cs typeface="Times New Roman"/>
              </a:rPr>
              <a:t>v/s. </a:t>
            </a:r>
            <a:r>
              <a:rPr sz="2400" b="1" spc="-5" dirty="0">
                <a:latin typeface="Times New Roman"/>
                <a:cs typeface="Times New Roman"/>
              </a:rPr>
              <a:t>UOI </a:t>
            </a:r>
            <a:r>
              <a:rPr sz="2400" b="1" dirty="0">
                <a:latin typeface="Times New Roman"/>
                <a:cs typeface="Times New Roman"/>
              </a:rPr>
              <a:t>&amp;Ors.  </a:t>
            </a:r>
            <a:r>
              <a:rPr sz="2400" b="1" spc="-5" dirty="0">
                <a:latin typeface="Times New Roman"/>
                <a:cs typeface="Times New Roman"/>
              </a:rPr>
              <a:t>(2011) </a:t>
            </a:r>
            <a:r>
              <a:rPr sz="2400" b="1" dirty="0">
                <a:latin typeface="Times New Roman"/>
                <a:cs typeface="Times New Roman"/>
              </a:rPr>
              <a:t>334 </a:t>
            </a:r>
            <a:r>
              <a:rPr sz="2400" b="1" spc="-5" dirty="0">
                <a:latin typeface="Times New Roman"/>
                <a:cs typeface="Times New Roman"/>
              </a:rPr>
              <a:t>ITR </a:t>
            </a:r>
            <a:r>
              <a:rPr sz="2400" b="1" dirty="0">
                <a:latin typeface="Times New Roman"/>
                <a:cs typeface="Times New Roman"/>
              </a:rPr>
              <a:t>145 (Bom.). </a:t>
            </a:r>
            <a:endParaRPr lang="en-GB" sz="2400" b="1" dirty="0" smtClean="0">
              <a:latin typeface="Times New Roman"/>
              <a:cs typeface="Times New Roman"/>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2783791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6400" y="406400"/>
            <a:ext cx="11480800" cy="5416868"/>
          </a:xfrm>
          <a:prstGeom prst="rect">
            <a:avLst/>
          </a:prstGeom>
        </p:spPr>
        <p:txBody>
          <a:bodyPr vert="horz" wrap="square" lIns="0" tIns="0" rIns="0" bIns="0" rtlCol="0">
            <a:spAutoFit/>
          </a:bodyPr>
          <a:lstStyle/>
          <a:p>
            <a:pPr marL="12700" marR="5080" algn="just">
              <a:buClr>
                <a:srgbClr val="660000"/>
              </a:buClr>
              <a:buSzPct val="68750"/>
              <a:tabLst>
                <a:tab pos="482600" algn="l"/>
              </a:tabLst>
            </a:pPr>
            <a:r>
              <a:rPr lang="en-GB" sz="2400" spc="-5" dirty="0">
                <a:latin typeface="Times New Roman"/>
                <a:cs typeface="Times New Roman"/>
              </a:rPr>
              <a:t>The important principles  relating </a:t>
            </a:r>
            <a:r>
              <a:rPr lang="en-GB" sz="2400" dirty="0">
                <a:latin typeface="Times New Roman"/>
                <a:cs typeface="Times New Roman"/>
              </a:rPr>
              <a:t>to </a:t>
            </a:r>
            <a:r>
              <a:rPr lang="en-GB" sz="2400" spc="-5" dirty="0">
                <a:latin typeface="Times New Roman"/>
                <a:cs typeface="Times New Roman"/>
              </a:rPr>
              <a:t>provisions </a:t>
            </a:r>
            <a:r>
              <a:rPr lang="en-GB" sz="2400" dirty="0">
                <a:latin typeface="Times New Roman"/>
                <a:cs typeface="Times New Roman"/>
              </a:rPr>
              <a:t>of </a:t>
            </a:r>
            <a:r>
              <a:rPr lang="en-GB" sz="2400" spc="-5" dirty="0">
                <a:latin typeface="Times New Roman"/>
                <a:cs typeface="Times New Roman"/>
              </a:rPr>
              <a:t>S.50C </a:t>
            </a:r>
            <a:r>
              <a:rPr lang="en-GB" sz="2400" dirty="0">
                <a:latin typeface="Times New Roman"/>
                <a:cs typeface="Times New Roman"/>
              </a:rPr>
              <a:t>laid </a:t>
            </a:r>
            <a:r>
              <a:rPr lang="en-GB" sz="2400" spc="-5" dirty="0">
                <a:latin typeface="Times New Roman"/>
                <a:cs typeface="Times New Roman"/>
              </a:rPr>
              <a:t>down </a:t>
            </a:r>
            <a:r>
              <a:rPr lang="en-GB" sz="2400" dirty="0">
                <a:latin typeface="Times New Roman"/>
                <a:cs typeface="Times New Roman"/>
              </a:rPr>
              <a:t>by the Courts </a:t>
            </a:r>
            <a:r>
              <a:rPr lang="en-GB" sz="2400" spc="-5" dirty="0">
                <a:latin typeface="Times New Roman"/>
                <a:cs typeface="Times New Roman"/>
              </a:rPr>
              <a:t>while  </a:t>
            </a:r>
            <a:r>
              <a:rPr lang="en-GB" sz="2400" dirty="0">
                <a:latin typeface="Times New Roman"/>
                <a:cs typeface="Times New Roman"/>
              </a:rPr>
              <a:t>upholding the Constitutional Validity of </a:t>
            </a:r>
            <a:r>
              <a:rPr lang="en-GB" sz="2400" spc="-5" dirty="0">
                <a:latin typeface="Times New Roman"/>
                <a:cs typeface="Times New Roman"/>
              </a:rPr>
              <a:t>S.50C </a:t>
            </a:r>
            <a:r>
              <a:rPr lang="en-GB" sz="2400" dirty="0">
                <a:latin typeface="Times New Roman"/>
                <a:cs typeface="Times New Roman"/>
              </a:rPr>
              <a:t>are as</a:t>
            </a:r>
            <a:r>
              <a:rPr lang="en-GB" sz="2400" spc="-160" dirty="0">
                <a:latin typeface="Times New Roman"/>
                <a:cs typeface="Times New Roman"/>
              </a:rPr>
              <a:t> </a:t>
            </a:r>
            <a:r>
              <a:rPr lang="en-GB" sz="2400" dirty="0">
                <a:latin typeface="Times New Roman"/>
                <a:cs typeface="Times New Roman"/>
              </a:rPr>
              <a:t>under:</a:t>
            </a:r>
          </a:p>
          <a:p>
            <a:pPr marL="12700" marR="6350" algn="just">
              <a:spcBef>
                <a:spcPts val="575"/>
              </a:spcBef>
              <a:buClr>
                <a:srgbClr val="660000"/>
              </a:buClr>
              <a:buSzPct val="68750"/>
              <a:tabLst>
                <a:tab pos="482600" algn="l"/>
              </a:tabLst>
            </a:pPr>
            <a:r>
              <a:rPr lang="en-GB" sz="2400" spc="-5" dirty="0" err="1" smtClean="0">
                <a:latin typeface="Times New Roman"/>
                <a:cs typeface="Times New Roman"/>
              </a:rPr>
              <a:t>i</a:t>
            </a:r>
            <a:r>
              <a:rPr lang="en-GB" sz="2400" spc="-5" dirty="0">
                <a:latin typeface="Times New Roman"/>
                <a:cs typeface="Times New Roman"/>
              </a:rPr>
              <a:t>) S.50C </a:t>
            </a:r>
            <a:r>
              <a:rPr lang="en-GB" sz="2400" dirty="0">
                <a:latin typeface="Times New Roman"/>
                <a:cs typeface="Times New Roman"/>
              </a:rPr>
              <a:t>is only a </a:t>
            </a:r>
            <a:r>
              <a:rPr lang="en-GB" sz="2400" spc="-5" dirty="0">
                <a:latin typeface="Times New Roman"/>
                <a:cs typeface="Times New Roman"/>
              </a:rPr>
              <a:t>standard </a:t>
            </a:r>
            <a:r>
              <a:rPr lang="en-GB" sz="2400" dirty="0">
                <a:latin typeface="Times New Roman"/>
                <a:cs typeface="Times New Roman"/>
              </a:rPr>
              <a:t>of </a:t>
            </a:r>
            <a:r>
              <a:rPr lang="en-GB" sz="2400" spc="-5" dirty="0">
                <a:latin typeface="Times New Roman"/>
                <a:cs typeface="Times New Roman"/>
              </a:rPr>
              <a:t>measure </a:t>
            </a:r>
            <a:r>
              <a:rPr lang="en-GB" sz="2400" dirty="0">
                <a:latin typeface="Times New Roman"/>
                <a:cs typeface="Times New Roman"/>
              </a:rPr>
              <a:t>for </a:t>
            </a:r>
            <a:r>
              <a:rPr lang="en-GB" sz="2400" spc="-5" dirty="0">
                <a:latin typeface="Times New Roman"/>
                <a:cs typeface="Times New Roman"/>
              </a:rPr>
              <a:t>computation </a:t>
            </a:r>
            <a:r>
              <a:rPr lang="en-GB" sz="2400" dirty="0">
                <a:latin typeface="Times New Roman"/>
                <a:cs typeface="Times New Roman"/>
              </a:rPr>
              <a:t>of </a:t>
            </a:r>
            <a:r>
              <a:rPr lang="en-GB" sz="2400" spc="-5" dirty="0">
                <a:latin typeface="Times New Roman"/>
                <a:cs typeface="Times New Roman"/>
              </a:rPr>
              <a:t>the  </a:t>
            </a:r>
            <a:r>
              <a:rPr lang="en-GB" sz="2400" dirty="0">
                <a:latin typeface="Times New Roman"/>
                <a:cs typeface="Times New Roman"/>
              </a:rPr>
              <a:t>tax which is chargeable u/s. 4 and 5 of I.T.</a:t>
            </a:r>
            <a:r>
              <a:rPr lang="en-GB" sz="2400" spc="-145" dirty="0">
                <a:latin typeface="Times New Roman"/>
                <a:cs typeface="Times New Roman"/>
              </a:rPr>
              <a:t> </a:t>
            </a:r>
            <a:r>
              <a:rPr lang="en-GB" sz="2400" spc="-5" dirty="0">
                <a:latin typeface="Times New Roman"/>
                <a:cs typeface="Times New Roman"/>
              </a:rPr>
              <a:t>Act.</a:t>
            </a:r>
            <a:endParaRPr lang="en-GB" sz="2400" dirty="0">
              <a:latin typeface="Times New Roman"/>
              <a:cs typeface="Times New Roman"/>
            </a:endParaRPr>
          </a:p>
          <a:p>
            <a:pPr marL="12700" marR="5080" algn="just">
              <a:buClr>
                <a:srgbClr val="660000"/>
              </a:buClr>
              <a:buSzPct val="68750"/>
              <a:tabLst>
                <a:tab pos="482600" algn="l"/>
              </a:tabLst>
            </a:pPr>
            <a:endParaRPr lang="en-GB" sz="2400" spc="-5" dirty="0" smtClean="0">
              <a:latin typeface="Times New Roman"/>
              <a:cs typeface="Times New Roman"/>
            </a:endParaRPr>
          </a:p>
          <a:p>
            <a:pPr marL="12700" marR="5080" algn="just">
              <a:buClr>
                <a:srgbClr val="660000"/>
              </a:buClr>
              <a:buSzPct val="68750"/>
              <a:tabLst>
                <a:tab pos="482600" algn="l"/>
              </a:tabLst>
            </a:pPr>
            <a:r>
              <a:rPr lang="en-GB" sz="2400" spc="-5" dirty="0" smtClean="0">
                <a:latin typeface="Times New Roman"/>
                <a:cs typeface="Times New Roman"/>
              </a:rPr>
              <a:t>ii) </a:t>
            </a:r>
            <a:r>
              <a:rPr sz="2400" spc="-5" dirty="0" smtClean="0">
                <a:latin typeface="Times New Roman"/>
                <a:cs typeface="Times New Roman"/>
              </a:rPr>
              <a:t>A </a:t>
            </a:r>
            <a:r>
              <a:rPr sz="2400" spc="-5" dirty="0">
                <a:latin typeface="Times New Roman"/>
                <a:cs typeface="Times New Roman"/>
              </a:rPr>
              <a:t>complete </a:t>
            </a:r>
            <a:r>
              <a:rPr sz="2400" dirty="0">
                <a:latin typeface="Times New Roman"/>
                <a:cs typeface="Times New Roman"/>
              </a:rPr>
              <a:t>full proof safeguard </a:t>
            </a:r>
            <a:r>
              <a:rPr sz="2400" spc="-5" dirty="0">
                <a:latin typeface="Times New Roman"/>
                <a:cs typeface="Times New Roman"/>
              </a:rPr>
              <a:t>has been </a:t>
            </a:r>
            <a:r>
              <a:rPr sz="2400" dirty="0">
                <a:latin typeface="Times New Roman"/>
                <a:cs typeface="Times New Roman"/>
              </a:rPr>
              <a:t>given to </a:t>
            </a:r>
            <a:r>
              <a:rPr sz="2400" spc="-5" dirty="0">
                <a:latin typeface="Times New Roman"/>
                <a:cs typeface="Times New Roman"/>
              </a:rPr>
              <a:t>the  assessee </a:t>
            </a:r>
            <a:r>
              <a:rPr sz="2400" dirty="0">
                <a:latin typeface="Times New Roman"/>
                <a:cs typeface="Times New Roman"/>
              </a:rPr>
              <a:t>to establish </a:t>
            </a:r>
            <a:r>
              <a:rPr sz="2400" spc="-5" dirty="0">
                <a:latin typeface="Times New Roman"/>
                <a:cs typeface="Times New Roman"/>
              </a:rPr>
              <a:t>before the authorities concerned </a:t>
            </a:r>
            <a:r>
              <a:rPr sz="2400" dirty="0">
                <a:latin typeface="Times New Roman"/>
                <a:cs typeface="Times New Roman"/>
              </a:rPr>
              <a:t>the </a:t>
            </a:r>
            <a:r>
              <a:rPr sz="2400" spc="-5" dirty="0">
                <a:latin typeface="Times New Roman"/>
                <a:cs typeface="Times New Roman"/>
              </a:rPr>
              <a:t>real  </a:t>
            </a:r>
            <a:r>
              <a:rPr sz="2400" dirty="0">
                <a:latin typeface="Times New Roman"/>
                <a:cs typeface="Times New Roman"/>
              </a:rPr>
              <a:t>value </a:t>
            </a:r>
            <a:r>
              <a:rPr sz="2400" spc="-5" dirty="0">
                <a:latin typeface="Times New Roman"/>
                <a:cs typeface="Times New Roman"/>
              </a:rPr>
              <a:t>under sub-section </a:t>
            </a:r>
            <a:r>
              <a:rPr sz="2400" dirty="0">
                <a:latin typeface="Times New Roman"/>
                <a:cs typeface="Times New Roman"/>
              </a:rPr>
              <a:t>(2) of </a:t>
            </a:r>
            <a:r>
              <a:rPr sz="2400" spc="-5" dirty="0">
                <a:latin typeface="Times New Roman"/>
                <a:cs typeface="Times New Roman"/>
              </a:rPr>
              <a:t>Section 50C. </a:t>
            </a:r>
            <a:r>
              <a:rPr sz="2400" dirty="0">
                <a:latin typeface="Times New Roman"/>
                <a:cs typeface="Times New Roman"/>
              </a:rPr>
              <a:t>Hence, </a:t>
            </a:r>
            <a:r>
              <a:rPr sz="2400" spc="-5" dirty="0">
                <a:latin typeface="Times New Roman"/>
                <a:cs typeface="Times New Roman"/>
              </a:rPr>
              <a:t>S.50C  deals </a:t>
            </a:r>
            <a:r>
              <a:rPr sz="2400" dirty="0">
                <a:latin typeface="Times New Roman"/>
                <a:cs typeface="Times New Roman"/>
              </a:rPr>
              <a:t>with </a:t>
            </a:r>
            <a:r>
              <a:rPr sz="2400" spc="-5" dirty="0">
                <a:latin typeface="Times New Roman"/>
                <a:cs typeface="Times New Roman"/>
              </a:rPr>
              <a:t>real value </a:t>
            </a:r>
            <a:r>
              <a:rPr sz="2400" dirty="0">
                <a:latin typeface="Times New Roman"/>
                <a:cs typeface="Times New Roman"/>
              </a:rPr>
              <a:t>which is to </a:t>
            </a:r>
            <a:r>
              <a:rPr sz="2400" spc="-10" dirty="0">
                <a:latin typeface="Times New Roman"/>
                <a:cs typeface="Times New Roman"/>
              </a:rPr>
              <a:t>be </a:t>
            </a:r>
            <a:r>
              <a:rPr sz="2400" spc="-5" dirty="0">
                <a:latin typeface="Times New Roman"/>
                <a:cs typeface="Times New Roman"/>
              </a:rPr>
              <a:t>determined </a:t>
            </a:r>
            <a:r>
              <a:rPr sz="2400" dirty="0">
                <a:latin typeface="Times New Roman"/>
                <a:cs typeface="Times New Roman"/>
              </a:rPr>
              <a:t>only </a:t>
            </a:r>
            <a:r>
              <a:rPr sz="2400" spc="-5" dirty="0">
                <a:latin typeface="Times New Roman"/>
                <a:cs typeface="Times New Roman"/>
              </a:rPr>
              <a:t>after  </a:t>
            </a:r>
            <a:r>
              <a:rPr sz="2400" dirty="0">
                <a:latin typeface="Times New Roman"/>
                <a:cs typeface="Times New Roman"/>
              </a:rPr>
              <a:t>hearing the assessee </a:t>
            </a:r>
            <a:r>
              <a:rPr sz="2400" spc="-5" dirty="0">
                <a:latin typeface="Times New Roman"/>
                <a:cs typeface="Times New Roman"/>
              </a:rPr>
              <a:t>as </a:t>
            </a:r>
            <a:r>
              <a:rPr sz="2400" dirty="0">
                <a:latin typeface="Times New Roman"/>
                <a:cs typeface="Times New Roman"/>
              </a:rPr>
              <a:t>per the statutory</a:t>
            </a:r>
            <a:r>
              <a:rPr sz="2400" spc="-125" dirty="0">
                <a:latin typeface="Times New Roman"/>
                <a:cs typeface="Times New Roman"/>
              </a:rPr>
              <a:t> </a:t>
            </a:r>
            <a:r>
              <a:rPr sz="2400" dirty="0">
                <a:latin typeface="Times New Roman"/>
                <a:cs typeface="Times New Roman"/>
              </a:rPr>
              <a:t>provisions.</a:t>
            </a:r>
          </a:p>
          <a:p>
            <a:pPr>
              <a:spcBef>
                <a:spcPts val="10"/>
              </a:spcBef>
              <a:buClr>
                <a:srgbClr val="660000"/>
              </a:buClr>
            </a:pPr>
            <a:endParaRPr sz="3500" dirty="0">
              <a:latin typeface="Times New Roman"/>
              <a:cs typeface="Times New Roman"/>
            </a:endParaRPr>
          </a:p>
          <a:p>
            <a:pPr marL="12700" marR="5080" algn="just">
              <a:buClr>
                <a:srgbClr val="660000"/>
              </a:buClr>
              <a:buSzPct val="68750"/>
              <a:tabLst>
                <a:tab pos="482600" algn="l"/>
              </a:tabLst>
            </a:pPr>
            <a:r>
              <a:rPr lang="en-GB" sz="2400" dirty="0" smtClean="0">
                <a:latin typeface="Times New Roman"/>
                <a:cs typeface="Times New Roman"/>
              </a:rPr>
              <a:t>iii) </a:t>
            </a:r>
            <a:r>
              <a:rPr sz="2400" dirty="0" smtClean="0">
                <a:latin typeface="Times New Roman"/>
                <a:cs typeface="Times New Roman"/>
              </a:rPr>
              <a:t>The </a:t>
            </a:r>
            <a:r>
              <a:rPr sz="2400" spc="-5" dirty="0">
                <a:latin typeface="Times New Roman"/>
                <a:cs typeface="Times New Roman"/>
              </a:rPr>
              <a:t>provisions </a:t>
            </a:r>
            <a:r>
              <a:rPr sz="2400" dirty="0">
                <a:latin typeface="Times New Roman"/>
                <a:cs typeface="Times New Roman"/>
              </a:rPr>
              <a:t>of </a:t>
            </a:r>
            <a:r>
              <a:rPr sz="2400" spc="-5" dirty="0">
                <a:latin typeface="Times New Roman"/>
                <a:cs typeface="Times New Roman"/>
              </a:rPr>
              <a:t>S.50C cannot </a:t>
            </a:r>
            <a:r>
              <a:rPr sz="2400" spc="-10" dirty="0">
                <a:latin typeface="Times New Roman"/>
                <a:cs typeface="Times New Roman"/>
              </a:rPr>
              <a:t>be </a:t>
            </a:r>
            <a:r>
              <a:rPr sz="2400" spc="-5" dirty="0">
                <a:latin typeface="Times New Roman"/>
                <a:cs typeface="Times New Roman"/>
              </a:rPr>
              <a:t>read </a:t>
            </a:r>
            <a:r>
              <a:rPr sz="2400" dirty="0">
                <a:latin typeface="Times New Roman"/>
                <a:cs typeface="Times New Roman"/>
              </a:rPr>
              <a:t>down </a:t>
            </a:r>
            <a:r>
              <a:rPr sz="2400" spc="-5" dirty="0">
                <a:latin typeface="Times New Roman"/>
                <a:cs typeface="Times New Roman"/>
              </a:rPr>
              <a:t>as assessee has  </a:t>
            </a:r>
            <a:r>
              <a:rPr sz="2400" dirty="0">
                <a:latin typeface="Times New Roman"/>
                <a:cs typeface="Times New Roman"/>
              </a:rPr>
              <a:t>been </a:t>
            </a:r>
            <a:r>
              <a:rPr sz="2400" spc="-5" dirty="0">
                <a:latin typeface="Times New Roman"/>
                <a:cs typeface="Times New Roman"/>
              </a:rPr>
              <a:t>given </a:t>
            </a:r>
            <a:r>
              <a:rPr sz="2400" dirty="0">
                <a:latin typeface="Times New Roman"/>
                <a:cs typeface="Times New Roman"/>
              </a:rPr>
              <a:t>an </a:t>
            </a:r>
            <a:r>
              <a:rPr sz="2400" spc="-5" dirty="0">
                <a:latin typeface="Times New Roman"/>
                <a:cs typeface="Times New Roman"/>
              </a:rPr>
              <a:t>opportunity </a:t>
            </a:r>
            <a:r>
              <a:rPr sz="2400" dirty="0">
                <a:latin typeface="Times New Roman"/>
                <a:cs typeface="Times New Roman"/>
              </a:rPr>
              <a:t>to </a:t>
            </a:r>
            <a:r>
              <a:rPr sz="2400" spc="-5" dirty="0">
                <a:latin typeface="Times New Roman"/>
                <a:cs typeface="Times New Roman"/>
              </a:rPr>
              <a:t>rebut </a:t>
            </a:r>
            <a:r>
              <a:rPr sz="2400" dirty="0">
                <a:latin typeface="Times New Roman"/>
                <a:cs typeface="Times New Roman"/>
              </a:rPr>
              <a:t>the </a:t>
            </a:r>
            <a:r>
              <a:rPr sz="2400" spc="-5" dirty="0">
                <a:latin typeface="Times New Roman"/>
                <a:cs typeface="Times New Roman"/>
              </a:rPr>
              <a:t>presumption as </a:t>
            </a:r>
            <a:r>
              <a:rPr sz="2400" dirty="0">
                <a:latin typeface="Times New Roman"/>
                <a:cs typeface="Times New Roman"/>
              </a:rPr>
              <a:t>to </a:t>
            </a:r>
            <a:r>
              <a:rPr sz="2400" spc="-5" dirty="0">
                <a:latin typeface="Times New Roman"/>
                <a:cs typeface="Times New Roman"/>
              </a:rPr>
              <a:t>the  </a:t>
            </a:r>
            <a:r>
              <a:rPr sz="2400" dirty="0">
                <a:latin typeface="Times New Roman"/>
                <a:cs typeface="Times New Roman"/>
              </a:rPr>
              <a:t>fair </a:t>
            </a:r>
            <a:r>
              <a:rPr sz="2400" spc="-5" dirty="0">
                <a:latin typeface="Times New Roman"/>
                <a:cs typeface="Times New Roman"/>
              </a:rPr>
              <a:t>market </a:t>
            </a:r>
            <a:r>
              <a:rPr sz="2400" dirty="0">
                <a:latin typeface="Times New Roman"/>
                <a:cs typeface="Times New Roman"/>
              </a:rPr>
              <a:t>value of </a:t>
            </a:r>
            <a:r>
              <a:rPr sz="2400" spc="-5" dirty="0">
                <a:latin typeface="Times New Roman"/>
                <a:cs typeface="Times New Roman"/>
              </a:rPr>
              <a:t>the capital asset </a:t>
            </a:r>
            <a:r>
              <a:rPr sz="2400" dirty="0">
                <a:latin typeface="Times New Roman"/>
                <a:cs typeface="Times New Roman"/>
              </a:rPr>
              <a:t>arrived at by </a:t>
            </a:r>
            <a:r>
              <a:rPr sz="2400" spc="-5" dirty="0">
                <a:latin typeface="Times New Roman"/>
                <a:cs typeface="Times New Roman"/>
              </a:rPr>
              <a:t>the  authorities under </a:t>
            </a:r>
            <a:r>
              <a:rPr sz="2400" dirty="0">
                <a:latin typeface="Times New Roman"/>
                <a:cs typeface="Times New Roman"/>
              </a:rPr>
              <a:t>the </a:t>
            </a:r>
            <a:r>
              <a:rPr sz="2400" spc="-10" dirty="0">
                <a:latin typeface="Times New Roman"/>
                <a:cs typeface="Times New Roman"/>
              </a:rPr>
              <a:t>Stamp </a:t>
            </a:r>
            <a:r>
              <a:rPr sz="2400" spc="-5" dirty="0">
                <a:latin typeface="Times New Roman"/>
                <a:cs typeface="Times New Roman"/>
              </a:rPr>
              <a:t>Act. </a:t>
            </a:r>
            <a:r>
              <a:rPr sz="2400" dirty="0">
                <a:latin typeface="Times New Roman"/>
                <a:cs typeface="Times New Roman"/>
              </a:rPr>
              <a:t>Hence, the </a:t>
            </a:r>
            <a:r>
              <a:rPr sz="2400" spc="-5" dirty="0">
                <a:latin typeface="Times New Roman"/>
                <a:cs typeface="Times New Roman"/>
              </a:rPr>
              <a:t>ratio of decisions  </a:t>
            </a:r>
            <a:r>
              <a:rPr sz="2400" dirty="0">
                <a:latin typeface="Times New Roman"/>
                <a:cs typeface="Times New Roman"/>
              </a:rPr>
              <a:t>of </a:t>
            </a:r>
            <a:r>
              <a:rPr sz="2400" spc="-5" dirty="0">
                <a:latin typeface="Times New Roman"/>
                <a:cs typeface="Times New Roman"/>
              </a:rPr>
              <a:t>Supreme </a:t>
            </a:r>
            <a:r>
              <a:rPr sz="2400" dirty="0">
                <a:latin typeface="Times New Roman"/>
                <a:cs typeface="Times New Roman"/>
              </a:rPr>
              <a:t>Court in </a:t>
            </a:r>
            <a:r>
              <a:rPr sz="2400" b="1" spc="-5" dirty="0">
                <a:latin typeface="Times New Roman"/>
                <a:cs typeface="Times New Roman"/>
              </a:rPr>
              <a:t>K.P.</a:t>
            </a:r>
            <a:r>
              <a:rPr sz="2400" spc="-5" dirty="0">
                <a:latin typeface="Times New Roman"/>
                <a:cs typeface="Times New Roman"/>
              </a:rPr>
              <a:t> </a:t>
            </a:r>
            <a:r>
              <a:rPr sz="2400" b="1" dirty="0">
                <a:latin typeface="Times New Roman"/>
                <a:cs typeface="Times New Roman"/>
              </a:rPr>
              <a:t>Varghese v/s. </a:t>
            </a:r>
            <a:r>
              <a:rPr sz="2400" b="1" spc="-5" dirty="0">
                <a:latin typeface="Times New Roman"/>
                <a:cs typeface="Times New Roman"/>
              </a:rPr>
              <a:t>ITO (1981) </a:t>
            </a:r>
            <a:r>
              <a:rPr sz="2400" b="1" dirty="0">
                <a:latin typeface="Times New Roman"/>
                <a:cs typeface="Times New Roman"/>
              </a:rPr>
              <a:t>131 </a:t>
            </a:r>
            <a:r>
              <a:rPr sz="2400" b="1" spc="-5" dirty="0">
                <a:latin typeface="Times New Roman"/>
                <a:cs typeface="Times New Roman"/>
              </a:rPr>
              <a:t>ITR  </a:t>
            </a:r>
            <a:r>
              <a:rPr sz="2400" b="1" dirty="0">
                <a:latin typeface="Times New Roman"/>
                <a:cs typeface="Times New Roman"/>
              </a:rPr>
              <a:t>597</a:t>
            </a:r>
            <a:r>
              <a:rPr sz="2400" dirty="0">
                <a:latin typeface="Times New Roman"/>
                <a:cs typeface="Times New Roman"/>
              </a:rPr>
              <a:t> is not applicable to</a:t>
            </a:r>
            <a:r>
              <a:rPr sz="2400" spc="-120" dirty="0">
                <a:latin typeface="Times New Roman"/>
                <a:cs typeface="Times New Roman"/>
              </a:rPr>
              <a:t> </a:t>
            </a:r>
            <a:r>
              <a:rPr sz="2400" spc="-5" dirty="0">
                <a:latin typeface="Times New Roman"/>
                <a:cs typeface="Times New Roman"/>
              </a:rPr>
              <a:t>S.50C.</a:t>
            </a:r>
            <a:endParaRPr sz="2400" dirty="0">
              <a:latin typeface="Times New Roman"/>
              <a:cs typeface="Times New Roman"/>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4624032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65310"/>
            <a:ext cx="11567160" cy="6473372"/>
          </a:xfrm>
        </p:spPr>
        <p:txBody>
          <a:bodyPr>
            <a:noAutofit/>
          </a:bodyPr>
          <a:lstStyle/>
          <a:p>
            <a:pPr marL="0" indent="0" algn="just">
              <a:buNone/>
            </a:pPr>
            <a:r>
              <a:rPr lang="en-GB" sz="2290" b="1" spc="-5" dirty="0">
                <a:latin typeface="Times New Roman" panose="02020603050405020304" pitchFamily="18" charset="0"/>
                <a:cs typeface="Times New Roman" panose="02020603050405020304" pitchFamily="18" charset="0"/>
              </a:rPr>
              <a:t>ISSUE </a:t>
            </a:r>
            <a:r>
              <a:rPr lang="en-GB" sz="2290" b="1" spc="-5" dirty="0" smtClean="0">
                <a:latin typeface="Times New Roman" panose="02020603050405020304" pitchFamily="18" charset="0"/>
                <a:cs typeface="Times New Roman" panose="02020603050405020304" pitchFamily="18" charset="0"/>
              </a:rPr>
              <a:t>- 1</a:t>
            </a:r>
            <a:endParaRPr lang="en-GB" sz="2290" b="1" spc="-5" dirty="0">
              <a:latin typeface="Times New Roman" panose="02020603050405020304" pitchFamily="18" charset="0"/>
              <a:cs typeface="Times New Roman" panose="02020603050405020304" pitchFamily="18" charset="0"/>
            </a:endParaRPr>
          </a:p>
          <a:p>
            <a:pPr marL="0" indent="0" algn="just">
              <a:buNone/>
            </a:pPr>
            <a:r>
              <a:rPr lang="en-GB" sz="2290" b="1" u="sng" spc="-5" dirty="0" smtClean="0">
                <a:latin typeface="Times New Roman" panose="02020603050405020304" pitchFamily="18" charset="0"/>
                <a:cs typeface="Times New Roman" panose="02020603050405020304" pitchFamily="18" charset="0"/>
              </a:rPr>
              <a:t>Provisions </a:t>
            </a:r>
            <a:r>
              <a:rPr lang="en-GB" sz="2290" b="1" u="sng" spc="-5" dirty="0">
                <a:latin typeface="Times New Roman" panose="02020603050405020304" pitchFamily="18" charset="0"/>
                <a:cs typeface="Times New Roman" panose="02020603050405020304" pitchFamily="18" charset="0"/>
              </a:rPr>
              <a:t>of s. 50C do not apply to “rights in land &amp; building</a:t>
            </a:r>
            <a:r>
              <a:rPr lang="en-GB" sz="2290" b="1" u="sng" spc="-5" dirty="0" smtClean="0">
                <a:latin typeface="Times New Roman" panose="02020603050405020304" pitchFamily="18" charset="0"/>
                <a:cs typeface="Times New Roman" panose="02020603050405020304" pitchFamily="18" charset="0"/>
              </a:rPr>
              <a:t>”.</a:t>
            </a:r>
          </a:p>
          <a:p>
            <a:pPr marL="0" indent="0" algn="just">
              <a:buNone/>
            </a:pPr>
            <a:r>
              <a:rPr lang="en-GB" sz="2290" b="1" dirty="0" smtClean="0">
                <a:latin typeface="Times New Roman" panose="02020603050405020304" pitchFamily="18" charset="0"/>
                <a:cs typeface="Times New Roman" panose="02020603050405020304" pitchFamily="18" charset="0"/>
              </a:rPr>
              <a:t>V.S. </a:t>
            </a:r>
            <a:r>
              <a:rPr lang="en-GB" sz="2290" b="1" dirty="0" err="1" smtClean="0">
                <a:latin typeface="Times New Roman" panose="02020603050405020304" pitchFamily="18" charset="0"/>
                <a:cs typeface="Times New Roman" panose="02020603050405020304" pitchFamily="18" charset="0"/>
              </a:rPr>
              <a:t>Chandrashekar</a:t>
            </a:r>
            <a:r>
              <a:rPr lang="en-GB" sz="2290" b="1" dirty="0" smtClean="0">
                <a:latin typeface="Times New Roman" panose="02020603050405020304" pitchFamily="18" charset="0"/>
                <a:cs typeface="Times New Roman" panose="02020603050405020304" pitchFamily="18" charset="0"/>
              </a:rPr>
              <a:t> V ACIT, 2021 432 ITR 330 / 199 DTR 545 / 320 CTR 339 / 282 Taxman 244(</a:t>
            </a:r>
            <a:r>
              <a:rPr lang="en-GB" sz="2290" b="1" dirty="0" err="1" smtClean="0">
                <a:latin typeface="Times New Roman" panose="02020603050405020304" pitchFamily="18" charset="0"/>
                <a:cs typeface="Times New Roman" panose="02020603050405020304" pitchFamily="18" charset="0"/>
              </a:rPr>
              <a:t>Karn</a:t>
            </a:r>
            <a:r>
              <a:rPr lang="en-GB" sz="2290" b="1" dirty="0" smtClean="0">
                <a:latin typeface="Times New Roman" panose="02020603050405020304" pitchFamily="18" charset="0"/>
                <a:cs typeface="Times New Roman" panose="02020603050405020304" pitchFamily="18" charset="0"/>
              </a:rPr>
              <a:t>)(HC)</a:t>
            </a:r>
          </a:p>
          <a:p>
            <a:pPr marL="0" indent="0" algn="just">
              <a:buNone/>
            </a:pPr>
            <a:r>
              <a:rPr lang="en-GB" sz="2290" b="1" dirty="0" smtClean="0">
                <a:latin typeface="Times New Roman" panose="02020603050405020304" pitchFamily="18" charset="0"/>
                <a:cs typeface="Times New Roman" panose="02020603050405020304" pitchFamily="18" charset="0"/>
              </a:rPr>
              <a:t>Where </a:t>
            </a:r>
            <a:r>
              <a:rPr lang="en-GB" sz="2290" b="1" dirty="0" err="1" smtClean="0">
                <a:latin typeface="Times New Roman" panose="02020603050405020304" pitchFamily="18" charset="0"/>
                <a:cs typeface="Times New Roman" panose="02020603050405020304" pitchFamily="18" charset="0"/>
              </a:rPr>
              <a:t>assessee</a:t>
            </a:r>
            <a:r>
              <a:rPr lang="en-GB" sz="2290" b="1" dirty="0" smtClean="0">
                <a:latin typeface="Times New Roman" panose="02020603050405020304" pitchFamily="18" charset="0"/>
                <a:cs typeface="Times New Roman" panose="02020603050405020304" pitchFamily="18" charset="0"/>
              </a:rPr>
              <a:t> entered into an unregistered agreement for sale with one NE for purchase of land, but later NE sold said land to other party through sale deeds where </a:t>
            </a:r>
            <a:r>
              <a:rPr lang="en-GB" sz="2290" b="1" dirty="0" err="1" smtClean="0">
                <a:latin typeface="Times New Roman" panose="02020603050405020304" pitchFamily="18" charset="0"/>
                <a:cs typeface="Times New Roman" panose="02020603050405020304" pitchFamily="18" charset="0"/>
              </a:rPr>
              <a:t>assessee</a:t>
            </a:r>
            <a:r>
              <a:rPr lang="en-GB" sz="2290" b="1" dirty="0" smtClean="0">
                <a:latin typeface="Times New Roman" panose="02020603050405020304" pitchFamily="18" charset="0"/>
                <a:cs typeface="Times New Roman" panose="02020603050405020304" pitchFamily="18" charset="0"/>
              </a:rPr>
              <a:t> was merely a consenting witness, even though </a:t>
            </a:r>
            <a:r>
              <a:rPr lang="en-GB" sz="2290" b="1" dirty="0" err="1" smtClean="0">
                <a:latin typeface="Times New Roman" panose="02020603050405020304" pitchFamily="18" charset="0"/>
                <a:cs typeface="Times New Roman" panose="02020603050405020304" pitchFamily="18" charset="0"/>
              </a:rPr>
              <a:t>assessee</a:t>
            </a:r>
            <a:r>
              <a:rPr lang="en-GB" sz="2290" b="1" dirty="0" smtClean="0">
                <a:latin typeface="Times New Roman" panose="02020603050405020304" pitchFamily="18" charset="0"/>
                <a:cs typeface="Times New Roman" panose="02020603050405020304" pitchFamily="18" charset="0"/>
              </a:rPr>
              <a:t> had certain rights under agreement, section 50C would not apply to </a:t>
            </a:r>
            <a:r>
              <a:rPr lang="en-GB" sz="2290" b="1" dirty="0" err="1" smtClean="0">
                <a:latin typeface="Times New Roman" panose="02020603050405020304" pitchFamily="18" charset="0"/>
                <a:cs typeface="Times New Roman" panose="02020603050405020304" pitchFamily="18" charset="0"/>
              </a:rPr>
              <a:t>assessee</a:t>
            </a:r>
            <a:r>
              <a:rPr lang="en-GB" sz="2290" b="1" dirty="0" smtClean="0">
                <a:latin typeface="Times New Roman" panose="02020603050405020304" pitchFamily="18" charset="0"/>
                <a:cs typeface="Times New Roman" panose="02020603050405020304" pitchFamily="18" charset="0"/>
              </a:rPr>
              <a:t> since </a:t>
            </a:r>
            <a:r>
              <a:rPr lang="en-GB" sz="2290" b="1" dirty="0" err="1" smtClean="0">
                <a:latin typeface="Times New Roman" panose="02020603050405020304" pitchFamily="18" charset="0"/>
                <a:cs typeface="Times New Roman" panose="02020603050405020304" pitchFamily="18" charset="0"/>
              </a:rPr>
              <a:t>assessee</a:t>
            </a:r>
            <a:r>
              <a:rPr lang="en-GB" sz="2290" b="1" dirty="0" smtClean="0">
                <a:latin typeface="Times New Roman" panose="02020603050405020304" pitchFamily="18" charset="0"/>
                <a:cs typeface="Times New Roman" panose="02020603050405020304" pitchFamily="18" charset="0"/>
              </a:rPr>
              <a:t> was not a transferor/co-owner of land sold.</a:t>
            </a: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6961611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543" y="391886"/>
            <a:ext cx="11364686" cy="5785077"/>
          </a:xfrm>
        </p:spPr>
        <p:txBody>
          <a:bodyPr>
            <a:normAutofit/>
          </a:bodyPr>
          <a:lstStyle/>
          <a:p>
            <a:pPr marL="0" indent="0" algn="just">
              <a:buNone/>
            </a:pPr>
            <a:r>
              <a:rPr lang="en-GB" sz="3200" b="1" u="sng" dirty="0" smtClean="0">
                <a:latin typeface="TiMES" panose="02020603050405020304" pitchFamily="18" charset="0"/>
                <a:cs typeface="TiMES" panose="02020603050405020304" pitchFamily="18" charset="0"/>
              </a:rPr>
              <a:t>FACTS</a:t>
            </a:r>
            <a:r>
              <a:rPr lang="en-GB" sz="2400" dirty="0" smtClean="0">
                <a:latin typeface="TiMES" panose="02020603050405020304" pitchFamily="18" charset="0"/>
                <a:cs typeface="TiMES" panose="02020603050405020304" pitchFamily="18" charset="0"/>
              </a:rPr>
              <a:t> </a:t>
            </a:r>
          </a:p>
          <a:p>
            <a:pPr algn="just">
              <a:buFont typeface="Wingdings" panose="05000000000000000000" pitchFamily="2" charset="2"/>
              <a:buChar char="Ø"/>
            </a:pPr>
            <a:r>
              <a:rPr lang="en-GB" sz="2400" dirty="0" smtClean="0">
                <a:latin typeface="TiMES" panose="02020603050405020304" pitchFamily="18" charset="0"/>
                <a:cs typeface="TiMES" panose="02020603050405020304" pitchFamily="18" charset="0"/>
              </a:rPr>
              <a:t>The </a:t>
            </a:r>
            <a:r>
              <a:rPr lang="en-GB" sz="2400" dirty="0" err="1" smtClean="0">
                <a:latin typeface="TiMES" panose="02020603050405020304" pitchFamily="18" charset="0"/>
                <a:cs typeface="TiMES" panose="02020603050405020304" pitchFamily="18" charset="0"/>
              </a:rPr>
              <a:t>assessee</a:t>
            </a:r>
            <a:r>
              <a:rPr lang="en-GB" sz="2400" dirty="0" smtClean="0">
                <a:latin typeface="TiMES" panose="02020603050405020304" pitchFamily="18" charset="0"/>
                <a:cs typeface="TiMES" panose="02020603050405020304" pitchFamily="18" charset="0"/>
              </a:rPr>
              <a:t> entered into an unregistered agreement for sale with one NE for purchase of land. Later, said land was sold to parties other than </a:t>
            </a:r>
            <a:r>
              <a:rPr lang="en-GB" sz="2400" dirty="0" err="1" smtClean="0">
                <a:latin typeface="TiMES" panose="02020603050405020304" pitchFamily="18" charset="0"/>
                <a:cs typeface="TiMES" panose="02020603050405020304" pitchFamily="18" charset="0"/>
              </a:rPr>
              <a:t>assessee</a:t>
            </a:r>
            <a:r>
              <a:rPr lang="en-GB" sz="2400" dirty="0" smtClean="0">
                <a:latin typeface="TiMES" panose="02020603050405020304" pitchFamily="18" charset="0"/>
                <a:cs typeface="TiMES" panose="02020603050405020304" pitchFamily="18" charset="0"/>
              </a:rPr>
              <a:t>.</a:t>
            </a:r>
          </a:p>
          <a:p>
            <a:pPr algn="just">
              <a:buFont typeface="Wingdings" panose="05000000000000000000" pitchFamily="2" charset="2"/>
              <a:buChar char="Ø"/>
            </a:pPr>
            <a:r>
              <a:rPr lang="en-GB" sz="2400" dirty="0" smtClean="0">
                <a:latin typeface="TiMES" panose="02020603050405020304" pitchFamily="18" charset="0"/>
                <a:cs typeface="TiMES" panose="02020603050405020304" pitchFamily="18" charset="0"/>
              </a:rPr>
              <a:t>The Assessing Officer held that section 50C would apply to </a:t>
            </a:r>
            <a:r>
              <a:rPr lang="en-GB" sz="2400" dirty="0" err="1" smtClean="0">
                <a:latin typeface="TiMES" panose="02020603050405020304" pitchFamily="18" charset="0"/>
                <a:cs typeface="TiMES" panose="02020603050405020304" pitchFamily="18" charset="0"/>
              </a:rPr>
              <a:t>assessee</a:t>
            </a:r>
            <a:r>
              <a:rPr lang="en-GB" sz="2400" dirty="0" smtClean="0">
                <a:latin typeface="TiMES" panose="02020603050405020304" pitchFamily="18" charset="0"/>
                <a:cs typeface="TiMES" panose="02020603050405020304" pitchFamily="18" charset="0"/>
              </a:rPr>
              <a:t> with respect to land sold.</a:t>
            </a:r>
          </a:p>
          <a:p>
            <a:pPr algn="just">
              <a:buFont typeface="Wingdings" panose="05000000000000000000" pitchFamily="2" charset="2"/>
              <a:buChar char="Ø"/>
            </a:pPr>
            <a:r>
              <a:rPr lang="en-GB" sz="2400" dirty="0" smtClean="0">
                <a:latin typeface="TiMES" panose="02020603050405020304" pitchFamily="18" charset="0"/>
                <a:cs typeface="TiMES" panose="02020603050405020304" pitchFamily="18" charset="0"/>
              </a:rPr>
              <a:t>On appeal, the </a:t>
            </a:r>
            <a:r>
              <a:rPr lang="en-GB" sz="2400" dirty="0" err="1" smtClean="0">
                <a:latin typeface="TiMES" panose="02020603050405020304" pitchFamily="18" charset="0"/>
                <a:cs typeface="TiMES" panose="02020603050405020304" pitchFamily="18" charset="0"/>
              </a:rPr>
              <a:t>assessee</a:t>
            </a:r>
            <a:r>
              <a:rPr lang="en-GB" sz="2400" dirty="0" smtClean="0">
                <a:latin typeface="TiMES" panose="02020603050405020304" pitchFamily="18" charset="0"/>
                <a:cs typeface="TiMES" panose="02020603050405020304" pitchFamily="18" charset="0"/>
              </a:rPr>
              <a:t> contended that under agreement entered into with NE, he was neither handed over possession of land nor power of attorney was executed in his favour and also NE sold the land through sale deeds where </a:t>
            </a:r>
            <a:r>
              <a:rPr lang="en-GB" sz="2400" dirty="0" err="1" smtClean="0">
                <a:latin typeface="TiMES" panose="02020603050405020304" pitchFamily="18" charset="0"/>
                <a:cs typeface="TiMES" panose="02020603050405020304" pitchFamily="18" charset="0"/>
              </a:rPr>
              <a:t>assessee</a:t>
            </a:r>
            <a:r>
              <a:rPr lang="en-GB" sz="2400" dirty="0" smtClean="0">
                <a:latin typeface="TiMES" panose="02020603050405020304" pitchFamily="18" charset="0"/>
                <a:cs typeface="TiMES" panose="02020603050405020304" pitchFamily="18" charset="0"/>
              </a:rPr>
              <a:t> was not a party but merely a consenting witness. The Commissioner (Appeals) partly allowed the appeal.</a:t>
            </a:r>
          </a:p>
          <a:p>
            <a:pPr algn="just">
              <a:buFont typeface="Wingdings" panose="05000000000000000000" pitchFamily="2" charset="2"/>
              <a:buChar char="Ø"/>
            </a:pPr>
            <a:r>
              <a:rPr lang="en-GB" sz="2400" dirty="0" smtClean="0">
                <a:latin typeface="TiMES" panose="02020603050405020304" pitchFamily="18" charset="0"/>
                <a:cs typeface="TiMES" panose="02020603050405020304" pitchFamily="18" charset="0"/>
              </a:rPr>
              <a:t>On further appeal, The Tribunal upheld decision of the Assessing Officer</a:t>
            </a:r>
          </a:p>
        </p:txBody>
      </p:sp>
    </p:spTree>
    <p:extLst>
      <p:ext uri="{BB962C8B-B14F-4D97-AF65-F5344CB8AC3E}">
        <p14:creationId xmlns:p14="http://schemas.microsoft.com/office/powerpoint/2010/main" val="26947431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328" y="362960"/>
            <a:ext cx="11593116" cy="5842928"/>
          </a:xfrm>
        </p:spPr>
        <p:txBody>
          <a:bodyPr>
            <a:normAutofit fontScale="92500" lnSpcReduction="20000"/>
          </a:bodyPr>
          <a:lstStyle/>
          <a:p>
            <a:pPr marL="0" indent="0" algn="just">
              <a:buNone/>
            </a:pPr>
            <a:r>
              <a:rPr lang="en-GB" sz="3200" dirty="0">
                <a:latin typeface="TiMES" panose="02020603050405020304" pitchFamily="18" charset="0"/>
                <a:cs typeface="TiMES" panose="02020603050405020304" pitchFamily="18" charset="0"/>
              </a:rPr>
              <a:t>On appeal to the High Court :</a:t>
            </a:r>
            <a:endParaRPr lang="en-IN" sz="3200" dirty="0">
              <a:latin typeface="TiMES" panose="02020603050405020304" pitchFamily="18" charset="0"/>
              <a:cs typeface="TiMES" panose="02020603050405020304" pitchFamily="18" charset="0"/>
            </a:endParaRPr>
          </a:p>
          <a:p>
            <a:pPr marL="0" indent="0" algn="just">
              <a:buNone/>
            </a:pPr>
            <a:r>
              <a:rPr lang="en-GB" sz="3200" b="1" u="sng" dirty="0" smtClean="0">
                <a:latin typeface="TiMES" panose="02020603050405020304" pitchFamily="18" charset="0"/>
                <a:cs typeface="TiMES" panose="02020603050405020304" pitchFamily="18" charset="0"/>
              </a:rPr>
              <a:t>HELD</a:t>
            </a:r>
          </a:p>
          <a:p>
            <a:pPr marL="0" indent="0" algn="just">
              <a:buNone/>
            </a:pPr>
            <a:r>
              <a:rPr lang="en-GB" sz="2400" dirty="0" smtClean="0">
                <a:latin typeface="TiMES" panose="02020603050405020304" pitchFamily="18" charset="0"/>
                <a:cs typeface="TiMES" panose="02020603050405020304" pitchFamily="18" charset="0"/>
              </a:rPr>
              <a:t>From perusal of the provisions of sections 2(47) and 50C, it is axiomatic that Explanation 1 to section 2(47) uses the term 'immovable property' whereas, section 50C uses the expression 'land' instead of immovable property. </a:t>
            </a:r>
          </a:p>
          <a:p>
            <a:pPr marL="0" indent="0" algn="just">
              <a:buNone/>
            </a:pPr>
            <a:r>
              <a:rPr lang="en-GB" sz="2400" dirty="0" smtClean="0">
                <a:latin typeface="TiMES" panose="02020603050405020304" pitchFamily="18" charset="0"/>
                <a:cs typeface="TiMES" panose="02020603050405020304" pitchFamily="18" charset="0"/>
              </a:rPr>
              <a:t>It is also pertinent to mention that wherever the legislature intended to expand the meaning of the land to include rights or interests in land, it has said so specifically, viz., section 35(1)(a), section 54G(1), section 54GA(1) and section 269UA(d) and Explanation to section 155(5A). </a:t>
            </a:r>
          </a:p>
          <a:p>
            <a:pPr marL="0" indent="0" algn="just">
              <a:buNone/>
            </a:pPr>
            <a:r>
              <a:rPr lang="en-GB" sz="2400" dirty="0" smtClean="0">
                <a:latin typeface="TiMES" panose="02020603050405020304" pitchFamily="18" charset="0"/>
                <a:cs typeface="TiMES" panose="02020603050405020304" pitchFamily="18" charset="0"/>
              </a:rPr>
              <a:t>Thus, section 50C applies only in case of a transferor of land which in the instant case was NE and not the </a:t>
            </a:r>
            <a:r>
              <a:rPr lang="en-GB" sz="2400" dirty="0" err="1" smtClean="0">
                <a:latin typeface="TiMES" panose="02020603050405020304" pitchFamily="18" charset="0"/>
                <a:cs typeface="TiMES" panose="02020603050405020304" pitchFamily="18" charset="0"/>
              </a:rPr>
              <a:t>assessee</a:t>
            </a:r>
            <a:r>
              <a:rPr lang="en-GB" sz="2400" dirty="0" smtClean="0">
                <a:latin typeface="TiMES" panose="02020603050405020304" pitchFamily="18" charset="0"/>
                <a:cs typeface="TiMES" panose="02020603050405020304" pitchFamily="18" charset="0"/>
              </a:rPr>
              <a:t> who was only a consenting party and not a transferor/co-owner of the property. </a:t>
            </a:r>
          </a:p>
          <a:p>
            <a:pPr marL="0" indent="0" algn="just">
              <a:buNone/>
            </a:pPr>
            <a:r>
              <a:rPr lang="en-GB" sz="2400" b="1" u="sng" dirty="0" smtClean="0">
                <a:latin typeface="TiMES" panose="02020603050405020304" pitchFamily="18" charset="0"/>
                <a:cs typeface="TiMES" panose="02020603050405020304" pitchFamily="18" charset="0"/>
              </a:rPr>
              <a:t>Undoubtedly, the </a:t>
            </a:r>
            <a:r>
              <a:rPr lang="en-GB" sz="2400" b="1" u="sng" dirty="0" err="1" smtClean="0">
                <a:latin typeface="TiMES" panose="02020603050405020304" pitchFamily="18" charset="0"/>
                <a:cs typeface="TiMES" panose="02020603050405020304" pitchFamily="18" charset="0"/>
              </a:rPr>
              <a:t>assessee</a:t>
            </a:r>
            <a:r>
              <a:rPr lang="en-GB" sz="2400" b="1" u="sng" dirty="0" smtClean="0">
                <a:latin typeface="TiMES" panose="02020603050405020304" pitchFamily="18" charset="0"/>
                <a:cs typeface="TiMES" panose="02020603050405020304" pitchFamily="18" charset="0"/>
              </a:rPr>
              <a:t> had certain rights under the agreement, entered into with NE, from the clear, plain and unambiguous language employed in section 50C, it is evident that the same does not apply to a case of rights in land.</a:t>
            </a:r>
          </a:p>
          <a:p>
            <a:pPr marL="0" indent="0" algn="just">
              <a:buNone/>
            </a:pPr>
            <a:r>
              <a:rPr lang="en-GB" sz="2400" b="1" u="sng" dirty="0" smtClean="0">
                <a:latin typeface="TiMES" panose="02020603050405020304" pitchFamily="18" charset="0"/>
                <a:cs typeface="TiMES" panose="02020603050405020304" pitchFamily="18" charset="0"/>
              </a:rPr>
              <a:t>It is equally well-settled rule of statutory interpretation with regard to taxing statute that an </a:t>
            </a:r>
            <a:r>
              <a:rPr lang="en-GB" sz="2400" b="1" u="sng" dirty="0" err="1" smtClean="0">
                <a:latin typeface="TiMES" panose="02020603050405020304" pitchFamily="18" charset="0"/>
                <a:cs typeface="TiMES" panose="02020603050405020304" pitchFamily="18" charset="0"/>
              </a:rPr>
              <a:t>assessee</a:t>
            </a:r>
            <a:r>
              <a:rPr lang="en-GB" sz="2400" b="1" u="sng" dirty="0" smtClean="0">
                <a:latin typeface="TiMES" panose="02020603050405020304" pitchFamily="18" charset="0"/>
                <a:cs typeface="TiMES" panose="02020603050405020304" pitchFamily="18" charset="0"/>
              </a:rPr>
              <a:t> cannot be taxed without clear words for that purpose and every Act of the Parliament has to be read as per its natural construction of words.</a:t>
            </a:r>
          </a:p>
          <a:p>
            <a:pPr marL="0" indent="0" algn="just">
              <a:buNone/>
            </a:pPr>
            <a:r>
              <a:rPr lang="en-GB" sz="2400" dirty="0" smtClean="0">
                <a:latin typeface="TiMES" panose="02020603050405020304" pitchFamily="18" charset="0"/>
                <a:cs typeface="TiMES" panose="02020603050405020304" pitchFamily="18" charset="0"/>
              </a:rPr>
              <a:t>For the aforementioned reasons, the provisions of section 50C were not applicable to the case of the </a:t>
            </a:r>
            <a:r>
              <a:rPr lang="en-GB" sz="2400" dirty="0" err="1" smtClean="0">
                <a:latin typeface="TiMES" panose="02020603050405020304" pitchFamily="18" charset="0"/>
                <a:cs typeface="TiMES" panose="02020603050405020304" pitchFamily="18" charset="0"/>
              </a:rPr>
              <a:t>assessee</a:t>
            </a:r>
            <a:r>
              <a:rPr lang="en-GB" sz="2400" dirty="0" smtClean="0">
                <a:latin typeface="TiMES" panose="02020603050405020304" pitchFamily="18" charset="0"/>
                <a:cs typeface="TiMES" panose="02020603050405020304" pitchFamily="18" charset="0"/>
              </a:rPr>
              <a:t>. [Para 11]</a:t>
            </a:r>
            <a:endParaRPr lang="en-IN"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904100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195942"/>
            <a:ext cx="11682832" cy="6352015"/>
          </a:xfrm>
        </p:spPr>
        <p:txBody>
          <a:bodyPr>
            <a:noAutofit/>
          </a:bodyPr>
          <a:lstStyle/>
          <a:p>
            <a:pPr marL="0" indent="0" algn="just">
              <a:buNone/>
            </a:pPr>
            <a:r>
              <a:rPr lang="en-GB" sz="2150" dirty="0">
                <a:latin typeface="Times New Roman" panose="02020603050405020304" pitchFamily="18" charset="0"/>
                <a:cs typeface="Times New Roman" panose="02020603050405020304" pitchFamily="18" charset="0"/>
              </a:rPr>
              <a:t>11. Thus, from perusal of the aforesaid provisions, it is axiomatic that Explanation 1 to section 2(47) uses the term 'immovable property' whereas, Section 50C uses the expression 'land' instead of immovable property. It is also pertinent to mention that wherever the legislature intended to expand the meaning of the land to include rights or interests in land, it has said so specifically viz., Section 35(l)(a), Section 54G(1), Section 54GA(1) and Section 269UA(d) and Explanation to Section 155(5A). Thus, Section 50C applies only in case of a transferor of land which in the instant case is M/s Namaste Exports and not the </a:t>
            </a:r>
            <a:r>
              <a:rPr lang="en-GB" sz="2150" dirty="0" err="1">
                <a:latin typeface="Times New Roman" panose="02020603050405020304" pitchFamily="18" charset="0"/>
                <a:cs typeface="Times New Roman" panose="02020603050405020304" pitchFamily="18" charset="0"/>
              </a:rPr>
              <a:t>assessee</a:t>
            </a:r>
            <a:r>
              <a:rPr lang="en-GB" sz="2150" dirty="0">
                <a:latin typeface="Times New Roman" panose="02020603050405020304" pitchFamily="18" charset="0"/>
                <a:cs typeface="Times New Roman" panose="02020603050405020304" pitchFamily="18" charset="0"/>
              </a:rPr>
              <a:t> who was only a consenting party and not a transferor/co-owner of the property. </a:t>
            </a:r>
            <a:endParaRPr lang="en-GB" sz="2150" b="1" u="sng" dirty="0">
              <a:latin typeface="Times New Roman" panose="02020603050405020304" pitchFamily="18" charset="0"/>
              <a:cs typeface="Times New Roman" panose="02020603050405020304" pitchFamily="18" charset="0"/>
            </a:endParaRPr>
          </a:p>
          <a:p>
            <a:pPr marL="0" indent="0" algn="just">
              <a:buNone/>
            </a:pPr>
            <a:r>
              <a:rPr lang="en-GB" sz="2150" b="1" u="sng" dirty="0" smtClean="0">
                <a:latin typeface="Times New Roman" panose="02020603050405020304" pitchFamily="18" charset="0"/>
                <a:cs typeface="Times New Roman" panose="02020603050405020304" pitchFamily="18" charset="0"/>
              </a:rPr>
              <a:t>Undoubtedly</a:t>
            </a:r>
            <a:r>
              <a:rPr lang="en-GB" sz="2150" b="1" u="sng" dirty="0">
                <a:latin typeface="Times New Roman" panose="02020603050405020304" pitchFamily="18" charset="0"/>
                <a:cs typeface="Times New Roman" panose="02020603050405020304" pitchFamily="18" charset="0"/>
              </a:rPr>
              <a:t>, the </a:t>
            </a:r>
            <a:r>
              <a:rPr lang="en-GB" sz="2150" b="1" u="sng" dirty="0" err="1">
                <a:latin typeface="Times New Roman" panose="02020603050405020304" pitchFamily="18" charset="0"/>
                <a:cs typeface="Times New Roman" panose="02020603050405020304" pitchFamily="18" charset="0"/>
              </a:rPr>
              <a:t>assessee</a:t>
            </a:r>
            <a:r>
              <a:rPr lang="en-GB" sz="2150" b="1" u="sng" dirty="0">
                <a:latin typeface="Times New Roman" panose="02020603050405020304" pitchFamily="18" charset="0"/>
                <a:cs typeface="Times New Roman" panose="02020603050405020304" pitchFamily="18" charset="0"/>
              </a:rPr>
              <a:t> had certain rights under the agreement, however, from the clear plain and unambiguous language employed in Section 50C, it is evident that the same does not apply to a case of rights in land</a:t>
            </a:r>
            <a:r>
              <a:rPr lang="en-GB" sz="2150" b="1" u="sng" dirty="0" smtClean="0">
                <a:latin typeface="Times New Roman" panose="02020603050405020304" pitchFamily="18" charset="0"/>
                <a:cs typeface="Times New Roman" panose="02020603050405020304" pitchFamily="18" charset="0"/>
              </a:rPr>
              <a:t>.</a:t>
            </a:r>
          </a:p>
          <a:p>
            <a:pPr marL="0" indent="0" algn="just">
              <a:buNone/>
            </a:pPr>
            <a:r>
              <a:rPr lang="en-GB" sz="2150" b="1" u="sng" dirty="0" smtClean="0">
                <a:latin typeface="Times New Roman" panose="02020603050405020304" pitchFamily="18" charset="0"/>
                <a:cs typeface="Times New Roman" panose="02020603050405020304" pitchFamily="18" charset="0"/>
              </a:rPr>
              <a:t>It </a:t>
            </a:r>
            <a:r>
              <a:rPr lang="en-GB" sz="2150" b="1" u="sng" dirty="0">
                <a:latin typeface="Times New Roman" panose="02020603050405020304" pitchFamily="18" charset="0"/>
                <a:cs typeface="Times New Roman" panose="02020603050405020304" pitchFamily="18" charset="0"/>
              </a:rPr>
              <a:t>is equally well settled rule of statutory interpretation with regard to taxing statute that an </a:t>
            </a:r>
            <a:r>
              <a:rPr lang="en-GB" sz="2150" b="1" u="sng" dirty="0" err="1">
                <a:latin typeface="Times New Roman" panose="02020603050405020304" pitchFamily="18" charset="0"/>
                <a:cs typeface="Times New Roman" panose="02020603050405020304" pitchFamily="18" charset="0"/>
              </a:rPr>
              <a:t>assessee</a:t>
            </a:r>
            <a:r>
              <a:rPr lang="en-GB" sz="2150" b="1" u="sng" dirty="0">
                <a:latin typeface="Times New Roman" panose="02020603050405020304" pitchFamily="18" charset="0"/>
                <a:cs typeface="Times New Roman" panose="02020603050405020304" pitchFamily="18" charset="0"/>
              </a:rPr>
              <a:t> cannot be taxed without clear words for that purpose and every Act of the Parliament has to be read as per its natural construction of words. </a:t>
            </a:r>
            <a:endParaRPr lang="en-GB" sz="2150" b="1" u="sng" dirty="0" smtClean="0">
              <a:latin typeface="Times New Roman" panose="02020603050405020304" pitchFamily="18" charset="0"/>
              <a:cs typeface="Times New Roman" panose="02020603050405020304" pitchFamily="18" charset="0"/>
            </a:endParaRPr>
          </a:p>
          <a:p>
            <a:pPr marL="0" indent="0" algn="just">
              <a:buNone/>
            </a:pPr>
            <a:r>
              <a:rPr lang="en-GB" sz="2150" dirty="0" smtClean="0">
                <a:latin typeface="Times New Roman" panose="02020603050405020304" pitchFamily="18" charset="0"/>
                <a:cs typeface="Times New Roman" panose="02020603050405020304" pitchFamily="18" charset="0"/>
              </a:rPr>
              <a:t>For </a:t>
            </a:r>
            <a:r>
              <a:rPr lang="en-GB" sz="2150" dirty="0">
                <a:latin typeface="Times New Roman" panose="02020603050405020304" pitchFamily="18" charset="0"/>
                <a:cs typeface="Times New Roman" panose="02020603050405020304" pitchFamily="18" charset="0"/>
              </a:rPr>
              <a:t>the aforementioned reasons, in our considered opinion, the provisions of Section </a:t>
            </a:r>
            <a:r>
              <a:rPr lang="en-GB" sz="2150" dirty="0" smtClean="0">
                <a:latin typeface="Times New Roman" panose="02020603050405020304" pitchFamily="18" charset="0"/>
                <a:cs typeface="Times New Roman" panose="02020603050405020304" pitchFamily="18" charset="0"/>
              </a:rPr>
              <a:t>50C </a:t>
            </a:r>
            <a:r>
              <a:rPr lang="en-GB" sz="2150" dirty="0">
                <a:latin typeface="Times New Roman" panose="02020603050405020304" pitchFamily="18" charset="0"/>
                <a:cs typeface="Times New Roman" panose="02020603050405020304" pitchFamily="18" charset="0"/>
              </a:rPr>
              <a:t>are not applicable to the case of the </a:t>
            </a:r>
            <a:r>
              <a:rPr lang="en-GB" sz="2150" dirty="0" err="1">
                <a:latin typeface="Times New Roman" panose="02020603050405020304" pitchFamily="18" charset="0"/>
                <a:cs typeface="Times New Roman" panose="02020603050405020304" pitchFamily="18" charset="0"/>
              </a:rPr>
              <a:t>assessee</a:t>
            </a:r>
            <a:r>
              <a:rPr lang="en-GB" sz="2150" dirty="0">
                <a:latin typeface="Times New Roman" panose="02020603050405020304" pitchFamily="18" charset="0"/>
                <a:cs typeface="Times New Roman" panose="02020603050405020304" pitchFamily="18" charset="0"/>
              </a:rPr>
              <a:t>. </a:t>
            </a:r>
            <a:endParaRPr lang="en-GB" sz="2150" dirty="0" smtClean="0">
              <a:latin typeface="Times New Roman" panose="02020603050405020304" pitchFamily="18" charset="0"/>
              <a:cs typeface="Times New Roman" panose="02020603050405020304" pitchFamily="18" charset="0"/>
            </a:endParaRPr>
          </a:p>
          <a:p>
            <a:pPr marL="0" indent="0" algn="just">
              <a:buNone/>
            </a:pPr>
            <a:r>
              <a:rPr lang="en-GB" sz="2150" dirty="0" smtClean="0">
                <a:latin typeface="Times New Roman" panose="02020603050405020304" pitchFamily="18" charset="0"/>
                <a:cs typeface="Times New Roman" panose="02020603050405020304" pitchFamily="18" charset="0"/>
              </a:rPr>
              <a:t>In </a:t>
            </a:r>
            <a:r>
              <a:rPr lang="en-GB" sz="2150" dirty="0">
                <a:latin typeface="Times New Roman" panose="02020603050405020304" pitchFamily="18" charset="0"/>
                <a:cs typeface="Times New Roman" panose="02020603050405020304" pitchFamily="18" charset="0"/>
              </a:rPr>
              <a:t>the result, the first substantial question of law is answered in the negative and in favour of the </a:t>
            </a:r>
            <a:r>
              <a:rPr lang="en-GB" sz="2150" dirty="0" err="1">
                <a:latin typeface="Times New Roman" panose="02020603050405020304" pitchFamily="18" charset="0"/>
                <a:cs typeface="Times New Roman" panose="02020603050405020304" pitchFamily="18" charset="0"/>
              </a:rPr>
              <a:t>assessee</a:t>
            </a:r>
            <a:r>
              <a:rPr lang="en-GB" sz="2150" dirty="0">
                <a:latin typeface="Times New Roman" panose="02020603050405020304" pitchFamily="18" charset="0"/>
                <a:cs typeface="Times New Roman" panose="02020603050405020304" pitchFamily="18" charset="0"/>
              </a:rPr>
              <a:t>.</a:t>
            </a:r>
            <a:endParaRPr lang="en-GB" sz="215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1482202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315686"/>
            <a:ext cx="11576142" cy="5746847"/>
          </a:xfrm>
        </p:spPr>
        <p:txBody>
          <a:bodyPr>
            <a:noAutofit/>
          </a:bodyPr>
          <a:lstStyle/>
          <a:p>
            <a:pPr marL="109728" indent="0" algn="just">
              <a:buNone/>
            </a:pPr>
            <a:r>
              <a:rPr lang="en-GB" sz="2400" b="1" spc="-5" dirty="0">
                <a:latin typeface="Times New Roman" panose="02020603050405020304" pitchFamily="18" charset="0"/>
                <a:cs typeface="Times New Roman" panose="02020603050405020304" pitchFamily="18" charset="0"/>
              </a:rPr>
              <a:t>Smt. </a:t>
            </a:r>
            <a:r>
              <a:rPr lang="en-GB" sz="2400" b="1" spc="-5" dirty="0" err="1">
                <a:latin typeface="Times New Roman" panose="02020603050405020304" pitchFamily="18" charset="0"/>
                <a:cs typeface="Times New Roman" panose="02020603050405020304" pitchFamily="18" charset="0"/>
              </a:rPr>
              <a:t>Devindraben</a:t>
            </a:r>
            <a:r>
              <a:rPr lang="en-GB" sz="2400" b="1" spc="-5" dirty="0">
                <a:latin typeface="Times New Roman" panose="02020603050405020304" pitchFamily="18" charset="0"/>
                <a:cs typeface="Times New Roman" panose="02020603050405020304" pitchFamily="18" charset="0"/>
              </a:rPr>
              <a:t> I. </a:t>
            </a:r>
            <a:r>
              <a:rPr lang="en-GB" sz="2400" b="1" spc="-5" dirty="0" err="1">
                <a:latin typeface="Times New Roman" panose="02020603050405020304" pitchFamily="18" charset="0"/>
                <a:cs typeface="Times New Roman" panose="02020603050405020304" pitchFamily="18" charset="0"/>
              </a:rPr>
              <a:t>Barot</a:t>
            </a:r>
            <a:r>
              <a:rPr lang="en-GB" sz="2400" b="1" spc="-5" dirty="0">
                <a:latin typeface="Times New Roman" panose="02020603050405020304" pitchFamily="18" charset="0"/>
                <a:cs typeface="Times New Roman" panose="02020603050405020304" pitchFamily="18" charset="0"/>
              </a:rPr>
              <a:t> v. ITO [(2016) 70 taxmann.com 235 (Ahmedabad -  Trib.)]</a:t>
            </a:r>
            <a:r>
              <a:rPr lang="en-GB" sz="2400" spc="-5" dirty="0">
                <a:latin typeface="Times New Roman" panose="02020603050405020304" pitchFamily="18" charset="0"/>
                <a:cs typeface="Times New Roman" panose="02020603050405020304" pitchFamily="18" charset="0"/>
              </a:rPr>
              <a:t> - Section 50C would have no application where </a:t>
            </a:r>
            <a:r>
              <a:rPr lang="en-GB" sz="2400" spc="-5" dirty="0" err="1">
                <a:latin typeface="Times New Roman" panose="02020603050405020304" pitchFamily="18" charset="0"/>
                <a:cs typeface="Times New Roman" panose="02020603050405020304" pitchFamily="18" charset="0"/>
              </a:rPr>
              <a:t>assessee</a:t>
            </a:r>
            <a:r>
              <a:rPr lang="en-GB" sz="2400" spc="-5" dirty="0">
                <a:latin typeface="Times New Roman" panose="02020603050405020304" pitchFamily="18" charset="0"/>
                <a:cs typeface="Times New Roman" panose="02020603050405020304" pitchFamily="18" charset="0"/>
              </a:rPr>
              <a:t> has transferred  only rights in impugned land which cannot be equated to land or building or </a:t>
            </a:r>
            <a:r>
              <a:rPr lang="en-GB" sz="2400" spc="-5" dirty="0" smtClean="0">
                <a:latin typeface="Times New Roman" panose="02020603050405020304" pitchFamily="18" charset="0"/>
                <a:cs typeface="Times New Roman" panose="02020603050405020304" pitchFamily="18" charset="0"/>
              </a:rPr>
              <a:t>both.</a:t>
            </a:r>
          </a:p>
          <a:p>
            <a:pPr marL="109728" indent="0" algn="just">
              <a:buNone/>
            </a:pPr>
            <a:endParaRPr lang="en-GB" sz="2400" spc="-5" dirty="0">
              <a:latin typeface="Times New Roman" panose="02020603050405020304" pitchFamily="18" charset="0"/>
              <a:cs typeface="Times New Roman" panose="02020603050405020304" pitchFamily="18" charset="0"/>
            </a:endParaRPr>
          </a:p>
          <a:p>
            <a:pPr marL="109728" indent="0" algn="just">
              <a:buNone/>
            </a:pPr>
            <a:r>
              <a:rPr lang="en-GB" sz="2400" b="1" spc="-5" dirty="0">
                <a:latin typeface="Times New Roman" panose="02020603050405020304" pitchFamily="18" charset="0"/>
                <a:cs typeface="Times New Roman" panose="02020603050405020304" pitchFamily="18" charset="0"/>
              </a:rPr>
              <a:t>ITO v. Tara Chand Jain [(2015) 63 taxmann.com 286 (Jaipur - Trib.)] </a:t>
            </a:r>
            <a:endParaRPr lang="en-GB" sz="2400" b="1" spc="-5" dirty="0" smtClean="0">
              <a:latin typeface="Times New Roman" panose="02020603050405020304" pitchFamily="18" charset="0"/>
              <a:cs typeface="Times New Roman" panose="02020603050405020304" pitchFamily="18" charset="0"/>
            </a:endParaRPr>
          </a:p>
          <a:p>
            <a:pPr marL="109728" indent="0" algn="just">
              <a:buNone/>
            </a:pPr>
            <a:r>
              <a:rPr lang="en-GB" sz="2400" spc="-5" dirty="0" smtClean="0">
                <a:latin typeface="Times New Roman" panose="02020603050405020304" pitchFamily="18" charset="0"/>
                <a:cs typeface="Times New Roman" panose="02020603050405020304" pitchFamily="18" charset="0"/>
              </a:rPr>
              <a:t>50C  </a:t>
            </a:r>
            <a:r>
              <a:rPr lang="en-GB" sz="2400" spc="-5" dirty="0">
                <a:latin typeface="Times New Roman" panose="02020603050405020304" pitchFamily="18" charset="0"/>
                <a:cs typeface="Times New Roman" panose="02020603050405020304" pitchFamily="18" charset="0"/>
              </a:rPr>
              <a:t>does not apply to a case where the ownership of the land is with the State  Government. The land is acquired and the </a:t>
            </a:r>
            <a:r>
              <a:rPr lang="en-GB" sz="2400" spc="-5" dirty="0" err="1">
                <a:latin typeface="Times New Roman" panose="02020603050405020304" pitchFamily="18" charset="0"/>
                <a:cs typeface="Times New Roman" panose="02020603050405020304" pitchFamily="18" charset="0"/>
              </a:rPr>
              <a:t>assessee</a:t>
            </a:r>
            <a:r>
              <a:rPr lang="en-GB" sz="2400" spc="-5" dirty="0">
                <a:latin typeface="Times New Roman" panose="02020603050405020304" pitchFamily="18" charset="0"/>
                <a:cs typeface="Times New Roman" panose="02020603050405020304" pitchFamily="18" charset="0"/>
              </a:rPr>
              <a:t> is merely a </a:t>
            </a:r>
            <a:r>
              <a:rPr lang="en-GB" sz="2400" spc="-5" dirty="0" err="1">
                <a:latin typeface="Times New Roman" panose="02020603050405020304" pitchFamily="18" charset="0"/>
                <a:cs typeface="Times New Roman" panose="02020603050405020304" pitchFamily="18" charset="0"/>
              </a:rPr>
              <a:t>Kashtkar</a:t>
            </a:r>
            <a:r>
              <a:rPr lang="en-GB" sz="2400" spc="-5" dirty="0">
                <a:latin typeface="Times New Roman" panose="02020603050405020304" pitchFamily="18" charset="0"/>
                <a:cs typeface="Times New Roman" panose="02020603050405020304" pitchFamily="18" charset="0"/>
              </a:rPr>
              <a:t>, this  clearly shows that the </a:t>
            </a:r>
            <a:r>
              <a:rPr lang="en-GB" sz="2400" spc="-5" dirty="0" err="1">
                <a:latin typeface="Times New Roman" panose="02020603050405020304" pitchFamily="18" charset="0"/>
                <a:cs typeface="Times New Roman" panose="02020603050405020304" pitchFamily="18" charset="0"/>
              </a:rPr>
              <a:t>assessee</a:t>
            </a:r>
            <a:r>
              <a:rPr lang="en-GB" sz="2400" spc="-5" dirty="0">
                <a:latin typeface="Times New Roman" panose="02020603050405020304" pitchFamily="18" charset="0"/>
                <a:cs typeface="Times New Roman" panose="02020603050405020304" pitchFamily="18" charset="0"/>
              </a:rPr>
              <a:t> is only having the limited rights in the land sold.  The limited rights of </a:t>
            </a:r>
            <a:r>
              <a:rPr lang="en-GB" sz="2400" spc="-5" dirty="0" err="1">
                <a:latin typeface="Times New Roman" panose="02020603050405020304" pitchFamily="18" charset="0"/>
                <a:cs typeface="Times New Roman" panose="02020603050405020304" pitchFamily="18" charset="0"/>
              </a:rPr>
              <a:t>Kashtkar</a:t>
            </a:r>
            <a:r>
              <a:rPr lang="en-GB" sz="2400" spc="-5" dirty="0">
                <a:latin typeface="Times New Roman" panose="02020603050405020304" pitchFamily="18" charset="0"/>
                <a:cs typeface="Times New Roman" panose="02020603050405020304" pitchFamily="18" charset="0"/>
              </a:rPr>
              <a:t> on the land cannot be equated with the ownership of  land or with building or with both. The Act clearly recognizes the distinction  between the land or building or any right in the land or building under section50C. Thus, the Act has given the separate treatment to land, building and rights in the  land. [Para 6.10]</a:t>
            </a: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4727952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315686"/>
            <a:ext cx="11576142" cy="5746847"/>
          </a:xfrm>
        </p:spPr>
        <p:txBody>
          <a:bodyPr>
            <a:noAutofit/>
          </a:bodyPr>
          <a:lstStyle/>
          <a:p>
            <a:pPr marL="109728" indent="0" algn="just">
              <a:buNone/>
            </a:pPr>
            <a:r>
              <a:rPr lang="en-IN" sz="2400" b="1" spc="-5" dirty="0">
                <a:latin typeface="Times New Roman" panose="02020603050405020304" pitchFamily="18" charset="0"/>
                <a:cs typeface="Times New Roman" panose="02020603050405020304" pitchFamily="18" charset="0"/>
              </a:rPr>
              <a:t>ISSUE – 2</a:t>
            </a:r>
          </a:p>
          <a:p>
            <a:pPr marL="109728" indent="0" algn="just">
              <a:buNone/>
            </a:pPr>
            <a:r>
              <a:rPr lang="en-GB" sz="2400" b="1" u="sng" dirty="0">
                <a:latin typeface="Times New Roman" panose="02020603050405020304" pitchFamily="18" charset="0"/>
                <a:cs typeface="Times New Roman" panose="02020603050405020304" pitchFamily="18" charset="0"/>
              </a:rPr>
              <a:t>Provisions of S. 50C  are applicable to Development Agreements.</a:t>
            </a:r>
            <a:endParaRPr lang="en-IN" sz="2400" b="1" u="sng" dirty="0">
              <a:latin typeface="Times New Roman" panose="02020603050405020304" pitchFamily="18" charset="0"/>
              <a:cs typeface="Times New Roman" panose="02020603050405020304" pitchFamily="18" charset="0"/>
            </a:endParaRPr>
          </a:p>
          <a:p>
            <a:pPr marL="297180" indent="0" algn="just">
              <a:lnSpc>
                <a:spcPct val="100000"/>
              </a:lnSpc>
              <a:spcBef>
                <a:spcPts val="375"/>
              </a:spcBef>
              <a:buNone/>
            </a:pPr>
            <a:r>
              <a:rPr lang="en-IN" sz="2400" b="1" dirty="0" err="1">
                <a:latin typeface="Times New Roman" panose="02020603050405020304" pitchFamily="18" charset="0"/>
                <a:cs typeface="Times New Roman" panose="02020603050405020304" pitchFamily="18" charset="0"/>
              </a:rPr>
              <a:t>Chiranjeev</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Lal</a:t>
            </a:r>
            <a:r>
              <a:rPr lang="en-IN" sz="2400" b="1" dirty="0">
                <a:latin typeface="Times New Roman" panose="02020603050405020304" pitchFamily="18" charset="0"/>
                <a:cs typeface="Times New Roman" panose="02020603050405020304" pitchFamily="18" charset="0"/>
              </a:rPr>
              <a:t> Khanna </a:t>
            </a:r>
            <a:r>
              <a:rPr lang="en-IN" sz="2400" b="1" spc="-4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nn-NO" sz="2400" b="1" dirty="0">
                <a:latin typeface="Times New Roman" panose="02020603050405020304" pitchFamily="18" charset="0"/>
                <a:cs typeface="Times New Roman" panose="02020603050405020304" pitchFamily="18" charset="0"/>
              </a:rPr>
              <a:t>(2012) 66 DTR 260 / 144 TTJ 607 / (2011) 132 ITD 474 (Mum.)(Trib.)</a:t>
            </a:r>
            <a:endParaRPr lang="en-IN" sz="2400" b="1" spc="-5" dirty="0">
              <a:latin typeface="Times New Roman" panose="02020603050405020304" pitchFamily="18" charset="0"/>
              <a:cs typeface="Times New Roman" panose="02020603050405020304" pitchFamily="18" charset="0"/>
            </a:endParaRPr>
          </a:p>
          <a:p>
            <a:pPr marL="41148" indent="0" algn="just">
              <a:lnSpc>
                <a:spcPct val="100000"/>
              </a:lnSpc>
              <a:spcBef>
                <a:spcPts val="375"/>
              </a:spcBef>
              <a:buNone/>
            </a:pPr>
            <a:r>
              <a:rPr lang="en-GB" sz="2400" dirty="0">
                <a:latin typeface="Times New Roman"/>
                <a:cs typeface="Times New Roman"/>
              </a:rPr>
              <a:t>It has been held in the case of </a:t>
            </a:r>
            <a:r>
              <a:rPr lang="en-GB" sz="2400" b="1" dirty="0" err="1">
                <a:latin typeface="Times New Roman"/>
                <a:cs typeface="Times New Roman"/>
              </a:rPr>
              <a:t>Chiranjeev</a:t>
            </a:r>
            <a:r>
              <a:rPr lang="en-GB" sz="2400" b="1" dirty="0">
                <a:latin typeface="Times New Roman"/>
                <a:cs typeface="Times New Roman"/>
              </a:rPr>
              <a:t> </a:t>
            </a:r>
            <a:r>
              <a:rPr lang="en-GB" sz="2400" b="1" dirty="0" err="1">
                <a:latin typeface="Times New Roman"/>
                <a:cs typeface="Times New Roman"/>
              </a:rPr>
              <a:t>Lal</a:t>
            </a:r>
            <a:r>
              <a:rPr lang="en-GB" sz="2400" b="1" dirty="0">
                <a:latin typeface="Times New Roman"/>
                <a:cs typeface="Times New Roman"/>
              </a:rPr>
              <a:t> Khanna v. ITO [2011] 132 ITD 474/66 DTR 260 (Mum 'C') </a:t>
            </a:r>
            <a:r>
              <a:rPr lang="en-GB" sz="2400" dirty="0">
                <a:latin typeface="Times New Roman"/>
                <a:cs typeface="Times New Roman"/>
              </a:rPr>
              <a:t>that where the </a:t>
            </a:r>
            <a:r>
              <a:rPr lang="en-GB" sz="2400" dirty="0" err="1">
                <a:latin typeface="Times New Roman"/>
                <a:cs typeface="Times New Roman"/>
              </a:rPr>
              <a:t>assessee</a:t>
            </a:r>
            <a:r>
              <a:rPr lang="en-GB" sz="2400" dirty="0">
                <a:latin typeface="Times New Roman"/>
                <a:cs typeface="Times New Roman"/>
              </a:rPr>
              <a:t>, co-owner of a building had entered into development agreement with builder developer under which the developer was to demolish the existing building and redevelop the land into building on 50-50 sharing basis, there was a transfer of land and building and s. 50C was applicable. </a:t>
            </a:r>
          </a:p>
          <a:p>
            <a:pPr marL="297180" marR="78105" indent="0" algn="just">
              <a:lnSpc>
                <a:spcPct val="100000"/>
              </a:lnSpc>
              <a:buNone/>
            </a:pPr>
            <a:r>
              <a:rPr lang="en-IN" sz="2400" b="1" spc="-5" dirty="0">
                <a:latin typeface="Times New Roman" panose="02020603050405020304" pitchFamily="18" charset="0"/>
                <a:cs typeface="Times New Roman" panose="02020603050405020304" pitchFamily="18" charset="0"/>
              </a:rPr>
              <a:t>Mrs </a:t>
            </a:r>
            <a:r>
              <a:rPr lang="en-IN" sz="2400" b="1" spc="-5" dirty="0" err="1">
                <a:latin typeface="Times New Roman" panose="02020603050405020304" pitchFamily="18" charset="0"/>
                <a:cs typeface="Times New Roman" panose="02020603050405020304" pitchFamily="18" charset="0"/>
              </a:rPr>
              <a:t>Arlette</a:t>
            </a:r>
            <a:r>
              <a:rPr lang="en-IN" sz="2400" b="1" spc="-5" dirty="0">
                <a:latin typeface="Times New Roman" panose="02020603050405020304" pitchFamily="18" charset="0"/>
                <a:cs typeface="Times New Roman" panose="02020603050405020304" pitchFamily="18" charset="0"/>
              </a:rPr>
              <a:t> Rodrigues </a:t>
            </a:r>
            <a:r>
              <a:rPr lang="en-IN" sz="2400" b="1" spc="-4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pt-BR" sz="2400" b="1" spc="-5" dirty="0">
                <a:latin typeface="Times New Roman" panose="02020603050405020304" pitchFamily="18" charset="0"/>
                <a:cs typeface="Times New Roman" panose="02020603050405020304" pitchFamily="18" charset="0"/>
              </a:rPr>
              <a:t>[2011] 10 taxmann.com 235 (Mumbai)</a:t>
            </a:r>
            <a:endParaRPr lang="en-IN" sz="2400" b="1" spc="-5" dirty="0">
              <a:latin typeface="Times New Roman" panose="02020603050405020304" pitchFamily="18" charset="0"/>
              <a:cs typeface="Times New Roman" panose="02020603050405020304" pitchFamily="18" charset="0"/>
            </a:endParaRPr>
          </a:p>
          <a:p>
            <a:pPr marL="41148" marR="78105" indent="0" algn="just">
              <a:lnSpc>
                <a:spcPct val="100000"/>
              </a:lnSpc>
              <a:buNone/>
            </a:pPr>
            <a:r>
              <a:rPr lang="en-IN" sz="2400" spc="-5" dirty="0">
                <a:latin typeface="Times New Roman" panose="02020603050405020304" pitchFamily="18" charset="0"/>
                <a:cs typeface="Times New Roman" panose="02020603050405020304" pitchFamily="18" charset="0"/>
              </a:rPr>
              <a:t>When  </a:t>
            </a:r>
            <a:r>
              <a:rPr lang="en-IN" sz="2400" dirty="0">
                <a:latin typeface="Times New Roman" panose="02020603050405020304" pitchFamily="18" charset="0"/>
                <a:cs typeface="Times New Roman" panose="02020603050405020304" pitchFamily="18" charset="0"/>
              </a:rPr>
              <a:t>development </a:t>
            </a:r>
            <a:r>
              <a:rPr lang="en-IN" sz="2400" spc="-5" dirty="0">
                <a:latin typeface="Times New Roman" panose="02020603050405020304" pitchFamily="18" charset="0"/>
                <a:cs typeface="Times New Roman" panose="02020603050405020304" pitchFamily="18" charset="0"/>
              </a:rPr>
              <a:t>rights are transferred, </a:t>
            </a:r>
            <a:r>
              <a:rPr lang="en-IN" sz="2400" dirty="0">
                <a:latin typeface="Times New Roman" panose="02020603050405020304" pitchFamily="18" charset="0"/>
                <a:cs typeface="Times New Roman" panose="02020603050405020304" pitchFamily="18" charset="0"/>
              </a:rPr>
              <a:t>it is </a:t>
            </a:r>
            <a:r>
              <a:rPr lang="en-IN" sz="2400" spc="-5" dirty="0">
                <a:latin typeface="Times New Roman" panose="02020603050405020304" pitchFamily="18" charset="0"/>
                <a:cs typeface="Times New Roman" panose="02020603050405020304" pitchFamily="18" charset="0"/>
              </a:rPr>
              <a:t>nothing </a:t>
            </a:r>
            <a:r>
              <a:rPr lang="en-IN" sz="2400" dirty="0">
                <a:latin typeface="Times New Roman" panose="02020603050405020304" pitchFamily="18" charset="0"/>
                <a:cs typeface="Times New Roman" panose="02020603050405020304" pitchFamily="18" charset="0"/>
              </a:rPr>
              <a:t>but right to </a:t>
            </a:r>
            <a:r>
              <a:rPr lang="en-IN" sz="2400" spc="-5" dirty="0">
                <a:latin typeface="Times New Roman" panose="02020603050405020304" pitchFamily="18" charset="0"/>
                <a:cs typeface="Times New Roman" panose="02020603050405020304" pitchFamily="18" charset="0"/>
              </a:rPr>
              <a:t>exploit </a:t>
            </a:r>
            <a:r>
              <a:rPr lang="en-IN" sz="2400" dirty="0">
                <a:latin typeface="Times New Roman" panose="02020603050405020304" pitchFamily="18" charset="0"/>
                <a:cs typeface="Times New Roman" panose="02020603050405020304" pitchFamily="18" charset="0"/>
              </a:rPr>
              <a:t>said  </a:t>
            </a:r>
            <a:r>
              <a:rPr lang="en-IN" sz="2400" spc="-5" dirty="0">
                <a:latin typeface="Times New Roman" panose="02020603050405020304" pitchFamily="18" charset="0"/>
                <a:cs typeface="Times New Roman" panose="02020603050405020304" pitchFamily="18" charset="0"/>
              </a:rPr>
              <a:t>property in favour of </a:t>
            </a:r>
            <a:r>
              <a:rPr lang="en-IN" sz="2400" spc="-10" dirty="0">
                <a:latin typeface="Times New Roman" panose="02020603050405020304" pitchFamily="18" charset="0"/>
                <a:cs typeface="Times New Roman" panose="02020603050405020304" pitchFamily="18" charset="0"/>
              </a:rPr>
              <a:t>developer, </a:t>
            </a:r>
            <a:r>
              <a:rPr lang="en-IN" sz="2400" spc="-5" dirty="0">
                <a:latin typeface="Times New Roman" panose="02020603050405020304" pitchFamily="18" charset="0"/>
                <a:cs typeface="Times New Roman" panose="02020603050405020304" pitchFamily="18" charset="0"/>
              </a:rPr>
              <a:t>and same is covered under sub-clause (</a:t>
            </a:r>
            <a:r>
              <a:rPr lang="en-IN" sz="2400" spc="-5" dirty="0" err="1">
                <a:latin typeface="Times New Roman" panose="02020603050405020304" pitchFamily="18" charset="0"/>
                <a:cs typeface="Times New Roman" panose="02020603050405020304" pitchFamily="18" charset="0"/>
              </a:rPr>
              <a:t>i</a:t>
            </a:r>
            <a:r>
              <a:rPr lang="en-IN" sz="2400" spc="-5"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of </a:t>
            </a:r>
            <a:r>
              <a:rPr lang="en-IN" sz="2400" spc="-5" dirty="0">
                <a:latin typeface="Times New Roman" panose="02020603050405020304" pitchFamily="18" charset="0"/>
                <a:cs typeface="Times New Roman" panose="02020603050405020304" pitchFamily="18" charset="0"/>
              </a:rPr>
              <a:t>section 2(47) and, therefore, provisions of Section 50C were applicable  </a:t>
            </a:r>
            <a:r>
              <a:rPr lang="en-IN" sz="2400" dirty="0">
                <a:latin typeface="Times New Roman" panose="02020603050405020304" pitchFamily="18" charset="0"/>
                <a:cs typeface="Times New Roman" panose="02020603050405020304" pitchFamily="18" charset="0"/>
              </a:rPr>
              <a:t>when rights </a:t>
            </a:r>
            <a:r>
              <a:rPr lang="en-IN" sz="2400" spc="-5" dirty="0">
                <a:latin typeface="Times New Roman" panose="02020603050405020304" pitchFamily="18" charset="0"/>
                <a:cs typeface="Times New Roman" panose="02020603050405020304" pitchFamily="18" charset="0"/>
              </a:rPr>
              <a:t>to </a:t>
            </a:r>
            <a:r>
              <a:rPr lang="en-IN" sz="2400" dirty="0">
                <a:latin typeface="Times New Roman" panose="02020603050405020304" pitchFamily="18" charset="0"/>
                <a:cs typeface="Times New Roman" panose="02020603050405020304" pitchFamily="18" charset="0"/>
              </a:rPr>
              <a:t>develop property was</a:t>
            </a:r>
            <a:r>
              <a:rPr lang="en-IN" sz="2400" spc="-14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transferred</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5739875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71548"/>
            <a:ext cx="11338560" cy="6386732"/>
          </a:xfrm>
        </p:spPr>
        <p:txBody>
          <a:bodyPr>
            <a:normAutofit/>
          </a:bodyPr>
          <a:lstStyle/>
          <a:p>
            <a:pPr marL="640080" indent="-342900" algn="just">
              <a:lnSpc>
                <a:spcPct val="100000"/>
              </a:lnSpc>
              <a:buFont typeface="Wingdings" panose="05000000000000000000" pitchFamily="2" charset="2"/>
              <a:buChar char="Ø"/>
            </a:pPr>
            <a:r>
              <a:rPr lang="en-IN" sz="2400" b="1" spc="-5" dirty="0" err="1" smtClean="0">
                <a:solidFill>
                  <a:schemeClr val="tx1"/>
                </a:solidFill>
                <a:latin typeface="Times New Roman" panose="02020603050405020304" pitchFamily="18" charset="0"/>
                <a:cs typeface="Times New Roman" panose="02020603050405020304" pitchFamily="18" charset="0"/>
              </a:rPr>
              <a:t>Arif</a:t>
            </a:r>
            <a:r>
              <a:rPr lang="en-IN" sz="2400" b="1" spc="-5" dirty="0" smtClean="0">
                <a:solidFill>
                  <a:schemeClr val="tx1"/>
                </a:solidFill>
                <a:latin typeface="Times New Roman" panose="02020603050405020304" pitchFamily="18" charset="0"/>
                <a:cs typeface="Times New Roman" panose="02020603050405020304" pitchFamily="18" charset="0"/>
              </a:rPr>
              <a:t> </a:t>
            </a:r>
            <a:r>
              <a:rPr lang="en-IN" sz="2400" b="1" spc="-5" dirty="0">
                <a:solidFill>
                  <a:schemeClr val="tx1"/>
                </a:solidFill>
                <a:latin typeface="Times New Roman" panose="02020603050405020304" pitchFamily="18" charset="0"/>
                <a:cs typeface="Times New Roman" panose="02020603050405020304" pitchFamily="18" charset="0"/>
              </a:rPr>
              <a:t>Akhtar </a:t>
            </a:r>
            <a:r>
              <a:rPr lang="en-IN" sz="2400" b="1" spc="-5" dirty="0" err="1">
                <a:solidFill>
                  <a:schemeClr val="tx1"/>
                </a:solidFill>
                <a:latin typeface="Times New Roman" panose="02020603050405020304" pitchFamily="18" charset="0"/>
                <a:cs typeface="Times New Roman" panose="02020603050405020304" pitchFamily="18" charset="0"/>
              </a:rPr>
              <a:t>Hussain</a:t>
            </a:r>
            <a:r>
              <a:rPr lang="en-IN" sz="2400" b="1" spc="-5" dirty="0">
                <a:solidFill>
                  <a:schemeClr val="tx1"/>
                </a:solidFill>
                <a:latin typeface="Times New Roman" panose="02020603050405020304" pitchFamily="18" charset="0"/>
                <a:cs typeface="Times New Roman" panose="02020603050405020304" pitchFamily="18" charset="0"/>
              </a:rPr>
              <a:t> </a:t>
            </a:r>
            <a:r>
              <a:rPr lang="en-IN" sz="2400" b="1" spc="-40" dirty="0">
                <a:solidFill>
                  <a:schemeClr val="tx1"/>
                </a:solidFill>
                <a:latin typeface="Times New Roman" panose="02020603050405020304" pitchFamily="18" charset="0"/>
                <a:cs typeface="Times New Roman" panose="02020603050405020304" pitchFamily="18" charset="0"/>
              </a:rPr>
              <a:t>v. </a:t>
            </a:r>
            <a:r>
              <a:rPr lang="en-IN" sz="2400" b="1" spc="-10" dirty="0">
                <a:solidFill>
                  <a:schemeClr val="tx1"/>
                </a:solidFill>
                <a:latin typeface="Times New Roman" panose="02020603050405020304" pitchFamily="18" charset="0"/>
                <a:cs typeface="Times New Roman" panose="02020603050405020304" pitchFamily="18" charset="0"/>
              </a:rPr>
              <a:t>ITO </a:t>
            </a:r>
            <a:r>
              <a:rPr lang="en-IN" sz="2400" b="1" spc="-15" dirty="0">
                <a:solidFill>
                  <a:schemeClr val="tx1"/>
                </a:solidFill>
                <a:latin typeface="Times New Roman" panose="02020603050405020304" pitchFamily="18" charset="0"/>
                <a:cs typeface="Times New Roman" panose="02020603050405020304" pitchFamily="18" charset="0"/>
              </a:rPr>
              <a:t>[(2011) </a:t>
            </a:r>
            <a:r>
              <a:rPr lang="en-IN" sz="2400" b="1" spc="-5" dirty="0">
                <a:solidFill>
                  <a:schemeClr val="tx1"/>
                </a:solidFill>
                <a:latin typeface="Times New Roman" panose="02020603050405020304" pitchFamily="18" charset="0"/>
                <a:cs typeface="Times New Roman" panose="02020603050405020304" pitchFamily="18" charset="0"/>
              </a:rPr>
              <a:t>59 DTR 307</a:t>
            </a:r>
            <a:r>
              <a:rPr lang="en-IN" sz="2400" b="1" spc="-40" dirty="0">
                <a:solidFill>
                  <a:schemeClr val="tx1"/>
                </a:solidFill>
                <a:latin typeface="Times New Roman" panose="02020603050405020304" pitchFamily="18" charset="0"/>
                <a:cs typeface="Times New Roman" panose="02020603050405020304" pitchFamily="18" charset="0"/>
              </a:rPr>
              <a:t> </a:t>
            </a:r>
            <a:r>
              <a:rPr lang="en-IN" sz="2400" b="1" spc="-10" dirty="0">
                <a:solidFill>
                  <a:schemeClr val="tx1"/>
                </a:solidFill>
                <a:latin typeface="Times New Roman" panose="02020603050405020304" pitchFamily="18" charset="0"/>
                <a:cs typeface="Times New Roman" panose="02020603050405020304" pitchFamily="18" charset="0"/>
              </a:rPr>
              <a:t>(Mum.)(Trib.)]</a:t>
            </a:r>
          </a:p>
          <a:p>
            <a:pPr marL="297180" algn="just">
              <a:lnSpc>
                <a:spcPct val="100000"/>
              </a:lnSpc>
            </a:pPr>
            <a:r>
              <a:rPr lang="en-GB" sz="2400" spc="-5" dirty="0">
                <a:solidFill>
                  <a:schemeClr val="tx1"/>
                </a:solidFill>
                <a:latin typeface="Times New Roman"/>
                <a:cs typeface="Times New Roman"/>
              </a:rPr>
              <a:t>The argument that transfer of development rights does not amount to transfer of land or building and therefore s. 50C is not applicable is not acceptable because u/s 2(47)(v) the giving of possession in part performance of a contract as per s. 53A of the Transfer of property Act is deemed to be a “transfer”. When the </a:t>
            </a:r>
            <a:r>
              <a:rPr lang="en-GB" sz="2400" spc="-5" dirty="0" err="1">
                <a:solidFill>
                  <a:schemeClr val="tx1"/>
                </a:solidFill>
                <a:latin typeface="Times New Roman"/>
                <a:cs typeface="Times New Roman"/>
              </a:rPr>
              <a:t>assessee</a:t>
            </a:r>
            <a:r>
              <a:rPr lang="en-GB" sz="2400" spc="-5" dirty="0">
                <a:solidFill>
                  <a:schemeClr val="tx1"/>
                </a:solidFill>
                <a:latin typeface="Times New Roman"/>
                <a:cs typeface="Times New Roman"/>
              </a:rPr>
              <a:t> received the sale consideration and handed over possession of the property vide the development agreement, the condition prescribed in s. 53A of the Transfer of Property Act was satisfied and u/s 2 (47) (v) the transaction of transfer was completed. The fact that the </a:t>
            </a:r>
            <a:r>
              <a:rPr lang="en-GB" sz="2400" spc="-5" dirty="0" err="1">
                <a:solidFill>
                  <a:schemeClr val="tx1"/>
                </a:solidFill>
                <a:latin typeface="Times New Roman"/>
                <a:cs typeface="Times New Roman"/>
              </a:rPr>
              <a:t>assessee’s</a:t>
            </a:r>
            <a:r>
              <a:rPr lang="en-GB" sz="2400" spc="-5" dirty="0">
                <a:solidFill>
                  <a:schemeClr val="tx1"/>
                </a:solidFill>
                <a:latin typeface="Times New Roman"/>
                <a:cs typeface="Times New Roman"/>
              </a:rPr>
              <a:t> name stands in the municipal records does not change the nature of the </a:t>
            </a:r>
            <a:r>
              <a:rPr lang="en-GB" sz="2400" spc="-5" dirty="0" smtClean="0">
                <a:solidFill>
                  <a:schemeClr val="tx1"/>
                </a:solidFill>
                <a:latin typeface="Times New Roman"/>
                <a:cs typeface="Times New Roman"/>
              </a:rPr>
              <a:t>transaction.</a:t>
            </a:r>
          </a:p>
          <a:p>
            <a:pPr marL="297180" algn="just">
              <a:lnSpc>
                <a:spcPct val="100000"/>
              </a:lnSpc>
            </a:pPr>
            <a:endParaRPr lang="en-GB" sz="2400" dirty="0">
              <a:solidFill>
                <a:schemeClr val="tx1"/>
              </a:solidFill>
              <a:latin typeface="Times New Roman"/>
              <a:cs typeface="Times New Roman"/>
            </a:endParaRPr>
          </a:p>
          <a:p>
            <a:pPr marL="640080" indent="-342900" algn="just">
              <a:lnSpc>
                <a:spcPct val="100000"/>
              </a:lnSpc>
              <a:buFont typeface="Wingdings" panose="05000000000000000000" pitchFamily="2" charset="2"/>
              <a:buChar char="Ø"/>
            </a:pPr>
            <a:r>
              <a:rPr lang="en-IN" sz="2400" b="1" spc="-5" dirty="0">
                <a:solidFill>
                  <a:schemeClr val="tx1"/>
                </a:solidFill>
                <a:latin typeface="Times New Roman" panose="02020603050405020304" pitchFamily="18" charset="0"/>
                <a:cs typeface="Times New Roman" panose="02020603050405020304" pitchFamily="18" charset="0"/>
              </a:rPr>
              <a:t>Smt. Myrtle D’Souza </a:t>
            </a:r>
            <a:r>
              <a:rPr lang="en-IN" sz="2400" b="1" spc="-40" dirty="0">
                <a:solidFill>
                  <a:schemeClr val="tx1"/>
                </a:solidFill>
                <a:latin typeface="Times New Roman" panose="02020603050405020304" pitchFamily="18" charset="0"/>
                <a:cs typeface="Times New Roman" panose="02020603050405020304" pitchFamily="18" charset="0"/>
              </a:rPr>
              <a:t>v. </a:t>
            </a:r>
            <a:r>
              <a:rPr lang="en-IN" sz="2400" b="1" spc="-10" dirty="0">
                <a:solidFill>
                  <a:schemeClr val="tx1"/>
                </a:solidFill>
                <a:latin typeface="Times New Roman" panose="02020603050405020304" pitchFamily="18" charset="0"/>
                <a:cs typeface="Times New Roman" panose="02020603050405020304" pitchFamily="18" charset="0"/>
              </a:rPr>
              <a:t>ITO </a:t>
            </a:r>
            <a:r>
              <a:rPr lang="en-IN" sz="2400" b="1" spc="-25" dirty="0">
                <a:solidFill>
                  <a:schemeClr val="tx1"/>
                </a:solidFill>
                <a:latin typeface="Times New Roman" panose="02020603050405020304" pitchFamily="18" charset="0"/>
                <a:cs typeface="Times New Roman" panose="02020603050405020304" pitchFamily="18" charset="0"/>
              </a:rPr>
              <a:t>[ITA </a:t>
            </a:r>
            <a:r>
              <a:rPr lang="en-IN" sz="2400" b="1" spc="-5" dirty="0">
                <a:solidFill>
                  <a:schemeClr val="tx1"/>
                </a:solidFill>
                <a:latin typeface="Times New Roman" panose="02020603050405020304" pitchFamily="18" charset="0"/>
                <a:cs typeface="Times New Roman" panose="02020603050405020304" pitchFamily="18" charset="0"/>
              </a:rPr>
              <a:t>No.</a:t>
            </a:r>
            <a:r>
              <a:rPr lang="en-IN" sz="2400" b="1" spc="-40" dirty="0">
                <a:solidFill>
                  <a:schemeClr val="tx1"/>
                </a:solidFill>
                <a:latin typeface="Times New Roman" panose="02020603050405020304" pitchFamily="18" charset="0"/>
                <a:cs typeface="Times New Roman" panose="02020603050405020304" pitchFamily="18" charset="0"/>
              </a:rPr>
              <a:t> </a:t>
            </a:r>
            <a:r>
              <a:rPr lang="en-IN" sz="2400" b="1" spc="-10" dirty="0">
                <a:solidFill>
                  <a:schemeClr val="tx1"/>
                </a:solidFill>
                <a:latin typeface="Times New Roman" panose="02020603050405020304" pitchFamily="18" charset="0"/>
                <a:cs typeface="Times New Roman" panose="02020603050405020304" pitchFamily="18" charset="0"/>
              </a:rPr>
              <a:t>3168/Mum/2011)]</a:t>
            </a:r>
            <a:endParaRPr lang="en-IN" sz="2400" b="1" dirty="0">
              <a:solidFill>
                <a:schemeClr val="tx1"/>
              </a:solidFill>
              <a:latin typeface="Times New Roman" panose="02020603050405020304" pitchFamily="18" charset="0"/>
              <a:cs typeface="Times New Roman" panose="02020603050405020304" pitchFamily="18" charset="0"/>
            </a:endParaRPr>
          </a:p>
          <a:p>
            <a:pPr marL="640080" indent="-342900" algn="just">
              <a:lnSpc>
                <a:spcPct val="100000"/>
              </a:lnSpc>
              <a:buFont typeface="Wingdings" panose="05000000000000000000" pitchFamily="2" charset="2"/>
              <a:buChar char="Ø"/>
            </a:pP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6266455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120" y="1649182"/>
            <a:ext cx="11559822" cy="4587522"/>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7.1 In the present case before us, the capital asset transferred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was 'Development Rights in the land' and not the 'Land' itself. If we go through similar provisions of the Act, we find that the legislature has used this expression consciously and carefully and keeping in view its need and objective of legislating </a:t>
            </a:r>
            <a:r>
              <a:rPr lang="en-GB" sz="2400" dirty="0" smtClean="0">
                <a:latin typeface="Times New Roman" panose="02020603050405020304" pitchFamily="18" charset="0"/>
                <a:cs typeface="Times New Roman" panose="02020603050405020304" pitchFamily="18" charset="0"/>
              </a:rPr>
              <a:t>section </a:t>
            </a:r>
            <a:r>
              <a:rPr lang="en-GB" sz="2400" dirty="0">
                <a:latin typeface="Times New Roman" panose="02020603050405020304" pitchFamily="18" charset="0"/>
                <a:cs typeface="Times New Roman" panose="02020603050405020304" pitchFamily="18" charset="0"/>
              </a:rPr>
              <a:t>50C. For example, in section 269A, the expression 'immovable property' has been defined as under:</a:t>
            </a:r>
          </a:p>
          <a:p>
            <a:pPr marL="0" indent="0" algn="just">
              <a:buNone/>
            </a:pPr>
            <a:r>
              <a:rPr lang="en-GB" sz="2400" dirty="0" smtClean="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Immovable property" means-</a:t>
            </a:r>
          </a:p>
          <a:p>
            <a:pPr marL="0" indent="0" algn="just">
              <a:buNone/>
            </a:pP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any land or any building or part of a building, and includes, where any land or any building or part of a building is transferred together with any machinery, plant, furniture, fittings or other thing which machinery, plant furniture, fittings or other things also.</a:t>
            </a:r>
          </a:p>
          <a:p>
            <a:pPr marL="0" indent="0" algn="just">
              <a:buNone/>
            </a:pPr>
            <a:r>
              <a:rPr lang="en-GB" sz="2400" dirty="0">
                <a:latin typeface="Times New Roman" panose="02020603050405020304" pitchFamily="18" charset="0"/>
                <a:cs typeface="Times New Roman" panose="02020603050405020304" pitchFamily="18" charset="0"/>
              </a:rPr>
              <a:t>Explanation- for the purposes of this [sub-clause], land building part of a building, machinery, plant, furniture, fittings and other things include any rights therein;</a:t>
            </a:r>
          </a:p>
          <a:p>
            <a:pPr marL="0" indent="0" algn="just">
              <a:buNone/>
            </a:pPr>
            <a:r>
              <a:rPr lang="en-GB" sz="2400" dirty="0">
                <a:latin typeface="Times New Roman" panose="02020603050405020304" pitchFamily="18" charset="0"/>
                <a:cs typeface="Times New Roman" panose="02020603050405020304" pitchFamily="18" charset="0"/>
              </a:rPr>
              <a:t>(ii) any rights of the nature referred to in clause (b) of sub-section (1) of section 269AB.....</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smtClean="0"/>
              <a:t>H.C.Khincha &amp; Co</a:t>
            </a:r>
            <a:endParaRPr lang="en-IN"/>
          </a:p>
        </p:txBody>
      </p:sp>
      <p:sp>
        <p:nvSpPr>
          <p:cNvPr id="2" name="Title 1"/>
          <p:cNvSpPr>
            <a:spLocks noGrp="1"/>
          </p:cNvSpPr>
          <p:nvPr>
            <p:ph type="title"/>
          </p:nvPr>
        </p:nvSpPr>
        <p:spPr>
          <a:xfrm>
            <a:off x="321120" y="100684"/>
            <a:ext cx="11559822" cy="1646472"/>
          </a:xfrm>
        </p:spPr>
        <p:txBody>
          <a:bodyPr>
            <a:noAutofit/>
          </a:bodyPr>
          <a:lstStyle/>
          <a:p>
            <a:pPr marR="6985">
              <a:lnSpc>
                <a:spcPct val="100000"/>
              </a:lnSpc>
              <a:spcBef>
                <a:spcPts val="680"/>
              </a:spcBef>
            </a:pPr>
            <a:r>
              <a:rPr lang="en-IN" sz="2400" b="1" u="sng" spc="-5" dirty="0">
                <a:solidFill>
                  <a:schemeClr val="tx1"/>
                </a:solidFill>
                <a:latin typeface="Times New Roman" panose="02020603050405020304" pitchFamily="18" charset="0"/>
                <a:cs typeface="Times New Roman" panose="02020603050405020304" pitchFamily="18" charset="0"/>
              </a:rPr>
              <a:t>Contrary </a:t>
            </a:r>
            <a:r>
              <a:rPr lang="en-IN" sz="2400" b="1" u="sng" spc="-5" dirty="0" smtClean="0">
                <a:solidFill>
                  <a:schemeClr val="tx1"/>
                </a:solidFill>
                <a:latin typeface="Times New Roman" panose="02020603050405020304" pitchFamily="18" charset="0"/>
                <a:cs typeface="Times New Roman" panose="02020603050405020304" pitchFamily="18" charset="0"/>
              </a:rPr>
              <a:t>view</a:t>
            </a:r>
            <a:r>
              <a:rPr lang="en-IN" sz="2400" b="1" u="sng" spc="-5" dirty="0">
                <a:solidFill>
                  <a:schemeClr val="tx1"/>
                </a:solidFill>
                <a:latin typeface="Times New Roman" panose="02020603050405020304" pitchFamily="18" charset="0"/>
                <a:cs typeface="Times New Roman" panose="02020603050405020304" pitchFamily="18" charset="0"/>
              </a:rPr>
              <a:t/>
            </a:r>
            <a:br>
              <a:rPr lang="en-IN" sz="2400" b="1" u="sng" spc="-5" dirty="0">
                <a:solidFill>
                  <a:schemeClr val="tx1"/>
                </a:solidFill>
                <a:latin typeface="Times New Roman" panose="02020603050405020304" pitchFamily="18" charset="0"/>
                <a:cs typeface="Times New Roman" panose="02020603050405020304" pitchFamily="18" charset="0"/>
              </a:rPr>
            </a:br>
            <a:r>
              <a:rPr lang="en-GB" sz="2400" b="1" u="sng" dirty="0">
                <a:solidFill>
                  <a:schemeClr val="tx1"/>
                </a:solidFill>
                <a:latin typeface="Times New Roman" panose="02020603050405020304" pitchFamily="18" charset="0"/>
                <a:cs typeface="Times New Roman" panose="02020603050405020304" pitchFamily="18" charset="0"/>
              </a:rPr>
              <a:t>Provisions of S. 50C  are not applicable to land development </a:t>
            </a:r>
            <a:r>
              <a:rPr lang="en-GB" sz="2400" b="1" u="sng" dirty="0" smtClean="0">
                <a:solidFill>
                  <a:schemeClr val="tx1"/>
                </a:solidFill>
                <a:latin typeface="Times New Roman" panose="02020603050405020304" pitchFamily="18" charset="0"/>
                <a:cs typeface="Times New Roman" panose="02020603050405020304" pitchFamily="18" charset="0"/>
              </a:rPr>
              <a:t>rights</a:t>
            </a:r>
            <a:r>
              <a:rPr lang="en-IN" sz="2400" b="1" u="sng" dirty="0">
                <a:solidFill>
                  <a:schemeClr val="tx1"/>
                </a:solidFill>
                <a:latin typeface="Times New Roman" panose="02020603050405020304" pitchFamily="18" charset="0"/>
                <a:cs typeface="Times New Roman" panose="02020603050405020304" pitchFamily="18" charset="0"/>
              </a:rPr>
              <a:t/>
            </a:r>
            <a:br>
              <a:rPr lang="en-IN" sz="2400" b="1" u="sng" dirty="0">
                <a:solidFill>
                  <a:schemeClr val="tx1"/>
                </a:solidFill>
                <a:latin typeface="Times New Roman" panose="02020603050405020304" pitchFamily="18" charset="0"/>
                <a:cs typeface="Times New Roman" panose="02020603050405020304" pitchFamily="18" charset="0"/>
              </a:rPr>
            </a:br>
            <a:r>
              <a:rPr lang="en-GB" sz="2400" b="1" dirty="0" smtClean="0">
                <a:solidFill>
                  <a:schemeClr val="tx1"/>
                </a:solidFill>
                <a:latin typeface="Times New Roman" panose="02020603050405020304" pitchFamily="18" charset="0"/>
                <a:cs typeface="Times New Roman" panose="02020603050405020304" pitchFamily="18" charset="0"/>
              </a:rPr>
              <a:t>Smt. </a:t>
            </a:r>
            <a:r>
              <a:rPr lang="en-GB" sz="2400" b="1" dirty="0" err="1" smtClean="0">
                <a:solidFill>
                  <a:schemeClr val="tx1"/>
                </a:solidFill>
                <a:latin typeface="Times New Roman" panose="02020603050405020304" pitchFamily="18" charset="0"/>
                <a:cs typeface="Times New Roman" panose="02020603050405020304" pitchFamily="18" charset="0"/>
              </a:rPr>
              <a:t>Sowmya</a:t>
            </a:r>
            <a:r>
              <a:rPr lang="en-GB" sz="2400" b="1" dirty="0" smtClean="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Sathyan</a:t>
            </a:r>
            <a:r>
              <a:rPr lang="en-GB" sz="2400" b="1" dirty="0">
                <a:solidFill>
                  <a:schemeClr val="tx1"/>
                </a:solidFill>
                <a:latin typeface="Times New Roman" panose="02020603050405020304" pitchFamily="18" charset="0"/>
                <a:cs typeface="Times New Roman" panose="02020603050405020304" pitchFamily="18" charset="0"/>
              </a:rPr>
              <a:t> V ITO, </a:t>
            </a:r>
            <a:r>
              <a:rPr lang="en-GB" sz="2400" b="1" dirty="0" err="1">
                <a:solidFill>
                  <a:schemeClr val="tx1"/>
                </a:solidFill>
                <a:latin typeface="Times New Roman" panose="02020603050405020304" pitchFamily="18" charset="0"/>
                <a:cs typeface="Times New Roman" panose="02020603050405020304" pitchFamily="18" charset="0"/>
              </a:rPr>
              <a:t>Mysuru</a:t>
            </a:r>
            <a:r>
              <a:rPr lang="en-GB" sz="2400" b="1" dirty="0">
                <a:solidFill>
                  <a:schemeClr val="tx1"/>
                </a:solidFill>
                <a:latin typeface="Times New Roman" panose="02020603050405020304" pitchFamily="18" charset="0"/>
                <a:cs typeface="Times New Roman" panose="02020603050405020304" pitchFamily="18" charset="0"/>
              </a:rPr>
              <a:t>, ITAT Bangalore in ITA </a:t>
            </a:r>
            <a:r>
              <a:rPr lang="en-GB" sz="2400" b="1" dirty="0" smtClean="0">
                <a:solidFill>
                  <a:schemeClr val="tx1"/>
                </a:solidFill>
                <a:latin typeface="Times New Roman" panose="02020603050405020304" pitchFamily="18" charset="0"/>
                <a:cs typeface="Times New Roman" panose="02020603050405020304" pitchFamily="18" charset="0"/>
              </a:rPr>
              <a:t>1224/ BANG/2019 </a:t>
            </a:r>
            <a:r>
              <a:rPr lang="en-GB" sz="2400" b="1" dirty="0">
                <a:solidFill>
                  <a:schemeClr val="tx1"/>
                </a:solidFill>
                <a:latin typeface="Times New Roman" panose="02020603050405020304" pitchFamily="18" charset="0"/>
                <a:cs typeface="Times New Roman" panose="02020603050405020304" pitchFamily="18" charset="0"/>
              </a:rPr>
              <a:t>dated </a:t>
            </a:r>
            <a:r>
              <a:rPr lang="en-GB" sz="2400" b="1" dirty="0" smtClean="0">
                <a:solidFill>
                  <a:schemeClr val="tx1"/>
                </a:solidFill>
                <a:latin typeface="Times New Roman" panose="02020603050405020304" pitchFamily="18" charset="0"/>
                <a:cs typeface="Times New Roman" panose="02020603050405020304" pitchFamily="18" charset="0"/>
              </a:rPr>
              <a:t>02.12.2020</a:t>
            </a:r>
            <a:endParaRPr lang="en-IN" sz="2400" dirty="0">
              <a:solidFill>
                <a:schemeClr val="tx1"/>
              </a:solidFill>
            </a:endParaRPr>
          </a:p>
        </p:txBody>
      </p:sp>
    </p:spTree>
    <p:extLst>
      <p:ext uri="{BB962C8B-B14F-4D97-AF65-F5344CB8AC3E}">
        <p14:creationId xmlns:p14="http://schemas.microsoft.com/office/powerpoint/2010/main" val="4177005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58018" y="486940"/>
            <a:ext cx="10928666" cy="5703100"/>
          </a:xfrm>
          <a:prstGeom prst="rect">
            <a:avLst/>
          </a:prstGeom>
        </p:spPr>
        <p:txBody>
          <a:bodyPr vert="horz" wrap="square" lIns="0" tIns="0" rIns="0" bIns="0" rtlCol="0">
            <a:spAutoFit/>
          </a:bodyPr>
          <a:lstStyle/>
          <a:p>
            <a:pPr marL="177165" marR="5080" indent="-165100" algn="just"/>
            <a:r>
              <a:rPr sz="2400" b="1" u="sng" spc="-5" dirty="0" smtClean="0">
                <a:solidFill>
                  <a:srgbClr val="0D0D0D"/>
                </a:solidFill>
                <a:latin typeface="Times" panose="02020603050405020304" pitchFamily="18" charset="0"/>
                <a:cs typeface="Times" panose="02020603050405020304" pitchFamily="18" charset="0"/>
              </a:rPr>
              <a:t>Adopt </a:t>
            </a:r>
            <a:r>
              <a:rPr sz="2400" b="1" u="sng" dirty="0">
                <a:solidFill>
                  <a:srgbClr val="0D0D0D"/>
                </a:solidFill>
                <a:latin typeface="Times" panose="02020603050405020304" pitchFamily="18" charset="0"/>
                <a:cs typeface="Times" panose="02020603050405020304" pitchFamily="18" charset="0"/>
              </a:rPr>
              <a:t>guideline </a:t>
            </a:r>
            <a:r>
              <a:rPr sz="2400" b="1" u="sng" spc="-15" dirty="0">
                <a:solidFill>
                  <a:srgbClr val="0D0D0D"/>
                </a:solidFill>
                <a:latin typeface="Times" panose="02020603050405020304" pitchFamily="18" charset="0"/>
                <a:cs typeface="Times" panose="02020603050405020304" pitchFamily="18" charset="0"/>
              </a:rPr>
              <a:t>value </a:t>
            </a:r>
            <a:r>
              <a:rPr sz="2400" b="1" u="sng" spc="-10" dirty="0">
                <a:solidFill>
                  <a:srgbClr val="0D0D0D"/>
                </a:solidFill>
                <a:latin typeface="Times" panose="02020603050405020304" pitchFamily="18" charset="0"/>
                <a:cs typeface="Times" panose="02020603050405020304" pitchFamily="18" charset="0"/>
              </a:rPr>
              <a:t>of </a:t>
            </a:r>
            <a:r>
              <a:rPr sz="2400" b="1" u="sng" spc="-5" dirty="0">
                <a:solidFill>
                  <a:srgbClr val="0D0D0D"/>
                </a:solidFill>
                <a:latin typeface="Times" panose="02020603050405020304" pitchFamily="18" charset="0"/>
                <a:cs typeface="Times" panose="02020603050405020304" pitchFamily="18" charset="0"/>
              </a:rPr>
              <a:t>the </a:t>
            </a:r>
            <a:r>
              <a:rPr sz="2400" b="1" u="sng" dirty="0">
                <a:solidFill>
                  <a:srgbClr val="0D0D0D"/>
                </a:solidFill>
                <a:latin typeface="Times" panose="02020603050405020304" pitchFamily="18" charset="0"/>
                <a:cs typeface="Times" panose="02020603050405020304" pitchFamily="18" charset="0"/>
              </a:rPr>
              <a:t>land </a:t>
            </a:r>
            <a:r>
              <a:rPr sz="2400" b="1" u="sng" spc="-5" dirty="0">
                <a:solidFill>
                  <a:srgbClr val="0D0D0D"/>
                </a:solidFill>
                <a:latin typeface="Times" panose="02020603050405020304" pitchFamily="18" charset="0"/>
                <a:cs typeface="Times" panose="02020603050405020304" pitchFamily="18" charset="0"/>
              </a:rPr>
              <a:t>to be transferred to the  Developer and/or </a:t>
            </a:r>
            <a:r>
              <a:rPr sz="2400" b="1" u="sng" dirty="0">
                <a:solidFill>
                  <a:srgbClr val="0D0D0D"/>
                </a:solidFill>
                <a:latin typeface="Times" panose="02020603050405020304" pitchFamily="18" charset="0"/>
                <a:cs typeface="Times" panose="02020603050405020304" pitchFamily="18" charset="0"/>
              </a:rPr>
              <a:t>his/its </a:t>
            </a:r>
            <a:r>
              <a:rPr sz="2400" b="1" u="sng" spc="-5" dirty="0">
                <a:solidFill>
                  <a:srgbClr val="0D0D0D"/>
                </a:solidFill>
                <a:latin typeface="Times" panose="02020603050405020304" pitchFamily="18" charset="0"/>
                <a:cs typeface="Times" panose="02020603050405020304" pitchFamily="18" charset="0"/>
              </a:rPr>
              <a:t>nominees </a:t>
            </a:r>
            <a:r>
              <a:rPr sz="2400" b="1" u="sng" dirty="0">
                <a:solidFill>
                  <a:srgbClr val="0D0D0D"/>
                </a:solidFill>
                <a:latin typeface="Times" panose="02020603050405020304" pitchFamily="18" charset="0"/>
                <a:cs typeface="Times" panose="02020603050405020304" pitchFamily="18" charset="0"/>
              </a:rPr>
              <a:t>as </a:t>
            </a:r>
            <a:r>
              <a:rPr sz="2400" b="1" u="sng" spc="-5" dirty="0">
                <a:solidFill>
                  <a:srgbClr val="0D0D0D"/>
                </a:solidFill>
                <a:latin typeface="Times" panose="02020603050405020304" pitchFamily="18" charset="0"/>
                <a:cs typeface="Times" panose="02020603050405020304" pitchFamily="18" charset="0"/>
              </a:rPr>
              <a:t>per provisions of </a:t>
            </a:r>
            <a:r>
              <a:rPr sz="2400" b="1" u="sng" dirty="0">
                <a:solidFill>
                  <a:srgbClr val="0D0D0D"/>
                </a:solidFill>
                <a:latin typeface="Times" panose="02020603050405020304" pitchFamily="18" charset="0"/>
                <a:cs typeface="Times" panose="02020603050405020304" pitchFamily="18" charset="0"/>
              </a:rPr>
              <a:t>Section  50</a:t>
            </a:r>
            <a:r>
              <a:rPr sz="2400" b="1" u="sng" spc="-114" dirty="0">
                <a:solidFill>
                  <a:srgbClr val="0D0D0D"/>
                </a:solidFill>
                <a:latin typeface="Times" panose="02020603050405020304" pitchFamily="18" charset="0"/>
                <a:cs typeface="Times" panose="02020603050405020304" pitchFamily="18" charset="0"/>
              </a:rPr>
              <a:t> </a:t>
            </a:r>
            <a:r>
              <a:rPr sz="2400" b="1" u="sng" spc="5" dirty="0">
                <a:solidFill>
                  <a:srgbClr val="0D0D0D"/>
                </a:solidFill>
                <a:latin typeface="Times" panose="02020603050405020304" pitchFamily="18" charset="0"/>
                <a:cs typeface="Times" panose="02020603050405020304" pitchFamily="18" charset="0"/>
              </a:rPr>
              <a:t>D</a:t>
            </a:r>
            <a:endParaRPr sz="2400" b="1" u="sng" dirty="0">
              <a:latin typeface="Times" panose="02020603050405020304" pitchFamily="18" charset="0"/>
              <a:cs typeface="Times" panose="02020603050405020304" pitchFamily="18" charset="0"/>
            </a:endParaRPr>
          </a:p>
          <a:p>
            <a:pPr marL="469900" marR="38735" indent="-457200" algn="just">
              <a:lnSpc>
                <a:spcPct val="120000"/>
              </a:lnSpc>
              <a:buSzPct val="95000"/>
              <a:buFont typeface="+mj-lt"/>
              <a:buAutoNum type="alphaLcPeriod"/>
              <a:tabLst>
                <a:tab pos="148590" algn="l"/>
              </a:tabLst>
            </a:pPr>
            <a:r>
              <a:rPr sz="2400" b="1" dirty="0">
                <a:solidFill>
                  <a:srgbClr val="0D0D0D"/>
                </a:solidFill>
                <a:latin typeface="Times" panose="02020603050405020304" pitchFamily="18" charset="0"/>
                <a:cs typeface="Times" panose="02020603050405020304" pitchFamily="18" charset="0"/>
              </a:rPr>
              <a:t>ACIT </a:t>
            </a:r>
            <a:r>
              <a:rPr sz="2400" b="1" spc="-5" dirty="0">
                <a:solidFill>
                  <a:srgbClr val="0D0D0D"/>
                </a:solidFill>
                <a:latin typeface="Times" panose="02020603050405020304" pitchFamily="18" charset="0"/>
                <a:cs typeface="Times" panose="02020603050405020304" pitchFamily="18" charset="0"/>
              </a:rPr>
              <a:t>vs </a:t>
            </a:r>
            <a:r>
              <a:rPr sz="2400" b="1" dirty="0">
                <a:solidFill>
                  <a:srgbClr val="0D0D0D"/>
                </a:solidFill>
                <a:latin typeface="Times" panose="02020603050405020304" pitchFamily="18" charset="0"/>
                <a:cs typeface="Times" panose="02020603050405020304" pitchFamily="18" charset="0"/>
              </a:rPr>
              <a:t>M/s Shankar </a:t>
            </a:r>
            <a:r>
              <a:rPr sz="2400" b="1" spc="-10" dirty="0">
                <a:solidFill>
                  <a:srgbClr val="0D0D0D"/>
                </a:solidFill>
                <a:latin typeface="Times" panose="02020603050405020304" pitchFamily="18" charset="0"/>
                <a:cs typeface="Times" panose="02020603050405020304" pitchFamily="18" charset="0"/>
              </a:rPr>
              <a:t>Vittal </a:t>
            </a:r>
            <a:r>
              <a:rPr sz="2400" b="1" dirty="0">
                <a:solidFill>
                  <a:srgbClr val="0D0D0D"/>
                </a:solidFill>
                <a:latin typeface="Times" panose="02020603050405020304" pitchFamily="18" charset="0"/>
                <a:cs typeface="Times" panose="02020603050405020304" pitchFamily="18" charset="0"/>
              </a:rPr>
              <a:t>Motor </a:t>
            </a:r>
            <a:r>
              <a:rPr sz="2400" b="1" spc="-5" dirty="0">
                <a:solidFill>
                  <a:srgbClr val="0D0D0D"/>
                </a:solidFill>
                <a:latin typeface="Times" panose="02020603050405020304" pitchFamily="18" charset="0"/>
                <a:cs typeface="Times" panose="02020603050405020304" pitchFamily="18" charset="0"/>
              </a:rPr>
              <a:t>Co. </a:t>
            </a:r>
            <a:r>
              <a:rPr sz="2400" b="1" dirty="0">
                <a:solidFill>
                  <a:srgbClr val="0D0D0D"/>
                </a:solidFill>
                <a:latin typeface="Times" panose="02020603050405020304" pitchFamily="18" charset="0"/>
                <a:cs typeface="Times" panose="02020603050405020304" pitchFamily="18" charset="0"/>
              </a:rPr>
              <a:t>Ltd. </a:t>
            </a:r>
            <a:r>
              <a:rPr sz="2400" b="1" spc="-50" dirty="0">
                <a:solidFill>
                  <a:srgbClr val="0D0D0D"/>
                </a:solidFill>
                <a:latin typeface="Times" panose="02020603050405020304" pitchFamily="18" charset="0"/>
                <a:cs typeface="Times" panose="02020603050405020304" pitchFamily="18" charset="0"/>
              </a:rPr>
              <a:t>ITA</a:t>
            </a:r>
            <a:r>
              <a:rPr sz="2400" b="1" spc="-150" dirty="0">
                <a:solidFill>
                  <a:srgbClr val="0D0D0D"/>
                </a:solidFill>
                <a:latin typeface="Times" panose="02020603050405020304" pitchFamily="18" charset="0"/>
                <a:cs typeface="Times" panose="02020603050405020304" pitchFamily="18" charset="0"/>
              </a:rPr>
              <a:t> </a:t>
            </a:r>
            <a:r>
              <a:rPr sz="2400" b="1" spc="-5" dirty="0">
                <a:solidFill>
                  <a:srgbClr val="0D0D0D"/>
                </a:solidFill>
                <a:latin typeface="Times" panose="02020603050405020304" pitchFamily="18" charset="0"/>
                <a:cs typeface="Times" panose="02020603050405020304" pitchFamily="18" charset="0"/>
              </a:rPr>
              <a:t>No.35/Bang/2015  </a:t>
            </a:r>
            <a:r>
              <a:rPr sz="2400" b="1" dirty="0">
                <a:solidFill>
                  <a:srgbClr val="0D0D0D"/>
                </a:solidFill>
                <a:latin typeface="Times" panose="02020603050405020304" pitchFamily="18" charset="0"/>
                <a:cs typeface="Times" panose="02020603050405020304" pitchFamily="18" charset="0"/>
              </a:rPr>
              <a:t>rendered </a:t>
            </a:r>
            <a:r>
              <a:rPr sz="2400" b="1" spc="-5" dirty="0">
                <a:solidFill>
                  <a:srgbClr val="0D0D0D"/>
                </a:solidFill>
                <a:latin typeface="Times" panose="02020603050405020304" pitchFamily="18" charset="0"/>
                <a:cs typeface="Times" panose="02020603050405020304" pitchFamily="18" charset="0"/>
              </a:rPr>
              <a:t>on</a:t>
            </a:r>
            <a:r>
              <a:rPr sz="2400" b="1" spc="-75" dirty="0">
                <a:solidFill>
                  <a:srgbClr val="0D0D0D"/>
                </a:solidFill>
                <a:latin typeface="Times" panose="02020603050405020304" pitchFamily="18" charset="0"/>
                <a:cs typeface="Times" panose="02020603050405020304" pitchFamily="18" charset="0"/>
              </a:rPr>
              <a:t> </a:t>
            </a:r>
            <a:r>
              <a:rPr sz="2400" b="1" dirty="0">
                <a:solidFill>
                  <a:srgbClr val="0D0D0D"/>
                </a:solidFill>
                <a:latin typeface="Times" panose="02020603050405020304" pitchFamily="18" charset="0"/>
                <a:cs typeface="Times" panose="02020603050405020304" pitchFamily="18" charset="0"/>
              </a:rPr>
              <a:t>18/03/2016</a:t>
            </a:r>
            <a:endParaRPr sz="2400" b="1" dirty="0">
              <a:latin typeface="Times" panose="02020603050405020304" pitchFamily="18" charset="0"/>
              <a:cs typeface="Times" panose="02020603050405020304" pitchFamily="18" charset="0"/>
            </a:endParaRPr>
          </a:p>
          <a:p>
            <a:pPr marL="469900" indent="-457200" algn="just">
              <a:spcBef>
                <a:spcPts val="480"/>
              </a:spcBef>
              <a:buSzPct val="95000"/>
              <a:buFont typeface="+mj-lt"/>
              <a:buAutoNum type="alphaLcPeriod"/>
              <a:tabLst>
                <a:tab pos="177800" algn="l"/>
              </a:tabLst>
            </a:pPr>
            <a:r>
              <a:rPr sz="2400" b="1" dirty="0">
                <a:solidFill>
                  <a:srgbClr val="0D0D0D"/>
                </a:solidFill>
                <a:latin typeface="Times" panose="02020603050405020304" pitchFamily="18" charset="0"/>
                <a:cs typeface="Times" panose="02020603050405020304" pitchFamily="18" charset="0"/>
              </a:rPr>
              <a:t>B V </a:t>
            </a:r>
            <a:r>
              <a:rPr sz="2400" b="1" spc="-10" dirty="0">
                <a:solidFill>
                  <a:srgbClr val="0D0D0D"/>
                </a:solidFill>
                <a:latin typeface="Times" panose="02020603050405020304" pitchFamily="18" charset="0"/>
                <a:cs typeface="Times" panose="02020603050405020304" pitchFamily="18" charset="0"/>
              </a:rPr>
              <a:t>Narayana </a:t>
            </a:r>
            <a:r>
              <a:rPr sz="2400" b="1" dirty="0">
                <a:solidFill>
                  <a:srgbClr val="0D0D0D"/>
                </a:solidFill>
                <a:latin typeface="Times" panose="02020603050405020304" pitchFamily="18" charset="0"/>
                <a:cs typeface="Times" panose="02020603050405020304" pitchFamily="18" charset="0"/>
              </a:rPr>
              <a:t>Reddy </a:t>
            </a:r>
            <a:r>
              <a:rPr sz="2400" b="1" spc="-5" dirty="0">
                <a:solidFill>
                  <a:srgbClr val="0D0D0D"/>
                </a:solidFill>
                <a:latin typeface="Times" panose="02020603050405020304" pitchFamily="18" charset="0"/>
                <a:cs typeface="Times" panose="02020603050405020304" pitchFamily="18" charset="0"/>
              </a:rPr>
              <a:t>vs Asst. CIT (2015) </a:t>
            </a:r>
            <a:r>
              <a:rPr sz="2400" b="1" spc="-30" dirty="0">
                <a:solidFill>
                  <a:srgbClr val="0D0D0D"/>
                </a:solidFill>
                <a:latin typeface="Times" panose="02020603050405020304" pitchFamily="18" charset="0"/>
                <a:cs typeface="Times" panose="02020603050405020304" pitchFamily="18" charset="0"/>
              </a:rPr>
              <a:t>TaxPub </a:t>
            </a:r>
            <a:r>
              <a:rPr sz="2400" b="1" spc="-5" dirty="0">
                <a:solidFill>
                  <a:srgbClr val="0D0D0D"/>
                </a:solidFill>
                <a:latin typeface="Times" panose="02020603050405020304" pitchFamily="18" charset="0"/>
                <a:cs typeface="Times" panose="02020603050405020304" pitchFamily="18" charset="0"/>
              </a:rPr>
              <a:t>(DT) </a:t>
            </a:r>
            <a:r>
              <a:rPr sz="2400" b="1" dirty="0">
                <a:solidFill>
                  <a:srgbClr val="0D0D0D"/>
                </a:solidFill>
                <a:latin typeface="Times" panose="02020603050405020304" pitchFamily="18" charset="0"/>
                <a:cs typeface="Times" panose="02020603050405020304" pitchFamily="18" charset="0"/>
              </a:rPr>
              <a:t>4553</a:t>
            </a:r>
            <a:r>
              <a:rPr sz="2400" b="1" spc="185" dirty="0">
                <a:solidFill>
                  <a:srgbClr val="0D0D0D"/>
                </a:solidFill>
                <a:latin typeface="Times" panose="02020603050405020304" pitchFamily="18" charset="0"/>
                <a:cs typeface="Times" panose="02020603050405020304" pitchFamily="18" charset="0"/>
              </a:rPr>
              <a:t> </a:t>
            </a:r>
            <a:r>
              <a:rPr sz="2400" b="1" spc="-5" dirty="0">
                <a:solidFill>
                  <a:srgbClr val="0D0D0D"/>
                </a:solidFill>
                <a:latin typeface="Times" panose="02020603050405020304" pitchFamily="18" charset="0"/>
                <a:cs typeface="Times" panose="02020603050405020304" pitchFamily="18" charset="0"/>
              </a:rPr>
              <a:t>(</a:t>
            </a:r>
            <a:r>
              <a:rPr sz="2400" b="1" spc="-5" dirty="0" err="1" smtClean="0">
                <a:solidFill>
                  <a:srgbClr val="0D0D0D"/>
                </a:solidFill>
                <a:latin typeface="Times" panose="02020603050405020304" pitchFamily="18" charset="0"/>
                <a:cs typeface="Times" panose="02020603050405020304" pitchFamily="18" charset="0"/>
              </a:rPr>
              <a:t>Hyd</a:t>
            </a:r>
            <a:r>
              <a:rPr lang="en-GB" sz="2400" b="1" dirty="0">
                <a:latin typeface="Times" panose="02020603050405020304" pitchFamily="18" charset="0"/>
                <a:cs typeface="Times" panose="02020603050405020304" pitchFamily="18" charset="0"/>
              </a:rPr>
              <a:t> </a:t>
            </a:r>
            <a:r>
              <a:rPr sz="2400" b="1" dirty="0" smtClean="0">
                <a:solidFill>
                  <a:srgbClr val="0D0D0D"/>
                </a:solidFill>
                <a:latin typeface="Times" panose="02020603050405020304" pitchFamily="18" charset="0"/>
                <a:cs typeface="Times" panose="02020603050405020304" pitchFamily="18" charset="0"/>
              </a:rPr>
              <a:t>“B”-</a:t>
            </a:r>
            <a:r>
              <a:rPr lang="en-GB" sz="2400" b="1" dirty="0" smtClean="0">
                <a:solidFill>
                  <a:srgbClr val="0D0D0D"/>
                </a:solidFill>
                <a:latin typeface="Times" panose="02020603050405020304" pitchFamily="18" charset="0"/>
                <a:cs typeface="Times" panose="02020603050405020304" pitchFamily="18" charset="0"/>
              </a:rPr>
              <a:t> </a:t>
            </a:r>
            <a:r>
              <a:rPr sz="2400" b="1" spc="-30" dirty="0" err="1" smtClean="0">
                <a:solidFill>
                  <a:srgbClr val="0D0D0D"/>
                </a:solidFill>
                <a:latin typeface="Times" panose="02020603050405020304" pitchFamily="18" charset="0"/>
                <a:cs typeface="Times" panose="02020603050405020304" pitchFamily="18" charset="0"/>
              </a:rPr>
              <a:t>Trib</a:t>
            </a:r>
            <a:r>
              <a:rPr sz="2400" b="1" spc="-30" dirty="0" smtClean="0">
                <a:solidFill>
                  <a:srgbClr val="0D0D0D"/>
                </a:solidFill>
                <a:latin typeface="Times" panose="02020603050405020304" pitchFamily="18" charset="0"/>
                <a:cs typeface="Times" panose="02020603050405020304" pitchFamily="18" charset="0"/>
              </a:rPr>
              <a:t>)</a:t>
            </a:r>
            <a:endParaRPr lang="en-GB" sz="2400" b="1" dirty="0">
              <a:latin typeface="Times" panose="02020603050405020304" pitchFamily="18" charset="0"/>
              <a:cs typeface="Times" panose="02020603050405020304" pitchFamily="18" charset="0"/>
            </a:endParaRPr>
          </a:p>
          <a:p>
            <a:pPr marL="469900" indent="-457200" algn="just">
              <a:spcBef>
                <a:spcPts val="480"/>
              </a:spcBef>
              <a:buSzPct val="95000"/>
              <a:buFont typeface="+mj-lt"/>
              <a:buAutoNum type="alphaLcPeriod"/>
              <a:tabLst>
                <a:tab pos="177800" algn="l"/>
              </a:tabLst>
            </a:pPr>
            <a:r>
              <a:rPr sz="2400" b="1" dirty="0" smtClean="0">
                <a:solidFill>
                  <a:srgbClr val="0D0D0D"/>
                </a:solidFill>
                <a:latin typeface="Times" panose="02020603050405020304" pitchFamily="18" charset="0"/>
                <a:cs typeface="Times" panose="02020603050405020304" pitchFamily="18" charset="0"/>
              </a:rPr>
              <a:t>Circular </a:t>
            </a:r>
            <a:r>
              <a:rPr sz="2400" b="1" spc="-35" dirty="0">
                <a:solidFill>
                  <a:srgbClr val="0D0D0D"/>
                </a:solidFill>
                <a:latin typeface="Times" panose="02020603050405020304" pitchFamily="18" charset="0"/>
                <a:cs typeface="Times" panose="02020603050405020304" pitchFamily="18" charset="0"/>
              </a:rPr>
              <a:t>F.No. </a:t>
            </a:r>
            <a:r>
              <a:rPr sz="2400" b="1" spc="-10" dirty="0">
                <a:solidFill>
                  <a:srgbClr val="0D0D0D"/>
                </a:solidFill>
                <a:latin typeface="Times" panose="02020603050405020304" pitchFamily="18" charset="0"/>
                <a:cs typeface="Times" panose="02020603050405020304" pitchFamily="18" charset="0"/>
              </a:rPr>
              <a:t>225/58/2016/ITA.II </a:t>
            </a:r>
            <a:r>
              <a:rPr sz="2400" b="1" spc="-5" dirty="0">
                <a:solidFill>
                  <a:srgbClr val="0D0D0D"/>
                </a:solidFill>
                <a:latin typeface="Times" panose="02020603050405020304" pitchFamily="18" charset="0"/>
                <a:cs typeface="Times" panose="02020603050405020304" pitchFamily="18" charset="0"/>
              </a:rPr>
              <a:t>dated 29/02/2016 </a:t>
            </a:r>
            <a:r>
              <a:rPr sz="2400" b="1" dirty="0">
                <a:solidFill>
                  <a:srgbClr val="0D0D0D"/>
                </a:solidFill>
                <a:latin typeface="Times" panose="02020603050405020304" pitchFamily="18" charset="0"/>
                <a:cs typeface="Times" panose="02020603050405020304" pitchFamily="18" charset="0"/>
              </a:rPr>
              <a:t>issued </a:t>
            </a:r>
            <a:r>
              <a:rPr sz="2400" b="1" spc="-5" dirty="0">
                <a:solidFill>
                  <a:srgbClr val="0D0D0D"/>
                </a:solidFill>
                <a:latin typeface="Times" panose="02020603050405020304" pitchFamily="18" charset="0"/>
                <a:cs typeface="Times" panose="02020603050405020304" pitchFamily="18" charset="0"/>
              </a:rPr>
              <a:t>by  </a:t>
            </a:r>
            <a:r>
              <a:rPr sz="2400" b="1" dirty="0" smtClean="0">
                <a:solidFill>
                  <a:srgbClr val="0D0D0D"/>
                </a:solidFill>
                <a:latin typeface="Times" panose="02020603050405020304" pitchFamily="18" charset="0"/>
                <a:cs typeface="Times" panose="02020603050405020304" pitchFamily="18" charset="0"/>
              </a:rPr>
              <a:t>CBDT</a:t>
            </a:r>
            <a:endParaRPr lang="en-GB" sz="2400" b="1" dirty="0" smtClean="0">
              <a:solidFill>
                <a:srgbClr val="0D0D0D"/>
              </a:solidFill>
              <a:latin typeface="Times" panose="02020603050405020304" pitchFamily="18" charset="0"/>
              <a:cs typeface="Times" panose="02020603050405020304" pitchFamily="18" charset="0"/>
            </a:endParaRPr>
          </a:p>
          <a:p>
            <a:pPr marL="12700" algn="just">
              <a:spcBef>
                <a:spcPts val="480"/>
              </a:spcBef>
              <a:buSzPct val="95000"/>
              <a:tabLst>
                <a:tab pos="177800" algn="l"/>
              </a:tabLst>
            </a:pPr>
            <a:endParaRPr lang="en-GB" sz="2400" b="1" dirty="0">
              <a:solidFill>
                <a:srgbClr val="0D0D0D"/>
              </a:solidFill>
              <a:latin typeface="Times" panose="02020603050405020304" pitchFamily="18" charset="0"/>
              <a:cs typeface="Times" panose="02020603050405020304" pitchFamily="18" charset="0"/>
            </a:endParaRPr>
          </a:p>
          <a:p>
            <a:pPr marL="12700" algn="just">
              <a:spcBef>
                <a:spcPts val="480"/>
              </a:spcBef>
              <a:buSzPct val="95000"/>
              <a:tabLst>
                <a:tab pos="177800" algn="l"/>
              </a:tabLst>
            </a:pPr>
            <a:endParaRPr lang="en-GB" sz="2400" b="1" dirty="0" smtClean="0">
              <a:solidFill>
                <a:srgbClr val="0D0D0D"/>
              </a:solidFill>
              <a:latin typeface="Times" panose="02020603050405020304" pitchFamily="18" charset="0"/>
              <a:cs typeface="Times" panose="02020603050405020304" pitchFamily="18" charset="0"/>
            </a:endParaRPr>
          </a:p>
          <a:p>
            <a:pPr marL="12700" algn="just">
              <a:spcBef>
                <a:spcPts val="480"/>
              </a:spcBef>
              <a:buSzPct val="95000"/>
              <a:tabLst>
                <a:tab pos="177800" algn="l"/>
              </a:tabLst>
            </a:pPr>
            <a:r>
              <a:rPr lang="en-GB" sz="2400" b="1" dirty="0">
                <a:latin typeface="Times" panose="02020603050405020304" pitchFamily="18" charset="0"/>
                <a:cs typeface="Times" panose="02020603050405020304" pitchFamily="18" charset="0"/>
              </a:rPr>
              <a:t>[Fair market value deemed to be full value of consideration in certain cases.</a:t>
            </a:r>
          </a:p>
          <a:p>
            <a:pPr marL="12700" algn="just">
              <a:spcBef>
                <a:spcPts val="480"/>
              </a:spcBef>
              <a:buSzPct val="95000"/>
              <a:tabLst>
                <a:tab pos="177800" algn="l"/>
              </a:tabLst>
            </a:pPr>
            <a:r>
              <a:rPr lang="en-GB" sz="2400" dirty="0">
                <a:latin typeface="Times" panose="02020603050405020304" pitchFamily="18" charset="0"/>
                <a:cs typeface="Times" panose="02020603050405020304" pitchFamily="18" charset="0"/>
              </a:rPr>
              <a:t>50D. Where the consideration received or accruing as a result of the transfer of a capital asset by an </a:t>
            </a:r>
            <a:r>
              <a:rPr lang="en-GB" sz="2400" dirty="0" err="1">
                <a:latin typeface="Times" panose="02020603050405020304" pitchFamily="18" charset="0"/>
                <a:cs typeface="Times" panose="02020603050405020304" pitchFamily="18" charset="0"/>
              </a:rPr>
              <a:t>assessee</a:t>
            </a:r>
            <a:r>
              <a:rPr lang="en-GB" sz="2400" dirty="0">
                <a:latin typeface="Times" panose="02020603050405020304" pitchFamily="18" charset="0"/>
                <a:cs typeface="Times" panose="02020603050405020304" pitchFamily="18" charset="0"/>
              </a:rPr>
              <a:t> is not ascertainable or cannot be determined, then, for the purpose of computing income chargeable to tax as capital gains, the fair market value of the said asset on the date of transfer shall be deemed to be the full value of the consideration received or accruing as a result of such transfer.]</a:t>
            </a:r>
            <a:endParaRPr sz="2400"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5359051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556" y="508000"/>
            <a:ext cx="11303616" cy="5994399"/>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7.2 Similarly, in section 269UA also identical definition has been given. In these cases, 'rights' in 'land &amp; building' have been specifically included as per requirement of these sections. In other words, term 'land &amp; building' and 'rights therein' have been clearly understood and treated as independent from each other. </a:t>
            </a:r>
            <a:endParaRPr lang="en-GB" sz="2400" dirty="0" smtClean="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Thus</a:t>
            </a:r>
            <a:r>
              <a:rPr lang="en-GB" sz="2400" dirty="0">
                <a:latin typeface="Times New Roman" panose="02020603050405020304" pitchFamily="18" charset="0"/>
                <a:cs typeface="Times New Roman" panose="02020603050405020304" pitchFamily="18" charset="0"/>
              </a:rPr>
              <a:t>, the perusal of the definitions given in these sections when compared with section 50C shows that legislature was conscious about the proper expression to be used as per its intention, scope, object and purpose of the section 50C, wherein it has been expressly mentioned that capital asset should be 'land or building or both'. </a:t>
            </a:r>
            <a:endParaRPr lang="en-GB" sz="2400" dirty="0" smtClean="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It </a:t>
            </a:r>
            <a:r>
              <a:rPr lang="en-GB" sz="2400" dirty="0">
                <a:latin typeface="Times New Roman" panose="02020603050405020304" pitchFamily="18" charset="0"/>
                <a:cs typeface="Times New Roman" panose="02020603050405020304" pitchFamily="18" charset="0"/>
              </a:rPr>
              <a:t>has not been mentioned that any type of 'rights' shall also be included in the definition of capital assets to be transferred by an </a:t>
            </a:r>
            <a:r>
              <a:rPr lang="en-GB" sz="2400" dirty="0" err="1">
                <a:latin typeface="Times New Roman" panose="02020603050405020304" pitchFamily="18" charset="0"/>
                <a:cs typeface="Times New Roman" panose="02020603050405020304" pitchFamily="18" charset="0"/>
              </a:rPr>
              <a:t>assessee</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8384677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8" y="282222"/>
            <a:ext cx="11582400" cy="6220177"/>
          </a:xfrm>
        </p:spPr>
        <p:txBody>
          <a:bodyPr>
            <a:noAutofit/>
          </a:bodyPr>
          <a:lstStyle/>
          <a:p>
            <a:pPr marL="0" indent="0" algn="just">
              <a:lnSpc>
                <a:spcPct val="100000"/>
              </a:lnSpc>
              <a:buNone/>
            </a:pPr>
            <a:r>
              <a:rPr lang="en-GB" sz="2200" dirty="0">
                <a:latin typeface="Times New Roman" panose="02020603050405020304" pitchFamily="18" charset="0"/>
                <a:cs typeface="Times New Roman" panose="02020603050405020304" pitchFamily="18" charset="0"/>
              </a:rPr>
              <a:t>7.3 The provisions of section 50C are deeming provisions. It is settled law and well accepted rule of interpretation that deeming provisions are to be construed strictly. Thus, while interpreting deeming provisions neither any words can be added nor deleted from language used expressly. We should apply the 'Rule of strict Interpretation' as well as 'Rule of Literal Construction' while understanding the meaning and scope of deeming provisions. </a:t>
            </a:r>
            <a:endParaRPr lang="en-GB" sz="22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GB" sz="2200" dirty="0" smtClean="0">
                <a:latin typeface="Times New Roman" panose="02020603050405020304" pitchFamily="18" charset="0"/>
                <a:cs typeface="Times New Roman" panose="02020603050405020304" pitchFamily="18" charset="0"/>
              </a:rPr>
              <a:t>In </a:t>
            </a:r>
            <a:r>
              <a:rPr lang="en-GB" sz="2200" dirty="0">
                <a:latin typeface="Times New Roman" panose="02020603050405020304" pitchFamily="18" charset="0"/>
                <a:cs typeface="Times New Roman" panose="02020603050405020304" pitchFamily="18" charset="0"/>
              </a:rPr>
              <a:t>our opinion, under the given facts and circumstances, Ld. Counsel has rightly contended that since the impugned capital asset transferred by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upon which long term capital gain has been computed by the AO is on account of transfer of Development Rights in the land of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land itself has not been transferred by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GB" sz="2200" dirty="0" smtClean="0">
                <a:latin typeface="Times New Roman" panose="02020603050405020304" pitchFamily="18" charset="0"/>
                <a:cs typeface="Times New Roman" panose="02020603050405020304" pitchFamily="18" charset="0"/>
              </a:rPr>
              <a:t>Thus</a:t>
            </a:r>
            <a:r>
              <a:rPr lang="en-GB" sz="2200" dirty="0">
                <a:latin typeface="Times New Roman" panose="02020603050405020304" pitchFamily="18" charset="0"/>
                <a:cs typeface="Times New Roman" panose="02020603050405020304" pitchFamily="18" charset="0"/>
              </a:rPr>
              <a:t>, in our opinion provisions of section 50C have been wrongly applied upon the impugned transaction. Thus, we reverse the action of lower authorities in applying the provisions of section 50C and in substituting any value other than the amount of actual sales consideration received by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It is also noted by us that for the assessment year under consideration there is no other provisions on the statute which permit the AO to substitute any other value with the full amount of consideration actually received by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while computing income under the head of capital gains. Under these circumstances, this ground of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is allowed.</a:t>
            </a:r>
          </a:p>
          <a:p>
            <a:pPr marL="0" indent="0" algn="just">
              <a:lnSpc>
                <a:spcPct val="100000"/>
              </a:lnSpc>
              <a:buNone/>
            </a:pPr>
            <a:r>
              <a:rPr lang="en-GB" sz="2200" dirty="0">
                <a:latin typeface="Times New Roman" panose="02020603050405020304" pitchFamily="18" charset="0"/>
                <a:cs typeface="Times New Roman" panose="02020603050405020304" pitchFamily="18" charset="0"/>
              </a:rPr>
              <a:t>7. In the result, the appeal of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is allowed</a:t>
            </a:r>
            <a:r>
              <a:rPr lang="en-GB" sz="2200" dirty="0" smtClean="0">
                <a:latin typeface="Times New Roman" panose="02020603050405020304" pitchFamily="18" charset="0"/>
                <a:cs typeface="Times New Roman" panose="02020603050405020304" pitchFamily="18" charset="0"/>
              </a:rPr>
              <a:t>.</a:t>
            </a:r>
            <a:endParaRPr lang="en-IN" sz="22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1252961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368142"/>
          </a:xfrm>
        </p:spPr>
        <p:txBody>
          <a:bodyPr>
            <a:normAutofit/>
          </a:bodyPr>
          <a:lstStyle/>
          <a:p>
            <a:pPr marL="571500" indent="-342900" algn="just">
              <a:lnSpc>
                <a:spcPct val="100000"/>
              </a:lnSpc>
              <a:buFont typeface="Wingdings" panose="05000000000000000000" pitchFamily="2" charset="2"/>
              <a:buChar char="Ø"/>
            </a:pPr>
            <a:r>
              <a:rPr lang="en-GB" sz="2400" b="1" spc="-15" dirty="0">
                <a:latin typeface="Times New Roman" panose="02020603050405020304" pitchFamily="18" charset="0"/>
                <a:cs typeface="Times New Roman" panose="02020603050405020304" pitchFamily="18" charset="0"/>
              </a:rPr>
              <a:t>Voltas Ltd v ITO (2016) 74 taxmann.com 99(Mum)(</a:t>
            </a:r>
            <a:r>
              <a:rPr lang="en-GB" sz="2400" b="1" spc="-15" dirty="0" err="1">
                <a:latin typeface="Times New Roman" panose="02020603050405020304" pitchFamily="18" charset="0"/>
                <a:cs typeface="Times New Roman" panose="02020603050405020304" pitchFamily="18" charset="0"/>
              </a:rPr>
              <a:t>Trib</a:t>
            </a:r>
            <a:r>
              <a:rPr lang="en-GB" sz="2400" b="1" spc="-15" dirty="0">
                <a:latin typeface="Times New Roman" panose="02020603050405020304" pitchFamily="18" charset="0"/>
                <a:cs typeface="Times New Roman" panose="02020603050405020304" pitchFamily="18" charset="0"/>
              </a:rPr>
              <a:t>) </a:t>
            </a:r>
          </a:p>
          <a:p>
            <a:pPr marL="0" indent="0" algn="just">
              <a:lnSpc>
                <a:spcPct val="100000"/>
              </a:lnSpc>
              <a:buNone/>
            </a:pPr>
            <a:r>
              <a:rPr lang="en-GB" sz="2400" b="1" spc="-15" dirty="0">
                <a:latin typeface="Times New Roman" panose="02020603050405020304" pitchFamily="18" charset="0"/>
                <a:cs typeface="Times New Roman" panose="02020603050405020304" pitchFamily="18" charset="0"/>
              </a:rPr>
              <a:t> </a:t>
            </a:r>
            <a:r>
              <a:rPr lang="en-GB" sz="2400" spc="-15" dirty="0">
                <a:latin typeface="Times New Roman" panose="02020603050405020304" pitchFamily="18" charset="0"/>
                <a:cs typeface="Times New Roman" panose="02020603050405020304" pitchFamily="18" charset="0"/>
              </a:rPr>
              <a:t>S.50C not applicable to transfer of development rights as there was  no transfer of land.</a:t>
            </a:r>
          </a:p>
          <a:p>
            <a:pPr marL="571500" indent="-571500">
              <a:lnSpc>
                <a:spcPct val="100000"/>
              </a:lnSpc>
              <a:spcBef>
                <a:spcPts val="15"/>
              </a:spcBef>
              <a:buFont typeface="Wingdings" panose="05000000000000000000" pitchFamily="2" charset="2"/>
              <a:buChar char="Ø"/>
            </a:pPr>
            <a:endParaRPr lang="en-IN" sz="2400" b="1" dirty="0">
              <a:latin typeface="Times New Roman" panose="02020603050405020304" pitchFamily="18" charset="0"/>
              <a:cs typeface="Times New Roman" panose="02020603050405020304" pitchFamily="18" charset="0"/>
            </a:endParaRPr>
          </a:p>
          <a:p>
            <a:pPr marL="571500" marR="5080" indent="-342900" algn="just">
              <a:lnSpc>
                <a:spcPct val="150000"/>
              </a:lnSpc>
              <a:buFont typeface="Wingdings" panose="05000000000000000000" pitchFamily="2" charset="2"/>
              <a:buChar char="Ø"/>
            </a:pPr>
            <a:r>
              <a:rPr lang="en-IN" sz="2400" b="1" spc="-10" dirty="0">
                <a:latin typeface="Times New Roman" panose="02020603050405020304" pitchFamily="18" charset="0"/>
                <a:cs typeface="Times New Roman" panose="02020603050405020304" pitchFamily="18" charset="0"/>
              </a:rPr>
              <a:t>ITO </a:t>
            </a:r>
            <a:r>
              <a:rPr lang="en-IN" sz="2400" b="1" spc="-40" dirty="0">
                <a:latin typeface="Times New Roman" panose="02020603050405020304" pitchFamily="18" charset="0"/>
                <a:cs typeface="Times New Roman" panose="02020603050405020304" pitchFamily="18" charset="0"/>
              </a:rPr>
              <a:t>v. </a:t>
            </a:r>
            <a:r>
              <a:rPr lang="en-IN" sz="2400" b="1" spc="-5" dirty="0" err="1">
                <a:latin typeface="Times New Roman" panose="02020603050405020304" pitchFamily="18" charset="0"/>
                <a:cs typeface="Times New Roman" panose="02020603050405020304" pitchFamily="18" charset="0"/>
              </a:rPr>
              <a:t>Ronak</a:t>
            </a:r>
            <a:r>
              <a:rPr lang="en-IN" sz="2400" b="1" spc="-5"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Marble </a:t>
            </a:r>
            <a:r>
              <a:rPr lang="en-IN" sz="2400" b="1" spc="-5" dirty="0">
                <a:latin typeface="Times New Roman" panose="02020603050405020304" pitchFamily="18" charset="0"/>
                <a:cs typeface="Times New Roman" panose="02020603050405020304" pitchFamily="18" charset="0"/>
              </a:rPr>
              <a:t>Industries </a:t>
            </a:r>
            <a:r>
              <a:rPr lang="en-IN" sz="2400" b="1" spc="-20" dirty="0">
                <a:latin typeface="Times New Roman" panose="02020603050405020304" pitchFamily="18" charset="0"/>
                <a:cs typeface="Times New Roman" panose="02020603050405020304" pitchFamily="18" charset="0"/>
              </a:rPr>
              <a:t>[ITA </a:t>
            </a:r>
            <a:r>
              <a:rPr lang="en-IN" sz="2400" b="1" spc="-5" dirty="0">
                <a:latin typeface="Times New Roman" panose="02020603050405020304" pitchFamily="18" charset="0"/>
                <a:cs typeface="Times New Roman" panose="02020603050405020304" pitchFamily="18" charset="0"/>
              </a:rPr>
              <a:t>No. 3318/Mum./2015; </a:t>
            </a:r>
            <a:r>
              <a:rPr lang="en-IN" sz="2400" b="1" spc="-40" dirty="0">
                <a:latin typeface="Times New Roman" panose="02020603050405020304" pitchFamily="18" charset="0"/>
                <a:cs typeface="Times New Roman" panose="02020603050405020304" pitchFamily="18" charset="0"/>
              </a:rPr>
              <a:t>AY </a:t>
            </a:r>
            <a:r>
              <a:rPr lang="en-IN" sz="2400" b="1"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2009-10;  </a:t>
            </a:r>
            <a:r>
              <a:rPr lang="en-IN" sz="2400" b="1" dirty="0">
                <a:latin typeface="Times New Roman" panose="02020603050405020304" pitchFamily="18" charset="0"/>
                <a:cs typeface="Times New Roman" panose="02020603050405020304" pitchFamily="18" charset="0"/>
              </a:rPr>
              <a:t>Date of </a:t>
            </a:r>
            <a:r>
              <a:rPr lang="en-IN" sz="2400" b="1" spc="-5" dirty="0">
                <a:latin typeface="Times New Roman" panose="02020603050405020304" pitchFamily="18" charset="0"/>
                <a:cs typeface="Times New Roman" panose="02020603050405020304" pitchFamily="18" charset="0"/>
              </a:rPr>
              <a:t>Order </a:t>
            </a:r>
            <a:r>
              <a:rPr lang="en-IN" sz="2400" b="1"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14.3.2017]</a:t>
            </a:r>
            <a:r>
              <a:rPr lang="en-IN" sz="2400" spc="-5"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application </a:t>
            </a:r>
            <a:r>
              <a:rPr lang="en-IN" sz="2400" dirty="0">
                <a:latin typeface="Times New Roman" panose="02020603050405020304" pitchFamily="18" charset="0"/>
                <a:cs typeface="Times New Roman" panose="02020603050405020304" pitchFamily="18" charset="0"/>
              </a:rPr>
              <a:t>of </a:t>
            </a:r>
            <a:r>
              <a:rPr lang="en-IN" sz="2400" spc="-5" dirty="0">
                <a:latin typeface="Times New Roman" panose="02020603050405020304" pitchFamily="18" charset="0"/>
                <a:cs typeface="Times New Roman" panose="02020603050405020304" pitchFamily="18" charset="0"/>
              </a:rPr>
              <a:t>provisions </a:t>
            </a:r>
            <a:r>
              <a:rPr lang="en-IN" sz="2400" dirty="0">
                <a:latin typeface="Times New Roman" panose="02020603050405020304" pitchFamily="18" charset="0"/>
                <a:cs typeface="Times New Roman" panose="02020603050405020304" pitchFamily="18" charset="0"/>
              </a:rPr>
              <a:t>of </a:t>
            </a:r>
            <a:r>
              <a:rPr lang="en-IN" sz="2400" spc="-5" dirty="0">
                <a:latin typeface="Times New Roman" panose="02020603050405020304" pitchFamily="18" charset="0"/>
                <a:cs typeface="Times New Roman" panose="02020603050405020304" pitchFamily="18" charset="0"/>
              </a:rPr>
              <a:t>section </a:t>
            </a:r>
            <a:r>
              <a:rPr lang="en-IN" sz="2400" dirty="0">
                <a:latin typeface="Times New Roman" panose="02020603050405020304" pitchFamily="18" charset="0"/>
                <a:cs typeface="Times New Roman" panose="02020603050405020304" pitchFamily="18" charset="0"/>
              </a:rPr>
              <a:t>50C is </a:t>
            </a:r>
            <a:r>
              <a:rPr lang="en-IN" sz="2400" spc="-5" dirty="0">
                <a:latin typeface="Times New Roman" panose="02020603050405020304" pitchFamily="18" charset="0"/>
                <a:cs typeface="Times New Roman" panose="02020603050405020304" pitchFamily="18" charset="0"/>
              </a:rPr>
              <a:t>also bad in the present scenario </a:t>
            </a:r>
            <a:r>
              <a:rPr lang="en-IN" sz="2400" dirty="0">
                <a:latin typeface="Times New Roman" panose="02020603050405020304" pitchFamily="18" charset="0"/>
                <a:cs typeface="Times New Roman" panose="02020603050405020304" pitchFamily="18" charset="0"/>
              </a:rPr>
              <a:t>as </a:t>
            </a:r>
            <a:r>
              <a:rPr lang="en-IN" sz="2400" spc="-5" dirty="0">
                <a:latin typeface="Times New Roman" panose="02020603050405020304" pitchFamily="18" charset="0"/>
                <a:cs typeface="Times New Roman" panose="02020603050405020304" pitchFamily="18" charset="0"/>
              </a:rPr>
              <a:t>no transfer </a:t>
            </a:r>
            <a:r>
              <a:rPr lang="en-IN" sz="2400" dirty="0">
                <a:latin typeface="Times New Roman" panose="02020603050405020304" pitchFamily="18" charset="0"/>
                <a:cs typeface="Times New Roman" panose="02020603050405020304" pitchFamily="18" charset="0"/>
              </a:rPr>
              <a:t>of </a:t>
            </a:r>
            <a:r>
              <a:rPr lang="en-IN" sz="2400" spc="-5" dirty="0">
                <a:latin typeface="Times New Roman" panose="02020603050405020304" pitchFamily="18" charset="0"/>
                <a:cs typeface="Times New Roman" panose="02020603050405020304" pitchFamily="18" charset="0"/>
              </a:rPr>
              <a:t>land or building has taken</a:t>
            </a:r>
            <a:r>
              <a:rPr lang="en-IN" sz="2400" spc="-9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place.</a:t>
            </a:r>
          </a:p>
          <a:p>
            <a:pPr marL="571500" marR="5080" indent="-342900" algn="just">
              <a:lnSpc>
                <a:spcPct val="150000"/>
              </a:lnSpc>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571500" marR="5080" indent="-342900" algn="just">
              <a:lnSpc>
                <a:spcPct val="150000"/>
              </a:lnSpc>
              <a:spcBef>
                <a:spcPts val="975"/>
              </a:spcBef>
              <a:buFont typeface="Wingdings" panose="05000000000000000000" pitchFamily="2" charset="2"/>
              <a:buChar char="Ø"/>
            </a:pPr>
            <a:r>
              <a:rPr lang="en-IN" sz="2400" b="1" spc="-5" dirty="0">
                <a:latin typeface="Times New Roman" panose="02020603050405020304" pitchFamily="18" charset="0"/>
                <a:cs typeface="Times New Roman" panose="02020603050405020304" pitchFamily="18" charset="0"/>
              </a:rPr>
              <a:t>Shakti Insulated Wires </a:t>
            </a:r>
            <a:r>
              <a:rPr lang="en-IN" sz="2400" b="1" spc="-5" dirty="0" err="1">
                <a:latin typeface="Times New Roman" panose="02020603050405020304" pitchFamily="18" charset="0"/>
                <a:cs typeface="Times New Roman" panose="02020603050405020304" pitchFamily="18" charset="0"/>
              </a:rPr>
              <a:t>Pvt.</a:t>
            </a:r>
            <a:r>
              <a:rPr lang="en-IN" sz="2400" b="1" spc="-5" dirty="0">
                <a:latin typeface="Times New Roman" panose="02020603050405020304" pitchFamily="18" charset="0"/>
                <a:cs typeface="Times New Roman" panose="02020603050405020304" pitchFamily="18" charset="0"/>
              </a:rPr>
              <a:t> Ltd. </a:t>
            </a:r>
            <a:r>
              <a:rPr lang="en-IN" sz="2400" b="1"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en-IN" sz="2400" b="1" spc="-5" dirty="0">
                <a:latin typeface="Times New Roman" panose="02020603050405020304" pitchFamily="18" charset="0"/>
                <a:cs typeface="Times New Roman" panose="02020603050405020304" pitchFamily="18" charset="0"/>
              </a:rPr>
              <a:t>(Mum)(URO) </a:t>
            </a:r>
            <a:r>
              <a:rPr lang="en-IN" sz="2400" b="1" spc="-20" dirty="0">
                <a:latin typeface="Times New Roman" panose="02020603050405020304" pitchFamily="18" charset="0"/>
                <a:cs typeface="Times New Roman" panose="02020603050405020304" pitchFamily="18" charset="0"/>
              </a:rPr>
              <a:t>[(ITA </a:t>
            </a:r>
            <a:r>
              <a:rPr lang="en-IN" sz="2400" b="1" spc="-5" dirty="0">
                <a:latin typeface="Times New Roman" panose="02020603050405020304" pitchFamily="18" charset="0"/>
                <a:cs typeface="Times New Roman" panose="02020603050405020304" pitchFamily="18" charset="0"/>
              </a:rPr>
              <a:t>No.  3710/Mum/07. Assessment </a:t>
            </a:r>
            <a:r>
              <a:rPr lang="en-IN" sz="2400" b="1" spc="-30" dirty="0">
                <a:latin typeface="Times New Roman" panose="02020603050405020304" pitchFamily="18" charset="0"/>
                <a:cs typeface="Times New Roman" panose="02020603050405020304" pitchFamily="18" charset="0"/>
              </a:rPr>
              <a:t>Year </a:t>
            </a:r>
            <a:r>
              <a:rPr lang="en-IN" sz="2400" b="1" spc="-5" dirty="0">
                <a:latin typeface="Times New Roman" panose="02020603050405020304" pitchFamily="18" charset="0"/>
                <a:cs typeface="Times New Roman" panose="02020603050405020304" pitchFamily="18" charset="0"/>
              </a:rPr>
              <a:t>2003-04; Mumbai E-1 Bench, Order  </a:t>
            </a:r>
            <a:r>
              <a:rPr lang="en-IN" sz="2400" b="1" dirty="0">
                <a:latin typeface="Times New Roman" panose="02020603050405020304" pitchFamily="18" charset="0"/>
                <a:cs typeface="Times New Roman" panose="02020603050405020304" pitchFamily="18" charset="0"/>
              </a:rPr>
              <a:t>dated</a:t>
            </a:r>
            <a:r>
              <a:rPr lang="en-IN" sz="2400" b="1" spc="-105"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27.4.2009</a:t>
            </a:r>
            <a:r>
              <a:rPr lang="en-IN" sz="2400" b="1"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4369744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368142"/>
          </a:xfrm>
        </p:spPr>
        <p:txBody>
          <a:bodyPr>
            <a:normAutofit fontScale="92500" lnSpcReduction="10000"/>
          </a:bodyPr>
          <a:lstStyle/>
          <a:p>
            <a:pPr marL="0" marR="24765" indent="0" algn="just">
              <a:lnSpc>
                <a:spcPct val="100000"/>
              </a:lnSpc>
              <a:spcBef>
                <a:spcPts val="680"/>
              </a:spcBef>
              <a:buNone/>
            </a:pPr>
            <a:r>
              <a:rPr lang="en-IN" sz="2400" b="1" u="sng" spc="-5" dirty="0">
                <a:latin typeface="Times New Roman" panose="02020603050405020304" pitchFamily="18" charset="0"/>
                <a:cs typeface="Times New Roman" panose="02020603050405020304" pitchFamily="18" charset="0"/>
              </a:rPr>
              <a:t>ISSUE  - 3</a:t>
            </a:r>
          </a:p>
          <a:p>
            <a:pPr marL="0" marR="24765" indent="0" algn="just">
              <a:lnSpc>
                <a:spcPct val="100000"/>
              </a:lnSpc>
              <a:spcBef>
                <a:spcPts val="680"/>
              </a:spcBef>
              <a:buNone/>
            </a:pPr>
            <a:r>
              <a:rPr lang="en-GB" sz="2400" b="1" u="sng" dirty="0">
                <a:latin typeface="Times New Roman" panose="02020603050405020304" pitchFamily="18" charset="0"/>
                <a:cs typeface="Times New Roman" panose="02020603050405020304" pitchFamily="18" charset="0"/>
              </a:rPr>
              <a:t>Provisions </a:t>
            </a:r>
            <a:r>
              <a:rPr lang="en-IN" sz="2400" b="1" u="sng" spc="-5" dirty="0">
                <a:latin typeface="Times New Roman" panose="02020603050405020304" pitchFamily="18" charset="0"/>
                <a:cs typeface="Times New Roman" panose="02020603050405020304" pitchFamily="18" charset="0"/>
              </a:rPr>
              <a:t>of S. 50C are not applicable to transfer of tenancy rights </a:t>
            </a:r>
            <a:r>
              <a:rPr lang="en-IN" sz="2400" b="1" u="sng"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leasehold</a:t>
            </a:r>
            <a:r>
              <a:rPr lang="en-IN" sz="2400" b="1" u="sng" spc="-85"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rights / booking rights.</a:t>
            </a:r>
          </a:p>
          <a:p>
            <a:pPr marL="0" marR="24765" indent="0" algn="just">
              <a:lnSpc>
                <a:spcPct val="100000"/>
              </a:lnSpc>
              <a:spcBef>
                <a:spcPts val="680"/>
              </a:spcBef>
              <a:buNone/>
            </a:pPr>
            <a:r>
              <a:rPr lang="en-GB" sz="2400" dirty="0">
                <a:latin typeface="Times New Roman" panose="02020603050405020304" pitchFamily="18" charset="0"/>
                <a:cs typeface="Times New Roman" panose="02020603050405020304" pitchFamily="18" charset="0"/>
              </a:rPr>
              <a:t>It has been held in the case of </a:t>
            </a:r>
            <a:r>
              <a:rPr lang="en-GB" sz="2400" b="1" dirty="0">
                <a:latin typeface="Times New Roman" panose="02020603050405020304" pitchFamily="18" charset="0"/>
                <a:cs typeface="Times New Roman" panose="02020603050405020304" pitchFamily="18" charset="0"/>
              </a:rPr>
              <a:t>Ritz Suppliers (P.) Ltd. v. ITO [2020] 182 ITD 227(</a:t>
            </a:r>
            <a:r>
              <a:rPr lang="en-GB" sz="2400" b="1" dirty="0" err="1">
                <a:latin typeface="Times New Roman" panose="02020603050405020304" pitchFamily="18" charset="0"/>
                <a:cs typeface="Times New Roman" panose="02020603050405020304" pitchFamily="18" charset="0"/>
              </a:rPr>
              <a:t>Kol</a:t>
            </a:r>
            <a:r>
              <a:rPr lang="en-GB" sz="2400" b="1" dirty="0">
                <a:latin typeface="Times New Roman" panose="02020603050405020304" pitchFamily="18" charset="0"/>
                <a:cs typeface="Times New Roman" panose="02020603050405020304" pitchFamily="18" charset="0"/>
              </a:rPr>
              <a:t>)/187 DTR 175 (</a:t>
            </a:r>
            <a:r>
              <a:rPr lang="en-GB" sz="2400" b="1" dirty="0" err="1">
                <a:latin typeface="Times New Roman" panose="02020603050405020304" pitchFamily="18" charset="0"/>
                <a:cs typeface="Times New Roman" panose="02020603050405020304" pitchFamily="18" charset="0"/>
              </a:rPr>
              <a:t>Kol</a:t>
            </a:r>
            <a:r>
              <a:rPr lang="en-GB" sz="2400" b="1" dirty="0">
                <a:latin typeface="Times New Roman" panose="02020603050405020304" pitchFamily="18" charset="0"/>
                <a:cs typeface="Times New Roman" panose="02020603050405020304" pitchFamily="18" charset="0"/>
              </a:rPr>
              <a:t> SMC)</a:t>
            </a:r>
            <a:r>
              <a:rPr lang="en-GB" sz="2400" dirty="0">
                <a:latin typeface="Times New Roman" panose="02020603050405020304" pitchFamily="18" charset="0"/>
                <a:cs typeface="Times New Roman" panose="02020603050405020304" pitchFamily="18" charset="0"/>
              </a:rPr>
              <a:t> that Sec. 50C applies only to a transfer of capital asset, being land or building or both &amp; it cannot be made applicable to leasehold rights in a land &amp; since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has transferred the leasehold rights in the shop and not the land itself, provisions of s. 50C cannot be invoked.</a:t>
            </a:r>
          </a:p>
          <a:p>
            <a:pPr marL="0" marR="24765" indent="0" algn="just">
              <a:lnSpc>
                <a:spcPct val="100000"/>
              </a:lnSpc>
              <a:spcBef>
                <a:spcPts val="680"/>
              </a:spcBef>
              <a:buNone/>
            </a:pPr>
            <a:r>
              <a:rPr lang="en-GB" sz="2400" b="1" u="sng" dirty="0">
                <a:latin typeface="Times New Roman" panose="02020603050405020304" pitchFamily="18" charset="0"/>
                <a:cs typeface="Times New Roman" panose="02020603050405020304" pitchFamily="18" charset="0"/>
              </a:rPr>
              <a:t>Similarly held in following cases</a:t>
            </a:r>
            <a:endParaRPr lang="en-IN" sz="2400" b="1" u="sng" dirty="0">
              <a:latin typeface="Times New Roman" panose="02020603050405020304" pitchFamily="18" charset="0"/>
              <a:cs typeface="Times New Roman" panose="02020603050405020304" pitchFamily="18" charset="0"/>
            </a:endParaRPr>
          </a:p>
          <a:p>
            <a:pPr marL="355600" indent="-342900" algn="just">
              <a:lnSpc>
                <a:spcPct val="100000"/>
              </a:lnSpc>
              <a:buFont typeface="Wingdings" panose="05000000000000000000" pitchFamily="2" charset="2"/>
              <a:buChar char="Ø"/>
            </a:pPr>
            <a:r>
              <a:rPr lang="en-IN" sz="2400" b="1" dirty="0">
                <a:latin typeface="Times New Roman" panose="02020603050405020304" pitchFamily="18" charset="0"/>
                <a:cs typeface="Times New Roman" panose="02020603050405020304" pitchFamily="18" charset="0"/>
              </a:rPr>
              <a:t>DCIT </a:t>
            </a:r>
            <a:r>
              <a:rPr lang="en-IN" sz="2400" b="1" spc="-40" dirty="0">
                <a:latin typeface="Times New Roman" panose="02020603050405020304" pitchFamily="18" charset="0"/>
                <a:cs typeface="Times New Roman" panose="02020603050405020304" pitchFamily="18" charset="0"/>
              </a:rPr>
              <a:t>v. </a:t>
            </a:r>
            <a:r>
              <a:rPr lang="en-IN" sz="2400" b="1" spc="-15" dirty="0" err="1">
                <a:latin typeface="Times New Roman" panose="02020603050405020304" pitchFamily="18" charset="0"/>
                <a:cs typeface="Times New Roman" panose="02020603050405020304" pitchFamily="18" charset="0"/>
              </a:rPr>
              <a:t>Tejinder</a:t>
            </a:r>
            <a:r>
              <a:rPr lang="en-IN" sz="2400" b="1" spc="-15"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Singh [(2012) 50 SOT 391 </a:t>
            </a:r>
            <a:r>
              <a:rPr lang="en-IN" sz="2400" b="1" spc="-5" dirty="0">
                <a:latin typeface="Times New Roman" panose="02020603050405020304" pitchFamily="18" charset="0"/>
                <a:cs typeface="Times New Roman" panose="02020603050405020304" pitchFamily="18" charset="0"/>
              </a:rPr>
              <a:t>(</a:t>
            </a:r>
            <a:r>
              <a:rPr lang="en-IN" sz="2400" b="1" spc="-5" dirty="0" err="1">
                <a:latin typeface="Times New Roman" panose="02020603050405020304" pitchFamily="18" charset="0"/>
                <a:cs typeface="Times New Roman" panose="02020603050405020304" pitchFamily="18" charset="0"/>
              </a:rPr>
              <a:t>Kol</a:t>
            </a:r>
            <a:r>
              <a:rPr lang="en-IN" sz="2400" b="1" spc="-5" dirty="0">
                <a:latin typeface="Times New Roman" panose="02020603050405020304" pitchFamily="18" charset="0"/>
                <a:cs typeface="Times New Roman" panose="02020603050405020304" pitchFamily="18" charset="0"/>
              </a:rPr>
              <a:t>.)(Trib.)] (leasehold rights)</a:t>
            </a:r>
          </a:p>
          <a:p>
            <a:pPr marL="355600" indent="-342900" algn="just">
              <a:lnSpc>
                <a:spcPct val="100000"/>
              </a:lnSpc>
              <a:buFont typeface="Wingdings" panose="05000000000000000000" pitchFamily="2" charset="2"/>
              <a:buChar char="Ø"/>
            </a:pPr>
            <a:r>
              <a:rPr lang="en-IN" sz="2400" b="1" spc="-5" dirty="0" err="1">
                <a:latin typeface="Times New Roman" panose="02020603050405020304" pitchFamily="18" charset="0"/>
                <a:cs typeface="Times New Roman" panose="02020603050405020304" pitchFamily="18" charset="0"/>
              </a:rPr>
              <a:t>Atul</a:t>
            </a:r>
            <a:r>
              <a:rPr lang="en-IN" sz="2400" b="1" spc="-5" dirty="0">
                <a:latin typeface="Times New Roman" panose="02020603050405020304" pitchFamily="18" charset="0"/>
                <a:cs typeface="Times New Roman" panose="02020603050405020304" pitchFamily="18" charset="0"/>
              </a:rPr>
              <a:t> G. </a:t>
            </a:r>
            <a:r>
              <a:rPr lang="en-IN" sz="2400" b="1" spc="-5" dirty="0" err="1">
                <a:latin typeface="Times New Roman" panose="02020603050405020304" pitchFamily="18" charset="0"/>
                <a:cs typeface="Times New Roman" panose="02020603050405020304" pitchFamily="18" charset="0"/>
              </a:rPr>
              <a:t>Puranik</a:t>
            </a:r>
            <a:r>
              <a:rPr lang="en-IN" sz="2400" b="1" spc="-5" dirty="0">
                <a:latin typeface="Times New Roman" panose="02020603050405020304" pitchFamily="18" charset="0"/>
                <a:cs typeface="Times New Roman" panose="02020603050405020304" pitchFamily="18" charset="0"/>
              </a:rPr>
              <a:t> </a:t>
            </a:r>
            <a:r>
              <a:rPr lang="en-IN" sz="2400" b="1" spc="-4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en-IN" sz="2400" b="1" spc="-15" dirty="0">
                <a:latin typeface="Times New Roman" panose="02020603050405020304" pitchFamily="18" charset="0"/>
                <a:cs typeface="Times New Roman" panose="02020603050405020304" pitchFamily="18" charset="0"/>
              </a:rPr>
              <a:t>[(2011) </a:t>
            </a:r>
            <a:r>
              <a:rPr lang="en-GB" sz="2400" b="1" dirty="0">
                <a:latin typeface="Times New Roman" panose="02020603050405020304" pitchFamily="18" charset="0"/>
                <a:cs typeface="Times New Roman" panose="02020603050405020304" pitchFamily="18" charset="0"/>
              </a:rPr>
              <a:t>11 ITR 120,  132 ITD 499 </a:t>
            </a:r>
            <a:r>
              <a:rPr lang="en-IN" sz="2400" b="1" spc="-5" dirty="0">
                <a:latin typeface="Times New Roman" panose="02020603050405020304" pitchFamily="18" charset="0"/>
                <a:cs typeface="Times New Roman" panose="02020603050405020304" pitchFamily="18" charset="0"/>
              </a:rPr>
              <a:t>58 DTR 208</a:t>
            </a:r>
            <a:r>
              <a:rPr lang="en-IN" sz="2400" b="1" spc="25" dirty="0">
                <a:latin typeface="Times New Roman" panose="02020603050405020304" pitchFamily="18" charset="0"/>
                <a:cs typeface="Times New Roman" panose="02020603050405020304" pitchFamily="18" charset="0"/>
              </a:rPr>
              <a:t> </a:t>
            </a:r>
            <a:r>
              <a:rPr lang="en-IN" sz="2400" b="1" spc="-10" dirty="0">
                <a:latin typeface="Times New Roman" panose="02020603050405020304" pitchFamily="18" charset="0"/>
                <a:cs typeface="Times New Roman" panose="02020603050405020304" pitchFamily="18" charset="0"/>
              </a:rPr>
              <a:t>(Mum.)(Trib.)] </a:t>
            </a:r>
            <a:r>
              <a:rPr lang="en-GB" sz="2400" b="1" dirty="0">
                <a:latin typeface="Times New Roman" panose="02020603050405020304" pitchFamily="18" charset="0"/>
                <a:cs typeface="Times New Roman" panose="02020603050405020304" pitchFamily="18" charset="0"/>
              </a:rPr>
              <a:t>[2011] </a:t>
            </a:r>
            <a:r>
              <a:rPr lang="en-IN" sz="2400" b="1" spc="-5" dirty="0">
                <a:latin typeface="Times New Roman" panose="02020603050405020304" pitchFamily="18" charset="0"/>
                <a:cs typeface="Times New Roman" panose="02020603050405020304" pitchFamily="18" charset="0"/>
              </a:rPr>
              <a:t>(leasehold rights)</a:t>
            </a:r>
            <a:endParaRPr lang="en-GB" sz="2400" b="1" dirty="0">
              <a:latin typeface="Times New Roman" panose="02020603050405020304" pitchFamily="18" charset="0"/>
              <a:cs typeface="Times New Roman" panose="02020603050405020304" pitchFamily="18" charset="0"/>
            </a:endParaRPr>
          </a:p>
          <a:p>
            <a:pPr marL="355600" indent="-342900" algn="just">
              <a:lnSpc>
                <a:spcPct val="100000"/>
              </a:lnSpc>
              <a:buFont typeface="Wingdings" panose="05000000000000000000" pitchFamily="2" charset="2"/>
              <a:buChar char="Ø"/>
            </a:pPr>
            <a:r>
              <a:rPr lang="en-IN" sz="2400" b="1" dirty="0" err="1">
                <a:latin typeface="Times New Roman" panose="02020603050405020304" pitchFamily="18" charset="0"/>
                <a:cs typeface="Times New Roman" panose="02020603050405020304" pitchFamily="18" charset="0"/>
              </a:rPr>
              <a:t>Kancast</a:t>
            </a:r>
            <a:r>
              <a:rPr lang="en-IN" sz="2400" b="1" dirty="0">
                <a:latin typeface="Times New Roman" panose="02020603050405020304" pitchFamily="18" charset="0"/>
                <a:cs typeface="Times New Roman" panose="02020603050405020304" pitchFamily="18" charset="0"/>
              </a:rPr>
              <a:t> </a:t>
            </a:r>
            <a:r>
              <a:rPr lang="en-IN" sz="2400" b="1" spc="-35" dirty="0">
                <a:latin typeface="Times New Roman" panose="02020603050405020304" pitchFamily="18" charset="0"/>
                <a:cs typeface="Times New Roman" panose="02020603050405020304" pitchFamily="18" charset="0"/>
              </a:rPr>
              <a:t>(P.) </a:t>
            </a:r>
            <a:r>
              <a:rPr lang="en-IN" sz="2400" b="1" dirty="0">
                <a:latin typeface="Times New Roman" panose="02020603050405020304" pitchFamily="18" charset="0"/>
                <a:cs typeface="Times New Roman" panose="02020603050405020304" pitchFamily="18" charset="0"/>
              </a:rPr>
              <a:t>Ltd. </a:t>
            </a:r>
            <a:r>
              <a:rPr lang="en-IN" sz="2400" b="1" spc="-4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en-IN" sz="2400" b="1" dirty="0">
                <a:latin typeface="Times New Roman" panose="02020603050405020304" pitchFamily="18" charset="0"/>
                <a:cs typeface="Times New Roman" panose="02020603050405020304" pitchFamily="18" charset="0"/>
              </a:rPr>
              <a:t>[(2015) 55 taxmann.com 171 (Pune -</a:t>
            </a:r>
            <a:r>
              <a:rPr lang="en-IN" sz="2400" b="1" spc="-125"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Trib.)] </a:t>
            </a:r>
            <a:r>
              <a:rPr lang="en-GB" sz="2400" b="1" dirty="0">
                <a:latin typeface="Times New Roman" panose="02020603050405020304" pitchFamily="18" charset="0"/>
                <a:cs typeface="Times New Roman" panose="02020603050405020304" pitchFamily="18" charset="0"/>
              </a:rPr>
              <a:t>(leasehold rights)</a:t>
            </a:r>
            <a:endParaRPr lang="en-IN" sz="2400" b="1" dirty="0">
              <a:latin typeface="Times New Roman" panose="02020603050405020304" pitchFamily="18" charset="0"/>
              <a:cs typeface="Times New Roman" panose="02020603050405020304" pitchFamily="18" charset="0"/>
            </a:endParaRPr>
          </a:p>
          <a:p>
            <a:pPr marL="355600" marR="24765" indent="-342900" algn="just">
              <a:lnSpc>
                <a:spcPct val="100000"/>
              </a:lnSpc>
              <a:buFont typeface="Wingdings" panose="05000000000000000000" pitchFamily="2" charset="2"/>
              <a:buChar char="Ø"/>
            </a:pPr>
            <a:r>
              <a:rPr lang="en-IN" sz="2400" b="1" spc="-10" dirty="0">
                <a:latin typeface="Times New Roman" panose="02020603050405020304" pitchFamily="18" charset="0"/>
                <a:cs typeface="Times New Roman" panose="02020603050405020304" pitchFamily="18" charset="0"/>
              </a:rPr>
              <a:t>ITO </a:t>
            </a:r>
            <a:r>
              <a:rPr lang="en-IN" sz="2400" b="1" spc="-40" dirty="0">
                <a:latin typeface="Times New Roman" panose="02020603050405020304" pitchFamily="18" charset="0"/>
                <a:cs typeface="Times New Roman" panose="02020603050405020304" pitchFamily="18" charset="0"/>
              </a:rPr>
              <a:t>v. </a:t>
            </a:r>
            <a:r>
              <a:rPr lang="en-IN" sz="2400" b="1" spc="-5" dirty="0">
                <a:latin typeface="Times New Roman" panose="02020603050405020304" pitchFamily="18" charset="0"/>
                <a:cs typeface="Times New Roman" panose="02020603050405020304" pitchFamily="18" charset="0"/>
              </a:rPr>
              <a:t>Pradeep Steel Re-Rolling Mills </a:t>
            </a:r>
            <a:r>
              <a:rPr lang="en-IN" sz="2400" b="1" spc="-35" dirty="0">
                <a:latin typeface="Times New Roman" panose="02020603050405020304" pitchFamily="18" charset="0"/>
                <a:cs typeface="Times New Roman" panose="02020603050405020304" pitchFamily="18" charset="0"/>
              </a:rPr>
              <a:t>(P.) </a:t>
            </a:r>
            <a:r>
              <a:rPr lang="en-IN" sz="2400" b="1" spc="-5" dirty="0">
                <a:latin typeface="Times New Roman" panose="02020603050405020304" pitchFamily="18" charset="0"/>
                <a:cs typeface="Times New Roman" panose="02020603050405020304" pitchFamily="18" charset="0"/>
              </a:rPr>
              <a:t>Ltd. [(2013) 39 taxmann.com 123  </a:t>
            </a:r>
            <a:r>
              <a:rPr lang="en-IN" sz="2400" b="1" dirty="0">
                <a:latin typeface="Times New Roman" panose="02020603050405020304" pitchFamily="18" charset="0"/>
                <a:cs typeface="Times New Roman" panose="02020603050405020304" pitchFamily="18" charset="0"/>
              </a:rPr>
              <a:t>(Mumbai -</a:t>
            </a:r>
            <a:r>
              <a:rPr lang="en-IN" sz="2400" b="1" spc="-135"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Trib.)] </a:t>
            </a:r>
            <a:r>
              <a:rPr lang="en-GB" sz="2400" b="1" dirty="0">
                <a:latin typeface="Times New Roman" panose="02020603050405020304" pitchFamily="18" charset="0"/>
                <a:cs typeface="Times New Roman" panose="02020603050405020304" pitchFamily="18" charset="0"/>
              </a:rPr>
              <a:t>(leasehold rights)</a:t>
            </a:r>
            <a:endParaRPr lang="en-IN" sz="2400" b="1" spc="-5" dirty="0">
              <a:latin typeface="Times New Roman" panose="02020603050405020304" pitchFamily="18" charset="0"/>
              <a:cs typeface="Times New Roman" panose="02020603050405020304" pitchFamily="18" charset="0"/>
            </a:endParaRPr>
          </a:p>
          <a:p>
            <a:pPr marL="355600" marR="24765" indent="-342900" algn="just">
              <a:lnSpc>
                <a:spcPct val="100000"/>
              </a:lnSpc>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Noida Cyber Park Pvt Ltd V ITO, 2020, ITAT DELHI, ITA NO. 165/DEL/2020 dated 12.10.2020 (leasehold rights)</a:t>
            </a:r>
          </a:p>
          <a:p>
            <a:pPr marL="355600" marR="24765" indent="-342900" algn="just">
              <a:lnSpc>
                <a:spcPct val="100000"/>
              </a:lnSpc>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ACIT v. Everest Industries Ltd. (Mum.) (ITAT) in I.T.A. No.814/Mum/2007 dated 29.11.2006 (lease hold rights)</a:t>
            </a:r>
            <a:endParaRPr lang="en-IN" sz="2400" b="1" dirty="0">
              <a:latin typeface="Times New Roman" panose="02020603050405020304" pitchFamily="18" charset="0"/>
              <a:cs typeface="Times New Roman" panose="02020603050405020304" pitchFamily="18" charset="0"/>
            </a:endParaRPr>
          </a:p>
          <a:p>
            <a:pPr marL="0" indent="0" algn="just">
              <a:buNone/>
            </a:pPr>
            <a:endParaRPr lang="en-GB" sz="2400" b="1" dirty="0" smtClean="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1809386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CIT V M/S. Greenfield Hotels &amp; Estates </a:t>
            </a:r>
            <a:r>
              <a:rPr lang="en-GB" sz="2400" b="1" u="sng" dirty="0" smtClean="0">
                <a:latin typeface="Times New Roman" panose="02020603050405020304" pitchFamily="18" charset="0"/>
                <a:cs typeface="Times New Roman" panose="02020603050405020304" pitchFamily="18" charset="0"/>
              </a:rPr>
              <a:t>Pvt Ltd </a:t>
            </a:r>
            <a:r>
              <a:rPr lang="en-GB" sz="2400" b="1" u="sng" dirty="0">
                <a:latin typeface="Times New Roman" panose="02020603050405020304" pitchFamily="18" charset="0"/>
                <a:cs typeface="Times New Roman" panose="02020603050405020304" pitchFamily="18" charset="0"/>
              </a:rPr>
              <a:t>[2016] 389 ITR </a:t>
            </a:r>
            <a:r>
              <a:rPr lang="en-GB" sz="2400" b="1" u="sng" dirty="0" smtClean="0">
                <a:latin typeface="Times New Roman" panose="02020603050405020304" pitchFamily="18" charset="0"/>
                <a:cs typeface="Times New Roman" panose="02020603050405020304" pitchFamily="18" charset="0"/>
              </a:rPr>
              <a:t>68, </a:t>
            </a:r>
            <a:r>
              <a:rPr lang="en-GB" sz="2400" b="1" u="sng" dirty="0">
                <a:latin typeface="Times New Roman" panose="02020603050405020304" pitchFamily="18" charset="0"/>
                <a:cs typeface="Times New Roman" panose="02020603050405020304" pitchFamily="18" charset="0"/>
              </a:rPr>
              <a:t>Bombay High </a:t>
            </a:r>
            <a:r>
              <a:rPr lang="en-GB" sz="2400" b="1" u="sng" dirty="0" smtClean="0">
                <a:latin typeface="Times New Roman" panose="02020603050405020304" pitchFamily="18" charset="0"/>
                <a:cs typeface="Times New Roman" panose="02020603050405020304" pitchFamily="18" charset="0"/>
              </a:rPr>
              <a:t>Court.</a:t>
            </a:r>
            <a:endParaRPr lang="en-GB" sz="2400" b="1" u="sng" dirty="0">
              <a:latin typeface="Times New Roman" panose="02020603050405020304" pitchFamily="18" charset="0"/>
              <a:cs typeface="Times New Roman" panose="02020603050405020304" pitchFamily="18" charset="0"/>
            </a:endParaRP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It is held that Section 50C is not applicable while computing capital gains on transfer of leasehold rights in land and buildings.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Since the Revenue has not preferred any appeal against the decision of the Tribunal in the case of </a:t>
            </a:r>
            <a:r>
              <a:rPr lang="en-GB" sz="2400" b="1" u="sng" dirty="0" err="1" smtClean="0">
                <a:latin typeface="Times New Roman" panose="02020603050405020304" pitchFamily="18" charset="0"/>
                <a:cs typeface="Times New Roman" panose="02020603050405020304" pitchFamily="18" charset="0"/>
              </a:rPr>
              <a:t>Atul</a:t>
            </a:r>
            <a:r>
              <a:rPr lang="en-GB" sz="2400" b="1" u="sng" dirty="0" smtClean="0">
                <a:latin typeface="Times New Roman" panose="02020603050405020304" pitchFamily="18" charset="0"/>
                <a:cs typeface="Times New Roman" panose="02020603050405020304" pitchFamily="18" charset="0"/>
              </a:rPr>
              <a:t> </a:t>
            </a:r>
            <a:r>
              <a:rPr lang="en-GB" sz="2400" b="1" u="sng" dirty="0" err="1" smtClean="0">
                <a:latin typeface="Times New Roman" panose="02020603050405020304" pitchFamily="18" charset="0"/>
                <a:cs typeface="Times New Roman" panose="02020603050405020304" pitchFamily="18" charset="0"/>
              </a:rPr>
              <a:t>Puranik</a:t>
            </a:r>
            <a:r>
              <a:rPr lang="en-GB" sz="2400" b="1" u="sng" dirty="0" smtClean="0">
                <a:latin typeface="Times New Roman" panose="02020603050405020304" pitchFamily="18" charset="0"/>
                <a:cs typeface="Times New Roman" panose="02020603050405020304" pitchFamily="18" charset="0"/>
              </a:rPr>
              <a:t>, thus, it could be inferred that it has been accepted.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Apex Court in UOI vs. </a:t>
            </a:r>
            <a:r>
              <a:rPr lang="en-GB" sz="2400" b="1" u="sng" dirty="0" err="1" smtClean="0">
                <a:latin typeface="Times New Roman" panose="02020603050405020304" pitchFamily="18" charset="0"/>
                <a:cs typeface="Times New Roman" panose="02020603050405020304" pitchFamily="18" charset="0"/>
              </a:rPr>
              <a:t>Satish</a:t>
            </a:r>
            <a:r>
              <a:rPr lang="en-GB" sz="2400" b="1" u="sng" dirty="0" smtClean="0">
                <a:latin typeface="Times New Roman" panose="02020603050405020304" pitchFamily="18" charset="0"/>
                <a:cs typeface="Times New Roman" panose="02020603050405020304" pitchFamily="18" charset="0"/>
              </a:rPr>
              <a:t> P. Shah (2000 - Supreme Court </a:t>
            </a:r>
            <a:r>
              <a:rPr lang="en-GB" sz="2400" dirty="0" smtClean="0">
                <a:latin typeface="Times New Roman" panose="02020603050405020304" pitchFamily="18" charset="0"/>
                <a:cs typeface="Times New Roman" panose="02020603050405020304" pitchFamily="18" charset="0"/>
              </a:rPr>
              <a:t>) has laid down the salutary principle that where the Revenue has accepted the decision of the Court/Tribunal on an issue of law and not challenged it in appeal, then a subsequent decision following the earlier decision cannot be challenged.</a:t>
            </a:r>
            <a:endParaRPr lang="en-GB" sz="2400" b="1" dirty="0" smtClean="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2160510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372533"/>
            <a:ext cx="10845800" cy="5804430"/>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CIT v. </a:t>
            </a:r>
            <a:r>
              <a:rPr lang="en-GB" sz="2400" b="1" dirty="0" err="1">
                <a:latin typeface="Times New Roman" panose="02020603050405020304" pitchFamily="18" charset="0"/>
                <a:cs typeface="Times New Roman" panose="02020603050405020304" pitchFamily="18" charset="0"/>
              </a:rPr>
              <a:t>Heatex</a:t>
            </a:r>
            <a:r>
              <a:rPr lang="en-GB" sz="2400" b="1" dirty="0">
                <a:latin typeface="Times New Roman" panose="02020603050405020304" pitchFamily="18" charset="0"/>
                <a:cs typeface="Times New Roman" panose="02020603050405020304" pitchFamily="18" charset="0"/>
              </a:rPr>
              <a:t> Products </a:t>
            </a:r>
            <a:r>
              <a:rPr lang="en-GB" sz="2400" b="1" dirty="0" err="1">
                <a:latin typeface="Times New Roman" panose="02020603050405020304" pitchFamily="18" charset="0"/>
                <a:cs typeface="Times New Roman" panose="02020603050405020304" pitchFamily="18" charset="0"/>
              </a:rPr>
              <a:t>Pvt.</a:t>
            </a:r>
            <a:r>
              <a:rPr lang="en-GB" sz="2400" b="1" dirty="0">
                <a:latin typeface="Times New Roman" panose="02020603050405020304" pitchFamily="18" charset="0"/>
                <a:cs typeface="Times New Roman" panose="02020603050405020304" pitchFamily="18" charset="0"/>
              </a:rPr>
              <a:t> Ltd. [2016 (7) TMI 1393 – Bombay High Court]</a:t>
            </a:r>
          </a:p>
          <a:p>
            <a:pPr marL="0" indent="0" algn="just">
              <a:buNone/>
            </a:pPr>
            <a:r>
              <a:rPr lang="en-GB" sz="2400" dirty="0">
                <a:latin typeface="Times New Roman" panose="02020603050405020304" pitchFamily="18" charset="0"/>
                <a:cs typeface="Times New Roman" panose="02020603050405020304" pitchFamily="18" charset="0"/>
              </a:rPr>
              <a:t>In this case the revenue contended that Section 50C would </a:t>
            </a:r>
            <a:r>
              <a:rPr lang="en-GB" sz="2400" dirty="0" smtClean="0">
                <a:latin typeface="Times New Roman" panose="02020603050405020304" pitchFamily="18" charset="0"/>
                <a:cs typeface="Times New Roman" panose="02020603050405020304" pitchFamily="18" charset="0"/>
              </a:rPr>
              <a:t>apply also </a:t>
            </a:r>
            <a:r>
              <a:rPr lang="en-GB" sz="2400" dirty="0">
                <a:latin typeface="Times New Roman" panose="02020603050405020304" pitchFamily="18" charset="0"/>
                <a:cs typeface="Times New Roman" panose="02020603050405020304" pitchFamily="18" charset="0"/>
              </a:rPr>
              <a:t>to transfer of leasehold interest in land and is not limited to  only to transfer of land and building or both. </a:t>
            </a:r>
            <a:endParaRPr lang="en-GB" sz="2400" dirty="0" smtClean="0">
              <a:latin typeface="Times New Roman" panose="02020603050405020304" pitchFamily="18" charset="0"/>
              <a:cs typeface="Times New Roman" panose="02020603050405020304" pitchFamily="18" charset="0"/>
            </a:endParaRPr>
          </a:p>
          <a:p>
            <a:pPr marL="0" indent="0" algn="just">
              <a:buNone/>
            </a:pPr>
            <a:r>
              <a:rPr lang="en-GB" sz="2400" b="1" u="sng" dirty="0" smtClean="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Court held that  the impugned order of the Tribunal allowed the respondent  </a:t>
            </a:r>
            <a:r>
              <a:rPr lang="en-GB" sz="2400" b="1" u="sng" dirty="0" err="1">
                <a:latin typeface="Times New Roman" panose="02020603050405020304" pitchFamily="18" charset="0"/>
                <a:cs typeface="Times New Roman" panose="02020603050405020304" pitchFamily="18" charset="0"/>
              </a:rPr>
              <a:t>assessee's</a:t>
            </a:r>
            <a:r>
              <a:rPr lang="en-GB" sz="2400" b="1" u="sng" dirty="0">
                <a:latin typeface="Times New Roman" panose="02020603050405020304" pitchFamily="18" charset="0"/>
                <a:cs typeface="Times New Roman" panose="02020603050405020304" pitchFamily="18" charset="0"/>
              </a:rPr>
              <a:t> appeal by following its own decision in </a:t>
            </a:r>
            <a:r>
              <a:rPr lang="en-GB" sz="2400" b="1" u="sng" dirty="0" err="1">
                <a:latin typeface="Times New Roman" panose="02020603050405020304" pitchFamily="18" charset="0"/>
                <a:cs typeface="Times New Roman" panose="02020603050405020304" pitchFamily="18" charset="0"/>
              </a:rPr>
              <a:t>Atul</a:t>
            </a:r>
            <a:r>
              <a:rPr lang="en-GB" sz="2400" b="1" u="sng" dirty="0">
                <a:latin typeface="Times New Roman" panose="02020603050405020304" pitchFamily="18" charset="0"/>
                <a:cs typeface="Times New Roman" panose="02020603050405020304" pitchFamily="18" charset="0"/>
              </a:rPr>
              <a:t> G</a:t>
            </a:r>
            <a:r>
              <a:rPr lang="en-GB" sz="2400" b="1" u="sng" dirty="0" smtClean="0">
                <a:latin typeface="Times New Roman" panose="02020603050405020304" pitchFamily="18" charset="0"/>
                <a:cs typeface="Times New Roman" panose="02020603050405020304" pitchFamily="18" charset="0"/>
              </a:rPr>
              <a:t>. </a:t>
            </a:r>
            <a:r>
              <a:rPr lang="en-GB" sz="2400" b="1" u="sng" dirty="0" err="1" smtClean="0">
                <a:latin typeface="Times New Roman" panose="02020603050405020304" pitchFamily="18" charset="0"/>
                <a:cs typeface="Times New Roman" panose="02020603050405020304" pitchFamily="18" charset="0"/>
              </a:rPr>
              <a:t>Puranik</a:t>
            </a:r>
            <a:r>
              <a:rPr lang="en-GB" sz="2400" b="1" u="sng" dirty="0" smtClean="0">
                <a:latin typeface="Times New Roman" panose="02020603050405020304" pitchFamily="18" charset="0"/>
                <a:cs typeface="Times New Roman" panose="02020603050405020304" pitchFamily="18" charset="0"/>
              </a:rPr>
              <a:t> V</a:t>
            </a:r>
            <a:r>
              <a:rPr lang="en-GB" sz="2400" b="1" u="sng" dirty="0">
                <a:latin typeface="Times New Roman" panose="02020603050405020304" pitchFamily="18" charset="0"/>
                <a:cs typeface="Times New Roman" panose="02020603050405020304" pitchFamily="18" charset="0"/>
              </a:rPr>
              <a:t>. ITO [2011 (5) TMI 576 - ITAT, Mumbai] </a:t>
            </a:r>
            <a:r>
              <a:rPr lang="en-GB" sz="2400" b="1" u="sng" dirty="0" smtClean="0">
                <a:latin typeface="Times New Roman" panose="02020603050405020304" pitchFamily="18" charset="0"/>
                <a:cs typeface="Times New Roman" panose="02020603050405020304" pitchFamily="18" charset="0"/>
              </a:rPr>
              <a:t>has held </a:t>
            </a:r>
            <a:r>
              <a:rPr lang="en-GB" sz="2400" b="1" u="sng" dirty="0">
                <a:latin typeface="Times New Roman" panose="02020603050405020304" pitchFamily="18" charset="0"/>
                <a:cs typeface="Times New Roman" panose="02020603050405020304" pitchFamily="18" charset="0"/>
              </a:rPr>
              <a:t>that Section 50C </a:t>
            </a:r>
            <a:r>
              <a:rPr lang="en-GB" sz="2400" b="1" u="sng" dirty="0" smtClean="0">
                <a:latin typeface="Times New Roman" panose="02020603050405020304" pitchFamily="18" charset="0"/>
                <a:cs typeface="Times New Roman" panose="02020603050405020304" pitchFamily="18" charset="0"/>
              </a:rPr>
              <a:t>of </a:t>
            </a:r>
            <a:r>
              <a:rPr lang="en-GB" sz="2400" b="1" u="sng" dirty="0">
                <a:latin typeface="Times New Roman" panose="02020603050405020304" pitchFamily="18" charset="0"/>
                <a:cs typeface="Times New Roman" panose="02020603050405020304" pitchFamily="18" charset="0"/>
              </a:rPr>
              <a:t>the Act would apply only to a capital asset being land or building </a:t>
            </a:r>
            <a:r>
              <a:rPr lang="en-GB" sz="2400" b="1" u="sng" dirty="0" smtClean="0">
                <a:latin typeface="Times New Roman" panose="02020603050405020304" pitchFamily="18" charset="0"/>
                <a:cs typeface="Times New Roman" panose="02020603050405020304" pitchFamily="18" charset="0"/>
              </a:rPr>
              <a:t>or </a:t>
            </a:r>
            <a:r>
              <a:rPr lang="en-GB" sz="2400" b="1" u="sng" dirty="0">
                <a:latin typeface="Times New Roman" panose="02020603050405020304" pitchFamily="18" charset="0"/>
                <a:cs typeface="Times New Roman" panose="02020603050405020304" pitchFamily="18" charset="0"/>
              </a:rPr>
              <a:t>both and </a:t>
            </a:r>
            <a:r>
              <a:rPr lang="en-GB" sz="2400" b="1" u="sng" dirty="0" smtClean="0">
                <a:latin typeface="Times New Roman" panose="02020603050405020304" pitchFamily="18" charset="0"/>
                <a:cs typeface="Times New Roman" panose="02020603050405020304" pitchFamily="18" charset="0"/>
              </a:rPr>
              <a:t>it cannot </a:t>
            </a:r>
            <a:r>
              <a:rPr lang="en-GB" sz="2400" b="1" u="sng" dirty="0">
                <a:latin typeface="Times New Roman" panose="02020603050405020304" pitchFamily="18" charset="0"/>
                <a:cs typeface="Times New Roman" panose="02020603050405020304" pitchFamily="18" charset="0"/>
              </a:rPr>
              <a:t>apply to transfer of lease rights in a land</a:t>
            </a:r>
            <a:r>
              <a:rPr lang="en-GB" sz="2400" b="1" u="sng" dirty="0" smtClean="0">
                <a:latin typeface="Times New Roman" panose="02020603050405020304" pitchFamily="18" charset="0"/>
                <a:cs typeface="Times New Roman" panose="02020603050405020304" pitchFamily="18" charset="0"/>
              </a:rPr>
              <a:t>.</a:t>
            </a:r>
          </a:p>
          <a:p>
            <a:pPr marL="0" indent="0" algn="just">
              <a:buNone/>
            </a:pPr>
            <a:r>
              <a:rPr lang="en-GB" sz="2400" dirty="0" smtClean="0">
                <a:latin typeface="Times New Roman" panose="02020603050405020304" pitchFamily="18" charset="0"/>
                <a:cs typeface="Times New Roman" panose="02020603050405020304" pitchFamily="18" charset="0"/>
              </a:rPr>
              <a:t>No substantial </a:t>
            </a:r>
            <a:r>
              <a:rPr lang="en-GB" sz="2400" dirty="0">
                <a:latin typeface="Times New Roman" panose="02020603050405020304" pitchFamily="18" charset="0"/>
                <a:cs typeface="Times New Roman" panose="02020603050405020304" pitchFamily="18" charset="0"/>
              </a:rPr>
              <a:t>question of law</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36871511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2" y="328789"/>
            <a:ext cx="11446934" cy="6276622"/>
          </a:xfrm>
        </p:spPr>
        <p:txBody>
          <a:bodyPr>
            <a:normAutofit/>
          </a:bodyPr>
          <a:lstStyle/>
          <a:p>
            <a:pPr marL="0" indent="0" algn="just">
              <a:buNone/>
            </a:pPr>
            <a:r>
              <a:rPr lang="en-GB" sz="2400" b="1" u="sng" dirty="0" smtClean="0">
                <a:latin typeface="TiMES" panose="02020603050405020304" pitchFamily="18" charset="0"/>
                <a:cs typeface="TiMES" panose="02020603050405020304" pitchFamily="18" charset="0"/>
              </a:rPr>
              <a:t>Contrary view </a:t>
            </a:r>
            <a:endParaRPr lang="en-GB" sz="2400" b="1" u="sng" dirty="0">
              <a:latin typeface="TiMES" panose="02020603050405020304" pitchFamily="18" charset="0"/>
              <a:cs typeface="TiMES" panose="02020603050405020304" pitchFamily="18" charset="0"/>
            </a:endParaRPr>
          </a:p>
          <a:p>
            <a:pPr marL="0" indent="0" algn="just">
              <a:buNone/>
            </a:pPr>
            <a:r>
              <a:rPr lang="en-GB" sz="2400" b="1" u="sng" spc="-5" dirty="0" smtClean="0">
                <a:latin typeface="TiMES" panose="02020603050405020304" pitchFamily="18" charset="0"/>
                <a:cs typeface="TiMES" panose="02020603050405020304" pitchFamily="18" charset="0"/>
              </a:rPr>
              <a:t>Provisions of section 50C are </a:t>
            </a:r>
            <a:r>
              <a:rPr lang="en-IN" sz="2400" b="1" u="sng" spc="-5" dirty="0" smtClean="0">
                <a:latin typeface="Times New Roman" panose="02020603050405020304" pitchFamily="18" charset="0"/>
                <a:cs typeface="Times New Roman" panose="02020603050405020304" pitchFamily="18" charset="0"/>
              </a:rPr>
              <a:t>applicable </a:t>
            </a:r>
            <a:r>
              <a:rPr lang="en-IN" sz="2400" b="1" u="sng" spc="-5" dirty="0">
                <a:latin typeface="Times New Roman" panose="02020603050405020304" pitchFamily="18" charset="0"/>
                <a:cs typeface="Times New Roman" panose="02020603050405020304" pitchFamily="18" charset="0"/>
              </a:rPr>
              <a:t>to transfer of </a:t>
            </a:r>
            <a:r>
              <a:rPr lang="en-IN" sz="2400" b="1" u="sng" spc="-5" dirty="0" smtClean="0">
                <a:latin typeface="Times New Roman" panose="02020603050405020304" pitchFamily="18" charset="0"/>
                <a:cs typeface="Times New Roman" panose="02020603050405020304" pitchFamily="18" charset="0"/>
              </a:rPr>
              <a:t>leasehold</a:t>
            </a:r>
            <a:r>
              <a:rPr lang="en-IN" sz="2400" b="1" u="sng" spc="-85" dirty="0" smtClean="0">
                <a:latin typeface="Times New Roman" panose="02020603050405020304" pitchFamily="18" charset="0"/>
                <a:cs typeface="Times New Roman" panose="02020603050405020304" pitchFamily="18" charset="0"/>
              </a:rPr>
              <a:t> </a:t>
            </a:r>
            <a:r>
              <a:rPr lang="en-IN" sz="2400" b="1" u="sng" spc="-5" dirty="0" smtClean="0">
                <a:latin typeface="Times New Roman" panose="02020603050405020304" pitchFamily="18" charset="0"/>
                <a:cs typeface="Times New Roman" panose="02020603050405020304" pitchFamily="18" charset="0"/>
              </a:rPr>
              <a:t>rights</a:t>
            </a:r>
            <a:endParaRPr lang="en-GB" sz="2400" b="1" u="sng" dirty="0" smtClean="0">
              <a:latin typeface="TiMES" panose="02020603050405020304" pitchFamily="18" charset="0"/>
              <a:cs typeface="TiMES" panose="02020603050405020304" pitchFamily="18" charset="0"/>
            </a:endParaRPr>
          </a:p>
          <a:p>
            <a:pPr marL="0" indent="0" algn="just">
              <a:buNone/>
            </a:pPr>
            <a:r>
              <a:rPr lang="en-GB" sz="2400" b="1" dirty="0" err="1" smtClean="0">
                <a:latin typeface="TiMES" panose="02020603050405020304" pitchFamily="18" charset="0"/>
                <a:cs typeface="TiMES" panose="02020603050405020304" pitchFamily="18" charset="0"/>
              </a:rPr>
              <a:t>Keki</a:t>
            </a:r>
            <a:r>
              <a:rPr lang="en-GB" sz="2400" b="1" dirty="0" smtClean="0">
                <a:latin typeface="TiMES" panose="02020603050405020304" pitchFamily="18" charset="0"/>
                <a:cs typeface="TiMES" panose="02020603050405020304" pitchFamily="18" charset="0"/>
              </a:rPr>
              <a:t> </a:t>
            </a:r>
            <a:r>
              <a:rPr lang="en-GB" sz="2400" b="1" dirty="0" err="1">
                <a:latin typeface="TiMES" panose="02020603050405020304" pitchFamily="18" charset="0"/>
                <a:cs typeface="TiMES" panose="02020603050405020304" pitchFamily="18" charset="0"/>
              </a:rPr>
              <a:t>Bomi</a:t>
            </a:r>
            <a:r>
              <a:rPr lang="en-GB" sz="2400" b="1" dirty="0">
                <a:latin typeface="TiMES" panose="02020603050405020304" pitchFamily="18" charset="0"/>
                <a:cs typeface="TiMES" panose="02020603050405020304" pitchFamily="18" charset="0"/>
              </a:rPr>
              <a:t> </a:t>
            </a:r>
            <a:r>
              <a:rPr lang="en-GB" sz="2400" b="1" dirty="0" err="1">
                <a:latin typeface="TiMES" panose="02020603050405020304" pitchFamily="18" charset="0"/>
                <a:cs typeface="TiMES" panose="02020603050405020304" pitchFamily="18" charset="0"/>
              </a:rPr>
              <a:t>Dadiseth</a:t>
            </a:r>
            <a:r>
              <a:rPr lang="en-GB" sz="2400" b="1" dirty="0">
                <a:latin typeface="TiMES" panose="02020603050405020304" pitchFamily="18" charset="0"/>
                <a:cs typeface="TiMES" panose="02020603050405020304" pitchFamily="18" charset="0"/>
              </a:rPr>
              <a:t> vs. CIT [2017 (3) TMI 1055 – Bombay High </a:t>
            </a:r>
            <a:r>
              <a:rPr lang="en-GB" sz="2400" b="1" dirty="0" smtClean="0">
                <a:latin typeface="TiMES" panose="02020603050405020304" pitchFamily="18" charset="0"/>
                <a:cs typeface="TiMES" panose="02020603050405020304" pitchFamily="18" charset="0"/>
              </a:rPr>
              <a:t>Court] </a:t>
            </a:r>
            <a:r>
              <a:rPr lang="en-IN" sz="2400" b="1" spc="-5" dirty="0">
                <a:latin typeface="Times New Roman" panose="02020603050405020304" pitchFamily="18" charset="0"/>
                <a:cs typeface="Times New Roman" panose="02020603050405020304" pitchFamily="18" charset="0"/>
              </a:rPr>
              <a:t>(leasehold rights)</a:t>
            </a:r>
            <a:endParaRPr lang="en-GB" sz="2400" b="1" dirty="0">
              <a:latin typeface="Times New Roman" panose="02020603050405020304" pitchFamily="18" charset="0"/>
              <a:cs typeface="Times New Roman" panose="02020603050405020304" pitchFamily="18" charset="0"/>
            </a:endParaRPr>
          </a:p>
          <a:p>
            <a:pPr marL="0" indent="0" algn="just">
              <a:buNone/>
            </a:pPr>
            <a:endParaRPr lang="en-GB" sz="2400" b="1" dirty="0" smtClean="0">
              <a:latin typeface="TiMES" panose="02020603050405020304" pitchFamily="18" charset="0"/>
              <a:cs typeface="TiMES" panose="02020603050405020304" pitchFamily="18" charset="0"/>
            </a:endParaRPr>
          </a:p>
          <a:p>
            <a:pPr marL="0" indent="0" algn="just">
              <a:buNone/>
            </a:pPr>
            <a:r>
              <a:rPr lang="en-IN" sz="2400" b="1" dirty="0" err="1" smtClean="0">
                <a:latin typeface="TiMES" panose="02020603050405020304" pitchFamily="18" charset="0"/>
                <a:cs typeface="TiMES" panose="02020603050405020304" pitchFamily="18" charset="0"/>
              </a:rPr>
              <a:t>Sharvan</a:t>
            </a:r>
            <a:r>
              <a:rPr lang="en-IN" sz="2400" b="1" dirty="0" smtClean="0">
                <a:latin typeface="TiMES" panose="02020603050405020304" pitchFamily="18" charset="0"/>
                <a:cs typeface="TiMES" panose="02020603050405020304" pitchFamily="18" charset="0"/>
              </a:rPr>
              <a:t> </a:t>
            </a:r>
            <a:r>
              <a:rPr lang="en-IN" sz="2400" b="1" dirty="0">
                <a:latin typeface="TiMES" panose="02020603050405020304" pitchFamily="18" charset="0"/>
                <a:cs typeface="TiMES" panose="02020603050405020304" pitchFamily="18" charset="0"/>
              </a:rPr>
              <a:t>Kumar Sharma v. ITO DB ITA No. 49/2018, dated 3.7.2018 (Raj</a:t>
            </a:r>
            <a:r>
              <a:rPr lang="en-IN" sz="2400" b="1" dirty="0" smtClean="0">
                <a:latin typeface="TiMES" panose="02020603050405020304" pitchFamily="18" charset="0"/>
                <a:cs typeface="TiMES" panose="02020603050405020304" pitchFamily="18" charset="0"/>
              </a:rPr>
              <a:t>.) </a:t>
            </a:r>
            <a:r>
              <a:rPr lang="en-IN" sz="2400" b="1" spc="-5" dirty="0">
                <a:latin typeface="Times New Roman" panose="02020603050405020304" pitchFamily="18" charset="0"/>
                <a:cs typeface="Times New Roman" panose="02020603050405020304" pitchFamily="18" charset="0"/>
              </a:rPr>
              <a:t>(leasehold rights</a:t>
            </a:r>
            <a:r>
              <a:rPr lang="en-IN" sz="2400" b="1" spc="-5" dirty="0" smtClean="0">
                <a:latin typeface="Times New Roman" panose="02020603050405020304" pitchFamily="18" charset="0"/>
                <a:cs typeface="Times New Roman" panose="02020603050405020304" pitchFamily="18" charset="0"/>
              </a:rPr>
              <a:t>)</a:t>
            </a:r>
          </a:p>
          <a:p>
            <a:pPr marL="0" indent="0" algn="just">
              <a:buNone/>
            </a:pPr>
            <a:endParaRPr lang="en-IN" sz="2400" b="1" dirty="0" smtClean="0">
              <a:latin typeface="TiMES" panose="02020603050405020304" pitchFamily="18" charset="0"/>
              <a:cs typeface="TiMES" panose="02020603050405020304" pitchFamily="18" charset="0"/>
            </a:endParaRPr>
          </a:p>
          <a:p>
            <a:pPr marL="0" indent="0" algn="just">
              <a:buNone/>
            </a:pPr>
            <a:r>
              <a:rPr lang="en-IN" sz="2400" b="1" dirty="0" smtClean="0">
                <a:latin typeface="TiMES" panose="02020603050405020304" pitchFamily="18" charset="0"/>
                <a:cs typeface="TiMES" panose="02020603050405020304" pitchFamily="18" charset="0"/>
              </a:rPr>
              <a:t>ITO v. </a:t>
            </a:r>
            <a:r>
              <a:rPr lang="en-IN" sz="2400" b="1" dirty="0" err="1" smtClean="0">
                <a:latin typeface="TiMES" panose="02020603050405020304" pitchFamily="18" charset="0"/>
                <a:cs typeface="TiMES" panose="02020603050405020304" pitchFamily="18" charset="0"/>
              </a:rPr>
              <a:t>Hari</a:t>
            </a:r>
            <a:r>
              <a:rPr lang="en-IN" sz="2400" b="1" dirty="0" smtClean="0">
                <a:latin typeface="TiMES" panose="02020603050405020304" pitchFamily="18" charset="0"/>
                <a:cs typeface="TiMES" panose="02020603050405020304" pitchFamily="18" charset="0"/>
              </a:rPr>
              <a:t> Om Gupta [2017] 82 taxmann.com 398 (Luck.-Trib.) </a:t>
            </a:r>
            <a:r>
              <a:rPr lang="en-IN" sz="2400" b="1" spc="-5" dirty="0">
                <a:latin typeface="Times New Roman" panose="02020603050405020304" pitchFamily="18" charset="0"/>
                <a:cs typeface="Times New Roman" panose="02020603050405020304" pitchFamily="18" charset="0"/>
              </a:rPr>
              <a:t>(leasehold rights)</a:t>
            </a:r>
            <a:endParaRPr lang="en-IN" sz="2400" i="1"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23523348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2" y="316089"/>
            <a:ext cx="11446934" cy="5860874"/>
          </a:xfrm>
        </p:spPr>
        <p:txBody>
          <a:bodyPr>
            <a:normAutofit/>
          </a:bodyPr>
          <a:lstStyle/>
          <a:p>
            <a:pPr marL="0" indent="0" algn="just">
              <a:buNone/>
            </a:pPr>
            <a:r>
              <a:rPr lang="en-IN" sz="2400" b="1" u="sng" dirty="0" smtClean="0">
                <a:latin typeface="TiMES" panose="02020603050405020304" pitchFamily="18" charset="0"/>
                <a:cs typeface="TiMES" panose="02020603050405020304" pitchFamily="18" charset="0"/>
              </a:rPr>
              <a:t>Similarly held that sec 50C is not applicable in following cases with respect to Tenancy rights</a:t>
            </a:r>
          </a:p>
          <a:p>
            <a:pPr marL="457200" indent="-457200" algn="just">
              <a:lnSpc>
                <a:spcPct val="100000"/>
              </a:lnSpc>
              <a:buFont typeface="+mj-lt"/>
              <a:buAutoNum type="alphaLcParenR"/>
            </a:pPr>
            <a:r>
              <a:rPr lang="en-IN" sz="2400" b="1" dirty="0" err="1" smtClean="0">
                <a:latin typeface="TiMES" panose="02020603050405020304" pitchFamily="18" charset="0"/>
                <a:cs typeface="TiMES" panose="02020603050405020304" pitchFamily="18" charset="0"/>
              </a:rPr>
              <a:t>Kishori</a:t>
            </a:r>
            <a:r>
              <a:rPr lang="en-IN" sz="2400" b="1" dirty="0" smtClean="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Sharad</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Gaitonde</a:t>
            </a:r>
            <a:r>
              <a:rPr lang="en-IN" sz="2400" b="1" dirty="0">
                <a:latin typeface="TiMES" panose="02020603050405020304" pitchFamily="18" charset="0"/>
                <a:cs typeface="TiMES" panose="02020603050405020304" pitchFamily="18" charset="0"/>
              </a:rPr>
              <a:t> [(Mum</a:t>
            </a:r>
            <a:r>
              <a:rPr lang="en-IN" sz="2400" b="1" spc="-130" dirty="0">
                <a:latin typeface="TiMES" panose="02020603050405020304" pitchFamily="18" charset="0"/>
                <a:cs typeface="TiMES" panose="02020603050405020304" pitchFamily="18" charset="0"/>
              </a:rPr>
              <a:t> </a:t>
            </a:r>
            <a:r>
              <a:rPr lang="en-IN" sz="2400" b="1" dirty="0">
                <a:latin typeface="TiMES" panose="02020603050405020304" pitchFamily="18" charset="0"/>
                <a:cs typeface="TiMES" panose="02020603050405020304" pitchFamily="18" charset="0"/>
              </a:rPr>
              <a:t>SMC)(URO)] in ITA No. 1561/M/09 for Assessment Year: </a:t>
            </a:r>
            <a:r>
              <a:rPr lang="en-IN" sz="2400" b="1" dirty="0" smtClean="0">
                <a:latin typeface="TiMES" panose="02020603050405020304" pitchFamily="18" charset="0"/>
                <a:cs typeface="TiMES" panose="02020603050405020304" pitchFamily="18" charset="0"/>
              </a:rPr>
              <a:t>2005-06</a:t>
            </a:r>
            <a:endParaRPr lang="en-IN" sz="2400" b="1" dirty="0">
              <a:latin typeface="TiMES" panose="02020603050405020304" pitchFamily="18" charset="0"/>
              <a:cs typeface="TiMES" panose="02020603050405020304" pitchFamily="18" charset="0"/>
            </a:endParaRPr>
          </a:p>
          <a:p>
            <a:pPr marL="457200" indent="-457200" algn="just">
              <a:lnSpc>
                <a:spcPct val="100000"/>
              </a:lnSpc>
              <a:buFont typeface="+mj-lt"/>
              <a:buAutoNum type="alphaLcParenR"/>
            </a:pPr>
            <a:r>
              <a:rPr lang="en-IN" sz="2400" b="1" spc="-5" dirty="0" err="1">
                <a:latin typeface="TiMES" panose="02020603050405020304" pitchFamily="18" charset="0"/>
                <a:cs typeface="TiMES" panose="02020603050405020304" pitchFamily="18" charset="0"/>
              </a:rPr>
              <a:t>Fleurette</a:t>
            </a:r>
            <a:r>
              <a:rPr lang="en-IN" sz="2400" b="1" spc="-5" dirty="0">
                <a:latin typeface="TiMES" panose="02020603050405020304" pitchFamily="18" charset="0"/>
                <a:cs typeface="TiMES" panose="02020603050405020304" pitchFamily="18" charset="0"/>
              </a:rPr>
              <a:t> Marine </a:t>
            </a:r>
            <a:r>
              <a:rPr lang="en-IN" sz="2400" b="1" dirty="0" err="1">
                <a:latin typeface="TiMES" panose="02020603050405020304" pitchFamily="18" charset="0"/>
                <a:cs typeface="TiMES" panose="02020603050405020304" pitchFamily="18" charset="0"/>
              </a:rPr>
              <a:t>Novelle</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Hatam</a:t>
            </a:r>
            <a:r>
              <a:rPr lang="en-IN" sz="2400" b="1" dirty="0">
                <a:latin typeface="TiMES" panose="02020603050405020304" pitchFamily="18" charset="0"/>
                <a:cs typeface="TiMES" panose="02020603050405020304" pitchFamily="18" charset="0"/>
              </a:rPr>
              <a:t> </a:t>
            </a:r>
            <a:r>
              <a:rPr lang="en-IN" sz="2400" b="1" spc="-50" dirty="0">
                <a:latin typeface="TiMES" panose="02020603050405020304" pitchFamily="18" charset="0"/>
                <a:cs typeface="TiMES" panose="02020603050405020304" pitchFamily="18" charset="0"/>
              </a:rPr>
              <a:t>V. </a:t>
            </a:r>
            <a:r>
              <a:rPr lang="en-IN" sz="2400" b="1" spc="-10" dirty="0">
                <a:latin typeface="TiMES" panose="02020603050405020304" pitchFamily="18" charset="0"/>
                <a:cs typeface="TiMES" panose="02020603050405020304" pitchFamily="18" charset="0"/>
              </a:rPr>
              <a:t>ITO </a:t>
            </a:r>
            <a:r>
              <a:rPr lang="en-IN" sz="2400" b="1" spc="-5" dirty="0">
                <a:latin typeface="TiMES" panose="02020603050405020304" pitchFamily="18" charset="0"/>
                <a:cs typeface="TiMES" panose="02020603050405020304" pitchFamily="18" charset="0"/>
              </a:rPr>
              <a:t>(International </a:t>
            </a:r>
            <a:r>
              <a:rPr lang="en-IN" sz="2400" b="1" spc="-15" dirty="0">
                <a:latin typeface="TiMES" panose="02020603050405020304" pitchFamily="18" charset="0"/>
                <a:cs typeface="TiMES" panose="02020603050405020304" pitchFamily="18" charset="0"/>
              </a:rPr>
              <a:t>Taxation) </a:t>
            </a:r>
            <a:r>
              <a:rPr lang="en-IN" sz="2400" b="1" spc="-5" dirty="0">
                <a:latin typeface="TiMES" panose="02020603050405020304" pitchFamily="18" charset="0"/>
                <a:cs typeface="TiMES" panose="02020603050405020304" pitchFamily="18" charset="0"/>
              </a:rPr>
              <a:t>[(2015) </a:t>
            </a:r>
            <a:r>
              <a:rPr lang="en-IN" sz="2400" b="1" dirty="0">
                <a:latin typeface="TiMES" panose="02020603050405020304" pitchFamily="18" charset="0"/>
                <a:cs typeface="TiMES" panose="02020603050405020304" pitchFamily="18" charset="0"/>
              </a:rPr>
              <a:t>61  taxmann.com 362 (Mumbai -</a:t>
            </a:r>
            <a:r>
              <a:rPr lang="en-IN" sz="2400" b="1" spc="-155" dirty="0">
                <a:latin typeface="TiMES" panose="02020603050405020304" pitchFamily="18" charset="0"/>
                <a:cs typeface="TiMES" panose="02020603050405020304" pitchFamily="18" charset="0"/>
              </a:rPr>
              <a:t> </a:t>
            </a:r>
            <a:r>
              <a:rPr lang="en-IN" sz="2400" b="1" spc="-5" dirty="0">
                <a:latin typeface="TiMES" panose="02020603050405020304" pitchFamily="18" charset="0"/>
                <a:cs typeface="TiMES" panose="02020603050405020304" pitchFamily="18" charset="0"/>
              </a:rPr>
              <a:t>Trib</a:t>
            </a:r>
            <a:r>
              <a:rPr lang="en-IN" sz="2400" b="1" spc="-5" dirty="0" smtClean="0">
                <a:latin typeface="TiMES" panose="02020603050405020304" pitchFamily="18" charset="0"/>
                <a:cs typeface="TiMES" panose="02020603050405020304" pitchFamily="18" charset="0"/>
              </a:rPr>
              <a:t>.)]</a:t>
            </a:r>
            <a:endParaRPr lang="en-IN" sz="2400" b="1" dirty="0">
              <a:latin typeface="TiMES" panose="02020603050405020304" pitchFamily="18" charset="0"/>
              <a:cs typeface="TiMES" panose="02020603050405020304" pitchFamily="18" charset="0"/>
            </a:endParaRPr>
          </a:p>
          <a:p>
            <a:pPr marL="0" indent="0" algn="just">
              <a:buNone/>
            </a:pPr>
            <a:endParaRPr lang="en-IN" sz="2400" b="1"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9391763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2" y="316089"/>
            <a:ext cx="11446934" cy="5860874"/>
          </a:xfrm>
        </p:spPr>
        <p:txBody>
          <a:bodyPr>
            <a:normAutofit/>
          </a:bodyPr>
          <a:lstStyle/>
          <a:p>
            <a:pPr marL="0" indent="0" algn="just">
              <a:buNone/>
            </a:pPr>
            <a:r>
              <a:rPr lang="en-IN" sz="2400" b="1" u="sng" dirty="0">
                <a:latin typeface="TiMES" panose="02020603050405020304" pitchFamily="18" charset="0"/>
                <a:cs typeface="TiMES" panose="02020603050405020304" pitchFamily="18" charset="0"/>
              </a:rPr>
              <a:t>Similarly held that sec 50C is not applicable in following cases with respect to Booking rights</a:t>
            </a:r>
          </a:p>
          <a:p>
            <a:pPr marL="0" indent="0" algn="just">
              <a:buNone/>
            </a:pPr>
            <a:r>
              <a:rPr lang="en-IN" sz="2400" b="1" dirty="0">
                <a:latin typeface="TiMES" panose="02020603050405020304" pitchFamily="18" charset="0"/>
                <a:cs typeface="TiMES" panose="02020603050405020304" pitchFamily="18" charset="0"/>
              </a:rPr>
              <a:t>ITO v. </a:t>
            </a:r>
            <a:r>
              <a:rPr lang="en-IN" sz="2400" b="1" dirty="0" err="1">
                <a:latin typeface="TiMES" panose="02020603050405020304" pitchFamily="18" charset="0"/>
                <a:cs typeface="TiMES" panose="02020603050405020304" pitchFamily="18" charset="0"/>
              </a:rPr>
              <a:t>Yasin</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Moosa</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Godil</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Ahd</a:t>
            </a:r>
            <a:r>
              <a:rPr lang="en-IN" sz="2400" b="1" dirty="0">
                <a:latin typeface="TiMES" panose="02020603050405020304" pitchFamily="18" charset="0"/>
                <a:cs typeface="TiMES" panose="02020603050405020304" pitchFamily="18" charset="0"/>
              </a:rPr>
              <a:t>.)(ITAT) in </a:t>
            </a:r>
            <a:r>
              <a:rPr lang="en-GB" sz="2400" b="1" dirty="0">
                <a:latin typeface="TiMES" panose="02020603050405020304" pitchFamily="18" charset="0"/>
                <a:cs typeface="TiMES" panose="02020603050405020304" pitchFamily="18" charset="0"/>
              </a:rPr>
              <a:t>ITA No.2519/AHD/2009 for Assessment Year 2006-07 dated 27.03.2012.</a:t>
            </a:r>
          </a:p>
          <a:p>
            <a:pPr marL="0" indent="0" algn="just">
              <a:buNone/>
            </a:pPr>
            <a:r>
              <a:rPr lang="en-GB" sz="2400" dirty="0">
                <a:latin typeface="TiMES" panose="02020603050405020304" pitchFamily="18" charset="0"/>
                <a:cs typeface="TiMES" panose="02020603050405020304" pitchFamily="18" charset="0"/>
              </a:rPr>
              <a:t>The </a:t>
            </a:r>
            <a:r>
              <a:rPr lang="en-GB" sz="2400" dirty="0" err="1">
                <a:latin typeface="TiMES" panose="02020603050405020304" pitchFamily="18" charset="0"/>
                <a:cs typeface="TiMES" panose="02020603050405020304" pitchFamily="18" charset="0"/>
              </a:rPr>
              <a:t>assessee</a:t>
            </a:r>
            <a:r>
              <a:rPr lang="en-GB" sz="2400" dirty="0">
                <a:latin typeface="TiMES" panose="02020603050405020304" pitchFamily="18" charset="0"/>
                <a:cs typeface="TiMES" panose="02020603050405020304" pitchFamily="18" charset="0"/>
              </a:rPr>
              <a:t> has transferred booking rights and received back the booking advance. Booking advance cannot be equated with the capital asset and therefore section 50C cannot be invoked.</a:t>
            </a:r>
            <a:endParaRPr lang="en-IN" sz="2400"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16775485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182682"/>
          </a:xfrm>
        </p:spPr>
        <p:txBody>
          <a:bodyPr>
            <a:normAutofit/>
          </a:bodyPr>
          <a:lstStyle/>
          <a:p>
            <a:pPr marL="0" indent="0">
              <a:buNone/>
            </a:pPr>
            <a:r>
              <a:rPr lang="en-GB" sz="2400" b="1" dirty="0" smtClean="0">
                <a:latin typeface="Times New Roman" panose="02020603050405020304" pitchFamily="18" charset="0"/>
                <a:cs typeface="Times New Roman" panose="02020603050405020304" pitchFamily="18" charset="0"/>
              </a:rPr>
              <a:t>ISSUE -</a:t>
            </a: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4</a:t>
            </a:r>
          </a:p>
          <a:p>
            <a:pPr marL="0" indent="0" algn="just">
              <a:buNone/>
            </a:pPr>
            <a:r>
              <a:rPr lang="en-GB" sz="2400" b="1" u="sng" dirty="0" smtClean="0">
                <a:latin typeface="Times New Roman" panose="02020603050405020304" pitchFamily="18" charset="0"/>
                <a:cs typeface="Times New Roman" panose="02020603050405020304" pitchFamily="18" charset="0"/>
              </a:rPr>
              <a:t>Section 50C cannot be applied to stock in trade </a:t>
            </a:r>
          </a:p>
          <a:p>
            <a:pPr marL="0" indent="0" algn="just">
              <a:buNone/>
            </a:pPr>
            <a:r>
              <a:rPr lang="en-GB" sz="2400" dirty="0" smtClean="0">
                <a:latin typeface="Times New Roman" panose="02020603050405020304" pitchFamily="18" charset="0"/>
                <a:cs typeface="Times New Roman" panose="02020603050405020304" pitchFamily="18" charset="0"/>
              </a:rPr>
              <a:t>Where a property is treated as stock in trade or business asset it would not be a capital asset and, therefore, provisions of Section 50C cannot be invoked. </a:t>
            </a:r>
          </a:p>
          <a:p>
            <a:pPr algn="just">
              <a:buFont typeface="Wingdings" panose="05000000000000000000" pitchFamily="2" charset="2"/>
              <a:buChar char="Ø"/>
            </a:pPr>
            <a:r>
              <a:rPr lang="en-GB" sz="2400" b="1" dirty="0" smtClean="0">
                <a:latin typeface="Times New Roman" panose="02020603050405020304" pitchFamily="18" charset="0"/>
                <a:cs typeface="Times New Roman" panose="02020603050405020304" pitchFamily="18" charset="0"/>
              </a:rPr>
              <a:t>CIT v </a:t>
            </a:r>
            <a:r>
              <a:rPr lang="en-GB" sz="2400" b="1" dirty="0" err="1" smtClean="0">
                <a:latin typeface="Times New Roman" panose="02020603050405020304" pitchFamily="18" charset="0"/>
                <a:cs typeface="Times New Roman" panose="02020603050405020304" pitchFamily="18" charset="0"/>
              </a:rPr>
              <a:t>Thiruvengadam</a:t>
            </a:r>
            <a:r>
              <a:rPr lang="en-GB" sz="2400" b="1" dirty="0" smtClean="0">
                <a:latin typeface="Times New Roman" panose="02020603050405020304" pitchFamily="18" charset="0"/>
                <a:cs typeface="Times New Roman" panose="02020603050405020304" pitchFamily="18" charset="0"/>
              </a:rPr>
              <a:t> Investments (P)Ltd. (2010) 320 ITR 345 (Mad.) </a:t>
            </a:r>
            <a:r>
              <a:rPr lang="en-GB" sz="2400" spc="-5" dirty="0">
                <a:latin typeface="Times New Roman" panose="02020603050405020304" pitchFamily="18" charset="0"/>
                <a:cs typeface="Times New Roman" panose="02020603050405020304" pitchFamily="18" charset="0"/>
              </a:rPr>
              <a:t>has </a:t>
            </a:r>
            <a:r>
              <a:rPr lang="en-GB" sz="2400" dirty="0">
                <a:latin typeface="Times New Roman" panose="02020603050405020304" pitchFamily="18" charset="0"/>
                <a:cs typeface="Times New Roman" panose="02020603050405020304" pitchFamily="18" charset="0"/>
              </a:rPr>
              <a:t>held </a:t>
            </a:r>
            <a:r>
              <a:rPr lang="en-GB" sz="2400" spc="-5" dirty="0">
                <a:latin typeface="Times New Roman" panose="02020603050405020304" pitchFamily="18" charset="0"/>
                <a:cs typeface="Times New Roman" panose="02020603050405020304" pitchFamily="18" charset="0"/>
              </a:rPr>
              <a:t>that  provisions of S. </a:t>
            </a:r>
            <a:r>
              <a:rPr lang="en-GB" sz="2400" dirty="0">
                <a:latin typeface="Times New Roman" panose="02020603050405020304" pitchFamily="18" charset="0"/>
                <a:cs typeface="Times New Roman" panose="02020603050405020304" pitchFamily="18" charset="0"/>
              </a:rPr>
              <a:t>50C is </a:t>
            </a:r>
            <a:r>
              <a:rPr lang="en-GB" sz="2400" spc="-5" dirty="0">
                <a:latin typeface="Times New Roman" panose="02020603050405020304" pitchFamily="18" charset="0"/>
                <a:cs typeface="Times New Roman" panose="02020603050405020304" pitchFamily="18" charset="0"/>
              </a:rPr>
              <a:t>applicable only </a:t>
            </a:r>
            <a:r>
              <a:rPr lang="en-GB" sz="2400" dirty="0">
                <a:latin typeface="Times New Roman" panose="02020603050405020304" pitchFamily="18" charset="0"/>
                <a:cs typeface="Times New Roman" panose="02020603050405020304" pitchFamily="18" charset="0"/>
              </a:rPr>
              <a:t>to </a:t>
            </a:r>
            <a:r>
              <a:rPr lang="en-GB" sz="2400" spc="-5" dirty="0">
                <a:latin typeface="Times New Roman" panose="02020603050405020304" pitchFamily="18" charset="0"/>
                <a:cs typeface="Times New Roman" panose="02020603050405020304" pitchFamily="18" charset="0"/>
              </a:rPr>
              <a:t>ascertain </a:t>
            </a:r>
            <a:r>
              <a:rPr lang="en-GB" sz="2400" dirty="0">
                <a:latin typeface="Times New Roman" panose="02020603050405020304" pitchFamily="18" charset="0"/>
                <a:cs typeface="Times New Roman" panose="02020603050405020304" pitchFamily="18" charset="0"/>
              </a:rPr>
              <a:t>the true  value of </a:t>
            </a:r>
            <a:r>
              <a:rPr lang="en-GB" sz="2400" spc="-5" dirty="0">
                <a:latin typeface="Times New Roman" panose="02020603050405020304" pitchFamily="18" charset="0"/>
                <a:cs typeface="Times New Roman" panose="02020603050405020304" pitchFamily="18" charset="0"/>
              </a:rPr>
              <a:t>capital asset and </a:t>
            </a:r>
            <a:r>
              <a:rPr lang="en-GB" sz="2400" dirty="0">
                <a:latin typeface="Times New Roman" panose="02020603050405020304" pitchFamily="18" charset="0"/>
                <a:cs typeface="Times New Roman" panose="02020603050405020304" pitchFamily="18" charset="0"/>
              </a:rPr>
              <a:t>is not </a:t>
            </a:r>
            <a:r>
              <a:rPr lang="en-GB" sz="2400" spc="-5" dirty="0">
                <a:latin typeface="Times New Roman" panose="02020603050405020304" pitchFamily="18" charset="0"/>
                <a:cs typeface="Times New Roman" panose="02020603050405020304" pitchFamily="18" charset="0"/>
              </a:rPr>
              <a:t>applicable </a:t>
            </a:r>
            <a:r>
              <a:rPr lang="en-GB" sz="2400" dirty="0">
                <a:latin typeface="Times New Roman" panose="02020603050405020304" pitchFamily="18" charset="0"/>
                <a:cs typeface="Times New Roman" panose="02020603050405020304" pitchFamily="18" charset="0"/>
              </a:rPr>
              <a:t>to </a:t>
            </a:r>
            <a:r>
              <a:rPr lang="en-GB" sz="2400" spc="-5" dirty="0">
                <a:latin typeface="Times New Roman" panose="02020603050405020304" pitchFamily="18" charset="0"/>
                <a:cs typeface="Times New Roman" panose="02020603050405020304" pitchFamily="18" charset="0"/>
              </a:rPr>
              <a:t>business assets </a:t>
            </a:r>
            <a:r>
              <a:rPr lang="en-GB" sz="2400" dirty="0">
                <a:latin typeface="Times New Roman" panose="02020603050405020304" pitchFamily="18" charset="0"/>
                <a:cs typeface="Times New Roman" panose="02020603050405020304" pitchFamily="18" charset="0"/>
              </a:rPr>
              <a:t>i.e. stock in</a:t>
            </a:r>
            <a:r>
              <a:rPr lang="en-GB" sz="2400" spc="-11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trade.</a:t>
            </a:r>
          </a:p>
          <a:p>
            <a:pPr algn="just">
              <a:buFont typeface="Wingdings" panose="05000000000000000000" pitchFamily="2" charset="2"/>
              <a:buChar char="Ø"/>
            </a:pPr>
            <a:r>
              <a:rPr lang="en-GB" sz="2400" b="1" dirty="0" err="1" smtClean="0">
                <a:latin typeface="Times New Roman" panose="02020603050405020304" pitchFamily="18" charset="0"/>
                <a:cs typeface="Times New Roman" panose="02020603050405020304" pitchFamily="18" charset="0"/>
              </a:rPr>
              <a:t>Inderlok</a:t>
            </a:r>
            <a:r>
              <a:rPr lang="en-GB" sz="2400" b="1" dirty="0" smtClean="0">
                <a:latin typeface="Times New Roman" panose="02020603050405020304" pitchFamily="18" charset="0"/>
                <a:cs typeface="Times New Roman" panose="02020603050405020304" pitchFamily="18" charset="0"/>
              </a:rPr>
              <a:t> Hotels (P)Ltd. v. ITO (2009) 32 SOT 419 (Mum), </a:t>
            </a:r>
          </a:p>
          <a:p>
            <a:pPr algn="just">
              <a:buFont typeface="Wingdings" panose="05000000000000000000" pitchFamily="2" charset="2"/>
              <a:buChar char="Ø"/>
            </a:pPr>
            <a:r>
              <a:rPr lang="en-GB" sz="2400" b="1" dirty="0" smtClean="0">
                <a:latin typeface="Times New Roman" panose="02020603050405020304" pitchFamily="18" charset="0"/>
                <a:cs typeface="Times New Roman" panose="02020603050405020304" pitchFamily="18" charset="0"/>
              </a:rPr>
              <a:t>Asst. CIT v. Excellent Land Developers (P)Ltd. (2010) 1 ITR (</a:t>
            </a:r>
            <a:r>
              <a:rPr lang="en-GB" sz="2400" b="1" dirty="0" err="1" smtClean="0">
                <a:latin typeface="Times New Roman" panose="02020603050405020304" pitchFamily="18" charset="0"/>
                <a:cs typeface="Times New Roman" panose="02020603050405020304" pitchFamily="18" charset="0"/>
              </a:rPr>
              <a:t>Trib</a:t>
            </a:r>
            <a:r>
              <a:rPr lang="en-GB" sz="2400" b="1" dirty="0" smtClean="0">
                <a:latin typeface="Times New Roman" panose="02020603050405020304" pitchFamily="18" charset="0"/>
                <a:cs typeface="Times New Roman" panose="02020603050405020304" pitchFamily="18" charset="0"/>
              </a:rPr>
              <a:t>) 563 (Delhi). </a:t>
            </a:r>
          </a:p>
          <a:p>
            <a:pPr algn="just">
              <a:buFont typeface="Wingdings" panose="05000000000000000000" pitchFamily="2" charset="2"/>
              <a:buChar char="Ø"/>
            </a:pPr>
            <a:r>
              <a:rPr lang="en-GB" sz="2400" b="1" dirty="0" err="1" smtClean="0">
                <a:latin typeface="Times New Roman" panose="02020603050405020304" pitchFamily="18" charset="0"/>
                <a:cs typeface="Times New Roman" panose="02020603050405020304" pitchFamily="18" charset="0"/>
              </a:rPr>
              <a:t>Neelkamal</a:t>
            </a:r>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Realtors &amp; Erectors India, </a:t>
            </a:r>
            <a:r>
              <a:rPr lang="pt-BR" sz="2400" b="1" dirty="0" smtClean="0">
                <a:latin typeface="Times New Roman" panose="02020603050405020304" pitchFamily="18" charset="0"/>
                <a:cs typeface="Times New Roman" panose="02020603050405020304" pitchFamily="18" charset="0"/>
              </a:rPr>
              <a:t>[</a:t>
            </a:r>
            <a:r>
              <a:rPr lang="pt-BR" sz="2400" b="1" dirty="0">
                <a:latin typeface="Times New Roman" panose="02020603050405020304" pitchFamily="18" charset="0"/>
                <a:cs typeface="Times New Roman" panose="02020603050405020304" pitchFamily="18" charset="0"/>
              </a:rPr>
              <a:t>2017] 79 taxmann.com 238 (</a:t>
            </a:r>
            <a:r>
              <a:rPr lang="pt-BR" sz="2400" b="1" dirty="0" smtClean="0">
                <a:latin typeface="Times New Roman" panose="02020603050405020304" pitchFamily="18" charset="0"/>
                <a:cs typeface="Times New Roman" panose="02020603050405020304" pitchFamily="18" charset="0"/>
              </a:rPr>
              <a:t>Bombay HC)</a:t>
            </a:r>
            <a:endParaRPr lang="en-GB" sz="24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dirty="0" smtClean="0">
                <a:latin typeface="Times New Roman" panose="02020603050405020304" pitchFamily="18" charset="0"/>
                <a:cs typeface="Times New Roman" panose="02020603050405020304" pitchFamily="18" charset="0"/>
              </a:rPr>
              <a:t>CIT V M/S </a:t>
            </a:r>
            <a:r>
              <a:rPr lang="en-GB" sz="2400" b="1" dirty="0" err="1" smtClean="0">
                <a:latin typeface="Times New Roman" panose="02020603050405020304" pitchFamily="18" charset="0"/>
                <a:cs typeface="Times New Roman" panose="02020603050405020304" pitchFamily="18" charset="0"/>
              </a:rPr>
              <a:t>Kan</a:t>
            </a:r>
            <a:r>
              <a:rPr lang="en-GB" sz="2400" b="1" dirty="0" smtClean="0">
                <a:latin typeface="Times New Roman" panose="02020603050405020304" pitchFamily="18" charset="0"/>
                <a:cs typeface="Times New Roman" panose="02020603050405020304" pitchFamily="18" charset="0"/>
              </a:rPr>
              <a:t> Construction and Colonizers (P) Ltd, 2012 [2012] 20 taxmann.com 381 (</a:t>
            </a:r>
            <a:r>
              <a:rPr lang="en-GB" sz="2400" b="1" dirty="0">
                <a:latin typeface="Times New Roman" panose="02020603050405020304" pitchFamily="18" charset="0"/>
                <a:cs typeface="Times New Roman" panose="02020603050405020304" pitchFamily="18" charset="0"/>
              </a:rPr>
              <a:t>Allahabad</a:t>
            </a:r>
            <a:r>
              <a:rPr lang="en-GB" sz="2400" b="1" dirty="0" smtClean="0">
                <a:latin typeface="Times New Roman" panose="02020603050405020304" pitchFamily="18" charset="0"/>
                <a:cs typeface="Times New Roman" panose="02020603050405020304" pitchFamily="18" charset="0"/>
              </a:rPr>
              <a:t> HC)</a:t>
            </a:r>
          </a:p>
          <a:p>
            <a:pPr algn="just">
              <a:buFont typeface="Wingdings" panose="05000000000000000000" pitchFamily="2" charset="2"/>
              <a:buChar char="Ø"/>
            </a:pPr>
            <a:r>
              <a:rPr lang="en-IN" sz="2400" b="1" spc="-5" dirty="0">
                <a:latin typeface="Times New Roman" panose="02020603050405020304" pitchFamily="18" charset="0"/>
                <a:cs typeface="Times New Roman" panose="02020603050405020304" pitchFamily="18" charset="0"/>
              </a:rPr>
              <a:t>CIT  vs.  </a:t>
            </a:r>
            <a:r>
              <a:rPr lang="en-IN" sz="2400" b="1" dirty="0" err="1">
                <a:latin typeface="Times New Roman" panose="02020603050405020304" pitchFamily="18" charset="0"/>
                <a:cs typeface="Times New Roman" panose="02020603050405020304" pitchFamily="18" charset="0"/>
              </a:rPr>
              <a:t>Mukesh</a:t>
            </a:r>
            <a:r>
              <a:rPr lang="en-IN" sz="2400" b="1" dirty="0">
                <a:latin typeface="Times New Roman" panose="02020603050405020304" pitchFamily="18" charset="0"/>
                <a:cs typeface="Times New Roman" panose="02020603050405020304" pitchFamily="18" charset="0"/>
              </a:rPr>
              <a:t>  &amp;  </a:t>
            </a:r>
            <a:r>
              <a:rPr lang="en-IN" sz="2400" b="1" spc="-5" dirty="0" err="1">
                <a:latin typeface="Times New Roman" panose="02020603050405020304" pitchFamily="18" charset="0"/>
                <a:cs typeface="Times New Roman" panose="02020603050405020304" pitchFamily="18" charset="0"/>
              </a:rPr>
              <a:t>Kishor</a:t>
            </a:r>
            <a:r>
              <a:rPr lang="en-IN" sz="2400" b="1" spc="-5"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Barot</a:t>
            </a:r>
            <a:r>
              <a:rPr lang="en-IN" sz="2400" b="1"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Co-owner  (2013)</a:t>
            </a:r>
            <a:r>
              <a:rPr lang="en-IN" sz="2400" b="1" spc="355"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215 Taxman 151</a:t>
            </a:r>
            <a:r>
              <a:rPr lang="en-IN" sz="2400" b="1" spc="-5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Guj</a:t>
            </a:r>
            <a:r>
              <a:rPr lang="en-IN" sz="2400" b="1" dirty="0">
                <a:latin typeface="Times New Roman" panose="02020603050405020304" pitchFamily="18" charset="0"/>
                <a:cs typeface="Times New Roman" panose="02020603050405020304" pitchFamily="18" charset="0"/>
              </a:rPr>
              <a:t>.)(HC) 33 taxmann.com 87 (Gujarat</a:t>
            </a:r>
            <a:r>
              <a:rPr lang="en-IN" sz="2400" b="1" dirty="0" smtClean="0">
                <a:latin typeface="Times New Roman" panose="02020603050405020304" pitchFamily="18" charset="0"/>
                <a:cs typeface="Times New Roman" panose="02020603050405020304" pitchFamily="18" charset="0"/>
              </a:rPr>
              <a:t>).</a:t>
            </a:r>
            <a:endParaRPr lang="en-GB"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smtClean="0"/>
              <a:t>H.C.Khincha &amp; Co</a:t>
            </a:r>
            <a:endParaRPr lang="en-IN"/>
          </a:p>
        </p:txBody>
      </p:sp>
    </p:spTree>
    <p:extLst>
      <p:ext uri="{BB962C8B-B14F-4D97-AF65-F5344CB8AC3E}">
        <p14:creationId xmlns:p14="http://schemas.microsoft.com/office/powerpoint/2010/main" val="9678656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Theme1" id="{AB78DE97-3CA7-4491-983D-C1893A298DDD}" vid="{491D0ADF-2BA7-4E49-8F62-E29A8F5878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467</TotalTime>
  <Words>35804</Words>
  <Application>Microsoft Office PowerPoint</Application>
  <PresentationFormat>Widescreen</PresentationFormat>
  <Paragraphs>2132</Paragraphs>
  <Slides>278</Slides>
  <Notes>76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278</vt:i4>
      </vt:variant>
    </vt:vector>
  </HeadingPairs>
  <TitlesOfParts>
    <vt:vector size="292" baseType="lpstr">
      <vt:lpstr>SimSun</vt:lpstr>
      <vt:lpstr>Arial</vt:lpstr>
      <vt:lpstr>Calibri</vt:lpstr>
      <vt:lpstr>Lucida Sans Unicode</vt:lpstr>
      <vt:lpstr>Palatino Linotype</vt:lpstr>
      <vt:lpstr>黑体</vt:lpstr>
      <vt:lpstr>TiMES</vt:lpstr>
      <vt:lpstr>TiMES</vt:lpstr>
      <vt:lpstr>Times New Roman</vt:lpstr>
      <vt:lpstr>Verdana</vt:lpstr>
      <vt:lpstr>Wingdings</vt:lpstr>
      <vt:lpstr>Wingdings 2</vt:lpstr>
      <vt:lpstr>Wingdings 3</vt:lpstr>
      <vt:lpstr>Theme1</vt:lpstr>
      <vt:lpstr>ISSUES IN SECTION  45(5A), 50C AND 43CA</vt:lpstr>
      <vt:lpstr>PowerPoint Presentation</vt:lpstr>
      <vt:lpstr>PowerPoint Presentation</vt:lpstr>
      <vt:lpstr>PowerPoint Presentation</vt:lpstr>
      <vt:lpstr>PowerPoint Presentation</vt:lpstr>
      <vt:lpstr>PowerPoint Presentation</vt:lpstr>
      <vt:lpstr>PowerPoint Presentation</vt:lpstr>
      <vt:lpstr>Consideration for the purpose of transfer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Seshasayee Steels (P.) Ltd. v. Assistant Commissioner of Income Tax, Company Circle - VI(2), Chennai [2020] 115 taxmann.com 5 (SC) dated 04.12.2019</vt:lpstr>
      <vt:lpstr>PowerPoint Presentation</vt:lpstr>
      <vt:lpstr>PowerPoint Presentation</vt:lpstr>
      <vt:lpstr>PowerPoint Presentation</vt:lpstr>
      <vt:lpstr>PowerPoint Presentation</vt:lpstr>
      <vt:lpstr>Finance Minister’s Speech  (Finance Act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 - 4 DATE OF TRANSFER IS FROZEN</vt:lpstr>
      <vt:lpstr>PowerPoint Presentation</vt:lpstr>
      <vt:lpstr>ISSUE - 5 PERIOD OF HOLDING</vt:lpstr>
      <vt:lpstr>PowerPoint Presentation</vt:lpstr>
      <vt:lpstr>PowerPoint Presentation</vt:lpstr>
      <vt:lpstr>ISSUE - 6 INDEXATION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 - 7 COST OF IMPROVEMENT- TILL WHICH DATE</vt:lpstr>
      <vt:lpstr>ISSUE - 8 SPECIFIED AGREEMENT</vt:lpstr>
      <vt:lpstr>ISSUE - 9 WHAT IF TRANSFER IS LATER THAN THE DATE OF ISSUE OF COMPLETION CERTIFICATE</vt:lpstr>
      <vt:lpstr>ISSUE - 10 WHAT IF TRANSFERRED BEFORE ISSUE OF COMPLETION CERTIFICATE.</vt:lpstr>
      <vt:lpstr>PowerPoint Presentation</vt:lpstr>
      <vt:lpstr>PowerPoint Presentation</vt:lpstr>
      <vt:lpstr>PowerPoint Presentation</vt:lpstr>
      <vt:lpstr>PowerPoint Presentation</vt:lpstr>
      <vt:lpstr>PowerPoint Presentation</vt:lpstr>
      <vt:lpstr>ISSUE - 11 EXEMPTION UNDER SECTION 54/54F</vt:lpstr>
      <vt:lpstr>PowerPoint Presentation</vt:lpstr>
      <vt:lpstr>PowerPoint Presentation</vt:lpstr>
      <vt:lpstr>PowerPoint Presentation</vt:lpstr>
      <vt:lpstr>ISSUE -12 CAPITAL GAINS ACCOUNT SCHEME</vt:lpstr>
      <vt:lpstr>PowerPoint Presentation</vt:lpstr>
      <vt:lpstr>PowerPoint Presentation</vt:lpstr>
      <vt:lpstr>Section 194IC - Analysis</vt:lpstr>
      <vt:lpstr>Section 194IC - Analysis</vt:lpstr>
      <vt:lpstr>Cost with reference to certain modes of acquisition.</vt:lpstr>
      <vt:lpstr>ISSUES IN SECTION 50C   SPECIAL PROVISION FOR FULL VALUE OF CONSIDERATION IN CERTAIN CASES </vt:lpstr>
      <vt:lpstr>PowerPoint Presentation</vt:lpstr>
      <vt:lpstr>MEMORANDUM EXPLAINING THE PROVISIONS IN THE FINANCE BILL, 2002  PROVISIONS RELATING TO DIRECT TAXES</vt:lpstr>
      <vt:lpstr>MEMORANDUM EXPLAINING THE PROVISIONS IN THE FINANCE BILL, 2002 PROVISIONS RELATING TO DIRECT TAXES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SALIENT FEATURES OF SECTION 50C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Contrary view Provisions of S. 50C  are not applicable to land development rights Smt. Sowmya Sathyan V ITO, Mysuru, ITAT Bangalore in ITA 1224/ BANG/2019 dated 02.12.2020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 - 9</vt:lpstr>
      <vt:lpstr>ISSUE - 9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speech to Finance Bill 2023</vt:lpstr>
      <vt:lpstr>MEMORANDUM EXPLAINING THE PROVISIONS IN THE FINANCE BILL,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ANGLE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CyberSpace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56</cp:revision>
  <dcterms:created xsi:type="dcterms:W3CDTF">2023-05-13T11:27:45Z</dcterms:created>
  <dcterms:modified xsi:type="dcterms:W3CDTF">2024-02-14T09:43:15Z</dcterms:modified>
</cp:coreProperties>
</file>