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5"/>
  </p:notesMasterIdLst>
  <p:handoutMasterIdLst>
    <p:handoutMasterId r:id="rId66"/>
  </p:handoutMasterIdLst>
  <p:sldIdLst>
    <p:sldId id="423" r:id="rId5"/>
    <p:sldId id="418" r:id="rId6"/>
    <p:sldId id="443" r:id="rId7"/>
    <p:sldId id="502" r:id="rId8"/>
    <p:sldId id="460" r:id="rId9"/>
    <p:sldId id="434" r:id="rId10"/>
    <p:sldId id="503" r:id="rId11"/>
    <p:sldId id="450" r:id="rId12"/>
    <p:sldId id="479" r:id="rId13"/>
    <p:sldId id="451" r:id="rId14"/>
    <p:sldId id="453" r:id="rId15"/>
    <p:sldId id="504" r:id="rId16"/>
    <p:sldId id="452" r:id="rId17"/>
    <p:sldId id="515" r:id="rId18"/>
    <p:sldId id="462" r:id="rId19"/>
    <p:sldId id="464" r:id="rId20"/>
    <p:sldId id="518" r:id="rId21"/>
    <p:sldId id="519" r:id="rId22"/>
    <p:sldId id="505" r:id="rId23"/>
    <p:sldId id="521" r:id="rId24"/>
    <p:sldId id="468" r:id="rId25"/>
    <p:sldId id="419" r:id="rId26"/>
    <p:sldId id="520" r:id="rId27"/>
    <p:sldId id="522" r:id="rId28"/>
    <p:sldId id="523" r:id="rId29"/>
    <p:sldId id="524" r:id="rId30"/>
    <p:sldId id="488" r:id="rId31"/>
    <p:sldId id="494" r:id="rId32"/>
    <p:sldId id="487" r:id="rId33"/>
    <p:sldId id="483" r:id="rId34"/>
    <p:sldId id="507" r:id="rId35"/>
    <p:sldId id="508" r:id="rId36"/>
    <p:sldId id="509" r:id="rId37"/>
    <p:sldId id="430" r:id="rId38"/>
    <p:sldId id="510" r:id="rId39"/>
    <p:sldId id="511" r:id="rId40"/>
    <p:sldId id="512" r:id="rId41"/>
    <p:sldId id="513" r:id="rId42"/>
    <p:sldId id="514" r:id="rId43"/>
    <p:sldId id="482" r:id="rId44"/>
    <p:sldId id="469" r:id="rId45"/>
    <p:sldId id="471" r:id="rId46"/>
    <p:sldId id="470" r:id="rId47"/>
    <p:sldId id="437" r:id="rId48"/>
    <p:sldId id="399" r:id="rId49"/>
    <p:sldId id="406" r:id="rId50"/>
    <p:sldId id="414" r:id="rId51"/>
    <p:sldId id="403" r:id="rId52"/>
    <p:sldId id="405" r:id="rId53"/>
    <p:sldId id="415" r:id="rId54"/>
    <p:sldId id="412" r:id="rId55"/>
    <p:sldId id="417" r:id="rId56"/>
    <p:sldId id="408" r:id="rId57"/>
    <p:sldId id="409" r:id="rId58"/>
    <p:sldId id="424" r:id="rId59"/>
    <p:sldId id="410" r:id="rId60"/>
    <p:sldId id="411" r:id="rId61"/>
    <p:sldId id="425" r:id="rId62"/>
    <p:sldId id="501" r:id="rId63"/>
    <p:sldId id="461" r:id="rId64"/>
  </p:sldIdLst>
  <p:sldSz cx="10688638" cy="7562850"/>
  <p:notesSz cx="6735763" cy="9866313"/>
  <p:custDataLst>
    <p:tags r:id="rId67"/>
  </p:custDataLst>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382"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78141" autoAdjust="0"/>
  </p:normalViewPr>
  <p:slideViewPr>
    <p:cSldViewPr snapToGrid="0" showGuides="1">
      <p:cViewPr>
        <p:scale>
          <a:sx n="52" d="100"/>
          <a:sy n="52" d="100"/>
        </p:scale>
        <p:origin x="1428" y="-80"/>
      </p:cViewPr>
      <p:guideLst>
        <p:guide/>
        <p:guide orient="horz" pos="2382"/>
      </p:guideLst>
    </p:cSldViewPr>
  </p:slideViewPr>
  <p:outlineViewPr>
    <p:cViewPr>
      <p:scale>
        <a:sx n="33" d="100"/>
        <a:sy n="33" d="100"/>
      </p:scale>
      <p:origin x="0" y="-5919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616FA-C127-4F3A-940A-0E2A528A7A6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IN"/>
        </a:p>
      </dgm:t>
    </dgm:pt>
    <dgm:pt modelId="{2A5B51C7-904A-43D0-9B09-93C4752718E8}">
      <dgm:prSet phldrT="[Text]" custT="1"/>
      <dgm:spPr/>
      <dgm:t>
        <a:bodyPr/>
        <a:lstStyle/>
        <a:p>
          <a:r>
            <a:rPr lang="en-US" sz="2800" dirty="0" smtClean="0"/>
            <a:t>PE</a:t>
          </a:r>
          <a:endParaRPr lang="en-IN" sz="2800" dirty="0"/>
        </a:p>
      </dgm:t>
    </dgm:pt>
    <dgm:pt modelId="{995FD406-86B2-4FFC-A46D-7D9403F80E50}" type="parTrans" cxnId="{56DD5D4E-8976-41ED-B5E7-691CC01976B9}">
      <dgm:prSet/>
      <dgm:spPr/>
      <dgm:t>
        <a:bodyPr/>
        <a:lstStyle/>
        <a:p>
          <a:endParaRPr lang="en-IN"/>
        </a:p>
      </dgm:t>
    </dgm:pt>
    <dgm:pt modelId="{C16C2D82-AF77-4056-B2A1-99F7B2CE88BB}" type="sibTrans" cxnId="{56DD5D4E-8976-41ED-B5E7-691CC01976B9}">
      <dgm:prSet/>
      <dgm:spPr/>
      <dgm:t>
        <a:bodyPr/>
        <a:lstStyle/>
        <a:p>
          <a:endParaRPr lang="en-IN"/>
        </a:p>
      </dgm:t>
    </dgm:pt>
    <dgm:pt modelId="{B6708CB2-526B-4D06-8D80-0A9801F69EA2}">
      <dgm:prSet phldrT="[Text]" custT="1"/>
      <dgm:spPr/>
      <dgm:t>
        <a:bodyPr/>
        <a:lstStyle/>
        <a:p>
          <a:r>
            <a:rPr lang="en-US" sz="1200" dirty="0" smtClean="0"/>
            <a:t>5(1) Fixed place</a:t>
          </a:r>
          <a:endParaRPr lang="en-IN" sz="1200" dirty="0"/>
        </a:p>
      </dgm:t>
    </dgm:pt>
    <dgm:pt modelId="{528BE85C-1C8E-4E77-870C-05E7805B7B93}" type="parTrans" cxnId="{5DC0D5D5-ABAF-40F0-840C-8C0D8E3D0438}">
      <dgm:prSet/>
      <dgm:spPr/>
      <dgm:t>
        <a:bodyPr/>
        <a:lstStyle/>
        <a:p>
          <a:endParaRPr lang="en-IN" dirty="0"/>
        </a:p>
      </dgm:t>
    </dgm:pt>
    <dgm:pt modelId="{600EAEE5-4ED5-40AA-B084-D7A958073176}" type="sibTrans" cxnId="{5DC0D5D5-ABAF-40F0-840C-8C0D8E3D0438}">
      <dgm:prSet/>
      <dgm:spPr/>
      <dgm:t>
        <a:bodyPr/>
        <a:lstStyle/>
        <a:p>
          <a:endParaRPr lang="en-IN"/>
        </a:p>
      </dgm:t>
    </dgm:pt>
    <dgm:pt modelId="{CF63F89D-B3D6-4C98-9BA4-E39E279F74FB}">
      <dgm:prSet phldrT="[Text]" custT="1"/>
      <dgm:spPr/>
      <dgm:t>
        <a:bodyPr/>
        <a:lstStyle/>
        <a:p>
          <a:r>
            <a:rPr lang="en-US" sz="1200" dirty="0" smtClean="0"/>
            <a:t>5(2)</a:t>
          </a:r>
        </a:p>
        <a:p>
          <a:r>
            <a:rPr lang="en-US" sz="1200" dirty="0" smtClean="0"/>
            <a:t>Specific </a:t>
          </a:r>
          <a:endParaRPr lang="en-IN" sz="1200" dirty="0"/>
        </a:p>
      </dgm:t>
    </dgm:pt>
    <dgm:pt modelId="{1A761391-AE1B-433B-BD69-61DA1D2DF3B9}" type="parTrans" cxnId="{C638147D-4C79-4631-B717-B759D3AFC5D1}">
      <dgm:prSet/>
      <dgm:spPr/>
      <dgm:t>
        <a:bodyPr/>
        <a:lstStyle/>
        <a:p>
          <a:endParaRPr lang="en-IN" dirty="0"/>
        </a:p>
      </dgm:t>
    </dgm:pt>
    <dgm:pt modelId="{44E1C5BB-30F1-491A-A64F-14BD0C40FE1A}" type="sibTrans" cxnId="{C638147D-4C79-4631-B717-B759D3AFC5D1}">
      <dgm:prSet/>
      <dgm:spPr/>
      <dgm:t>
        <a:bodyPr/>
        <a:lstStyle/>
        <a:p>
          <a:endParaRPr lang="en-IN"/>
        </a:p>
      </dgm:t>
    </dgm:pt>
    <dgm:pt modelId="{C1EF802C-2869-44AD-974D-A00F79C5C3DF}">
      <dgm:prSet phldrT="[Text]" custT="1"/>
      <dgm:spPr/>
      <dgm:t>
        <a:bodyPr/>
        <a:lstStyle/>
        <a:p>
          <a:r>
            <a:rPr lang="en-US" sz="1200" dirty="0" smtClean="0"/>
            <a:t>5(3)</a:t>
          </a:r>
        </a:p>
        <a:p>
          <a:r>
            <a:rPr lang="en-US" sz="1200" dirty="0" smtClean="0"/>
            <a:t>Construction</a:t>
          </a:r>
          <a:endParaRPr lang="en-IN" sz="1200" dirty="0"/>
        </a:p>
      </dgm:t>
    </dgm:pt>
    <dgm:pt modelId="{25DE389E-5BB6-4E99-9830-20C65D4AD421}" type="parTrans" cxnId="{8E63FA37-2949-4F13-930B-EA86D8596009}">
      <dgm:prSet/>
      <dgm:spPr/>
      <dgm:t>
        <a:bodyPr/>
        <a:lstStyle/>
        <a:p>
          <a:endParaRPr lang="en-IN" dirty="0"/>
        </a:p>
      </dgm:t>
    </dgm:pt>
    <dgm:pt modelId="{EDD7EF99-12D0-4E68-AA1E-C267745C41E0}" type="sibTrans" cxnId="{8E63FA37-2949-4F13-930B-EA86D8596009}">
      <dgm:prSet/>
      <dgm:spPr/>
      <dgm:t>
        <a:bodyPr/>
        <a:lstStyle/>
        <a:p>
          <a:endParaRPr lang="en-IN"/>
        </a:p>
      </dgm:t>
    </dgm:pt>
    <dgm:pt modelId="{99E1AA59-DC6A-4DDF-A233-546CB1CBEDF6}">
      <dgm:prSet phldrT="[Text]" custT="1"/>
      <dgm:spPr/>
      <dgm:t>
        <a:bodyPr/>
        <a:lstStyle/>
        <a:p>
          <a:r>
            <a:rPr lang="en-US" sz="1200" dirty="0" smtClean="0"/>
            <a:t>5(4) Exclusion from PE</a:t>
          </a:r>
          <a:endParaRPr lang="en-IN" sz="1200" dirty="0"/>
        </a:p>
      </dgm:t>
    </dgm:pt>
    <dgm:pt modelId="{06B5A16A-D57B-4887-B671-810124A6FF09}" type="parTrans" cxnId="{469EF48B-B845-41D6-B361-867D9543C10D}">
      <dgm:prSet/>
      <dgm:spPr/>
      <dgm:t>
        <a:bodyPr/>
        <a:lstStyle/>
        <a:p>
          <a:endParaRPr lang="en-IN" dirty="0"/>
        </a:p>
      </dgm:t>
    </dgm:pt>
    <dgm:pt modelId="{B81EC87A-C284-4B55-88F7-134CD0073657}" type="sibTrans" cxnId="{469EF48B-B845-41D6-B361-867D9543C10D}">
      <dgm:prSet/>
      <dgm:spPr/>
      <dgm:t>
        <a:bodyPr/>
        <a:lstStyle/>
        <a:p>
          <a:endParaRPr lang="en-IN"/>
        </a:p>
      </dgm:t>
    </dgm:pt>
    <dgm:pt modelId="{15F8D1E6-356C-434C-8F51-07AD82A0A235}">
      <dgm:prSet phldrT="[Text]" custT="1"/>
      <dgm:spPr/>
      <dgm:t>
        <a:bodyPr/>
        <a:lstStyle/>
        <a:p>
          <a:r>
            <a:rPr lang="en-US" sz="1200" dirty="0" smtClean="0"/>
            <a:t>5(5) </a:t>
          </a:r>
        </a:p>
        <a:p>
          <a:r>
            <a:rPr lang="en-US" sz="1200" dirty="0" smtClean="0"/>
            <a:t>Dependent  Agent</a:t>
          </a:r>
          <a:endParaRPr lang="en-IN" sz="1200" dirty="0"/>
        </a:p>
      </dgm:t>
    </dgm:pt>
    <dgm:pt modelId="{65BBA9B4-2E02-49C8-BCB1-32D8B4F20377}" type="parTrans" cxnId="{F86ED0FA-EB9F-497A-AA57-F0E764592C16}">
      <dgm:prSet/>
      <dgm:spPr/>
      <dgm:t>
        <a:bodyPr/>
        <a:lstStyle/>
        <a:p>
          <a:endParaRPr lang="en-IN" dirty="0"/>
        </a:p>
      </dgm:t>
    </dgm:pt>
    <dgm:pt modelId="{530B6553-1707-4F4F-A1FE-3A9D54165D03}" type="sibTrans" cxnId="{F86ED0FA-EB9F-497A-AA57-F0E764592C16}">
      <dgm:prSet/>
      <dgm:spPr/>
      <dgm:t>
        <a:bodyPr/>
        <a:lstStyle/>
        <a:p>
          <a:endParaRPr lang="en-IN"/>
        </a:p>
      </dgm:t>
    </dgm:pt>
    <dgm:pt modelId="{1BE6617B-3BED-4DB2-B204-5E54ABDF72DA}">
      <dgm:prSet phldrT="[Text]" custT="1"/>
      <dgm:spPr/>
      <dgm:t>
        <a:bodyPr/>
        <a:lstStyle/>
        <a:p>
          <a:r>
            <a:rPr lang="en-US" sz="1200" baseline="0" dirty="0" smtClean="0"/>
            <a:t>5(6) Independent Agents</a:t>
          </a:r>
          <a:endParaRPr lang="en-IN" sz="1200" baseline="0" dirty="0"/>
        </a:p>
      </dgm:t>
    </dgm:pt>
    <dgm:pt modelId="{8F5FCF5F-98D2-4DC0-8BF7-2291B83422C8}" type="parTrans" cxnId="{B968A199-AD7A-418C-8082-E4C526050715}">
      <dgm:prSet/>
      <dgm:spPr/>
      <dgm:t>
        <a:bodyPr/>
        <a:lstStyle/>
        <a:p>
          <a:endParaRPr lang="en-IN" dirty="0"/>
        </a:p>
      </dgm:t>
    </dgm:pt>
    <dgm:pt modelId="{1AC181A6-9D05-43BC-B9DF-F6740D66DD12}" type="sibTrans" cxnId="{B968A199-AD7A-418C-8082-E4C526050715}">
      <dgm:prSet/>
      <dgm:spPr/>
      <dgm:t>
        <a:bodyPr/>
        <a:lstStyle/>
        <a:p>
          <a:endParaRPr lang="en-IN"/>
        </a:p>
      </dgm:t>
    </dgm:pt>
    <dgm:pt modelId="{48934007-62EB-453F-91D8-683B8FBD00EC}">
      <dgm:prSet phldrT="[Text]" custT="1"/>
      <dgm:spPr/>
      <dgm:t>
        <a:bodyPr/>
        <a:lstStyle/>
        <a:p>
          <a:r>
            <a:rPr lang="en-US" sz="1200" dirty="0" smtClean="0"/>
            <a:t>5(7) </a:t>
          </a:r>
        </a:p>
        <a:p>
          <a:r>
            <a:rPr lang="en-US" sz="1200" dirty="0" smtClean="0"/>
            <a:t>Affiliates</a:t>
          </a:r>
          <a:endParaRPr lang="en-IN" sz="1200" dirty="0"/>
        </a:p>
      </dgm:t>
    </dgm:pt>
    <dgm:pt modelId="{B83FC004-6071-41E8-B230-9EB918AAEE9E}" type="parTrans" cxnId="{935C3867-83D6-4A59-B4BE-57E3D9255A20}">
      <dgm:prSet/>
      <dgm:spPr/>
      <dgm:t>
        <a:bodyPr/>
        <a:lstStyle/>
        <a:p>
          <a:endParaRPr lang="en-IN"/>
        </a:p>
      </dgm:t>
    </dgm:pt>
    <dgm:pt modelId="{0EDAFF8F-045D-474B-8212-45B184E7F8AD}" type="sibTrans" cxnId="{935C3867-83D6-4A59-B4BE-57E3D9255A20}">
      <dgm:prSet/>
      <dgm:spPr/>
      <dgm:t>
        <a:bodyPr/>
        <a:lstStyle/>
        <a:p>
          <a:endParaRPr lang="en-IN"/>
        </a:p>
      </dgm:t>
    </dgm:pt>
    <dgm:pt modelId="{0EECE36F-178D-4914-AC5C-AE175CC11AAC}" type="pres">
      <dgm:prSet presAssocID="{0B6616FA-C127-4F3A-940A-0E2A528A7A6A}" presName="Name0" presStyleCnt="0">
        <dgm:presLayoutVars>
          <dgm:chMax val="1"/>
          <dgm:dir/>
          <dgm:animLvl val="ctr"/>
          <dgm:resizeHandles val="exact"/>
        </dgm:presLayoutVars>
      </dgm:prSet>
      <dgm:spPr/>
      <dgm:t>
        <a:bodyPr/>
        <a:lstStyle/>
        <a:p>
          <a:endParaRPr lang="en-IN"/>
        </a:p>
      </dgm:t>
    </dgm:pt>
    <dgm:pt modelId="{A37A360E-1C07-46F1-ADF3-4CF0B5B345E2}" type="pres">
      <dgm:prSet presAssocID="{2A5B51C7-904A-43D0-9B09-93C4752718E8}" presName="centerShape" presStyleLbl="node0" presStyleIdx="0" presStyleCnt="1"/>
      <dgm:spPr/>
      <dgm:t>
        <a:bodyPr/>
        <a:lstStyle/>
        <a:p>
          <a:endParaRPr lang="en-IN"/>
        </a:p>
      </dgm:t>
    </dgm:pt>
    <dgm:pt modelId="{B87A243D-F65F-46C4-A133-CCB1B7A25158}" type="pres">
      <dgm:prSet presAssocID="{528BE85C-1C8E-4E77-870C-05E7805B7B93}" presName="parTrans" presStyleLbl="sibTrans2D1" presStyleIdx="0" presStyleCnt="7"/>
      <dgm:spPr/>
      <dgm:t>
        <a:bodyPr/>
        <a:lstStyle/>
        <a:p>
          <a:endParaRPr lang="en-IN"/>
        </a:p>
      </dgm:t>
    </dgm:pt>
    <dgm:pt modelId="{FC0117C1-2290-4F67-8389-7850DDE5C826}" type="pres">
      <dgm:prSet presAssocID="{528BE85C-1C8E-4E77-870C-05E7805B7B93}" presName="connectorText" presStyleLbl="sibTrans2D1" presStyleIdx="0" presStyleCnt="7"/>
      <dgm:spPr/>
      <dgm:t>
        <a:bodyPr/>
        <a:lstStyle/>
        <a:p>
          <a:endParaRPr lang="en-IN"/>
        </a:p>
      </dgm:t>
    </dgm:pt>
    <dgm:pt modelId="{6E1C7480-9CA1-4D14-83CA-99966D99B189}" type="pres">
      <dgm:prSet presAssocID="{B6708CB2-526B-4D06-8D80-0A9801F69EA2}" presName="node" presStyleLbl="node1" presStyleIdx="0" presStyleCnt="7">
        <dgm:presLayoutVars>
          <dgm:bulletEnabled val="1"/>
        </dgm:presLayoutVars>
      </dgm:prSet>
      <dgm:spPr/>
      <dgm:t>
        <a:bodyPr/>
        <a:lstStyle/>
        <a:p>
          <a:endParaRPr lang="en-IN"/>
        </a:p>
      </dgm:t>
    </dgm:pt>
    <dgm:pt modelId="{C3A6FF6A-5516-40E9-8FE4-3445BE955452}" type="pres">
      <dgm:prSet presAssocID="{1A761391-AE1B-433B-BD69-61DA1D2DF3B9}" presName="parTrans" presStyleLbl="sibTrans2D1" presStyleIdx="1" presStyleCnt="7"/>
      <dgm:spPr/>
      <dgm:t>
        <a:bodyPr/>
        <a:lstStyle/>
        <a:p>
          <a:endParaRPr lang="en-IN"/>
        </a:p>
      </dgm:t>
    </dgm:pt>
    <dgm:pt modelId="{F46BD8B2-9282-455F-8B9E-C3D8A92A579C}" type="pres">
      <dgm:prSet presAssocID="{1A761391-AE1B-433B-BD69-61DA1D2DF3B9}" presName="connectorText" presStyleLbl="sibTrans2D1" presStyleIdx="1" presStyleCnt="7"/>
      <dgm:spPr/>
      <dgm:t>
        <a:bodyPr/>
        <a:lstStyle/>
        <a:p>
          <a:endParaRPr lang="en-IN"/>
        </a:p>
      </dgm:t>
    </dgm:pt>
    <dgm:pt modelId="{48B9088F-6B1C-4D15-918E-FE9442BCBD08}" type="pres">
      <dgm:prSet presAssocID="{CF63F89D-B3D6-4C98-9BA4-E39E279F74FB}" presName="node" presStyleLbl="node1" presStyleIdx="1" presStyleCnt="7">
        <dgm:presLayoutVars>
          <dgm:bulletEnabled val="1"/>
        </dgm:presLayoutVars>
      </dgm:prSet>
      <dgm:spPr/>
      <dgm:t>
        <a:bodyPr/>
        <a:lstStyle/>
        <a:p>
          <a:endParaRPr lang="en-IN"/>
        </a:p>
      </dgm:t>
    </dgm:pt>
    <dgm:pt modelId="{4331440B-634F-4376-B12E-187561B92548}" type="pres">
      <dgm:prSet presAssocID="{25DE389E-5BB6-4E99-9830-20C65D4AD421}" presName="parTrans" presStyleLbl="sibTrans2D1" presStyleIdx="2" presStyleCnt="7"/>
      <dgm:spPr/>
      <dgm:t>
        <a:bodyPr/>
        <a:lstStyle/>
        <a:p>
          <a:endParaRPr lang="en-IN"/>
        </a:p>
      </dgm:t>
    </dgm:pt>
    <dgm:pt modelId="{83EFE268-8D81-4382-8C3F-E11897004939}" type="pres">
      <dgm:prSet presAssocID="{25DE389E-5BB6-4E99-9830-20C65D4AD421}" presName="connectorText" presStyleLbl="sibTrans2D1" presStyleIdx="2" presStyleCnt="7"/>
      <dgm:spPr/>
      <dgm:t>
        <a:bodyPr/>
        <a:lstStyle/>
        <a:p>
          <a:endParaRPr lang="en-IN"/>
        </a:p>
      </dgm:t>
    </dgm:pt>
    <dgm:pt modelId="{951BD629-CCBB-41DF-9435-36EAABDC7153}" type="pres">
      <dgm:prSet presAssocID="{C1EF802C-2869-44AD-974D-A00F79C5C3DF}" presName="node" presStyleLbl="node1" presStyleIdx="2" presStyleCnt="7" custScaleX="112580" custScaleY="99953">
        <dgm:presLayoutVars>
          <dgm:bulletEnabled val="1"/>
        </dgm:presLayoutVars>
      </dgm:prSet>
      <dgm:spPr/>
      <dgm:t>
        <a:bodyPr/>
        <a:lstStyle/>
        <a:p>
          <a:endParaRPr lang="en-IN"/>
        </a:p>
      </dgm:t>
    </dgm:pt>
    <dgm:pt modelId="{C587CC85-5EEF-45D3-ABCE-9396225BFC24}" type="pres">
      <dgm:prSet presAssocID="{06B5A16A-D57B-4887-B671-810124A6FF09}" presName="parTrans" presStyleLbl="sibTrans2D1" presStyleIdx="3" presStyleCnt="7"/>
      <dgm:spPr/>
      <dgm:t>
        <a:bodyPr/>
        <a:lstStyle/>
        <a:p>
          <a:endParaRPr lang="en-IN"/>
        </a:p>
      </dgm:t>
    </dgm:pt>
    <dgm:pt modelId="{9DC27FCD-CAE1-4599-95E6-9BA1A864FF6D}" type="pres">
      <dgm:prSet presAssocID="{06B5A16A-D57B-4887-B671-810124A6FF09}" presName="connectorText" presStyleLbl="sibTrans2D1" presStyleIdx="3" presStyleCnt="7"/>
      <dgm:spPr/>
      <dgm:t>
        <a:bodyPr/>
        <a:lstStyle/>
        <a:p>
          <a:endParaRPr lang="en-IN"/>
        </a:p>
      </dgm:t>
    </dgm:pt>
    <dgm:pt modelId="{9B4BA3DC-BEC2-4374-9E2D-1676B55CB347}" type="pres">
      <dgm:prSet presAssocID="{99E1AA59-DC6A-4DDF-A233-546CB1CBEDF6}" presName="node" presStyleLbl="node1" presStyleIdx="3" presStyleCnt="7">
        <dgm:presLayoutVars>
          <dgm:bulletEnabled val="1"/>
        </dgm:presLayoutVars>
      </dgm:prSet>
      <dgm:spPr/>
      <dgm:t>
        <a:bodyPr/>
        <a:lstStyle/>
        <a:p>
          <a:endParaRPr lang="en-IN"/>
        </a:p>
      </dgm:t>
    </dgm:pt>
    <dgm:pt modelId="{8BAC8775-0925-45EF-B00B-3307F1EBD6C9}" type="pres">
      <dgm:prSet presAssocID="{65BBA9B4-2E02-49C8-BCB1-32D8B4F20377}" presName="parTrans" presStyleLbl="sibTrans2D1" presStyleIdx="4" presStyleCnt="7"/>
      <dgm:spPr/>
      <dgm:t>
        <a:bodyPr/>
        <a:lstStyle/>
        <a:p>
          <a:endParaRPr lang="en-IN"/>
        </a:p>
      </dgm:t>
    </dgm:pt>
    <dgm:pt modelId="{6A2CFC32-6F61-478B-9461-B5E6A31F12BC}" type="pres">
      <dgm:prSet presAssocID="{65BBA9B4-2E02-49C8-BCB1-32D8B4F20377}" presName="connectorText" presStyleLbl="sibTrans2D1" presStyleIdx="4" presStyleCnt="7"/>
      <dgm:spPr/>
      <dgm:t>
        <a:bodyPr/>
        <a:lstStyle/>
        <a:p>
          <a:endParaRPr lang="en-IN"/>
        </a:p>
      </dgm:t>
    </dgm:pt>
    <dgm:pt modelId="{D7AD669A-BEF8-4211-AAAC-AE7C12AAB32F}" type="pres">
      <dgm:prSet presAssocID="{15F8D1E6-356C-434C-8F51-07AD82A0A235}" presName="node" presStyleLbl="node1" presStyleIdx="4" presStyleCnt="7">
        <dgm:presLayoutVars>
          <dgm:bulletEnabled val="1"/>
        </dgm:presLayoutVars>
      </dgm:prSet>
      <dgm:spPr/>
      <dgm:t>
        <a:bodyPr/>
        <a:lstStyle/>
        <a:p>
          <a:endParaRPr lang="en-IN"/>
        </a:p>
      </dgm:t>
    </dgm:pt>
    <dgm:pt modelId="{007CE1C4-C147-451C-BAD1-DBA4AF04F32C}" type="pres">
      <dgm:prSet presAssocID="{8F5FCF5F-98D2-4DC0-8BF7-2291B83422C8}" presName="parTrans" presStyleLbl="sibTrans2D1" presStyleIdx="5" presStyleCnt="7"/>
      <dgm:spPr/>
      <dgm:t>
        <a:bodyPr/>
        <a:lstStyle/>
        <a:p>
          <a:endParaRPr lang="en-IN"/>
        </a:p>
      </dgm:t>
    </dgm:pt>
    <dgm:pt modelId="{614AAA86-6F6E-4BBD-BCED-006D435093E2}" type="pres">
      <dgm:prSet presAssocID="{8F5FCF5F-98D2-4DC0-8BF7-2291B83422C8}" presName="connectorText" presStyleLbl="sibTrans2D1" presStyleIdx="5" presStyleCnt="7"/>
      <dgm:spPr/>
      <dgm:t>
        <a:bodyPr/>
        <a:lstStyle/>
        <a:p>
          <a:endParaRPr lang="en-IN"/>
        </a:p>
      </dgm:t>
    </dgm:pt>
    <dgm:pt modelId="{03EEDC4D-F186-4953-90FB-9729366145C8}" type="pres">
      <dgm:prSet presAssocID="{1BE6617B-3BED-4DB2-B204-5E54ABDF72DA}" presName="node" presStyleLbl="node1" presStyleIdx="5" presStyleCnt="7">
        <dgm:presLayoutVars>
          <dgm:bulletEnabled val="1"/>
        </dgm:presLayoutVars>
      </dgm:prSet>
      <dgm:spPr/>
      <dgm:t>
        <a:bodyPr/>
        <a:lstStyle/>
        <a:p>
          <a:endParaRPr lang="en-IN"/>
        </a:p>
      </dgm:t>
    </dgm:pt>
    <dgm:pt modelId="{46C252D7-BABD-4475-830A-933D0688D3EC}" type="pres">
      <dgm:prSet presAssocID="{B83FC004-6071-41E8-B230-9EB918AAEE9E}" presName="parTrans" presStyleLbl="sibTrans2D1" presStyleIdx="6" presStyleCnt="7"/>
      <dgm:spPr/>
      <dgm:t>
        <a:bodyPr/>
        <a:lstStyle/>
        <a:p>
          <a:endParaRPr lang="en-IN"/>
        </a:p>
      </dgm:t>
    </dgm:pt>
    <dgm:pt modelId="{9278E318-9CB9-4085-BB70-42E5BE72F29C}" type="pres">
      <dgm:prSet presAssocID="{B83FC004-6071-41E8-B230-9EB918AAEE9E}" presName="connectorText" presStyleLbl="sibTrans2D1" presStyleIdx="6" presStyleCnt="7"/>
      <dgm:spPr/>
      <dgm:t>
        <a:bodyPr/>
        <a:lstStyle/>
        <a:p>
          <a:endParaRPr lang="en-IN"/>
        </a:p>
      </dgm:t>
    </dgm:pt>
    <dgm:pt modelId="{8D11DA75-8CAA-475D-A89D-C252AD2A17CD}" type="pres">
      <dgm:prSet presAssocID="{48934007-62EB-453F-91D8-683B8FBD00EC}" presName="node" presStyleLbl="node1" presStyleIdx="6" presStyleCnt="7">
        <dgm:presLayoutVars>
          <dgm:bulletEnabled val="1"/>
        </dgm:presLayoutVars>
      </dgm:prSet>
      <dgm:spPr/>
      <dgm:t>
        <a:bodyPr/>
        <a:lstStyle/>
        <a:p>
          <a:endParaRPr lang="en-IN"/>
        </a:p>
      </dgm:t>
    </dgm:pt>
  </dgm:ptLst>
  <dgm:cxnLst>
    <dgm:cxn modelId="{B1573691-CA93-4617-B5F3-99BA501D3173}" type="presOf" srcId="{65BBA9B4-2E02-49C8-BCB1-32D8B4F20377}" destId="{6A2CFC32-6F61-478B-9461-B5E6A31F12BC}" srcOrd="1" destOrd="0" presId="urn:microsoft.com/office/officeart/2005/8/layout/radial5"/>
    <dgm:cxn modelId="{56DD5D4E-8976-41ED-B5E7-691CC01976B9}" srcId="{0B6616FA-C127-4F3A-940A-0E2A528A7A6A}" destId="{2A5B51C7-904A-43D0-9B09-93C4752718E8}" srcOrd="0" destOrd="0" parTransId="{995FD406-86B2-4FFC-A46D-7D9403F80E50}" sibTransId="{C16C2D82-AF77-4056-B2A1-99F7B2CE88BB}"/>
    <dgm:cxn modelId="{52BE8AAF-59EE-4F02-8FAF-4EC4255D1D99}" type="presOf" srcId="{1A761391-AE1B-433B-BD69-61DA1D2DF3B9}" destId="{C3A6FF6A-5516-40E9-8FE4-3445BE955452}" srcOrd="0" destOrd="0" presId="urn:microsoft.com/office/officeart/2005/8/layout/radial5"/>
    <dgm:cxn modelId="{5DC0D5D5-ABAF-40F0-840C-8C0D8E3D0438}" srcId="{2A5B51C7-904A-43D0-9B09-93C4752718E8}" destId="{B6708CB2-526B-4D06-8D80-0A9801F69EA2}" srcOrd="0" destOrd="0" parTransId="{528BE85C-1C8E-4E77-870C-05E7805B7B93}" sibTransId="{600EAEE5-4ED5-40AA-B084-D7A958073176}"/>
    <dgm:cxn modelId="{C712BD17-620A-41A4-B778-8B8544D67998}" type="presOf" srcId="{25DE389E-5BB6-4E99-9830-20C65D4AD421}" destId="{4331440B-634F-4376-B12E-187561B92548}" srcOrd="0" destOrd="0" presId="urn:microsoft.com/office/officeart/2005/8/layout/radial5"/>
    <dgm:cxn modelId="{5446FB27-F646-498E-88F8-251DF330EC42}" type="presOf" srcId="{06B5A16A-D57B-4887-B671-810124A6FF09}" destId="{C587CC85-5EEF-45D3-ABCE-9396225BFC24}" srcOrd="0" destOrd="0" presId="urn:microsoft.com/office/officeart/2005/8/layout/radial5"/>
    <dgm:cxn modelId="{AD3AF7C5-2E12-42FA-B2A6-751DE203125D}" type="presOf" srcId="{2A5B51C7-904A-43D0-9B09-93C4752718E8}" destId="{A37A360E-1C07-46F1-ADF3-4CF0B5B345E2}" srcOrd="0" destOrd="0" presId="urn:microsoft.com/office/officeart/2005/8/layout/radial5"/>
    <dgm:cxn modelId="{B968A199-AD7A-418C-8082-E4C526050715}" srcId="{2A5B51C7-904A-43D0-9B09-93C4752718E8}" destId="{1BE6617B-3BED-4DB2-B204-5E54ABDF72DA}" srcOrd="5" destOrd="0" parTransId="{8F5FCF5F-98D2-4DC0-8BF7-2291B83422C8}" sibTransId="{1AC181A6-9D05-43BC-B9DF-F6740D66DD12}"/>
    <dgm:cxn modelId="{F33CD97F-3B81-437D-BBD7-0C076BF2A275}" type="presOf" srcId="{15F8D1E6-356C-434C-8F51-07AD82A0A235}" destId="{D7AD669A-BEF8-4211-AAAC-AE7C12AAB32F}" srcOrd="0" destOrd="0" presId="urn:microsoft.com/office/officeart/2005/8/layout/radial5"/>
    <dgm:cxn modelId="{5FB1F3D9-15D6-4941-944C-64729ACFC298}" type="presOf" srcId="{B6708CB2-526B-4D06-8D80-0A9801F69EA2}" destId="{6E1C7480-9CA1-4D14-83CA-99966D99B189}" srcOrd="0" destOrd="0" presId="urn:microsoft.com/office/officeart/2005/8/layout/radial5"/>
    <dgm:cxn modelId="{935C3867-83D6-4A59-B4BE-57E3D9255A20}" srcId="{2A5B51C7-904A-43D0-9B09-93C4752718E8}" destId="{48934007-62EB-453F-91D8-683B8FBD00EC}" srcOrd="6" destOrd="0" parTransId="{B83FC004-6071-41E8-B230-9EB918AAEE9E}" sibTransId="{0EDAFF8F-045D-474B-8212-45B184E7F8AD}"/>
    <dgm:cxn modelId="{2551AF79-50F6-467D-8DC6-7DCDEDAB70D6}" type="presOf" srcId="{CF63F89D-B3D6-4C98-9BA4-E39E279F74FB}" destId="{48B9088F-6B1C-4D15-918E-FE9442BCBD08}" srcOrd="0" destOrd="0" presId="urn:microsoft.com/office/officeart/2005/8/layout/radial5"/>
    <dgm:cxn modelId="{9E313BF7-DB2F-4B88-BCF8-9B5632826B3F}" type="presOf" srcId="{1BE6617B-3BED-4DB2-B204-5E54ABDF72DA}" destId="{03EEDC4D-F186-4953-90FB-9729366145C8}" srcOrd="0" destOrd="0" presId="urn:microsoft.com/office/officeart/2005/8/layout/radial5"/>
    <dgm:cxn modelId="{0CCC3D8D-0FDD-4850-AFE0-4373E568C48F}" type="presOf" srcId="{0B6616FA-C127-4F3A-940A-0E2A528A7A6A}" destId="{0EECE36F-178D-4914-AC5C-AE175CC11AAC}" srcOrd="0" destOrd="0" presId="urn:microsoft.com/office/officeart/2005/8/layout/radial5"/>
    <dgm:cxn modelId="{8E63FA37-2949-4F13-930B-EA86D8596009}" srcId="{2A5B51C7-904A-43D0-9B09-93C4752718E8}" destId="{C1EF802C-2869-44AD-974D-A00F79C5C3DF}" srcOrd="2" destOrd="0" parTransId="{25DE389E-5BB6-4E99-9830-20C65D4AD421}" sibTransId="{EDD7EF99-12D0-4E68-AA1E-C267745C41E0}"/>
    <dgm:cxn modelId="{6ECA45E3-825D-4EF2-9167-7A6E9CCA7D48}" type="presOf" srcId="{1A761391-AE1B-433B-BD69-61DA1D2DF3B9}" destId="{F46BD8B2-9282-455F-8B9E-C3D8A92A579C}" srcOrd="1" destOrd="0" presId="urn:microsoft.com/office/officeart/2005/8/layout/radial5"/>
    <dgm:cxn modelId="{DA1EDA02-11A9-4103-9A07-C884E797CC2F}" type="presOf" srcId="{25DE389E-5BB6-4E99-9830-20C65D4AD421}" destId="{83EFE268-8D81-4382-8C3F-E11897004939}" srcOrd="1" destOrd="0" presId="urn:microsoft.com/office/officeart/2005/8/layout/radial5"/>
    <dgm:cxn modelId="{4AE8D436-F66E-4ABF-812E-F3F54874C470}" type="presOf" srcId="{8F5FCF5F-98D2-4DC0-8BF7-2291B83422C8}" destId="{614AAA86-6F6E-4BBD-BCED-006D435093E2}" srcOrd="1" destOrd="0" presId="urn:microsoft.com/office/officeart/2005/8/layout/radial5"/>
    <dgm:cxn modelId="{469EF48B-B845-41D6-B361-867D9543C10D}" srcId="{2A5B51C7-904A-43D0-9B09-93C4752718E8}" destId="{99E1AA59-DC6A-4DDF-A233-546CB1CBEDF6}" srcOrd="3" destOrd="0" parTransId="{06B5A16A-D57B-4887-B671-810124A6FF09}" sibTransId="{B81EC87A-C284-4B55-88F7-134CD0073657}"/>
    <dgm:cxn modelId="{68852222-4C74-48B7-B4F6-615E6B012376}" type="presOf" srcId="{528BE85C-1C8E-4E77-870C-05E7805B7B93}" destId="{FC0117C1-2290-4F67-8389-7850DDE5C826}" srcOrd="1" destOrd="0" presId="urn:microsoft.com/office/officeart/2005/8/layout/radial5"/>
    <dgm:cxn modelId="{E21A36A0-7A51-4BC0-AE49-8E98792066F0}" type="presOf" srcId="{B83FC004-6071-41E8-B230-9EB918AAEE9E}" destId="{46C252D7-BABD-4475-830A-933D0688D3EC}" srcOrd="0" destOrd="0" presId="urn:microsoft.com/office/officeart/2005/8/layout/radial5"/>
    <dgm:cxn modelId="{4E750472-11D3-4477-A733-3BCB63CA5A5E}" type="presOf" srcId="{B83FC004-6071-41E8-B230-9EB918AAEE9E}" destId="{9278E318-9CB9-4085-BB70-42E5BE72F29C}" srcOrd="1" destOrd="0" presId="urn:microsoft.com/office/officeart/2005/8/layout/radial5"/>
    <dgm:cxn modelId="{F0F43A9E-4527-47F6-A49C-6BF3966020C2}" type="presOf" srcId="{48934007-62EB-453F-91D8-683B8FBD00EC}" destId="{8D11DA75-8CAA-475D-A89D-C252AD2A17CD}" srcOrd="0" destOrd="0" presId="urn:microsoft.com/office/officeart/2005/8/layout/radial5"/>
    <dgm:cxn modelId="{F86ED0FA-EB9F-497A-AA57-F0E764592C16}" srcId="{2A5B51C7-904A-43D0-9B09-93C4752718E8}" destId="{15F8D1E6-356C-434C-8F51-07AD82A0A235}" srcOrd="4" destOrd="0" parTransId="{65BBA9B4-2E02-49C8-BCB1-32D8B4F20377}" sibTransId="{530B6553-1707-4F4F-A1FE-3A9D54165D03}"/>
    <dgm:cxn modelId="{51737EF2-25FF-4796-821C-5389E13E78E3}" type="presOf" srcId="{99E1AA59-DC6A-4DDF-A233-546CB1CBEDF6}" destId="{9B4BA3DC-BEC2-4374-9E2D-1676B55CB347}" srcOrd="0" destOrd="0" presId="urn:microsoft.com/office/officeart/2005/8/layout/radial5"/>
    <dgm:cxn modelId="{B66EF54A-CB1A-4610-BFF5-C3782E9F9EC9}" type="presOf" srcId="{528BE85C-1C8E-4E77-870C-05E7805B7B93}" destId="{B87A243D-F65F-46C4-A133-CCB1B7A25158}" srcOrd="0" destOrd="0" presId="urn:microsoft.com/office/officeart/2005/8/layout/radial5"/>
    <dgm:cxn modelId="{A278BDD4-CFAC-4D84-8354-7E06567C15F8}" type="presOf" srcId="{C1EF802C-2869-44AD-974D-A00F79C5C3DF}" destId="{951BD629-CCBB-41DF-9435-36EAABDC7153}" srcOrd="0" destOrd="0" presId="urn:microsoft.com/office/officeart/2005/8/layout/radial5"/>
    <dgm:cxn modelId="{0B0509E6-FDB0-40A8-87AE-332E1AB0CADC}" type="presOf" srcId="{65BBA9B4-2E02-49C8-BCB1-32D8B4F20377}" destId="{8BAC8775-0925-45EF-B00B-3307F1EBD6C9}" srcOrd="0" destOrd="0" presId="urn:microsoft.com/office/officeart/2005/8/layout/radial5"/>
    <dgm:cxn modelId="{776EBE47-C4CC-478F-BE2B-D3E2CCF67704}" type="presOf" srcId="{8F5FCF5F-98D2-4DC0-8BF7-2291B83422C8}" destId="{007CE1C4-C147-451C-BAD1-DBA4AF04F32C}" srcOrd="0" destOrd="0" presId="urn:microsoft.com/office/officeart/2005/8/layout/radial5"/>
    <dgm:cxn modelId="{90C638D7-E5C8-44B8-83FA-5AC55CEFB37B}" type="presOf" srcId="{06B5A16A-D57B-4887-B671-810124A6FF09}" destId="{9DC27FCD-CAE1-4599-95E6-9BA1A864FF6D}" srcOrd="1" destOrd="0" presId="urn:microsoft.com/office/officeart/2005/8/layout/radial5"/>
    <dgm:cxn modelId="{C638147D-4C79-4631-B717-B759D3AFC5D1}" srcId="{2A5B51C7-904A-43D0-9B09-93C4752718E8}" destId="{CF63F89D-B3D6-4C98-9BA4-E39E279F74FB}" srcOrd="1" destOrd="0" parTransId="{1A761391-AE1B-433B-BD69-61DA1D2DF3B9}" sibTransId="{44E1C5BB-30F1-491A-A64F-14BD0C40FE1A}"/>
    <dgm:cxn modelId="{982048BF-BD1D-4ED1-B2A2-69C2C8AEDB0C}" type="presParOf" srcId="{0EECE36F-178D-4914-AC5C-AE175CC11AAC}" destId="{A37A360E-1C07-46F1-ADF3-4CF0B5B345E2}" srcOrd="0" destOrd="0" presId="urn:microsoft.com/office/officeart/2005/8/layout/radial5"/>
    <dgm:cxn modelId="{A4C71A36-2F73-4267-97D9-42A8C415C0D4}" type="presParOf" srcId="{0EECE36F-178D-4914-AC5C-AE175CC11AAC}" destId="{B87A243D-F65F-46C4-A133-CCB1B7A25158}" srcOrd="1" destOrd="0" presId="urn:microsoft.com/office/officeart/2005/8/layout/radial5"/>
    <dgm:cxn modelId="{27980F8B-CFFF-467B-BC6A-CCDA3D5EC208}" type="presParOf" srcId="{B87A243D-F65F-46C4-A133-CCB1B7A25158}" destId="{FC0117C1-2290-4F67-8389-7850DDE5C826}" srcOrd="0" destOrd="0" presId="urn:microsoft.com/office/officeart/2005/8/layout/radial5"/>
    <dgm:cxn modelId="{126CAEAB-EF99-4E01-9CE5-ED888278532D}" type="presParOf" srcId="{0EECE36F-178D-4914-AC5C-AE175CC11AAC}" destId="{6E1C7480-9CA1-4D14-83CA-99966D99B189}" srcOrd="2" destOrd="0" presId="urn:microsoft.com/office/officeart/2005/8/layout/radial5"/>
    <dgm:cxn modelId="{1B353A47-63BF-4CE4-90A9-C72ECC7CA084}" type="presParOf" srcId="{0EECE36F-178D-4914-AC5C-AE175CC11AAC}" destId="{C3A6FF6A-5516-40E9-8FE4-3445BE955452}" srcOrd="3" destOrd="0" presId="urn:microsoft.com/office/officeart/2005/8/layout/radial5"/>
    <dgm:cxn modelId="{95304160-F5E7-46A6-82AE-2B46AD57C5FB}" type="presParOf" srcId="{C3A6FF6A-5516-40E9-8FE4-3445BE955452}" destId="{F46BD8B2-9282-455F-8B9E-C3D8A92A579C}" srcOrd="0" destOrd="0" presId="urn:microsoft.com/office/officeart/2005/8/layout/radial5"/>
    <dgm:cxn modelId="{0FC41587-3A37-4041-BE97-A9227D58A9E8}" type="presParOf" srcId="{0EECE36F-178D-4914-AC5C-AE175CC11AAC}" destId="{48B9088F-6B1C-4D15-918E-FE9442BCBD08}" srcOrd="4" destOrd="0" presId="urn:microsoft.com/office/officeart/2005/8/layout/radial5"/>
    <dgm:cxn modelId="{F6B72599-160D-4502-AB57-DCA36BABA8BF}" type="presParOf" srcId="{0EECE36F-178D-4914-AC5C-AE175CC11AAC}" destId="{4331440B-634F-4376-B12E-187561B92548}" srcOrd="5" destOrd="0" presId="urn:microsoft.com/office/officeart/2005/8/layout/radial5"/>
    <dgm:cxn modelId="{AAF57599-D0AA-4F47-9861-F2BA0BB130C2}" type="presParOf" srcId="{4331440B-634F-4376-B12E-187561B92548}" destId="{83EFE268-8D81-4382-8C3F-E11897004939}" srcOrd="0" destOrd="0" presId="urn:microsoft.com/office/officeart/2005/8/layout/radial5"/>
    <dgm:cxn modelId="{27C2D301-B1C6-4030-AB80-2A9D9EF7A761}" type="presParOf" srcId="{0EECE36F-178D-4914-AC5C-AE175CC11AAC}" destId="{951BD629-CCBB-41DF-9435-36EAABDC7153}" srcOrd="6" destOrd="0" presId="urn:microsoft.com/office/officeart/2005/8/layout/radial5"/>
    <dgm:cxn modelId="{B9945B91-2596-4FDA-B02D-FAEC660F1A93}" type="presParOf" srcId="{0EECE36F-178D-4914-AC5C-AE175CC11AAC}" destId="{C587CC85-5EEF-45D3-ABCE-9396225BFC24}" srcOrd="7" destOrd="0" presId="urn:microsoft.com/office/officeart/2005/8/layout/radial5"/>
    <dgm:cxn modelId="{964E0597-D2CE-46E2-ADE9-B5FCC8F73BBF}" type="presParOf" srcId="{C587CC85-5EEF-45D3-ABCE-9396225BFC24}" destId="{9DC27FCD-CAE1-4599-95E6-9BA1A864FF6D}" srcOrd="0" destOrd="0" presId="urn:microsoft.com/office/officeart/2005/8/layout/radial5"/>
    <dgm:cxn modelId="{E64CCDC1-F8F6-41BE-B0B5-4B0A5AE53428}" type="presParOf" srcId="{0EECE36F-178D-4914-AC5C-AE175CC11AAC}" destId="{9B4BA3DC-BEC2-4374-9E2D-1676B55CB347}" srcOrd="8" destOrd="0" presId="urn:microsoft.com/office/officeart/2005/8/layout/radial5"/>
    <dgm:cxn modelId="{AC50520B-8806-4387-9E6B-7EEB24B8511B}" type="presParOf" srcId="{0EECE36F-178D-4914-AC5C-AE175CC11AAC}" destId="{8BAC8775-0925-45EF-B00B-3307F1EBD6C9}" srcOrd="9" destOrd="0" presId="urn:microsoft.com/office/officeart/2005/8/layout/radial5"/>
    <dgm:cxn modelId="{509496A1-D1B8-466F-8757-3D67C3CCA478}" type="presParOf" srcId="{8BAC8775-0925-45EF-B00B-3307F1EBD6C9}" destId="{6A2CFC32-6F61-478B-9461-B5E6A31F12BC}" srcOrd="0" destOrd="0" presId="urn:microsoft.com/office/officeart/2005/8/layout/radial5"/>
    <dgm:cxn modelId="{D8124531-35DA-4AA4-9666-2A0E8E8304AA}" type="presParOf" srcId="{0EECE36F-178D-4914-AC5C-AE175CC11AAC}" destId="{D7AD669A-BEF8-4211-AAAC-AE7C12AAB32F}" srcOrd="10" destOrd="0" presId="urn:microsoft.com/office/officeart/2005/8/layout/radial5"/>
    <dgm:cxn modelId="{18FD1CCE-064D-4F52-B702-556D4117A148}" type="presParOf" srcId="{0EECE36F-178D-4914-AC5C-AE175CC11AAC}" destId="{007CE1C4-C147-451C-BAD1-DBA4AF04F32C}" srcOrd="11" destOrd="0" presId="urn:microsoft.com/office/officeart/2005/8/layout/radial5"/>
    <dgm:cxn modelId="{19237EF7-6208-4C87-90F4-28D207A98150}" type="presParOf" srcId="{007CE1C4-C147-451C-BAD1-DBA4AF04F32C}" destId="{614AAA86-6F6E-4BBD-BCED-006D435093E2}" srcOrd="0" destOrd="0" presId="urn:microsoft.com/office/officeart/2005/8/layout/radial5"/>
    <dgm:cxn modelId="{7BB7C975-672B-4432-BECA-9AE784356526}" type="presParOf" srcId="{0EECE36F-178D-4914-AC5C-AE175CC11AAC}" destId="{03EEDC4D-F186-4953-90FB-9729366145C8}" srcOrd="12" destOrd="0" presId="urn:microsoft.com/office/officeart/2005/8/layout/radial5"/>
    <dgm:cxn modelId="{E6D6C48A-AFAB-48DE-B077-F40DDEAE64D1}" type="presParOf" srcId="{0EECE36F-178D-4914-AC5C-AE175CC11AAC}" destId="{46C252D7-BABD-4475-830A-933D0688D3EC}" srcOrd="13" destOrd="0" presId="urn:microsoft.com/office/officeart/2005/8/layout/radial5"/>
    <dgm:cxn modelId="{FD0DD7B6-082E-49B0-A1D3-915F8A7084C9}" type="presParOf" srcId="{46C252D7-BABD-4475-830A-933D0688D3EC}" destId="{9278E318-9CB9-4085-BB70-42E5BE72F29C}" srcOrd="0" destOrd="0" presId="urn:microsoft.com/office/officeart/2005/8/layout/radial5"/>
    <dgm:cxn modelId="{88DAD259-D2B5-410D-8BBB-E86CBFF1E508}" type="presParOf" srcId="{0EECE36F-178D-4914-AC5C-AE175CC11AAC}" destId="{8D11DA75-8CAA-475D-A89D-C252AD2A17CD}"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FFCAA-ABFE-4F62-8C47-98B493C94E18}"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IN"/>
        </a:p>
      </dgm:t>
    </dgm:pt>
    <dgm:pt modelId="{46AFE29D-5A4C-4FB7-9C6B-3B8798D119B5}">
      <dgm:prSet phldrT="[Text]" custT="1"/>
      <dgm:spPr>
        <a:xfrm>
          <a:off x="602551" y="3428999"/>
          <a:ext cx="1965912" cy="821653"/>
        </a:xfrm>
        <a:prstGeom prst="roundRect">
          <a:avLst>
            <a:gd name="adj" fmla="val 10000"/>
          </a:avLst>
        </a:prstGeom>
        <a:solidFill>
          <a:srgbClr val="72C7E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Insertion</a:t>
          </a:r>
          <a:endParaRPr lang="en-IN" sz="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43938C75-EC27-4964-B3E0-DE5CB69D98C4}" type="parTrans" cxnId="{71269E44-F06B-4396-B40C-A9A63C097D4B}">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B0F67531-4DF8-49F5-90A4-50825E5C5589}" type="sibTrans" cxnId="{71269E44-F06B-4396-B40C-A9A63C097D4B}">
      <dgm:prSet/>
      <dgm:spPr>
        <a:xfrm>
          <a:off x="1346159" y="2354536"/>
          <a:ext cx="2307143" cy="2424820"/>
        </a:xfrm>
        <a:prstGeom prst="leftCircularArrow">
          <a:avLst>
            <a:gd name="adj1" fmla="val 2695"/>
            <a:gd name="adj2" fmla="val 328160"/>
            <a:gd name="adj3" fmla="val 1671711"/>
            <a:gd name="adj4" fmla="val 8592530"/>
            <a:gd name="adj5" fmla="val 3145"/>
          </a:avLst>
        </a:prstGeom>
        <a:solidFill>
          <a:srgbClr val="72C7E7">
            <a:hueOff val="0"/>
            <a:satOff val="0"/>
            <a:lumOff val="0"/>
            <a:alphaOff val="0"/>
          </a:srgbClr>
        </a:solidFill>
        <a:ln>
          <a:noFill/>
        </a:ln>
        <a:effectLs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27E849E7-C4FE-4125-A4F8-1586A5676D84}">
      <dgm:prSet phldrT="[Text]" custT="1"/>
      <dgm:spPr>
        <a:xfrm>
          <a:off x="59089" y="1673821"/>
          <a:ext cx="2211651" cy="1917191"/>
        </a:xfrm>
        <a:prstGeom prst="roundRect">
          <a:avLst>
            <a:gd name="adj" fmla="val 10000"/>
          </a:avLst>
        </a:prstGeom>
        <a:solidFill>
          <a:sysClr val="window" lastClr="FFFFFF">
            <a:alpha val="90000"/>
            <a:hueOff val="0"/>
            <a:satOff val="0"/>
            <a:lumOff val="0"/>
            <a:alphaOff val="0"/>
          </a:sysClr>
        </a:solidFill>
        <a:ln w="25400" cap="flat" cmpd="sng" algn="ctr">
          <a:solidFill>
            <a:srgbClr val="72C7E7">
              <a:hueOff val="0"/>
              <a:satOff val="0"/>
              <a:lumOff val="0"/>
              <a:alphaOff val="0"/>
            </a:srgbClr>
          </a:solidFill>
          <a:prstDash val="solid"/>
        </a:ln>
        <a:effectLst/>
      </dgm:spPr>
      <dgm:t>
        <a:bodyPr/>
        <a:lstStyle/>
        <a:p>
          <a:r>
            <a:rPr lang="en-US" sz="1200" dirty="0" smtClean="0"/>
            <a:t>A new explanation [Explanation 2A] to section 9(1)(</a:t>
          </a:r>
          <a:r>
            <a:rPr lang="en-US" sz="1200" dirty="0" err="1" smtClean="0"/>
            <a:t>i</a:t>
          </a:r>
          <a:r>
            <a:rPr lang="en-US" sz="1200" dirty="0" smtClean="0"/>
            <a:t>) of the Act was inserted to clarify that the significant economic presence of a non-resident in India shall constitute “business connection” in India.</a:t>
          </a:r>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F2DF3895-6272-4D74-A54C-26AFBE74416E}" type="parTrans" cxnId="{A9BCCDD5-C62E-49E3-B70F-F955EB9DAD1C}">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7A0DF995-70D4-40BA-9082-30E87FF2EA04}" type="sibTrans" cxnId="{A9BCCDD5-C62E-49E3-B70F-F955EB9DAD1C}">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A85410A1-A101-4FD9-A504-DB0EE589FB6A}">
      <dgm:prSet phldrT="[Text]" custT="1"/>
      <dgm:spPr>
        <a:xfrm>
          <a:off x="3498153" y="1066800"/>
          <a:ext cx="1965912" cy="821653"/>
        </a:xfrm>
        <a:prstGeom prst="roundRect">
          <a:avLst>
            <a:gd name="adj" fmla="val 10000"/>
          </a:avLst>
        </a:prstGeom>
        <a:solidFill>
          <a:srgbClr val="72C7E7">
            <a:hueOff val="-3909707"/>
            <a:satOff val="13138"/>
            <a:lumOff val="-12941"/>
            <a:alphaOff val="0"/>
          </a:srgbClr>
        </a:solidFill>
        <a:ln w="25400" cap="flat" cmpd="sng" algn="ctr">
          <a:solidFill>
            <a:sysClr val="window" lastClr="FFFFFF">
              <a:hueOff val="0"/>
              <a:satOff val="0"/>
              <a:lumOff val="0"/>
              <a:alphaOff val="0"/>
            </a:sysClr>
          </a:solidFill>
          <a:prstDash val="solid"/>
        </a:ln>
        <a:effectLst/>
      </dgm:spPr>
      <dgm: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“Significant economic presence” defined to mean </a:t>
          </a:r>
          <a:endParaRPr lang="en-IN" sz="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35817D61-94F9-4614-990D-536D16842132}" type="parTrans" cxnId="{1728AB91-BC01-4C72-A608-560C3A728885}">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59BBB29D-6CE9-4B45-9769-D387A535AA42}" type="sibTrans" cxnId="{1728AB91-BC01-4C72-A608-560C3A728885}">
      <dgm:prSet/>
      <dgm:spPr>
        <a:xfrm>
          <a:off x="4690383" y="360796"/>
          <a:ext cx="2594940" cy="2727296"/>
        </a:xfrm>
        <a:prstGeom prst="circularArrow">
          <a:avLst>
            <a:gd name="adj1" fmla="val 2397"/>
            <a:gd name="adj2" fmla="val 289747"/>
            <a:gd name="adj3" fmla="val 19835098"/>
            <a:gd name="adj4" fmla="val 12875866"/>
            <a:gd name="adj5" fmla="val 2796"/>
          </a:avLst>
        </a:prstGeom>
        <a:solidFill>
          <a:srgbClr val="72C7E7">
            <a:hueOff val="-7819415"/>
            <a:satOff val="26276"/>
            <a:lumOff val="-25883"/>
            <a:alphaOff val="0"/>
          </a:srgbClr>
        </a:solidFill>
        <a:ln>
          <a:noFill/>
        </a:ln>
        <a:effectLs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3CF32096-CC09-4B33-A0F7-5053317D38F8}">
      <dgm:prSet phldrT="[Text]" custT="1"/>
      <dgm:spPr>
        <a:xfrm>
          <a:off x="2953059" y="1673821"/>
          <a:ext cx="2211651" cy="1917191"/>
        </a:xfrm>
        <a:prstGeom prst="roundRect">
          <a:avLst>
            <a:gd name="adj" fmla="val 10000"/>
          </a:avLst>
        </a:prstGeom>
        <a:solidFill>
          <a:sysClr val="window" lastClr="FFFFFF">
            <a:alpha val="90000"/>
            <a:hueOff val="0"/>
            <a:satOff val="0"/>
            <a:lumOff val="0"/>
            <a:alphaOff val="0"/>
          </a:sysClr>
        </a:solidFill>
        <a:ln w="25400" cap="flat" cmpd="sng" algn="ctr">
          <a:solidFill>
            <a:srgbClr val="72C7E7">
              <a:hueOff val="-3909707"/>
              <a:satOff val="13138"/>
              <a:lumOff val="-12941"/>
              <a:alphaOff val="0"/>
            </a:srgbClr>
          </a:solidFill>
          <a:prstDash val="solid"/>
        </a:ln>
        <a:effectLst/>
      </dgm:spPr>
      <dgm: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transaction in respect of any goods, services or property carried out by a non-resident in India including provision of download of data or software in India provided the revenue therefrom exceeds monetary threshold as may be prescribed </a:t>
          </a:r>
          <a:r>
            <a:rPr lang="en-US" sz="1200" b="1" dirty="0" smtClean="0">
              <a:latin typeface="Verdana" panose="020B0604030504040204" pitchFamily="34" charset="0"/>
              <a:ea typeface="Verdana" panose="020B0604030504040204" pitchFamily="34" charset="0"/>
              <a:cs typeface="Verdana" panose="020B0604030504040204" pitchFamily="34" charset="0"/>
            </a:rPr>
            <a:t>(Clause a)</a:t>
          </a:r>
          <a:r>
            <a:rPr lang="en-US" sz="1200" dirty="0" smtClean="0">
              <a:latin typeface="Verdana" panose="020B0604030504040204" pitchFamily="34" charset="0"/>
              <a:ea typeface="Verdana" panose="020B0604030504040204" pitchFamily="34" charset="0"/>
              <a:cs typeface="Verdana" panose="020B0604030504040204" pitchFamily="34" charset="0"/>
            </a:rPr>
            <a:t>; (or)</a:t>
          </a:r>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2241F4EF-EA3E-4C7B-986A-170754328CD2}" type="parTrans" cxnId="{16D5F73D-DC6A-4ADF-A3EE-A3DA0B00A64D}">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77B8EE53-EDAF-474A-A70A-ACFB5B6AD385}" type="sibTrans" cxnId="{16D5F73D-DC6A-4ADF-A3EE-A3DA0B00A64D}">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A6DC019E-69F2-4777-9A49-38127D197B75}">
      <dgm:prSet custT="1"/>
      <dgm:spPr>
        <a:xfrm>
          <a:off x="6410130" y="3428999"/>
          <a:ext cx="1965912" cy="821653"/>
        </a:xfrm>
        <a:prstGeom prst="roundRect">
          <a:avLst>
            <a:gd name="adj" fmla="val 10000"/>
          </a:avLst>
        </a:prstGeom>
        <a:solidFill>
          <a:srgbClr val="72C7E7">
            <a:hueOff val="-7819415"/>
            <a:satOff val="26276"/>
            <a:lumOff val="-25883"/>
            <a:alphaOff val="0"/>
          </a:srgbClr>
        </a:solidFill>
        <a:ln w="25400" cap="flat" cmpd="sng" algn="ctr">
          <a:solidFill>
            <a:sysClr val="window" lastClr="FFFFFF">
              <a:hueOff val="0"/>
              <a:satOff val="0"/>
              <a:lumOff val="0"/>
              <a:alphaOff val="0"/>
            </a:sysClr>
          </a:solidFill>
          <a:prstDash val="solid"/>
        </a:ln>
        <a:effectLst/>
      </dgm:spPr>
      <dgm:t>
        <a:bodyPr/>
        <a:lstStyle/>
        <a:p>
          <a:r>
            <a:rPr lang="en-US" sz="1200" dirty="0" smtClean="0"/>
            <a:t>Non-resident to constitute SEP whether or not:</a:t>
          </a:r>
          <a:endParaRPr lang="en-IN" sz="1200" b="1"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6D300C28-AD6D-49B8-A4B8-BD8DBA53D51C}" type="parTrans" cxnId="{D010D7BF-9320-4967-A190-29A4CEF9AEF8}">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22E6A277-95C0-4DE5-952B-9251026776D9}" type="sibTrans" cxnId="{D010D7BF-9320-4967-A190-29A4CEF9AEF8}">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4BFA4A5C-8982-4A85-AB8E-8D8ACC2A84BF}">
      <dgm:prSet custT="1"/>
      <dgm:spPr>
        <a:xfrm>
          <a:off x="5860487" y="1673821"/>
          <a:ext cx="2211651" cy="1917191"/>
        </a:xfrm>
        <a:prstGeom prst="roundRect">
          <a:avLst>
            <a:gd name="adj" fmla="val 10000"/>
          </a:avLst>
        </a:prstGeom>
        <a:solidFill>
          <a:sysClr val="window" lastClr="FFFFFF">
            <a:alpha val="90000"/>
            <a:hueOff val="0"/>
            <a:satOff val="0"/>
            <a:lumOff val="0"/>
            <a:alphaOff val="0"/>
          </a:sysClr>
        </a:solidFill>
        <a:ln w="25400" cap="flat" cmpd="sng" algn="ctr">
          <a:solidFill>
            <a:srgbClr val="72C7E7">
              <a:hueOff val="-7819415"/>
              <a:satOff val="26276"/>
              <a:lumOff val="-25883"/>
              <a:alphaOff val="0"/>
            </a:srgbClr>
          </a:solidFill>
          <a:prstDash val="solid"/>
        </a:ln>
        <a:effectLst/>
      </dgm:spPr>
      <dgm:t>
        <a:bodyPr/>
        <a:lstStyle/>
        <a:p>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0F9EB3FA-47B7-4FE5-AE70-987848421192}" type="parTrans" cxnId="{9742CC37-A57E-41CD-AD82-73073F42B7A7}">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8D03C850-709B-44AC-873A-C5EB6FAC7A6A}" type="sibTrans" cxnId="{9742CC37-A57E-41CD-AD82-73073F42B7A7}">
      <dgm:prSet/>
      <dgm:spPr/>
      <dgm:t>
        <a:bodyPr/>
        <a:lstStyle/>
        <a:p>
          <a:endParaRPr lang="en-IN" sz="1200">
            <a:latin typeface="Verdana" panose="020B0604030504040204" pitchFamily="34" charset="0"/>
            <a:ea typeface="Verdana" panose="020B0604030504040204" pitchFamily="34" charset="0"/>
            <a:cs typeface="Verdana" panose="020B0604030504040204" pitchFamily="34" charset="0"/>
          </a:endParaRPr>
        </a:p>
      </dgm:t>
    </dgm:pt>
    <dgm:pt modelId="{8FF0E648-5E7D-449F-957C-B532D415C41E}">
      <dgm:prSet phldrT="[Text]" custT="1"/>
      <dgm:spPr>
        <a:xfrm>
          <a:off x="2953059" y="1673821"/>
          <a:ext cx="2211651" cy="1917191"/>
        </a:xfrm>
        <a:solidFill>
          <a:sysClr val="window" lastClr="FFFFFF">
            <a:alpha val="90000"/>
            <a:hueOff val="0"/>
            <a:satOff val="0"/>
            <a:lumOff val="0"/>
            <a:alphaOff val="0"/>
          </a:sysClr>
        </a:solidFill>
        <a:ln w="25400" cap="flat" cmpd="sng" algn="ctr">
          <a:solidFill>
            <a:srgbClr val="72C7E7">
              <a:hueOff val="-3909707"/>
              <a:satOff val="13138"/>
              <a:lumOff val="-12941"/>
              <a:alphaOff val="0"/>
            </a:srgbClr>
          </a:solidFill>
          <a:prstDash val="solid"/>
        </a:ln>
        <a:effectLst/>
      </dgm:spPr>
      <dgm: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systematic and continuous soliciting of business activities or engaging in interaction with users (exceeding the number as may be prescribed) in India through digital means </a:t>
          </a:r>
          <a:r>
            <a:rPr lang="en-US" sz="1200" b="1" dirty="0" smtClean="0">
              <a:latin typeface="Verdana" panose="020B0604030504040204" pitchFamily="34" charset="0"/>
              <a:ea typeface="Verdana" panose="020B0604030504040204" pitchFamily="34" charset="0"/>
              <a:cs typeface="Verdana" panose="020B0604030504040204" pitchFamily="34" charset="0"/>
            </a:rPr>
            <a:t>(Clause b)</a:t>
          </a:r>
          <a:r>
            <a:rPr lang="en-US" sz="1200" dirty="0" smtClean="0">
              <a:latin typeface="Verdana" panose="020B0604030504040204" pitchFamily="34" charset="0"/>
              <a:ea typeface="Verdana" panose="020B0604030504040204" pitchFamily="34" charset="0"/>
              <a:cs typeface="Verdana" panose="020B0604030504040204" pitchFamily="34" charset="0"/>
            </a:rPr>
            <a:t>.</a:t>
          </a:r>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F004CC90-DD99-4BD8-B5B2-EBE901C67088}" type="parTrans" cxnId="{73B4EB4E-A572-4B13-9446-3C57DC0FC9EB}">
      <dgm:prSet/>
      <dgm:spPr/>
      <dgm:t>
        <a:bodyPr/>
        <a:lstStyle/>
        <a:p>
          <a:endParaRPr lang="en-US"/>
        </a:p>
      </dgm:t>
    </dgm:pt>
    <dgm:pt modelId="{7852D654-FA14-40E7-BAF3-0C7A82C0BC40}" type="sibTrans" cxnId="{73B4EB4E-A572-4B13-9446-3C57DC0FC9EB}">
      <dgm:prSet/>
      <dgm:spPr/>
      <dgm:t>
        <a:bodyPr/>
        <a:lstStyle/>
        <a:p>
          <a:endParaRPr lang="en-US"/>
        </a:p>
      </dgm:t>
    </dgm:pt>
    <dgm:pt modelId="{8513BA42-22CB-41F9-9B2D-24585495AD7E}">
      <dgm:prSet custT="1"/>
      <dgm:spPr>
        <a:xfrm>
          <a:off x="5860487" y="1673821"/>
          <a:ext cx="2211651" cy="1917191"/>
        </a:xfrm>
        <a:solidFill>
          <a:sysClr val="window" lastClr="FFFFFF">
            <a:alpha val="90000"/>
            <a:hueOff val="0"/>
            <a:satOff val="0"/>
            <a:lumOff val="0"/>
            <a:alphaOff val="0"/>
          </a:sysClr>
        </a:solidFill>
        <a:ln w="25400" cap="flat" cmpd="sng" algn="ctr">
          <a:solidFill>
            <a:srgbClr val="72C7E7">
              <a:hueOff val="-7819415"/>
              <a:satOff val="26276"/>
              <a:lumOff val="-25883"/>
              <a:alphaOff val="0"/>
            </a:srgbClr>
          </a:solidFill>
          <a:prstDash val="solid"/>
        </a:ln>
        <a:effectLst/>
      </dgm:spPr>
      <dgm:t>
        <a:bodyPr/>
        <a:lstStyle/>
        <a:p>
          <a:r>
            <a:rPr lang="en-US" sz="1200" dirty="0" smtClean="0"/>
            <a:t>The non-resident has a residence or place of business in India; (or)</a:t>
          </a:r>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F4446D20-914C-4F60-9EFD-10488142826F}" type="parTrans" cxnId="{7617BAD8-1803-4B09-8DD0-848399746A52}">
      <dgm:prSet/>
      <dgm:spPr/>
      <dgm:t>
        <a:bodyPr/>
        <a:lstStyle/>
        <a:p>
          <a:endParaRPr lang="en-US"/>
        </a:p>
      </dgm:t>
    </dgm:pt>
    <dgm:pt modelId="{0DFC032E-EBA5-411A-8ACF-CE0578AEF27B}" type="sibTrans" cxnId="{7617BAD8-1803-4B09-8DD0-848399746A52}">
      <dgm:prSet/>
      <dgm:spPr/>
      <dgm:t>
        <a:bodyPr/>
        <a:lstStyle/>
        <a:p>
          <a:endParaRPr lang="en-US"/>
        </a:p>
      </dgm:t>
    </dgm:pt>
    <dgm:pt modelId="{B7759D75-B833-434F-BED4-44CC364A68BE}">
      <dgm:prSet custT="1"/>
      <dgm:spPr>
        <a:xfrm>
          <a:off x="5860487" y="1673821"/>
          <a:ext cx="2211651" cy="1917191"/>
        </a:xfrm>
        <a:solidFill>
          <a:sysClr val="window" lastClr="FFFFFF">
            <a:alpha val="90000"/>
            <a:hueOff val="0"/>
            <a:satOff val="0"/>
            <a:lumOff val="0"/>
            <a:alphaOff val="0"/>
          </a:sysClr>
        </a:solidFill>
        <a:ln w="25400" cap="flat" cmpd="sng" algn="ctr">
          <a:solidFill>
            <a:srgbClr val="72C7E7">
              <a:hueOff val="-7819415"/>
              <a:satOff val="26276"/>
              <a:lumOff val="-25883"/>
              <a:alphaOff val="0"/>
            </a:srgbClr>
          </a:solidFill>
          <a:prstDash val="solid"/>
        </a:ln>
        <a:effectLst/>
      </dgm:spPr>
      <dgm:t>
        <a:bodyPr/>
        <a:lstStyle/>
        <a:p>
          <a:r>
            <a:rPr lang="en-US" sz="1200" dirty="0" smtClean="0"/>
            <a:t>The agreement is entered in India;</a:t>
          </a:r>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E5DB06C1-0337-420A-A8DE-49A717652753}" type="parTrans" cxnId="{B65E8E9D-A111-4073-A45F-23C845134BA0}">
      <dgm:prSet/>
      <dgm:spPr/>
      <dgm:t>
        <a:bodyPr/>
        <a:lstStyle/>
        <a:p>
          <a:endParaRPr lang="en-US"/>
        </a:p>
      </dgm:t>
    </dgm:pt>
    <dgm:pt modelId="{B9688893-50D6-41AE-A7E3-79641A57C717}" type="sibTrans" cxnId="{B65E8E9D-A111-4073-A45F-23C845134BA0}">
      <dgm:prSet/>
      <dgm:spPr/>
      <dgm:t>
        <a:bodyPr/>
        <a:lstStyle/>
        <a:p>
          <a:endParaRPr lang="en-US"/>
        </a:p>
      </dgm:t>
    </dgm:pt>
    <dgm:pt modelId="{0C9D62FF-8C2B-40B1-9F1E-3842E990A76B}">
      <dgm:prSet custT="1"/>
      <dgm:spPr>
        <a:xfrm>
          <a:off x="5860487" y="1673821"/>
          <a:ext cx="2211651" cy="1917191"/>
        </a:xfrm>
        <a:solidFill>
          <a:sysClr val="window" lastClr="FFFFFF">
            <a:alpha val="90000"/>
            <a:hueOff val="0"/>
            <a:satOff val="0"/>
            <a:lumOff val="0"/>
            <a:alphaOff val="0"/>
          </a:sysClr>
        </a:solidFill>
        <a:ln w="25400" cap="flat" cmpd="sng" algn="ctr">
          <a:solidFill>
            <a:srgbClr val="72C7E7">
              <a:hueOff val="-7819415"/>
              <a:satOff val="26276"/>
              <a:lumOff val="-25883"/>
              <a:alphaOff val="0"/>
            </a:srgbClr>
          </a:solidFill>
          <a:prstDash val="solid"/>
        </a:ln>
        <a:effectLst/>
      </dgm:spPr>
      <dgm:t>
        <a:bodyPr/>
        <a:lstStyle/>
        <a:p>
          <a:r>
            <a:rPr lang="en-US" sz="1200" dirty="0" smtClean="0"/>
            <a:t>The non-resident renders services in India</a:t>
          </a:r>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E86452F8-4BBB-45E0-8EED-F300279F01F1}" type="parTrans" cxnId="{74E1B220-FCE9-485A-8032-658E04443548}">
      <dgm:prSet/>
      <dgm:spPr/>
      <dgm:t>
        <a:bodyPr/>
        <a:lstStyle/>
        <a:p>
          <a:endParaRPr lang="en-US"/>
        </a:p>
      </dgm:t>
    </dgm:pt>
    <dgm:pt modelId="{416E1C15-B2C8-45A6-93F7-FA2BFCB76441}" type="sibTrans" cxnId="{74E1B220-FCE9-485A-8032-658E04443548}">
      <dgm:prSet/>
      <dgm:spPr/>
      <dgm:t>
        <a:bodyPr/>
        <a:lstStyle/>
        <a:p>
          <a:endParaRPr lang="en-US"/>
        </a:p>
      </dgm:t>
    </dgm:pt>
    <dgm:pt modelId="{CC015BF7-DA72-48B2-9CE6-78A19085AC3C}">
      <dgm:prSet custT="1"/>
      <dgm:spPr>
        <a:xfrm>
          <a:off x="5860487" y="1673821"/>
          <a:ext cx="2211651" cy="1917191"/>
        </a:xfrm>
        <a:solidFill>
          <a:sysClr val="window" lastClr="FFFFFF">
            <a:alpha val="90000"/>
            <a:hueOff val="0"/>
            <a:satOff val="0"/>
            <a:lumOff val="0"/>
            <a:alphaOff val="0"/>
          </a:sysClr>
        </a:solidFill>
        <a:ln w="25400" cap="flat" cmpd="sng" algn="ctr">
          <a:solidFill>
            <a:srgbClr val="72C7E7">
              <a:hueOff val="-7819415"/>
              <a:satOff val="26276"/>
              <a:lumOff val="-25883"/>
              <a:alphaOff val="0"/>
            </a:srgbClr>
          </a:solidFill>
          <a:prstDash val="solid"/>
        </a:ln>
        <a:effectLst/>
      </dgm:spPr>
      <dgm:t>
        <a:bodyPr/>
        <a:lstStyle/>
        <a:p>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1CCD3C64-2916-4728-84F4-E1E32B6EC0D0}" type="parTrans" cxnId="{AAB2EC6E-D906-40E7-9945-1A2C24C9836E}">
      <dgm:prSet/>
      <dgm:spPr/>
      <dgm:t>
        <a:bodyPr/>
        <a:lstStyle/>
        <a:p>
          <a:endParaRPr lang="en-US"/>
        </a:p>
      </dgm:t>
    </dgm:pt>
    <dgm:pt modelId="{5CB24F5C-48D9-4EC6-9A23-27FD32929B67}" type="sibTrans" cxnId="{AAB2EC6E-D906-40E7-9945-1A2C24C9836E}">
      <dgm:prSet/>
      <dgm:spPr/>
      <dgm:t>
        <a:bodyPr/>
        <a:lstStyle/>
        <a:p>
          <a:endParaRPr lang="en-US"/>
        </a:p>
      </dgm:t>
    </dgm:pt>
    <dgm:pt modelId="{CFFD56F4-0A99-462F-A05E-64B830198041}">
      <dgm:prSet custT="1"/>
      <dgm:spPr>
        <a:xfrm>
          <a:off x="5860487" y="1673821"/>
          <a:ext cx="2211651" cy="1917191"/>
        </a:xfrm>
        <a:solidFill>
          <a:sysClr val="window" lastClr="FFFFFF">
            <a:alpha val="90000"/>
            <a:hueOff val="0"/>
            <a:satOff val="0"/>
            <a:lumOff val="0"/>
            <a:alphaOff val="0"/>
          </a:sysClr>
        </a:solidFill>
        <a:ln w="25400" cap="flat" cmpd="sng" algn="ctr">
          <a:solidFill>
            <a:srgbClr val="72C7E7">
              <a:hueOff val="-7819415"/>
              <a:satOff val="26276"/>
              <a:lumOff val="-25883"/>
              <a:alphaOff val="0"/>
            </a:srgbClr>
          </a:solidFill>
          <a:prstDash val="solid"/>
        </a:ln>
        <a:effectLst/>
      </dgm:spPr>
      <dgm:t>
        <a:bodyPr/>
        <a:lstStyle/>
        <a:p>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00912CB9-E368-481A-8B9F-3280122A0163}" type="parTrans" cxnId="{DD2CDB11-07E9-4434-8936-C7752DA184AC}">
      <dgm:prSet/>
      <dgm:spPr/>
      <dgm:t>
        <a:bodyPr/>
        <a:lstStyle/>
        <a:p>
          <a:endParaRPr lang="en-US"/>
        </a:p>
      </dgm:t>
    </dgm:pt>
    <dgm:pt modelId="{BB83B2D6-929F-41F3-A9AA-80529544A3F5}" type="sibTrans" cxnId="{DD2CDB11-07E9-4434-8936-C7752DA184AC}">
      <dgm:prSet/>
      <dgm:spPr/>
      <dgm:t>
        <a:bodyPr/>
        <a:lstStyle/>
        <a:p>
          <a:endParaRPr lang="en-US"/>
        </a:p>
      </dgm:t>
    </dgm:pt>
    <dgm:pt modelId="{93874A57-A0E4-4CA9-BABA-6679BCB40412}">
      <dgm:prSet phldrT="[Text]" custT="1"/>
      <dgm:spPr>
        <a:xfrm>
          <a:off x="2953059" y="1673821"/>
          <a:ext cx="2211651" cy="1917191"/>
        </a:xfrm>
        <a:solidFill>
          <a:sysClr val="window" lastClr="FFFFFF">
            <a:alpha val="90000"/>
            <a:hueOff val="0"/>
            <a:satOff val="0"/>
            <a:lumOff val="0"/>
            <a:alphaOff val="0"/>
          </a:sysClr>
        </a:solidFill>
        <a:ln w="25400" cap="flat" cmpd="sng" algn="ctr">
          <a:solidFill>
            <a:srgbClr val="72C7E7">
              <a:hueOff val="-3909707"/>
              <a:satOff val="13138"/>
              <a:lumOff val="-12941"/>
              <a:alphaOff val="0"/>
            </a:srgbClr>
          </a:solidFill>
          <a:prstDash val="solid"/>
        </a:ln>
        <a:effectLst/>
      </dgm:spPr>
      <dgm:t>
        <a:bodyPr/>
        <a:lstStyle/>
        <a:p>
          <a:endParaRPr lang="en-IN" sz="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115B0107-3F08-48E3-8298-9ED5BFCF10D5}" type="parTrans" cxnId="{7CF34C03-0CC1-46BF-83D6-F0F81CE048F6}">
      <dgm:prSet/>
      <dgm:spPr/>
      <dgm:t>
        <a:bodyPr/>
        <a:lstStyle/>
        <a:p>
          <a:endParaRPr lang="en-US"/>
        </a:p>
      </dgm:t>
    </dgm:pt>
    <dgm:pt modelId="{31DB4578-05F4-4A83-9423-2024ADCE14CE}" type="sibTrans" cxnId="{7CF34C03-0CC1-46BF-83D6-F0F81CE048F6}">
      <dgm:prSet/>
      <dgm:spPr/>
      <dgm:t>
        <a:bodyPr/>
        <a:lstStyle/>
        <a:p>
          <a:endParaRPr lang="en-US"/>
        </a:p>
      </dgm:t>
    </dgm:pt>
    <dgm:pt modelId="{05600B5A-C08B-44D7-BA97-69E6AAE09790}" type="pres">
      <dgm:prSet presAssocID="{CACFFCAA-ABFE-4F62-8C47-98B493C94E18}" presName="Name0" presStyleCnt="0">
        <dgm:presLayoutVars>
          <dgm:dir/>
          <dgm:animLvl val="lvl"/>
          <dgm:resizeHandles val="exact"/>
        </dgm:presLayoutVars>
      </dgm:prSet>
      <dgm:spPr/>
      <dgm:t>
        <a:bodyPr/>
        <a:lstStyle/>
        <a:p>
          <a:endParaRPr lang="en-IN"/>
        </a:p>
      </dgm:t>
    </dgm:pt>
    <dgm:pt modelId="{6BB56F8B-6366-4569-8352-5E182F7A2D24}" type="pres">
      <dgm:prSet presAssocID="{CACFFCAA-ABFE-4F62-8C47-98B493C94E18}" presName="tSp" presStyleCnt="0"/>
      <dgm:spPr/>
    </dgm:pt>
    <dgm:pt modelId="{F1E5D1F5-D840-4E85-BCCA-0AF459959D21}" type="pres">
      <dgm:prSet presAssocID="{CACFFCAA-ABFE-4F62-8C47-98B493C94E18}" presName="bSp" presStyleCnt="0"/>
      <dgm:spPr/>
    </dgm:pt>
    <dgm:pt modelId="{E0CC1929-ED29-4E07-B6C4-346845DE5B97}" type="pres">
      <dgm:prSet presAssocID="{CACFFCAA-ABFE-4F62-8C47-98B493C94E18}" presName="process" presStyleCnt="0"/>
      <dgm:spPr/>
    </dgm:pt>
    <dgm:pt modelId="{C96316F7-60F4-4CA5-9AA0-04027B14BFB6}" type="pres">
      <dgm:prSet presAssocID="{46AFE29D-5A4C-4FB7-9C6B-3B8798D119B5}" presName="composite1" presStyleCnt="0"/>
      <dgm:spPr/>
    </dgm:pt>
    <dgm:pt modelId="{7F304EEF-70E4-479A-B117-D795E2D3DCB1}" type="pres">
      <dgm:prSet presAssocID="{46AFE29D-5A4C-4FB7-9C6B-3B8798D119B5}" presName="dummyNode1" presStyleLbl="node1" presStyleIdx="0" presStyleCnt="3"/>
      <dgm:spPr/>
    </dgm:pt>
    <dgm:pt modelId="{5035E5B1-7039-46BE-9BFC-D65DC005DA5A}" type="pres">
      <dgm:prSet presAssocID="{46AFE29D-5A4C-4FB7-9C6B-3B8798D119B5}" presName="childNode1" presStyleLbl="bgAcc1" presStyleIdx="0" presStyleCnt="3" custScaleX="95147" custScaleY="137664">
        <dgm:presLayoutVars>
          <dgm:bulletEnabled val="1"/>
        </dgm:presLayoutVars>
      </dgm:prSet>
      <dgm:spPr/>
      <dgm:t>
        <a:bodyPr/>
        <a:lstStyle/>
        <a:p>
          <a:endParaRPr lang="en-IN"/>
        </a:p>
      </dgm:t>
    </dgm:pt>
    <dgm:pt modelId="{9076F207-2DD1-4157-B771-809EF1EAC758}" type="pres">
      <dgm:prSet presAssocID="{46AFE29D-5A4C-4FB7-9C6B-3B8798D119B5}" presName="childNode1tx" presStyleLbl="bgAcc1" presStyleIdx="0" presStyleCnt="3">
        <dgm:presLayoutVars>
          <dgm:bulletEnabled val="1"/>
        </dgm:presLayoutVars>
      </dgm:prSet>
      <dgm:spPr/>
      <dgm:t>
        <a:bodyPr/>
        <a:lstStyle/>
        <a:p>
          <a:endParaRPr lang="en-IN"/>
        </a:p>
      </dgm:t>
    </dgm:pt>
    <dgm:pt modelId="{6A521872-7753-4AFD-9144-55859837825A}" type="pres">
      <dgm:prSet presAssocID="{46AFE29D-5A4C-4FB7-9C6B-3B8798D119B5}" presName="parentNode1" presStyleLbl="node1" presStyleIdx="0" presStyleCnt="3" custScaleX="95147" custLinFactNeighborX="1606" custLinFactNeighborY="35972">
        <dgm:presLayoutVars>
          <dgm:chMax val="1"/>
          <dgm:bulletEnabled val="1"/>
        </dgm:presLayoutVars>
      </dgm:prSet>
      <dgm:spPr/>
      <dgm:t>
        <a:bodyPr/>
        <a:lstStyle/>
        <a:p>
          <a:endParaRPr lang="en-IN"/>
        </a:p>
      </dgm:t>
    </dgm:pt>
    <dgm:pt modelId="{1EEA9347-0765-4DE6-9682-C88698B82495}" type="pres">
      <dgm:prSet presAssocID="{46AFE29D-5A4C-4FB7-9C6B-3B8798D119B5}" presName="connSite1" presStyleCnt="0"/>
      <dgm:spPr/>
    </dgm:pt>
    <dgm:pt modelId="{F2DB3E0D-14BF-4B1A-A196-D489CCACF5F3}" type="pres">
      <dgm:prSet presAssocID="{B0F67531-4DF8-49F5-90A4-50825E5C5589}" presName="Name9" presStyleLbl="sibTrans2D1" presStyleIdx="0" presStyleCnt="2" custAng="1098870" custScaleX="95147" custScaleY="86096" custLinFactNeighborY="2538"/>
      <dgm:spPr/>
      <dgm:t>
        <a:bodyPr/>
        <a:lstStyle/>
        <a:p>
          <a:endParaRPr lang="en-IN"/>
        </a:p>
      </dgm:t>
    </dgm:pt>
    <dgm:pt modelId="{DB500F0A-1124-47AA-8CD9-18F3D959A292}" type="pres">
      <dgm:prSet presAssocID="{A85410A1-A101-4FD9-A504-DB0EE589FB6A}" presName="composite2" presStyleCnt="0"/>
      <dgm:spPr/>
    </dgm:pt>
    <dgm:pt modelId="{0D986A79-A2B3-451F-BC7D-3047D5828B36}" type="pres">
      <dgm:prSet presAssocID="{A85410A1-A101-4FD9-A504-DB0EE589FB6A}" presName="dummyNode2" presStyleLbl="node1" presStyleIdx="0" presStyleCnt="3"/>
      <dgm:spPr/>
    </dgm:pt>
    <dgm:pt modelId="{A5E9DFB1-DA41-4A83-8C18-190BC388CF90}" type="pres">
      <dgm:prSet presAssocID="{A85410A1-A101-4FD9-A504-DB0EE589FB6A}" presName="childNode2" presStyleLbl="bgAcc1" presStyleIdx="1" presStyleCnt="3" custScaleX="139527" custScaleY="171710">
        <dgm:presLayoutVars>
          <dgm:bulletEnabled val="1"/>
        </dgm:presLayoutVars>
      </dgm:prSet>
      <dgm:spPr>
        <a:prstGeom prst="roundRect">
          <a:avLst>
            <a:gd name="adj" fmla="val 10000"/>
          </a:avLst>
        </a:prstGeom>
      </dgm:spPr>
      <dgm:t>
        <a:bodyPr/>
        <a:lstStyle/>
        <a:p>
          <a:endParaRPr lang="en-IN"/>
        </a:p>
      </dgm:t>
    </dgm:pt>
    <dgm:pt modelId="{F7E30515-94C8-46C4-B136-A223A26FF8BB}" type="pres">
      <dgm:prSet presAssocID="{A85410A1-A101-4FD9-A504-DB0EE589FB6A}" presName="childNode2tx" presStyleLbl="bgAcc1" presStyleIdx="1" presStyleCnt="3">
        <dgm:presLayoutVars>
          <dgm:bulletEnabled val="1"/>
        </dgm:presLayoutVars>
      </dgm:prSet>
      <dgm:spPr/>
      <dgm:t>
        <a:bodyPr/>
        <a:lstStyle/>
        <a:p>
          <a:endParaRPr lang="en-IN"/>
        </a:p>
      </dgm:t>
    </dgm:pt>
    <dgm:pt modelId="{1CA6B9BD-36A0-4469-81AA-AABBDC0934C0}" type="pres">
      <dgm:prSet presAssocID="{A85410A1-A101-4FD9-A504-DB0EE589FB6A}" presName="parentNode2" presStyleLbl="node1" presStyleIdx="1" presStyleCnt="3" custScaleX="95147" custLinFactNeighborX="2138" custLinFactNeighborY="-76240">
        <dgm:presLayoutVars>
          <dgm:chMax val="0"/>
          <dgm:bulletEnabled val="1"/>
        </dgm:presLayoutVars>
      </dgm:prSet>
      <dgm:spPr/>
      <dgm:t>
        <a:bodyPr/>
        <a:lstStyle/>
        <a:p>
          <a:endParaRPr lang="en-IN"/>
        </a:p>
      </dgm:t>
    </dgm:pt>
    <dgm:pt modelId="{B87033DD-BD41-4FF6-A3E4-85BA830A984A}" type="pres">
      <dgm:prSet presAssocID="{A85410A1-A101-4FD9-A504-DB0EE589FB6A}" presName="connSite2" presStyleCnt="0"/>
      <dgm:spPr/>
    </dgm:pt>
    <dgm:pt modelId="{31D75049-4624-4F21-96FA-2B97874A3C59}" type="pres">
      <dgm:prSet presAssocID="{59BBB29D-6CE9-4B45-9769-D387A535AA42}" presName="Name18" presStyleLbl="sibTrans2D1" presStyleIdx="1" presStyleCnt="2" custScaleX="95147" custLinFactNeighborX="16226" custLinFactNeighborY="-2803"/>
      <dgm:spPr/>
      <dgm:t>
        <a:bodyPr/>
        <a:lstStyle/>
        <a:p>
          <a:endParaRPr lang="en-IN"/>
        </a:p>
      </dgm:t>
    </dgm:pt>
    <dgm:pt modelId="{3683A641-228D-4F54-BCCB-60BED86E4814}" type="pres">
      <dgm:prSet presAssocID="{A6DC019E-69F2-4777-9A49-38127D197B75}" presName="composite1" presStyleCnt="0"/>
      <dgm:spPr/>
    </dgm:pt>
    <dgm:pt modelId="{E124C90F-3AE6-4169-A9CD-13D7F413136B}" type="pres">
      <dgm:prSet presAssocID="{A6DC019E-69F2-4777-9A49-38127D197B75}" presName="dummyNode1" presStyleLbl="node1" presStyleIdx="1" presStyleCnt="3"/>
      <dgm:spPr/>
    </dgm:pt>
    <dgm:pt modelId="{F77B5492-9F89-4C61-8687-179C751558A4}" type="pres">
      <dgm:prSet presAssocID="{A6DC019E-69F2-4777-9A49-38127D197B75}" presName="childNode1" presStyleLbl="bgAcc1" presStyleIdx="2" presStyleCnt="3" custScaleX="114195" custScaleY="137616" custLinFactNeighborX="579">
        <dgm:presLayoutVars>
          <dgm:bulletEnabled val="1"/>
        </dgm:presLayoutVars>
      </dgm:prSet>
      <dgm:spPr>
        <a:prstGeom prst="roundRect">
          <a:avLst>
            <a:gd name="adj" fmla="val 10000"/>
          </a:avLst>
        </a:prstGeom>
      </dgm:spPr>
      <dgm:t>
        <a:bodyPr/>
        <a:lstStyle/>
        <a:p>
          <a:endParaRPr lang="en-IN"/>
        </a:p>
      </dgm:t>
    </dgm:pt>
    <dgm:pt modelId="{9BE4C730-FEC3-4476-A3AF-F7D0436948B1}" type="pres">
      <dgm:prSet presAssocID="{A6DC019E-69F2-4777-9A49-38127D197B75}" presName="childNode1tx" presStyleLbl="bgAcc1" presStyleIdx="2" presStyleCnt="3">
        <dgm:presLayoutVars>
          <dgm:bulletEnabled val="1"/>
        </dgm:presLayoutVars>
      </dgm:prSet>
      <dgm:spPr/>
      <dgm:t>
        <a:bodyPr/>
        <a:lstStyle/>
        <a:p>
          <a:endParaRPr lang="en-IN"/>
        </a:p>
      </dgm:t>
    </dgm:pt>
    <dgm:pt modelId="{197090DF-37A3-4055-B4D7-47A23CA51B8D}" type="pres">
      <dgm:prSet presAssocID="{A6DC019E-69F2-4777-9A49-38127D197B75}" presName="parentNode1" presStyleLbl="node1" presStyleIdx="2" presStyleCnt="3" custScaleX="95147" custLinFactNeighborX="2505" custLinFactNeighborY="35972">
        <dgm:presLayoutVars>
          <dgm:chMax val="1"/>
          <dgm:bulletEnabled val="1"/>
        </dgm:presLayoutVars>
      </dgm:prSet>
      <dgm:spPr/>
      <dgm:t>
        <a:bodyPr/>
        <a:lstStyle/>
        <a:p>
          <a:endParaRPr lang="en-IN"/>
        </a:p>
      </dgm:t>
    </dgm:pt>
    <dgm:pt modelId="{159D7CBC-7E13-420F-A082-F470FAA5ED2E}" type="pres">
      <dgm:prSet presAssocID="{A6DC019E-69F2-4777-9A49-38127D197B75}" presName="connSite1" presStyleCnt="0"/>
      <dgm:spPr/>
    </dgm:pt>
  </dgm:ptLst>
  <dgm:cxnLst>
    <dgm:cxn modelId="{E4F04F7F-9DBC-4CFF-9CB4-93F19E20582A}" type="presOf" srcId="{3CF32096-CC09-4B33-A0F7-5053317D38F8}" destId="{A5E9DFB1-DA41-4A83-8C18-190BC388CF90}" srcOrd="0" destOrd="0" presId="urn:microsoft.com/office/officeart/2005/8/layout/hProcess4"/>
    <dgm:cxn modelId="{841D1D65-3605-4B30-97B7-0D124AA49DA9}" type="presOf" srcId="{4BFA4A5C-8982-4A85-AB8E-8D8ACC2A84BF}" destId="{9BE4C730-FEC3-4476-A3AF-F7D0436948B1}" srcOrd="1" destOrd="0" presId="urn:microsoft.com/office/officeart/2005/8/layout/hProcess4"/>
    <dgm:cxn modelId="{7617BAD8-1803-4B09-8DD0-848399746A52}" srcId="{A6DC019E-69F2-4777-9A49-38127D197B75}" destId="{8513BA42-22CB-41F9-9B2D-24585495AD7E}" srcOrd="3" destOrd="0" parTransId="{F4446D20-914C-4F60-9EFD-10488142826F}" sibTransId="{0DFC032E-EBA5-411A-8ACF-CE0578AEF27B}"/>
    <dgm:cxn modelId="{3D384D12-F307-4F7F-89BD-429C25495F1D}" type="presOf" srcId="{3CF32096-CC09-4B33-A0F7-5053317D38F8}" destId="{F7E30515-94C8-46C4-B136-A223A26FF8BB}" srcOrd="1" destOrd="0" presId="urn:microsoft.com/office/officeart/2005/8/layout/hProcess4"/>
    <dgm:cxn modelId="{1728AB91-BC01-4C72-A608-560C3A728885}" srcId="{CACFFCAA-ABFE-4F62-8C47-98B493C94E18}" destId="{A85410A1-A101-4FD9-A504-DB0EE589FB6A}" srcOrd="1" destOrd="0" parTransId="{35817D61-94F9-4614-990D-536D16842132}" sibTransId="{59BBB29D-6CE9-4B45-9769-D387A535AA42}"/>
    <dgm:cxn modelId="{D2E44A95-6E45-42BF-BE03-2A472A024113}" type="presOf" srcId="{0C9D62FF-8C2B-40B1-9F1E-3842E990A76B}" destId="{F77B5492-9F89-4C61-8687-179C751558A4}" srcOrd="0" destOrd="5" presId="urn:microsoft.com/office/officeart/2005/8/layout/hProcess4"/>
    <dgm:cxn modelId="{28733A21-EF4B-4280-9506-B0CA06F7D0B6}" type="presOf" srcId="{8FF0E648-5E7D-449F-957C-B532D415C41E}" destId="{F7E30515-94C8-46C4-B136-A223A26FF8BB}" srcOrd="1" destOrd="2" presId="urn:microsoft.com/office/officeart/2005/8/layout/hProcess4"/>
    <dgm:cxn modelId="{2BF49022-A218-46DD-9CAA-93E95BE3F08B}" type="presOf" srcId="{93874A57-A0E4-4CA9-BABA-6679BCB40412}" destId="{A5E9DFB1-DA41-4A83-8C18-190BC388CF90}" srcOrd="0" destOrd="1" presId="urn:microsoft.com/office/officeart/2005/8/layout/hProcess4"/>
    <dgm:cxn modelId="{E02A5969-F309-4EB3-894F-DC40633540B9}" type="presOf" srcId="{4BFA4A5C-8982-4A85-AB8E-8D8ACC2A84BF}" destId="{F77B5492-9F89-4C61-8687-179C751558A4}" srcOrd="0" destOrd="0" presId="urn:microsoft.com/office/officeart/2005/8/layout/hProcess4"/>
    <dgm:cxn modelId="{A9BCCDD5-C62E-49E3-B70F-F955EB9DAD1C}" srcId="{46AFE29D-5A4C-4FB7-9C6B-3B8798D119B5}" destId="{27E849E7-C4FE-4125-A4F8-1586A5676D84}" srcOrd="0" destOrd="0" parTransId="{F2DF3895-6272-4D74-A54C-26AFBE74416E}" sibTransId="{7A0DF995-70D4-40BA-9082-30E87FF2EA04}"/>
    <dgm:cxn modelId="{16C3669B-2F43-4ADE-858C-31FBB53D6908}" type="presOf" srcId="{A85410A1-A101-4FD9-A504-DB0EE589FB6A}" destId="{1CA6B9BD-36A0-4469-81AA-AABBDC0934C0}" srcOrd="0" destOrd="0" presId="urn:microsoft.com/office/officeart/2005/8/layout/hProcess4"/>
    <dgm:cxn modelId="{DD2CDB11-07E9-4434-8936-C7752DA184AC}" srcId="{A6DC019E-69F2-4777-9A49-38127D197B75}" destId="{CFFD56F4-0A99-462F-A05E-64B830198041}" srcOrd="4" destOrd="0" parTransId="{00912CB9-E368-481A-8B9F-3280122A0163}" sibTransId="{BB83B2D6-929F-41F3-A9AA-80529544A3F5}"/>
    <dgm:cxn modelId="{61FD5730-CC3D-4653-A0D5-62F148890BF6}" type="presOf" srcId="{8513BA42-22CB-41F9-9B2D-24585495AD7E}" destId="{F77B5492-9F89-4C61-8687-179C751558A4}" srcOrd="0" destOrd="3" presId="urn:microsoft.com/office/officeart/2005/8/layout/hProcess4"/>
    <dgm:cxn modelId="{F9AF4AC2-C832-48B1-AF5D-C7BC9907FA3E}" type="presOf" srcId="{B7759D75-B833-434F-BED4-44CC364A68BE}" destId="{9BE4C730-FEC3-4476-A3AF-F7D0436948B1}" srcOrd="1" destOrd="1" presId="urn:microsoft.com/office/officeart/2005/8/layout/hProcess4"/>
    <dgm:cxn modelId="{DF479C79-CC85-44A5-BB14-171F1F276005}" type="presOf" srcId="{CC015BF7-DA72-48B2-9CE6-78A19085AC3C}" destId="{9BE4C730-FEC3-4476-A3AF-F7D0436948B1}" srcOrd="1" destOrd="2" presId="urn:microsoft.com/office/officeart/2005/8/layout/hProcess4"/>
    <dgm:cxn modelId="{384B5049-8F4C-4D44-81E2-BF3141C65123}" type="presOf" srcId="{CACFFCAA-ABFE-4F62-8C47-98B493C94E18}" destId="{05600B5A-C08B-44D7-BA97-69E6AAE09790}" srcOrd="0" destOrd="0" presId="urn:microsoft.com/office/officeart/2005/8/layout/hProcess4"/>
    <dgm:cxn modelId="{4E90D102-6D41-48F9-B96F-C6A9720BC33B}" type="presOf" srcId="{0C9D62FF-8C2B-40B1-9F1E-3842E990A76B}" destId="{9BE4C730-FEC3-4476-A3AF-F7D0436948B1}" srcOrd="1" destOrd="5" presId="urn:microsoft.com/office/officeart/2005/8/layout/hProcess4"/>
    <dgm:cxn modelId="{3E0D9545-03AA-4EFD-B05B-2B706664D7A5}" type="presOf" srcId="{8513BA42-22CB-41F9-9B2D-24585495AD7E}" destId="{9BE4C730-FEC3-4476-A3AF-F7D0436948B1}" srcOrd="1" destOrd="3" presId="urn:microsoft.com/office/officeart/2005/8/layout/hProcess4"/>
    <dgm:cxn modelId="{16D5F73D-DC6A-4ADF-A3EE-A3DA0B00A64D}" srcId="{A85410A1-A101-4FD9-A504-DB0EE589FB6A}" destId="{3CF32096-CC09-4B33-A0F7-5053317D38F8}" srcOrd="0" destOrd="0" parTransId="{2241F4EF-EA3E-4C7B-986A-170754328CD2}" sibTransId="{77B8EE53-EDAF-474A-A70A-ACFB5B6AD385}"/>
    <dgm:cxn modelId="{9742CC37-A57E-41CD-AD82-73073F42B7A7}" srcId="{A6DC019E-69F2-4777-9A49-38127D197B75}" destId="{4BFA4A5C-8982-4A85-AB8E-8D8ACC2A84BF}" srcOrd="0" destOrd="0" parTransId="{0F9EB3FA-47B7-4FE5-AE70-987848421192}" sibTransId="{8D03C850-709B-44AC-873A-C5EB6FAC7A6A}"/>
    <dgm:cxn modelId="{D010D7BF-9320-4967-A190-29A4CEF9AEF8}" srcId="{CACFFCAA-ABFE-4F62-8C47-98B493C94E18}" destId="{A6DC019E-69F2-4777-9A49-38127D197B75}" srcOrd="2" destOrd="0" parTransId="{6D300C28-AD6D-49B8-A4B8-BD8DBA53D51C}" sibTransId="{22E6A277-95C0-4DE5-952B-9251026776D9}"/>
    <dgm:cxn modelId="{74E1B220-FCE9-485A-8032-658E04443548}" srcId="{A6DC019E-69F2-4777-9A49-38127D197B75}" destId="{0C9D62FF-8C2B-40B1-9F1E-3842E990A76B}" srcOrd="5" destOrd="0" parTransId="{E86452F8-4BBB-45E0-8EED-F300279F01F1}" sibTransId="{416E1C15-B2C8-45A6-93F7-FA2BFCB76441}"/>
    <dgm:cxn modelId="{71269E44-F06B-4396-B40C-A9A63C097D4B}" srcId="{CACFFCAA-ABFE-4F62-8C47-98B493C94E18}" destId="{46AFE29D-5A4C-4FB7-9C6B-3B8798D119B5}" srcOrd="0" destOrd="0" parTransId="{43938C75-EC27-4964-B3E0-DE5CB69D98C4}" sibTransId="{B0F67531-4DF8-49F5-90A4-50825E5C5589}"/>
    <dgm:cxn modelId="{F494A008-7A22-474D-BDCF-6FCDDE11B2FE}" type="presOf" srcId="{A6DC019E-69F2-4777-9A49-38127D197B75}" destId="{197090DF-37A3-4055-B4D7-47A23CA51B8D}" srcOrd="0" destOrd="0" presId="urn:microsoft.com/office/officeart/2005/8/layout/hProcess4"/>
    <dgm:cxn modelId="{7CF34C03-0CC1-46BF-83D6-F0F81CE048F6}" srcId="{A85410A1-A101-4FD9-A504-DB0EE589FB6A}" destId="{93874A57-A0E4-4CA9-BABA-6679BCB40412}" srcOrd="1" destOrd="0" parTransId="{115B0107-3F08-48E3-8298-9ED5BFCF10D5}" sibTransId="{31DB4578-05F4-4A83-9423-2024ADCE14CE}"/>
    <dgm:cxn modelId="{EBDE5A38-C241-4328-901D-FC94B3995A59}" type="presOf" srcId="{46AFE29D-5A4C-4FB7-9C6B-3B8798D119B5}" destId="{6A521872-7753-4AFD-9144-55859837825A}" srcOrd="0" destOrd="0" presId="urn:microsoft.com/office/officeart/2005/8/layout/hProcess4"/>
    <dgm:cxn modelId="{3D2F8A5C-573F-4F88-9277-5F046B19C31C}" type="presOf" srcId="{59BBB29D-6CE9-4B45-9769-D387A535AA42}" destId="{31D75049-4624-4F21-96FA-2B97874A3C59}" srcOrd="0" destOrd="0" presId="urn:microsoft.com/office/officeart/2005/8/layout/hProcess4"/>
    <dgm:cxn modelId="{1FA6B961-7A0A-4AA5-B261-AEDA2852FC85}" type="presOf" srcId="{93874A57-A0E4-4CA9-BABA-6679BCB40412}" destId="{F7E30515-94C8-46C4-B136-A223A26FF8BB}" srcOrd="1" destOrd="1" presId="urn:microsoft.com/office/officeart/2005/8/layout/hProcess4"/>
    <dgm:cxn modelId="{72622009-287D-496A-8B13-A96EE0C10710}" type="presOf" srcId="{27E849E7-C4FE-4125-A4F8-1586A5676D84}" destId="{9076F207-2DD1-4157-B771-809EF1EAC758}" srcOrd="1" destOrd="0" presId="urn:microsoft.com/office/officeart/2005/8/layout/hProcess4"/>
    <dgm:cxn modelId="{9EDA53E6-6305-4E2F-81A9-8EA00A9C8F4D}" type="presOf" srcId="{B7759D75-B833-434F-BED4-44CC364A68BE}" destId="{F77B5492-9F89-4C61-8687-179C751558A4}" srcOrd="0" destOrd="1" presId="urn:microsoft.com/office/officeart/2005/8/layout/hProcess4"/>
    <dgm:cxn modelId="{CFAC63F9-118F-4BE8-8C39-B8719B676730}" type="presOf" srcId="{CFFD56F4-0A99-462F-A05E-64B830198041}" destId="{F77B5492-9F89-4C61-8687-179C751558A4}" srcOrd="0" destOrd="4" presId="urn:microsoft.com/office/officeart/2005/8/layout/hProcess4"/>
    <dgm:cxn modelId="{AF03F1C7-48D9-4FC5-8C79-9B381C19AE55}" type="presOf" srcId="{CC015BF7-DA72-48B2-9CE6-78A19085AC3C}" destId="{F77B5492-9F89-4C61-8687-179C751558A4}" srcOrd="0" destOrd="2" presId="urn:microsoft.com/office/officeart/2005/8/layout/hProcess4"/>
    <dgm:cxn modelId="{B65E8E9D-A111-4073-A45F-23C845134BA0}" srcId="{A6DC019E-69F2-4777-9A49-38127D197B75}" destId="{B7759D75-B833-434F-BED4-44CC364A68BE}" srcOrd="1" destOrd="0" parTransId="{E5DB06C1-0337-420A-A8DE-49A717652753}" sibTransId="{B9688893-50D6-41AE-A7E3-79641A57C717}"/>
    <dgm:cxn modelId="{AAB2EC6E-D906-40E7-9945-1A2C24C9836E}" srcId="{A6DC019E-69F2-4777-9A49-38127D197B75}" destId="{CC015BF7-DA72-48B2-9CE6-78A19085AC3C}" srcOrd="2" destOrd="0" parTransId="{1CCD3C64-2916-4728-84F4-E1E32B6EC0D0}" sibTransId="{5CB24F5C-48D9-4EC6-9A23-27FD32929B67}"/>
    <dgm:cxn modelId="{5D5806B5-6FC4-49CD-A33B-20591537F30F}" type="presOf" srcId="{27E849E7-C4FE-4125-A4F8-1586A5676D84}" destId="{5035E5B1-7039-46BE-9BFC-D65DC005DA5A}" srcOrd="0" destOrd="0" presId="urn:microsoft.com/office/officeart/2005/8/layout/hProcess4"/>
    <dgm:cxn modelId="{81A565EF-98A3-423B-ACB2-6DEC40BD5BFD}" type="presOf" srcId="{8FF0E648-5E7D-449F-957C-B532D415C41E}" destId="{A5E9DFB1-DA41-4A83-8C18-190BC388CF90}" srcOrd="0" destOrd="2" presId="urn:microsoft.com/office/officeart/2005/8/layout/hProcess4"/>
    <dgm:cxn modelId="{52C490AD-C58D-4082-A45F-94FA5B93C09F}" type="presOf" srcId="{CFFD56F4-0A99-462F-A05E-64B830198041}" destId="{9BE4C730-FEC3-4476-A3AF-F7D0436948B1}" srcOrd="1" destOrd="4" presId="urn:microsoft.com/office/officeart/2005/8/layout/hProcess4"/>
    <dgm:cxn modelId="{34B04939-6701-4217-87D3-7B76C7F70F8A}" type="presOf" srcId="{B0F67531-4DF8-49F5-90A4-50825E5C5589}" destId="{F2DB3E0D-14BF-4B1A-A196-D489CCACF5F3}" srcOrd="0" destOrd="0" presId="urn:microsoft.com/office/officeart/2005/8/layout/hProcess4"/>
    <dgm:cxn modelId="{73B4EB4E-A572-4B13-9446-3C57DC0FC9EB}" srcId="{A85410A1-A101-4FD9-A504-DB0EE589FB6A}" destId="{8FF0E648-5E7D-449F-957C-B532D415C41E}" srcOrd="2" destOrd="0" parTransId="{F004CC90-DD99-4BD8-B5B2-EBE901C67088}" sibTransId="{7852D654-FA14-40E7-BAF3-0C7A82C0BC40}"/>
    <dgm:cxn modelId="{3FD8B9CB-D8E1-4886-8F8E-A2533DDC8013}" type="presParOf" srcId="{05600B5A-C08B-44D7-BA97-69E6AAE09790}" destId="{6BB56F8B-6366-4569-8352-5E182F7A2D24}" srcOrd="0" destOrd="0" presId="urn:microsoft.com/office/officeart/2005/8/layout/hProcess4"/>
    <dgm:cxn modelId="{43DBCB22-3556-481F-B5F6-75C63CF01DCD}" type="presParOf" srcId="{05600B5A-C08B-44D7-BA97-69E6AAE09790}" destId="{F1E5D1F5-D840-4E85-BCCA-0AF459959D21}" srcOrd="1" destOrd="0" presId="urn:microsoft.com/office/officeart/2005/8/layout/hProcess4"/>
    <dgm:cxn modelId="{6F6CD7D2-AC4B-44FA-99AC-703C199EA1B7}" type="presParOf" srcId="{05600B5A-C08B-44D7-BA97-69E6AAE09790}" destId="{E0CC1929-ED29-4E07-B6C4-346845DE5B97}" srcOrd="2" destOrd="0" presId="urn:microsoft.com/office/officeart/2005/8/layout/hProcess4"/>
    <dgm:cxn modelId="{EFF46CBE-EC69-40E9-A76A-A05FA9F29B68}" type="presParOf" srcId="{E0CC1929-ED29-4E07-B6C4-346845DE5B97}" destId="{C96316F7-60F4-4CA5-9AA0-04027B14BFB6}" srcOrd="0" destOrd="0" presId="urn:microsoft.com/office/officeart/2005/8/layout/hProcess4"/>
    <dgm:cxn modelId="{3123BCE0-5F28-499E-B101-5A465329A8AC}" type="presParOf" srcId="{C96316F7-60F4-4CA5-9AA0-04027B14BFB6}" destId="{7F304EEF-70E4-479A-B117-D795E2D3DCB1}" srcOrd="0" destOrd="0" presId="urn:microsoft.com/office/officeart/2005/8/layout/hProcess4"/>
    <dgm:cxn modelId="{285C2E85-9B48-4EE9-ACD2-8D5087ACDF46}" type="presParOf" srcId="{C96316F7-60F4-4CA5-9AA0-04027B14BFB6}" destId="{5035E5B1-7039-46BE-9BFC-D65DC005DA5A}" srcOrd="1" destOrd="0" presId="urn:microsoft.com/office/officeart/2005/8/layout/hProcess4"/>
    <dgm:cxn modelId="{7FD9E6A2-005D-4AA6-8DD5-8D92DF05500E}" type="presParOf" srcId="{C96316F7-60F4-4CA5-9AA0-04027B14BFB6}" destId="{9076F207-2DD1-4157-B771-809EF1EAC758}" srcOrd="2" destOrd="0" presId="urn:microsoft.com/office/officeart/2005/8/layout/hProcess4"/>
    <dgm:cxn modelId="{ED79149C-3F71-4B8C-891B-1A02AD673925}" type="presParOf" srcId="{C96316F7-60F4-4CA5-9AA0-04027B14BFB6}" destId="{6A521872-7753-4AFD-9144-55859837825A}" srcOrd="3" destOrd="0" presId="urn:microsoft.com/office/officeart/2005/8/layout/hProcess4"/>
    <dgm:cxn modelId="{2E700E4F-515A-4CC2-B4CE-BEAB41ED389A}" type="presParOf" srcId="{C96316F7-60F4-4CA5-9AA0-04027B14BFB6}" destId="{1EEA9347-0765-4DE6-9682-C88698B82495}" srcOrd="4" destOrd="0" presId="urn:microsoft.com/office/officeart/2005/8/layout/hProcess4"/>
    <dgm:cxn modelId="{0D8D0D9F-7550-4C76-8679-1552FD77DDC4}" type="presParOf" srcId="{E0CC1929-ED29-4E07-B6C4-346845DE5B97}" destId="{F2DB3E0D-14BF-4B1A-A196-D489CCACF5F3}" srcOrd="1" destOrd="0" presId="urn:microsoft.com/office/officeart/2005/8/layout/hProcess4"/>
    <dgm:cxn modelId="{D8608B64-5D21-42BA-8D7E-1127BF1CCEC1}" type="presParOf" srcId="{E0CC1929-ED29-4E07-B6C4-346845DE5B97}" destId="{DB500F0A-1124-47AA-8CD9-18F3D959A292}" srcOrd="2" destOrd="0" presId="urn:microsoft.com/office/officeart/2005/8/layout/hProcess4"/>
    <dgm:cxn modelId="{3979B4A6-6EBE-4CC4-BE1C-4943CB299F6E}" type="presParOf" srcId="{DB500F0A-1124-47AA-8CD9-18F3D959A292}" destId="{0D986A79-A2B3-451F-BC7D-3047D5828B36}" srcOrd="0" destOrd="0" presId="urn:microsoft.com/office/officeart/2005/8/layout/hProcess4"/>
    <dgm:cxn modelId="{5609A0F8-AA5C-4AB0-B0E2-B41752C0051E}" type="presParOf" srcId="{DB500F0A-1124-47AA-8CD9-18F3D959A292}" destId="{A5E9DFB1-DA41-4A83-8C18-190BC388CF90}" srcOrd="1" destOrd="0" presId="urn:microsoft.com/office/officeart/2005/8/layout/hProcess4"/>
    <dgm:cxn modelId="{0D47145B-1FF3-4DD8-AF00-433CE48FF194}" type="presParOf" srcId="{DB500F0A-1124-47AA-8CD9-18F3D959A292}" destId="{F7E30515-94C8-46C4-B136-A223A26FF8BB}" srcOrd="2" destOrd="0" presId="urn:microsoft.com/office/officeart/2005/8/layout/hProcess4"/>
    <dgm:cxn modelId="{C163EAA6-0E83-48B2-8E1D-3BFFC43C67D0}" type="presParOf" srcId="{DB500F0A-1124-47AA-8CD9-18F3D959A292}" destId="{1CA6B9BD-36A0-4469-81AA-AABBDC0934C0}" srcOrd="3" destOrd="0" presId="urn:microsoft.com/office/officeart/2005/8/layout/hProcess4"/>
    <dgm:cxn modelId="{B99D5FE5-B06F-4521-81FF-60D3D136243A}" type="presParOf" srcId="{DB500F0A-1124-47AA-8CD9-18F3D959A292}" destId="{B87033DD-BD41-4FF6-A3E4-85BA830A984A}" srcOrd="4" destOrd="0" presId="urn:microsoft.com/office/officeart/2005/8/layout/hProcess4"/>
    <dgm:cxn modelId="{981A49B2-7194-4562-ACEA-FC1432703BEE}" type="presParOf" srcId="{E0CC1929-ED29-4E07-B6C4-346845DE5B97}" destId="{31D75049-4624-4F21-96FA-2B97874A3C59}" srcOrd="3" destOrd="0" presId="urn:microsoft.com/office/officeart/2005/8/layout/hProcess4"/>
    <dgm:cxn modelId="{9239097B-69F9-474A-930D-9AC67C01B106}" type="presParOf" srcId="{E0CC1929-ED29-4E07-B6C4-346845DE5B97}" destId="{3683A641-228D-4F54-BCCB-60BED86E4814}" srcOrd="4" destOrd="0" presId="urn:microsoft.com/office/officeart/2005/8/layout/hProcess4"/>
    <dgm:cxn modelId="{C4F7E6F2-FC2E-46EC-BCDE-8072461E27F4}" type="presParOf" srcId="{3683A641-228D-4F54-BCCB-60BED86E4814}" destId="{E124C90F-3AE6-4169-A9CD-13D7F413136B}" srcOrd="0" destOrd="0" presId="urn:microsoft.com/office/officeart/2005/8/layout/hProcess4"/>
    <dgm:cxn modelId="{54E296E9-E53D-4FF6-A31A-EAE791AC38A7}" type="presParOf" srcId="{3683A641-228D-4F54-BCCB-60BED86E4814}" destId="{F77B5492-9F89-4C61-8687-179C751558A4}" srcOrd="1" destOrd="0" presId="urn:microsoft.com/office/officeart/2005/8/layout/hProcess4"/>
    <dgm:cxn modelId="{7E921637-9F31-430F-97EB-E3BF9ED2871D}" type="presParOf" srcId="{3683A641-228D-4F54-BCCB-60BED86E4814}" destId="{9BE4C730-FEC3-4476-A3AF-F7D0436948B1}" srcOrd="2" destOrd="0" presId="urn:microsoft.com/office/officeart/2005/8/layout/hProcess4"/>
    <dgm:cxn modelId="{C0321F3A-C78D-4C23-8536-1691C87DF7FE}" type="presParOf" srcId="{3683A641-228D-4F54-BCCB-60BED86E4814}" destId="{197090DF-37A3-4055-B4D7-47A23CA51B8D}" srcOrd="3" destOrd="0" presId="urn:microsoft.com/office/officeart/2005/8/layout/hProcess4"/>
    <dgm:cxn modelId="{57813C5E-FC3E-4900-A485-4C81670B2F62}" type="presParOf" srcId="{3683A641-228D-4F54-BCCB-60BED86E4814}" destId="{159D7CBC-7E13-420F-A082-F470FAA5ED2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BA4BDDD-4752-4925-AFB2-A7437CFB91DB}"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8ED3D664-6F49-4B57-BDDA-32DC5411DA4E}">
      <dgm:prSet phldrT="[Text]"/>
      <dgm:spPr/>
      <dgm:t>
        <a:bodyPr/>
        <a:lstStyle/>
        <a:p>
          <a:r>
            <a:rPr lang="en-US" dirty="0" smtClean="0"/>
            <a:t>Systematic and </a:t>
          </a:r>
          <a:r>
            <a:rPr lang="en-US" dirty="0" smtClean="0"/>
            <a:t>continuous </a:t>
          </a:r>
          <a:r>
            <a:rPr lang="en-US" dirty="0" smtClean="0"/>
            <a:t>soliciting of business activities </a:t>
          </a:r>
          <a:endParaRPr lang="en-US" dirty="0"/>
        </a:p>
      </dgm:t>
    </dgm:pt>
    <dgm:pt modelId="{064D28C0-F00C-4ED1-AB15-68D96F987DAD}" type="parTrans" cxnId="{B628CE90-0F12-49C9-B26E-2A3CCD85AC0C}">
      <dgm:prSet/>
      <dgm:spPr/>
      <dgm:t>
        <a:bodyPr/>
        <a:lstStyle/>
        <a:p>
          <a:endParaRPr lang="en-US"/>
        </a:p>
      </dgm:t>
    </dgm:pt>
    <dgm:pt modelId="{B33898BB-29D2-4F0A-9F94-5B2D610E115F}" type="sibTrans" cxnId="{B628CE90-0F12-49C9-B26E-2A3CCD85AC0C}">
      <dgm:prSet/>
      <dgm:spPr/>
      <dgm:t>
        <a:bodyPr/>
        <a:lstStyle/>
        <a:p>
          <a:endParaRPr lang="en-US"/>
        </a:p>
      </dgm:t>
    </dgm:pt>
    <dgm:pt modelId="{37D2CEFC-4E58-4CA6-BF1B-27FE8FA6C018}">
      <dgm:prSet phldrT="[Text]"/>
      <dgm:spPr/>
      <dgm:t>
        <a:bodyPr/>
        <a:lstStyle/>
        <a:p>
          <a:r>
            <a:rPr lang="en-US" dirty="0" smtClean="0"/>
            <a:t>Engaging in interaction </a:t>
          </a:r>
          <a:endParaRPr lang="en-US" dirty="0"/>
        </a:p>
      </dgm:t>
    </dgm:pt>
    <dgm:pt modelId="{6B44F179-0558-40D0-8E8F-C332E93834DF}" type="parTrans" cxnId="{CCC68103-D583-43EE-9BD6-0055B03898B1}">
      <dgm:prSet/>
      <dgm:spPr/>
      <dgm:t>
        <a:bodyPr/>
        <a:lstStyle/>
        <a:p>
          <a:endParaRPr lang="en-US"/>
        </a:p>
      </dgm:t>
    </dgm:pt>
    <dgm:pt modelId="{E4EFC0EB-594C-449B-B53D-9B3412D24A93}" type="sibTrans" cxnId="{CCC68103-D583-43EE-9BD6-0055B03898B1}">
      <dgm:prSet/>
      <dgm:spPr/>
      <dgm:t>
        <a:bodyPr/>
        <a:lstStyle/>
        <a:p>
          <a:endParaRPr lang="en-US"/>
        </a:p>
      </dgm:t>
    </dgm:pt>
    <dgm:pt modelId="{9B9245D5-A7BF-448D-BA2A-5A3EB7F0BF63}" type="pres">
      <dgm:prSet presAssocID="{BBA4BDDD-4752-4925-AFB2-A7437CFB91DB}" presName="compositeShape" presStyleCnt="0">
        <dgm:presLayoutVars>
          <dgm:chMax val="2"/>
          <dgm:dir/>
          <dgm:resizeHandles val="exact"/>
        </dgm:presLayoutVars>
      </dgm:prSet>
      <dgm:spPr/>
      <dgm:t>
        <a:bodyPr/>
        <a:lstStyle/>
        <a:p>
          <a:endParaRPr lang="en-US"/>
        </a:p>
      </dgm:t>
    </dgm:pt>
    <dgm:pt modelId="{3E8B7FA6-4F35-4427-86FE-571943B6E79E}" type="pres">
      <dgm:prSet presAssocID="{BBA4BDDD-4752-4925-AFB2-A7437CFB91DB}" presName="ribbon" presStyleLbl="node1" presStyleIdx="0" presStyleCnt="1"/>
      <dgm:spPr/>
    </dgm:pt>
    <dgm:pt modelId="{3346DA0F-FF92-4917-B9F9-41FC8D2B5CD6}" type="pres">
      <dgm:prSet presAssocID="{BBA4BDDD-4752-4925-AFB2-A7437CFB91DB}" presName="leftArrowText" presStyleLbl="node1" presStyleIdx="0" presStyleCnt="1" custLinFactNeighborY="0">
        <dgm:presLayoutVars>
          <dgm:chMax val="0"/>
          <dgm:bulletEnabled val="1"/>
        </dgm:presLayoutVars>
      </dgm:prSet>
      <dgm:spPr/>
      <dgm:t>
        <a:bodyPr/>
        <a:lstStyle/>
        <a:p>
          <a:endParaRPr lang="en-US"/>
        </a:p>
      </dgm:t>
    </dgm:pt>
    <dgm:pt modelId="{E47BFF4C-9932-48B2-993D-E58D8C5B5435}" type="pres">
      <dgm:prSet presAssocID="{BBA4BDDD-4752-4925-AFB2-A7437CFB91DB}" presName="rightArrowText" presStyleLbl="node1" presStyleIdx="0" presStyleCnt="1">
        <dgm:presLayoutVars>
          <dgm:chMax val="0"/>
          <dgm:bulletEnabled val="1"/>
        </dgm:presLayoutVars>
      </dgm:prSet>
      <dgm:spPr/>
      <dgm:t>
        <a:bodyPr/>
        <a:lstStyle/>
        <a:p>
          <a:endParaRPr lang="en-US"/>
        </a:p>
      </dgm:t>
    </dgm:pt>
  </dgm:ptLst>
  <dgm:cxnLst>
    <dgm:cxn modelId="{59F9A7E6-26B1-4B50-938D-C117EB86FFBD}" type="presOf" srcId="{8ED3D664-6F49-4B57-BDDA-32DC5411DA4E}" destId="{3346DA0F-FF92-4917-B9F9-41FC8D2B5CD6}" srcOrd="0" destOrd="0" presId="urn:microsoft.com/office/officeart/2005/8/layout/arrow6"/>
    <dgm:cxn modelId="{E84819EF-6ABD-4A23-B6E8-0591AD77B6E8}" type="presOf" srcId="{37D2CEFC-4E58-4CA6-BF1B-27FE8FA6C018}" destId="{E47BFF4C-9932-48B2-993D-E58D8C5B5435}" srcOrd="0" destOrd="0" presId="urn:microsoft.com/office/officeart/2005/8/layout/arrow6"/>
    <dgm:cxn modelId="{B628CE90-0F12-49C9-B26E-2A3CCD85AC0C}" srcId="{BBA4BDDD-4752-4925-AFB2-A7437CFB91DB}" destId="{8ED3D664-6F49-4B57-BDDA-32DC5411DA4E}" srcOrd="0" destOrd="0" parTransId="{064D28C0-F00C-4ED1-AB15-68D96F987DAD}" sibTransId="{B33898BB-29D2-4F0A-9F94-5B2D610E115F}"/>
    <dgm:cxn modelId="{CCC68103-D583-43EE-9BD6-0055B03898B1}" srcId="{BBA4BDDD-4752-4925-AFB2-A7437CFB91DB}" destId="{37D2CEFC-4E58-4CA6-BF1B-27FE8FA6C018}" srcOrd="1" destOrd="0" parTransId="{6B44F179-0558-40D0-8E8F-C332E93834DF}" sibTransId="{E4EFC0EB-594C-449B-B53D-9B3412D24A93}"/>
    <dgm:cxn modelId="{4C420207-E0C3-4E24-9175-1B6864A30D44}" type="presOf" srcId="{BBA4BDDD-4752-4925-AFB2-A7437CFB91DB}" destId="{9B9245D5-A7BF-448D-BA2A-5A3EB7F0BF63}" srcOrd="0" destOrd="0" presId="urn:microsoft.com/office/officeart/2005/8/layout/arrow6"/>
    <dgm:cxn modelId="{DB19A233-B2AF-4E8A-A82F-7CDBA631DF99}" type="presParOf" srcId="{9B9245D5-A7BF-448D-BA2A-5A3EB7F0BF63}" destId="{3E8B7FA6-4F35-4427-86FE-571943B6E79E}" srcOrd="0" destOrd="0" presId="urn:microsoft.com/office/officeart/2005/8/layout/arrow6"/>
    <dgm:cxn modelId="{8E8CD127-8E55-4F94-8058-BE49DADEC9EE}" type="presParOf" srcId="{9B9245D5-A7BF-448D-BA2A-5A3EB7F0BF63}" destId="{3346DA0F-FF92-4917-B9F9-41FC8D2B5CD6}" srcOrd="1" destOrd="0" presId="urn:microsoft.com/office/officeart/2005/8/layout/arrow6"/>
    <dgm:cxn modelId="{E5ACBEAB-3912-49DB-B6C1-9DA12341A766}" type="presParOf" srcId="{9B9245D5-A7BF-448D-BA2A-5A3EB7F0BF63}" destId="{E47BFF4C-9932-48B2-993D-E58D8C5B5435}"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306310-BBCE-494D-9099-9164B895B89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IN"/>
        </a:p>
      </dgm:t>
    </dgm:pt>
    <dgm:pt modelId="{8748C91D-888F-4E9E-B4D2-A139BA16403B}">
      <dgm:prSet phldrT="[Text]" custT="1"/>
      <dgm:spPr>
        <a:xfrm>
          <a:off x="-105969" y="0"/>
          <a:ext cx="6945075" cy="836676"/>
        </a:xfrm>
        <a:prstGeom prst="roundRect">
          <a:avLst>
            <a:gd name="adj" fmla="val 10000"/>
          </a:avLst>
        </a:prstGeom>
        <a:solidFill>
          <a:srgbClr val="81BC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chemeClr val="bg1"/>
              </a:solidFill>
            </a:rPr>
            <a:t>Threshold of “revenue” and “users” to be decided after consultation with stakeholders</a:t>
          </a:r>
          <a:endParaRPr lang="en-IN"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4EF3BADC-6A6B-4E2C-8841-4D056CB795FC}" type="parTrans" cxnId="{7BBA2DEF-C5D2-40FF-8195-CC1C394955D3}">
      <dgm:prSet/>
      <dgm:spPr/>
      <dgm:t>
        <a:bodyPr/>
        <a:lstStyle/>
        <a:p>
          <a:endParaRPr lang="en-IN" sz="1400">
            <a:latin typeface="Verdana" panose="020B0604030504040204" pitchFamily="34" charset="0"/>
            <a:ea typeface="Verdana" panose="020B0604030504040204" pitchFamily="34" charset="0"/>
            <a:cs typeface="Verdana" panose="020B0604030504040204" pitchFamily="34" charset="0"/>
          </a:endParaRPr>
        </a:p>
      </dgm:t>
    </dgm:pt>
    <dgm:pt modelId="{3FA42708-1874-4596-9FFF-C0DC43D27367}" type="sibTrans" cxnId="{7BBA2DEF-C5D2-40FF-8195-CC1C394955D3}">
      <dgm:prSet/>
      <dgm:spPr>
        <a:xfrm>
          <a:off x="6083327" y="611238"/>
          <a:ext cx="543839" cy="543839"/>
        </a:xfrm>
        <a:prstGeom prst="downArrow">
          <a:avLst>
            <a:gd name="adj1" fmla="val 55000"/>
            <a:gd name="adj2" fmla="val 45000"/>
          </a:avLst>
        </a:prstGeom>
        <a:solidFill>
          <a:srgbClr val="81BC00">
            <a:tint val="40000"/>
            <a:alpha val="90000"/>
            <a:hueOff val="0"/>
            <a:satOff val="0"/>
            <a:lumOff val="0"/>
            <a:alphaOff val="0"/>
          </a:srgbClr>
        </a:solidFill>
        <a:ln w="25400" cap="flat" cmpd="sng" algn="ctr">
          <a:solidFill>
            <a:srgbClr val="81BC00">
              <a:tint val="40000"/>
              <a:alpha val="90000"/>
              <a:hueOff val="0"/>
              <a:satOff val="0"/>
              <a:lumOff val="0"/>
              <a:alphaOff val="0"/>
            </a:srgbClr>
          </a:solidFill>
          <a:prstDash val="solid"/>
        </a:ln>
        <a:effectLst/>
      </dgm:spPr>
      <dgm:t>
        <a:bodyPr/>
        <a:lstStyle/>
        <a:p>
          <a:endParaRPr lang="en-IN" sz="140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1F940377-0DAD-47DD-B07A-050FAAE0FE3E}">
      <dgm:prSet phldrT="[Text]" custT="1"/>
      <dgm:spPr>
        <a:xfrm>
          <a:off x="592942" y="952881"/>
          <a:ext cx="6521197" cy="836676"/>
        </a:xfrm>
        <a:prstGeom prst="roundRect">
          <a:avLst>
            <a:gd name="adj" fmla="val 10000"/>
          </a:avLst>
        </a:prstGeom>
        <a:solidFill>
          <a:srgbClr val="00A1D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chemeClr val="bg1"/>
              </a:solidFill>
            </a:rPr>
            <a:t>Non-treaty jurisdictions to be impacted by the proposed amendment</a:t>
          </a:r>
          <a:endParaRPr lang="en-IN"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330FCD9E-7EFA-469F-B8E9-32A65F0C3DE9}" type="parTrans" cxnId="{E0DF2454-B6DD-441E-AC70-62C11B3BD47B}">
      <dgm:prSet/>
      <dgm:spPr/>
      <dgm:t>
        <a:bodyPr/>
        <a:lstStyle/>
        <a:p>
          <a:endParaRPr lang="en-IN" sz="1400">
            <a:latin typeface="Verdana" panose="020B0604030504040204" pitchFamily="34" charset="0"/>
            <a:ea typeface="Verdana" panose="020B0604030504040204" pitchFamily="34" charset="0"/>
            <a:cs typeface="Verdana" panose="020B0604030504040204" pitchFamily="34" charset="0"/>
          </a:endParaRPr>
        </a:p>
      </dgm:t>
    </dgm:pt>
    <dgm:pt modelId="{721D5162-8B9B-4D5C-A07B-656823FD91D8}" type="sibTrans" cxnId="{E0DF2454-B6DD-441E-AC70-62C11B3BD47B}">
      <dgm:prSet/>
      <dgm:spPr>
        <a:xfrm>
          <a:off x="6570300" y="1564119"/>
          <a:ext cx="543839" cy="543839"/>
        </a:xfrm>
        <a:prstGeom prst="downArrow">
          <a:avLst>
            <a:gd name="adj1" fmla="val 55000"/>
            <a:gd name="adj2" fmla="val 45000"/>
          </a:avLst>
        </a:prstGeom>
        <a:solidFill>
          <a:srgbClr val="00A1DE">
            <a:tint val="40000"/>
            <a:alpha val="90000"/>
            <a:hueOff val="0"/>
            <a:satOff val="0"/>
            <a:lumOff val="0"/>
            <a:alphaOff val="0"/>
          </a:srgbClr>
        </a:solidFill>
        <a:ln w="25400" cap="flat" cmpd="sng" algn="ctr">
          <a:solidFill>
            <a:srgbClr val="00A1DE">
              <a:tint val="40000"/>
              <a:alpha val="90000"/>
              <a:hueOff val="0"/>
              <a:satOff val="0"/>
              <a:lumOff val="0"/>
              <a:alphaOff val="0"/>
            </a:srgbClr>
          </a:solidFill>
          <a:prstDash val="solid"/>
        </a:ln>
        <a:effectLst/>
      </dgm:spPr>
      <dgm:t>
        <a:bodyPr/>
        <a:lstStyle/>
        <a:p>
          <a:endParaRPr lang="en-IN" sz="140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6F7FAB4C-461C-43DE-B35B-A2707AE6FD2A}">
      <dgm:prSet custT="1"/>
      <dgm:spPr>
        <a:xfrm>
          <a:off x="1079914" y="1905762"/>
          <a:ext cx="6521197" cy="836676"/>
        </a:xfrm>
        <a:prstGeom prst="roundRect">
          <a:avLst>
            <a:gd name="adj" fmla="val 10000"/>
          </a:avLst>
        </a:prstGeom>
        <a:solidFill>
          <a:srgbClr val="3C8A2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chemeClr val="bg1"/>
              </a:solidFill>
            </a:rPr>
            <a:t>Cross border business profits to continue to be taxed as per existing treaty rules till the DTAAs are modified </a:t>
          </a:r>
          <a:endParaRPr lang="en-IN"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D066226A-9789-4463-B448-40DD8F1E8040}" type="parTrans" cxnId="{84F7440B-F74E-465C-BCC7-38FAC9B84313}">
      <dgm:prSet/>
      <dgm:spPr/>
      <dgm:t>
        <a:bodyPr/>
        <a:lstStyle/>
        <a:p>
          <a:endParaRPr lang="en-IN" sz="1400">
            <a:latin typeface="Verdana" panose="020B0604030504040204" pitchFamily="34" charset="0"/>
            <a:ea typeface="Verdana" panose="020B0604030504040204" pitchFamily="34" charset="0"/>
            <a:cs typeface="Verdana" panose="020B0604030504040204" pitchFamily="34" charset="0"/>
          </a:endParaRPr>
        </a:p>
      </dgm:t>
    </dgm:pt>
    <dgm:pt modelId="{51270A44-85BC-49E5-AC47-F2DD2AAB5675}" type="sibTrans" cxnId="{84F7440B-F74E-465C-BCC7-38FAC9B84313}">
      <dgm:prSet/>
      <dgm:spPr>
        <a:xfrm>
          <a:off x="7057272" y="2503055"/>
          <a:ext cx="543839" cy="543839"/>
        </a:xfrm>
        <a:prstGeom prst="downArrow">
          <a:avLst>
            <a:gd name="adj1" fmla="val 55000"/>
            <a:gd name="adj2" fmla="val 45000"/>
          </a:avLst>
        </a:prstGeom>
        <a:solidFill>
          <a:srgbClr val="3C8A2E">
            <a:tint val="40000"/>
            <a:alpha val="90000"/>
            <a:hueOff val="0"/>
            <a:satOff val="0"/>
            <a:lumOff val="0"/>
            <a:alphaOff val="0"/>
          </a:srgbClr>
        </a:solidFill>
        <a:ln w="25400" cap="flat" cmpd="sng" algn="ctr">
          <a:solidFill>
            <a:srgbClr val="3C8A2E">
              <a:tint val="40000"/>
              <a:alpha val="90000"/>
              <a:hueOff val="0"/>
              <a:satOff val="0"/>
              <a:lumOff val="0"/>
              <a:alphaOff val="0"/>
            </a:srgbClr>
          </a:solidFill>
          <a:prstDash val="solid"/>
        </a:ln>
        <a:effectLst/>
      </dgm:spPr>
      <dgm:t>
        <a:bodyPr/>
        <a:lstStyle/>
        <a:p>
          <a:endParaRPr lang="en-IN" sz="140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FE65A103-12C1-45FA-8430-BF55F5647916}">
      <dgm:prSet custT="1"/>
      <dgm:spPr>
        <a:xfrm>
          <a:off x="1566887" y="2858643"/>
          <a:ext cx="6521197" cy="836676"/>
        </a:xfrm>
        <a:prstGeom prst="roundRect">
          <a:avLst>
            <a:gd name="adj" fmla="val 10000"/>
          </a:avLst>
        </a:prstGeom>
        <a:solidFill>
          <a:srgbClr val="72C7E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chemeClr val="bg1"/>
              </a:solidFill>
            </a:rPr>
            <a:t>India to re-negotiate existing DTAAs for inclusion of the new nexus rule</a:t>
          </a:r>
          <a:endParaRPr lang="en-IN"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84F2F254-2795-4AA0-89F6-9706998A6EBE}" type="parTrans" cxnId="{E3316771-5A3E-4977-B495-79E51DA89D64}">
      <dgm:prSet/>
      <dgm:spPr/>
      <dgm:t>
        <a:bodyPr/>
        <a:lstStyle/>
        <a:p>
          <a:endParaRPr lang="en-IN" sz="1400">
            <a:latin typeface="Verdana" panose="020B0604030504040204" pitchFamily="34" charset="0"/>
            <a:ea typeface="Verdana" panose="020B0604030504040204" pitchFamily="34" charset="0"/>
            <a:cs typeface="Verdana" panose="020B0604030504040204" pitchFamily="34" charset="0"/>
          </a:endParaRPr>
        </a:p>
      </dgm:t>
    </dgm:pt>
    <dgm:pt modelId="{F995D68D-7055-407C-9E7D-152849147089}" type="sibTrans" cxnId="{E3316771-5A3E-4977-B495-79E51DA89D64}">
      <dgm:prSet/>
      <dgm:spPr>
        <a:xfrm>
          <a:off x="7544245" y="3465233"/>
          <a:ext cx="543839" cy="543839"/>
        </a:xfrm>
        <a:prstGeom prst="downArrow">
          <a:avLst>
            <a:gd name="adj1" fmla="val 55000"/>
            <a:gd name="adj2" fmla="val 45000"/>
          </a:avLst>
        </a:prstGeom>
        <a:solidFill>
          <a:srgbClr val="72C7E7">
            <a:tint val="40000"/>
            <a:alpha val="90000"/>
            <a:hueOff val="0"/>
            <a:satOff val="0"/>
            <a:lumOff val="0"/>
            <a:alphaOff val="0"/>
          </a:srgbClr>
        </a:solidFill>
        <a:ln w="25400" cap="flat" cmpd="sng" algn="ctr">
          <a:solidFill>
            <a:srgbClr val="72C7E7">
              <a:tint val="40000"/>
              <a:alpha val="90000"/>
              <a:hueOff val="0"/>
              <a:satOff val="0"/>
              <a:lumOff val="0"/>
              <a:alphaOff val="0"/>
            </a:srgbClr>
          </a:solidFill>
          <a:prstDash val="solid"/>
        </a:ln>
        <a:effectLst/>
      </dgm:spPr>
      <dgm:t>
        <a:bodyPr/>
        <a:lstStyle/>
        <a:p>
          <a:endParaRPr lang="en-IN" sz="140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gm:t>
    </dgm:pt>
    <dgm:pt modelId="{362DAA2E-325F-474A-96B2-481759C59A4B}">
      <dgm:prSet custT="1"/>
      <dgm:spPr>
        <a:xfrm>
          <a:off x="2053859" y="3811524"/>
          <a:ext cx="6521197" cy="836676"/>
        </a:xfrm>
        <a:prstGeom prst="roundRect">
          <a:avLst>
            <a:gd name="adj" fmla="val 10000"/>
          </a:avLst>
        </a:prstGeom>
        <a:solidFill>
          <a:srgbClr val="BDD20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smtClean="0"/>
            <a:t>The proposed amendment is in lines with the </a:t>
          </a:r>
          <a:r>
            <a:rPr lang="en-US" sz="1400" dirty="0" smtClean="0"/>
            <a:t> recommendations </a:t>
          </a:r>
          <a:r>
            <a:rPr lang="en-US" sz="1400" dirty="0" smtClean="0"/>
            <a:t>under BEPS Action Plan 1 on addressing tax challenges of the digital economy</a:t>
          </a:r>
          <a:endParaRPr lang="en-IN" sz="14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7E543618-50AC-4703-B783-62CF83247E99}" type="parTrans" cxnId="{F2C46CC6-4072-4566-A662-876E66AE81AF}">
      <dgm:prSet/>
      <dgm:spPr/>
      <dgm:t>
        <a:bodyPr/>
        <a:lstStyle/>
        <a:p>
          <a:endParaRPr lang="en-IN" sz="1400">
            <a:latin typeface="Verdana" panose="020B0604030504040204" pitchFamily="34" charset="0"/>
            <a:ea typeface="Verdana" panose="020B0604030504040204" pitchFamily="34" charset="0"/>
            <a:cs typeface="Verdana" panose="020B0604030504040204" pitchFamily="34" charset="0"/>
          </a:endParaRPr>
        </a:p>
      </dgm:t>
    </dgm:pt>
    <dgm:pt modelId="{6C348F70-341C-4C23-B6E7-57C5A3CD52CE}" type="sibTrans" cxnId="{F2C46CC6-4072-4566-A662-876E66AE81AF}">
      <dgm:prSet/>
      <dgm:spPr/>
      <dgm:t>
        <a:bodyPr/>
        <a:lstStyle/>
        <a:p>
          <a:endParaRPr lang="en-IN" sz="1400">
            <a:latin typeface="Verdana" panose="020B0604030504040204" pitchFamily="34" charset="0"/>
            <a:ea typeface="Verdana" panose="020B0604030504040204" pitchFamily="34" charset="0"/>
            <a:cs typeface="Verdana" panose="020B0604030504040204" pitchFamily="34" charset="0"/>
          </a:endParaRPr>
        </a:p>
      </dgm:t>
    </dgm:pt>
    <dgm:pt modelId="{BA98F0E1-0EC5-4458-8755-E305A18476D7}" type="pres">
      <dgm:prSet presAssocID="{AB306310-BBCE-494D-9099-9164B895B89F}" presName="outerComposite" presStyleCnt="0">
        <dgm:presLayoutVars>
          <dgm:chMax val="5"/>
          <dgm:dir/>
          <dgm:resizeHandles val="exact"/>
        </dgm:presLayoutVars>
      </dgm:prSet>
      <dgm:spPr/>
      <dgm:t>
        <a:bodyPr/>
        <a:lstStyle/>
        <a:p>
          <a:endParaRPr lang="en-IN"/>
        </a:p>
      </dgm:t>
    </dgm:pt>
    <dgm:pt modelId="{4FC67134-A1D1-4BDF-85E9-14470AD7E679}" type="pres">
      <dgm:prSet presAssocID="{AB306310-BBCE-494D-9099-9164B895B89F}" presName="dummyMaxCanvas" presStyleCnt="0">
        <dgm:presLayoutVars/>
      </dgm:prSet>
      <dgm:spPr/>
      <dgm:t>
        <a:bodyPr/>
        <a:lstStyle/>
        <a:p>
          <a:endParaRPr lang="en-IN"/>
        </a:p>
      </dgm:t>
    </dgm:pt>
    <dgm:pt modelId="{BB76DB81-DDA6-47F0-A991-9AA4F0796F0F}" type="pres">
      <dgm:prSet presAssocID="{AB306310-BBCE-494D-9099-9164B895B89F}" presName="FiveNodes_1" presStyleLbl="node1" presStyleIdx="0" presStyleCnt="5" custScaleX="106500" custLinFactNeighborX="154">
        <dgm:presLayoutVars>
          <dgm:bulletEnabled val="1"/>
        </dgm:presLayoutVars>
      </dgm:prSet>
      <dgm:spPr/>
      <dgm:t>
        <a:bodyPr/>
        <a:lstStyle/>
        <a:p>
          <a:endParaRPr lang="en-IN"/>
        </a:p>
      </dgm:t>
    </dgm:pt>
    <dgm:pt modelId="{8BD3234C-4CFA-4D72-9756-BECB121215FC}" type="pres">
      <dgm:prSet presAssocID="{AB306310-BBCE-494D-9099-9164B895B89F}" presName="FiveNodes_2" presStyleLbl="node1" presStyleIdx="1" presStyleCnt="5">
        <dgm:presLayoutVars>
          <dgm:bulletEnabled val="1"/>
        </dgm:presLayoutVars>
      </dgm:prSet>
      <dgm:spPr/>
      <dgm:t>
        <a:bodyPr/>
        <a:lstStyle/>
        <a:p>
          <a:endParaRPr lang="en-IN"/>
        </a:p>
      </dgm:t>
    </dgm:pt>
    <dgm:pt modelId="{DBEB3C19-D783-4643-BC1A-D7C379A62CB6}" type="pres">
      <dgm:prSet presAssocID="{AB306310-BBCE-494D-9099-9164B895B89F}" presName="FiveNodes_3" presStyleLbl="node1" presStyleIdx="2" presStyleCnt="5">
        <dgm:presLayoutVars>
          <dgm:bulletEnabled val="1"/>
        </dgm:presLayoutVars>
      </dgm:prSet>
      <dgm:spPr/>
      <dgm:t>
        <a:bodyPr/>
        <a:lstStyle/>
        <a:p>
          <a:endParaRPr lang="en-IN"/>
        </a:p>
      </dgm:t>
    </dgm:pt>
    <dgm:pt modelId="{3EFC3ADB-2D1D-45E7-84F8-5C0DBC5303D3}" type="pres">
      <dgm:prSet presAssocID="{AB306310-BBCE-494D-9099-9164B895B89F}" presName="FiveNodes_4" presStyleLbl="node1" presStyleIdx="3" presStyleCnt="5">
        <dgm:presLayoutVars>
          <dgm:bulletEnabled val="1"/>
        </dgm:presLayoutVars>
      </dgm:prSet>
      <dgm:spPr/>
      <dgm:t>
        <a:bodyPr/>
        <a:lstStyle/>
        <a:p>
          <a:endParaRPr lang="en-IN"/>
        </a:p>
      </dgm:t>
    </dgm:pt>
    <dgm:pt modelId="{8D3A7C91-44F8-45F8-8909-0829520007E5}" type="pres">
      <dgm:prSet presAssocID="{AB306310-BBCE-494D-9099-9164B895B89F}" presName="FiveNodes_5" presStyleLbl="node1" presStyleIdx="4" presStyleCnt="5">
        <dgm:presLayoutVars>
          <dgm:bulletEnabled val="1"/>
        </dgm:presLayoutVars>
      </dgm:prSet>
      <dgm:spPr/>
      <dgm:t>
        <a:bodyPr/>
        <a:lstStyle/>
        <a:p>
          <a:endParaRPr lang="en-IN"/>
        </a:p>
      </dgm:t>
    </dgm:pt>
    <dgm:pt modelId="{D1697CFD-69D3-4278-A563-56D8FB42699F}" type="pres">
      <dgm:prSet presAssocID="{AB306310-BBCE-494D-9099-9164B895B89F}" presName="FiveConn_1-2" presStyleLbl="fgAccFollowNode1" presStyleIdx="0" presStyleCnt="4">
        <dgm:presLayoutVars>
          <dgm:bulletEnabled val="1"/>
        </dgm:presLayoutVars>
      </dgm:prSet>
      <dgm:spPr/>
      <dgm:t>
        <a:bodyPr/>
        <a:lstStyle/>
        <a:p>
          <a:endParaRPr lang="en-IN"/>
        </a:p>
      </dgm:t>
    </dgm:pt>
    <dgm:pt modelId="{D53A65AF-CA93-44B5-B104-A765AD6F3DF4}" type="pres">
      <dgm:prSet presAssocID="{AB306310-BBCE-494D-9099-9164B895B89F}" presName="FiveConn_2-3" presStyleLbl="fgAccFollowNode1" presStyleIdx="1" presStyleCnt="4">
        <dgm:presLayoutVars>
          <dgm:bulletEnabled val="1"/>
        </dgm:presLayoutVars>
      </dgm:prSet>
      <dgm:spPr/>
      <dgm:t>
        <a:bodyPr/>
        <a:lstStyle/>
        <a:p>
          <a:endParaRPr lang="en-IN"/>
        </a:p>
      </dgm:t>
    </dgm:pt>
    <dgm:pt modelId="{76A24D39-6A1B-47F7-98DB-19391393526A}" type="pres">
      <dgm:prSet presAssocID="{AB306310-BBCE-494D-9099-9164B895B89F}" presName="FiveConn_3-4" presStyleLbl="fgAccFollowNode1" presStyleIdx="2" presStyleCnt="4">
        <dgm:presLayoutVars>
          <dgm:bulletEnabled val="1"/>
        </dgm:presLayoutVars>
      </dgm:prSet>
      <dgm:spPr/>
      <dgm:t>
        <a:bodyPr/>
        <a:lstStyle/>
        <a:p>
          <a:endParaRPr lang="en-IN"/>
        </a:p>
      </dgm:t>
    </dgm:pt>
    <dgm:pt modelId="{E4039951-811A-4253-B9AA-8566A4859020}" type="pres">
      <dgm:prSet presAssocID="{AB306310-BBCE-494D-9099-9164B895B89F}" presName="FiveConn_4-5" presStyleLbl="fgAccFollowNode1" presStyleIdx="3" presStyleCnt="4">
        <dgm:presLayoutVars>
          <dgm:bulletEnabled val="1"/>
        </dgm:presLayoutVars>
      </dgm:prSet>
      <dgm:spPr/>
      <dgm:t>
        <a:bodyPr/>
        <a:lstStyle/>
        <a:p>
          <a:endParaRPr lang="en-IN"/>
        </a:p>
      </dgm:t>
    </dgm:pt>
    <dgm:pt modelId="{8B32A827-2428-40BF-B0E8-DA068A50E862}" type="pres">
      <dgm:prSet presAssocID="{AB306310-BBCE-494D-9099-9164B895B89F}" presName="FiveNodes_1_text" presStyleLbl="node1" presStyleIdx="4" presStyleCnt="5">
        <dgm:presLayoutVars>
          <dgm:bulletEnabled val="1"/>
        </dgm:presLayoutVars>
      </dgm:prSet>
      <dgm:spPr/>
      <dgm:t>
        <a:bodyPr/>
        <a:lstStyle/>
        <a:p>
          <a:endParaRPr lang="en-IN"/>
        </a:p>
      </dgm:t>
    </dgm:pt>
    <dgm:pt modelId="{6372256B-AA7A-4B10-870B-194AB04ED2A4}" type="pres">
      <dgm:prSet presAssocID="{AB306310-BBCE-494D-9099-9164B895B89F}" presName="FiveNodes_2_text" presStyleLbl="node1" presStyleIdx="4" presStyleCnt="5">
        <dgm:presLayoutVars>
          <dgm:bulletEnabled val="1"/>
        </dgm:presLayoutVars>
      </dgm:prSet>
      <dgm:spPr/>
      <dgm:t>
        <a:bodyPr/>
        <a:lstStyle/>
        <a:p>
          <a:endParaRPr lang="en-IN"/>
        </a:p>
      </dgm:t>
    </dgm:pt>
    <dgm:pt modelId="{E30E8186-E44A-48DA-8A6E-F1D260960283}" type="pres">
      <dgm:prSet presAssocID="{AB306310-BBCE-494D-9099-9164B895B89F}" presName="FiveNodes_3_text" presStyleLbl="node1" presStyleIdx="4" presStyleCnt="5">
        <dgm:presLayoutVars>
          <dgm:bulletEnabled val="1"/>
        </dgm:presLayoutVars>
      </dgm:prSet>
      <dgm:spPr/>
      <dgm:t>
        <a:bodyPr/>
        <a:lstStyle/>
        <a:p>
          <a:endParaRPr lang="en-IN"/>
        </a:p>
      </dgm:t>
    </dgm:pt>
    <dgm:pt modelId="{CD6CA14A-6758-4AF9-B8EE-AA764CE278F2}" type="pres">
      <dgm:prSet presAssocID="{AB306310-BBCE-494D-9099-9164B895B89F}" presName="FiveNodes_4_text" presStyleLbl="node1" presStyleIdx="4" presStyleCnt="5">
        <dgm:presLayoutVars>
          <dgm:bulletEnabled val="1"/>
        </dgm:presLayoutVars>
      </dgm:prSet>
      <dgm:spPr/>
      <dgm:t>
        <a:bodyPr/>
        <a:lstStyle/>
        <a:p>
          <a:endParaRPr lang="en-IN"/>
        </a:p>
      </dgm:t>
    </dgm:pt>
    <dgm:pt modelId="{D2876952-99D9-4C58-BC92-E63FAF3059BB}" type="pres">
      <dgm:prSet presAssocID="{AB306310-BBCE-494D-9099-9164B895B89F}" presName="FiveNodes_5_text" presStyleLbl="node1" presStyleIdx="4" presStyleCnt="5">
        <dgm:presLayoutVars>
          <dgm:bulletEnabled val="1"/>
        </dgm:presLayoutVars>
      </dgm:prSet>
      <dgm:spPr/>
      <dgm:t>
        <a:bodyPr/>
        <a:lstStyle/>
        <a:p>
          <a:endParaRPr lang="en-IN"/>
        </a:p>
      </dgm:t>
    </dgm:pt>
  </dgm:ptLst>
  <dgm:cxnLst>
    <dgm:cxn modelId="{D4FA4FFE-1EA2-41F5-B6B9-43F8D0E5E572}" type="presOf" srcId="{1F940377-0DAD-47DD-B07A-050FAAE0FE3E}" destId="{6372256B-AA7A-4B10-870B-194AB04ED2A4}" srcOrd="1" destOrd="0" presId="urn:microsoft.com/office/officeart/2005/8/layout/vProcess5"/>
    <dgm:cxn modelId="{E0BAEA11-760A-4CD3-AFF1-5FB7B1B16ED5}" type="presOf" srcId="{6F7FAB4C-461C-43DE-B35B-A2707AE6FD2A}" destId="{E30E8186-E44A-48DA-8A6E-F1D260960283}" srcOrd="1" destOrd="0" presId="urn:microsoft.com/office/officeart/2005/8/layout/vProcess5"/>
    <dgm:cxn modelId="{1322DE24-EC62-43EF-97AD-EF6DA76F4027}" type="presOf" srcId="{AB306310-BBCE-494D-9099-9164B895B89F}" destId="{BA98F0E1-0EC5-4458-8755-E305A18476D7}" srcOrd="0" destOrd="0" presId="urn:microsoft.com/office/officeart/2005/8/layout/vProcess5"/>
    <dgm:cxn modelId="{E3316771-5A3E-4977-B495-79E51DA89D64}" srcId="{AB306310-BBCE-494D-9099-9164B895B89F}" destId="{FE65A103-12C1-45FA-8430-BF55F5647916}" srcOrd="3" destOrd="0" parTransId="{84F2F254-2795-4AA0-89F6-9706998A6EBE}" sibTransId="{F995D68D-7055-407C-9E7D-152849147089}"/>
    <dgm:cxn modelId="{E50FE152-F153-46FD-9454-A5B5B5CB976C}" type="presOf" srcId="{1F940377-0DAD-47DD-B07A-050FAAE0FE3E}" destId="{8BD3234C-4CFA-4D72-9756-BECB121215FC}" srcOrd="0" destOrd="0" presId="urn:microsoft.com/office/officeart/2005/8/layout/vProcess5"/>
    <dgm:cxn modelId="{EF8F74FA-A8F0-40DA-8662-377498B16C55}" type="presOf" srcId="{F995D68D-7055-407C-9E7D-152849147089}" destId="{E4039951-811A-4253-B9AA-8566A4859020}" srcOrd="0" destOrd="0" presId="urn:microsoft.com/office/officeart/2005/8/layout/vProcess5"/>
    <dgm:cxn modelId="{E0DF2454-B6DD-441E-AC70-62C11B3BD47B}" srcId="{AB306310-BBCE-494D-9099-9164B895B89F}" destId="{1F940377-0DAD-47DD-B07A-050FAAE0FE3E}" srcOrd="1" destOrd="0" parTransId="{330FCD9E-7EFA-469F-B8E9-32A65F0C3DE9}" sibTransId="{721D5162-8B9B-4D5C-A07B-656823FD91D8}"/>
    <dgm:cxn modelId="{26CF6AB2-8DB1-4CC0-8ECC-00651CBA3051}" type="presOf" srcId="{FE65A103-12C1-45FA-8430-BF55F5647916}" destId="{CD6CA14A-6758-4AF9-B8EE-AA764CE278F2}" srcOrd="1" destOrd="0" presId="urn:microsoft.com/office/officeart/2005/8/layout/vProcess5"/>
    <dgm:cxn modelId="{CA27D893-DA39-4182-98EA-5963C02D0FCA}" type="presOf" srcId="{8748C91D-888F-4E9E-B4D2-A139BA16403B}" destId="{8B32A827-2428-40BF-B0E8-DA068A50E862}" srcOrd="1" destOrd="0" presId="urn:microsoft.com/office/officeart/2005/8/layout/vProcess5"/>
    <dgm:cxn modelId="{84F7440B-F74E-465C-BCC7-38FAC9B84313}" srcId="{AB306310-BBCE-494D-9099-9164B895B89F}" destId="{6F7FAB4C-461C-43DE-B35B-A2707AE6FD2A}" srcOrd="2" destOrd="0" parTransId="{D066226A-9789-4463-B448-40DD8F1E8040}" sibTransId="{51270A44-85BC-49E5-AC47-F2DD2AAB5675}"/>
    <dgm:cxn modelId="{68D40A9F-42FD-4821-A737-D1589817ECAC}" type="presOf" srcId="{721D5162-8B9B-4D5C-A07B-656823FD91D8}" destId="{D53A65AF-CA93-44B5-B104-A765AD6F3DF4}" srcOrd="0" destOrd="0" presId="urn:microsoft.com/office/officeart/2005/8/layout/vProcess5"/>
    <dgm:cxn modelId="{5E46D396-B75D-4154-B9C4-56F7CB50E656}" type="presOf" srcId="{362DAA2E-325F-474A-96B2-481759C59A4B}" destId="{D2876952-99D9-4C58-BC92-E63FAF3059BB}" srcOrd="1" destOrd="0" presId="urn:microsoft.com/office/officeart/2005/8/layout/vProcess5"/>
    <dgm:cxn modelId="{126FA28D-7756-42EB-8EEB-B7D2B74BD381}" type="presOf" srcId="{51270A44-85BC-49E5-AC47-F2DD2AAB5675}" destId="{76A24D39-6A1B-47F7-98DB-19391393526A}" srcOrd="0" destOrd="0" presId="urn:microsoft.com/office/officeart/2005/8/layout/vProcess5"/>
    <dgm:cxn modelId="{B722E996-89B8-4DD2-83B7-6D524A9DD11D}" type="presOf" srcId="{6F7FAB4C-461C-43DE-B35B-A2707AE6FD2A}" destId="{DBEB3C19-D783-4643-BC1A-D7C379A62CB6}" srcOrd="0" destOrd="0" presId="urn:microsoft.com/office/officeart/2005/8/layout/vProcess5"/>
    <dgm:cxn modelId="{F2C46CC6-4072-4566-A662-876E66AE81AF}" srcId="{AB306310-BBCE-494D-9099-9164B895B89F}" destId="{362DAA2E-325F-474A-96B2-481759C59A4B}" srcOrd="4" destOrd="0" parTransId="{7E543618-50AC-4703-B783-62CF83247E99}" sibTransId="{6C348F70-341C-4C23-B6E7-57C5A3CD52CE}"/>
    <dgm:cxn modelId="{4486E068-97D8-433A-8EC4-23C2171C810E}" type="presOf" srcId="{3FA42708-1874-4596-9FFF-C0DC43D27367}" destId="{D1697CFD-69D3-4278-A563-56D8FB42699F}" srcOrd="0" destOrd="0" presId="urn:microsoft.com/office/officeart/2005/8/layout/vProcess5"/>
    <dgm:cxn modelId="{3F67F86E-459C-4B89-BC8A-4869B1AD3106}" type="presOf" srcId="{362DAA2E-325F-474A-96B2-481759C59A4B}" destId="{8D3A7C91-44F8-45F8-8909-0829520007E5}" srcOrd="0" destOrd="0" presId="urn:microsoft.com/office/officeart/2005/8/layout/vProcess5"/>
    <dgm:cxn modelId="{7BBA2DEF-C5D2-40FF-8195-CC1C394955D3}" srcId="{AB306310-BBCE-494D-9099-9164B895B89F}" destId="{8748C91D-888F-4E9E-B4D2-A139BA16403B}" srcOrd="0" destOrd="0" parTransId="{4EF3BADC-6A6B-4E2C-8841-4D056CB795FC}" sibTransId="{3FA42708-1874-4596-9FFF-C0DC43D27367}"/>
    <dgm:cxn modelId="{95D35EBD-AA6E-426E-A93C-AC32FB49C444}" type="presOf" srcId="{8748C91D-888F-4E9E-B4D2-A139BA16403B}" destId="{BB76DB81-DDA6-47F0-A991-9AA4F0796F0F}" srcOrd="0" destOrd="0" presId="urn:microsoft.com/office/officeart/2005/8/layout/vProcess5"/>
    <dgm:cxn modelId="{2040E26B-07EC-4199-B893-0E18700AF28B}" type="presOf" srcId="{FE65A103-12C1-45FA-8430-BF55F5647916}" destId="{3EFC3ADB-2D1D-45E7-84F8-5C0DBC5303D3}" srcOrd="0" destOrd="0" presId="urn:microsoft.com/office/officeart/2005/8/layout/vProcess5"/>
    <dgm:cxn modelId="{1791B6FB-7853-418F-9806-3A29971172D0}" type="presParOf" srcId="{BA98F0E1-0EC5-4458-8755-E305A18476D7}" destId="{4FC67134-A1D1-4BDF-85E9-14470AD7E679}" srcOrd="0" destOrd="0" presId="urn:microsoft.com/office/officeart/2005/8/layout/vProcess5"/>
    <dgm:cxn modelId="{4CA77593-0907-4A17-86A8-0C24B99E7C20}" type="presParOf" srcId="{BA98F0E1-0EC5-4458-8755-E305A18476D7}" destId="{BB76DB81-DDA6-47F0-A991-9AA4F0796F0F}" srcOrd="1" destOrd="0" presId="urn:microsoft.com/office/officeart/2005/8/layout/vProcess5"/>
    <dgm:cxn modelId="{96CF0146-5743-4DC6-9913-E95E0EA3F5AE}" type="presParOf" srcId="{BA98F0E1-0EC5-4458-8755-E305A18476D7}" destId="{8BD3234C-4CFA-4D72-9756-BECB121215FC}" srcOrd="2" destOrd="0" presId="urn:microsoft.com/office/officeart/2005/8/layout/vProcess5"/>
    <dgm:cxn modelId="{1AC1D5CF-8D45-46B9-A482-9B5CB306550D}" type="presParOf" srcId="{BA98F0E1-0EC5-4458-8755-E305A18476D7}" destId="{DBEB3C19-D783-4643-BC1A-D7C379A62CB6}" srcOrd="3" destOrd="0" presId="urn:microsoft.com/office/officeart/2005/8/layout/vProcess5"/>
    <dgm:cxn modelId="{09AC83CC-A41D-435E-A345-C86BDE95F989}" type="presParOf" srcId="{BA98F0E1-0EC5-4458-8755-E305A18476D7}" destId="{3EFC3ADB-2D1D-45E7-84F8-5C0DBC5303D3}" srcOrd="4" destOrd="0" presId="urn:microsoft.com/office/officeart/2005/8/layout/vProcess5"/>
    <dgm:cxn modelId="{2CA84437-612F-4AFA-8C39-2C97CE8EFB6D}" type="presParOf" srcId="{BA98F0E1-0EC5-4458-8755-E305A18476D7}" destId="{8D3A7C91-44F8-45F8-8909-0829520007E5}" srcOrd="5" destOrd="0" presId="urn:microsoft.com/office/officeart/2005/8/layout/vProcess5"/>
    <dgm:cxn modelId="{0EE5B061-9B9A-4E91-9EF6-DEA59B1B44B7}" type="presParOf" srcId="{BA98F0E1-0EC5-4458-8755-E305A18476D7}" destId="{D1697CFD-69D3-4278-A563-56D8FB42699F}" srcOrd="6" destOrd="0" presId="urn:microsoft.com/office/officeart/2005/8/layout/vProcess5"/>
    <dgm:cxn modelId="{D1B88B9B-776F-472D-9540-1BDC12B96C0E}" type="presParOf" srcId="{BA98F0E1-0EC5-4458-8755-E305A18476D7}" destId="{D53A65AF-CA93-44B5-B104-A765AD6F3DF4}" srcOrd="7" destOrd="0" presId="urn:microsoft.com/office/officeart/2005/8/layout/vProcess5"/>
    <dgm:cxn modelId="{685685CD-3CEC-46D3-A962-4BC954259CD2}" type="presParOf" srcId="{BA98F0E1-0EC5-4458-8755-E305A18476D7}" destId="{76A24D39-6A1B-47F7-98DB-19391393526A}" srcOrd="8" destOrd="0" presId="urn:microsoft.com/office/officeart/2005/8/layout/vProcess5"/>
    <dgm:cxn modelId="{7F7FC9B4-5D21-431D-A913-D4AAC392EA58}" type="presParOf" srcId="{BA98F0E1-0EC5-4458-8755-E305A18476D7}" destId="{E4039951-811A-4253-B9AA-8566A4859020}" srcOrd="9" destOrd="0" presId="urn:microsoft.com/office/officeart/2005/8/layout/vProcess5"/>
    <dgm:cxn modelId="{761BE2A2-0158-4457-A7F1-982C18E63730}" type="presParOf" srcId="{BA98F0E1-0EC5-4458-8755-E305A18476D7}" destId="{8B32A827-2428-40BF-B0E8-DA068A50E862}" srcOrd="10" destOrd="0" presId="urn:microsoft.com/office/officeart/2005/8/layout/vProcess5"/>
    <dgm:cxn modelId="{1DD27233-5653-416B-8E6A-5778F4374FEC}" type="presParOf" srcId="{BA98F0E1-0EC5-4458-8755-E305A18476D7}" destId="{6372256B-AA7A-4B10-870B-194AB04ED2A4}" srcOrd="11" destOrd="0" presId="urn:microsoft.com/office/officeart/2005/8/layout/vProcess5"/>
    <dgm:cxn modelId="{A7A783A0-E17B-4E2D-8396-84C84154475C}" type="presParOf" srcId="{BA98F0E1-0EC5-4458-8755-E305A18476D7}" destId="{E30E8186-E44A-48DA-8A6E-F1D260960283}" srcOrd="12" destOrd="0" presId="urn:microsoft.com/office/officeart/2005/8/layout/vProcess5"/>
    <dgm:cxn modelId="{F09E53A0-4891-46C7-9329-4E2D659D80B2}" type="presParOf" srcId="{BA98F0E1-0EC5-4458-8755-E305A18476D7}" destId="{CD6CA14A-6758-4AF9-B8EE-AA764CE278F2}" srcOrd="13" destOrd="0" presId="urn:microsoft.com/office/officeart/2005/8/layout/vProcess5"/>
    <dgm:cxn modelId="{D106A44C-D902-466B-B65E-27DB2A0919F5}" type="presParOf" srcId="{BA98F0E1-0EC5-4458-8755-E305A18476D7}" destId="{D2876952-99D9-4C58-BC92-E63FAF3059B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A360E-1C07-46F1-ADF3-4CF0B5B345E2}">
      <dsp:nvSpPr>
        <dsp:cNvPr id="0" name=""/>
        <dsp:cNvSpPr/>
      </dsp:nvSpPr>
      <dsp:spPr>
        <a:xfrm>
          <a:off x="2159790" y="2031126"/>
          <a:ext cx="1134535" cy="1134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PE</a:t>
          </a:r>
          <a:endParaRPr lang="en-IN" sz="2800" kern="1200" dirty="0"/>
        </a:p>
      </dsp:txBody>
      <dsp:txXfrm>
        <a:off x="2325939" y="2197275"/>
        <a:ext cx="802237" cy="802237"/>
      </dsp:txXfrm>
    </dsp:sp>
    <dsp:sp modelId="{B87A243D-F65F-46C4-A133-CCB1B7A25158}">
      <dsp:nvSpPr>
        <dsp:cNvPr id="0" name=""/>
        <dsp:cNvSpPr/>
      </dsp:nvSpPr>
      <dsp:spPr>
        <a:xfrm rot="16200000">
          <a:off x="2533511" y="1431983"/>
          <a:ext cx="387093" cy="4898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IN" sz="2100" kern="1200" dirty="0"/>
        </a:p>
      </dsp:txBody>
      <dsp:txXfrm>
        <a:off x="2591575" y="1588013"/>
        <a:ext cx="270965" cy="293899"/>
      </dsp:txXfrm>
    </dsp:sp>
    <dsp:sp modelId="{6E1C7480-9CA1-4D14-83CA-99966D99B189}">
      <dsp:nvSpPr>
        <dsp:cNvPr id="0" name=""/>
        <dsp:cNvSpPr/>
      </dsp:nvSpPr>
      <dsp:spPr>
        <a:xfrm>
          <a:off x="2078751" y="4148"/>
          <a:ext cx="1296612" cy="12966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5(1) Fixed place</a:t>
          </a:r>
          <a:endParaRPr lang="en-IN" sz="1200" kern="1200" dirty="0"/>
        </a:p>
      </dsp:txBody>
      <dsp:txXfrm>
        <a:off x="2268635" y="194032"/>
        <a:ext cx="916844" cy="916844"/>
      </dsp:txXfrm>
    </dsp:sp>
    <dsp:sp modelId="{C3A6FF6A-5516-40E9-8FE4-3445BE955452}">
      <dsp:nvSpPr>
        <dsp:cNvPr id="0" name=""/>
        <dsp:cNvSpPr/>
      </dsp:nvSpPr>
      <dsp:spPr>
        <a:xfrm rot="19285714">
          <a:off x="3253965" y="1778935"/>
          <a:ext cx="387093" cy="4898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IN" sz="2100" kern="1200" dirty="0"/>
        </a:p>
      </dsp:txBody>
      <dsp:txXfrm>
        <a:off x="3266633" y="1913103"/>
        <a:ext cx="270965" cy="293899"/>
      </dsp:txXfrm>
    </dsp:sp>
    <dsp:sp modelId="{48B9088F-6B1C-4D15-918E-FE9442BCBD08}">
      <dsp:nvSpPr>
        <dsp:cNvPr id="0" name=""/>
        <dsp:cNvSpPr/>
      </dsp:nvSpPr>
      <dsp:spPr>
        <a:xfrm>
          <a:off x="3600148" y="736814"/>
          <a:ext cx="1296612" cy="12966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5(2)</a:t>
          </a:r>
        </a:p>
        <a:p>
          <a:pPr lvl="0" algn="ctr" defTabSz="533400">
            <a:lnSpc>
              <a:spcPct val="90000"/>
            </a:lnSpc>
            <a:spcBef>
              <a:spcPct val="0"/>
            </a:spcBef>
            <a:spcAft>
              <a:spcPct val="35000"/>
            </a:spcAft>
          </a:pPr>
          <a:r>
            <a:rPr lang="en-US" sz="1200" kern="1200" dirty="0" smtClean="0"/>
            <a:t>Specific </a:t>
          </a:r>
          <a:endParaRPr lang="en-IN" sz="1200" kern="1200" dirty="0"/>
        </a:p>
      </dsp:txBody>
      <dsp:txXfrm>
        <a:off x="3790032" y="926698"/>
        <a:ext cx="916844" cy="916844"/>
      </dsp:txXfrm>
    </dsp:sp>
    <dsp:sp modelId="{4331440B-634F-4376-B12E-187561B92548}">
      <dsp:nvSpPr>
        <dsp:cNvPr id="0" name=""/>
        <dsp:cNvSpPr/>
      </dsp:nvSpPr>
      <dsp:spPr>
        <a:xfrm rot="771429">
          <a:off x="3415950" y="2550247"/>
          <a:ext cx="346415" cy="4898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IN" sz="2100" kern="1200" dirty="0"/>
        </a:p>
      </dsp:txBody>
      <dsp:txXfrm>
        <a:off x="3417253" y="2636650"/>
        <a:ext cx="242491" cy="293899"/>
      </dsp:txXfrm>
    </dsp:sp>
    <dsp:sp modelId="{951BD629-CCBB-41DF-9435-36EAABDC7153}">
      <dsp:nvSpPr>
        <dsp:cNvPr id="0" name=""/>
        <dsp:cNvSpPr/>
      </dsp:nvSpPr>
      <dsp:spPr>
        <a:xfrm>
          <a:off x="3894346" y="2383405"/>
          <a:ext cx="1459726" cy="129600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5(3)</a:t>
          </a:r>
        </a:p>
        <a:p>
          <a:pPr lvl="0" algn="ctr" defTabSz="533400">
            <a:lnSpc>
              <a:spcPct val="90000"/>
            </a:lnSpc>
            <a:spcBef>
              <a:spcPct val="0"/>
            </a:spcBef>
            <a:spcAft>
              <a:spcPct val="35000"/>
            </a:spcAft>
          </a:pPr>
          <a:r>
            <a:rPr lang="en-US" sz="1200" kern="1200" dirty="0" smtClean="0"/>
            <a:t>Construction</a:t>
          </a:r>
          <a:endParaRPr lang="en-IN" sz="1200" kern="1200" dirty="0"/>
        </a:p>
      </dsp:txBody>
      <dsp:txXfrm>
        <a:off x="4108118" y="2573200"/>
        <a:ext cx="1032182" cy="916413"/>
      </dsp:txXfrm>
    </dsp:sp>
    <dsp:sp modelId="{C587CC85-5EEF-45D3-ABCE-9396225BFC24}">
      <dsp:nvSpPr>
        <dsp:cNvPr id="0" name=""/>
        <dsp:cNvSpPr/>
      </dsp:nvSpPr>
      <dsp:spPr>
        <a:xfrm rot="3857143">
          <a:off x="2933332" y="3183717"/>
          <a:ext cx="387093" cy="48983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IN" sz="2100" kern="1200" dirty="0"/>
        </a:p>
      </dsp:txBody>
      <dsp:txXfrm>
        <a:off x="2966203" y="3229369"/>
        <a:ext cx="270965" cy="293899"/>
      </dsp:txXfrm>
    </dsp:sp>
    <dsp:sp modelId="{9B4BA3DC-BEC2-4374-9E2D-1676B55CB347}">
      <dsp:nvSpPr>
        <dsp:cNvPr id="0" name=""/>
        <dsp:cNvSpPr/>
      </dsp:nvSpPr>
      <dsp:spPr>
        <a:xfrm>
          <a:off x="2923063" y="3703319"/>
          <a:ext cx="1296612" cy="129661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5(4) Exclusion from PE</a:t>
          </a:r>
          <a:endParaRPr lang="en-IN" sz="1200" kern="1200" dirty="0"/>
        </a:p>
      </dsp:txBody>
      <dsp:txXfrm>
        <a:off x="3112947" y="3893203"/>
        <a:ext cx="916844" cy="916844"/>
      </dsp:txXfrm>
    </dsp:sp>
    <dsp:sp modelId="{8BAC8775-0925-45EF-B00B-3307F1EBD6C9}">
      <dsp:nvSpPr>
        <dsp:cNvPr id="0" name=""/>
        <dsp:cNvSpPr/>
      </dsp:nvSpPr>
      <dsp:spPr>
        <a:xfrm rot="6942857">
          <a:off x="2133689" y="3183717"/>
          <a:ext cx="387093" cy="48983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IN" sz="2100" kern="1200" dirty="0"/>
        </a:p>
      </dsp:txBody>
      <dsp:txXfrm rot="10800000">
        <a:off x="2216946" y="3229369"/>
        <a:ext cx="270965" cy="293899"/>
      </dsp:txXfrm>
    </dsp:sp>
    <dsp:sp modelId="{D7AD669A-BEF8-4211-AAAC-AE7C12AAB32F}">
      <dsp:nvSpPr>
        <dsp:cNvPr id="0" name=""/>
        <dsp:cNvSpPr/>
      </dsp:nvSpPr>
      <dsp:spPr>
        <a:xfrm>
          <a:off x="1234440" y="3703319"/>
          <a:ext cx="1296612" cy="12966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5(5) </a:t>
          </a:r>
        </a:p>
        <a:p>
          <a:pPr lvl="0" algn="ctr" defTabSz="533400">
            <a:lnSpc>
              <a:spcPct val="90000"/>
            </a:lnSpc>
            <a:spcBef>
              <a:spcPct val="0"/>
            </a:spcBef>
            <a:spcAft>
              <a:spcPct val="35000"/>
            </a:spcAft>
          </a:pPr>
          <a:r>
            <a:rPr lang="en-US" sz="1200" kern="1200" dirty="0" smtClean="0"/>
            <a:t>Dependent  Agent</a:t>
          </a:r>
          <a:endParaRPr lang="en-IN" sz="1200" kern="1200" dirty="0"/>
        </a:p>
      </dsp:txBody>
      <dsp:txXfrm>
        <a:off x="1424324" y="3893203"/>
        <a:ext cx="916844" cy="916844"/>
      </dsp:txXfrm>
    </dsp:sp>
    <dsp:sp modelId="{007CE1C4-C147-451C-BAD1-DBA4AF04F32C}">
      <dsp:nvSpPr>
        <dsp:cNvPr id="0" name=""/>
        <dsp:cNvSpPr/>
      </dsp:nvSpPr>
      <dsp:spPr>
        <a:xfrm rot="10028571">
          <a:off x="1635119" y="2558530"/>
          <a:ext cx="387093" cy="4898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IN" sz="2100" kern="1200" dirty="0"/>
        </a:p>
      </dsp:txBody>
      <dsp:txXfrm rot="10800000">
        <a:off x="1749791" y="2643576"/>
        <a:ext cx="270965" cy="293899"/>
      </dsp:txXfrm>
    </dsp:sp>
    <dsp:sp modelId="{03EEDC4D-F186-4953-90FB-9729366145C8}">
      <dsp:nvSpPr>
        <dsp:cNvPr id="0" name=""/>
        <dsp:cNvSpPr/>
      </dsp:nvSpPr>
      <dsp:spPr>
        <a:xfrm>
          <a:off x="181600" y="2383100"/>
          <a:ext cx="1296612" cy="12966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t>5(6) Independent Agents</a:t>
          </a:r>
          <a:endParaRPr lang="en-IN" sz="1200" kern="1200" baseline="0" dirty="0"/>
        </a:p>
      </dsp:txBody>
      <dsp:txXfrm>
        <a:off x="371484" y="2572984"/>
        <a:ext cx="916844" cy="916844"/>
      </dsp:txXfrm>
    </dsp:sp>
    <dsp:sp modelId="{46C252D7-BABD-4475-830A-933D0688D3EC}">
      <dsp:nvSpPr>
        <dsp:cNvPr id="0" name=""/>
        <dsp:cNvSpPr/>
      </dsp:nvSpPr>
      <dsp:spPr>
        <a:xfrm rot="13114286">
          <a:off x="1813057" y="1778935"/>
          <a:ext cx="387093" cy="4898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IN" sz="2100" kern="1200"/>
        </a:p>
      </dsp:txBody>
      <dsp:txXfrm rot="10800000">
        <a:off x="1916517" y="1913103"/>
        <a:ext cx="270965" cy="293899"/>
      </dsp:txXfrm>
    </dsp:sp>
    <dsp:sp modelId="{8D11DA75-8CAA-475D-A89D-C252AD2A17CD}">
      <dsp:nvSpPr>
        <dsp:cNvPr id="0" name=""/>
        <dsp:cNvSpPr/>
      </dsp:nvSpPr>
      <dsp:spPr>
        <a:xfrm>
          <a:off x="557354" y="736814"/>
          <a:ext cx="1296612" cy="12966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5(7) </a:t>
          </a:r>
        </a:p>
        <a:p>
          <a:pPr lvl="0" algn="ctr" defTabSz="533400">
            <a:lnSpc>
              <a:spcPct val="90000"/>
            </a:lnSpc>
            <a:spcBef>
              <a:spcPct val="0"/>
            </a:spcBef>
            <a:spcAft>
              <a:spcPct val="35000"/>
            </a:spcAft>
          </a:pPr>
          <a:r>
            <a:rPr lang="en-US" sz="1200" kern="1200" dirty="0" smtClean="0"/>
            <a:t>Affiliates</a:t>
          </a:r>
          <a:endParaRPr lang="en-IN" sz="1200" kern="1200" dirty="0"/>
        </a:p>
      </dsp:txBody>
      <dsp:txXfrm>
        <a:off x="747238" y="926698"/>
        <a:ext cx="916844" cy="916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5E5B1-7039-46BE-9BFC-D65DC005DA5A}">
      <dsp:nvSpPr>
        <dsp:cNvPr id="0" name=""/>
        <dsp:cNvSpPr/>
      </dsp:nvSpPr>
      <dsp:spPr>
        <a:xfrm>
          <a:off x="62347" y="1659714"/>
          <a:ext cx="2376247" cy="2835703"/>
        </a:xfrm>
        <a:prstGeom prst="roundRect">
          <a:avLst>
            <a:gd name="adj" fmla="val 10000"/>
          </a:avLst>
        </a:prstGeom>
        <a:solidFill>
          <a:sysClr val="window" lastClr="FFFFFF">
            <a:alpha val="90000"/>
            <a:hueOff val="0"/>
            <a:satOff val="0"/>
            <a:lumOff val="0"/>
            <a:alphaOff val="0"/>
          </a:sysClr>
        </a:solidFill>
        <a:ln w="25400" cap="flat" cmpd="sng" algn="ctr">
          <a:solidFill>
            <a:srgbClr val="72C7E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 new explanation [Explanation 2A] to section 9(1)(</a:t>
          </a:r>
          <a:r>
            <a:rPr lang="en-US" sz="1200" kern="1200" dirty="0" err="1" smtClean="0"/>
            <a:t>i</a:t>
          </a:r>
          <a:r>
            <a:rPr lang="en-US" sz="1200" kern="1200" dirty="0" smtClean="0"/>
            <a:t>) of the Act was inserted to clarify that the significant economic presence of a non-resident in India shall constitute “business connection” in India.</a:t>
          </a: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sp:txBody>
      <dsp:txXfrm>
        <a:off x="127604" y="1724971"/>
        <a:ext cx="2245733" cy="2097538"/>
      </dsp:txXfrm>
    </dsp:sp>
    <dsp:sp modelId="{F2DB3E0D-14BF-4B1A-A196-D489CCACF5F3}">
      <dsp:nvSpPr>
        <dsp:cNvPr id="0" name=""/>
        <dsp:cNvSpPr/>
      </dsp:nvSpPr>
      <dsp:spPr>
        <a:xfrm rot="1098870">
          <a:off x="1408125" y="2681028"/>
          <a:ext cx="3026162" cy="2738294"/>
        </a:xfrm>
        <a:prstGeom prst="leftCircularArrow">
          <a:avLst>
            <a:gd name="adj1" fmla="val 2695"/>
            <a:gd name="adj2" fmla="val 328160"/>
            <a:gd name="adj3" fmla="val 1671711"/>
            <a:gd name="adj4" fmla="val 8592530"/>
            <a:gd name="adj5" fmla="val 3145"/>
          </a:avLst>
        </a:prstGeom>
        <a:solidFill>
          <a:srgbClr val="72C7E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A521872-7753-4AFD-9144-55859837825A}">
      <dsp:nvSpPr>
        <dsp:cNvPr id="0" name=""/>
        <dsp:cNvSpPr/>
      </dsp:nvSpPr>
      <dsp:spPr>
        <a:xfrm>
          <a:off x="646255" y="3983663"/>
          <a:ext cx="2112220" cy="882802"/>
        </a:xfrm>
        <a:prstGeom prst="roundRect">
          <a:avLst>
            <a:gd name="adj" fmla="val 10000"/>
          </a:avLst>
        </a:prstGeom>
        <a:solidFill>
          <a:srgbClr val="72C7E7">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Insertion</a:t>
          </a:r>
          <a:endParaRPr lang="en-IN" sz="12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672111" y="4009519"/>
        <a:ext cx="2060508" cy="831090"/>
      </dsp:txXfrm>
    </dsp:sp>
    <dsp:sp modelId="{A5E9DFB1-DA41-4A83-8C18-190BC388CF90}">
      <dsp:nvSpPr>
        <dsp:cNvPr id="0" name=""/>
        <dsp:cNvSpPr/>
      </dsp:nvSpPr>
      <dsp:spPr>
        <a:xfrm>
          <a:off x="3114775" y="1306291"/>
          <a:ext cx="3484615" cy="3537008"/>
        </a:xfrm>
        <a:prstGeom prst="roundRect">
          <a:avLst>
            <a:gd name="adj" fmla="val 10000"/>
          </a:avLst>
        </a:prstGeom>
        <a:solidFill>
          <a:sysClr val="window" lastClr="FFFFFF">
            <a:alpha val="90000"/>
            <a:hueOff val="0"/>
            <a:satOff val="0"/>
            <a:lumOff val="0"/>
            <a:alphaOff val="0"/>
          </a:sysClr>
        </a:solidFill>
        <a:ln w="25400" cap="flat" cmpd="sng" algn="ctr">
          <a:solidFill>
            <a:srgbClr val="72C7E7">
              <a:hueOff val="-3909707"/>
              <a:satOff val="13138"/>
              <a:lumOff val="-12941"/>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Verdana" panose="020B0604030504040204" pitchFamily="34" charset="0"/>
              <a:ea typeface="Verdana" panose="020B0604030504040204" pitchFamily="34" charset="0"/>
              <a:cs typeface="Verdana" panose="020B0604030504040204" pitchFamily="34" charset="0"/>
            </a:rPr>
            <a:t>transaction in respect of any goods, services or property carried out by a non-resident in India including provision of download of data or software in India provided the revenue therefrom exceeds monetary threshold as may be prescribed </a:t>
          </a:r>
          <a:r>
            <a:rPr lang="en-US" sz="1200" b="1" kern="1200" dirty="0" smtClean="0">
              <a:latin typeface="Verdana" panose="020B0604030504040204" pitchFamily="34" charset="0"/>
              <a:ea typeface="Verdana" panose="020B0604030504040204" pitchFamily="34" charset="0"/>
              <a:cs typeface="Verdana" panose="020B0604030504040204" pitchFamily="34" charset="0"/>
            </a:rPr>
            <a:t>(Clause a)</a:t>
          </a:r>
          <a:r>
            <a:rPr lang="en-US" sz="1200" kern="1200" dirty="0" smtClean="0">
              <a:latin typeface="Verdana" panose="020B0604030504040204" pitchFamily="34" charset="0"/>
              <a:ea typeface="Verdana" panose="020B0604030504040204" pitchFamily="34" charset="0"/>
              <a:cs typeface="Verdana" panose="020B0604030504040204" pitchFamily="34" charset="0"/>
            </a:rPr>
            <a:t>; (or)</a:t>
          </a: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smtClean="0">
              <a:latin typeface="Verdana" panose="020B0604030504040204" pitchFamily="34" charset="0"/>
              <a:ea typeface="Verdana" panose="020B0604030504040204" pitchFamily="34" charset="0"/>
              <a:cs typeface="Verdana" panose="020B0604030504040204" pitchFamily="34" charset="0"/>
            </a:rPr>
            <a:t>systematic and continuous soliciting of business activities or engaging in interaction with users (exceeding the number as may be prescribed) in India through digital means </a:t>
          </a:r>
          <a:r>
            <a:rPr lang="en-US" sz="1200" b="1" kern="1200" dirty="0" smtClean="0">
              <a:latin typeface="Verdana" panose="020B0604030504040204" pitchFamily="34" charset="0"/>
              <a:ea typeface="Verdana" panose="020B0604030504040204" pitchFamily="34" charset="0"/>
              <a:cs typeface="Verdana" panose="020B0604030504040204" pitchFamily="34" charset="0"/>
            </a:rPr>
            <a:t>(Clause b)</a:t>
          </a:r>
          <a:r>
            <a:rPr lang="en-US" sz="1200" kern="1200" dirty="0" smtClean="0">
              <a:latin typeface="Verdana" panose="020B0604030504040204" pitchFamily="34" charset="0"/>
              <a:ea typeface="Verdana" panose="020B0604030504040204" pitchFamily="34" charset="0"/>
              <a:cs typeface="Verdana" panose="020B0604030504040204" pitchFamily="34" charset="0"/>
            </a:rPr>
            <a:t>.</a:t>
          </a: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sp:txBody>
      <dsp:txXfrm>
        <a:off x="3196171" y="2145618"/>
        <a:ext cx="3321823" cy="2616285"/>
      </dsp:txXfrm>
    </dsp:sp>
    <dsp:sp modelId="{31D75049-4624-4F21-96FA-2B97874A3C59}">
      <dsp:nvSpPr>
        <dsp:cNvPr id="0" name=""/>
        <dsp:cNvSpPr/>
      </dsp:nvSpPr>
      <dsp:spPr>
        <a:xfrm>
          <a:off x="5443364" y="233064"/>
          <a:ext cx="3289754" cy="3457549"/>
        </a:xfrm>
        <a:prstGeom prst="circularArrow">
          <a:avLst>
            <a:gd name="adj1" fmla="val 2397"/>
            <a:gd name="adj2" fmla="val 289747"/>
            <a:gd name="adj3" fmla="val 19835098"/>
            <a:gd name="adj4" fmla="val 12875866"/>
            <a:gd name="adj5" fmla="val 2796"/>
          </a:avLst>
        </a:prstGeom>
        <a:solidFill>
          <a:srgbClr val="72C7E7">
            <a:hueOff val="-7819415"/>
            <a:satOff val="26276"/>
            <a:lumOff val="-2588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CA6B9BD-36A0-4469-81AA-AABBDC0934C0}">
      <dsp:nvSpPr>
        <dsp:cNvPr id="0" name=""/>
        <dsp:cNvSpPr/>
      </dsp:nvSpPr>
      <dsp:spPr>
        <a:xfrm>
          <a:off x="4264677" y="930409"/>
          <a:ext cx="2112220" cy="882802"/>
        </a:xfrm>
        <a:prstGeom prst="roundRect">
          <a:avLst>
            <a:gd name="adj" fmla="val 10000"/>
          </a:avLst>
        </a:prstGeom>
        <a:solidFill>
          <a:srgbClr val="72C7E7">
            <a:hueOff val="-3909707"/>
            <a:satOff val="13138"/>
            <a:lumOff val="-12941"/>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Verdana" panose="020B0604030504040204" pitchFamily="34" charset="0"/>
              <a:ea typeface="Verdana" panose="020B0604030504040204" pitchFamily="34" charset="0"/>
              <a:cs typeface="Verdana" panose="020B0604030504040204" pitchFamily="34" charset="0"/>
            </a:rPr>
            <a:t>“Significant economic presence” defined to mean </a:t>
          </a:r>
          <a:endParaRPr lang="en-IN" sz="12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4290533" y="956265"/>
        <a:ext cx="2060508" cy="831090"/>
      </dsp:txXfrm>
    </dsp:sp>
    <dsp:sp modelId="{F77B5492-9F89-4C61-8687-179C751558A4}">
      <dsp:nvSpPr>
        <dsp:cNvPr id="0" name=""/>
        <dsp:cNvSpPr/>
      </dsp:nvSpPr>
      <dsp:spPr>
        <a:xfrm>
          <a:off x="6951937" y="1660205"/>
          <a:ext cx="2851961" cy="2834714"/>
        </a:xfrm>
        <a:prstGeom prst="roundRect">
          <a:avLst>
            <a:gd name="adj" fmla="val 10000"/>
          </a:avLst>
        </a:prstGeom>
        <a:solidFill>
          <a:sysClr val="window" lastClr="FFFFFF">
            <a:alpha val="90000"/>
            <a:hueOff val="0"/>
            <a:satOff val="0"/>
            <a:lumOff val="0"/>
            <a:alphaOff val="0"/>
          </a:sysClr>
        </a:solidFill>
        <a:ln w="25400" cap="flat" cmpd="sng" algn="ctr">
          <a:solidFill>
            <a:srgbClr val="72C7E7">
              <a:hueOff val="-7819415"/>
              <a:satOff val="26276"/>
              <a:lumOff val="-2588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smtClean="0"/>
            <a:t>The agreement is entered in India;</a:t>
          </a: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smtClean="0"/>
            <a:t>The non-resident has a residence or place of business in India; (or)</a:t>
          </a: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smtClean="0"/>
            <a:t>The non-resident renders services in India</a:t>
          </a:r>
          <a:endParaRPr lang="en-IN" sz="12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sp:txBody>
      <dsp:txXfrm>
        <a:off x="7017172" y="1725440"/>
        <a:ext cx="2721491" cy="2096806"/>
      </dsp:txXfrm>
    </dsp:sp>
    <dsp:sp modelId="{197090DF-37A3-4055-B4D7-47A23CA51B8D}">
      <dsp:nvSpPr>
        <dsp:cNvPr id="0" name=""/>
        <dsp:cNvSpPr/>
      </dsp:nvSpPr>
      <dsp:spPr>
        <a:xfrm>
          <a:off x="7779199" y="3983660"/>
          <a:ext cx="2112220" cy="882802"/>
        </a:xfrm>
        <a:prstGeom prst="roundRect">
          <a:avLst>
            <a:gd name="adj" fmla="val 10000"/>
          </a:avLst>
        </a:prstGeom>
        <a:solidFill>
          <a:srgbClr val="72C7E7">
            <a:hueOff val="-7819415"/>
            <a:satOff val="26276"/>
            <a:lumOff val="-2588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Non-resident to constitute SEP whether or not:</a:t>
          </a:r>
          <a:endParaRPr lang="en-IN" sz="1200" b="1"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7805055" y="4009516"/>
        <a:ext cx="2060508" cy="83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B7FA6-4F35-4427-86FE-571943B6E79E}">
      <dsp:nvSpPr>
        <dsp:cNvPr id="0" name=""/>
        <dsp:cNvSpPr/>
      </dsp:nvSpPr>
      <dsp:spPr>
        <a:xfrm>
          <a:off x="1514545" y="0"/>
          <a:ext cx="6299442" cy="2519777"/>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6DA0F-FF92-4917-B9F9-41FC8D2B5CD6}">
      <dsp:nvSpPr>
        <dsp:cNvPr id="0" name=""/>
        <dsp:cNvSpPr/>
      </dsp:nvSpPr>
      <dsp:spPr>
        <a:xfrm>
          <a:off x="2270478" y="440960"/>
          <a:ext cx="2078816" cy="12346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lvl="0" algn="ctr" defTabSz="755650">
            <a:lnSpc>
              <a:spcPct val="90000"/>
            </a:lnSpc>
            <a:spcBef>
              <a:spcPct val="0"/>
            </a:spcBef>
            <a:spcAft>
              <a:spcPct val="35000"/>
            </a:spcAft>
          </a:pPr>
          <a:r>
            <a:rPr lang="en-US" sz="1700" kern="1200" dirty="0" smtClean="0"/>
            <a:t>Systematic and </a:t>
          </a:r>
          <a:r>
            <a:rPr lang="en-US" sz="1700" kern="1200" dirty="0" smtClean="0"/>
            <a:t>continuous </a:t>
          </a:r>
          <a:r>
            <a:rPr lang="en-US" sz="1700" kern="1200" dirty="0" smtClean="0"/>
            <a:t>soliciting of business activities </a:t>
          </a:r>
          <a:endParaRPr lang="en-US" sz="1700" kern="1200" dirty="0"/>
        </a:p>
      </dsp:txBody>
      <dsp:txXfrm>
        <a:off x="2270478" y="440960"/>
        <a:ext cx="2078816" cy="1234690"/>
      </dsp:txXfrm>
    </dsp:sp>
    <dsp:sp modelId="{E47BFF4C-9932-48B2-993D-E58D8C5B5435}">
      <dsp:nvSpPr>
        <dsp:cNvPr id="0" name=""/>
        <dsp:cNvSpPr/>
      </dsp:nvSpPr>
      <dsp:spPr>
        <a:xfrm>
          <a:off x="4664266" y="844125"/>
          <a:ext cx="2456782" cy="12346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lvl="0" algn="ctr" defTabSz="755650">
            <a:lnSpc>
              <a:spcPct val="90000"/>
            </a:lnSpc>
            <a:spcBef>
              <a:spcPct val="0"/>
            </a:spcBef>
            <a:spcAft>
              <a:spcPct val="35000"/>
            </a:spcAft>
          </a:pPr>
          <a:r>
            <a:rPr lang="en-US" sz="1700" kern="1200" dirty="0" smtClean="0"/>
            <a:t>Engaging in interaction </a:t>
          </a:r>
          <a:endParaRPr lang="en-US" sz="1700" kern="1200" dirty="0"/>
        </a:p>
      </dsp:txBody>
      <dsp:txXfrm>
        <a:off x="4664266" y="844125"/>
        <a:ext cx="2456782" cy="1234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6DB81-DDA6-47F0-A991-9AA4F0796F0F}">
      <dsp:nvSpPr>
        <dsp:cNvPr id="0" name=""/>
        <dsp:cNvSpPr/>
      </dsp:nvSpPr>
      <dsp:spPr>
        <a:xfrm>
          <a:off x="-101086" y="0"/>
          <a:ext cx="7318627" cy="984387"/>
        </a:xfrm>
        <a:prstGeom prst="roundRect">
          <a:avLst>
            <a:gd name="adj" fmla="val 10000"/>
          </a:avLst>
        </a:prstGeom>
        <a:solidFill>
          <a:srgbClr val="81BC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rPr>
            <a:t>Threshold of “revenue” and “users” to be decided after consultation with stakeholders</a:t>
          </a:r>
          <a:endParaRPr lang="en-IN"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72254" y="28832"/>
        <a:ext cx="6068439" cy="926723"/>
      </dsp:txXfrm>
    </dsp:sp>
    <dsp:sp modelId="{8BD3234C-4CFA-4D72-9756-BECB121215FC}">
      <dsp:nvSpPr>
        <dsp:cNvPr id="0" name=""/>
        <dsp:cNvSpPr/>
      </dsp:nvSpPr>
      <dsp:spPr>
        <a:xfrm>
          <a:off x="624834" y="1121107"/>
          <a:ext cx="6871950" cy="984387"/>
        </a:xfrm>
        <a:prstGeom prst="roundRect">
          <a:avLst>
            <a:gd name="adj" fmla="val 10000"/>
          </a:avLst>
        </a:prstGeom>
        <a:solidFill>
          <a:srgbClr val="00A1DE">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rPr>
            <a:t>Non-treaty jurisdictions to be impacted by the proposed amendment</a:t>
          </a:r>
          <a:endParaRPr lang="en-IN"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653666" y="1149939"/>
        <a:ext cx="5661269" cy="926723"/>
      </dsp:txXfrm>
    </dsp:sp>
    <dsp:sp modelId="{DBEB3C19-D783-4643-BC1A-D7C379A62CB6}">
      <dsp:nvSpPr>
        <dsp:cNvPr id="0" name=""/>
        <dsp:cNvSpPr/>
      </dsp:nvSpPr>
      <dsp:spPr>
        <a:xfrm>
          <a:off x="1137999" y="2242215"/>
          <a:ext cx="6871950" cy="984387"/>
        </a:xfrm>
        <a:prstGeom prst="roundRect">
          <a:avLst>
            <a:gd name="adj" fmla="val 10000"/>
          </a:avLst>
        </a:prstGeom>
        <a:solidFill>
          <a:srgbClr val="3C8A2E">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rPr>
            <a:t>Cross border business profits to continue to be taxed as per existing treaty rules till the DTAAs are modified </a:t>
          </a:r>
          <a:endParaRPr lang="en-IN"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1166831" y="2271047"/>
        <a:ext cx="5661269" cy="926723"/>
      </dsp:txXfrm>
    </dsp:sp>
    <dsp:sp modelId="{3EFC3ADB-2D1D-45E7-84F8-5C0DBC5303D3}">
      <dsp:nvSpPr>
        <dsp:cNvPr id="0" name=""/>
        <dsp:cNvSpPr/>
      </dsp:nvSpPr>
      <dsp:spPr>
        <a:xfrm>
          <a:off x="1651164" y="3363323"/>
          <a:ext cx="6871950" cy="984387"/>
        </a:xfrm>
        <a:prstGeom prst="roundRect">
          <a:avLst>
            <a:gd name="adj" fmla="val 10000"/>
          </a:avLst>
        </a:prstGeom>
        <a:solidFill>
          <a:srgbClr val="72C7E7">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rPr>
            <a:t>India to re-negotiate existing DTAAs for inclusion of the new nexus rule</a:t>
          </a:r>
          <a:endParaRPr lang="en-IN"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1679996" y="3392155"/>
        <a:ext cx="5661269" cy="926723"/>
      </dsp:txXfrm>
    </dsp:sp>
    <dsp:sp modelId="{8D3A7C91-44F8-45F8-8909-0829520007E5}">
      <dsp:nvSpPr>
        <dsp:cNvPr id="0" name=""/>
        <dsp:cNvSpPr/>
      </dsp:nvSpPr>
      <dsp:spPr>
        <a:xfrm>
          <a:off x="2164329" y="4484431"/>
          <a:ext cx="6871950" cy="984387"/>
        </a:xfrm>
        <a:prstGeom prst="roundRect">
          <a:avLst>
            <a:gd name="adj" fmla="val 10000"/>
          </a:avLst>
        </a:prstGeom>
        <a:solidFill>
          <a:srgbClr val="BDD203">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The proposed amendment is in lines with the </a:t>
          </a:r>
          <a:r>
            <a:rPr lang="en-US" sz="1400" kern="1200" dirty="0" smtClean="0"/>
            <a:t> recommendations </a:t>
          </a:r>
          <a:r>
            <a:rPr lang="en-US" sz="1400" kern="1200" dirty="0" smtClean="0"/>
            <a:t>under BEPS Action Plan 1 on addressing tax challenges of the digital economy</a:t>
          </a:r>
          <a:endParaRPr lang="en-IN" sz="14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2193161" y="4513263"/>
        <a:ext cx="5661269" cy="926723"/>
      </dsp:txXfrm>
    </dsp:sp>
    <dsp:sp modelId="{D1697CFD-69D3-4278-A563-56D8FB42699F}">
      <dsp:nvSpPr>
        <dsp:cNvPr id="0" name=""/>
        <dsp:cNvSpPr/>
      </dsp:nvSpPr>
      <dsp:spPr>
        <a:xfrm>
          <a:off x="6343767" y="719149"/>
          <a:ext cx="639851" cy="639851"/>
        </a:xfrm>
        <a:prstGeom prst="downArrow">
          <a:avLst>
            <a:gd name="adj1" fmla="val 55000"/>
            <a:gd name="adj2" fmla="val 45000"/>
          </a:avLst>
        </a:prstGeom>
        <a:solidFill>
          <a:srgbClr val="81BC00">
            <a:tint val="40000"/>
            <a:alpha val="90000"/>
            <a:hueOff val="0"/>
            <a:satOff val="0"/>
            <a:lumOff val="0"/>
            <a:alphaOff val="0"/>
          </a:srgbClr>
        </a:solidFill>
        <a:ln w="25400" cap="flat" cmpd="sng" algn="ctr">
          <a:solidFill>
            <a:srgbClr val="81BC00">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IN" sz="2900" kern="120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sp:txBody>
      <dsp:txXfrm>
        <a:off x="6487733" y="719149"/>
        <a:ext cx="351919" cy="481488"/>
      </dsp:txXfrm>
    </dsp:sp>
    <dsp:sp modelId="{D53A65AF-CA93-44B5-B104-A765AD6F3DF4}">
      <dsp:nvSpPr>
        <dsp:cNvPr id="0" name=""/>
        <dsp:cNvSpPr/>
      </dsp:nvSpPr>
      <dsp:spPr>
        <a:xfrm>
          <a:off x="6856932" y="1840257"/>
          <a:ext cx="639851" cy="639851"/>
        </a:xfrm>
        <a:prstGeom prst="downArrow">
          <a:avLst>
            <a:gd name="adj1" fmla="val 55000"/>
            <a:gd name="adj2" fmla="val 45000"/>
          </a:avLst>
        </a:prstGeom>
        <a:solidFill>
          <a:srgbClr val="00A1DE">
            <a:tint val="40000"/>
            <a:alpha val="90000"/>
            <a:hueOff val="0"/>
            <a:satOff val="0"/>
            <a:lumOff val="0"/>
            <a:alphaOff val="0"/>
          </a:srgbClr>
        </a:solidFill>
        <a:ln w="25400" cap="flat" cmpd="sng" algn="ctr">
          <a:solidFill>
            <a:srgbClr val="00A1DE">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IN" sz="2900" kern="120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sp:txBody>
      <dsp:txXfrm>
        <a:off x="7000898" y="1840257"/>
        <a:ext cx="351919" cy="481488"/>
      </dsp:txXfrm>
    </dsp:sp>
    <dsp:sp modelId="{76A24D39-6A1B-47F7-98DB-19391393526A}">
      <dsp:nvSpPr>
        <dsp:cNvPr id="0" name=""/>
        <dsp:cNvSpPr/>
      </dsp:nvSpPr>
      <dsp:spPr>
        <a:xfrm>
          <a:off x="7370098" y="2944959"/>
          <a:ext cx="639851" cy="639851"/>
        </a:xfrm>
        <a:prstGeom prst="downArrow">
          <a:avLst>
            <a:gd name="adj1" fmla="val 55000"/>
            <a:gd name="adj2" fmla="val 45000"/>
          </a:avLst>
        </a:prstGeom>
        <a:solidFill>
          <a:srgbClr val="3C8A2E">
            <a:tint val="40000"/>
            <a:alpha val="90000"/>
            <a:hueOff val="0"/>
            <a:satOff val="0"/>
            <a:lumOff val="0"/>
            <a:alphaOff val="0"/>
          </a:srgbClr>
        </a:solidFill>
        <a:ln w="25400" cap="flat" cmpd="sng" algn="ctr">
          <a:solidFill>
            <a:srgbClr val="3C8A2E">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IN" sz="2900" kern="120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sp:txBody>
      <dsp:txXfrm>
        <a:off x="7514064" y="2944959"/>
        <a:ext cx="351919" cy="481488"/>
      </dsp:txXfrm>
    </dsp:sp>
    <dsp:sp modelId="{E4039951-811A-4253-B9AA-8566A4859020}">
      <dsp:nvSpPr>
        <dsp:cNvPr id="0" name=""/>
        <dsp:cNvSpPr/>
      </dsp:nvSpPr>
      <dsp:spPr>
        <a:xfrm>
          <a:off x="7883263" y="4077004"/>
          <a:ext cx="639851" cy="639851"/>
        </a:xfrm>
        <a:prstGeom prst="downArrow">
          <a:avLst>
            <a:gd name="adj1" fmla="val 55000"/>
            <a:gd name="adj2" fmla="val 45000"/>
          </a:avLst>
        </a:prstGeom>
        <a:solidFill>
          <a:srgbClr val="72C7E7">
            <a:tint val="40000"/>
            <a:alpha val="90000"/>
            <a:hueOff val="0"/>
            <a:satOff val="0"/>
            <a:lumOff val="0"/>
            <a:alphaOff val="0"/>
          </a:srgbClr>
        </a:solidFill>
        <a:ln w="25400" cap="flat" cmpd="sng" algn="ctr">
          <a:solidFill>
            <a:srgbClr val="72C7E7">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IN" sz="2900" kern="1200">
            <a:solidFill>
              <a:sysClr val="windowText" lastClr="000000">
                <a:hueOff val="0"/>
                <a:satOff val="0"/>
                <a:lumOff val="0"/>
                <a:alphaOff val="0"/>
              </a:sysClr>
            </a:solidFill>
            <a:latin typeface="Verdana" panose="020B0604030504040204" pitchFamily="34" charset="0"/>
            <a:ea typeface="Verdana" panose="020B0604030504040204" pitchFamily="34" charset="0"/>
            <a:cs typeface="Verdana" panose="020B0604030504040204" pitchFamily="34" charset="0"/>
          </a:endParaRPr>
        </a:p>
      </dsp:txBody>
      <dsp:txXfrm>
        <a:off x="8027229" y="4077004"/>
        <a:ext cx="351919" cy="48148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19031" cy="492780"/>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15226" y="2"/>
            <a:ext cx="2919031" cy="492780"/>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4/3/2019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372004"/>
            <a:ext cx="2919031" cy="492780"/>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15226" y="9372004"/>
            <a:ext cx="2919031" cy="492780"/>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15375" y="1"/>
            <a:ext cx="2918831" cy="493316"/>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4/3/2019</a:t>
            </a:fld>
            <a:endParaRPr lang="en-US" dirty="0"/>
          </a:p>
        </p:txBody>
      </p:sp>
      <p:sp>
        <p:nvSpPr>
          <p:cNvPr id="4" name="Slide Image Placeholder 3"/>
          <p:cNvSpPr>
            <a:spLocks noGrp="1" noRot="1" noChangeAspect="1"/>
          </p:cNvSpPr>
          <p:nvPr>
            <p:ph type="sldImg" idx="2"/>
          </p:nvPr>
        </p:nvSpPr>
        <p:spPr>
          <a:xfrm>
            <a:off x="755650" y="741363"/>
            <a:ext cx="5224463" cy="3697287"/>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1286"/>
            <a:ext cx="2918831" cy="493316"/>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15375" y="9371286"/>
            <a:ext cx="2918831" cy="493316"/>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042873" rtl="0" eaLnBrk="1" latinLnBrk="0" hangingPunct="1">
      <a:defRPr sz="1369" kern="1200">
        <a:solidFill>
          <a:schemeClr val="tx1"/>
        </a:solidFill>
        <a:latin typeface="Arial" panose="020B0604020202020204" pitchFamily="34" charset="0"/>
        <a:ea typeface="+mn-ea"/>
        <a:cs typeface="+mn-cs"/>
      </a:defRPr>
    </a:lvl1pPr>
    <a:lvl2pPr marL="521437" algn="l" defTabSz="1042873" rtl="0" eaLnBrk="1" latinLnBrk="0" hangingPunct="1">
      <a:defRPr sz="1369" kern="1200">
        <a:solidFill>
          <a:schemeClr val="tx1"/>
        </a:solidFill>
        <a:latin typeface="Arial" panose="020B0604020202020204" pitchFamily="34" charset="0"/>
        <a:ea typeface="+mn-ea"/>
        <a:cs typeface="+mn-cs"/>
      </a:defRPr>
    </a:lvl2pPr>
    <a:lvl3pPr marL="1042873" algn="l" defTabSz="1042873" rtl="0" eaLnBrk="1" latinLnBrk="0" hangingPunct="1">
      <a:defRPr sz="1369" kern="1200">
        <a:solidFill>
          <a:schemeClr val="tx1"/>
        </a:solidFill>
        <a:latin typeface="Arial" panose="020B0604020202020204" pitchFamily="34" charset="0"/>
        <a:ea typeface="+mn-ea"/>
        <a:cs typeface="+mn-cs"/>
      </a:defRPr>
    </a:lvl3pPr>
    <a:lvl4pPr marL="1564310" algn="l" defTabSz="1042873" rtl="0" eaLnBrk="1" latinLnBrk="0" hangingPunct="1">
      <a:defRPr sz="1369" kern="1200">
        <a:solidFill>
          <a:schemeClr val="tx1"/>
        </a:solidFill>
        <a:latin typeface="Arial" panose="020B0604020202020204" pitchFamily="34" charset="0"/>
        <a:ea typeface="+mn-ea"/>
        <a:cs typeface="+mn-cs"/>
      </a:defRPr>
    </a:lvl4pPr>
    <a:lvl5pPr marL="2085746" algn="l" defTabSz="1042873" rtl="0" eaLnBrk="1" latinLnBrk="0" hangingPunct="1">
      <a:defRPr sz="1369" kern="1200">
        <a:solidFill>
          <a:schemeClr val="tx1"/>
        </a:solidFill>
        <a:latin typeface="Arial" panose="020B0604020202020204" pitchFamily="34" charset="0"/>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45420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69" b="0" i="0" u="none" strike="noStrike" kern="1200" baseline="0" dirty="0" smtClean="0">
                <a:solidFill>
                  <a:schemeClr val="tx1"/>
                </a:solidFill>
                <a:latin typeface="Arial" panose="020B0604020202020204" pitchFamily="34" charset="0"/>
                <a:ea typeface="+mn-ea"/>
                <a:cs typeface="+mn-cs"/>
              </a:rPr>
              <a:t>With the advancement in information and communication technology in the last few decades, new business models operating remotely through digital medium have emerged. </a:t>
            </a:r>
          </a:p>
          <a:p>
            <a:endParaRPr lang="en-US" sz="1369" b="0" i="0" u="none" strike="noStrike" kern="1200" baseline="0" dirty="0" smtClean="0">
              <a:solidFill>
                <a:schemeClr val="tx1"/>
              </a:solidFill>
              <a:latin typeface="Arial" panose="020B0604020202020204" pitchFamily="34" charset="0"/>
              <a:ea typeface="+mn-ea"/>
              <a:cs typeface="+mn-cs"/>
            </a:endParaRPr>
          </a:p>
          <a:p>
            <a:r>
              <a:rPr lang="en-US" sz="1369" b="0" i="0" u="none" strike="noStrike" kern="1200" baseline="0" dirty="0" smtClean="0">
                <a:solidFill>
                  <a:schemeClr val="tx1"/>
                </a:solidFill>
                <a:latin typeface="Arial" panose="020B0604020202020204" pitchFamily="34" charset="0"/>
                <a:ea typeface="+mn-ea"/>
                <a:cs typeface="+mn-cs"/>
              </a:rPr>
              <a:t>Under these new business models, the non-resident enterprises can carry on business and interact with customers in another country without having any physical presence in that country resulting in avoidance of taxation in the source country. </a:t>
            </a:r>
          </a:p>
          <a:p>
            <a:endParaRPr lang="en-US" sz="1369" b="0" i="0" u="none" strike="noStrike" kern="1200" baseline="0" dirty="0" smtClean="0">
              <a:solidFill>
                <a:schemeClr val="tx1"/>
              </a:solidFill>
              <a:latin typeface="Arial" panose="020B0604020202020204" pitchFamily="34" charset="0"/>
              <a:ea typeface="+mn-ea"/>
              <a:cs typeface="+mn-cs"/>
            </a:endParaRPr>
          </a:p>
          <a:p>
            <a:r>
              <a:rPr lang="en-US" sz="1369" b="0" i="0" u="none" strike="noStrike" kern="1200" baseline="0" dirty="0" smtClean="0">
                <a:solidFill>
                  <a:schemeClr val="tx1"/>
                </a:solidFill>
                <a:latin typeface="Arial" panose="020B0604020202020204" pitchFamily="34" charset="0"/>
                <a:ea typeface="+mn-ea"/>
                <a:cs typeface="+mn-cs"/>
              </a:rPr>
              <a:t>Therefore, the existing nexus rule based on physical presence no longer holds good for taxation of business profits in source country. As a result, the rights of the source country to tax business profits that are derived from its economy are unfairly and unreasonably eroded. </a:t>
            </a:r>
          </a:p>
          <a:p>
            <a:endParaRPr lang="en-US" sz="1369" b="0" i="0" u="none" strike="noStrike" kern="1200" baseline="0" dirty="0" smtClean="0">
              <a:solidFill>
                <a:schemeClr val="tx1"/>
              </a:solidFill>
              <a:latin typeface="Arial" panose="020B0604020202020204" pitchFamily="34" charset="0"/>
              <a:ea typeface="+mn-ea"/>
              <a:cs typeface="+mn-cs"/>
            </a:endParaRPr>
          </a:p>
          <a:p>
            <a:r>
              <a:rPr lang="en-IN" sz="1369" kern="1200" dirty="0" smtClean="0">
                <a:solidFill>
                  <a:schemeClr val="tx1"/>
                </a:solidFill>
                <a:effectLst/>
                <a:latin typeface="Arial" panose="020B0604020202020204" pitchFamily="34" charset="0"/>
                <a:ea typeface="+mn-ea"/>
                <a:cs typeface="+mn-cs"/>
              </a:rPr>
              <a:t>Although a server on which a company’s website is stored and through which it is accessible, constitutes, for the purpose of Article 5, a “fixed place of business” of the foreign company that operates that server; </a:t>
            </a:r>
          </a:p>
          <a:p>
            <a:endParaRPr lang="en-IN" sz="1369" kern="1200" dirty="0" smtClean="0">
              <a:solidFill>
                <a:schemeClr val="tx1"/>
              </a:solidFill>
              <a:effectLst/>
              <a:latin typeface="Arial" panose="020B0604020202020204" pitchFamily="34" charset="0"/>
              <a:ea typeface="+mn-ea"/>
              <a:cs typeface="+mn-cs"/>
            </a:endParaRPr>
          </a:p>
          <a:p>
            <a:r>
              <a:rPr lang="en-IN" sz="1369" kern="1200" dirty="0" smtClean="0">
                <a:solidFill>
                  <a:schemeClr val="tx1"/>
                </a:solidFill>
                <a:effectLst/>
                <a:latin typeface="Arial" panose="020B0604020202020204" pitchFamily="34" charset="0"/>
                <a:ea typeface="+mn-ea"/>
                <a:cs typeface="+mn-cs"/>
              </a:rPr>
              <a:t>A website, which is a combination of software and electronic data, does not have a location that can constitute a “place of business” because there is no “facility such as premises or, in certain instances, machinery or equipment” as far as the software and data constituting that web site is concerned.</a:t>
            </a:r>
          </a:p>
          <a:p>
            <a:endParaRPr lang="en-IN" sz="1369" kern="1200" dirty="0" smtClean="0">
              <a:solidFill>
                <a:schemeClr val="tx1"/>
              </a:solidFill>
              <a:effectLst/>
              <a:latin typeface="Arial" panose="020B0604020202020204" pitchFamily="34" charset="0"/>
              <a:ea typeface="+mn-ea"/>
              <a:cs typeface="+mn-cs"/>
            </a:endParaRPr>
          </a:p>
          <a:p>
            <a:r>
              <a:rPr lang="en-IN" sz="1369" kern="1200" dirty="0" smtClean="0">
                <a:solidFill>
                  <a:schemeClr val="tx1"/>
                </a:solidFill>
                <a:effectLst/>
                <a:latin typeface="Arial" panose="020B0604020202020204" pitchFamily="34" charset="0"/>
                <a:ea typeface="+mn-ea"/>
                <a:cs typeface="+mn-cs"/>
              </a:rPr>
              <a:t>Likewise, no PE exists where the e-commerce operations carried on through representatives in the market country are restricted to preparatory or auxiliary activities. Examples of such activities include advertisement of goods or services.</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3D25E-A168-4FE1-BFE2-71AFAD618D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36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The new generation business models discussed in the BEPS action plan 1 are;</a:t>
            </a:r>
          </a:p>
          <a:p>
            <a:pPr marL="171450" indent="-171450">
              <a:buFontTx/>
              <a:buChar char="-"/>
            </a:pPr>
            <a:r>
              <a:rPr lang="en-IN" sz="1200" kern="1200" dirty="0" smtClean="0">
                <a:solidFill>
                  <a:schemeClr val="tx1"/>
                </a:solidFill>
                <a:effectLst/>
                <a:latin typeface="+mn-lt"/>
                <a:ea typeface="+mn-ea"/>
                <a:cs typeface="+mn-cs"/>
              </a:rPr>
              <a:t>Electronic commerce (B2B, B2C and C2C)</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Payment services (cash payment solutions, E-wallet/ cyber-wallets, Mobile payment solutions)</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App stores</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Online advertising</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Cloud compounding</a:t>
            </a:r>
            <a:r>
              <a:rPr lang="en-IN" sz="1100" kern="1200" dirty="0" smtClean="0">
                <a:solidFill>
                  <a:schemeClr val="tx1"/>
                </a:solidFill>
                <a:effectLst/>
                <a:latin typeface="+mn-lt"/>
                <a:ea typeface="+mn-ea"/>
                <a:cs typeface="+mn-cs"/>
              </a:rPr>
              <a:t/>
            </a:r>
            <a:br>
              <a:rPr lang="en-IN" sz="1100" kern="1200" dirty="0" smtClean="0">
                <a:solidFill>
                  <a:schemeClr val="tx1"/>
                </a:solidFill>
                <a:effectLst/>
                <a:latin typeface="+mn-lt"/>
                <a:ea typeface="+mn-ea"/>
                <a:cs typeface="+mn-cs"/>
              </a:rPr>
            </a:br>
            <a:r>
              <a:rPr lang="en-IN" sz="1200" kern="1200" dirty="0" smtClean="0">
                <a:solidFill>
                  <a:schemeClr val="tx1"/>
                </a:solidFill>
                <a:effectLst/>
                <a:latin typeface="+mn-lt"/>
                <a:ea typeface="+mn-ea"/>
                <a:cs typeface="+mn-cs"/>
              </a:rPr>
              <a:t>High frequency trading</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Participative networked platforms</a:t>
            </a:r>
            <a:endParaRPr lang="en-IN" sz="11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EEF3D25E-A168-4FE1-BFE2-71AFAD618D4F}" type="slidenum">
              <a:rPr lang="en-US" smtClean="0"/>
              <a:t>15</a:t>
            </a:fld>
            <a:endParaRPr lang="en-US"/>
          </a:p>
        </p:txBody>
      </p:sp>
    </p:spTree>
    <p:extLst>
      <p:ext uri="{BB962C8B-B14F-4D97-AF65-F5344CB8AC3E}">
        <p14:creationId xmlns:p14="http://schemas.microsoft.com/office/powerpoint/2010/main" val="401914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The new generation business models discussed in the BEPS action plan 1 are;</a:t>
            </a:r>
          </a:p>
          <a:p>
            <a:pPr marL="171450" indent="-171450">
              <a:buFontTx/>
              <a:buChar char="-"/>
            </a:pPr>
            <a:r>
              <a:rPr lang="en-IN" sz="1200" kern="1200" dirty="0" smtClean="0">
                <a:solidFill>
                  <a:schemeClr val="tx1"/>
                </a:solidFill>
                <a:effectLst/>
                <a:latin typeface="+mn-lt"/>
                <a:ea typeface="+mn-ea"/>
                <a:cs typeface="+mn-cs"/>
              </a:rPr>
              <a:t>Electronic commerce (B2B, B2C and C2C)</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Payment services (cash payment solutions, E-wallet/ cyber-wallets, Mobile payment solutions)</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App stores</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Online advertising</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Cloud compounding</a:t>
            </a:r>
            <a:r>
              <a:rPr lang="en-IN" sz="1100" kern="1200" dirty="0" smtClean="0">
                <a:solidFill>
                  <a:schemeClr val="tx1"/>
                </a:solidFill>
                <a:effectLst/>
                <a:latin typeface="+mn-lt"/>
                <a:ea typeface="+mn-ea"/>
                <a:cs typeface="+mn-cs"/>
              </a:rPr>
              <a:t/>
            </a:r>
            <a:br>
              <a:rPr lang="en-IN" sz="1100" kern="1200" dirty="0" smtClean="0">
                <a:solidFill>
                  <a:schemeClr val="tx1"/>
                </a:solidFill>
                <a:effectLst/>
                <a:latin typeface="+mn-lt"/>
                <a:ea typeface="+mn-ea"/>
                <a:cs typeface="+mn-cs"/>
              </a:rPr>
            </a:br>
            <a:r>
              <a:rPr lang="en-IN" sz="1200" kern="1200" dirty="0" smtClean="0">
                <a:solidFill>
                  <a:schemeClr val="tx1"/>
                </a:solidFill>
                <a:effectLst/>
                <a:latin typeface="+mn-lt"/>
                <a:ea typeface="+mn-ea"/>
                <a:cs typeface="+mn-cs"/>
              </a:rPr>
              <a:t>High frequency trading</a:t>
            </a:r>
            <a:endParaRPr lang="en-IN" sz="1100" kern="1200" dirty="0" smtClean="0">
              <a:solidFill>
                <a:schemeClr val="tx1"/>
              </a:solidFill>
              <a:effectLst/>
              <a:latin typeface="+mn-lt"/>
              <a:ea typeface="+mn-ea"/>
              <a:cs typeface="+mn-cs"/>
            </a:endParaRPr>
          </a:p>
          <a:p>
            <a:pPr marL="171450" indent="-171450">
              <a:buFontTx/>
              <a:buChar char="-"/>
            </a:pPr>
            <a:r>
              <a:rPr lang="en-IN" sz="1200" kern="1200" dirty="0" smtClean="0">
                <a:solidFill>
                  <a:schemeClr val="tx1"/>
                </a:solidFill>
                <a:effectLst/>
                <a:latin typeface="+mn-lt"/>
                <a:ea typeface="+mn-ea"/>
                <a:cs typeface="+mn-cs"/>
              </a:rPr>
              <a:t>Participative networked platforms</a:t>
            </a:r>
            <a:endParaRPr lang="en-IN" sz="11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EEF3D25E-A168-4FE1-BFE2-71AFAD618D4F}" type="slidenum">
              <a:rPr lang="en-US" smtClean="0"/>
              <a:t>16</a:t>
            </a:fld>
            <a:endParaRPr lang="en-US"/>
          </a:p>
        </p:txBody>
      </p:sp>
    </p:spTree>
    <p:extLst>
      <p:ext uri="{BB962C8B-B14F-4D97-AF65-F5344CB8AC3E}">
        <p14:creationId xmlns:p14="http://schemas.microsoft.com/office/powerpoint/2010/main" val="4041740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7676E60-799A-4F32-AAD6-F4A45105D68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4564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325796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conditions mentioned above are separated in the Explanation by the word ‘or’. Hence</a:t>
            </a:r>
            <a:r>
              <a:rPr lang="en-US" baseline="0" dirty="0" smtClean="0"/>
              <a:t> they are mutually exclusive and satisfaction of one of them shall trigger SEP.</a:t>
            </a:r>
          </a:p>
          <a:p>
            <a:endParaRPr lang="en-US" baseline="0" dirty="0" smtClean="0"/>
          </a:p>
          <a:p>
            <a:r>
              <a:rPr lang="en-US" baseline="0" dirty="0" smtClean="0"/>
              <a:t>The Explanation uses the expression “for the removal of doubts” and “it is clarified that”, the Explanation is prospective and does not affect retrospectively. This is clarified by the Memorandum that it would apply in relation to AY 2019-20 and subsequent </a:t>
            </a:r>
            <a:r>
              <a:rPr lang="en-US" baseline="0" dirty="0" err="1" smtClean="0"/>
              <a:t>Ays</a:t>
            </a:r>
            <a:r>
              <a:rPr lang="en-US" baseline="0" dirty="0" smtClean="0"/>
              <a:t>.</a:t>
            </a:r>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999700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Does it cover both sale and purchase?</a:t>
            </a:r>
          </a:p>
          <a:p>
            <a:endParaRPr lang="en-US" dirty="0" smtClean="0"/>
          </a:p>
          <a:p>
            <a:r>
              <a:rPr lang="en-US" baseline="0" dirty="0" smtClean="0"/>
              <a:t>The expression if read in conjunction with the subsequent portion in the explanation that it applies in respect of “provision of download of data or software” and only if the aggregate of “payment” arising from such transaction exceeds the prescribed amount.</a:t>
            </a:r>
          </a:p>
          <a:p>
            <a:endParaRPr lang="en-US" baseline="0" dirty="0" smtClean="0"/>
          </a:p>
          <a:p>
            <a:r>
              <a:rPr lang="en-US" baseline="0" dirty="0" smtClean="0"/>
              <a:t>These suggest that the condition covers only revenue generating transaction and not purchase transactions.</a:t>
            </a:r>
          </a:p>
          <a:p>
            <a:endParaRPr lang="en-US" baseline="0" dirty="0" smtClean="0"/>
          </a:p>
          <a:p>
            <a:r>
              <a:rPr lang="en-US" b="1" baseline="0" dirty="0" smtClean="0"/>
              <a:t>Data – </a:t>
            </a:r>
            <a:r>
              <a:rPr lang="en-US" b="0" baseline="0" dirty="0" smtClean="0"/>
              <a:t>for the purpose of SEP, Data should be in electronic form</a:t>
            </a:r>
            <a:endParaRPr lang="en-IN" b="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59265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2873" rtl="0" eaLnBrk="1" fontAlgn="auto" latinLnBrk="0" hangingPunct="1">
              <a:lnSpc>
                <a:spcPct val="100000"/>
              </a:lnSpc>
              <a:spcBef>
                <a:spcPts val="0"/>
              </a:spcBef>
              <a:spcAft>
                <a:spcPts val="0"/>
              </a:spcAft>
              <a:buClrTx/>
              <a:buSzTx/>
              <a:buFontTx/>
              <a:buNone/>
              <a:tabLst/>
              <a:defRPr/>
            </a:pPr>
            <a:r>
              <a:rPr lang="en-IN" sz="1200" dirty="0" smtClean="0"/>
              <a:t>In the past, in case of "brick &amp; mortar transactions" we used to say that for any transaction, at least two parties are required. </a:t>
            </a:r>
            <a:endParaRPr lang="en-IN" sz="1200" dirty="0" smtClean="0"/>
          </a:p>
          <a:p>
            <a:pPr marL="0" marR="0" lvl="0" indent="0" algn="l" defTabSz="1042873" rtl="0" eaLnBrk="1" fontAlgn="auto" latinLnBrk="0" hangingPunct="1">
              <a:lnSpc>
                <a:spcPct val="100000"/>
              </a:lnSpc>
              <a:spcBef>
                <a:spcPts val="0"/>
              </a:spcBef>
              <a:spcAft>
                <a:spcPts val="0"/>
              </a:spcAft>
              <a:buClrTx/>
              <a:buSzTx/>
              <a:buFontTx/>
              <a:buNone/>
              <a:tabLst/>
              <a:defRPr/>
            </a:pPr>
            <a:endParaRPr lang="en-IN" sz="1200" dirty="0" smtClean="0"/>
          </a:p>
          <a:p>
            <a:pPr marL="0" marR="0" lvl="0" indent="0" algn="l" defTabSz="1042873" rtl="0" eaLnBrk="1" fontAlgn="auto" latinLnBrk="0" hangingPunct="1">
              <a:lnSpc>
                <a:spcPct val="100000"/>
              </a:lnSpc>
              <a:spcBef>
                <a:spcPts val="0"/>
              </a:spcBef>
              <a:spcAft>
                <a:spcPts val="0"/>
              </a:spcAft>
              <a:buClrTx/>
              <a:buSzTx/>
              <a:buFontTx/>
              <a:buNone/>
              <a:tabLst/>
              <a:defRPr/>
            </a:pPr>
            <a:r>
              <a:rPr lang="en-IN" sz="1200" dirty="0" smtClean="0"/>
              <a:t>For </a:t>
            </a:r>
            <a:r>
              <a:rPr lang="en-IN" sz="1200" dirty="0" smtClean="0"/>
              <a:t>avoiding confusion &amp; litigation in E-commerce, it is better to make certain deeming provisions regarding – 'when a NR will be deemed to be carrying on transactions in India'. Alternatively, a change would be required in the language of clause (</a:t>
            </a:r>
            <a:r>
              <a:rPr lang="en-IN" sz="1200" i="1" dirty="0" smtClean="0"/>
              <a:t>a</a:t>
            </a:r>
            <a:r>
              <a:rPr lang="en-IN" sz="1200" dirty="0" smtClean="0"/>
              <a:t>).</a:t>
            </a:r>
          </a:p>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24</a:t>
            </a:fld>
            <a:endParaRPr lang="en-US" dirty="0"/>
          </a:p>
        </p:txBody>
      </p:sp>
    </p:spTree>
    <p:extLst>
      <p:ext uri="{BB962C8B-B14F-4D97-AF65-F5344CB8AC3E}">
        <p14:creationId xmlns:p14="http://schemas.microsoft.com/office/powerpoint/2010/main" val="3592087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2873" rtl="0" eaLnBrk="1" fontAlgn="auto" latinLnBrk="0" hangingPunct="1">
              <a:lnSpc>
                <a:spcPct val="100000"/>
              </a:lnSpc>
              <a:spcBef>
                <a:spcPts val="0"/>
              </a:spcBef>
              <a:spcAft>
                <a:spcPts val="0"/>
              </a:spcAft>
              <a:buClrTx/>
              <a:buSzTx/>
              <a:buFontTx/>
              <a:buNone/>
              <a:tabLst/>
              <a:defRPr/>
            </a:pPr>
            <a:r>
              <a:rPr lang="en-US" altLang="ja-JP" sz="1400" b="1" i="1" dirty="0" smtClean="0">
                <a:solidFill>
                  <a:schemeClr val="tx1"/>
                </a:solidFill>
              </a:rPr>
              <a:t>However, this is not a conclusive statement.</a:t>
            </a:r>
          </a:p>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2227134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295531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69" b="0" i="0" kern="1200" dirty="0" smtClean="0">
                <a:solidFill>
                  <a:schemeClr val="tx1"/>
                </a:solidFill>
                <a:effectLst/>
                <a:latin typeface="Arial" panose="020B0604020202020204" pitchFamily="34" charset="0"/>
                <a:ea typeface="+mn-ea"/>
                <a:cs typeface="+mn-cs"/>
              </a:rPr>
              <a:t>The basis of taxation for non-residents in India arises through business connections. </a:t>
            </a:r>
          </a:p>
          <a:p>
            <a:endParaRPr lang="en-US" sz="1369" b="0" i="0" kern="1200" dirty="0" smtClean="0">
              <a:solidFill>
                <a:schemeClr val="tx1"/>
              </a:solidFill>
              <a:effectLst/>
              <a:latin typeface="Arial" panose="020B0604020202020204" pitchFamily="34" charset="0"/>
              <a:ea typeface="+mn-ea"/>
              <a:cs typeface="+mn-cs"/>
            </a:endParaRPr>
          </a:p>
          <a:p>
            <a:r>
              <a:rPr lang="en-US" sz="1369" b="0" i="0" kern="1200" dirty="0" smtClean="0">
                <a:solidFill>
                  <a:schemeClr val="tx1"/>
                </a:solidFill>
                <a:effectLst/>
                <a:latin typeface="Arial" panose="020B0604020202020204" pitchFamily="34" charset="0"/>
                <a:ea typeface="+mn-ea"/>
                <a:cs typeface="+mn-cs"/>
              </a:rPr>
              <a:t>As per section 9(1)(</a:t>
            </a:r>
            <a:r>
              <a:rPr lang="en-US" sz="1369" b="0" i="0" kern="1200" dirty="0" err="1" smtClean="0">
                <a:solidFill>
                  <a:schemeClr val="tx1"/>
                </a:solidFill>
                <a:effectLst/>
                <a:latin typeface="Arial" panose="020B0604020202020204" pitchFamily="34" charset="0"/>
                <a:ea typeface="+mn-ea"/>
                <a:cs typeface="+mn-cs"/>
              </a:rPr>
              <a:t>i</a:t>
            </a:r>
            <a:r>
              <a:rPr lang="en-US" sz="1369" b="0" i="0" kern="1200" dirty="0" smtClean="0">
                <a:solidFill>
                  <a:schemeClr val="tx1"/>
                </a:solidFill>
                <a:effectLst/>
                <a:latin typeface="Arial" panose="020B0604020202020204" pitchFamily="34" charset="0"/>
                <a:ea typeface="+mn-ea"/>
                <a:cs typeface="+mn-cs"/>
              </a:rPr>
              <a:t>) - all income accruing or arising, whether directly or indirectly, through or from any business connection in India, or through or from any property in India, or through or from any asset or source of income in India, or through the transfer of a capital asset situate in India.</a:t>
            </a:r>
          </a:p>
          <a:p>
            <a:endParaRPr lang="en-US" sz="1369" b="0" i="0" kern="1200" dirty="0" smtClean="0">
              <a:solidFill>
                <a:schemeClr val="tx1"/>
              </a:solidFill>
              <a:effectLst/>
              <a:latin typeface="Arial" panose="020B0604020202020204" pitchFamily="34" charset="0"/>
              <a:ea typeface="+mn-ea"/>
              <a:cs typeface="+mn-cs"/>
            </a:endParaRPr>
          </a:p>
          <a:p>
            <a:r>
              <a:rPr lang="en-US" sz="1369" b="0" i="0" kern="1200" dirty="0" smtClean="0">
                <a:solidFill>
                  <a:schemeClr val="tx1"/>
                </a:solidFill>
                <a:effectLst/>
                <a:latin typeface="Arial" panose="020B0604020202020204" pitchFamily="34" charset="0"/>
                <a:ea typeface="+mn-ea"/>
                <a:cs typeface="+mn-cs"/>
              </a:rPr>
              <a:t>The concept of “Business Connection” was explained by Supreme Court in CIT vs </a:t>
            </a:r>
            <a:r>
              <a:rPr lang="en-US" sz="1369" b="0" i="0" kern="1200" dirty="0" err="1" smtClean="0">
                <a:solidFill>
                  <a:schemeClr val="tx1"/>
                </a:solidFill>
                <a:effectLst/>
                <a:latin typeface="Arial" panose="020B0604020202020204" pitchFamily="34" charset="0"/>
                <a:ea typeface="+mn-ea"/>
                <a:cs typeface="+mn-cs"/>
              </a:rPr>
              <a:t>R.D.Aggarwal</a:t>
            </a:r>
            <a:r>
              <a:rPr lang="en-US" sz="1369" b="0" i="0" kern="1200" dirty="0" smtClean="0">
                <a:solidFill>
                  <a:schemeClr val="tx1"/>
                </a:solidFill>
                <a:effectLst/>
                <a:latin typeface="Arial" panose="020B0604020202020204" pitchFamily="34" charset="0"/>
                <a:ea typeface="+mn-ea"/>
                <a:cs typeface="+mn-cs"/>
              </a:rPr>
              <a:t> &amp; Co (56 ITR 20)</a:t>
            </a:r>
            <a:r>
              <a:rPr lang="en-US" sz="1369" b="0" i="0" kern="1200" baseline="0" dirty="0" smtClean="0">
                <a:solidFill>
                  <a:schemeClr val="tx1"/>
                </a:solidFill>
                <a:effectLst/>
                <a:latin typeface="Arial" panose="020B0604020202020204" pitchFamily="34" charset="0"/>
                <a:ea typeface="+mn-ea"/>
                <a:cs typeface="+mn-cs"/>
              </a:rPr>
              <a:t> / </a:t>
            </a:r>
            <a:r>
              <a:rPr lang="en-US" sz="1369" b="0" i="0" kern="1200" dirty="0" smtClean="0">
                <a:solidFill>
                  <a:schemeClr val="tx1"/>
                </a:solidFill>
                <a:effectLst/>
                <a:latin typeface="Arial" panose="020B0604020202020204" pitchFamily="34" charset="0"/>
                <a:ea typeface="+mn-ea"/>
                <a:cs typeface="+mn-cs"/>
              </a:rPr>
              <a:t>CIT vs T.I.&amp;M Sales Limited (166 ITR 93) </a:t>
            </a:r>
          </a:p>
          <a:p>
            <a:endParaRPr lang="en-US" sz="1369" b="0" i="0" kern="1200" dirty="0" smtClean="0">
              <a:solidFill>
                <a:schemeClr val="tx1"/>
              </a:solidFill>
              <a:effectLst/>
              <a:latin typeface="Arial" panose="020B0604020202020204" pitchFamily="34" charset="0"/>
              <a:ea typeface="+mn-ea"/>
              <a:cs typeface="+mn-cs"/>
            </a:endParaRPr>
          </a:p>
          <a:p>
            <a:pPr marL="285750" indent="-285750">
              <a:buFontTx/>
              <a:buChar char="-"/>
            </a:pPr>
            <a:r>
              <a:rPr lang="en-US" sz="1369" b="0" i="0" kern="1200" dirty="0" smtClean="0">
                <a:solidFill>
                  <a:schemeClr val="tx1"/>
                </a:solidFill>
                <a:effectLst/>
                <a:latin typeface="Arial" panose="020B0604020202020204" pitchFamily="34" charset="0"/>
                <a:ea typeface="+mn-ea"/>
                <a:cs typeface="+mn-cs"/>
              </a:rPr>
              <a:t>non-resident </a:t>
            </a:r>
            <a:r>
              <a:rPr lang="en-US" sz="1369" b="0" i="0" kern="1200" dirty="0" smtClean="0">
                <a:solidFill>
                  <a:schemeClr val="tx1"/>
                </a:solidFill>
                <a:effectLst/>
                <a:latin typeface="Arial" panose="020B0604020202020204" pitchFamily="34" charset="0"/>
                <a:ea typeface="+mn-ea"/>
                <a:cs typeface="+mn-cs"/>
              </a:rPr>
              <a:t>is liable to be taxed under the provisions of Section 9 based on the concept of business connection which involves concept of control, supervision or a continuous activity in nature.</a:t>
            </a:r>
          </a:p>
          <a:p>
            <a:pPr marL="285750" indent="-285750">
              <a:buFontTx/>
              <a:buChar char="-"/>
            </a:pPr>
            <a:endParaRPr lang="en-US" sz="1369" b="0" i="0" kern="1200" dirty="0" smtClean="0">
              <a:solidFill>
                <a:schemeClr val="tx1"/>
              </a:solidFill>
              <a:effectLst/>
              <a:latin typeface="Arial" panose="020B0604020202020204" pitchFamily="34" charset="0"/>
              <a:ea typeface="+mn-ea"/>
              <a:cs typeface="+mn-cs"/>
            </a:endParaRPr>
          </a:p>
          <a:p>
            <a:pPr marL="285750" indent="-285750">
              <a:buFontTx/>
              <a:buChar char="-"/>
            </a:pPr>
            <a:r>
              <a:rPr lang="en-US" sz="1369" b="0" i="0" kern="1200" dirty="0" smtClean="0">
                <a:solidFill>
                  <a:schemeClr val="tx1"/>
                </a:solidFill>
                <a:effectLst/>
                <a:latin typeface="Arial" panose="020B0604020202020204" pitchFamily="34" charset="0"/>
                <a:ea typeface="+mn-ea"/>
                <a:cs typeface="+mn-cs"/>
              </a:rPr>
              <a:t>The Courts have expressed the view unless the non-resident carries out any activity in India which contributes to the profit or revenue of the non-resident the same cannot be brought into tax into India</a:t>
            </a:r>
          </a:p>
          <a:p>
            <a:pPr marL="285750" indent="-285750">
              <a:buFontTx/>
              <a:buChar char="-"/>
            </a:pPr>
            <a:endParaRPr lang="en-US" sz="1369" b="0" i="0" kern="1200" dirty="0" smtClean="0">
              <a:solidFill>
                <a:schemeClr val="tx1"/>
              </a:solidFill>
              <a:effectLst/>
              <a:latin typeface="Arial" panose="020B0604020202020204" pitchFamily="34" charset="0"/>
              <a:ea typeface="+mn-ea"/>
              <a:cs typeface="+mn-cs"/>
            </a:endParaRPr>
          </a:p>
          <a:p>
            <a:pPr marL="285750" indent="-285750">
              <a:buFontTx/>
              <a:buChar char="-"/>
            </a:pPr>
            <a:r>
              <a:rPr lang="en-US" sz="1369" kern="1200" dirty="0" smtClean="0">
                <a:solidFill>
                  <a:schemeClr val="tx1"/>
                </a:solidFill>
                <a:effectLst/>
                <a:latin typeface="Arial" panose="020B0604020202020204" pitchFamily="34" charset="0"/>
                <a:ea typeface="+mn-ea"/>
                <a:cs typeface="+mn-cs"/>
              </a:rPr>
              <a:t>It is important to note that a non-resident is liable to be taxed in India only if he carries out any activity either by himself or through agents and such activity constitutes revenue earning activity for the non-resident.</a:t>
            </a:r>
          </a:p>
          <a:p>
            <a:endParaRPr lang="en-US" sz="1369" b="0" i="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EEF3D25E-A168-4FE1-BFE2-71AFAD618D4F}" type="slidenum">
              <a:rPr lang="en-US" smtClean="0"/>
              <a:t>3</a:t>
            </a:fld>
            <a:endParaRPr lang="en-US"/>
          </a:p>
        </p:txBody>
      </p:sp>
    </p:spTree>
    <p:extLst>
      <p:ext uri="{BB962C8B-B14F-4D97-AF65-F5344CB8AC3E}">
        <p14:creationId xmlns:p14="http://schemas.microsoft.com/office/powerpoint/2010/main" val="382382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lnSpc>
                <a:spcPct val="106000"/>
              </a:lnSpc>
            </a:pPr>
            <a:r>
              <a:rPr lang="en-IN" sz="1400" dirty="0" smtClean="0"/>
              <a:t>It is not clear whether the phrase with such number of users "as may be prescribed" qualifies "soliciting of business activities" or it qualifies only "engaging in interaction“ i.e., it is not clear whether systematic and continuous soliciting of business activities by themselves will result in business connection irrespective of the number of users or whether such soliciting of business activities also has to be with the prescribed number of users. </a:t>
            </a:r>
          </a:p>
          <a:p>
            <a:pPr algn="just">
              <a:lnSpc>
                <a:spcPct val="106000"/>
              </a:lnSpc>
            </a:pPr>
            <a:endParaRPr lang="en-IN" sz="1400" i="1" dirty="0" smtClean="0"/>
          </a:p>
          <a:p>
            <a:pPr algn="just">
              <a:lnSpc>
                <a:spcPct val="106000"/>
              </a:lnSpc>
            </a:pPr>
            <a:r>
              <a:rPr lang="en-IN" sz="1400" i="1" dirty="0" smtClean="0"/>
              <a:t>Prima facie</a:t>
            </a:r>
            <a:r>
              <a:rPr lang="en-IN" sz="1400" dirty="0" smtClean="0"/>
              <a:t>, on a literal reading, it appears that systematic and continuous soliciting of business activities by themselves will result in business connection, whether or not the soliciting results in revenue or not. </a:t>
            </a:r>
          </a:p>
          <a:p>
            <a:pPr algn="just">
              <a:lnSpc>
                <a:spcPct val="106000"/>
              </a:lnSpc>
            </a:pPr>
            <a:endParaRPr lang="en-IN" sz="1400" dirty="0" smtClean="0"/>
          </a:p>
          <a:p>
            <a:pPr algn="just">
              <a:lnSpc>
                <a:spcPct val="106000"/>
              </a:lnSpc>
            </a:pPr>
            <a:r>
              <a:rPr lang="en-IN" sz="1400" dirty="0" smtClean="0"/>
              <a:t>However, this could result in tremendous subjectivity and </a:t>
            </a:r>
            <a:r>
              <a:rPr lang="en-IN" sz="1400" dirty="0" smtClean="0"/>
              <a:t>litigation on account of the following:</a:t>
            </a:r>
          </a:p>
          <a:p>
            <a:pPr algn="just">
              <a:lnSpc>
                <a:spcPct val="106000"/>
              </a:lnSpc>
            </a:pPr>
            <a:endParaRPr lang="en-US" sz="1400" dirty="0" smtClean="0"/>
          </a:p>
          <a:p>
            <a:pPr marL="342900" indent="-342900" algn="just">
              <a:lnSpc>
                <a:spcPct val="106000"/>
              </a:lnSpc>
              <a:buAutoNum type="alphaLcParenR"/>
            </a:pPr>
            <a:r>
              <a:rPr lang="en-US" sz="1400" dirty="0" smtClean="0"/>
              <a:t>What is systematic and continuous</a:t>
            </a:r>
            <a:r>
              <a:rPr lang="en-US" sz="1400" baseline="0" dirty="0" smtClean="0"/>
              <a:t> soliciting is matter of dispute;</a:t>
            </a:r>
          </a:p>
          <a:p>
            <a:pPr marL="0" indent="0" algn="just">
              <a:lnSpc>
                <a:spcPct val="106000"/>
              </a:lnSpc>
              <a:buNone/>
            </a:pPr>
            <a:endParaRPr lang="en-US" sz="1400" baseline="0" dirty="0" smtClean="0"/>
          </a:p>
          <a:p>
            <a:pPr marL="342900" indent="-342900" algn="just">
              <a:lnSpc>
                <a:spcPct val="106000"/>
              </a:lnSpc>
              <a:buAutoNum type="alphaLcParenR"/>
            </a:pPr>
            <a:r>
              <a:rPr lang="en-US" sz="1400" baseline="0" dirty="0" smtClean="0"/>
              <a:t>For what period the soliciting should be systematic and continuous – i.e. through out the year or part of the year also will be a matter of dispute.</a:t>
            </a:r>
          </a:p>
          <a:p>
            <a:pPr marL="342900" indent="-342900" algn="just">
              <a:lnSpc>
                <a:spcPct val="106000"/>
              </a:lnSpc>
              <a:buAutoNum type="alphaLcParenR"/>
            </a:pPr>
            <a:endParaRPr lang="en-US" sz="1400" baseline="0" dirty="0" smtClean="0"/>
          </a:p>
          <a:p>
            <a:pPr marL="0" indent="0" algn="just">
              <a:lnSpc>
                <a:spcPct val="106000"/>
              </a:lnSpc>
              <a:buNone/>
            </a:pPr>
            <a:r>
              <a:rPr lang="en-US" sz="1400" baseline="0" dirty="0" smtClean="0"/>
              <a:t>The Rules will clear the ambiguity.</a:t>
            </a:r>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30</a:t>
            </a:fld>
            <a:endParaRPr lang="en-US" dirty="0"/>
          </a:p>
        </p:txBody>
      </p:sp>
    </p:spTree>
    <p:extLst>
      <p:ext uri="{BB962C8B-B14F-4D97-AF65-F5344CB8AC3E}">
        <p14:creationId xmlns:p14="http://schemas.microsoft.com/office/powerpoint/2010/main" val="59903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he condition uses the expression “and” unless there is a systematic as well as continuous soliciting, the condition would not be applicable.</a:t>
            </a:r>
          </a:p>
          <a:p>
            <a:endParaRPr lang="en-US" baseline="0" dirty="0" smtClean="0"/>
          </a:p>
          <a:p>
            <a:r>
              <a:rPr lang="en-US" baseline="0" dirty="0" smtClean="0"/>
              <a:t>In the context, continuous means recurring at repeated intervals. On a combined reading of the term systematic and continuous, unless there is methodical and regular soliciting throughout a particular period the condition is not satisfied.</a:t>
            </a:r>
          </a:p>
          <a:p>
            <a:endParaRPr lang="en-US" baseline="0" dirty="0" smtClean="0"/>
          </a:p>
          <a:p>
            <a:r>
              <a:rPr lang="en-US" baseline="0" dirty="0" smtClean="0"/>
              <a:t>Thus there has to be a continuous interaction.</a:t>
            </a:r>
          </a:p>
          <a:p>
            <a:endParaRPr lang="en-US" baseline="0" dirty="0" smtClean="0"/>
          </a:p>
          <a:p>
            <a:r>
              <a:rPr lang="en-US" baseline="0" dirty="0" smtClean="0"/>
              <a:t>The </a:t>
            </a:r>
            <a:r>
              <a:rPr lang="en-US" baseline="0" dirty="0" err="1" smtClean="0"/>
              <a:t>essense</a:t>
            </a:r>
            <a:r>
              <a:rPr lang="en-US" baseline="0" dirty="0" smtClean="0"/>
              <a:t> of interaction should be mutual communication.</a:t>
            </a:r>
          </a:p>
        </p:txBody>
      </p:sp>
      <p:sp>
        <p:nvSpPr>
          <p:cNvPr id="4" name="Slide Number Placeholder 3"/>
          <p:cNvSpPr>
            <a:spLocks noGrp="1"/>
          </p:cNvSpPr>
          <p:nvPr>
            <p:ph type="sldNum" sz="quarter" idx="10"/>
          </p:nvPr>
        </p:nvSpPr>
        <p:spPr/>
        <p:txBody>
          <a:bodyPr/>
          <a:lstStyle/>
          <a:p>
            <a:fld id="{C0F4A2C8-6C88-4E71-83EE-698B9D4FE22F}" type="slidenum">
              <a:rPr lang="en-US" smtClean="0"/>
              <a:pPr/>
              <a:t>31</a:t>
            </a:fld>
            <a:endParaRPr lang="en-US" dirty="0"/>
          </a:p>
        </p:txBody>
      </p:sp>
    </p:spTree>
    <p:extLst>
      <p:ext uri="{BB962C8B-B14F-4D97-AF65-F5344CB8AC3E}">
        <p14:creationId xmlns:p14="http://schemas.microsoft.com/office/powerpoint/2010/main" val="182915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Finance</a:t>
            </a:r>
            <a:r>
              <a:rPr lang="en-US" baseline="0" dirty="0" smtClean="0"/>
              <a:t> Act 2016 introduced EL on specified service. </a:t>
            </a:r>
          </a:p>
          <a:p>
            <a:endParaRPr lang="en-US" baseline="0" dirty="0" smtClean="0"/>
          </a:p>
          <a:p>
            <a:r>
              <a:rPr lang="en-US" baseline="0" dirty="0" smtClean="0"/>
              <a:t>Specified service means online advertisement, any provision for digital advertising space or any other facility or service for purpose of online advertisement. It appears that specified services could also be covered as SEP under Explanation 2A.</a:t>
            </a:r>
          </a:p>
          <a:p>
            <a:endParaRPr lang="en-US" baseline="0" dirty="0" smtClean="0"/>
          </a:p>
          <a:p>
            <a:r>
              <a:rPr lang="en-US" baseline="0" dirty="0" smtClean="0"/>
              <a:t>Section 10(50) provides that any income arising from such specified service and chargeable to EL is exempt from tax. This exemption would also be applicable to income deemed to accrue or arise under Explanation 2A. </a:t>
            </a:r>
          </a:p>
          <a:p>
            <a:endParaRPr lang="en-US" baseline="0" dirty="0" smtClean="0"/>
          </a:p>
          <a:p>
            <a:r>
              <a:rPr lang="en-US" baseline="0" dirty="0" smtClean="0"/>
              <a:t>Hence, to that extent there is EL there cannot be any further tax under Explanation 2A.</a:t>
            </a:r>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34</a:t>
            </a:fld>
            <a:endParaRPr lang="en-US" dirty="0"/>
          </a:p>
        </p:txBody>
      </p:sp>
    </p:spTree>
    <p:extLst>
      <p:ext uri="{BB962C8B-B14F-4D97-AF65-F5344CB8AC3E}">
        <p14:creationId xmlns:p14="http://schemas.microsoft.com/office/powerpoint/2010/main" val="3955631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46</a:t>
            </a:fld>
            <a:endParaRPr lang="en-US" dirty="0"/>
          </a:p>
        </p:txBody>
      </p:sp>
    </p:spTree>
    <p:extLst>
      <p:ext uri="{BB962C8B-B14F-4D97-AF65-F5344CB8AC3E}">
        <p14:creationId xmlns:p14="http://schemas.microsoft.com/office/powerpoint/2010/main" val="99404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47</a:t>
            </a:fld>
            <a:endParaRPr lang="en-US" dirty="0"/>
          </a:p>
        </p:txBody>
      </p:sp>
    </p:spTree>
    <p:extLst>
      <p:ext uri="{BB962C8B-B14F-4D97-AF65-F5344CB8AC3E}">
        <p14:creationId xmlns:p14="http://schemas.microsoft.com/office/powerpoint/2010/main" val="309968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49</a:t>
            </a:fld>
            <a:endParaRPr lang="en-US" dirty="0"/>
          </a:p>
        </p:txBody>
      </p:sp>
    </p:spTree>
    <p:extLst>
      <p:ext uri="{BB962C8B-B14F-4D97-AF65-F5344CB8AC3E}">
        <p14:creationId xmlns:p14="http://schemas.microsoft.com/office/powerpoint/2010/main" val="1190097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50</a:t>
            </a:fld>
            <a:endParaRPr lang="en-US" dirty="0"/>
          </a:p>
        </p:txBody>
      </p:sp>
    </p:spTree>
    <p:extLst>
      <p:ext uri="{BB962C8B-B14F-4D97-AF65-F5344CB8AC3E}">
        <p14:creationId xmlns:p14="http://schemas.microsoft.com/office/powerpoint/2010/main" val="891740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51</a:t>
            </a:fld>
            <a:endParaRPr lang="en-US" dirty="0"/>
          </a:p>
        </p:txBody>
      </p:sp>
    </p:spTree>
    <p:extLst>
      <p:ext uri="{BB962C8B-B14F-4D97-AF65-F5344CB8AC3E}">
        <p14:creationId xmlns:p14="http://schemas.microsoft.com/office/powerpoint/2010/main" val="737403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52</a:t>
            </a:fld>
            <a:endParaRPr lang="en-US" dirty="0"/>
          </a:p>
        </p:txBody>
      </p:sp>
    </p:spTree>
    <p:extLst>
      <p:ext uri="{BB962C8B-B14F-4D97-AF65-F5344CB8AC3E}">
        <p14:creationId xmlns:p14="http://schemas.microsoft.com/office/powerpoint/2010/main" val="1590205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54</a:t>
            </a:fld>
            <a:endParaRPr lang="en-US" dirty="0"/>
          </a:p>
        </p:txBody>
      </p:sp>
    </p:spTree>
    <p:extLst>
      <p:ext uri="{BB962C8B-B14F-4D97-AF65-F5344CB8AC3E}">
        <p14:creationId xmlns:p14="http://schemas.microsoft.com/office/powerpoint/2010/main" val="153123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15125" lvl="2" indent="-315125" algn="just"/>
            <a:r>
              <a:rPr lang="en-US" sz="1544" b="1" dirty="0" smtClean="0">
                <a:solidFill>
                  <a:srgbClr val="00B0F0"/>
                </a:solidFill>
              </a:rPr>
              <a:t>Base </a:t>
            </a:r>
            <a:r>
              <a:rPr lang="en-US" sz="1544" b="1" dirty="0" smtClean="0">
                <a:solidFill>
                  <a:srgbClr val="00B0F0"/>
                </a:solidFill>
              </a:rPr>
              <a:t>erosion strategies adopted</a:t>
            </a:r>
          </a:p>
          <a:p>
            <a:pPr marL="495447" marR="0" lvl="4" indent="-204832" algn="just" defTabSz="1042873" rtl="0" eaLnBrk="1" fontAlgn="auto" latinLnBrk="0" hangingPunct="1">
              <a:lnSpc>
                <a:spcPct val="100000"/>
              </a:lnSpc>
              <a:spcBef>
                <a:spcPts val="0"/>
              </a:spcBef>
              <a:spcAft>
                <a:spcPts val="0"/>
              </a:spcAft>
              <a:buClrTx/>
              <a:buSzTx/>
              <a:buFontTx/>
              <a:buChar char="-"/>
              <a:tabLst/>
              <a:defRPr/>
            </a:pPr>
            <a:r>
              <a:rPr lang="en-US" sz="1544" dirty="0" smtClean="0"/>
              <a:t>Commissionaire arrangements - </a:t>
            </a:r>
            <a:r>
              <a:rPr lang="en-US" sz="1600" dirty="0" smtClean="0"/>
              <a:t>Conclusion of contracts by Agent in his name but on behalf of NR who is the owner of goods &amp; generally contracts are legally not binding on its Principal. Agent will be paid Commission and hence, is liable to pay tax only on commission and profits from sale is not taxed</a:t>
            </a:r>
            <a:endParaRPr lang="en-IN" sz="1600" dirty="0" smtClean="0"/>
          </a:p>
          <a:p>
            <a:pPr marL="495447" lvl="4" indent="-204832" algn="just">
              <a:buFontTx/>
              <a:buChar char="-"/>
            </a:pPr>
            <a:r>
              <a:rPr lang="en-US" sz="1544" dirty="0" smtClean="0"/>
              <a:t>Contracts are substantially negotiated in India but finalized/ signed/ authorized outside</a:t>
            </a:r>
          </a:p>
          <a:p>
            <a:pPr marL="495447" lvl="4" indent="-204832" algn="just">
              <a:buFontTx/>
              <a:buChar char="-"/>
            </a:pPr>
            <a:r>
              <a:rPr lang="en-US" sz="1544" dirty="0" smtClean="0"/>
              <a:t>Despite being closely related parties, personal habitually concluding contracts constituted an independent agent</a:t>
            </a:r>
          </a:p>
          <a:p>
            <a:pPr marL="285750" lvl="2" indent="-285750" algn="just"/>
            <a:endParaRPr lang="en-US" sz="1400" b="1" dirty="0" smtClean="0">
              <a:solidFill>
                <a:srgbClr val="00B0F0"/>
              </a:solidFill>
            </a:endParaRPr>
          </a:p>
          <a:p>
            <a:pPr marL="285750" lvl="2" indent="-285750" algn="just"/>
            <a:r>
              <a:rPr lang="en-US" sz="1400" b="1" dirty="0" smtClean="0">
                <a:solidFill>
                  <a:srgbClr val="00B0F0"/>
                </a:solidFill>
              </a:rPr>
              <a:t>BEPS action points</a:t>
            </a:r>
          </a:p>
          <a:p>
            <a:pPr marL="542925" lvl="1" indent="-271463" algn="just">
              <a:buFont typeface="Arial" panose="020B0604020202020204" pitchFamily="34" charset="0"/>
              <a:buChar char="•"/>
            </a:pPr>
            <a:r>
              <a:rPr lang="en-US" sz="1400" dirty="0" smtClean="0"/>
              <a:t>Agency PE is created under Article 5(5) if a person acting in a Contracting state on behalf of an enterprise in another State either;</a:t>
            </a:r>
          </a:p>
          <a:p>
            <a:pPr marL="727075" lvl="2" indent="-285750" algn="just">
              <a:buFontTx/>
              <a:buChar char="-"/>
            </a:pPr>
            <a:r>
              <a:rPr lang="en-US" sz="1400" dirty="0" smtClean="0"/>
              <a:t>habitually concludes contracts, or </a:t>
            </a:r>
          </a:p>
          <a:p>
            <a:pPr marL="727075" lvl="2" indent="-285750" algn="just">
              <a:buFontTx/>
              <a:buChar char="-"/>
            </a:pPr>
            <a:r>
              <a:rPr lang="en-US" sz="1400" dirty="0" smtClean="0"/>
              <a:t>habitually plays the </a:t>
            </a:r>
            <a:r>
              <a:rPr lang="en-US" sz="1400" b="1" dirty="0" smtClean="0"/>
              <a:t>principal role </a:t>
            </a:r>
            <a:r>
              <a:rPr lang="en-US" sz="1400" dirty="0" smtClean="0"/>
              <a:t>leading to the conclusion of contracts that are </a:t>
            </a:r>
            <a:r>
              <a:rPr lang="en-US" sz="1400" b="1" dirty="0" smtClean="0"/>
              <a:t>routinely concluded </a:t>
            </a:r>
            <a:r>
              <a:rPr lang="en-US" sz="1400" dirty="0" smtClean="0"/>
              <a:t>without </a:t>
            </a:r>
            <a:r>
              <a:rPr lang="en-US" sz="1400" b="1" dirty="0" smtClean="0"/>
              <a:t>material modification </a:t>
            </a:r>
            <a:r>
              <a:rPr lang="en-US" sz="1400" dirty="0" smtClean="0"/>
              <a:t>by the enterprise; or</a:t>
            </a:r>
          </a:p>
          <a:p>
            <a:pPr marL="727075" lvl="2" indent="-285750" algn="just">
              <a:buFontTx/>
              <a:buChar char="-"/>
            </a:pPr>
            <a:r>
              <a:rPr lang="en-US" sz="1400" dirty="0" smtClean="0"/>
              <a:t>Contract for provision of services and for the transfer of the ownership of, or for the granting of the right to use, property owned by an enterprise or that the enterprise has the right to use have been included under Article 5(5) </a:t>
            </a:r>
            <a:r>
              <a:rPr lang="en-US" sz="1400" b="1" dirty="0" smtClean="0"/>
              <a:t>in addition to</a:t>
            </a:r>
            <a:r>
              <a:rPr lang="en-US" sz="1400" dirty="0" smtClean="0"/>
              <a:t> contracts entered into by the agent </a:t>
            </a:r>
            <a:r>
              <a:rPr lang="en-US" sz="1400" b="1" dirty="0" smtClean="0"/>
              <a:t>in the name of the enterprise</a:t>
            </a:r>
          </a:p>
          <a:p>
            <a:pPr marL="727075" lvl="2" indent="-285750" algn="just">
              <a:buFontTx/>
              <a:buChar char="-"/>
            </a:pPr>
            <a:r>
              <a:rPr lang="en-US" sz="1400" dirty="0" smtClean="0"/>
              <a:t>Where the requirements set out in Article 5(5) are met, a PE of the enterprise exists to the extent that the person acts for the latter, i.e. not only to the extent that such a person exercises the authority to conclude contracts.</a:t>
            </a:r>
          </a:p>
          <a:p>
            <a:pPr marL="727075" lvl="2" indent="-285750" algn="just">
              <a:buFontTx/>
              <a:buChar char="-"/>
            </a:pPr>
            <a:endParaRPr lang="en-US" sz="1400" dirty="0" smtClean="0"/>
          </a:p>
          <a:p>
            <a:pPr marL="315125" lvl="2" indent="-315125" algn="just"/>
            <a:r>
              <a:rPr lang="en-US" sz="1544" b="1" dirty="0" smtClean="0">
                <a:solidFill>
                  <a:srgbClr val="00B0F0"/>
                </a:solidFill>
              </a:rPr>
              <a:t>BEPS action points</a:t>
            </a:r>
          </a:p>
          <a:p>
            <a:pPr marL="495447" lvl="1" indent="-204832" algn="just">
              <a:buFont typeface="Arial" panose="020B0604020202020204" pitchFamily="34" charset="0"/>
              <a:buChar char="•"/>
            </a:pPr>
            <a:r>
              <a:rPr lang="en-US" sz="1544" b="0" dirty="0" smtClean="0"/>
              <a:t>Agency PE is created under Article 5(6) if a person acting in a Contracting state on behalf of an enterprise in another State either;</a:t>
            </a:r>
          </a:p>
          <a:p>
            <a:pPr marL="786063" lvl="1" indent="-290615" algn="just">
              <a:buFontTx/>
              <a:buChar char="-"/>
            </a:pPr>
            <a:r>
              <a:rPr lang="en-US" sz="1544" b="0" dirty="0" smtClean="0"/>
              <a:t>If a person acts exclusively or almost exclusively on behalf of one or more enterprises to which it is closely related, that person shall not be considered to be an independent agent</a:t>
            </a:r>
          </a:p>
          <a:p>
            <a:pPr marL="727075" lvl="2" indent="-285750" algn="just">
              <a:buFontTx/>
              <a:buChar char="-"/>
            </a:pPr>
            <a:endParaRPr lang="en-US" sz="1400" dirty="0" smtClean="0"/>
          </a:p>
        </p:txBody>
      </p:sp>
      <p:sp>
        <p:nvSpPr>
          <p:cNvPr id="4" name="Slide Number Placeholder 3"/>
          <p:cNvSpPr>
            <a:spLocks noGrp="1"/>
          </p:cNvSpPr>
          <p:nvPr>
            <p:ph type="sldNum" sz="quarter" idx="10"/>
          </p:nvPr>
        </p:nvSpPr>
        <p:spPr/>
        <p:txBody>
          <a:bodyPr/>
          <a:lstStyle/>
          <a:p>
            <a:fld id="{EEF3D25E-A168-4FE1-BFE2-71AFAD618D4F}" type="slidenum">
              <a:rPr lang="en-US" smtClean="0"/>
              <a:t>4</a:t>
            </a:fld>
            <a:endParaRPr lang="en-US"/>
          </a:p>
        </p:txBody>
      </p:sp>
    </p:spTree>
    <p:extLst>
      <p:ext uri="{BB962C8B-B14F-4D97-AF65-F5344CB8AC3E}">
        <p14:creationId xmlns:p14="http://schemas.microsoft.com/office/powerpoint/2010/main" val="264731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55</a:t>
            </a:fld>
            <a:endParaRPr lang="en-US" dirty="0"/>
          </a:p>
        </p:txBody>
      </p:sp>
    </p:spTree>
    <p:extLst>
      <p:ext uri="{BB962C8B-B14F-4D97-AF65-F5344CB8AC3E}">
        <p14:creationId xmlns:p14="http://schemas.microsoft.com/office/powerpoint/2010/main" val="1256800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57</a:t>
            </a:fld>
            <a:endParaRPr lang="en-US" dirty="0"/>
          </a:p>
        </p:txBody>
      </p:sp>
    </p:spTree>
    <p:extLst>
      <p:ext uri="{BB962C8B-B14F-4D97-AF65-F5344CB8AC3E}">
        <p14:creationId xmlns:p14="http://schemas.microsoft.com/office/powerpoint/2010/main" val="1569943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58</a:t>
            </a:fld>
            <a:endParaRPr lang="en-US" dirty="0"/>
          </a:p>
        </p:txBody>
      </p:sp>
    </p:spTree>
    <p:extLst>
      <p:ext uri="{BB962C8B-B14F-4D97-AF65-F5344CB8AC3E}">
        <p14:creationId xmlns:p14="http://schemas.microsoft.com/office/powerpoint/2010/main" val="637702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B228678-3998-4E8B-9EEF-226545AA30AB}" type="slidenum">
              <a:rPr lang="en-US" smtClean="0"/>
              <a:t>59</a:t>
            </a:fld>
            <a:endParaRPr lang="en-US" dirty="0"/>
          </a:p>
        </p:txBody>
      </p:sp>
    </p:spTree>
    <p:extLst>
      <p:ext uri="{BB962C8B-B14F-4D97-AF65-F5344CB8AC3E}">
        <p14:creationId xmlns:p14="http://schemas.microsoft.com/office/powerpoint/2010/main" val="2061537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Cases which have held no further attribution is required if PE is compensated at ALP:</a:t>
            </a:r>
          </a:p>
          <a:p>
            <a:pPr marL="342900" indent="-342900">
              <a:buAutoNum type="alphaLcPeriod"/>
            </a:pPr>
            <a:r>
              <a:rPr lang="en-US" b="0" dirty="0" smtClean="0"/>
              <a:t>Morgan Stanley</a:t>
            </a:r>
          </a:p>
          <a:p>
            <a:pPr marL="342900" indent="-342900">
              <a:buAutoNum type="alphaLcPeriod"/>
            </a:pPr>
            <a:r>
              <a:rPr lang="en-IN" sz="1369" b="0" kern="1200" dirty="0" smtClean="0">
                <a:solidFill>
                  <a:schemeClr val="tx1"/>
                </a:solidFill>
                <a:effectLst/>
                <a:latin typeface="Arial" panose="020B0604020202020204" pitchFamily="34" charset="0"/>
                <a:ea typeface="+mn-ea"/>
                <a:cs typeface="+mn-cs"/>
              </a:rPr>
              <a:t>GE Energy Parts Inc. </a:t>
            </a:r>
            <a:r>
              <a:rPr lang="en-IN" sz="1369" b="0" i="1" kern="1200" dirty="0" smtClean="0">
                <a:solidFill>
                  <a:schemeClr val="tx1"/>
                </a:solidFill>
                <a:effectLst/>
                <a:latin typeface="Arial" panose="020B0604020202020204" pitchFamily="34" charset="0"/>
                <a:ea typeface="+mn-ea"/>
                <a:cs typeface="+mn-cs"/>
              </a:rPr>
              <a:t>v. </a:t>
            </a:r>
            <a:r>
              <a:rPr lang="en-IN" sz="1369" b="0" kern="1200" dirty="0" smtClean="0">
                <a:solidFill>
                  <a:schemeClr val="tx1"/>
                </a:solidFill>
                <a:effectLst/>
                <a:latin typeface="Arial" panose="020B0604020202020204" pitchFamily="34" charset="0"/>
                <a:ea typeface="+mn-ea"/>
                <a:cs typeface="+mn-cs"/>
              </a:rPr>
              <a:t>ADIT, Circle-1 (2), International Taxation, New Delhi [2017] 78 taxmann.com 2 (Delhi - Trib.)</a:t>
            </a:r>
          </a:p>
          <a:p>
            <a:pPr marL="342900" indent="-342900">
              <a:buAutoNum type="alphaLcPeriod"/>
            </a:pPr>
            <a:r>
              <a:rPr lang="en-IN" sz="1369" b="0" kern="1200" dirty="0" smtClean="0">
                <a:solidFill>
                  <a:schemeClr val="tx1"/>
                </a:solidFill>
                <a:effectLst/>
                <a:latin typeface="Arial" panose="020B0604020202020204" pitchFamily="34" charset="0"/>
                <a:ea typeface="+mn-ea"/>
                <a:cs typeface="+mn-cs"/>
              </a:rPr>
              <a:t>Convergys Customer Management Group Inc. </a:t>
            </a:r>
            <a:r>
              <a:rPr lang="en-IN" sz="1369" b="0" i="1" kern="1200" dirty="0" smtClean="0">
                <a:solidFill>
                  <a:schemeClr val="tx1"/>
                </a:solidFill>
                <a:effectLst/>
                <a:latin typeface="Arial" panose="020B0604020202020204" pitchFamily="34" charset="0"/>
                <a:ea typeface="+mn-ea"/>
                <a:cs typeface="+mn-cs"/>
              </a:rPr>
              <a:t>v.</a:t>
            </a:r>
            <a:r>
              <a:rPr lang="en-IN" sz="1369" b="0" kern="1200" dirty="0" smtClean="0">
                <a:solidFill>
                  <a:schemeClr val="tx1"/>
                </a:solidFill>
                <a:effectLst/>
                <a:latin typeface="Arial" panose="020B0604020202020204" pitchFamily="34" charset="0"/>
                <a:ea typeface="+mn-ea"/>
                <a:cs typeface="+mn-cs"/>
              </a:rPr>
              <a:t> Assistant Director of Income-tax ( International Taxation), Circle-1(1), New Delhi - [2013] 34 taxmann.com 24 (Delhi - Trib.)</a:t>
            </a:r>
            <a:endParaRPr lang="en-US" b="0" dirty="0" smtClean="0"/>
          </a:p>
          <a:p>
            <a:endParaRPr lang="en-US" dirty="0"/>
          </a:p>
        </p:txBody>
      </p:sp>
      <p:sp>
        <p:nvSpPr>
          <p:cNvPr id="4" name="Slide Number Placeholder 3"/>
          <p:cNvSpPr>
            <a:spLocks noGrp="1"/>
          </p:cNvSpPr>
          <p:nvPr>
            <p:ph type="sldNum" sz="quarter" idx="10"/>
          </p:nvPr>
        </p:nvSpPr>
        <p:spPr/>
        <p:txBody>
          <a:bodyPr/>
          <a:lstStyle/>
          <a:p>
            <a:fld id="{DCEA4372-5320-4353-BAA0-5E5E5660A466}"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51349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Practically applicable only to non-treaty jurisdictions till entry into effect of MLI;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Post MLI applicability to treaty jurisdictions to depend on the extent to which respective DTA gets modified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Provisions not to have impact in case of China, Germany and Mauritius even under post MLI scenario (treaties to remain unaffected by MLI)</a:t>
            </a:r>
          </a:p>
          <a:p>
            <a:endParaRPr lang="en-US" dirty="0" smtClean="0"/>
          </a:p>
          <a:p>
            <a:endParaRPr lang="en-IN" dirty="0"/>
          </a:p>
        </p:txBody>
      </p:sp>
      <p:sp>
        <p:nvSpPr>
          <p:cNvPr id="4" name="Slide Number Placeholder 3"/>
          <p:cNvSpPr>
            <a:spLocks noGrp="1"/>
          </p:cNvSpPr>
          <p:nvPr>
            <p:ph type="sldNum" sz="quarter" idx="10"/>
          </p:nvPr>
        </p:nvSpPr>
        <p:spPr/>
        <p:txBody>
          <a:bodyPr/>
          <a:lstStyle/>
          <a:p>
            <a:fld id="{EEF3D25E-A168-4FE1-BFE2-71AFAD618D4F}" type="slidenum">
              <a:rPr lang="en-US" smtClean="0"/>
              <a:t>5</a:t>
            </a:fld>
            <a:endParaRPr lang="en-US"/>
          </a:p>
        </p:txBody>
      </p:sp>
    </p:spTree>
    <p:extLst>
      <p:ext uri="{BB962C8B-B14F-4D97-AF65-F5344CB8AC3E}">
        <p14:creationId xmlns:p14="http://schemas.microsoft.com/office/powerpoint/2010/main" val="405043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1D5849-F3AE-4C95-8938-175AC5DF740D}" type="slidenum">
              <a:rPr lang="en-US" smtClean="0">
                <a:solidFill>
                  <a:srgbClr val="000000"/>
                </a:solidFill>
              </a:rPr>
              <a:pPr eaLnBrk="1" hangingPunct="1"/>
              <a:t>7</a:t>
            </a:fld>
            <a:endParaRPr lang="en-US" smtClean="0">
              <a:solidFill>
                <a:srgbClr val="000000"/>
              </a:solidFill>
            </a:endParaRPr>
          </a:p>
        </p:txBody>
      </p:sp>
      <p:sp>
        <p:nvSpPr>
          <p:cNvPr id="101380" name="Notes Placeholder 5"/>
          <p:cNvSpPr>
            <a:spLocks noGrp="1"/>
          </p:cNvSpPr>
          <p:nvPr/>
        </p:nvSpPr>
        <p:spPr bwMode="auto">
          <a:xfrm>
            <a:off x="686564" y="4661018"/>
            <a:ext cx="5492508" cy="4415700"/>
          </a:xfrm>
          <a:prstGeom prst="rect">
            <a:avLst/>
          </a:prstGeom>
        </p:spPr>
        <p:txBody>
          <a:bodyPr/>
          <a:lstStyle/>
          <a:p>
            <a:pPr defTabSz="912813" eaLnBrk="0" hangingPunct="0">
              <a:spcBef>
                <a:spcPct val="30000"/>
              </a:spcBef>
            </a:pPr>
            <a:endParaRPr lang="en-US" sz="1200">
              <a:latin typeface="Calibri" pitchFamily="34" charset="0"/>
            </a:endParaRPr>
          </a:p>
        </p:txBody>
      </p:sp>
      <p:sp>
        <p:nvSpPr>
          <p:cNvPr id="2" name="Notes Placeholder 1"/>
          <p:cNvSpPr>
            <a:spLocks noGrp="1"/>
          </p:cNvSpPr>
          <p:nvPr>
            <p:ph type="body" idx="1"/>
          </p:nvPr>
        </p:nvSpPr>
        <p:spPr/>
        <p:txBody>
          <a:bodyPr>
            <a:normAutofit/>
          </a:bodyPr>
          <a:lstStyle/>
          <a:p>
            <a:r>
              <a:rPr lang="en-US" sz="1369" b="0" i="0" u="none" strike="noStrike" kern="1200" baseline="0" dirty="0" smtClean="0">
                <a:solidFill>
                  <a:schemeClr val="tx1"/>
                </a:solidFill>
                <a:latin typeface="Arial" panose="020B0604020202020204" pitchFamily="34" charset="0"/>
                <a:ea typeface="+mn-ea"/>
                <a:cs typeface="+mn-cs"/>
              </a:rPr>
              <a:t>As per the allocation of taxing rules under Article 7 of Double Taxation Avoidance Agreements, business profit of an enterprise is taxable in the country in which the taxpayer is a resident. </a:t>
            </a:r>
          </a:p>
          <a:p>
            <a:endParaRPr lang="en-US" sz="1369" b="0" i="0" u="none" strike="noStrike" kern="1200" baseline="0" dirty="0" smtClean="0">
              <a:solidFill>
                <a:schemeClr val="tx1"/>
              </a:solidFill>
              <a:latin typeface="Arial" panose="020B0604020202020204" pitchFamily="34" charset="0"/>
              <a:ea typeface="+mn-ea"/>
              <a:cs typeface="+mn-cs"/>
            </a:endParaRPr>
          </a:p>
          <a:p>
            <a:r>
              <a:rPr lang="en-US" sz="1369" b="0" i="0" u="none" strike="noStrike" kern="1200" baseline="0" dirty="0" smtClean="0">
                <a:solidFill>
                  <a:schemeClr val="tx1"/>
                </a:solidFill>
                <a:latin typeface="Arial" panose="020B0604020202020204" pitchFamily="34" charset="0"/>
                <a:ea typeface="+mn-ea"/>
                <a:cs typeface="+mn-cs"/>
              </a:rPr>
              <a:t>However, if an enterprise carries on its business in another country through a 'Permanent Establishment' situated therein, such other country may also tax the business profits attributable to the 'Permanent Establishment'. </a:t>
            </a:r>
          </a:p>
          <a:p>
            <a:endParaRPr lang="en-US" sz="1369" b="0" i="0" u="none" strike="noStrike" kern="1200" baseline="0" dirty="0" smtClean="0">
              <a:solidFill>
                <a:schemeClr val="tx1"/>
              </a:solidFill>
              <a:latin typeface="Arial" panose="020B0604020202020204" pitchFamily="34" charset="0"/>
              <a:ea typeface="+mn-ea"/>
              <a:cs typeface="+mn-cs"/>
            </a:endParaRPr>
          </a:p>
          <a:p>
            <a:endParaRPr lang="en-US" sz="1369" b="0" i="0" u="none" strike="noStrike" kern="1200" baseline="0" dirty="0" smtClean="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276093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1042873" rtl="0" eaLnBrk="1" fontAlgn="auto" latinLnBrk="0" hangingPunct="1">
              <a:lnSpc>
                <a:spcPct val="100000"/>
              </a:lnSpc>
              <a:spcBef>
                <a:spcPts val="0"/>
              </a:spcBef>
              <a:spcAft>
                <a:spcPts val="0"/>
              </a:spcAft>
              <a:buClrTx/>
              <a:buSzTx/>
              <a:buFontTx/>
              <a:buNone/>
              <a:tabLst/>
              <a:defRPr/>
            </a:pPr>
            <a:r>
              <a:rPr lang="en-IN" sz="1369" kern="1200" dirty="0" smtClean="0">
                <a:solidFill>
                  <a:schemeClr val="tx1"/>
                </a:solidFill>
                <a:effectLst/>
                <a:latin typeface="Arial" panose="020B0604020202020204" pitchFamily="34" charset="0"/>
                <a:ea typeface="+mn-ea"/>
                <a:cs typeface="+mn-cs"/>
              </a:rPr>
              <a:t>The term PE means a fixed place of business through which the business of an enterprise is wholly or partly carried on. </a:t>
            </a:r>
          </a:p>
          <a:p>
            <a:pPr marL="0" marR="0" lvl="0" indent="0" algn="l" defTabSz="1042873" rtl="0" eaLnBrk="1" fontAlgn="auto" latinLnBrk="0" hangingPunct="1">
              <a:lnSpc>
                <a:spcPct val="100000"/>
              </a:lnSpc>
              <a:spcBef>
                <a:spcPts val="0"/>
              </a:spcBef>
              <a:spcAft>
                <a:spcPts val="0"/>
              </a:spcAft>
              <a:buClrTx/>
              <a:buSzTx/>
              <a:buFontTx/>
              <a:buNone/>
              <a:tabLst/>
              <a:defRPr/>
            </a:pPr>
            <a:endParaRPr lang="en-IN" sz="1369" kern="1200" dirty="0" smtClean="0">
              <a:solidFill>
                <a:schemeClr val="tx1"/>
              </a:solidFill>
              <a:effectLst/>
              <a:latin typeface="Arial" panose="020B0604020202020204" pitchFamily="34" charset="0"/>
              <a:ea typeface="+mn-ea"/>
              <a:cs typeface="+mn-cs"/>
            </a:endParaRPr>
          </a:p>
          <a:p>
            <a:pPr marL="0" marR="0" lvl="0" indent="0" algn="l" defTabSz="1042873" rtl="0" eaLnBrk="1" fontAlgn="auto" latinLnBrk="0" hangingPunct="1">
              <a:lnSpc>
                <a:spcPct val="100000"/>
              </a:lnSpc>
              <a:spcBef>
                <a:spcPts val="0"/>
              </a:spcBef>
              <a:spcAft>
                <a:spcPts val="0"/>
              </a:spcAft>
              <a:buClrTx/>
              <a:buSzTx/>
              <a:buFontTx/>
              <a:buNone/>
              <a:tabLst/>
              <a:defRPr/>
            </a:pPr>
            <a:r>
              <a:rPr lang="en-IN" sz="1369" kern="1200" dirty="0" smtClean="0">
                <a:solidFill>
                  <a:schemeClr val="tx1"/>
                </a:solidFill>
                <a:effectLst/>
                <a:latin typeface="Arial" panose="020B0604020202020204" pitchFamily="34" charset="0"/>
                <a:ea typeface="+mn-ea"/>
                <a:cs typeface="+mn-cs"/>
              </a:rPr>
              <a:t>It includes a place of management, a branch, an office, a factory, a workshop, a place of extraction of natural resources and a farm or plantation. </a:t>
            </a:r>
          </a:p>
          <a:p>
            <a:pPr marL="0" marR="0" lvl="0" indent="0" algn="l" defTabSz="1042873" rtl="0" eaLnBrk="1" fontAlgn="auto" latinLnBrk="0" hangingPunct="1">
              <a:lnSpc>
                <a:spcPct val="100000"/>
              </a:lnSpc>
              <a:spcBef>
                <a:spcPts val="0"/>
              </a:spcBef>
              <a:spcAft>
                <a:spcPts val="0"/>
              </a:spcAft>
              <a:buClrTx/>
              <a:buSzTx/>
              <a:buFontTx/>
              <a:buNone/>
              <a:tabLst/>
              <a:defRPr/>
            </a:pPr>
            <a:endParaRPr lang="en-IN" sz="1369" kern="1200" dirty="0" smtClean="0">
              <a:solidFill>
                <a:schemeClr val="tx1"/>
              </a:solidFill>
              <a:effectLst/>
              <a:latin typeface="Arial" panose="020B0604020202020204" pitchFamily="34" charset="0"/>
              <a:ea typeface="+mn-ea"/>
              <a:cs typeface="+mn-cs"/>
            </a:endParaRPr>
          </a:p>
          <a:p>
            <a:pPr marL="0" marR="0" lvl="0" indent="0" algn="l" defTabSz="1042873" rtl="0" eaLnBrk="1" fontAlgn="auto" latinLnBrk="0" hangingPunct="1">
              <a:lnSpc>
                <a:spcPct val="100000"/>
              </a:lnSpc>
              <a:spcBef>
                <a:spcPts val="0"/>
              </a:spcBef>
              <a:spcAft>
                <a:spcPts val="0"/>
              </a:spcAft>
              <a:buClrTx/>
              <a:buSzTx/>
              <a:buFontTx/>
              <a:buNone/>
              <a:tabLst/>
              <a:defRPr/>
            </a:pPr>
            <a:r>
              <a:rPr lang="en-IN" sz="1369" kern="1200" dirty="0" smtClean="0">
                <a:solidFill>
                  <a:schemeClr val="tx1"/>
                </a:solidFill>
                <a:effectLst/>
                <a:latin typeface="Arial" panose="020B0604020202020204" pitchFamily="34" charset="0"/>
                <a:ea typeface="+mn-ea"/>
                <a:cs typeface="+mn-cs"/>
              </a:rPr>
              <a:t>The definition also includes a building site, or construction or assembly project or supervisory activities provided such activities continue for a stipulated period of time. </a:t>
            </a:r>
          </a:p>
          <a:p>
            <a:pPr marL="0" marR="0" lvl="0" indent="0" algn="l" defTabSz="1042873" rtl="0" eaLnBrk="1" fontAlgn="auto" latinLnBrk="0" hangingPunct="1">
              <a:lnSpc>
                <a:spcPct val="100000"/>
              </a:lnSpc>
              <a:spcBef>
                <a:spcPts val="0"/>
              </a:spcBef>
              <a:spcAft>
                <a:spcPts val="0"/>
              </a:spcAft>
              <a:buClrTx/>
              <a:buSzTx/>
              <a:buFontTx/>
              <a:buNone/>
              <a:tabLst/>
              <a:defRPr/>
            </a:pPr>
            <a:endParaRPr lang="en-IN" sz="1369" kern="1200" dirty="0" smtClean="0">
              <a:solidFill>
                <a:schemeClr val="tx1"/>
              </a:solidFill>
              <a:effectLst/>
              <a:latin typeface="Arial" panose="020B0604020202020204" pitchFamily="34" charset="0"/>
              <a:ea typeface="+mn-ea"/>
              <a:cs typeface="+mn-cs"/>
            </a:endParaRPr>
          </a:p>
          <a:p>
            <a:pPr marL="0" marR="0" lvl="0" indent="0" algn="l" defTabSz="1042873" rtl="0" eaLnBrk="1" fontAlgn="auto" latinLnBrk="0" hangingPunct="1">
              <a:lnSpc>
                <a:spcPct val="100000"/>
              </a:lnSpc>
              <a:spcBef>
                <a:spcPts val="0"/>
              </a:spcBef>
              <a:spcAft>
                <a:spcPts val="0"/>
              </a:spcAft>
              <a:buClrTx/>
              <a:buSzTx/>
              <a:buFontTx/>
              <a:buNone/>
              <a:tabLst/>
              <a:defRPr/>
            </a:pPr>
            <a:r>
              <a:rPr lang="en-IN" sz="1369" kern="1200" dirty="0" smtClean="0">
                <a:solidFill>
                  <a:schemeClr val="tx1"/>
                </a:solidFill>
                <a:effectLst/>
                <a:latin typeface="Arial" panose="020B0604020202020204" pitchFamily="34" charset="0"/>
                <a:ea typeface="+mn-ea"/>
                <a:cs typeface="+mn-cs"/>
              </a:rPr>
              <a:t>The definition of PE, like the definition of “business connection”, includes situations where an agent (other than independent contractors, brokers or general commission agents acting in the ordinary course of business) habitually concludes contracts on behalf of the foreign company in the source country unless the activities are limited to the purchase of goods or merchandise for the foreign company. </a:t>
            </a:r>
          </a:p>
          <a:p>
            <a:pPr marL="0" marR="0" lvl="0" indent="0" algn="l" defTabSz="1042873" rtl="0" eaLnBrk="1" fontAlgn="auto" latinLnBrk="0" hangingPunct="1">
              <a:lnSpc>
                <a:spcPct val="100000"/>
              </a:lnSpc>
              <a:spcBef>
                <a:spcPts val="0"/>
              </a:spcBef>
              <a:spcAft>
                <a:spcPts val="0"/>
              </a:spcAft>
              <a:buClrTx/>
              <a:buSzTx/>
              <a:buFontTx/>
              <a:buNone/>
              <a:tabLst/>
              <a:defRPr/>
            </a:pPr>
            <a:endParaRPr lang="en-IN" sz="1369" kern="1200" dirty="0" smtClean="0">
              <a:solidFill>
                <a:schemeClr val="tx1"/>
              </a:solidFill>
              <a:effectLst/>
              <a:latin typeface="Arial" panose="020B0604020202020204" pitchFamily="34" charset="0"/>
              <a:ea typeface="+mn-ea"/>
              <a:cs typeface="+mn-cs"/>
            </a:endParaRPr>
          </a:p>
          <a:p>
            <a:pPr marL="0" marR="0" lvl="0" indent="0" algn="l" defTabSz="1042873" rtl="0" eaLnBrk="1" fontAlgn="auto" latinLnBrk="0" hangingPunct="1">
              <a:lnSpc>
                <a:spcPct val="100000"/>
              </a:lnSpc>
              <a:spcBef>
                <a:spcPts val="0"/>
              </a:spcBef>
              <a:spcAft>
                <a:spcPts val="0"/>
              </a:spcAft>
              <a:buClrTx/>
              <a:buSzTx/>
              <a:buFontTx/>
              <a:buNone/>
              <a:tabLst/>
              <a:defRPr/>
            </a:pPr>
            <a:r>
              <a:rPr lang="en-IN" sz="1369" kern="1200" dirty="0" smtClean="0">
                <a:solidFill>
                  <a:schemeClr val="tx1"/>
                </a:solidFill>
                <a:effectLst/>
                <a:latin typeface="Arial" panose="020B0604020202020204" pitchFamily="34" charset="0"/>
                <a:ea typeface="+mn-ea"/>
                <a:cs typeface="+mn-cs"/>
              </a:rPr>
              <a:t>A PE is deemed not to exist in certain situations notably where the fixed place of business is maintained on behalf of the foreign company solely for the purpose of carrying on activities of a “preparatory” or “auxiliary” character.</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8</a:t>
            </a:fld>
            <a:endParaRPr lang="en-GB"/>
          </a:p>
        </p:txBody>
      </p:sp>
    </p:spTree>
    <p:extLst>
      <p:ext uri="{BB962C8B-B14F-4D97-AF65-F5344CB8AC3E}">
        <p14:creationId xmlns:p14="http://schemas.microsoft.com/office/powerpoint/2010/main" val="26951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69" b="0" i="0" u="none" strike="noStrike" kern="1200" baseline="0" dirty="0" smtClean="0">
                <a:solidFill>
                  <a:schemeClr val="tx1"/>
                </a:solidFill>
                <a:latin typeface="Arial" panose="020B0604020202020204" pitchFamily="34" charset="0"/>
                <a:ea typeface="+mn-ea"/>
                <a:cs typeface="+mn-cs"/>
              </a:rPr>
              <a:t>For this purpose, ‘Permanent Establishment’ means a ‘fixed place of business’ through which the business of an enterprise is wholly or partly carried out provided that the business activities are not of preparatory or auxiliary in nature and such business activities are not carried out by a dependent agent. </a:t>
            </a:r>
          </a:p>
          <a:p>
            <a:endParaRPr lang="en-US" sz="1369" b="0" i="0" u="none" strike="noStrike" kern="1200" baseline="0" dirty="0" smtClean="0">
              <a:solidFill>
                <a:schemeClr val="tx1"/>
              </a:solidFill>
              <a:latin typeface="Arial" panose="020B0604020202020204" pitchFamily="34" charset="0"/>
              <a:ea typeface="+mn-ea"/>
              <a:cs typeface="+mn-cs"/>
            </a:endParaRPr>
          </a:p>
          <a:p>
            <a:r>
              <a:rPr lang="en-US" sz="1369" b="1" i="0" u="none" strike="noStrike" kern="1200" baseline="0" dirty="0" smtClean="0">
                <a:solidFill>
                  <a:schemeClr val="tx1"/>
                </a:solidFill>
                <a:latin typeface="Arial" panose="020B0604020202020204" pitchFamily="34" charset="0"/>
                <a:ea typeface="+mn-ea"/>
                <a:cs typeface="+mn-cs"/>
              </a:rPr>
              <a:t>2. </a:t>
            </a:r>
            <a:r>
              <a:rPr lang="en-US" sz="1369" b="0" i="0" u="none" strike="noStrike" kern="1200" baseline="0" dirty="0" smtClean="0">
                <a:solidFill>
                  <a:schemeClr val="tx1"/>
                </a:solidFill>
                <a:latin typeface="Arial" panose="020B0604020202020204" pitchFamily="34" charset="0"/>
                <a:ea typeface="+mn-ea"/>
                <a:cs typeface="+mn-cs"/>
              </a:rPr>
              <a:t>For a long time, nexus based on physical presence was used as a proxy to regular economic allegiance of a non-resident. </a:t>
            </a:r>
          </a:p>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421673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3D25E-A168-4FE1-BFE2-71AFAD618D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840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3D25E-A168-4FE1-BFE2-71AFAD618D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3356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196866" y="801940"/>
            <a:ext cx="6312188" cy="5955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441844" y="6466942"/>
            <a:ext cx="4902475" cy="557614"/>
          </a:xfrm>
          <a:prstGeom prst="rect">
            <a:avLst/>
          </a:prstGeom>
        </p:spPr>
        <p:txBody>
          <a:bodyPr lIns="0" tIns="0" rIns="0" bIns="0" anchor="b" anchorCtr="0">
            <a:noAutofit/>
          </a:bodyPr>
          <a:lstStyle>
            <a:lvl1pPr marL="0" indent="0" algn="l">
              <a:lnSpc>
                <a:spcPct val="100000"/>
              </a:lnSpc>
              <a:spcAft>
                <a:spcPts val="0"/>
              </a:spcAft>
              <a:buNone/>
              <a:defRPr sz="1985" b="1">
                <a:solidFill>
                  <a:schemeClr val="bg1"/>
                </a:solidFill>
              </a:defRPr>
            </a:lvl1pPr>
            <a:lvl2pPr marL="0" marR="0" indent="0" algn="l" defTabSz="1008400" rtl="0" eaLnBrk="1" fontAlgn="auto" latinLnBrk="0" hangingPunct="1">
              <a:lnSpc>
                <a:spcPct val="100000"/>
              </a:lnSpc>
              <a:spcBef>
                <a:spcPts val="0"/>
              </a:spcBef>
              <a:spcAft>
                <a:spcPts val="0"/>
              </a:spcAft>
              <a:buClrTx/>
              <a:buSzPct val="100000"/>
              <a:buFont typeface="Arial"/>
              <a:buNone/>
              <a:tabLst/>
              <a:defRPr sz="1764" b="0">
                <a:solidFill>
                  <a:schemeClr val="bg1"/>
                </a:solidFill>
              </a:defRPr>
            </a:lvl2pPr>
            <a:lvl3pPr marL="0" indent="0" algn="l">
              <a:spcAft>
                <a:spcPts val="0"/>
              </a:spcAft>
              <a:buNone/>
              <a:defRPr sz="1764">
                <a:solidFill>
                  <a:schemeClr val="bg1"/>
                </a:solidFill>
              </a:defRPr>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noProof="0" dirty="0"/>
              <a:t>Click to edit Master title style</a:t>
            </a:r>
          </a:p>
          <a:p>
            <a:pPr marL="0" marR="0" lvl="1" indent="0" algn="l" defTabSz="1008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439794" y="7037652"/>
            <a:ext cx="4904525" cy="329124"/>
          </a:xfrm>
          <a:prstGeom prst="rect">
            <a:avLst/>
          </a:prstGeom>
        </p:spPr>
        <p:txBody>
          <a:bodyPr/>
          <a:lstStyle>
            <a:lvl1pPr>
              <a:spcAft>
                <a:spcPts val="0"/>
              </a:spcAft>
              <a:defRPr sz="110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5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9794" y="1880974"/>
            <a:ext cx="9241218" cy="1756067"/>
          </a:xfrm>
        </p:spPr>
        <p:txBody>
          <a:bodyPr anchor="b"/>
          <a:lstStyle>
            <a:lvl1pPr>
              <a:lnSpc>
                <a:spcPct val="95000"/>
              </a:lnSpc>
              <a:defRPr sz="390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3" name="Text Placeholder 2"/>
          <p:cNvSpPr>
            <a:spLocks noGrp="1"/>
          </p:cNvSpPr>
          <p:nvPr>
            <p:ph type="body" idx="1"/>
          </p:nvPr>
        </p:nvSpPr>
        <p:spPr bwMode="gray">
          <a:xfrm>
            <a:off x="439794" y="3781425"/>
            <a:ext cx="9241218" cy="1727537"/>
          </a:xfrm>
        </p:spPr>
        <p:txBody>
          <a:bodyPr lIns="0" tIns="0" rIns="0" bIns="0">
            <a:noAutofit/>
          </a:bodyPr>
          <a:lstStyle>
            <a:lvl1pPr marL="0" indent="0">
              <a:lnSpc>
                <a:spcPct val="95000"/>
              </a:lnSpc>
              <a:spcAft>
                <a:spcPts val="0"/>
              </a:spcAft>
              <a:buNone/>
              <a:defRPr sz="3900">
                <a:solidFill>
                  <a:schemeClr val="tx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noProof="0" dirty="0" smtClean="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38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9794" y="1796176"/>
            <a:ext cx="8023816" cy="5241475"/>
          </a:xfrm>
          <a:prstGeom prst="rect">
            <a:avLst/>
          </a:prstGeom>
        </p:spPr>
        <p:txBody>
          <a:bodyPr>
            <a:noAutofit/>
          </a:bodyPr>
          <a:lstStyle>
            <a:lvl1pPr>
              <a:spcBef>
                <a:spcPts val="3970"/>
              </a:spcBef>
              <a:defRPr sz="3000">
                <a:solidFill>
                  <a:schemeClr val="bg1"/>
                </a:solidFill>
              </a:defRPr>
            </a:lvl1pPr>
            <a:lvl2pPr marL="504200" indent="-504200">
              <a:defRPr sz="3308">
                <a:solidFill>
                  <a:schemeClr val="bg2"/>
                </a:solidFill>
              </a:defRPr>
            </a:lvl2pPr>
            <a:lvl3pPr>
              <a:defRPr sz="3308">
                <a:solidFill>
                  <a:schemeClr val="bg2"/>
                </a:solidFill>
              </a:defRPr>
            </a:lvl3pPr>
            <a:lvl4pPr>
              <a:defRPr sz="3308">
                <a:solidFill>
                  <a:schemeClr val="bg2"/>
                </a:solidFill>
              </a:defRPr>
            </a:lvl4pPr>
            <a:lvl5pPr>
              <a:defRPr sz="3308">
                <a:solidFill>
                  <a:schemeClr val="bg2"/>
                </a:solidFill>
              </a:defRPr>
            </a:lvl5pPr>
          </a:lstStyle>
          <a:p>
            <a:pPr lvl="0"/>
            <a:r>
              <a:rPr lang="en-US" noProof="0" dirty="0" smtClean="0"/>
              <a:t>Click to edit Master text styles</a:t>
            </a:r>
          </a:p>
        </p:txBody>
      </p:sp>
      <p:sp>
        <p:nvSpPr>
          <p:cNvPr id="11" name="TextBox 10"/>
          <p:cNvSpPr txBox="1"/>
          <p:nvPr userDrawn="1"/>
        </p:nvSpPr>
        <p:spPr>
          <a:xfrm>
            <a:off x="439794" y="7142692"/>
            <a:ext cx="4694836" cy="110351"/>
          </a:xfrm>
          <a:prstGeom prst="rect">
            <a:avLst/>
          </a:prstGeom>
          <a:noFill/>
        </p:spPr>
        <p:txBody>
          <a:bodyPr wrap="square" lIns="0" tIns="0" rIns="0" bIns="0" rtlCol="0">
            <a:spAutoFit/>
          </a:bodyPr>
          <a:lstStyle/>
          <a:p>
            <a:pPr marL="0" indent="0">
              <a:spcBef>
                <a:spcPts val="662"/>
              </a:spcBef>
              <a:buSzPct val="100000"/>
              <a:buFont typeface="Arial"/>
              <a:buNone/>
            </a:pPr>
            <a:r>
              <a:rPr lang="fr-FR" sz="717" noProof="0" dirty="0" smtClean="0">
                <a:solidFill>
                  <a:schemeClr val="bg1"/>
                </a:solidFill>
              </a:rPr>
              <a:t>© 2018 Deloitte Touche </a:t>
            </a:r>
            <a:r>
              <a:rPr lang="fr-FR" sz="717" noProof="0" dirty="0" err="1" smtClean="0">
                <a:solidFill>
                  <a:schemeClr val="bg1"/>
                </a:solidFill>
              </a:rPr>
              <a:t>Tohmatsu</a:t>
            </a:r>
            <a:r>
              <a:rPr lang="fr-FR" sz="717" noProof="0" dirty="0" smtClean="0">
                <a:solidFill>
                  <a:schemeClr val="bg1"/>
                </a:solidFill>
              </a:rPr>
              <a:t> India LLP</a:t>
            </a:r>
            <a:endParaRPr lang="fr-FR" sz="717" noProof="0" dirty="0">
              <a:solidFill>
                <a:schemeClr val="bg1"/>
              </a:solidFill>
            </a:endParaRPr>
          </a:p>
        </p:txBody>
      </p:sp>
      <p:sp>
        <p:nvSpPr>
          <p:cNvPr id="12" name="TextBox 11"/>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9793" y="1794440"/>
            <a:ext cx="8133385" cy="5248763"/>
          </a:xfrm>
          <a:prstGeom prst="rect">
            <a:avLst/>
          </a:prstGeom>
        </p:spPr>
        <p:txBody>
          <a:bodyPr>
            <a:noAutofit/>
          </a:bodyPr>
          <a:lstStyle>
            <a:lvl1pPr>
              <a:spcBef>
                <a:spcPts val="3970"/>
              </a:spcBef>
              <a:defRPr sz="3000">
                <a:solidFill>
                  <a:schemeClr val="bg1"/>
                </a:solidFill>
              </a:defRPr>
            </a:lvl1pPr>
            <a:lvl2pPr marL="504200" indent="-504200">
              <a:defRPr sz="3308">
                <a:solidFill>
                  <a:schemeClr val="bg2"/>
                </a:solidFill>
              </a:defRPr>
            </a:lvl2pPr>
            <a:lvl3pPr>
              <a:defRPr sz="3308">
                <a:solidFill>
                  <a:schemeClr val="bg2"/>
                </a:solidFill>
              </a:defRPr>
            </a:lvl3pPr>
            <a:lvl4pPr>
              <a:defRPr sz="3308">
                <a:solidFill>
                  <a:schemeClr val="bg2"/>
                </a:solidFill>
              </a:defRPr>
            </a:lvl4pPr>
            <a:lvl5pPr>
              <a:defRPr sz="3308">
                <a:solidFill>
                  <a:schemeClr val="bg2"/>
                </a:solidFill>
              </a:defRPr>
            </a:lvl5pPr>
          </a:lstStyle>
          <a:p>
            <a:pPr lvl="0"/>
            <a:r>
              <a:rPr lang="en-US" noProof="0" dirty="0" smtClean="0"/>
              <a:t>Click to edit Master text styles</a:t>
            </a:r>
          </a:p>
        </p:txBody>
      </p:sp>
      <p:sp>
        <p:nvSpPr>
          <p:cNvPr id="11" name="TextBox 10"/>
          <p:cNvSpPr txBox="1"/>
          <p:nvPr userDrawn="1"/>
        </p:nvSpPr>
        <p:spPr>
          <a:xfrm>
            <a:off x="439794" y="7142692"/>
            <a:ext cx="4694836" cy="110351"/>
          </a:xfrm>
          <a:prstGeom prst="rect">
            <a:avLst/>
          </a:prstGeom>
          <a:noFill/>
        </p:spPr>
        <p:txBody>
          <a:bodyPr wrap="square" lIns="0" tIns="0" rIns="0" bIns="0" rtlCol="0">
            <a:spAutoFit/>
          </a:bodyPr>
          <a:lstStyle/>
          <a:p>
            <a:pPr marL="0" indent="0">
              <a:spcBef>
                <a:spcPts val="662"/>
              </a:spcBef>
              <a:buSzPct val="100000"/>
              <a:buFont typeface="Arial"/>
              <a:buNone/>
            </a:pPr>
            <a:r>
              <a:rPr lang="fr-FR" sz="717" noProof="0" dirty="0" smtClean="0">
                <a:solidFill>
                  <a:schemeClr val="bg1"/>
                </a:solidFill>
              </a:rPr>
              <a:t>© 2018 Deloitte Touche </a:t>
            </a:r>
            <a:r>
              <a:rPr lang="fr-FR" sz="717" noProof="0" dirty="0" err="1" smtClean="0">
                <a:solidFill>
                  <a:schemeClr val="bg1"/>
                </a:solidFill>
              </a:rPr>
              <a:t>Tohmatsu</a:t>
            </a:r>
            <a:r>
              <a:rPr lang="fr-FR" sz="717" noProof="0" dirty="0" smtClean="0">
                <a:solidFill>
                  <a:schemeClr val="bg1"/>
                </a:solidFill>
              </a:rPr>
              <a:t> India LLP</a:t>
            </a:r>
            <a:endParaRPr lang="fr-FR" sz="717" noProof="0" dirty="0">
              <a:solidFill>
                <a:schemeClr val="bg1"/>
              </a:solidFill>
            </a:endParaRPr>
          </a:p>
        </p:txBody>
      </p:sp>
      <p:sp>
        <p:nvSpPr>
          <p:cNvPr id="12" name="TextBox 11"/>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9793" y="1796176"/>
            <a:ext cx="8133385" cy="5241475"/>
          </a:xfrm>
          <a:prstGeom prst="rect">
            <a:avLst/>
          </a:prstGeom>
        </p:spPr>
        <p:txBody>
          <a:bodyPr>
            <a:noAutofit/>
          </a:bodyPr>
          <a:lstStyle>
            <a:lvl1pPr>
              <a:spcBef>
                <a:spcPts val="3970"/>
              </a:spcBef>
              <a:defRPr sz="3000">
                <a:solidFill>
                  <a:schemeClr val="bg1"/>
                </a:solidFill>
              </a:defRPr>
            </a:lvl1pPr>
            <a:lvl2pPr marL="504200" indent="-504200">
              <a:defRPr sz="3308">
                <a:solidFill>
                  <a:schemeClr val="bg2"/>
                </a:solidFill>
              </a:defRPr>
            </a:lvl2pPr>
            <a:lvl3pPr>
              <a:defRPr sz="3308">
                <a:solidFill>
                  <a:schemeClr val="bg2"/>
                </a:solidFill>
              </a:defRPr>
            </a:lvl3pPr>
            <a:lvl4pPr>
              <a:defRPr sz="3308">
                <a:solidFill>
                  <a:schemeClr val="bg2"/>
                </a:solidFill>
              </a:defRPr>
            </a:lvl4pPr>
            <a:lvl5pPr>
              <a:defRPr sz="3308">
                <a:solidFill>
                  <a:schemeClr val="bg2"/>
                </a:solidFill>
              </a:defRPr>
            </a:lvl5pPr>
          </a:lstStyle>
          <a:p>
            <a:pPr lvl="0"/>
            <a:r>
              <a:rPr lang="en-US" noProof="0" dirty="0" smtClean="0"/>
              <a:t>Click to edit Master text styles</a:t>
            </a:r>
          </a:p>
        </p:txBody>
      </p:sp>
      <p:sp>
        <p:nvSpPr>
          <p:cNvPr id="11" name="TextBox 10"/>
          <p:cNvSpPr txBox="1"/>
          <p:nvPr userDrawn="1"/>
        </p:nvSpPr>
        <p:spPr>
          <a:xfrm>
            <a:off x="439794" y="7142692"/>
            <a:ext cx="4694836" cy="110351"/>
          </a:xfrm>
          <a:prstGeom prst="rect">
            <a:avLst/>
          </a:prstGeom>
          <a:noFill/>
        </p:spPr>
        <p:txBody>
          <a:bodyPr wrap="square" lIns="0" tIns="0" rIns="0" bIns="0" rtlCol="0">
            <a:spAutoFit/>
          </a:bodyPr>
          <a:lstStyle/>
          <a:p>
            <a:pPr marL="0" indent="0">
              <a:spcBef>
                <a:spcPts val="662"/>
              </a:spcBef>
              <a:buSzPct val="100000"/>
              <a:buFont typeface="Arial"/>
              <a:buNone/>
            </a:pPr>
            <a:r>
              <a:rPr lang="fr-FR" sz="717" noProof="0" dirty="0" smtClean="0">
                <a:solidFill>
                  <a:schemeClr val="bg1"/>
                </a:solidFill>
              </a:rPr>
              <a:t>© 2018 Deloitte Touche </a:t>
            </a:r>
            <a:r>
              <a:rPr lang="fr-FR" sz="717" noProof="0" dirty="0" err="1" smtClean="0">
                <a:solidFill>
                  <a:schemeClr val="bg1"/>
                </a:solidFill>
              </a:rPr>
              <a:t>Tohmatsu</a:t>
            </a:r>
            <a:r>
              <a:rPr lang="fr-FR" sz="717" noProof="0" dirty="0" smtClean="0">
                <a:solidFill>
                  <a:schemeClr val="bg1"/>
                </a:solidFill>
              </a:rPr>
              <a:t> India LLP</a:t>
            </a:r>
            <a:endParaRPr lang="fr-FR" sz="717" noProof="0" dirty="0">
              <a:solidFill>
                <a:schemeClr val="bg1"/>
              </a:solidFill>
            </a:endParaRPr>
          </a:p>
        </p:txBody>
      </p:sp>
      <p:sp>
        <p:nvSpPr>
          <p:cNvPr id="12" name="TextBox 11"/>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9793" y="1796176"/>
            <a:ext cx="8133385" cy="5241475"/>
          </a:xfrm>
          <a:prstGeom prst="rect">
            <a:avLst/>
          </a:prstGeom>
        </p:spPr>
        <p:txBody>
          <a:bodyPr>
            <a:noAutofit/>
          </a:bodyPr>
          <a:lstStyle>
            <a:lvl1pPr>
              <a:spcBef>
                <a:spcPts val="3970"/>
              </a:spcBef>
              <a:defRPr sz="3000">
                <a:solidFill>
                  <a:schemeClr val="bg1"/>
                </a:solidFill>
              </a:defRPr>
            </a:lvl1pPr>
            <a:lvl2pPr marL="504200" indent="-504200">
              <a:defRPr sz="3308">
                <a:solidFill>
                  <a:schemeClr val="bg2"/>
                </a:solidFill>
              </a:defRPr>
            </a:lvl2pPr>
            <a:lvl3pPr>
              <a:defRPr sz="3308">
                <a:solidFill>
                  <a:schemeClr val="bg2"/>
                </a:solidFill>
              </a:defRPr>
            </a:lvl3pPr>
            <a:lvl4pPr>
              <a:defRPr sz="3308">
                <a:solidFill>
                  <a:schemeClr val="bg2"/>
                </a:solidFill>
              </a:defRPr>
            </a:lvl4pPr>
            <a:lvl5pPr>
              <a:defRPr sz="3308">
                <a:solidFill>
                  <a:schemeClr val="bg2"/>
                </a:solidFill>
              </a:defRPr>
            </a:lvl5pPr>
          </a:lstStyle>
          <a:p>
            <a:pPr lvl="0"/>
            <a:r>
              <a:rPr lang="en-US" noProof="0" dirty="0" smtClean="0"/>
              <a:t>Click to edit Master text styles</a:t>
            </a:r>
          </a:p>
        </p:txBody>
      </p:sp>
      <p:sp>
        <p:nvSpPr>
          <p:cNvPr id="11" name="TextBox 10"/>
          <p:cNvSpPr txBox="1"/>
          <p:nvPr userDrawn="1"/>
        </p:nvSpPr>
        <p:spPr>
          <a:xfrm>
            <a:off x="439794" y="7142692"/>
            <a:ext cx="4694836" cy="110351"/>
          </a:xfrm>
          <a:prstGeom prst="rect">
            <a:avLst/>
          </a:prstGeom>
          <a:noFill/>
        </p:spPr>
        <p:txBody>
          <a:bodyPr wrap="square" lIns="0" tIns="0" rIns="0" bIns="0" rtlCol="0">
            <a:spAutoFit/>
          </a:bodyPr>
          <a:lstStyle/>
          <a:p>
            <a:pPr marL="0" indent="0">
              <a:spcBef>
                <a:spcPts val="662"/>
              </a:spcBef>
              <a:buSzPct val="100000"/>
              <a:buFont typeface="Arial"/>
              <a:buNone/>
            </a:pPr>
            <a:r>
              <a:rPr lang="fr-FR" sz="717" noProof="0" dirty="0" smtClean="0">
                <a:solidFill>
                  <a:schemeClr val="bg1"/>
                </a:solidFill>
              </a:rPr>
              <a:t>© 2018 Deloitte Touche </a:t>
            </a:r>
            <a:r>
              <a:rPr lang="fr-FR" sz="717" noProof="0" dirty="0" err="1" smtClean="0">
                <a:solidFill>
                  <a:schemeClr val="bg1"/>
                </a:solidFill>
              </a:rPr>
              <a:t>Tohmatsu</a:t>
            </a:r>
            <a:r>
              <a:rPr lang="fr-FR" sz="717" noProof="0" dirty="0" smtClean="0">
                <a:solidFill>
                  <a:schemeClr val="bg1"/>
                </a:solidFill>
              </a:rPr>
              <a:t> India LLP</a:t>
            </a:r>
            <a:endParaRPr lang="fr-FR" sz="717" noProof="0" dirty="0">
              <a:solidFill>
                <a:schemeClr val="bg1"/>
              </a:solidFill>
            </a:endParaRPr>
          </a:p>
        </p:txBody>
      </p:sp>
      <p:sp>
        <p:nvSpPr>
          <p:cNvPr id="12" name="TextBox 11"/>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9793" y="1796176"/>
            <a:ext cx="8133385" cy="5241475"/>
          </a:xfrm>
          <a:prstGeom prst="rect">
            <a:avLst/>
          </a:prstGeom>
        </p:spPr>
        <p:txBody>
          <a:bodyPr>
            <a:noAutofit/>
          </a:bodyPr>
          <a:lstStyle>
            <a:lvl1pPr>
              <a:spcBef>
                <a:spcPts val="3970"/>
              </a:spcBef>
              <a:defRPr sz="3000">
                <a:solidFill>
                  <a:schemeClr val="tx1"/>
                </a:solidFill>
              </a:defRPr>
            </a:lvl1pPr>
            <a:lvl2pPr marL="504200" indent="-504200">
              <a:defRPr sz="3308">
                <a:solidFill>
                  <a:schemeClr val="bg2"/>
                </a:solidFill>
              </a:defRPr>
            </a:lvl2pPr>
            <a:lvl3pPr>
              <a:defRPr sz="3308">
                <a:solidFill>
                  <a:schemeClr val="bg2"/>
                </a:solidFill>
              </a:defRPr>
            </a:lvl3pPr>
            <a:lvl4pPr>
              <a:defRPr sz="3308">
                <a:solidFill>
                  <a:schemeClr val="bg2"/>
                </a:solidFill>
              </a:defRPr>
            </a:lvl4pPr>
            <a:lvl5pPr>
              <a:defRPr sz="3308">
                <a:solidFill>
                  <a:schemeClr val="bg2"/>
                </a:solidFill>
              </a:defRPr>
            </a:lvl5pPr>
          </a:lstStyle>
          <a:p>
            <a:pPr lvl="0"/>
            <a:r>
              <a:rPr lang="en-US" noProof="0" dirty="0" smtClean="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9793" y="1836443"/>
            <a:ext cx="8133385" cy="5201211"/>
          </a:xfrm>
          <a:prstGeom prst="rect">
            <a:avLst/>
          </a:prstGeom>
        </p:spPr>
        <p:txBody>
          <a:bodyPr/>
          <a:lstStyle>
            <a:lvl1pPr>
              <a:tabLst>
                <a:tab pos="7421197" algn="r"/>
              </a:tabLst>
              <a:defRPr/>
            </a:lvl1pPr>
            <a:lvl2pPr>
              <a:tabLst>
                <a:tab pos="7421197" algn="r"/>
              </a:tabLst>
              <a:defRPr/>
            </a:lvl2pPr>
            <a:lvl3pPr>
              <a:tabLst>
                <a:tab pos="7421197" algn="r"/>
              </a:tabLst>
              <a:defRPr/>
            </a:lvl3pPr>
            <a:lvl4pPr>
              <a:tabLst>
                <a:tab pos="7421197" algn="r"/>
              </a:tabLst>
              <a:defRPr/>
            </a:lvl4pPr>
            <a:lvl5pPr>
              <a:tabLst>
                <a:tab pos="5546202" algn="r"/>
              </a:tabLst>
              <a:defRPr baseline="0"/>
            </a:lvl5pPr>
            <a:lvl6pPr>
              <a:tabLst>
                <a:tab pos="7421197" algn="r"/>
              </a:tabLst>
              <a:defRPr/>
            </a:lvl6pPr>
            <a:lvl7pPr>
              <a:tabLst>
                <a:tab pos="7421197" algn="r"/>
              </a:tabLst>
              <a:defRPr/>
            </a:lvl7pPr>
            <a:lvl8pPr>
              <a:tabLst>
                <a:tab pos="7421197" algn="r"/>
              </a:tabLst>
              <a:defRPr/>
            </a:lvl8pPr>
            <a:lvl9pPr>
              <a:tabLst>
                <a:tab pos="7421197"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439795" y="350132"/>
            <a:ext cx="9801628" cy="77029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9794" y="350133"/>
            <a:ext cx="9809052" cy="77029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778283" y="1876708"/>
            <a:ext cx="5470563" cy="5160945"/>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439794" y="1836443"/>
            <a:ext cx="3906919" cy="5201211"/>
          </a:xfrm>
          <a:prstGeom prst="rect">
            <a:avLst/>
          </a:prstGeom>
        </p:spPr>
        <p:txBody>
          <a:bodyPr/>
          <a:lstStyle>
            <a:lvl1pPr>
              <a:tabLst>
                <a:tab pos="5546202" algn="r"/>
              </a:tabLst>
              <a:defRPr/>
            </a:lvl1pPr>
            <a:lvl2pPr>
              <a:tabLst>
                <a:tab pos="5546202" algn="r"/>
              </a:tabLst>
              <a:defRPr/>
            </a:lvl2pPr>
            <a:lvl3pPr>
              <a:tabLst>
                <a:tab pos="5546202" algn="r"/>
              </a:tabLst>
              <a:defRPr/>
            </a:lvl3pPr>
            <a:lvl4pPr>
              <a:tabLst>
                <a:tab pos="5546202" algn="r"/>
              </a:tabLst>
              <a:defRPr/>
            </a:lvl4pPr>
            <a:lvl5pPr>
              <a:tabLst>
                <a:tab pos="554620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39794" y="350133"/>
            <a:ext cx="9809052" cy="77029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439794" y="1836443"/>
            <a:ext cx="9788639" cy="52012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9793" y="718571"/>
            <a:ext cx="9785951"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39793" y="350131"/>
            <a:ext cx="9785951" cy="368439"/>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439794" y="1836443"/>
            <a:ext cx="9788639" cy="5198396"/>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182801" y="801940"/>
            <a:ext cx="6312188" cy="5955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439794" y="6466942"/>
            <a:ext cx="4904524" cy="557614"/>
          </a:xfrm>
          <a:prstGeom prst="rect">
            <a:avLst/>
          </a:prstGeom>
        </p:spPr>
        <p:txBody>
          <a:bodyPr lIns="0" tIns="0" rIns="0" bIns="0" anchor="b" anchorCtr="0">
            <a:noAutofit/>
          </a:bodyPr>
          <a:lstStyle>
            <a:lvl1pPr marL="0" indent="0" algn="l">
              <a:lnSpc>
                <a:spcPct val="100000"/>
              </a:lnSpc>
              <a:spcAft>
                <a:spcPts val="0"/>
              </a:spcAft>
              <a:buNone/>
              <a:defRPr sz="1985" b="1">
                <a:solidFill>
                  <a:schemeClr val="tx1"/>
                </a:solidFill>
              </a:defRPr>
            </a:lvl1pPr>
            <a:lvl2pPr marL="0" indent="0" algn="l">
              <a:buNone/>
              <a:defRPr sz="1764" b="0"/>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39794" y="7037652"/>
            <a:ext cx="4904525" cy="329124"/>
          </a:xfrm>
          <a:prstGeom prst="rect">
            <a:avLst/>
          </a:prstGeom>
        </p:spPr>
        <p:txBody>
          <a:bodyPr/>
          <a:lstStyle>
            <a:lvl1pPr>
              <a:spcAft>
                <a:spcPts val="0"/>
              </a:spcAft>
              <a:defRPr sz="1103">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p:nvPr userDrawn="1"/>
        </p:nvGrpSpPr>
        <p:grpSpPr>
          <a:xfrm>
            <a:off x="439792" y="416850"/>
            <a:ext cx="1892808" cy="359839"/>
            <a:chOff x="439792" y="416850"/>
            <a:chExt cx="1892808" cy="359839"/>
          </a:xfrm>
        </p:grpSpPr>
        <p:sp>
          <p:nvSpPr>
            <p:cNvPr id="20" name="Oval 5"/>
            <p:cNvSpPr>
              <a:spLocks noChangeArrowheads="1"/>
            </p:cNvSpPr>
            <p:nvPr userDrawn="1"/>
          </p:nvSpPr>
          <p:spPr bwMode="auto">
            <a:xfrm>
              <a:off x="2231035" y="674673"/>
              <a:ext cx="101565" cy="10201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 name="Freeform 6"/>
            <p:cNvSpPr>
              <a:spLocks noEditPoints="1"/>
            </p:cNvSpPr>
            <p:nvPr userDrawn="1"/>
          </p:nvSpPr>
          <p:spPr bwMode="auto">
            <a:xfrm>
              <a:off x="439792" y="418705"/>
              <a:ext cx="288076" cy="352418"/>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Rectangle 7"/>
            <p:cNvSpPr>
              <a:spLocks noChangeArrowheads="1"/>
            </p:cNvSpPr>
            <p:nvPr userDrawn="1"/>
          </p:nvSpPr>
          <p:spPr bwMode="auto">
            <a:xfrm>
              <a:off x="1030718" y="416850"/>
              <a:ext cx="86792" cy="354274"/>
            </a:xfrm>
            <a:prstGeom prst="rect">
              <a:avLst/>
            </a:pr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Freeform 8"/>
            <p:cNvSpPr>
              <a:spLocks noEditPoints="1"/>
            </p:cNvSpPr>
            <p:nvPr userDrawn="1"/>
          </p:nvSpPr>
          <p:spPr bwMode="auto">
            <a:xfrm>
              <a:off x="1152596" y="504028"/>
              <a:ext cx="251143" cy="270806"/>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Rectangle 9"/>
            <p:cNvSpPr>
              <a:spLocks noChangeArrowheads="1"/>
            </p:cNvSpPr>
            <p:nvPr userDrawn="1"/>
          </p:nvSpPr>
          <p:spPr bwMode="auto">
            <a:xfrm>
              <a:off x="1438825" y="507737"/>
              <a:ext cx="86792" cy="263386"/>
            </a:xfrm>
            <a:prstGeom prst="rect">
              <a:avLst/>
            </a:pr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10"/>
            <p:cNvSpPr>
              <a:spLocks noChangeArrowheads="1"/>
            </p:cNvSpPr>
            <p:nvPr userDrawn="1"/>
          </p:nvSpPr>
          <p:spPr bwMode="auto">
            <a:xfrm>
              <a:off x="1438825" y="416850"/>
              <a:ext cx="86792" cy="59355"/>
            </a:xfrm>
            <a:prstGeom prst="rect">
              <a:avLst/>
            </a:pr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11"/>
            <p:cNvSpPr>
              <a:spLocks/>
            </p:cNvSpPr>
            <p:nvPr userDrawn="1"/>
          </p:nvSpPr>
          <p:spPr bwMode="auto">
            <a:xfrm>
              <a:off x="1560703" y="424269"/>
              <a:ext cx="184664" cy="350564"/>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Freeform 12"/>
            <p:cNvSpPr>
              <a:spLocks/>
            </p:cNvSpPr>
            <p:nvPr userDrawn="1"/>
          </p:nvSpPr>
          <p:spPr bwMode="auto">
            <a:xfrm>
              <a:off x="1761988" y="424269"/>
              <a:ext cx="184664" cy="350564"/>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Freeform 13"/>
            <p:cNvSpPr>
              <a:spLocks noEditPoints="1"/>
            </p:cNvSpPr>
            <p:nvPr userDrawn="1"/>
          </p:nvSpPr>
          <p:spPr bwMode="auto">
            <a:xfrm>
              <a:off x="1965119" y="504028"/>
              <a:ext cx="245603" cy="270806"/>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4"/>
            <p:cNvSpPr>
              <a:spLocks noEditPoints="1"/>
            </p:cNvSpPr>
            <p:nvPr userDrawn="1"/>
          </p:nvSpPr>
          <p:spPr bwMode="auto">
            <a:xfrm>
              <a:off x="753721" y="504028"/>
              <a:ext cx="243757" cy="270806"/>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50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9793" y="718571"/>
            <a:ext cx="9785951"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39793" y="350131"/>
            <a:ext cx="9785951" cy="368439"/>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439794" y="1874957"/>
            <a:ext cx="9788639" cy="5159882"/>
          </a:xfrm>
          <a:prstGeom prst="rect">
            <a:avLst/>
          </a:prstGeom>
        </p:spPr>
        <p:txBody>
          <a:bodyPr vert="horz" lIns="0" tIns="0" rIns="0" bIns="0" rtlCol="0">
            <a:noAutofit/>
          </a:bodyPr>
          <a:lstStyle>
            <a:lvl1pPr>
              <a:defRPr sz="1764"/>
            </a:lvl1pPr>
            <a:lvl2pPr>
              <a:defRPr sz="1764"/>
            </a:lvl2pPr>
            <a:lvl3pPr>
              <a:defRPr sz="1764"/>
            </a:lvl3pPr>
            <a:lvl4pPr>
              <a:defRPr sz="1764"/>
            </a:lvl4pPr>
            <a:lvl5pPr>
              <a:defRPr sz="1764"/>
            </a:lvl5pPr>
            <a:lvl6pPr>
              <a:defRPr sz="1764"/>
            </a:lvl6pPr>
            <a:lvl7pPr>
              <a:defRPr sz="1764"/>
            </a:lvl7pPr>
            <a:lvl8pPr>
              <a:defRPr sz="1764"/>
            </a:lvl8pPr>
            <a:lvl9pPr>
              <a:defRPr sz="1764"/>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439793" y="350131"/>
            <a:ext cx="9809052" cy="368439"/>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439795" y="2262900"/>
            <a:ext cx="9809051" cy="4487217"/>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439795" y="1836444"/>
            <a:ext cx="9809051" cy="4324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39794" y="6750118"/>
            <a:ext cx="9809052" cy="287535"/>
          </a:xfrm>
        </p:spPr>
        <p:txBody>
          <a:bodyPr>
            <a:noAutofit/>
          </a:bodyPr>
          <a:lstStyle>
            <a:lvl1pPr>
              <a:spcAft>
                <a:spcPts val="0"/>
              </a:spcAft>
              <a:defRPr sz="1000"/>
            </a:lvl1pPr>
          </a:lstStyle>
          <a:p>
            <a:pPr lvl="0"/>
            <a:r>
              <a:rPr lang="en-US" noProof="0" smtClean="0"/>
              <a:t>Click to edit Master text styles</a:t>
            </a:r>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39794"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439793" y="350131"/>
            <a:ext cx="9809052" cy="368439"/>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441853" y="2262899"/>
            <a:ext cx="3111864" cy="4487218"/>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439793" y="1836444"/>
            <a:ext cx="3123087" cy="4324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772570" y="2262899"/>
            <a:ext cx="3122443" cy="4487218"/>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772571" y="1836444"/>
            <a:ext cx="3122442" cy="4324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7124353" y="2262899"/>
            <a:ext cx="3124492" cy="4487218"/>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7124353" y="1829668"/>
            <a:ext cx="3124493" cy="439188"/>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439792" y="6750118"/>
            <a:ext cx="9788642" cy="287535"/>
          </a:xfrm>
        </p:spPr>
        <p:txBody>
          <a:bodyPr>
            <a:noAutofit/>
          </a:bodyPr>
          <a:lstStyle>
            <a:lvl1pPr>
              <a:spcAft>
                <a:spcPts val="0"/>
              </a:spcAft>
              <a:defRPr sz="1000"/>
            </a:lvl1pPr>
          </a:lstStyle>
          <a:p>
            <a:pPr lvl="0"/>
            <a:r>
              <a:rPr lang="en-US" noProof="0" smtClean="0"/>
              <a:t>Click to edit Master text styles</a:t>
            </a:r>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39793" y="350131"/>
            <a:ext cx="9821299" cy="368439"/>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439793" y="718571"/>
            <a:ext cx="9821299"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439794" y="1836443"/>
            <a:ext cx="4651362" cy="5201208"/>
          </a:xfrm>
          <a:prstGeom prst="rect">
            <a:avLst/>
          </a:prstGeom>
        </p:spPr>
        <p:txBody>
          <a:bodyPr/>
          <a:lstStyle>
            <a:lvl1pPr>
              <a:tabLst>
                <a:tab pos="5546202" algn="r"/>
              </a:tabLst>
              <a:defRPr/>
            </a:lvl1pPr>
            <a:lvl2pPr>
              <a:tabLst>
                <a:tab pos="5546202" algn="r"/>
              </a:tabLst>
              <a:defRPr/>
            </a:lvl2pPr>
            <a:lvl3pPr>
              <a:tabLst>
                <a:tab pos="5546202" algn="r"/>
              </a:tabLst>
              <a:defRPr/>
            </a:lvl3pPr>
            <a:lvl4pPr>
              <a:tabLst>
                <a:tab pos="5546202" algn="r"/>
              </a:tabLst>
              <a:defRPr/>
            </a:lvl4pPr>
            <a:lvl5pPr>
              <a:tabLst>
                <a:tab pos="554620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5594649" y="1836443"/>
            <a:ext cx="4666444" cy="5201208"/>
          </a:xfrm>
          <a:prstGeom prst="rect">
            <a:avLst/>
          </a:prstGeom>
        </p:spPr>
        <p:txBody>
          <a:bodyPr/>
          <a:lstStyle>
            <a:lvl1pPr>
              <a:tabLst>
                <a:tab pos="5546202" algn="r"/>
              </a:tabLst>
              <a:defRPr/>
            </a:lvl1pPr>
            <a:lvl2pPr>
              <a:tabLst>
                <a:tab pos="5546202" algn="r"/>
              </a:tabLst>
              <a:defRPr/>
            </a:lvl2pPr>
            <a:lvl3pPr>
              <a:tabLst>
                <a:tab pos="5546202" algn="r"/>
              </a:tabLst>
              <a:defRPr/>
            </a:lvl3pPr>
            <a:lvl4pPr>
              <a:tabLst>
                <a:tab pos="5546202" algn="r"/>
              </a:tabLst>
              <a:defRPr/>
            </a:lvl4pPr>
            <a:lvl5pPr>
              <a:tabLst>
                <a:tab pos="554620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439793" y="350132"/>
            <a:ext cx="9809052" cy="368438"/>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439793" y="1836443"/>
            <a:ext cx="4651364" cy="5201208"/>
          </a:xfrm>
          <a:prstGeom prst="rect">
            <a:avLst/>
          </a:prstGeom>
        </p:spPr>
        <p:txBody>
          <a:bodyPr>
            <a:noAutofit/>
          </a:bodyPr>
          <a:lstStyle>
            <a:lvl1pPr>
              <a:tabLst>
                <a:tab pos="5546202" algn="r"/>
              </a:tabLst>
              <a:defRPr sz="1764"/>
            </a:lvl1pPr>
            <a:lvl2pPr>
              <a:tabLst>
                <a:tab pos="5546202" algn="r"/>
              </a:tabLst>
              <a:defRPr sz="1764"/>
            </a:lvl2pPr>
            <a:lvl3pPr>
              <a:tabLst>
                <a:tab pos="5546202" algn="r"/>
              </a:tabLst>
              <a:defRPr sz="1764"/>
            </a:lvl3pPr>
            <a:lvl4pPr>
              <a:tabLst>
                <a:tab pos="5546202" algn="r"/>
              </a:tabLst>
              <a:defRPr sz="1764"/>
            </a:lvl4pPr>
            <a:lvl5pPr>
              <a:tabLst>
                <a:tab pos="5546202" algn="r"/>
              </a:tabLst>
              <a:defRPr baseline="0"/>
            </a:lvl5pPr>
            <a:lvl6pPr>
              <a:defRPr sz="1764"/>
            </a:lvl6pPr>
            <a:lvl7pPr>
              <a:defRPr sz="1764"/>
            </a:lvl7pPr>
            <a:lvl8pPr>
              <a:defRPr sz="1764"/>
            </a:lvl8pPr>
            <a:lvl9pPr>
              <a:defRPr sz="1764"/>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5596806" y="1836443"/>
            <a:ext cx="4652039" cy="5201208"/>
          </a:xfrm>
          <a:prstGeom prst="rect">
            <a:avLst/>
          </a:prstGeom>
        </p:spPr>
        <p:txBody>
          <a:bodyPr>
            <a:noAutofit/>
          </a:bodyPr>
          <a:lstStyle>
            <a:lvl1pPr>
              <a:tabLst>
                <a:tab pos="5546202" algn="r"/>
              </a:tabLst>
              <a:defRPr sz="1764"/>
            </a:lvl1pPr>
            <a:lvl2pPr>
              <a:tabLst>
                <a:tab pos="5546202" algn="r"/>
              </a:tabLst>
              <a:defRPr sz="1764"/>
            </a:lvl2pPr>
            <a:lvl3pPr>
              <a:tabLst>
                <a:tab pos="5546202" algn="r"/>
              </a:tabLst>
              <a:defRPr sz="1764"/>
            </a:lvl3pPr>
            <a:lvl4pPr>
              <a:tabLst>
                <a:tab pos="5546202" algn="r"/>
              </a:tabLst>
              <a:defRPr sz="1764"/>
            </a:lvl4pPr>
            <a:lvl5pPr>
              <a:tabLst>
                <a:tab pos="5546202" algn="r"/>
              </a:tabLst>
              <a:defRPr baseline="0"/>
            </a:lvl5pPr>
            <a:lvl6pPr>
              <a:defRPr sz="1764"/>
            </a:lvl6pPr>
            <a:lvl7pPr>
              <a:defRPr sz="1764"/>
            </a:lvl7pPr>
            <a:lvl8pPr>
              <a:defRPr sz="1764"/>
            </a:lvl8pPr>
            <a:lvl9pPr>
              <a:defRPr sz="1764"/>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39794" y="1836443"/>
            <a:ext cx="4694835" cy="4913675"/>
          </a:xfrm>
          <a:prstGeom prst="rect">
            <a:avLst/>
          </a:prstGeom>
        </p:spPr>
        <p:txBody>
          <a:bodyPr/>
          <a:lstStyle>
            <a:lvl1pPr>
              <a:tabLst>
                <a:tab pos="5546202" algn="r"/>
              </a:tabLst>
              <a:defRPr/>
            </a:lvl1pPr>
            <a:lvl2pPr>
              <a:tabLst>
                <a:tab pos="5546202" algn="r"/>
              </a:tabLst>
              <a:defRPr/>
            </a:lvl2pPr>
            <a:lvl3pPr>
              <a:tabLst>
                <a:tab pos="5546202" algn="r"/>
              </a:tabLst>
              <a:defRPr/>
            </a:lvl3pPr>
            <a:lvl4pPr>
              <a:tabLst>
                <a:tab pos="5546202" algn="r"/>
              </a:tabLst>
              <a:defRPr/>
            </a:lvl4pPr>
            <a:lvl5pPr>
              <a:tabLst>
                <a:tab pos="554620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5559304" y="2343417"/>
            <a:ext cx="4689542" cy="44067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5559304" y="1836443"/>
            <a:ext cx="4689542" cy="463924"/>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439793" y="350131"/>
            <a:ext cx="9809052" cy="368439"/>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439793" y="6750118"/>
            <a:ext cx="9809052" cy="287535"/>
          </a:xfrm>
        </p:spPr>
        <p:txBody>
          <a:bodyPr>
            <a:normAutofit/>
          </a:bodyPr>
          <a:lstStyle>
            <a:lvl1pPr>
              <a:spcAft>
                <a:spcPts val="0"/>
              </a:spcAft>
              <a:defRPr sz="1000"/>
            </a:lvl1pPr>
          </a:lstStyle>
          <a:p>
            <a:pPr lvl="0"/>
            <a:r>
              <a:rPr lang="en-US" noProof="0" smtClean="0"/>
              <a:t>Click to edit Master text styles</a:t>
            </a:r>
          </a:p>
        </p:txBody>
      </p:sp>
    </p:spTree>
    <p:extLst>
      <p:ext uri="{BB962C8B-B14F-4D97-AF65-F5344CB8AC3E}">
        <p14:creationId xmlns:p14="http://schemas.microsoft.com/office/powerpoint/2010/main" val="217946623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559302" y="2343417"/>
            <a:ext cx="4689543" cy="44067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5559303" y="1836443"/>
            <a:ext cx="4689543" cy="463924"/>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439793" y="350131"/>
            <a:ext cx="9809052" cy="368439"/>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439792" y="6750118"/>
            <a:ext cx="9788642" cy="287535"/>
          </a:xfrm>
        </p:spPr>
        <p:txBody>
          <a:bodyPr>
            <a:normAutofit/>
          </a:bodyPr>
          <a:lstStyle>
            <a:lvl1pPr>
              <a:spcAft>
                <a:spcPts val="0"/>
              </a:spcAft>
              <a:defRPr sz="1000"/>
            </a:lvl1pPr>
          </a:lstStyle>
          <a:p>
            <a:pPr lvl="0"/>
            <a:r>
              <a:rPr lang="en-US" noProof="0" smtClean="0"/>
              <a:t>Click to edit Master text styles</a:t>
            </a:r>
          </a:p>
        </p:txBody>
      </p:sp>
      <p:sp>
        <p:nvSpPr>
          <p:cNvPr id="9" name="Chart Placeholder 2"/>
          <p:cNvSpPr>
            <a:spLocks noGrp="1"/>
          </p:cNvSpPr>
          <p:nvPr>
            <p:ph type="chart" sz="quarter" idx="24"/>
          </p:nvPr>
        </p:nvSpPr>
        <p:spPr>
          <a:xfrm>
            <a:off x="439794" y="2343417"/>
            <a:ext cx="4680718" cy="44067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439792" y="1836443"/>
            <a:ext cx="4680719" cy="463924"/>
          </a:xfrm>
        </p:spPr>
        <p:txBody>
          <a:bodyPr/>
          <a:lstStyle/>
          <a:p>
            <a:pPr lvl="0"/>
            <a:r>
              <a:rPr lang="en-US" noProof="0" smtClean="0"/>
              <a:t>Click to edit Master text styles</a:t>
            </a:r>
          </a:p>
        </p:txBody>
      </p:sp>
    </p:spTree>
    <p:extLst>
      <p:ext uri="{BB962C8B-B14F-4D97-AF65-F5344CB8AC3E}">
        <p14:creationId xmlns:p14="http://schemas.microsoft.com/office/powerpoint/2010/main" val="120028567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9795" y="350131"/>
            <a:ext cx="9809051" cy="368439"/>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439793" y="1836443"/>
            <a:ext cx="3885377" cy="5201211"/>
          </a:xfrm>
          <a:prstGeom prst="rect">
            <a:avLst/>
          </a:prstGeom>
        </p:spPr>
        <p:txBody>
          <a:bodyPr/>
          <a:lstStyle>
            <a:lvl1pPr>
              <a:tabLst>
                <a:tab pos="5546202" algn="r"/>
              </a:tabLst>
              <a:defRPr/>
            </a:lvl1pPr>
            <a:lvl2pPr>
              <a:tabLst>
                <a:tab pos="5546202" algn="r"/>
              </a:tabLst>
              <a:defRPr/>
            </a:lvl2pPr>
            <a:lvl3pPr>
              <a:tabLst>
                <a:tab pos="5546202" algn="r"/>
              </a:tabLst>
              <a:defRPr/>
            </a:lvl3pPr>
            <a:lvl4pPr>
              <a:tabLst>
                <a:tab pos="5546202" algn="r"/>
              </a:tabLst>
              <a:defRPr/>
            </a:lvl4pPr>
            <a:lvl5pPr>
              <a:tabLst>
                <a:tab pos="554620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778282" y="1874958"/>
            <a:ext cx="5470563" cy="5162695"/>
          </a:xfrm>
          <a:prstGeom prst="rect">
            <a:avLst/>
          </a:prstGeom>
        </p:spPr>
        <p:txBody>
          <a:bodyPr/>
          <a:lstStyle>
            <a:lvl1pPr>
              <a:tabLst>
                <a:tab pos="5546202" algn="r"/>
              </a:tabLst>
              <a:defRPr/>
            </a:lvl1pPr>
            <a:lvl2pPr>
              <a:tabLst>
                <a:tab pos="5546202" algn="r"/>
              </a:tabLst>
              <a:defRPr/>
            </a:lvl2pPr>
            <a:lvl3pPr>
              <a:tabLst>
                <a:tab pos="5546202" algn="r"/>
              </a:tabLst>
              <a:defRPr/>
            </a:lvl3pPr>
            <a:lvl4pPr>
              <a:tabLst>
                <a:tab pos="5546202" algn="r"/>
              </a:tabLst>
              <a:defRPr/>
            </a:lvl4pPr>
            <a:lvl5pPr>
              <a:tabLst>
                <a:tab pos="554620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9794" y="350132"/>
            <a:ext cx="9809052" cy="368438"/>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6643474" y="1829155"/>
            <a:ext cx="3605371" cy="5208499"/>
          </a:xfrm>
          <a:prstGeom prst="rect">
            <a:avLst/>
          </a:prstGeom>
        </p:spPr>
        <p:txBody>
          <a:bodyPr>
            <a:noAutofit/>
          </a:bodyPr>
          <a:lstStyle>
            <a:lvl1pPr>
              <a:tabLst>
                <a:tab pos="5546202" algn="r"/>
              </a:tabLst>
              <a:defRPr sz="2647">
                <a:solidFill>
                  <a:schemeClr val="accent3"/>
                </a:solidFill>
              </a:defRPr>
            </a:lvl1pPr>
            <a:lvl2pPr>
              <a:tabLst>
                <a:tab pos="5546202" algn="r"/>
              </a:tabLst>
              <a:defRPr/>
            </a:lvl2pPr>
            <a:lvl3pPr>
              <a:tabLst>
                <a:tab pos="5546202" algn="r"/>
              </a:tabLst>
              <a:defRPr/>
            </a:lvl3pPr>
            <a:lvl4pPr>
              <a:tabLst>
                <a:tab pos="5546202" algn="r"/>
              </a:tabLst>
              <a:defRPr/>
            </a:lvl4pPr>
            <a:lvl5pPr>
              <a:tabLst>
                <a:tab pos="554620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39794" y="1836443"/>
            <a:ext cx="5704068" cy="5201209"/>
          </a:xfrm>
          <a:prstGeom prst="rect">
            <a:avLst/>
          </a:prstGeom>
        </p:spPr>
        <p:txBody>
          <a:bodyPr/>
          <a:lstStyle>
            <a:lvl1pPr>
              <a:tabLst>
                <a:tab pos="5546202" algn="r"/>
              </a:tabLst>
              <a:defRPr/>
            </a:lvl1pPr>
            <a:lvl2pPr>
              <a:tabLst>
                <a:tab pos="5546202" algn="r"/>
              </a:tabLst>
              <a:defRPr/>
            </a:lvl2pPr>
            <a:lvl3pPr>
              <a:tabLst>
                <a:tab pos="5546202" algn="r"/>
              </a:tabLst>
              <a:defRPr/>
            </a:lvl3pPr>
            <a:lvl4pPr>
              <a:tabLst>
                <a:tab pos="5546202" algn="r"/>
              </a:tabLst>
              <a:defRPr/>
            </a:lvl4pPr>
            <a:lvl5pPr>
              <a:tabLst>
                <a:tab pos="554620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439795" y="718571"/>
            <a:ext cx="9809051"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439794" y="350132"/>
            <a:ext cx="9809052" cy="368438"/>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439792" y="1874957"/>
            <a:ext cx="2377591" cy="13895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916946" y="1874957"/>
            <a:ext cx="2377591" cy="13895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5394100" y="1874957"/>
            <a:ext cx="2377591" cy="13895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7871255" y="1874957"/>
            <a:ext cx="2377591" cy="13895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439793" y="3445298"/>
            <a:ext cx="2385015" cy="3592352"/>
          </a:xfrm>
        </p:spPr>
        <p:txBody>
          <a:bodyPr/>
          <a:lstStyle>
            <a:lvl1pPr>
              <a:defRPr b="1">
                <a:solidFill>
                  <a:schemeClr val="accent1"/>
                </a:solidFill>
              </a:defRPr>
            </a:lvl1pPr>
            <a:lvl2pPr>
              <a:spcAft>
                <a:spcPts val="0"/>
              </a:spcAft>
              <a:defRPr/>
            </a:lvl2pPr>
            <a:lvl3pPr marL="0" indent="0">
              <a:spcAft>
                <a:spcPts val="0"/>
              </a:spcAft>
              <a:buNone/>
              <a:defRPr/>
            </a:lvl3pPr>
            <a:lvl4pPr marL="194534" indent="-194534">
              <a:spcAft>
                <a:spcPts val="0"/>
              </a:spcAft>
              <a:buFont typeface="Arial" panose="020B0604020202020204" pitchFamily="34" charset="0"/>
              <a:buChar char="•"/>
              <a:defRPr/>
            </a:lvl4pPr>
            <a:lvl5pPr marL="393038" indent="-194534">
              <a:spcAft>
                <a:spcPts val="0"/>
              </a:spcAft>
              <a:defRPr baseline="0"/>
            </a:lvl5pPr>
            <a:lvl6pPr marL="393038" indent="-194534">
              <a:spcAft>
                <a:spcPts val="0"/>
              </a:spcAft>
              <a:buFont typeface="Verdana" panose="020B0604030504040204" pitchFamily="34" charset="0"/>
              <a:buChar char="−"/>
              <a:defRPr/>
            </a:lvl6pPr>
            <a:lvl7pPr marL="393038" indent="-194534">
              <a:spcAft>
                <a:spcPts val="0"/>
              </a:spcAft>
              <a:defRPr/>
            </a:lvl7pPr>
            <a:lvl8pPr marL="393038" indent="-194534">
              <a:spcAft>
                <a:spcPts val="0"/>
              </a:spcAft>
              <a:defRPr/>
            </a:lvl8pPr>
            <a:lvl9pPr marL="393038" indent="-19453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5391628" y="3441274"/>
            <a:ext cx="2377591" cy="3596378"/>
          </a:xfrm>
        </p:spPr>
        <p:txBody>
          <a:bodyPr/>
          <a:lstStyle>
            <a:lvl1pPr>
              <a:defRPr b="1">
                <a:solidFill>
                  <a:schemeClr val="accent1"/>
                </a:solidFill>
              </a:defRPr>
            </a:lvl1pPr>
            <a:lvl2pPr>
              <a:spcAft>
                <a:spcPts val="0"/>
              </a:spcAft>
              <a:defRPr/>
            </a:lvl2pPr>
            <a:lvl3pPr marL="0" indent="0">
              <a:spcAft>
                <a:spcPts val="0"/>
              </a:spcAft>
              <a:buNone/>
              <a:defRPr/>
            </a:lvl3pPr>
            <a:lvl4pPr marL="194534" indent="-194534">
              <a:spcAft>
                <a:spcPts val="0"/>
              </a:spcAft>
              <a:buFont typeface="Arial" panose="020B0604020202020204" pitchFamily="34" charset="0"/>
              <a:buChar char="•"/>
              <a:defRPr/>
            </a:lvl4pPr>
            <a:lvl5pPr marL="393038" indent="-194534">
              <a:spcAft>
                <a:spcPts val="0"/>
              </a:spcAft>
              <a:defRPr baseline="0"/>
            </a:lvl5pPr>
            <a:lvl6pPr marL="393038" indent="-194534">
              <a:spcAft>
                <a:spcPts val="0"/>
              </a:spcAft>
              <a:buFont typeface="Verdana" panose="020B0604030504040204" pitchFamily="34" charset="0"/>
              <a:buChar char="−"/>
              <a:defRPr/>
            </a:lvl6pPr>
            <a:lvl7pPr marL="393038" indent="-194534">
              <a:spcAft>
                <a:spcPts val="0"/>
              </a:spcAft>
              <a:defRPr/>
            </a:lvl7pPr>
            <a:lvl8pPr marL="393038" indent="-194534">
              <a:spcAft>
                <a:spcPts val="0"/>
              </a:spcAft>
              <a:defRPr/>
            </a:lvl8pPr>
            <a:lvl9pPr marL="393038" indent="-19453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919422" y="3445298"/>
            <a:ext cx="2377591" cy="3592353"/>
          </a:xfrm>
        </p:spPr>
        <p:txBody>
          <a:bodyPr/>
          <a:lstStyle>
            <a:lvl1pPr>
              <a:defRPr b="1">
                <a:solidFill>
                  <a:schemeClr val="accent1"/>
                </a:solidFill>
              </a:defRPr>
            </a:lvl1pPr>
            <a:lvl2pPr>
              <a:spcAft>
                <a:spcPts val="0"/>
              </a:spcAft>
              <a:defRPr/>
            </a:lvl2pPr>
            <a:lvl3pPr marL="0" indent="0">
              <a:spcAft>
                <a:spcPts val="0"/>
              </a:spcAft>
              <a:buNone/>
              <a:defRPr/>
            </a:lvl3pPr>
            <a:lvl4pPr marL="194534" indent="-194534">
              <a:spcAft>
                <a:spcPts val="0"/>
              </a:spcAft>
              <a:buFont typeface="Arial" panose="020B0604020202020204" pitchFamily="34" charset="0"/>
              <a:buChar char="•"/>
              <a:defRPr/>
            </a:lvl4pPr>
            <a:lvl5pPr marL="393038" indent="-194534">
              <a:spcAft>
                <a:spcPts val="0"/>
              </a:spcAft>
              <a:defRPr baseline="0"/>
            </a:lvl5pPr>
            <a:lvl6pPr marL="393038" indent="-194534">
              <a:spcAft>
                <a:spcPts val="0"/>
              </a:spcAft>
              <a:buFont typeface="Verdana" panose="020B0604030504040204" pitchFamily="34" charset="0"/>
              <a:buChar char="−"/>
              <a:defRPr/>
            </a:lvl6pPr>
            <a:lvl7pPr marL="393038" indent="-194534">
              <a:spcAft>
                <a:spcPts val="0"/>
              </a:spcAft>
              <a:defRPr/>
            </a:lvl7pPr>
            <a:lvl8pPr marL="393038" indent="-194534">
              <a:spcAft>
                <a:spcPts val="0"/>
              </a:spcAft>
              <a:defRPr/>
            </a:lvl8pPr>
            <a:lvl9pPr marL="393038" indent="-19453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7884246" y="3427994"/>
            <a:ext cx="2364600" cy="3609656"/>
          </a:xfrm>
        </p:spPr>
        <p:txBody>
          <a:bodyPr/>
          <a:lstStyle>
            <a:lvl1pPr>
              <a:defRPr b="1">
                <a:solidFill>
                  <a:schemeClr val="accent1"/>
                </a:solidFill>
              </a:defRPr>
            </a:lvl1pPr>
            <a:lvl2pPr>
              <a:spcAft>
                <a:spcPts val="0"/>
              </a:spcAft>
              <a:defRPr/>
            </a:lvl2pPr>
            <a:lvl3pPr marL="0" indent="0">
              <a:spcAft>
                <a:spcPts val="0"/>
              </a:spcAft>
              <a:buNone/>
              <a:defRPr/>
            </a:lvl3pPr>
            <a:lvl4pPr marL="194534" indent="-194534">
              <a:spcAft>
                <a:spcPts val="0"/>
              </a:spcAft>
              <a:buFont typeface="Arial" panose="020B0604020202020204" pitchFamily="34" charset="0"/>
              <a:buChar char="•"/>
              <a:defRPr/>
            </a:lvl4pPr>
            <a:lvl5pPr marL="393038" indent="-194534">
              <a:spcAft>
                <a:spcPts val="0"/>
              </a:spcAft>
              <a:defRPr baseline="0"/>
            </a:lvl5pPr>
            <a:lvl6pPr marL="393038" indent="-194534">
              <a:spcAft>
                <a:spcPts val="0"/>
              </a:spcAft>
              <a:buFont typeface="Verdana" panose="020B0604030504040204" pitchFamily="34" charset="0"/>
              <a:buChar char="−"/>
              <a:defRPr/>
            </a:lvl6pPr>
            <a:lvl7pPr marL="393038" indent="-194534">
              <a:spcAft>
                <a:spcPts val="0"/>
              </a:spcAft>
              <a:defRPr/>
            </a:lvl7pPr>
            <a:lvl8pPr marL="393038" indent="-194534">
              <a:spcAft>
                <a:spcPts val="0"/>
              </a:spcAft>
              <a:defRPr/>
            </a:lvl8pPr>
            <a:lvl9pPr marL="393038" indent="-19453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439793" y="718571"/>
            <a:ext cx="9809053"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924647" y="1508600"/>
            <a:ext cx="4839344" cy="4565500"/>
          </a:xfrm>
          <a:prstGeom prst="ellipse">
            <a:avLst/>
          </a:prstGeom>
          <a:ln w="25400">
            <a:solidFill>
              <a:schemeClr val="accent1"/>
            </a:solidFill>
          </a:ln>
        </p:spPr>
        <p:txBody>
          <a:bodyPr lIns="108000" tIns="108000" rIns="108000" bIns="108000" anchor="ctr" anchorCtr="0">
            <a:normAutofit/>
          </a:bodyPr>
          <a:lstStyle>
            <a:lvl1pPr algn="ctr">
              <a:lnSpc>
                <a:spcPts val="4632"/>
              </a:lnSpc>
              <a:defRPr sz="397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41844" y="6466942"/>
            <a:ext cx="4902475" cy="557614"/>
          </a:xfrm>
          <a:prstGeom prst="rect">
            <a:avLst/>
          </a:prstGeom>
        </p:spPr>
        <p:txBody>
          <a:bodyPr lIns="0" tIns="0" rIns="0" bIns="0" anchor="b" anchorCtr="0">
            <a:noAutofit/>
          </a:bodyPr>
          <a:lstStyle>
            <a:lvl1pPr marL="0" indent="0" algn="l">
              <a:lnSpc>
                <a:spcPct val="100000"/>
              </a:lnSpc>
              <a:spcAft>
                <a:spcPts val="0"/>
              </a:spcAft>
              <a:buNone/>
              <a:defRPr sz="1764">
                <a:solidFill>
                  <a:schemeClr val="bg1"/>
                </a:solidFill>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39794" y="7037652"/>
            <a:ext cx="4904525" cy="329124"/>
          </a:xfrm>
          <a:prstGeom prst="rect">
            <a:avLst/>
          </a:prstGeom>
        </p:spPr>
        <p:txBody>
          <a:bodyPr/>
          <a:lstStyle>
            <a:lvl1pPr>
              <a:spcAft>
                <a:spcPts val="0"/>
              </a:spcAft>
              <a:defRPr sz="110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39792" y="416850"/>
            <a:ext cx="1892808" cy="359839"/>
            <a:chOff x="398463" y="404813"/>
            <a:chExt cx="1627187" cy="307976"/>
          </a:xfrm>
          <a:solidFill>
            <a:schemeClr val="bg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50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439794" y="350132"/>
            <a:ext cx="9809052" cy="368438"/>
          </a:xfrm>
        </p:spPr>
        <p:txBody>
          <a:bodyPr/>
          <a:lstStyle/>
          <a:p>
            <a:r>
              <a:rPr lang="en-US" noProof="0" smtClean="0"/>
              <a:t>Click to edit Master title style</a:t>
            </a:r>
            <a:endParaRPr lang="en-US" noProof="0" dirty="0"/>
          </a:p>
        </p:txBody>
      </p:sp>
      <p:sp>
        <p:nvSpPr>
          <p:cNvPr id="4" name="Rectangle 3"/>
          <p:cNvSpPr/>
          <p:nvPr userDrawn="1"/>
        </p:nvSpPr>
        <p:spPr>
          <a:xfrm>
            <a:off x="441853" y="1882632"/>
            <a:ext cx="4818303" cy="5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13" noProof="0" dirty="0">
              <a:solidFill>
                <a:schemeClr val="bg1"/>
              </a:solidFill>
            </a:endParaRPr>
          </a:p>
        </p:txBody>
      </p:sp>
      <p:sp>
        <p:nvSpPr>
          <p:cNvPr id="5" name="Rectangle 4"/>
          <p:cNvSpPr/>
          <p:nvPr userDrawn="1"/>
        </p:nvSpPr>
        <p:spPr>
          <a:xfrm>
            <a:off x="5456611" y="1874957"/>
            <a:ext cx="4799951" cy="6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13" noProof="0" dirty="0">
              <a:solidFill>
                <a:schemeClr val="bg1"/>
              </a:solidFill>
            </a:endParaRPr>
          </a:p>
        </p:txBody>
      </p:sp>
      <p:sp>
        <p:nvSpPr>
          <p:cNvPr id="6" name="Rectangle 5"/>
          <p:cNvSpPr/>
          <p:nvPr userDrawn="1"/>
        </p:nvSpPr>
        <p:spPr>
          <a:xfrm>
            <a:off x="441853" y="4482982"/>
            <a:ext cx="4818303" cy="5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13" noProof="0" dirty="0">
              <a:solidFill>
                <a:schemeClr val="bg1"/>
              </a:solidFill>
            </a:endParaRPr>
          </a:p>
        </p:txBody>
      </p:sp>
      <p:sp>
        <p:nvSpPr>
          <p:cNvPr id="7" name="Rectangle 6"/>
          <p:cNvSpPr/>
          <p:nvPr userDrawn="1"/>
        </p:nvSpPr>
        <p:spPr>
          <a:xfrm>
            <a:off x="5456611" y="4482982"/>
            <a:ext cx="4799951" cy="5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13" noProof="0" dirty="0">
              <a:solidFill>
                <a:schemeClr val="bg1"/>
              </a:solidFill>
            </a:endParaRPr>
          </a:p>
        </p:txBody>
      </p:sp>
      <p:sp>
        <p:nvSpPr>
          <p:cNvPr id="8" name="Picture Placeholder 11"/>
          <p:cNvSpPr>
            <a:spLocks noGrp="1"/>
          </p:cNvSpPr>
          <p:nvPr>
            <p:ph type="pic" sz="quarter" idx="25"/>
          </p:nvPr>
        </p:nvSpPr>
        <p:spPr>
          <a:xfrm>
            <a:off x="441853" y="2073457"/>
            <a:ext cx="1725331" cy="16277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5456611" y="2073457"/>
            <a:ext cx="1725331" cy="16277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441853" y="4693657"/>
            <a:ext cx="1725331" cy="16277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5456611" y="4693657"/>
            <a:ext cx="1725331" cy="16277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352590" y="2073457"/>
            <a:ext cx="2882566" cy="2143800"/>
          </a:xfrm>
        </p:spPr>
        <p:txBody>
          <a:bodyPr/>
          <a:lstStyle>
            <a:lvl1pPr>
              <a:spcAft>
                <a:spcPts val="0"/>
              </a:spcAft>
              <a:defRPr b="1"/>
            </a:lvl1pPr>
            <a:lvl2pPr>
              <a:spcAft>
                <a:spcPts val="0"/>
              </a:spcAft>
              <a:defRPr b="0"/>
            </a:lvl2pPr>
          </a:lstStyle>
          <a:p>
            <a:pPr lvl="0"/>
            <a:r>
              <a:rPr lang="en-US" noProof="0" dirty="0" smtClean="0"/>
              <a:t>Click to edit Master text styles</a:t>
            </a:r>
          </a:p>
          <a:p>
            <a:pPr lvl="1"/>
            <a:r>
              <a:rPr lang="en-US" noProof="0" dirty="0" smtClean="0"/>
              <a:t>Second level</a:t>
            </a:r>
          </a:p>
        </p:txBody>
      </p:sp>
      <p:sp>
        <p:nvSpPr>
          <p:cNvPr id="14" name="Text Placeholder 12"/>
          <p:cNvSpPr>
            <a:spLocks noGrp="1"/>
          </p:cNvSpPr>
          <p:nvPr>
            <p:ph type="body" sz="quarter" idx="33"/>
          </p:nvPr>
        </p:nvSpPr>
        <p:spPr>
          <a:xfrm>
            <a:off x="7361204" y="2073457"/>
            <a:ext cx="2895358" cy="21438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352590" y="4693657"/>
            <a:ext cx="2882566" cy="21438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7361204" y="4693657"/>
            <a:ext cx="2895358" cy="21438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439793" y="718571"/>
            <a:ext cx="9785951"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439794" y="350134"/>
            <a:ext cx="9809052" cy="368437"/>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439794" y="1874958"/>
            <a:ext cx="3239993" cy="2174319"/>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7019151" y="1874958"/>
            <a:ext cx="3229695" cy="2174319"/>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746174" y="1874958"/>
            <a:ext cx="3206591" cy="2174319"/>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439793" y="4226093"/>
            <a:ext cx="3229692" cy="23105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741024" y="4226093"/>
            <a:ext cx="3206591" cy="23105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7019151" y="4226093"/>
            <a:ext cx="3229695" cy="23105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439793" y="718571"/>
            <a:ext cx="9785951"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439793" y="350131"/>
            <a:ext cx="9809052" cy="368439"/>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41853" y="2048842"/>
            <a:ext cx="4792725" cy="1869705"/>
          </a:xfrm>
        </p:spPr>
        <p:txBody>
          <a:bodyPr/>
          <a:lstStyle>
            <a:lvl1pPr>
              <a:spcAft>
                <a:spcPts val="1103"/>
              </a:spcAft>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 Placeholder 8"/>
          <p:cNvSpPr>
            <a:spLocks noGrp="1"/>
          </p:cNvSpPr>
          <p:nvPr>
            <p:ph type="body" sz="quarter" idx="21"/>
          </p:nvPr>
        </p:nvSpPr>
        <p:spPr>
          <a:xfrm>
            <a:off x="5475994" y="2048842"/>
            <a:ext cx="4772852" cy="1869705"/>
          </a:xfrm>
        </p:spPr>
        <p:txBody>
          <a:bodyPr/>
          <a:lstStyle>
            <a:lvl1pPr>
              <a:spcAft>
                <a:spcPts val="1103"/>
              </a:spcAft>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439794" y="350134"/>
            <a:ext cx="9809052" cy="368437"/>
          </a:xfrm>
        </p:spPr>
        <p:txBody>
          <a:bodyPr/>
          <a:lstStyle/>
          <a:p>
            <a:r>
              <a:rPr lang="en-US" noProof="0" smtClean="0"/>
              <a:t>Click to edit Master title style</a:t>
            </a:r>
            <a:endParaRPr lang="en-US" noProof="0" dirty="0"/>
          </a:p>
        </p:txBody>
      </p:sp>
      <p:sp>
        <p:nvSpPr>
          <p:cNvPr id="4" name="Rectangle 3"/>
          <p:cNvSpPr/>
          <p:nvPr userDrawn="1"/>
        </p:nvSpPr>
        <p:spPr>
          <a:xfrm>
            <a:off x="441853" y="1880653"/>
            <a:ext cx="4792725" cy="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103"/>
              </a:spcAft>
            </a:pPr>
            <a:endParaRPr lang="en-US" sz="1213" noProof="0" dirty="0">
              <a:solidFill>
                <a:schemeClr val="bg1"/>
              </a:solidFill>
            </a:endParaRPr>
          </a:p>
        </p:txBody>
      </p:sp>
      <p:sp>
        <p:nvSpPr>
          <p:cNvPr id="5" name="Rectangle 4"/>
          <p:cNvSpPr/>
          <p:nvPr userDrawn="1"/>
        </p:nvSpPr>
        <p:spPr>
          <a:xfrm>
            <a:off x="5475994" y="1880653"/>
            <a:ext cx="4780568" cy="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103"/>
              </a:spcAft>
            </a:pPr>
            <a:endParaRPr lang="en-US" sz="1213" noProof="0" dirty="0">
              <a:solidFill>
                <a:schemeClr val="bg1"/>
              </a:solidFill>
            </a:endParaRPr>
          </a:p>
        </p:txBody>
      </p:sp>
      <p:sp>
        <p:nvSpPr>
          <p:cNvPr id="6" name="Picture Placeholder 29"/>
          <p:cNvSpPr>
            <a:spLocks noGrp="1"/>
          </p:cNvSpPr>
          <p:nvPr>
            <p:ph type="pic" sz="quarter" idx="19" hasCustomPrompt="1"/>
          </p:nvPr>
        </p:nvSpPr>
        <p:spPr>
          <a:xfrm>
            <a:off x="4181379" y="2055486"/>
            <a:ext cx="1060979" cy="605728"/>
          </a:xfrm>
        </p:spPr>
        <p:txBody>
          <a:bodyPr/>
          <a:lstStyle>
            <a:lvl1pPr marL="0" marR="0" indent="0" algn="l" defTabSz="1008400" rtl="0" eaLnBrk="1" fontAlgn="auto" latinLnBrk="0" hangingPunct="1">
              <a:lnSpc>
                <a:spcPct val="100000"/>
              </a:lnSpc>
              <a:spcBef>
                <a:spcPts val="0"/>
              </a:spcBef>
              <a:spcAft>
                <a:spcPts val="1103"/>
              </a:spcAft>
              <a:buClrTx/>
              <a:buSzTx/>
              <a:buFont typeface="Arial" panose="020B0604020202020204" pitchFamily="34" charset="0"/>
              <a:buNone/>
              <a:tabLst/>
              <a:defRPr sz="993"/>
            </a:lvl1pPr>
          </a:lstStyle>
          <a:p>
            <a:pPr>
              <a:spcBef>
                <a:spcPct val="0"/>
              </a:spcBef>
            </a:pPr>
            <a:r>
              <a:rPr lang="en-US" sz="1323" noProof="0" dirty="0">
                <a:solidFill>
                  <a:schemeClr val="bg1"/>
                </a:solidFill>
              </a:rPr>
              <a:t>Co-brand</a:t>
            </a:r>
            <a:br>
              <a:rPr lang="en-US" sz="1323" noProof="0" dirty="0">
                <a:solidFill>
                  <a:schemeClr val="bg1"/>
                </a:solidFill>
              </a:rPr>
            </a:br>
            <a:r>
              <a:rPr lang="en-US" sz="1323"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9139186" y="2048843"/>
            <a:ext cx="1090747" cy="605728"/>
          </a:xfrm>
        </p:spPr>
        <p:txBody>
          <a:bodyPr/>
          <a:lstStyle>
            <a:lvl1pPr marL="0" marR="0" indent="0" algn="l" defTabSz="1008400" rtl="0" eaLnBrk="1" fontAlgn="auto" latinLnBrk="0" hangingPunct="1">
              <a:lnSpc>
                <a:spcPct val="100000"/>
              </a:lnSpc>
              <a:spcBef>
                <a:spcPts val="0"/>
              </a:spcBef>
              <a:spcAft>
                <a:spcPts val="1103"/>
              </a:spcAft>
              <a:buClrTx/>
              <a:buSzTx/>
              <a:buFont typeface="Arial" panose="020B0604020202020204" pitchFamily="34" charset="0"/>
              <a:buNone/>
              <a:tabLst/>
              <a:defRPr sz="993"/>
            </a:lvl1pPr>
          </a:lstStyle>
          <a:p>
            <a:pPr>
              <a:spcBef>
                <a:spcPct val="0"/>
              </a:spcBef>
            </a:pPr>
            <a:r>
              <a:rPr lang="en-US" sz="1323" noProof="0" dirty="0">
                <a:solidFill>
                  <a:schemeClr val="bg1"/>
                </a:solidFill>
              </a:rPr>
              <a:t>Co-brand</a:t>
            </a:r>
            <a:br>
              <a:rPr lang="en-US" sz="1323" noProof="0" dirty="0">
                <a:solidFill>
                  <a:schemeClr val="bg1"/>
                </a:solidFill>
              </a:rPr>
            </a:br>
            <a:r>
              <a:rPr lang="en-US" sz="1323"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41853" y="2048842"/>
            <a:ext cx="4794581" cy="1869705"/>
          </a:xfrm>
        </p:spPr>
        <p:txBody>
          <a:bodyPr/>
          <a:lstStyle>
            <a:lvl1pPr>
              <a:spcAft>
                <a:spcPts val="1103"/>
              </a:spcAft>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5475994" y="2048842"/>
            <a:ext cx="4782068" cy="1869705"/>
          </a:xfrm>
        </p:spPr>
        <p:txBody>
          <a:bodyPr/>
          <a:lstStyle>
            <a:lvl1pPr>
              <a:spcAft>
                <a:spcPts val="1103"/>
              </a:spcAft>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439794" y="350134"/>
            <a:ext cx="9809052" cy="368437"/>
          </a:xfrm>
        </p:spPr>
        <p:txBody>
          <a:bodyPr/>
          <a:lstStyle/>
          <a:p>
            <a:r>
              <a:rPr lang="en-US" noProof="0" smtClean="0"/>
              <a:t>Click to edit Master title style</a:t>
            </a:r>
            <a:endParaRPr lang="en-US" noProof="0" dirty="0"/>
          </a:p>
        </p:txBody>
      </p:sp>
      <p:sp>
        <p:nvSpPr>
          <p:cNvPr id="4" name="Rectangle 3"/>
          <p:cNvSpPr/>
          <p:nvPr userDrawn="1"/>
        </p:nvSpPr>
        <p:spPr>
          <a:xfrm>
            <a:off x="441853" y="1880653"/>
            <a:ext cx="4792725" cy="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103"/>
              </a:spcAft>
            </a:pPr>
            <a:endParaRPr lang="en-US" sz="1213" noProof="0" dirty="0">
              <a:solidFill>
                <a:schemeClr val="bg1"/>
              </a:solidFill>
            </a:endParaRPr>
          </a:p>
        </p:txBody>
      </p:sp>
      <p:sp>
        <p:nvSpPr>
          <p:cNvPr id="5" name="Rectangle 4"/>
          <p:cNvSpPr/>
          <p:nvPr userDrawn="1"/>
        </p:nvSpPr>
        <p:spPr>
          <a:xfrm>
            <a:off x="5475994" y="1880653"/>
            <a:ext cx="4780568" cy="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103"/>
              </a:spcAft>
            </a:pPr>
            <a:endParaRPr lang="en-US" sz="1213" noProof="0" dirty="0">
              <a:solidFill>
                <a:schemeClr val="bg1"/>
              </a:solidFill>
            </a:endParaRPr>
          </a:p>
        </p:txBody>
      </p:sp>
      <p:sp>
        <p:nvSpPr>
          <p:cNvPr id="7" name="Picture Placeholder 29"/>
          <p:cNvSpPr>
            <a:spLocks noGrp="1"/>
          </p:cNvSpPr>
          <p:nvPr>
            <p:ph type="pic" sz="quarter" idx="20" hasCustomPrompt="1"/>
          </p:nvPr>
        </p:nvSpPr>
        <p:spPr>
          <a:xfrm>
            <a:off x="9139186" y="2048843"/>
            <a:ext cx="1090747" cy="605728"/>
          </a:xfrm>
        </p:spPr>
        <p:txBody>
          <a:bodyPr/>
          <a:lstStyle>
            <a:lvl1pPr marL="0" marR="0" indent="0" algn="l" defTabSz="1008400" rtl="0" eaLnBrk="1" fontAlgn="auto" latinLnBrk="0" hangingPunct="1">
              <a:lnSpc>
                <a:spcPct val="100000"/>
              </a:lnSpc>
              <a:spcBef>
                <a:spcPts val="0"/>
              </a:spcBef>
              <a:spcAft>
                <a:spcPts val="1103"/>
              </a:spcAft>
              <a:buClrTx/>
              <a:buSzTx/>
              <a:buFont typeface="Arial" panose="020B0604020202020204" pitchFamily="34" charset="0"/>
              <a:buNone/>
              <a:tabLst/>
              <a:defRPr sz="993"/>
            </a:lvl1pPr>
          </a:lstStyle>
          <a:p>
            <a:pPr>
              <a:spcBef>
                <a:spcPct val="0"/>
              </a:spcBef>
            </a:pPr>
            <a:r>
              <a:rPr lang="en-US" sz="1323" noProof="0" dirty="0">
                <a:solidFill>
                  <a:schemeClr val="bg1"/>
                </a:solidFill>
              </a:rPr>
              <a:t>Co-brand</a:t>
            </a:r>
            <a:br>
              <a:rPr lang="en-US" sz="1323" noProof="0" dirty="0">
                <a:solidFill>
                  <a:schemeClr val="bg1"/>
                </a:solidFill>
              </a:rPr>
            </a:br>
            <a:r>
              <a:rPr lang="en-US" sz="1323"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41853" y="4686455"/>
            <a:ext cx="4792725" cy="1869705"/>
          </a:xfrm>
        </p:spPr>
        <p:txBody>
          <a:bodyPr/>
          <a:lstStyle>
            <a:lvl1pPr>
              <a:spcAft>
                <a:spcPts val="1103"/>
              </a:spcAft>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5475993" y="4686455"/>
            <a:ext cx="4780569" cy="1869705"/>
          </a:xfrm>
        </p:spPr>
        <p:txBody>
          <a:bodyPr/>
          <a:lstStyle>
            <a:lvl1pPr>
              <a:spcAft>
                <a:spcPts val="1103"/>
              </a:spcAft>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441854" y="4525268"/>
            <a:ext cx="4794582" cy="5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103"/>
              </a:spcAft>
            </a:pPr>
            <a:endParaRPr lang="en-US" sz="1213" noProof="0" dirty="0">
              <a:solidFill>
                <a:schemeClr val="bg1"/>
              </a:solidFill>
            </a:endParaRPr>
          </a:p>
        </p:txBody>
      </p:sp>
      <p:sp>
        <p:nvSpPr>
          <p:cNvPr id="13" name="Rectangle 12"/>
          <p:cNvSpPr/>
          <p:nvPr userDrawn="1"/>
        </p:nvSpPr>
        <p:spPr>
          <a:xfrm>
            <a:off x="5475993" y="4525268"/>
            <a:ext cx="4773343" cy="5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103"/>
              </a:spcAft>
            </a:pPr>
            <a:endParaRPr lang="en-US" sz="1213" noProof="0" dirty="0">
              <a:solidFill>
                <a:schemeClr val="bg1"/>
              </a:solidFill>
            </a:endParaRPr>
          </a:p>
        </p:txBody>
      </p:sp>
      <p:sp>
        <p:nvSpPr>
          <p:cNvPr id="14" name="Picture Placeholder 29"/>
          <p:cNvSpPr>
            <a:spLocks noGrp="1"/>
          </p:cNvSpPr>
          <p:nvPr>
            <p:ph type="pic" sz="quarter" idx="24" hasCustomPrompt="1"/>
          </p:nvPr>
        </p:nvSpPr>
        <p:spPr>
          <a:xfrm>
            <a:off x="4168230" y="4693099"/>
            <a:ext cx="1086557" cy="605728"/>
          </a:xfrm>
        </p:spPr>
        <p:txBody>
          <a:bodyPr/>
          <a:lstStyle>
            <a:lvl1pPr marL="0" marR="0" indent="0" algn="l" defTabSz="1008400" rtl="0" eaLnBrk="1" fontAlgn="auto" latinLnBrk="0" hangingPunct="1">
              <a:lnSpc>
                <a:spcPct val="100000"/>
              </a:lnSpc>
              <a:spcBef>
                <a:spcPts val="0"/>
              </a:spcBef>
              <a:spcAft>
                <a:spcPts val="1103"/>
              </a:spcAft>
              <a:buClrTx/>
              <a:buSzTx/>
              <a:buFont typeface="Arial" panose="020B0604020202020204" pitchFamily="34" charset="0"/>
              <a:buNone/>
              <a:tabLst/>
              <a:defRPr sz="993"/>
            </a:lvl1pPr>
          </a:lstStyle>
          <a:p>
            <a:pPr>
              <a:spcBef>
                <a:spcPct val="0"/>
              </a:spcBef>
            </a:pPr>
            <a:r>
              <a:rPr lang="en-US" sz="1323" noProof="0" dirty="0">
                <a:solidFill>
                  <a:schemeClr val="bg1"/>
                </a:solidFill>
              </a:rPr>
              <a:t>Co-brand</a:t>
            </a:r>
            <a:br>
              <a:rPr lang="en-US" sz="1323" noProof="0" dirty="0">
                <a:solidFill>
                  <a:schemeClr val="bg1"/>
                </a:solidFill>
              </a:rPr>
            </a:br>
            <a:r>
              <a:rPr lang="en-US" sz="1323"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9139186" y="4686456"/>
            <a:ext cx="1090746" cy="605728"/>
          </a:xfrm>
        </p:spPr>
        <p:txBody>
          <a:bodyPr/>
          <a:lstStyle>
            <a:lvl1pPr marL="0" marR="0" indent="0" algn="l" defTabSz="1008400" rtl="0" eaLnBrk="1" fontAlgn="auto" latinLnBrk="0" hangingPunct="1">
              <a:lnSpc>
                <a:spcPct val="100000"/>
              </a:lnSpc>
              <a:spcBef>
                <a:spcPts val="0"/>
              </a:spcBef>
              <a:spcAft>
                <a:spcPts val="1103"/>
              </a:spcAft>
              <a:buClrTx/>
              <a:buSzTx/>
              <a:buFont typeface="Arial" panose="020B0604020202020204" pitchFamily="34" charset="0"/>
              <a:buNone/>
              <a:tabLst/>
              <a:defRPr sz="993"/>
            </a:lvl1pPr>
          </a:lstStyle>
          <a:p>
            <a:pPr>
              <a:spcBef>
                <a:spcPct val="0"/>
              </a:spcBef>
            </a:pPr>
            <a:r>
              <a:rPr lang="en-US" sz="1323" noProof="0" dirty="0">
                <a:solidFill>
                  <a:schemeClr val="bg1"/>
                </a:solidFill>
              </a:rPr>
              <a:t>Co-brand</a:t>
            </a:r>
            <a:br>
              <a:rPr lang="en-US" sz="1323" noProof="0" dirty="0">
                <a:solidFill>
                  <a:schemeClr val="bg1"/>
                </a:solidFill>
              </a:rPr>
            </a:br>
            <a:r>
              <a:rPr lang="en-US" sz="1323"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439794" y="718571"/>
            <a:ext cx="9816768"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4181379" y="2055486"/>
            <a:ext cx="1060979" cy="605728"/>
          </a:xfrm>
        </p:spPr>
        <p:txBody>
          <a:bodyPr/>
          <a:lstStyle>
            <a:lvl1pPr marL="0" marR="0" indent="0" algn="l" defTabSz="1008400" rtl="0" eaLnBrk="1" fontAlgn="auto" latinLnBrk="0" hangingPunct="1">
              <a:lnSpc>
                <a:spcPct val="100000"/>
              </a:lnSpc>
              <a:spcBef>
                <a:spcPts val="0"/>
              </a:spcBef>
              <a:spcAft>
                <a:spcPts val="1103"/>
              </a:spcAft>
              <a:buClrTx/>
              <a:buSzTx/>
              <a:buFont typeface="Arial" panose="020B0604020202020204" pitchFamily="34" charset="0"/>
              <a:buNone/>
              <a:tabLst/>
              <a:defRPr sz="993"/>
            </a:lvl1pPr>
          </a:lstStyle>
          <a:p>
            <a:pPr>
              <a:spcBef>
                <a:spcPct val="0"/>
              </a:spcBef>
            </a:pPr>
            <a:r>
              <a:rPr lang="en-US" sz="1323" noProof="0" dirty="0">
                <a:solidFill>
                  <a:schemeClr val="bg1"/>
                </a:solidFill>
              </a:rPr>
              <a:t>Co-brand</a:t>
            </a:r>
            <a:br>
              <a:rPr lang="en-US" sz="1323" noProof="0" dirty="0">
                <a:solidFill>
                  <a:schemeClr val="bg1"/>
                </a:solidFill>
              </a:rPr>
            </a:br>
            <a:r>
              <a:rPr lang="en-US" sz="1323"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439794" y="350134"/>
            <a:ext cx="9809052" cy="368437"/>
          </a:xfrm>
        </p:spPr>
        <p:txBody>
          <a:bodyPr/>
          <a:lstStyle/>
          <a:p>
            <a:r>
              <a:rPr lang="en-US" noProof="0" smtClean="0"/>
              <a:t>Click to edit Master title style</a:t>
            </a:r>
            <a:endParaRPr lang="en-US" noProof="0" dirty="0"/>
          </a:p>
        </p:txBody>
      </p:sp>
      <p:sp>
        <p:nvSpPr>
          <p:cNvPr id="4" name="Rectangle 3"/>
          <p:cNvSpPr/>
          <p:nvPr userDrawn="1"/>
        </p:nvSpPr>
        <p:spPr>
          <a:xfrm>
            <a:off x="3787313" y="1881304"/>
            <a:ext cx="3117622" cy="5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13" noProof="0" dirty="0">
              <a:solidFill>
                <a:schemeClr val="bg1"/>
              </a:solidFill>
            </a:endParaRPr>
          </a:p>
        </p:txBody>
      </p:sp>
      <p:sp>
        <p:nvSpPr>
          <p:cNvPr id="5" name="Rectangle 4"/>
          <p:cNvSpPr/>
          <p:nvPr userDrawn="1"/>
        </p:nvSpPr>
        <p:spPr>
          <a:xfrm>
            <a:off x="441853" y="1874958"/>
            <a:ext cx="3121026" cy="65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13" noProof="0" dirty="0">
              <a:solidFill>
                <a:schemeClr val="bg1"/>
              </a:solidFill>
            </a:endParaRPr>
          </a:p>
        </p:txBody>
      </p:sp>
      <p:sp>
        <p:nvSpPr>
          <p:cNvPr id="6" name="Rectangle 5"/>
          <p:cNvSpPr/>
          <p:nvPr userDrawn="1"/>
        </p:nvSpPr>
        <p:spPr>
          <a:xfrm>
            <a:off x="7114625" y="1881304"/>
            <a:ext cx="3141938" cy="5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13" noProof="0" dirty="0">
              <a:solidFill>
                <a:schemeClr val="bg1"/>
              </a:solidFill>
            </a:endParaRPr>
          </a:p>
        </p:txBody>
      </p:sp>
      <p:sp>
        <p:nvSpPr>
          <p:cNvPr id="7" name="Text Placeholder 8"/>
          <p:cNvSpPr>
            <a:spLocks noGrp="1"/>
          </p:cNvSpPr>
          <p:nvPr>
            <p:ph type="body" sz="quarter" idx="17"/>
          </p:nvPr>
        </p:nvSpPr>
        <p:spPr>
          <a:xfrm>
            <a:off x="3792320" y="2041728"/>
            <a:ext cx="3103998" cy="4241012"/>
          </a:xfrm>
        </p:spPr>
        <p:txBody>
          <a:bodyPr/>
          <a:lstStyle>
            <a:lvl1pPr>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441853" y="2041728"/>
            <a:ext cx="3121026" cy="4241012"/>
          </a:xfrm>
        </p:spPr>
        <p:txBody>
          <a:bodyPr/>
          <a:lstStyle>
            <a:lvl1pPr>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7125758" y="2041728"/>
            <a:ext cx="3130804" cy="4241012"/>
          </a:xfrm>
        </p:spPr>
        <p:txBody>
          <a:bodyPr/>
          <a:lstStyle>
            <a:lvl1pPr>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39793" y="718571"/>
            <a:ext cx="9785951"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439794" y="350134"/>
            <a:ext cx="9809052" cy="368437"/>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441853" y="2818700"/>
            <a:ext cx="2272388" cy="3743710"/>
          </a:xfrm>
        </p:spPr>
        <p:txBody>
          <a:bodyPr/>
          <a:lstStyle>
            <a:lvl1pPr>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7975130" y="2818700"/>
            <a:ext cx="2272388" cy="3743710"/>
          </a:xfrm>
        </p:spPr>
        <p:txBody>
          <a:bodyPr/>
          <a:lstStyle>
            <a:lvl1pPr>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952945" y="2818700"/>
            <a:ext cx="2272388" cy="3743710"/>
          </a:xfrm>
        </p:spPr>
        <p:txBody>
          <a:bodyPr/>
          <a:lstStyle>
            <a:lvl1pPr>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5464038" y="2818700"/>
            <a:ext cx="2272388" cy="3743710"/>
          </a:xfrm>
        </p:spPr>
        <p:txBody>
          <a:bodyPr/>
          <a:lstStyle>
            <a:lvl1pPr>
              <a:defRPr b="1">
                <a:solidFill>
                  <a:schemeClr val="accent1"/>
                </a:solidFill>
              </a:defRPr>
            </a:lvl1pPr>
            <a:lvl2pPr>
              <a:spcAft>
                <a:spcPts val="1103"/>
              </a:spcAft>
              <a:defRPr/>
            </a:lvl2pPr>
            <a:lvl3pPr marL="0" indent="0">
              <a:spcAft>
                <a:spcPts val="1103"/>
              </a:spcAft>
              <a:buNone/>
              <a:defRPr/>
            </a:lvl3pPr>
            <a:lvl4pPr marL="194534" indent="-194534">
              <a:spcAft>
                <a:spcPts val="1103"/>
              </a:spcAft>
              <a:buFont typeface="Arial" panose="020B0604020202020204" pitchFamily="34" charset="0"/>
              <a:buChar char="•"/>
              <a:defRPr/>
            </a:lvl4pPr>
            <a:lvl5pPr marL="393038" indent="-194534">
              <a:spcAft>
                <a:spcPts val="1103"/>
              </a:spcAft>
              <a:defRPr baseline="0"/>
            </a:lvl5pPr>
            <a:lvl6pPr marL="393038" indent="-194534">
              <a:spcAft>
                <a:spcPts val="1103"/>
              </a:spcAft>
              <a:buFont typeface="Verdana" panose="020B0604030504040204" pitchFamily="34" charset="0"/>
              <a:buChar char="−"/>
              <a:defRPr/>
            </a:lvl6pPr>
            <a:lvl7pPr marL="393038" indent="-194534">
              <a:spcAft>
                <a:spcPts val="1103"/>
              </a:spcAft>
              <a:defRPr/>
            </a:lvl7pPr>
            <a:lvl8pPr marL="393038" indent="-194534">
              <a:spcAft>
                <a:spcPts val="1103"/>
              </a:spcAft>
              <a:defRPr/>
            </a:lvl8pPr>
            <a:lvl9pPr marL="393038" indent="-194534">
              <a:spcAft>
                <a:spcPts val="110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9793" y="350132"/>
            <a:ext cx="9809053" cy="408241"/>
          </a:xfrm>
        </p:spPr>
        <p:txBody>
          <a:bodyPr/>
          <a:lstStyle>
            <a:lvl1pPr>
              <a:defRPr>
                <a:solidFill>
                  <a:schemeClr val="bg1"/>
                </a:solidFill>
              </a:defRPr>
            </a:lvl1pPr>
          </a:lstStyle>
          <a:p>
            <a:r>
              <a:rPr lang="en-US" noProof="0" dirty="0" smtClean="0"/>
              <a:t>Click to edit Master title style</a:t>
            </a:r>
            <a:endParaRPr lang="en-US" noProof="0" dirty="0"/>
          </a:p>
        </p:txBody>
      </p:sp>
      <p:sp>
        <p:nvSpPr>
          <p:cNvPr id="4" name="Text Placeholder 8"/>
          <p:cNvSpPr>
            <a:spLocks noGrp="1"/>
          </p:cNvSpPr>
          <p:nvPr>
            <p:ph type="body" sz="quarter" idx="17"/>
          </p:nvPr>
        </p:nvSpPr>
        <p:spPr>
          <a:xfrm>
            <a:off x="441853" y="2818700"/>
            <a:ext cx="2272388" cy="3743710"/>
          </a:xfrm>
        </p:spPr>
        <p:txBody>
          <a:bodyPr/>
          <a:lstStyle>
            <a:lvl1pPr>
              <a:defRPr b="1">
                <a:solidFill>
                  <a:schemeClr val="bg1"/>
                </a:solidFill>
              </a:defRPr>
            </a:lvl1pPr>
            <a:lvl2pPr>
              <a:spcAft>
                <a:spcPts val="1103"/>
              </a:spcAft>
              <a:defRPr>
                <a:solidFill>
                  <a:schemeClr val="bg1"/>
                </a:solidFill>
              </a:defRPr>
            </a:lvl2pPr>
            <a:lvl3pPr marL="0" indent="0">
              <a:spcAft>
                <a:spcPts val="1103"/>
              </a:spcAft>
              <a:buNone/>
              <a:defRPr>
                <a:solidFill>
                  <a:schemeClr val="bg1"/>
                </a:solidFill>
              </a:defRPr>
            </a:lvl3pPr>
            <a:lvl4pPr marL="194534" indent="-194534">
              <a:spcAft>
                <a:spcPts val="1103"/>
              </a:spcAft>
              <a:buFont typeface="Arial" panose="020B0604020202020204" pitchFamily="34" charset="0"/>
              <a:buChar char="•"/>
              <a:defRPr>
                <a:solidFill>
                  <a:schemeClr val="bg1"/>
                </a:solidFill>
              </a:defRPr>
            </a:lvl4pPr>
            <a:lvl5pPr marL="393038" indent="-194534">
              <a:spcAft>
                <a:spcPts val="1103"/>
              </a:spcAft>
              <a:defRPr baseline="0">
                <a:solidFill>
                  <a:schemeClr val="bg1"/>
                </a:solidFill>
              </a:defRPr>
            </a:lvl5pPr>
            <a:lvl6pPr marL="393038" indent="-194534">
              <a:spcAft>
                <a:spcPts val="1103"/>
              </a:spcAft>
              <a:buFont typeface="Verdana" panose="020B0604030504040204" pitchFamily="34" charset="0"/>
              <a:buChar char="−"/>
              <a:defRPr>
                <a:solidFill>
                  <a:schemeClr val="bg1"/>
                </a:solidFill>
              </a:defRPr>
            </a:lvl6pPr>
            <a:lvl7pPr marL="393038" indent="-194534">
              <a:spcAft>
                <a:spcPts val="1103"/>
              </a:spcAft>
              <a:defRPr>
                <a:solidFill>
                  <a:schemeClr val="bg1"/>
                </a:solidFill>
              </a:defRPr>
            </a:lvl7pPr>
            <a:lvl8pPr marL="393038" indent="-194534">
              <a:spcAft>
                <a:spcPts val="1103"/>
              </a:spcAft>
              <a:defRPr>
                <a:solidFill>
                  <a:schemeClr val="bg1"/>
                </a:solidFill>
              </a:defRPr>
            </a:lvl8pPr>
            <a:lvl9pPr marL="393038" indent="-194534">
              <a:spcAft>
                <a:spcPts val="1103"/>
              </a:spcAft>
              <a:defRPr>
                <a:solidFill>
                  <a:schemeClr val="bg1"/>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8"/>
          <p:cNvSpPr>
            <a:spLocks noGrp="1"/>
          </p:cNvSpPr>
          <p:nvPr>
            <p:ph type="body" sz="quarter" idx="18"/>
          </p:nvPr>
        </p:nvSpPr>
        <p:spPr>
          <a:xfrm>
            <a:off x="7978563" y="2818700"/>
            <a:ext cx="2272388" cy="3743710"/>
          </a:xfrm>
        </p:spPr>
        <p:txBody>
          <a:bodyPr/>
          <a:lstStyle>
            <a:lvl1pPr>
              <a:defRPr b="1">
                <a:solidFill>
                  <a:schemeClr val="bg1"/>
                </a:solidFill>
              </a:defRPr>
            </a:lvl1pPr>
            <a:lvl2pPr>
              <a:spcAft>
                <a:spcPts val="1103"/>
              </a:spcAft>
              <a:defRPr>
                <a:solidFill>
                  <a:schemeClr val="bg1"/>
                </a:solidFill>
              </a:defRPr>
            </a:lvl2pPr>
            <a:lvl3pPr marL="0" indent="0">
              <a:spcAft>
                <a:spcPts val="1103"/>
              </a:spcAft>
              <a:buNone/>
              <a:defRPr>
                <a:solidFill>
                  <a:schemeClr val="bg1"/>
                </a:solidFill>
              </a:defRPr>
            </a:lvl3pPr>
            <a:lvl4pPr marL="194534" indent="-194534">
              <a:spcAft>
                <a:spcPts val="1103"/>
              </a:spcAft>
              <a:buFont typeface="Arial" panose="020B0604020202020204" pitchFamily="34" charset="0"/>
              <a:buChar char="•"/>
              <a:defRPr>
                <a:solidFill>
                  <a:schemeClr val="bg1"/>
                </a:solidFill>
              </a:defRPr>
            </a:lvl4pPr>
            <a:lvl5pPr marL="393038" indent="-194534">
              <a:spcAft>
                <a:spcPts val="1103"/>
              </a:spcAft>
              <a:defRPr baseline="0">
                <a:solidFill>
                  <a:schemeClr val="bg1"/>
                </a:solidFill>
              </a:defRPr>
            </a:lvl5pPr>
            <a:lvl6pPr marL="393038" indent="-194534">
              <a:spcAft>
                <a:spcPts val="1103"/>
              </a:spcAft>
              <a:buFont typeface="Verdana" panose="020B0604030504040204" pitchFamily="34" charset="0"/>
              <a:buChar char="−"/>
              <a:defRPr>
                <a:solidFill>
                  <a:schemeClr val="bg1"/>
                </a:solidFill>
              </a:defRPr>
            </a:lvl6pPr>
            <a:lvl7pPr marL="393038" indent="-194534">
              <a:spcAft>
                <a:spcPts val="1103"/>
              </a:spcAft>
              <a:defRPr>
                <a:solidFill>
                  <a:schemeClr val="bg1"/>
                </a:solidFill>
              </a:defRPr>
            </a:lvl7pPr>
            <a:lvl8pPr marL="393038" indent="-194534">
              <a:spcAft>
                <a:spcPts val="1103"/>
              </a:spcAft>
              <a:defRPr>
                <a:solidFill>
                  <a:schemeClr val="bg1"/>
                </a:solidFill>
              </a:defRPr>
            </a:lvl8pPr>
            <a:lvl9pPr marL="393038" indent="-194534">
              <a:spcAft>
                <a:spcPts val="1103"/>
              </a:spcAft>
              <a:defRPr>
                <a:solidFill>
                  <a:schemeClr val="bg1"/>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ext Placeholder 8"/>
          <p:cNvSpPr>
            <a:spLocks noGrp="1"/>
          </p:cNvSpPr>
          <p:nvPr>
            <p:ph type="body" sz="quarter" idx="19"/>
          </p:nvPr>
        </p:nvSpPr>
        <p:spPr>
          <a:xfrm>
            <a:off x="2954090" y="2818700"/>
            <a:ext cx="2272388" cy="3743710"/>
          </a:xfrm>
        </p:spPr>
        <p:txBody>
          <a:bodyPr/>
          <a:lstStyle>
            <a:lvl1pPr>
              <a:defRPr b="1">
                <a:solidFill>
                  <a:schemeClr val="bg1"/>
                </a:solidFill>
              </a:defRPr>
            </a:lvl1pPr>
            <a:lvl2pPr>
              <a:spcAft>
                <a:spcPts val="1103"/>
              </a:spcAft>
              <a:defRPr>
                <a:solidFill>
                  <a:schemeClr val="bg1"/>
                </a:solidFill>
              </a:defRPr>
            </a:lvl2pPr>
            <a:lvl3pPr marL="0" indent="0">
              <a:spcAft>
                <a:spcPts val="1103"/>
              </a:spcAft>
              <a:buNone/>
              <a:defRPr>
                <a:solidFill>
                  <a:schemeClr val="bg1"/>
                </a:solidFill>
              </a:defRPr>
            </a:lvl3pPr>
            <a:lvl4pPr marL="194534" indent="-194534">
              <a:spcAft>
                <a:spcPts val="1103"/>
              </a:spcAft>
              <a:buFont typeface="Arial" panose="020B0604020202020204" pitchFamily="34" charset="0"/>
              <a:buChar char="•"/>
              <a:defRPr>
                <a:solidFill>
                  <a:schemeClr val="bg1"/>
                </a:solidFill>
              </a:defRPr>
            </a:lvl4pPr>
            <a:lvl5pPr marL="393038" indent="-194534">
              <a:spcAft>
                <a:spcPts val="1103"/>
              </a:spcAft>
              <a:defRPr baseline="0">
                <a:solidFill>
                  <a:schemeClr val="bg1"/>
                </a:solidFill>
              </a:defRPr>
            </a:lvl5pPr>
            <a:lvl6pPr marL="393038" indent="-194534">
              <a:spcAft>
                <a:spcPts val="1103"/>
              </a:spcAft>
              <a:buFont typeface="Verdana" panose="020B0604030504040204" pitchFamily="34" charset="0"/>
              <a:buChar char="−"/>
              <a:defRPr>
                <a:solidFill>
                  <a:schemeClr val="bg1"/>
                </a:solidFill>
              </a:defRPr>
            </a:lvl6pPr>
            <a:lvl7pPr marL="393038" indent="-194534">
              <a:spcAft>
                <a:spcPts val="1103"/>
              </a:spcAft>
              <a:defRPr>
                <a:solidFill>
                  <a:schemeClr val="bg1"/>
                </a:solidFill>
              </a:defRPr>
            </a:lvl7pPr>
            <a:lvl8pPr marL="393038" indent="-194534">
              <a:spcAft>
                <a:spcPts val="1103"/>
              </a:spcAft>
              <a:defRPr>
                <a:solidFill>
                  <a:schemeClr val="bg1"/>
                </a:solidFill>
              </a:defRPr>
            </a:lvl8pPr>
            <a:lvl9pPr marL="393038" indent="-194534">
              <a:spcAft>
                <a:spcPts val="110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5466326" y="2818700"/>
            <a:ext cx="2272388" cy="3743710"/>
          </a:xfrm>
        </p:spPr>
        <p:txBody>
          <a:bodyPr/>
          <a:lstStyle>
            <a:lvl1pPr>
              <a:defRPr b="1">
                <a:solidFill>
                  <a:schemeClr val="bg1"/>
                </a:solidFill>
              </a:defRPr>
            </a:lvl1pPr>
            <a:lvl2pPr>
              <a:spcAft>
                <a:spcPts val="1103"/>
              </a:spcAft>
              <a:defRPr>
                <a:solidFill>
                  <a:schemeClr val="bg1"/>
                </a:solidFill>
              </a:defRPr>
            </a:lvl2pPr>
            <a:lvl3pPr marL="0" indent="0">
              <a:spcAft>
                <a:spcPts val="1103"/>
              </a:spcAft>
              <a:buNone/>
              <a:defRPr>
                <a:solidFill>
                  <a:schemeClr val="bg1"/>
                </a:solidFill>
              </a:defRPr>
            </a:lvl3pPr>
            <a:lvl4pPr marL="194534" indent="-194534">
              <a:spcAft>
                <a:spcPts val="1103"/>
              </a:spcAft>
              <a:buFont typeface="Arial" panose="020B0604020202020204" pitchFamily="34" charset="0"/>
              <a:buChar char="•"/>
              <a:defRPr>
                <a:solidFill>
                  <a:schemeClr val="bg1"/>
                </a:solidFill>
              </a:defRPr>
            </a:lvl4pPr>
            <a:lvl5pPr marL="393038" indent="-194534">
              <a:spcAft>
                <a:spcPts val="1103"/>
              </a:spcAft>
              <a:defRPr baseline="0">
                <a:solidFill>
                  <a:schemeClr val="bg1"/>
                </a:solidFill>
              </a:defRPr>
            </a:lvl5pPr>
            <a:lvl6pPr marL="393038" indent="-194534">
              <a:spcAft>
                <a:spcPts val="1103"/>
              </a:spcAft>
              <a:buFont typeface="Verdana" panose="020B0604030504040204" pitchFamily="34" charset="0"/>
              <a:buChar char="−"/>
              <a:defRPr>
                <a:solidFill>
                  <a:schemeClr val="bg1"/>
                </a:solidFill>
              </a:defRPr>
            </a:lvl6pPr>
            <a:lvl7pPr marL="393038" indent="-194534">
              <a:spcAft>
                <a:spcPts val="1103"/>
              </a:spcAft>
              <a:defRPr>
                <a:solidFill>
                  <a:schemeClr val="bg1"/>
                </a:solidFill>
              </a:defRPr>
            </a:lvl7pPr>
            <a:lvl8pPr marL="393038" indent="-194534">
              <a:spcAft>
                <a:spcPts val="1103"/>
              </a:spcAft>
              <a:defRPr>
                <a:solidFill>
                  <a:schemeClr val="bg1"/>
                </a:solidFill>
              </a:defRPr>
            </a:lvl8pPr>
            <a:lvl9pPr marL="393038" indent="-194534">
              <a:spcAft>
                <a:spcPts val="1103"/>
              </a:spcAft>
              <a:defRPr>
                <a:solidFill>
                  <a:schemeClr val="bg1"/>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Text Placeholder 8"/>
          <p:cNvSpPr>
            <a:spLocks noGrp="1"/>
          </p:cNvSpPr>
          <p:nvPr>
            <p:ph type="body" sz="quarter" idx="13" hasCustomPrompt="1"/>
          </p:nvPr>
        </p:nvSpPr>
        <p:spPr>
          <a:xfrm>
            <a:off x="439793" y="758374"/>
            <a:ext cx="9809053" cy="835084"/>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4" name="TextBox 13"/>
          <p:cNvSpPr txBox="1"/>
          <p:nvPr userDrawn="1"/>
        </p:nvSpPr>
        <p:spPr>
          <a:xfrm>
            <a:off x="439794" y="7142692"/>
            <a:ext cx="4694836" cy="110351"/>
          </a:xfrm>
          <a:prstGeom prst="rect">
            <a:avLst/>
          </a:prstGeom>
          <a:noFill/>
        </p:spPr>
        <p:txBody>
          <a:bodyPr wrap="square" lIns="0" tIns="0" rIns="0" bIns="0" rtlCol="0">
            <a:spAutoFit/>
          </a:bodyPr>
          <a:lstStyle/>
          <a:p>
            <a:pPr marL="0" indent="0">
              <a:spcBef>
                <a:spcPts val="662"/>
              </a:spcBef>
              <a:buSzPct val="100000"/>
              <a:buFont typeface="Arial"/>
              <a:buNone/>
            </a:pPr>
            <a:r>
              <a:rPr lang="fr-FR" sz="717" noProof="0" dirty="0" smtClean="0">
                <a:solidFill>
                  <a:schemeClr val="bg1"/>
                </a:solidFill>
              </a:rPr>
              <a:t>© 2018 Deloitte Touche </a:t>
            </a:r>
            <a:r>
              <a:rPr lang="fr-FR" sz="717" noProof="0" dirty="0" err="1" smtClean="0">
                <a:solidFill>
                  <a:schemeClr val="bg1"/>
                </a:solidFill>
              </a:rPr>
              <a:t>Tohmatsu</a:t>
            </a:r>
            <a:r>
              <a:rPr lang="fr-FR" sz="717" noProof="0" dirty="0" smtClean="0">
                <a:solidFill>
                  <a:schemeClr val="bg1"/>
                </a:solidFill>
              </a:rPr>
              <a:t> India LLP</a:t>
            </a:r>
            <a:endParaRPr lang="fr-FR" sz="717" noProof="0" dirty="0">
              <a:solidFill>
                <a:schemeClr val="bg1"/>
              </a:solidFill>
            </a:endParaRPr>
          </a:p>
        </p:txBody>
      </p:sp>
      <p:sp>
        <p:nvSpPr>
          <p:cNvPr id="15" name="TextBox 14"/>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9793" y="718571"/>
            <a:ext cx="9809052" cy="835084"/>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439793" y="350131"/>
            <a:ext cx="9809052" cy="368439"/>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439793" y="1836443"/>
            <a:ext cx="4904527" cy="52012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924647" y="1508600"/>
            <a:ext cx="4839344" cy="4565500"/>
          </a:xfrm>
          <a:prstGeom prst="ellipse">
            <a:avLst/>
          </a:prstGeom>
          <a:ln w="25400">
            <a:solidFill>
              <a:schemeClr val="accent1"/>
            </a:solidFill>
          </a:ln>
        </p:spPr>
        <p:txBody>
          <a:bodyPr lIns="108000" tIns="108000" rIns="108000" bIns="108000" anchor="ctr" anchorCtr="0">
            <a:normAutofit/>
          </a:bodyPr>
          <a:lstStyle>
            <a:lvl1pPr algn="ctr">
              <a:lnSpc>
                <a:spcPts val="4632"/>
              </a:lnSpc>
              <a:defRPr sz="397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39794" y="6466942"/>
            <a:ext cx="4904524" cy="557614"/>
          </a:xfrm>
          <a:prstGeom prst="rect">
            <a:avLst/>
          </a:prstGeom>
        </p:spPr>
        <p:txBody>
          <a:bodyPr lIns="0" tIns="0" rIns="0" bIns="0" anchor="b" anchorCtr="0">
            <a:noAutofit/>
          </a:bodyPr>
          <a:lstStyle>
            <a:lvl1pPr marL="0" indent="0" algn="l">
              <a:lnSpc>
                <a:spcPct val="100000"/>
              </a:lnSpc>
              <a:spcAft>
                <a:spcPts val="0"/>
              </a:spcAft>
              <a:buNone/>
              <a:defRPr sz="1764">
                <a:solidFill>
                  <a:schemeClr val="tx1"/>
                </a:solidFill>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39794" y="7037652"/>
            <a:ext cx="4904525" cy="329124"/>
          </a:xfrm>
          <a:prstGeom prst="rect">
            <a:avLst/>
          </a:prstGeom>
        </p:spPr>
        <p:txBody>
          <a:bodyPr/>
          <a:lstStyle>
            <a:lvl1pPr>
              <a:spcAft>
                <a:spcPts val="0"/>
              </a:spcAft>
              <a:defRPr sz="1103">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4" name="Group 3"/>
          <p:cNvGrpSpPr/>
          <p:nvPr userDrawn="1"/>
        </p:nvGrpSpPr>
        <p:grpSpPr>
          <a:xfrm>
            <a:off x="439792" y="416850"/>
            <a:ext cx="1892808" cy="359839"/>
            <a:chOff x="439792" y="416850"/>
            <a:chExt cx="1892808" cy="359839"/>
          </a:xfrm>
        </p:grpSpPr>
        <p:sp>
          <p:nvSpPr>
            <p:cNvPr id="20" name="Oval 5"/>
            <p:cNvSpPr>
              <a:spLocks noChangeArrowheads="1"/>
            </p:cNvSpPr>
            <p:nvPr userDrawn="1"/>
          </p:nvSpPr>
          <p:spPr bwMode="auto">
            <a:xfrm>
              <a:off x="2231035" y="674673"/>
              <a:ext cx="101565" cy="10201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1" name="Freeform 6"/>
            <p:cNvSpPr>
              <a:spLocks noEditPoints="1"/>
            </p:cNvSpPr>
            <p:nvPr userDrawn="1"/>
          </p:nvSpPr>
          <p:spPr bwMode="auto">
            <a:xfrm>
              <a:off x="439792" y="418705"/>
              <a:ext cx="288076" cy="352418"/>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Rectangle 7"/>
            <p:cNvSpPr>
              <a:spLocks noChangeArrowheads="1"/>
            </p:cNvSpPr>
            <p:nvPr userDrawn="1"/>
          </p:nvSpPr>
          <p:spPr bwMode="auto">
            <a:xfrm>
              <a:off x="1030718" y="416850"/>
              <a:ext cx="86792" cy="354274"/>
            </a:xfrm>
            <a:prstGeom prst="rect">
              <a:avLst/>
            </a:pr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Freeform 8"/>
            <p:cNvSpPr>
              <a:spLocks noEditPoints="1"/>
            </p:cNvSpPr>
            <p:nvPr userDrawn="1"/>
          </p:nvSpPr>
          <p:spPr bwMode="auto">
            <a:xfrm>
              <a:off x="1152596" y="504028"/>
              <a:ext cx="251143" cy="270806"/>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Rectangle 9"/>
            <p:cNvSpPr>
              <a:spLocks noChangeArrowheads="1"/>
            </p:cNvSpPr>
            <p:nvPr userDrawn="1"/>
          </p:nvSpPr>
          <p:spPr bwMode="auto">
            <a:xfrm>
              <a:off x="1438825" y="507737"/>
              <a:ext cx="86792" cy="263386"/>
            </a:xfrm>
            <a:prstGeom prst="rect">
              <a:avLst/>
            </a:pr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10"/>
            <p:cNvSpPr>
              <a:spLocks noChangeArrowheads="1"/>
            </p:cNvSpPr>
            <p:nvPr userDrawn="1"/>
          </p:nvSpPr>
          <p:spPr bwMode="auto">
            <a:xfrm>
              <a:off x="1438825" y="416850"/>
              <a:ext cx="86792" cy="59355"/>
            </a:xfrm>
            <a:prstGeom prst="rect">
              <a:avLst/>
            </a:pr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Freeform 11"/>
            <p:cNvSpPr>
              <a:spLocks/>
            </p:cNvSpPr>
            <p:nvPr userDrawn="1"/>
          </p:nvSpPr>
          <p:spPr bwMode="auto">
            <a:xfrm>
              <a:off x="1560703" y="424269"/>
              <a:ext cx="184664" cy="350564"/>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Freeform 12"/>
            <p:cNvSpPr>
              <a:spLocks/>
            </p:cNvSpPr>
            <p:nvPr userDrawn="1"/>
          </p:nvSpPr>
          <p:spPr bwMode="auto">
            <a:xfrm>
              <a:off x="1761988" y="424269"/>
              <a:ext cx="184664" cy="350564"/>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Freeform 13"/>
            <p:cNvSpPr>
              <a:spLocks noEditPoints="1"/>
            </p:cNvSpPr>
            <p:nvPr userDrawn="1"/>
          </p:nvSpPr>
          <p:spPr bwMode="auto">
            <a:xfrm>
              <a:off x="1965119" y="504028"/>
              <a:ext cx="245603" cy="270806"/>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4"/>
            <p:cNvSpPr>
              <a:spLocks noEditPoints="1"/>
            </p:cNvSpPr>
            <p:nvPr userDrawn="1"/>
          </p:nvSpPr>
          <p:spPr bwMode="auto">
            <a:xfrm>
              <a:off x="753721" y="504028"/>
              <a:ext cx="243757" cy="270806"/>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50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6910"/>
            <a:ext cx="9804932"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US" smtClean="0"/>
              <a:t>@ 2018 Deloitte Haskins &amp; Sells LLP</a:t>
            </a:r>
            <a:endParaRPr lang="en-US"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A9C18538-2DE6-4EA8-B2AC-FF14C9686EF2}" type="slidenum">
              <a:rPr lang="en-US" smtClean="0"/>
              <a:t>‹#›</a:t>
            </a:fld>
            <a:endParaRPr lang="en-US"/>
          </a:p>
        </p:txBody>
      </p:sp>
    </p:spTree>
    <p:extLst>
      <p:ext uri="{BB962C8B-B14F-4D97-AF65-F5344CB8AC3E}">
        <p14:creationId xmlns:p14="http://schemas.microsoft.com/office/powerpoint/2010/main" val="55788618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99369" indent="-299369">
              <a:buFont typeface="Arial" pitchFamily="34" charset="0"/>
              <a:buChar char="•"/>
              <a:tabLst/>
              <a:defRPr/>
            </a:lvl2pPr>
            <a:lvl3pPr marL="302871" indent="-302871">
              <a:buFont typeface="Arial" pitchFamily="34" charset="0"/>
              <a:buChar char="•"/>
              <a:defRPr i="1"/>
            </a:lvl3pPr>
            <a:lvl4pPr marL="589985" indent="-290615">
              <a:buFont typeface="Arial" pitchFamily="34" charset="0"/>
              <a:buChar char="−"/>
              <a:defRPr i="0"/>
            </a:lvl4pPr>
            <a:lvl5pPr marL="889353" indent="-299369">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A9C18538-2DE6-4EA8-B2AC-FF14C9686EF2}" type="slidenum">
              <a:rPr lang="en-US" smtClean="0"/>
              <a:t>‹#›</a:t>
            </a:fld>
            <a:endParaRPr lang="en-US"/>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US" smtClean="0"/>
              <a:t>@ 2018 Deloitte Haskins &amp; Sells LLP</a:t>
            </a:r>
            <a:endParaRPr lang="en-US" dirty="0"/>
          </a:p>
        </p:txBody>
      </p:sp>
    </p:spTree>
    <p:extLst>
      <p:ext uri="{BB962C8B-B14F-4D97-AF65-F5344CB8AC3E}">
        <p14:creationId xmlns:p14="http://schemas.microsoft.com/office/powerpoint/2010/main" val="101771092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3"/>
            <a:ext cx="9804932" cy="10919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496691"/>
            <a:ext cx="9804932" cy="5514725"/>
          </a:xfrm>
        </p:spPr>
        <p:txBody>
          <a:bodyPr/>
          <a:lstStyle>
            <a:lvl1pPr marL="0" indent="0" algn="l">
              <a:buNone/>
              <a:defRPr/>
            </a:lvl1pPr>
            <a:lvl2pPr marL="282438" indent="-282438">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33" b="0">
                <a:solidFill>
                  <a:srgbClr val="8C8C8C"/>
                </a:solidFill>
              </a:defRPr>
            </a:lvl1pPr>
          </a:lstStyle>
          <a:p>
            <a:pPr defTabSz="983894"/>
            <a:fld id="{95CC1D26-A9BD-4BDE-BDD9-08EDBAE96860}" type="slidenum">
              <a:rPr lang="en-GB" smtClean="0"/>
              <a:pPr defTabSz="983894"/>
              <a:t>‹#›</a:t>
            </a:fld>
            <a:endParaRPr lang="en-GB" dirty="0"/>
          </a:p>
        </p:txBody>
      </p:sp>
    </p:spTree>
    <p:extLst>
      <p:ext uri="{BB962C8B-B14F-4D97-AF65-F5344CB8AC3E}">
        <p14:creationId xmlns:p14="http://schemas.microsoft.com/office/powerpoint/2010/main" val="168618110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pPr>
              <a:defRPr/>
            </a:pPr>
            <a:fld id="{9769D8C3-4026-462C-BF2D-48A8D8C86B88}" type="slidenum">
              <a:rPr lang="en-GB" smtClean="0"/>
              <a:pPr>
                <a:defRPr/>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IN" dirty="0" smtClean="0"/>
              <a:t>2016 Deloitte Haskins and Sells LLP.</a:t>
            </a:r>
            <a:endParaRPr lang="en-US" dirty="0"/>
          </a:p>
        </p:txBody>
      </p:sp>
    </p:spTree>
    <p:extLst>
      <p:ext uri="{BB962C8B-B14F-4D97-AF65-F5344CB8AC3E}">
        <p14:creationId xmlns:p14="http://schemas.microsoft.com/office/powerpoint/2010/main" val="374586202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A9C18538-2DE6-4EA8-B2AC-FF14C9686EF2}" type="slidenum">
              <a:rPr lang="en-US" smtClean="0"/>
              <a:t>‹#›</a:t>
            </a:fld>
            <a:endParaRPr lang="en-US"/>
          </a:p>
        </p:txBody>
      </p:sp>
    </p:spTree>
    <p:extLst>
      <p:ext uri="{BB962C8B-B14F-4D97-AF65-F5344CB8AC3E}">
        <p14:creationId xmlns:p14="http://schemas.microsoft.com/office/powerpoint/2010/main" val="339199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9794" y="1880974"/>
            <a:ext cx="9241218" cy="1756067"/>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3" name="Text Placeholder 2"/>
          <p:cNvSpPr>
            <a:spLocks noGrp="1"/>
          </p:cNvSpPr>
          <p:nvPr>
            <p:ph type="body" idx="1"/>
          </p:nvPr>
        </p:nvSpPr>
        <p:spPr bwMode="gray">
          <a:xfrm>
            <a:off x="439794" y="3781425"/>
            <a:ext cx="9241218" cy="1727537"/>
          </a:xfrm>
        </p:spPr>
        <p:txBody>
          <a:bodyPr lIns="0" tIns="0" rIns="0" bIns="0">
            <a:noAutofit/>
          </a:bodyPr>
          <a:lstStyle>
            <a:lvl1pPr marL="0" indent="0">
              <a:lnSpc>
                <a:spcPct val="95000"/>
              </a:lnSpc>
              <a:spcAft>
                <a:spcPts val="0"/>
              </a:spcAft>
              <a:buNone/>
              <a:defRPr sz="3900">
                <a:solidFill>
                  <a:schemeClr val="bg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noProof="0" dirty="0" smtClean="0"/>
              <a:t>Click to edit Master text styles</a:t>
            </a:r>
          </a:p>
        </p:txBody>
      </p:sp>
      <p:sp>
        <p:nvSpPr>
          <p:cNvPr id="8" name="TextBox 7"/>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3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9794" y="1880974"/>
            <a:ext cx="9241218" cy="1756067"/>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3" name="Text Placeholder 2"/>
          <p:cNvSpPr>
            <a:spLocks noGrp="1"/>
          </p:cNvSpPr>
          <p:nvPr>
            <p:ph type="body" idx="1"/>
          </p:nvPr>
        </p:nvSpPr>
        <p:spPr bwMode="gray">
          <a:xfrm>
            <a:off x="439793" y="3781425"/>
            <a:ext cx="9243907" cy="1727537"/>
          </a:xfrm>
        </p:spPr>
        <p:txBody>
          <a:bodyPr lIns="0" tIns="0" rIns="0" bIns="0">
            <a:noAutofit/>
          </a:bodyPr>
          <a:lstStyle>
            <a:lvl1pPr marL="0" indent="0">
              <a:lnSpc>
                <a:spcPct val="95000"/>
              </a:lnSpc>
              <a:spcAft>
                <a:spcPts val="0"/>
              </a:spcAft>
              <a:buNone/>
              <a:defRPr sz="3900">
                <a:solidFill>
                  <a:schemeClr val="bg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noProof="0" dirty="0" smtClean="0"/>
              <a:t>Click to edit Master text styles</a:t>
            </a:r>
          </a:p>
        </p:txBody>
      </p:sp>
      <p:sp>
        <p:nvSpPr>
          <p:cNvPr id="14" name="TextBox 13"/>
          <p:cNvSpPr txBox="1"/>
          <p:nvPr userDrawn="1"/>
        </p:nvSpPr>
        <p:spPr>
          <a:xfrm>
            <a:off x="439794" y="7142692"/>
            <a:ext cx="4694836" cy="110351"/>
          </a:xfrm>
          <a:prstGeom prst="rect">
            <a:avLst/>
          </a:prstGeom>
          <a:noFill/>
        </p:spPr>
        <p:txBody>
          <a:bodyPr wrap="square" lIns="0" tIns="0" rIns="0" bIns="0" rtlCol="0">
            <a:spAutoFit/>
          </a:bodyPr>
          <a:lstStyle/>
          <a:p>
            <a:pPr marL="0" indent="0">
              <a:spcBef>
                <a:spcPts val="662"/>
              </a:spcBef>
              <a:buSzPct val="100000"/>
              <a:buFont typeface="Arial"/>
              <a:buNone/>
            </a:pPr>
            <a:r>
              <a:rPr lang="fr-FR" sz="717" noProof="0" dirty="0" smtClean="0">
                <a:solidFill>
                  <a:schemeClr val="bg1"/>
                </a:solidFill>
              </a:rPr>
              <a:t>© 2018 Deloitte Touche </a:t>
            </a:r>
            <a:r>
              <a:rPr lang="fr-FR" sz="717" noProof="0" dirty="0" err="1" smtClean="0">
                <a:solidFill>
                  <a:schemeClr val="bg1"/>
                </a:solidFill>
              </a:rPr>
              <a:t>Tohmatsu</a:t>
            </a:r>
            <a:r>
              <a:rPr lang="fr-FR" sz="717" noProof="0" dirty="0" smtClean="0">
                <a:solidFill>
                  <a:schemeClr val="bg1"/>
                </a:solidFill>
              </a:rPr>
              <a:t> India LLP</a:t>
            </a:r>
            <a:endParaRPr lang="fr-FR" sz="717" noProof="0" dirty="0">
              <a:solidFill>
                <a:schemeClr val="bg1"/>
              </a:solidFill>
            </a:endParaRPr>
          </a:p>
        </p:txBody>
      </p:sp>
      <p:sp>
        <p:nvSpPr>
          <p:cNvPr id="15" name="TextBox 14"/>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38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9794" y="1880974"/>
            <a:ext cx="9241218" cy="1756067"/>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3" name="Text Placeholder 2"/>
          <p:cNvSpPr>
            <a:spLocks noGrp="1"/>
          </p:cNvSpPr>
          <p:nvPr>
            <p:ph type="body" idx="1"/>
          </p:nvPr>
        </p:nvSpPr>
        <p:spPr bwMode="gray">
          <a:xfrm>
            <a:off x="439794" y="3781425"/>
            <a:ext cx="9241218" cy="1727537"/>
          </a:xfrm>
        </p:spPr>
        <p:txBody>
          <a:bodyPr lIns="0" tIns="0" rIns="0" bIns="0">
            <a:noAutofit/>
          </a:bodyPr>
          <a:lstStyle>
            <a:lvl1pPr marL="0" indent="0">
              <a:lnSpc>
                <a:spcPct val="95000"/>
              </a:lnSpc>
              <a:spcAft>
                <a:spcPts val="0"/>
              </a:spcAft>
              <a:buNone/>
              <a:defRPr sz="3900">
                <a:solidFill>
                  <a:schemeClr val="bg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noProof="0" dirty="0" smtClean="0"/>
              <a:t>Click to edit Master text styles</a:t>
            </a:r>
          </a:p>
        </p:txBody>
      </p:sp>
      <p:sp>
        <p:nvSpPr>
          <p:cNvPr id="12" name="TextBox 11"/>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38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9794" y="1880974"/>
            <a:ext cx="9241218" cy="1756067"/>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3" name="Text Placeholder 2"/>
          <p:cNvSpPr>
            <a:spLocks noGrp="1"/>
          </p:cNvSpPr>
          <p:nvPr>
            <p:ph type="body" idx="1"/>
          </p:nvPr>
        </p:nvSpPr>
        <p:spPr bwMode="gray">
          <a:xfrm>
            <a:off x="439794" y="3781425"/>
            <a:ext cx="9241218" cy="1727537"/>
          </a:xfrm>
        </p:spPr>
        <p:txBody>
          <a:bodyPr lIns="0" tIns="0" rIns="0" bIns="0">
            <a:noAutofit/>
          </a:bodyPr>
          <a:lstStyle>
            <a:lvl1pPr marL="0" indent="0">
              <a:lnSpc>
                <a:spcPct val="95000"/>
              </a:lnSpc>
              <a:spcAft>
                <a:spcPts val="0"/>
              </a:spcAft>
              <a:buNone/>
              <a:defRPr sz="3900">
                <a:solidFill>
                  <a:schemeClr val="bg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noProof="0" dirty="0" smtClean="0"/>
              <a:t>Click to edit Master text styles</a:t>
            </a:r>
          </a:p>
        </p:txBody>
      </p:sp>
      <p:sp>
        <p:nvSpPr>
          <p:cNvPr id="11" name="TextBox 10"/>
          <p:cNvSpPr txBox="1"/>
          <p:nvPr userDrawn="1"/>
        </p:nvSpPr>
        <p:spPr>
          <a:xfrm>
            <a:off x="439794" y="7142692"/>
            <a:ext cx="4694836" cy="110351"/>
          </a:xfrm>
          <a:prstGeom prst="rect">
            <a:avLst/>
          </a:prstGeom>
          <a:noFill/>
        </p:spPr>
        <p:txBody>
          <a:bodyPr wrap="square" lIns="0" tIns="0" rIns="0" bIns="0" rtlCol="0">
            <a:spAutoFit/>
          </a:bodyPr>
          <a:lstStyle/>
          <a:p>
            <a:pPr marL="0" indent="0">
              <a:spcBef>
                <a:spcPts val="662"/>
              </a:spcBef>
              <a:buSzPct val="100000"/>
              <a:buFont typeface="Arial"/>
              <a:buNone/>
            </a:pPr>
            <a:r>
              <a:rPr lang="fr-FR" sz="717" noProof="0" dirty="0" smtClean="0">
                <a:solidFill>
                  <a:schemeClr val="bg1"/>
                </a:solidFill>
              </a:rPr>
              <a:t>© 2018 Deloitte Touche </a:t>
            </a:r>
            <a:r>
              <a:rPr lang="fr-FR" sz="717" noProof="0" dirty="0" err="1" smtClean="0">
                <a:solidFill>
                  <a:schemeClr val="bg1"/>
                </a:solidFill>
              </a:rPr>
              <a:t>Tohmatsu</a:t>
            </a:r>
            <a:r>
              <a:rPr lang="fr-FR" sz="717" noProof="0" dirty="0" smtClean="0">
                <a:solidFill>
                  <a:schemeClr val="bg1"/>
                </a:solidFill>
              </a:rPr>
              <a:t> India LLP</a:t>
            </a:r>
            <a:endParaRPr lang="fr-FR" sz="717" noProof="0" dirty="0">
              <a:solidFill>
                <a:schemeClr val="bg1"/>
              </a:solidFill>
            </a:endParaRPr>
          </a:p>
        </p:txBody>
      </p:sp>
      <p:sp>
        <p:nvSpPr>
          <p:cNvPr id="12" name="TextBox 11"/>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38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9794" y="1880974"/>
            <a:ext cx="9241218" cy="1756067"/>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3" name="Text Placeholder 2"/>
          <p:cNvSpPr>
            <a:spLocks noGrp="1"/>
          </p:cNvSpPr>
          <p:nvPr>
            <p:ph type="body" idx="1"/>
          </p:nvPr>
        </p:nvSpPr>
        <p:spPr bwMode="gray">
          <a:xfrm>
            <a:off x="439794" y="3781425"/>
            <a:ext cx="9241218" cy="1727537"/>
          </a:xfrm>
        </p:spPr>
        <p:txBody>
          <a:bodyPr lIns="0" tIns="0" rIns="0" bIns="0">
            <a:noAutofit/>
          </a:bodyPr>
          <a:lstStyle>
            <a:lvl1pPr marL="0" indent="0">
              <a:lnSpc>
                <a:spcPct val="95000"/>
              </a:lnSpc>
              <a:spcAft>
                <a:spcPts val="0"/>
              </a:spcAft>
              <a:buNone/>
              <a:defRPr sz="3900">
                <a:solidFill>
                  <a:schemeClr val="bg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noProof="0" dirty="0" smtClean="0"/>
              <a:t>Click to edit Master text styles</a:t>
            </a:r>
          </a:p>
        </p:txBody>
      </p:sp>
      <p:sp>
        <p:nvSpPr>
          <p:cNvPr id="11" name="TextBox 10"/>
          <p:cNvSpPr txBox="1"/>
          <p:nvPr userDrawn="1"/>
        </p:nvSpPr>
        <p:spPr>
          <a:xfrm>
            <a:off x="439794" y="7142692"/>
            <a:ext cx="4694836" cy="110351"/>
          </a:xfrm>
          <a:prstGeom prst="rect">
            <a:avLst/>
          </a:prstGeom>
          <a:noFill/>
        </p:spPr>
        <p:txBody>
          <a:bodyPr wrap="square" lIns="0" tIns="0" rIns="0" bIns="0" rtlCol="0">
            <a:spAutoFit/>
          </a:bodyPr>
          <a:lstStyle/>
          <a:p>
            <a:pPr marL="0" indent="0">
              <a:spcBef>
                <a:spcPts val="662"/>
              </a:spcBef>
              <a:buSzPct val="100000"/>
              <a:buFont typeface="Arial"/>
              <a:buNone/>
            </a:pPr>
            <a:r>
              <a:rPr lang="fr-FR" sz="717" noProof="0" dirty="0" smtClean="0">
                <a:solidFill>
                  <a:schemeClr val="bg1"/>
                </a:solidFill>
              </a:rPr>
              <a:t>© 2018 Deloitte Touche </a:t>
            </a:r>
            <a:r>
              <a:rPr lang="fr-FR" sz="717" noProof="0" dirty="0" err="1" smtClean="0">
                <a:solidFill>
                  <a:schemeClr val="bg1"/>
                </a:solidFill>
              </a:rPr>
              <a:t>Tohmatsu</a:t>
            </a:r>
            <a:r>
              <a:rPr lang="fr-FR" sz="717" noProof="0" dirty="0" smtClean="0">
                <a:solidFill>
                  <a:schemeClr val="bg1"/>
                </a:solidFill>
              </a:rPr>
              <a:t> India LLP</a:t>
            </a:r>
            <a:endParaRPr lang="fr-FR" sz="717" noProof="0" dirty="0">
              <a:solidFill>
                <a:schemeClr val="bg1"/>
              </a:solidFill>
            </a:endParaRPr>
          </a:p>
        </p:txBody>
      </p:sp>
      <p:sp>
        <p:nvSpPr>
          <p:cNvPr id="12" name="TextBox 11"/>
          <p:cNvSpPr txBox="1"/>
          <p:nvPr userDrawn="1"/>
        </p:nvSpPr>
        <p:spPr>
          <a:xfrm>
            <a:off x="9978847" y="7142692"/>
            <a:ext cx="269999" cy="110351"/>
          </a:xfrm>
          <a:prstGeom prst="rect">
            <a:avLst/>
          </a:prstGeom>
          <a:noFill/>
        </p:spPr>
        <p:txBody>
          <a:bodyPr wrap="square" lIns="0" tIns="0" rIns="0" bIns="0" rtlCol="0">
            <a:spAutoFit/>
          </a:bodyPr>
          <a:lstStyle/>
          <a:p>
            <a:pPr marL="0" indent="0" algn="r">
              <a:spcBef>
                <a:spcPts val="662"/>
              </a:spcBef>
              <a:buSzPct val="100000"/>
              <a:buFont typeface="Arial"/>
              <a:buNone/>
            </a:pPr>
            <a:fld id="{C58DF478-B544-4ED8-9ED4-6A2648E2D233}" type="slidenum">
              <a:rPr lang="en-US" sz="717" noProof="0" smtClean="0">
                <a:solidFill>
                  <a:schemeClr val="bg1"/>
                </a:solidFill>
              </a:rPr>
              <a:pPr marL="0" indent="0" algn="r">
                <a:spcBef>
                  <a:spcPts val="662"/>
                </a:spcBef>
                <a:buSzPct val="100000"/>
                <a:buFont typeface="Arial"/>
                <a:buNone/>
              </a:pPr>
              <a:t>‹#›</a:t>
            </a:fld>
            <a:endParaRPr lang="en-US" sz="717"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38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vmlDrawing" Target="../drawings/vmlDrawing1.vml"/><Relationship Id="rId50"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8"/>
            </p:custDataLst>
            <p:extLst>
              <p:ext uri="{D42A27DB-BD31-4B8C-83A1-F6EECF244321}">
                <p14:modId xmlns:p14="http://schemas.microsoft.com/office/powerpoint/2010/main" val="166891810"/>
              </p:ext>
            </p:extLst>
          </p:nvPr>
        </p:nvGraphicFramePr>
        <p:xfrm>
          <a:off x="1857" y="1752"/>
          <a:ext cx="1855" cy="1750"/>
        </p:xfrm>
        <a:graphic>
          <a:graphicData uri="http://schemas.openxmlformats.org/presentationml/2006/ole">
            <mc:AlternateContent xmlns:mc="http://schemas.openxmlformats.org/markup-compatibility/2006">
              <mc:Choice xmlns:v="urn:schemas-microsoft-com:vml" Requires="v">
                <p:oleObj spid="_x0000_s2505" name="think-cell Slide" r:id="rId49" imgW="270" imgH="270" progId="TCLayout.ActiveDocument.1">
                  <p:embed/>
                </p:oleObj>
              </mc:Choice>
              <mc:Fallback>
                <p:oleObj name="think-cell Slide" r:id="rId49" imgW="270" imgH="270" progId="TCLayout.ActiveDocument.1">
                  <p:embed/>
                  <p:pic>
                    <p:nvPicPr>
                      <p:cNvPr id="0" name=""/>
                      <p:cNvPicPr/>
                      <p:nvPr/>
                    </p:nvPicPr>
                    <p:blipFill>
                      <a:blip r:embed="rId50"/>
                      <a:stretch>
                        <a:fillRect/>
                      </a:stretch>
                    </p:blipFill>
                    <p:spPr>
                      <a:xfrm>
                        <a:off x="1857" y="1752"/>
                        <a:ext cx="1855" cy="1750"/>
                      </a:xfrm>
                      <a:prstGeom prst="rect">
                        <a:avLst/>
                      </a:prstGeom>
                    </p:spPr>
                  </p:pic>
                </p:oleObj>
              </mc:Fallback>
            </mc:AlternateContent>
          </a:graphicData>
        </a:graphic>
      </p:graphicFrame>
      <p:sp>
        <p:nvSpPr>
          <p:cNvPr id="2" name="Title Placeholder 1"/>
          <p:cNvSpPr>
            <a:spLocks noGrp="1"/>
          </p:cNvSpPr>
          <p:nvPr>
            <p:ph type="title"/>
          </p:nvPr>
        </p:nvSpPr>
        <p:spPr bwMode="gray">
          <a:xfrm>
            <a:off x="439794" y="350133"/>
            <a:ext cx="9809052" cy="763288"/>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19" name="Text Placeholder 18"/>
          <p:cNvSpPr>
            <a:spLocks noGrp="1"/>
          </p:cNvSpPr>
          <p:nvPr>
            <p:ph type="body" idx="1"/>
          </p:nvPr>
        </p:nvSpPr>
        <p:spPr>
          <a:xfrm>
            <a:off x="439793" y="1836444"/>
            <a:ext cx="9809052" cy="5201209"/>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extBox 2"/>
          <p:cNvSpPr txBox="1"/>
          <p:nvPr userDrawn="1"/>
        </p:nvSpPr>
        <p:spPr>
          <a:xfrm>
            <a:off x="9978847" y="7142692"/>
            <a:ext cx="269999" cy="110308"/>
          </a:xfrm>
          <a:prstGeom prst="rect">
            <a:avLst/>
          </a:prstGeom>
          <a:noFill/>
        </p:spPr>
        <p:txBody>
          <a:bodyPr wrap="square" lIns="0" tIns="0" rIns="0" bIns="0" rtlCol="0">
            <a:noAutofit/>
          </a:bodyPr>
          <a:lstStyle/>
          <a:p>
            <a:pPr marL="0" indent="0" algn="r">
              <a:spcBef>
                <a:spcPts val="662"/>
              </a:spcBef>
              <a:buSzPct val="100000"/>
              <a:buFont typeface="Arial"/>
              <a:buNone/>
            </a:pPr>
            <a:fld id="{C58DF478-B544-4ED8-9ED4-6A2648E2D233}" type="slidenum">
              <a:rPr lang="en-US" sz="700" noProof="0" smtClean="0">
                <a:solidFill>
                  <a:schemeClr val="tx1"/>
                </a:solidFill>
              </a:rPr>
              <a:pPr marL="0" indent="0" algn="r">
                <a:spcBef>
                  <a:spcPts val="662"/>
                </a:spcBef>
                <a:buSzPct val="100000"/>
                <a:buFont typeface="Arial"/>
                <a:buNone/>
              </a:pPr>
              <a:t>‹#›</a:t>
            </a:fld>
            <a:endParaRPr lang="en-US" sz="70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8" r:id="rId41"/>
    <p:sldLayoutId id="2147483759" r:id="rId42"/>
    <p:sldLayoutId id="2147483760" r:id="rId43"/>
    <p:sldLayoutId id="2147483761" r:id="rId44"/>
    <p:sldLayoutId id="2147483762" r:id="rId45"/>
  </p:sldLayoutIdLst>
  <p:transition>
    <p:fade/>
  </p:transition>
  <p:timing>
    <p:tnLst>
      <p:par>
        <p:cTn id="1" dur="indefinite" restart="never" nodeType="tmRoot"/>
      </p:par>
    </p:tnLst>
  </p:timing>
  <p:hf hdr="0" dt="0"/>
  <p:txStyles>
    <p:titleStyle>
      <a:lvl1pPr algn="l" defTabSz="1008400" rtl="0" eaLnBrk="1" latinLnBrk="0" hangingPunct="1">
        <a:spcBef>
          <a:spcPct val="0"/>
        </a:spcBef>
        <a:buNone/>
        <a:defRPr sz="2000" kern="1200">
          <a:solidFill>
            <a:schemeClr val="tx1"/>
          </a:solidFill>
          <a:latin typeface="+mj-lt"/>
          <a:ea typeface="+mj-ea"/>
          <a:cs typeface="+mj-cs"/>
        </a:defRPr>
      </a:lvl1pPr>
    </p:titleStyle>
    <p:bodyStyle>
      <a:lvl1pPr marL="0" indent="0" algn="l" defTabSz="1008400" rtl="0" eaLnBrk="1" latinLnBrk="0" hangingPunct="1">
        <a:spcBef>
          <a:spcPts val="0"/>
        </a:spcBef>
        <a:spcAft>
          <a:spcPts val="1103"/>
        </a:spcAft>
        <a:buSzPct val="100000"/>
        <a:buFont typeface="Arial" panose="020B0604020202020204" pitchFamily="34" charset="0"/>
        <a:buNone/>
        <a:defRPr sz="1000" b="0" kern="1200">
          <a:solidFill>
            <a:schemeClr val="tx1"/>
          </a:solidFill>
          <a:latin typeface="+mn-lt"/>
          <a:ea typeface="+mn-ea"/>
          <a:cs typeface="+mn-cs"/>
        </a:defRPr>
      </a:lvl1pPr>
      <a:lvl2pPr marL="0" indent="0" algn="l" defTabSz="1008400" rtl="0" eaLnBrk="1" latinLnBrk="0" hangingPunct="1">
        <a:spcBef>
          <a:spcPts val="0"/>
        </a:spcBef>
        <a:spcAft>
          <a:spcPts val="1103"/>
        </a:spcAft>
        <a:buClrTx/>
        <a:buSzPct val="100000"/>
        <a:buFont typeface="Arial"/>
        <a:buNone/>
        <a:defRPr lang="en-US" sz="1000" b="1" kern="1200" dirty="0" smtClean="0">
          <a:solidFill>
            <a:schemeClr val="tx1"/>
          </a:solidFill>
          <a:latin typeface="+mn-lt"/>
          <a:ea typeface="+mn-ea"/>
          <a:cs typeface="+mn-cs"/>
        </a:defRPr>
      </a:lvl2pPr>
      <a:lvl3pPr marL="194534" indent="-194534" algn="l" defTabSz="1008400" rtl="0" eaLnBrk="1" latinLnBrk="0" hangingPunct="1">
        <a:spcBef>
          <a:spcPts val="0"/>
        </a:spcBef>
        <a:spcAft>
          <a:spcPts val="1103"/>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93038" indent="-194534" algn="l" defTabSz="1008400" rtl="0" eaLnBrk="1" latinLnBrk="0" hangingPunct="1">
        <a:spcBef>
          <a:spcPts val="0"/>
        </a:spcBef>
        <a:spcAft>
          <a:spcPts val="1103"/>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87572" indent="-194534" algn="l" defTabSz="880600" rtl="0" eaLnBrk="1" latinLnBrk="0" hangingPunct="1">
        <a:spcBef>
          <a:spcPts val="0"/>
        </a:spcBef>
        <a:spcAft>
          <a:spcPts val="1103"/>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87572" indent="-194534" algn="l" defTabSz="1008400" rtl="0" eaLnBrk="1" latinLnBrk="0" hangingPunct="1">
        <a:spcBef>
          <a:spcPts val="0"/>
        </a:spcBef>
        <a:spcAft>
          <a:spcPts val="1103"/>
        </a:spcAft>
        <a:buFont typeface="Verdana" panose="020B0604030504040204" pitchFamily="34" charset="0"/>
        <a:buChar char="−"/>
        <a:defRPr sz="1323" kern="1200" baseline="0">
          <a:solidFill>
            <a:schemeClr val="tx1"/>
          </a:solidFill>
          <a:latin typeface="+mn-lt"/>
          <a:ea typeface="+mn-ea"/>
          <a:cs typeface="+mn-cs"/>
        </a:defRPr>
      </a:lvl6pPr>
      <a:lvl7pPr marL="587572" indent="-194534" algn="l" defTabSz="1008400" rtl="0" eaLnBrk="1" latinLnBrk="0" hangingPunct="1">
        <a:spcBef>
          <a:spcPts val="0"/>
        </a:spcBef>
        <a:spcAft>
          <a:spcPts val="1103"/>
        </a:spcAft>
        <a:buFont typeface="Verdana" panose="020B0604030504040204" pitchFamily="34" charset="0"/>
        <a:buChar char="−"/>
        <a:defRPr sz="1323" kern="1200">
          <a:solidFill>
            <a:schemeClr val="tx1"/>
          </a:solidFill>
          <a:latin typeface="+mn-lt"/>
          <a:ea typeface="+mn-ea"/>
          <a:cs typeface="+mn-cs"/>
        </a:defRPr>
      </a:lvl7pPr>
      <a:lvl8pPr marL="587572" indent="-194534" algn="l" defTabSz="1008400" rtl="0" eaLnBrk="1" latinLnBrk="0" hangingPunct="1">
        <a:spcBef>
          <a:spcPts val="0"/>
        </a:spcBef>
        <a:spcAft>
          <a:spcPts val="1103"/>
        </a:spcAft>
        <a:buFont typeface="Verdana" panose="020B0604030504040204" pitchFamily="34" charset="0"/>
        <a:buChar char="−"/>
        <a:defRPr sz="1323" kern="1200" baseline="0">
          <a:solidFill>
            <a:schemeClr val="tx1"/>
          </a:solidFill>
          <a:latin typeface="+mn-lt"/>
          <a:ea typeface="+mn-ea"/>
          <a:cs typeface="+mn-cs"/>
        </a:defRPr>
      </a:lvl8pPr>
      <a:lvl9pPr marL="587572" indent="-194534" algn="l" defTabSz="1008400" rtl="0" eaLnBrk="1" latinLnBrk="0" hangingPunct="1">
        <a:spcBef>
          <a:spcPts val="0"/>
        </a:spcBef>
        <a:spcAft>
          <a:spcPts val="1103"/>
        </a:spcAft>
        <a:buFont typeface="Verdana" panose="020B0604030504040204" pitchFamily="34" charset="0"/>
        <a:buChar char="−"/>
        <a:defRPr sz="1323" kern="1200" baseline="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4443">
          <p15:clr>
            <a:srgbClr val="F26B43"/>
          </p15:clr>
        </p15:guide>
        <p15:guide id="4" pos="277">
          <p15:clr>
            <a:srgbClr val="F26B43"/>
          </p15:clr>
        </p15:guide>
        <p15:guide id="5" pos="6464">
          <p15:clr>
            <a:srgbClr val="F26B43"/>
          </p15:clr>
        </p15:guide>
        <p15:guide id="11" orient="horz" pos="219">
          <p15:clr>
            <a:srgbClr val="F26B43"/>
          </p15:clr>
        </p15:guide>
        <p15:guide id="21"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719260" y="6119799"/>
            <a:ext cx="4625060" cy="357300"/>
          </a:xfrm>
        </p:spPr>
        <p:txBody>
          <a:bodyPr/>
          <a:lstStyle/>
          <a:p>
            <a:r>
              <a:rPr lang="en-US" noProof="0" dirty="0"/>
              <a:t>Headline Verdana Bold</a:t>
            </a:r>
          </a:p>
        </p:txBody>
      </p:sp>
      <p:pic>
        <p:nvPicPr>
          <p:cNvPr id="10" name="Picture Placeholder 7">
            <a:extLst>
              <a:ext uri="{FF2B5EF4-FFF2-40B4-BE49-F238E27FC236}">
                <a16:creationId xmlns:a16="http://schemas.microsoft.com/office/drawing/2014/main" id="{5B98F65C-4109-4028-B0AF-9CF07455F52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2920136" y="530044"/>
            <a:ext cx="4709390" cy="4411677"/>
          </a:xfrm>
        </p:spPr>
      </p:pic>
      <p:sp>
        <p:nvSpPr>
          <p:cNvPr id="6" name="Subtitle 3"/>
          <p:cNvSpPr>
            <a:spLocks noGrp="1"/>
          </p:cNvSpPr>
          <p:nvPr/>
        </p:nvSpPr>
        <p:spPr bwMode="gray">
          <a:xfrm>
            <a:off x="476372" y="5114925"/>
            <a:ext cx="8096128" cy="1774155"/>
          </a:xfrm>
          <a:prstGeom prst="rect">
            <a:avLst/>
          </a:prstGeom>
        </p:spPr>
        <p:txBody>
          <a:bodyPr vert="horz" lIns="0" tIns="0" rIns="0" bIns="0" rtlCol="0" anchor="b" anchorCtr="0">
            <a:noAutofit/>
          </a:bodyPr>
          <a:lstStyle>
            <a:lvl1pPr marL="0" indent="0" algn="l" defTabSz="1219170" rtl="0" eaLnBrk="1" latinLnBrk="0" hangingPunct="1">
              <a:lnSpc>
                <a:spcPct val="100000"/>
              </a:lnSpc>
              <a:spcBef>
                <a:spcPts val="0"/>
              </a:spcBef>
              <a:spcAft>
                <a:spcPts val="0"/>
              </a:spcAft>
              <a:buSzPct val="100000"/>
              <a:buFont typeface="Arial" panose="020B0604020202020204" pitchFamily="34" charset="0"/>
              <a:buNone/>
              <a:defRPr sz="1800" b="1" kern="1200">
                <a:solidFill>
                  <a:schemeClr val="bg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600" b="0" kern="1200">
                <a:solidFill>
                  <a:schemeClr val="bg1"/>
                </a:solidFill>
                <a:latin typeface="+mn-lt"/>
                <a:ea typeface="+mn-ea"/>
                <a:cs typeface="+mn-cs"/>
              </a:defRPr>
            </a:lvl2pPr>
            <a:lvl3pPr marL="1219170" indent="0" algn="ctr"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solidFill>
                <a:latin typeface="+mn-lt"/>
                <a:ea typeface="+mn-ea"/>
                <a:cs typeface="+mn-cs"/>
              </a:defRPr>
            </a:lvl3pPr>
            <a:lvl4pPr marL="1828754" indent="0" algn="ctr"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solidFill>
                <a:latin typeface="+mn-lt"/>
                <a:ea typeface="+mn-ea"/>
                <a:cs typeface="+mn-cs"/>
              </a:defRPr>
            </a:lvl4pPr>
            <a:lvl5pPr marL="2438339" indent="0" algn="ctr"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solidFill>
                <a:latin typeface="+mn-lt"/>
                <a:ea typeface="+mn-ea"/>
                <a:cs typeface="+mn-cs"/>
              </a:defRPr>
            </a:lvl5pPr>
            <a:lvl6pPr marL="3047924"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6pPr>
            <a:lvl7pPr marL="3657509" indent="0" algn="ctr" defTabSz="1219170" rtl="0" eaLnBrk="1" latinLnBrk="0" hangingPunct="1">
              <a:spcBef>
                <a:spcPts val="0"/>
              </a:spcBef>
              <a:spcAft>
                <a:spcPts val="1333"/>
              </a:spcAft>
              <a:buFont typeface="Verdana" panose="020B0604030504040204" pitchFamily="34" charset="0"/>
              <a:buNone/>
              <a:defRPr sz="2133" kern="1200">
                <a:solidFill>
                  <a:schemeClr val="tx1"/>
                </a:solidFill>
                <a:latin typeface="+mn-lt"/>
                <a:ea typeface="+mn-ea"/>
                <a:cs typeface="+mn-cs"/>
              </a:defRPr>
            </a:lvl7pPr>
            <a:lvl8pPr marL="4267093"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8pPr>
            <a:lvl9pPr marL="4876678"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9pPr>
          </a:lstStyle>
          <a:p>
            <a:r>
              <a:rPr lang="en-GB" sz="2400" dirty="0"/>
              <a:t>Seminar on </a:t>
            </a:r>
            <a:r>
              <a:rPr lang="en-US" sz="2400" dirty="0"/>
              <a:t>Significant Economic Presence</a:t>
            </a:r>
          </a:p>
          <a:p>
            <a:endParaRPr lang="en-GB" sz="1600" dirty="0"/>
          </a:p>
          <a:p>
            <a:r>
              <a:rPr lang="en-US" sz="1600" dirty="0"/>
              <a:t>S Anantha </a:t>
            </a:r>
            <a:r>
              <a:rPr lang="en-US" sz="1600" dirty="0" smtClean="0"/>
              <a:t>Padmanabhan</a:t>
            </a:r>
          </a:p>
          <a:p>
            <a:endParaRPr lang="en-US" sz="1985" dirty="0"/>
          </a:p>
          <a:p>
            <a:r>
              <a:rPr lang="en-US" sz="1323" b="0" dirty="0" smtClean="0"/>
              <a:t>April 2019</a:t>
            </a:r>
            <a:endParaRPr lang="en-US" sz="1985" b="0" dirty="0"/>
          </a:p>
        </p:txBody>
      </p:sp>
    </p:spTree>
    <p:extLst>
      <p:ext uri="{BB962C8B-B14F-4D97-AF65-F5344CB8AC3E}">
        <p14:creationId xmlns:p14="http://schemas.microsoft.com/office/powerpoint/2010/main" val="34071577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Permanent </a:t>
            </a:r>
            <a:r>
              <a:rPr lang="en-US" sz="2200" b="1" dirty="0">
                <a:solidFill>
                  <a:schemeClr val="tx1"/>
                </a:solidFill>
                <a:latin typeface="Verdana" panose="020B0604030504040204" pitchFamily="34" charset="0"/>
                <a:ea typeface="Verdana" panose="020B0604030504040204" pitchFamily="34" charset="0"/>
                <a:cs typeface="Verdana" panose="020B0604030504040204" pitchFamily="34" charset="0"/>
              </a:rPr>
              <a:t>Establishment </a:t>
            </a: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Agency PE </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1" name="Group 50"/>
          <p:cNvGrpSpPr/>
          <p:nvPr/>
        </p:nvGrpSpPr>
        <p:grpSpPr>
          <a:xfrm>
            <a:off x="373887" y="1266306"/>
            <a:ext cx="9895528" cy="5079800"/>
            <a:chOff x="373887" y="1266306"/>
            <a:chExt cx="7881236" cy="4354785"/>
          </a:xfrm>
        </p:grpSpPr>
        <p:sp>
          <p:nvSpPr>
            <p:cNvPr id="52" name="Rectangle 51"/>
            <p:cNvSpPr/>
            <p:nvPr/>
          </p:nvSpPr>
          <p:spPr>
            <a:xfrm>
              <a:off x="373887" y="3663209"/>
              <a:ext cx="1264955" cy="1957882"/>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defTabSz="892178"/>
              <a:r>
                <a:rPr lang="en-US" sz="1400" dirty="0">
                  <a:solidFill>
                    <a:srgbClr val="002060"/>
                  </a:solidFill>
                </a:rPr>
                <a:t>he has and </a:t>
              </a:r>
              <a:r>
                <a:rPr lang="en-US" sz="1400" b="1" dirty="0">
                  <a:solidFill>
                    <a:srgbClr val="002060"/>
                  </a:solidFill>
                </a:rPr>
                <a:t>habitually exercises</a:t>
              </a:r>
              <a:r>
                <a:rPr lang="en-US" sz="1400" dirty="0">
                  <a:solidFill>
                    <a:srgbClr val="002060"/>
                  </a:solidFill>
                </a:rPr>
                <a:t> an </a:t>
              </a:r>
              <a:r>
                <a:rPr lang="en-US" sz="1400" b="1" dirty="0">
                  <a:solidFill>
                    <a:srgbClr val="002060"/>
                  </a:solidFill>
                </a:rPr>
                <a:t>authority to conclude contracts</a:t>
              </a:r>
            </a:p>
          </p:txBody>
        </p:sp>
        <p:cxnSp>
          <p:nvCxnSpPr>
            <p:cNvPr id="53" name="Straight Arrow Connector 52"/>
            <p:cNvCxnSpPr/>
            <p:nvPr/>
          </p:nvCxnSpPr>
          <p:spPr>
            <a:xfrm>
              <a:off x="2748822" y="3075796"/>
              <a:ext cx="0" cy="21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110806" y="2387545"/>
              <a:ext cx="1223539" cy="6595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92178"/>
              <a:r>
                <a:rPr lang="en-US" sz="1600" b="1" dirty="0">
                  <a:solidFill>
                    <a:prstClr val="white"/>
                  </a:solidFill>
                </a:rPr>
                <a:t>Dependent Agent</a:t>
              </a:r>
            </a:p>
          </p:txBody>
        </p:sp>
        <p:sp>
          <p:nvSpPr>
            <p:cNvPr id="55" name="Rectangle 54"/>
            <p:cNvSpPr/>
            <p:nvPr/>
          </p:nvSpPr>
          <p:spPr>
            <a:xfrm>
              <a:off x="2068114" y="3663208"/>
              <a:ext cx="1464582" cy="1957883"/>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defTabSz="892178"/>
              <a:r>
                <a:rPr lang="en-US" sz="1400" dirty="0">
                  <a:solidFill>
                    <a:srgbClr val="002060"/>
                  </a:solidFill>
                </a:rPr>
                <a:t>he </a:t>
              </a:r>
              <a:r>
                <a:rPr lang="en-US" sz="1400" b="1" dirty="0">
                  <a:solidFill>
                    <a:srgbClr val="002060"/>
                  </a:solidFill>
                </a:rPr>
                <a:t>habitually maintains</a:t>
              </a:r>
              <a:r>
                <a:rPr lang="en-US" sz="1400" dirty="0">
                  <a:solidFill>
                    <a:srgbClr val="002060"/>
                  </a:solidFill>
                </a:rPr>
                <a:t> stock of goods or merchandise from which he </a:t>
              </a:r>
              <a:r>
                <a:rPr lang="en-US" sz="1400" b="1" dirty="0">
                  <a:solidFill>
                    <a:srgbClr val="002060"/>
                  </a:solidFill>
                </a:rPr>
                <a:t>regularly delivers </a:t>
              </a:r>
              <a:r>
                <a:rPr lang="en-US" sz="1400" dirty="0">
                  <a:solidFill>
                    <a:srgbClr val="002060"/>
                  </a:solidFill>
                </a:rPr>
                <a:t>goods or merchandise on behalf of the enterprise</a:t>
              </a:r>
            </a:p>
          </p:txBody>
        </p:sp>
        <p:sp>
          <p:nvSpPr>
            <p:cNvPr id="56" name="Rectangle 55"/>
            <p:cNvSpPr/>
            <p:nvPr/>
          </p:nvSpPr>
          <p:spPr>
            <a:xfrm>
              <a:off x="3891390" y="3665566"/>
              <a:ext cx="1507990" cy="1955524"/>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defTabSz="892178"/>
              <a:r>
                <a:rPr lang="en-US" sz="1400" dirty="0">
                  <a:solidFill>
                    <a:srgbClr val="002060"/>
                  </a:solidFill>
                </a:rPr>
                <a:t>he </a:t>
              </a:r>
              <a:r>
                <a:rPr lang="en-US" sz="1400" b="1" dirty="0">
                  <a:solidFill>
                    <a:srgbClr val="002060"/>
                  </a:solidFill>
                </a:rPr>
                <a:t>habitually secures orders</a:t>
              </a:r>
              <a:endParaRPr lang="en-US" sz="1400" dirty="0">
                <a:solidFill>
                  <a:srgbClr val="002060"/>
                </a:solidFill>
              </a:endParaRPr>
            </a:p>
          </p:txBody>
        </p:sp>
        <p:cxnSp>
          <p:nvCxnSpPr>
            <p:cNvPr id="57" name="Straight Arrow Connector 56"/>
            <p:cNvCxnSpPr/>
            <p:nvPr/>
          </p:nvCxnSpPr>
          <p:spPr>
            <a:xfrm>
              <a:off x="679743" y="3386513"/>
              <a:ext cx="0" cy="148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660809" y="3395127"/>
              <a:ext cx="0" cy="148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745970" y="4349835"/>
              <a:ext cx="364836" cy="263849"/>
            </a:xfrm>
            <a:prstGeom prst="rect">
              <a:avLst/>
            </a:prstGeom>
            <a:noFill/>
          </p:spPr>
          <p:txBody>
            <a:bodyPr wrap="square" rtlCol="0">
              <a:spAutoFit/>
            </a:bodyPr>
            <a:lstStyle/>
            <a:p>
              <a:pPr defTabSz="892178"/>
              <a:r>
                <a:rPr lang="en-US" sz="1400" dirty="0">
                  <a:solidFill>
                    <a:srgbClr val="002060"/>
                  </a:solidFill>
                </a:rPr>
                <a:t>or</a:t>
              </a:r>
            </a:p>
          </p:txBody>
        </p:sp>
        <p:sp>
          <p:nvSpPr>
            <p:cNvPr id="60" name="TextBox 59"/>
            <p:cNvSpPr txBox="1"/>
            <p:nvPr/>
          </p:nvSpPr>
          <p:spPr>
            <a:xfrm>
              <a:off x="3600390" y="4349835"/>
              <a:ext cx="314548" cy="263849"/>
            </a:xfrm>
            <a:prstGeom prst="rect">
              <a:avLst/>
            </a:prstGeom>
            <a:noFill/>
          </p:spPr>
          <p:txBody>
            <a:bodyPr wrap="square" rtlCol="0">
              <a:spAutoFit/>
            </a:bodyPr>
            <a:lstStyle/>
            <a:p>
              <a:pPr defTabSz="892178"/>
              <a:r>
                <a:rPr lang="en-US" sz="1400" dirty="0">
                  <a:solidFill>
                    <a:srgbClr val="002060"/>
                  </a:solidFill>
                </a:rPr>
                <a:t>or</a:t>
              </a:r>
            </a:p>
          </p:txBody>
        </p:sp>
        <p:cxnSp>
          <p:nvCxnSpPr>
            <p:cNvPr id="61" name="Straight Connector 60"/>
            <p:cNvCxnSpPr/>
            <p:nvPr/>
          </p:nvCxnSpPr>
          <p:spPr>
            <a:xfrm flipV="1">
              <a:off x="685012" y="3396891"/>
              <a:ext cx="3982405" cy="1"/>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298621" y="1266306"/>
              <a:ext cx="1089535" cy="6595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8"/>
              <a:r>
                <a:rPr lang="en-US" sz="1800" b="1" dirty="0">
                  <a:solidFill>
                    <a:prstClr val="white"/>
                  </a:solidFill>
                </a:rPr>
                <a:t>Agent</a:t>
              </a:r>
            </a:p>
          </p:txBody>
        </p:sp>
        <p:sp>
          <p:nvSpPr>
            <p:cNvPr id="63" name="Rectangle 62"/>
            <p:cNvSpPr/>
            <p:nvPr/>
          </p:nvSpPr>
          <p:spPr>
            <a:xfrm>
              <a:off x="6918631" y="2370673"/>
              <a:ext cx="1336492" cy="6595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92178"/>
              <a:r>
                <a:rPr lang="en-US" sz="1600" b="1" dirty="0">
                  <a:solidFill>
                    <a:prstClr val="white"/>
                  </a:solidFill>
                </a:rPr>
                <a:t>Independent Agent</a:t>
              </a:r>
            </a:p>
          </p:txBody>
        </p:sp>
        <p:cxnSp>
          <p:nvCxnSpPr>
            <p:cNvPr id="64" name="Straight Connector 63"/>
            <p:cNvCxnSpPr/>
            <p:nvPr/>
          </p:nvCxnSpPr>
          <p:spPr>
            <a:xfrm>
              <a:off x="2674395" y="2154284"/>
              <a:ext cx="4816895" cy="274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680331" y="2157026"/>
              <a:ext cx="0" cy="21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867053" y="1908544"/>
              <a:ext cx="0" cy="21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489912" y="2157018"/>
              <a:ext cx="0" cy="21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68" name="Straight Arrow Connector 67"/>
          <p:cNvCxnSpPr/>
          <p:nvPr/>
        </p:nvCxnSpPr>
        <p:spPr>
          <a:xfrm>
            <a:off x="3367537" y="3780661"/>
            <a:ext cx="0" cy="252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0405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Permanent </a:t>
            </a:r>
            <a:r>
              <a:rPr lang="en-US" sz="2200" b="1" dirty="0">
                <a:solidFill>
                  <a:schemeClr val="tx1"/>
                </a:solidFill>
                <a:latin typeface="Verdana" panose="020B0604030504040204" pitchFamily="34" charset="0"/>
                <a:ea typeface="Verdana" panose="020B0604030504040204" pitchFamily="34" charset="0"/>
                <a:cs typeface="Verdana" panose="020B0604030504040204" pitchFamily="34" charset="0"/>
              </a:rPr>
              <a:t>Establishment </a:t>
            </a: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Agency PE - Summary</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2" name="Group 11"/>
          <p:cNvGrpSpPr/>
          <p:nvPr/>
        </p:nvGrpSpPr>
        <p:grpSpPr>
          <a:xfrm>
            <a:off x="663192" y="1600199"/>
            <a:ext cx="8943032" cy="5011615"/>
            <a:chOff x="381000" y="1143000"/>
            <a:chExt cx="8077200" cy="4419600"/>
          </a:xfrm>
        </p:grpSpPr>
        <p:sp>
          <p:nvSpPr>
            <p:cNvPr id="13" name="Rounded Rectangle 12"/>
            <p:cNvSpPr/>
            <p:nvPr/>
          </p:nvSpPr>
          <p:spPr>
            <a:xfrm>
              <a:off x="2362200" y="1295400"/>
              <a:ext cx="3657600" cy="457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Person acting on behalf of an enterprise</a:t>
              </a:r>
              <a:endParaRPr lang="en-US" sz="1400" dirty="0"/>
            </a:p>
          </p:txBody>
        </p:sp>
        <p:sp>
          <p:nvSpPr>
            <p:cNvPr id="14" name="Rounded Rectangle 13"/>
            <p:cNvSpPr/>
            <p:nvPr/>
          </p:nvSpPr>
          <p:spPr>
            <a:xfrm>
              <a:off x="2362200" y="2339788"/>
              <a:ext cx="3657600" cy="78441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1" algn="just">
                <a:defRPr/>
              </a:pPr>
              <a:r>
                <a:rPr lang="en-US" sz="1200" dirty="0" smtClean="0">
                  <a:solidFill>
                    <a:schemeClr val="bg1"/>
                  </a:solidFill>
                </a:rPr>
                <a:t>authority </a:t>
              </a:r>
              <a:r>
                <a:rPr lang="en-US" sz="1200" dirty="0">
                  <a:solidFill>
                    <a:schemeClr val="bg1"/>
                  </a:solidFill>
                </a:rPr>
                <a:t>to conclude </a:t>
              </a:r>
              <a:r>
                <a:rPr lang="en-US" sz="1200" dirty="0" smtClean="0">
                  <a:solidFill>
                    <a:schemeClr val="bg1"/>
                  </a:solidFill>
                </a:rPr>
                <a:t>contracts, habitually </a:t>
              </a:r>
              <a:r>
                <a:rPr lang="en-US" sz="1200" dirty="0">
                  <a:solidFill>
                    <a:schemeClr val="bg1"/>
                  </a:solidFill>
                </a:rPr>
                <a:t>concludes </a:t>
              </a:r>
              <a:r>
                <a:rPr lang="en-US" sz="1200" dirty="0" smtClean="0">
                  <a:solidFill>
                    <a:schemeClr val="bg1"/>
                  </a:solidFill>
                </a:rPr>
                <a:t>contracts/ habitually </a:t>
              </a:r>
              <a:r>
                <a:rPr lang="en-US" sz="1200" dirty="0">
                  <a:solidFill>
                    <a:schemeClr val="bg1"/>
                  </a:solidFill>
                </a:rPr>
                <a:t>plays the principal role leading to conclusion of </a:t>
              </a:r>
              <a:r>
                <a:rPr lang="en-US" sz="1200" dirty="0" smtClean="0">
                  <a:solidFill>
                    <a:schemeClr val="bg1"/>
                  </a:solidFill>
                </a:rPr>
                <a:t>contracts</a:t>
              </a:r>
              <a:endParaRPr lang="en-US" sz="1200" dirty="0">
                <a:solidFill>
                  <a:schemeClr val="bg1"/>
                </a:solidFill>
              </a:endParaRPr>
            </a:p>
          </p:txBody>
        </p:sp>
        <p:sp>
          <p:nvSpPr>
            <p:cNvPr id="15" name="Rounded Rectangle 14"/>
            <p:cNvSpPr/>
            <p:nvPr/>
          </p:nvSpPr>
          <p:spPr>
            <a:xfrm>
              <a:off x="2362200" y="3429000"/>
              <a:ext cx="3657600" cy="457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Legally and economically independent</a:t>
              </a:r>
              <a:endParaRPr lang="en-US" sz="1200" dirty="0"/>
            </a:p>
          </p:txBody>
        </p:sp>
        <p:sp>
          <p:nvSpPr>
            <p:cNvPr id="16" name="Rounded Rectangle 15"/>
            <p:cNvSpPr/>
            <p:nvPr/>
          </p:nvSpPr>
          <p:spPr>
            <a:xfrm>
              <a:off x="2362200" y="5105400"/>
              <a:ext cx="3657600" cy="457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Ordinary Course of business</a:t>
              </a:r>
              <a:endParaRPr lang="en-US" sz="1200" dirty="0"/>
            </a:p>
          </p:txBody>
        </p:sp>
        <p:sp>
          <p:nvSpPr>
            <p:cNvPr id="17" name="Rounded Rectangle 16"/>
            <p:cNvSpPr/>
            <p:nvPr/>
          </p:nvSpPr>
          <p:spPr>
            <a:xfrm>
              <a:off x="7010400" y="2339788"/>
              <a:ext cx="14478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No PE</a:t>
              </a:r>
              <a:endParaRPr lang="en-US" dirty="0"/>
            </a:p>
          </p:txBody>
        </p:sp>
        <p:sp>
          <p:nvSpPr>
            <p:cNvPr id="18" name="Rounded Rectangle 17"/>
            <p:cNvSpPr/>
            <p:nvPr/>
          </p:nvSpPr>
          <p:spPr>
            <a:xfrm>
              <a:off x="381000" y="4267200"/>
              <a:ext cx="1371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PE</a:t>
              </a:r>
              <a:endParaRPr lang="en-US" dirty="0"/>
            </a:p>
          </p:txBody>
        </p:sp>
        <p:cxnSp>
          <p:nvCxnSpPr>
            <p:cNvPr id="19" name="Straight Arrow Connector 18"/>
            <p:cNvCxnSpPr>
              <a:stCxn id="13" idx="2"/>
              <a:endCxn id="14" idx="0"/>
            </p:cNvCxnSpPr>
            <p:nvPr/>
          </p:nvCxnSpPr>
          <p:spPr>
            <a:xfrm>
              <a:off x="4191000" y="1752600"/>
              <a:ext cx="0" cy="587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a:stCxn id="14" idx="2"/>
              <a:endCxn id="15" idx="0"/>
            </p:cNvCxnSpPr>
            <p:nvPr/>
          </p:nvCxnSpPr>
          <p:spPr>
            <a:xfrm>
              <a:off x="4191000" y="3124200"/>
              <a:ext cx="0" cy="3048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stCxn id="15" idx="2"/>
              <a:endCxn id="16" idx="0"/>
            </p:cNvCxnSpPr>
            <p:nvPr/>
          </p:nvCxnSpPr>
          <p:spPr>
            <a:xfrm>
              <a:off x="4191000" y="3886200"/>
              <a:ext cx="0" cy="1219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Elbow Connector 21"/>
            <p:cNvCxnSpPr>
              <a:stCxn id="13" idx="3"/>
              <a:endCxn id="17" idx="0"/>
            </p:cNvCxnSpPr>
            <p:nvPr/>
          </p:nvCxnSpPr>
          <p:spPr>
            <a:xfrm>
              <a:off x="6019800" y="1524000"/>
              <a:ext cx="1714500" cy="815788"/>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endCxn id="17" idx="1"/>
            </p:cNvCxnSpPr>
            <p:nvPr/>
          </p:nvCxnSpPr>
          <p:spPr>
            <a:xfrm flipV="1">
              <a:off x="6019800" y="2568388"/>
              <a:ext cx="990600" cy="26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Elbow Connector 23"/>
            <p:cNvCxnSpPr>
              <a:stCxn id="16" idx="3"/>
              <a:endCxn id="17" idx="2"/>
            </p:cNvCxnSpPr>
            <p:nvPr/>
          </p:nvCxnSpPr>
          <p:spPr>
            <a:xfrm flipV="1">
              <a:off x="6019800" y="2796988"/>
              <a:ext cx="1714500" cy="2537012"/>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Elbow Connector 24"/>
            <p:cNvCxnSpPr>
              <a:stCxn id="15" idx="1"/>
              <a:endCxn id="18" idx="0"/>
            </p:cNvCxnSpPr>
            <p:nvPr/>
          </p:nvCxnSpPr>
          <p:spPr>
            <a:xfrm rot="10800000" flipV="1">
              <a:off x="1066800" y="3657600"/>
              <a:ext cx="1295400" cy="609600"/>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Elbow Connector 25"/>
            <p:cNvCxnSpPr>
              <a:stCxn id="16" idx="1"/>
              <a:endCxn id="18" idx="2"/>
            </p:cNvCxnSpPr>
            <p:nvPr/>
          </p:nvCxnSpPr>
          <p:spPr>
            <a:xfrm rot="10800000">
              <a:off x="1066800" y="4800600"/>
              <a:ext cx="1295400" cy="533400"/>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3544669" y="1861528"/>
              <a:ext cx="545342" cy="307777"/>
            </a:xfrm>
            <a:prstGeom prst="rect">
              <a:avLst/>
            </a:prstGeom>
            <a:noFill/>
          </p:spPr>
          <p:txBody>
            <a:bodyPr wrap="none" rtlCol="0">
              <a:spAutoFit/>
            </a:bodyPr>
            <a:lstStyle/>
            <a:p>
              <a:r>
                <a:rPr lang="en-US" sz="1400" dirty="0" smtClean="0"/>
                <a:t>YES</a:t>
              </a:r>
              <a:endParaRPr lang="en-US" sz="1400" dirty="0"/>
            </a:p>
          </p:txBody>
        </p:sp>
        <p:sp>
          <p:nvSpPr>
            <p:cNvPr id="28" name="TextBox 27"/>
            <p:cNvSpPr txBox="1"/>
            <p:nvPr/>
          </p:nvSpPr>
          <p:spPr>
            <a:xfrm>
              <a:off x="3581400" y="3140794"/>
              <a:ext cx="545342" cy="307777"/>
            </a:xfrm>
            <a:prstGeom prst="rect">
              <a:avLst/>
            </a:prstGeom>
            <a:noFill/>
          </p:spPr>
          <p:txBody>
            <a:bodyPr wrap="none" rtlCol="0">
              <a:spAutoFit/>
            </a:bodyPr>
            <a:lstStyle/>
            <a:p>
              <a:r>
                <a:rPr lang="en-US" sz="1400" dirty="0" smtClean="0"/>
                <a:t>YES</a:t>
              </a:r>
              <a:endParaRPr lang="en-US" sz="1400" dirty="0"/>
            </a:p>
          </p:txBody>
        </p:sp>
        <p:sp>
          <p:nvSpPr>
            <p:cNvPr id="29" name="TextBox 28"/>
            <p:cNvSpPr txBox="1"/>
            <p:nvPr/>
          </p:nvSpPr>
          <p:spPr>
            <a:xfrm>
              <a:off x="3581400" y="4416623"/>
              <a:ext cx="545342" cy="307777"/>
            </a:xfrm>
            <a:prstGeom prst="rect">
              <a:avLst/>
            </a:prstGeom>
            <a:noFill/>
          </p:spPr>
          <p:txBody>
            <a:bodyPr wrap="none" rtlCol="0">
              <a:spAutoFit/>
            </a:bodyPr>
            <a:lstStyle/>
            <a:p>
              <a:r>
                <a:rPr lang="en-US" sz="1400" dirty="0" smtClean="0"/>
                <a:t>YES</a:t>
              </a:r>
              <a:endParaRPr lang="en-US" sz="1400" dirty="0"/>
            </a:p>
          </p:txBody>
        </p:sp>
        <p:sp>
          <p:nvSpPr>
            <p:cNvPr id="30" name="TextBox 29"/>
            <p:cNvSpPr txBox="1"/>
            <p:nvPr/>
          </p:nvSpPr>
          <p:spPr>
            <a:xfrm>
              <a:off x="1512058" y="3273623"/>
              <a:ext cx="453970" cy="307777"/>
            </a:xfrm>
            <a:prstGeom prst="rect">
              <a:avLst/>
            </a:prstGeom>
            <a:noFill/>
          </p:spPr>
          <p:txBody>
            <a:bodyPr wrap="none" rtlCol="0">
              <a:spAutoFit/>
            </a:bodyPr>
            <a:lstStyle/>
            <a:p>
              <a:r>
                <a:rPr lang="en-US" sz="1400" dirty="0" smtClean="0"/>
                <a:t>NO</a:t>
              </a:r>
              <a:endParaRPr lang="en-US" sz="1400" dirty="0"/>
            </a:p>
          </p:txBody>
        </p:sp>
        <p:sp>
          <p:nvSpPr>
            <p:cNvPr id="31" name="TextBox 30"/>
            <p:cNvSpPr txBox="1"/>
            <p:nvPr/>
          </p:nvSpPr>
          <p:spPr>
            <a:xfrm>
              <a:off x="1524000" y="4953000"/>
              <a:ext cx="453970" cy="307777"/>
            </a:xfrm>
            <a:prstGeom prst="rect">
              <a:avLst/>
            </a:prstGeom>
            <a:noFill/>
          </p:spPr>
          <p:txBody>
            <a:bodyPr wrap="none" rtlCol="0">
              <a:spAutoFit/>
            </a:bodyPr>
            <a:lstStyle/>
            <a:p>
              <a:r>
                <a:rPr lang="en-US" sz="1400" dirty="0" smtClean="0"/>
                <a:t>NO</a:t>
              </a:r>
              <a:endParaRPr lang="en-US" sz="1400" dirty="0"/>
            </a:p>
          </p:txBody>
        </p:sp>
        <p:sp>
          <p:nvSpPr>
            <p:cNvPr id="32" name="TextBox 31"/>
            <p:cNvSpPr txBox="1"/>
            <p:nvPr/>
          </p:nvSpPr>
          <p:spPr>
            <a:xfrm>
              <a:off x="6324600" y="2130623"/>
              <a:ext cx="453970" cy="307777"/>
            </a:xfrm>
            <a:prstGeom prst="rect">
              <a:avLst/>
            </a:prstGeom>
            <a:noFill/>
          </p:spPr>
          <p:txBody>
            <a:bodyPr wrap="none" rtlCol="0">
              <a:spAutoFit/>
            </a:bodyPr>
            <a:lstStyle/>
            <a:p>
              <a:r>
                <a:rPr lang="en-US" sz="1400" dirty="0" smtClean="0"/>
                <a:t>NO</a:t>
              </a:r>
              <a:endParaRPr lang="en-US" sz="1400" dirty="0"/>
            </a:p>
          </p:txBody>
        </p:sp>
        <p:sp>
          <p:nvSpPr>
            <p:cNvPr id="33" name="TextBox 32"/>
            <p:cNvSpPr txBox="1"/>
            <p:nvPr/>
          </p:nvSpPr>
          <p:spPr>
            <a:xfrm>
              <a:off x="6324600" y="1143000"/>
              <a:ext cx="453970" cy="307777"/>
            </a:xfrm>
            <a:prstGeom prst="rect">
              <a:avLst/>
            </a:prstGeom>
            <a:noFill/>
          </p:spPr>
          <p:txBody>
            <a:bodyPr wrap="none" rtlCol="0">
              <a:spAutoFit/>
            </a:bodyPr>
            <a:lstStyle/>
            <a:p>
              <a:r>
                <a:rPr lang="en-US" sz="1400" dirty="0" smtClean="0"/>
                <a:t>NO</a:t>
              </a:r>
              <a:endParaRPr lang="en-US" sz="1400" dirty="0"/>
            </a:p>
          </p:txBody>
        </p:sp>
        <p:sp>
          <p:nvSpPr>
            <p:cNvPr id="34" name="TextBox 33"/>
            <p:cNvSpPr txBox="1"/>
            <p:nvPr/>
          </p:nvSpPr>
          <p:spPr>
            <a:xfrm>
              <a:off x="6465058" y="4873823"/>
              <a:ext cx="545342" cy="307777"/>
            </a:xfrm>
            <a:prstGeom prst="rect">
              <a:avLst/>
            </a:prstGeom>
            <a:noFill/>
          </p:spPr>
          <p:txBody>
            <a:bodyPr wrap="none" rtlCol="0">
              <a:spAutoFit/>
            </a:bodyPr>
            <a:lstStyle/>
            <a:p>
              <a:r>
                <a:rPr lang="en-US" sz="1400" dirty="0" smtClean="0"/>
                <a:t>YES</a:t>
              </a:r>
              <a:endParaRPr lang="en-US" sz="1400" dirty="0"/>
            </a:p>
          </p:txBody>
        </p:sp>
      </p:grpSp>
    </p:spTree>
    <p:extLst>
      <p:ext uri="{BB962C8B-B14F-4D97-AF65-F5344CB8AC3E}">
        <p14:creationId xmlns:p14="http://schemas.microsoft.com/office/powerpoint/2010/main" val="9306688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Challenges posed by the digital economy</a:t>
            </a:r>
            <a:endParaRPr lang="en-IN"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297591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Challenges posed by Digital economy to Traditional PE</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311499" y="4945805"/>
            <a:ext cx="9785951" cy="461665"/>
          </a:xfrm>
          <a:prstGeom prst="rect">
            <a:avLst/>
          </a:prstGeom>
          <a:noFill/>
        </p:spPr>
        <p:txBody>
          <a:bodyPr wrap="square" lIns="0" tIns="0" rIns="0" bIns="0" rtlCol="0">
            <a:spAutoFit/>
          </a:bodyPr>
          <a:lstStyle/>
          <a:p>
            <a:pPr>
              <a:spcBef>
                <a:spcPts val="600"/>
              </a:spcBef>
              <a:buSzPct val="100000"/>
            </a:pPr>
            <a:r>
              <a:rPr lang="en-US" sz="1500" b="1" dirty="0" smtClean="0"/>
              <a:t>Major challenge on account of operations of a digital economy is the difficulty in ring-fencing the economy for tax purposes</a:t>
            </a:r>
            <a:endParaRPr lang="en-IN" sz="1500" b="1" dirty="0" smtClean="0"/>
          </a:p>
        </p:txBody>
      </p:sp>
      <p:sp>
        <p:nvSpPr>
          <p:cNvPr id="20" name="TextBox 19"/>
          <p:cNvSpPr txBox="1"/>
          <p:nvPr/>
        </p:nvSpPr>
        <p:spPr>
          <a:xfrm>
            <a:off x="311499" y="1034979"/>
            <a:ext cx="9275414" cy="2708434"/>
          </a:xfrm>
          <a:prstGeom prst="rect">
            <a:avLst/>
          </a:prstGeom>
          <a:noFill/>
        </p:spPr>
        <p:txBody>
          <a:bodyPr wrap="square" lIns="0" tIns="0" rIns="0" bIns="0" rtlCol="0">
            <a:spAutoFit/>
          </a:bodyPr>
          <a:lstStyle/>
          <a:p>
            <a:r>
              <a:rPr lang="en-IN" sz="1800" dirty="0"/>
              <a:t>The new generation business models discussed in the BEPS action plan 1 are;</a:t>
            </a:r>
          </a:p>
          <a:p>
            <a:pPr marL="171450" indent="-171450">
              <a:spcBef>
                <a:spcPts val="1200"/>
              </a:spcBef>
              <a:buFontTx/>
              <a:buChar char="-"/>
            </a:pPr>
            <a:r>
              <a:rPr lang="en-IN" sz="1800" dirty="0"/>
              <a:t>Electronic commerce (B2B, </a:t>
            </a:r>
            <a:r>
              <a:rPr lang="en-IN" sz="1800" dirty="0" smtClean="0"/>
              <a:t>B2C)</a:t>
            </a:r>
            <a:endParaRPr lang="en-IN" sz="1600" dirty="0"/>
          </a:p>
          <a:p>
            <a:pPr marL="171450" indent="-171450">
              <a:spcBef>
                <a:spcPts val="1200"/>
              </a:spcBef>
              <a:buFontTx/>
              <a:buChar char="-"/>
            </a:pPr>
            <a:r>
              <a:rPr lang="en-IN" sz="1800" dirty="0"/>
              <a:t>Payment services (cash payment solutions, E-wallet/ cyber-wallets, Mobile payment solutions)</a:t>
            </a:r>
            <a:endParaRPr lang="en-IN" sz="1600" dirty="0"/>
          </a:p>
          <a:p>
            <a:pPr marL="171450" indent="-171450">
              <a:spcBef>
                <a:spcPts val="1200"/>
              </a:spcBef>
              <a:buFontTx/>
              <a:buChar char="-"/>
            </a:pPr>
            <a:r>
              <a:rPr lang="en-IN" sz="1800" dirty="0"/>
              <a:t>App stores</a:t>
            </a:r>
            <a:endParaRPr lang="en-IN" sz="1600" dirty="0"/>
          </a:p>
          <a:p>
            <a:pPr marL="171450" indent="-171450">
              <a:spcBef>
                <a:spcPts val="1200"/>
              </a:spcBef>
              <a:buFontTx/>
              <a:buChar char="-"/>
            </a:pPr>
            <a:r>
              <a:rPr lang="en-IN" sz="1800" dirty="0"/>
              <a:t>Online advertising</a:t>
            </a:r>
            <a:endParaRPr lang="en-IN" sz="1600" dirty="0"/>
          </a:p>
          <a:p>
            <a:pPr marL="171450" indent="-171450">
              <a:spcBef>
                <a:spcPts val="1200"/>
              </a:spcBef>
              <a:buFontTx/>
              <a:buChar char="-"/>
            </a:pPr>
            <a:r>
              <a:rPr lang="en-IN" sz="1800" dirty="0" smtClean="0"/>
              <a:t>Participative </a:t>
            </a:r>
            <a:r>
              <a:rPr lang="en-IN" sz="1800" dirty="0"/>
              <a:t>networked platforms</a:t>
            </a:r>
            <a:endParaRPr lang="en-IN" sz="1600" dirty="0"/>
          </a:p>
        </p:txBody>
      </p:sp>
    </p:spTree>
    <p:extLst>
      <p:ext uri="{BB962C8B-B14F-4D97-AF65-F5344CB8AC3E}">
        <p14:creationId xmlns:p14="http://schemas.microsoft.com/office/powerpoint/2010/main" val="6047595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700" y="812483"/>
            <a:ext cx="6063085" cy="5532284"/>
          </a:xfrm>
          <a:prstGeom prst="rect">
            <a:avLst/>
          </a:prstGeom>
          <a:ln>
            <a:solidFill>
              <a:schemeClr val="tx1"/>
            </a:solidFill>
          </a:ln>
        </p:spPr>
        <p:txBody>
          <a:bodyPr wrap="square">
            <a:spAutoFit/>
          </a:bodyPr>
          <a:lstStyle/>
          <a:p>
            <a:pPr marL="227171" indent="-227171">
              <a:buFont typeface="Wingdings" panose="05000000000000000000" pitchFamily="2" charset="2"/>
              <a:buChar char="q"/>
            </a:pPr>
            <a:r>
              <a:rPr lang="en-US" sz="1150" dirty="0">
                <a:latin typeface="+mj-lt"/>
              </a:rPr>
              <a:t>Google Ireland Limited sells digital services like its online advertising platform </a:t>
            </a:r>
            <a:r>
              <a:rPr lang="en-US" sz="1150" dirty="0" smtClean="0">
                <a:latin typeface="+mj-lt"/>
              </a:rPr>
              <a:t>to </a:t>
            </a:r>
            <a:r>
              <a:rPr lang="en-US" sz="1150" dirty="0">
                <a:latin typeface="+mj-lt"/>
              </a:rPr>
              <a:t>French </a:t>
            </a:r>
            <a:r>
              <a:rPr lang="en-US" sz="1150" dirty="0" smtClean="0">
                <a:latin typeface="+mj-lt"/>
              </a:rPr>
              <a:t>customers.</a:t>
            </a:r>
            <a:endParaRPr lang="en-US" sz="1150" dirty="0">
              <a:latin typeface="+mj-lt"/>
            </a:endParaRPr>
          </a:p>
          <a:p>
            <a:pPr marL="227171" indent="-227171">
              <a:buFont typeface="Wingdings" panose="05000000000000000000" pitchFamily="2" charset="2"/>
              <a:buChar char="q"/>
            </a:pPr>
            <a:endParaRPr lang="en-US" sz="1150" dirty="0">
              <a:latin typeface="+mj-lt"/>
            </a:endParaRPr>
          </a:p>
          <a:p>
            <a:pPr marL="227171" indent="-227171">
              <a:buFont typeface="Wingdings" panose="05000000000000000000" pitchFamily="2" charset="2"/>
              <a:buChar char="q"/>
            </a:pPr>
            <a:r>
              <a:rPr lang="en-US" sz="1150" dirty="0">
                <a:latin typeface="+mj-lt"/>
              </a:rPr>
              <a:t>Google France provides commercial assistance and advice to French customers of Google Ireland under </a:t>
            </a:r>
            <a:r>
              <a:rPr lang="en-IN" sz="1150" dirty="0">
                <a:latin typeface="+mj-lt"/>
              </a:rPr>
              <a:t>Marketing and Services Agreement (MSA). </a:t>
            </a:r>
            <a:r>
              <a:rPr lang="en-US" sz="1150" dirty="0">
                <a:latin typeface="+mj-lt"/>
              </a:rPr>
              <a:t>Google France is then acting as a service provider for Google Ireland and receives a compensation equals to its costs + 8 percent.</a:t>
            </a:r>
            <a:endParaRPr lang="en-IN" sz="1150" dirty="0">
              <a:latin typeface="+mj-lt"/>
            </a:endParaRPr>
          </a:p>
          <a:p>
            <a:pPr marL="227171" indent="-227171">
              <a:buFont typeface="Wingdings" panose="05000000000000000000" pitchFamily="2" charset="2"/>
              <a:buChar char="q"/>
            </a:pPr>
            <a:endParaRPr lang="en-US" sz="1150" dirty="0">
              <a:latin typeface="+mj-lt"/>
            </a:endParaRPr>
          </a:p>
          <a:p>
            <a:pPr marL="227171" indent="-227171">
              <a:buFont typeface="Wingdings" panose="05000000000000000000" pitchFamily="2" charset="2"/>
              <a:buChar char="q"/>
            </a:pPr>
            <a:r>
              <a:rPr lang="en-US" sz="1150" dirty="0">
                <a:latin typeface="+mj-lt"/>
              </a:rPr>
              <a:t>The terms of the MSA clearly provide that Google France shall not execute any contract with the customers</a:t>
            </a:r>
          </a:p>
          <a:p>
            <a:pPr marL="227171" indent="-227171">
              <a:buFont typeface="Wingdings" panose="05000000000000000000" pitchFamily="2" charset="2"/>
              <a:buChar char="q"/>
            </a:pPr>
            <a:endParaRPr lang="en-US" sz="1150" dirty="0">
              <a:latin typeface="+mj-lt"/>
            </a:endParaRPr>
          </a:p>
          <a:p>
            <a:pPr marL="227171" indent="-227171">
              <a:buFont typeface="Wingdings" panose="05000000000000000000" pitchFamily="2" charset="2"/>
              <a:buChar char="q"/>
            </a:pPr>
            <a:r>
              <a:rPr lang="en-US" sz="1150" dirty="0">
                <a:latin typeface="+mj-lt"/>
              </a:rPr>
              <a:t>The French Tax Authorities (FTA) claimed that the employees of Google France were "de facto" invested with the power to conclude contracts on behalf of Google Ireland claiming that advertising contracts were “negotiated” and then “substantially concluded” by them. Therefore, sought to consider Google </a:t>
            </a:r>
            <a:r>
              <a:rPr lang="en-US" sz="1150" dirty="0" smtClean="0">
                <a:latin typeface="+mj-lt"/>
              </a:rPr>
              <a:t>Ireland having a PE in France.</a:t>
            </a:r>
            <a:endParaRPr lang="en-US" sz="1150" dirty="0">
              <a:latin typeface="+mj-lt"/>
            </a:endParaRPr>
          </a:p>
          <a:p>
            <a:pPr marL="227171" indent="-227171">
              <a:buFont typeface="Wingdings" panose="05000000000000000000" pitchFamily="2" charset="2"/>
              <a:buChar char="q"/>
            </a:pPr>
            <a:endParaRPr lang="en-US" sz="1150" dirty="0">
              <a:latin typeface="+mj-lt"/>
            </a:endParaRPr>
          </a:p>
          <a:p>
            <a:pPr marL="227171" indent="-227171">
              <a:buFont typeface="Wingdings" panose="05000000000000000000" pitchFamily="2" charset="2"/>
              <a:buChar char="q"/>
            </a:pPr>
            <a:r>
              <a:rPr lang="en-US" sz="1150" dirty="0">
                <a:latin typeface="+mj-lt"/>
              </a:rPr>
              <a:t>However, the </a:t>
            </a:r>
            <a:r>
              <a:rPr lang="en-IN" sz="1150" dirty="0">
                <a:latin typeface="+mj-lt"/>
              </a:rPr>
              <a:t>Paris administrative court</a:t>
            </a:r>
            <a:r>
              <a:rPr lang="en-US" sz="1150" dirty="0">
                <a:latin typeface="+mj-lt"/>
              </a:rPr>
              <a:t> </a:t>
            </a:r>
            <a:r>
              <a:rPr lang="en-US" sz="1150" dirty="0" smtClean="0">
                <a:latin typeface="+mj-lt"/>
              </a:rPr>
              <a:t>ruled </a:t>
            </a:r>
            <a:r>
              <a:rPr lang="en-US" sz="1150" dirty="0">
                <a:latin typeface="+mj-lt"/>
              </a:rPr>
              <a:t>on a strict interpretation of Article 2 of the France-Ireland tax </a:t>
            </a:r>
            <a:r>
              <a:rPr lang="en-US" sz="1150" dirty="0" smtClean="0">
                <a:latin typeface="+mj-lt"/>
              </a:rPr>
              <a:t>treaty – </a:t>
            </a:r>
          </a:p>
          <a:p>
            <a:pPr marL="442913" lvl="1" indent="-257175">
              <a:spcBef>
                <a:spcPts val="600"/>
              </a:spcBef>
              <a:buFont typeface="Arial" panose="020B0604020202020204" pitchFamily="34" charset="0"/>
              <a:buChar char="•"/>
            </a:pPr>
            <a:r>
              <a:rPr lang="en-US" sz="1150" dirty="0" smtClean="0">
                <a:latin typeface="+mj-lt"/>
              </a:rPr>
              <a:t>Google </a:t>
            </a:r>
            <a:r>
              <a:rPr lang="en-US" sz="1150" dirty="0">
                <a:latin typeface="+mj-lt"/>
              </a:rPr>
              <a:t>Ireland did not have a PE in France because Google Ireland did not have any “fixed place of business” in </a:t>
            </a:r>
            <a:r>
              <a:rPr lang="en-US" sz="1150" dirty="0" smtClean="0">
                <a:latin typeface="+mj-lt"/>
              </a:rPr>
              <a:t>France.</a:t>
            </a:r>
          </a:p>
          <a:p>
            <a:pPr marL="442913" lvl="1" indent="-257175">
              <a:spcBef>
                <a:spcPts val="600"/>
              </a:spcBef>
              <a:buFont typeface="Arial" panose="020B0604020202020204" pitchFamily="34" charset="0"/>
              <a:buChar char="•"/>
            </a:pPr>
            <a:r>
              <a:rPr lang="en-US" sz="1150" dirty="0" smtClean="0">
                <a:latin typeface="+mj-lt"/>
              </a:rPr>
              <a:t>It did not have </a:t>
            </a:r>
            <a:r>
              <a:rPr lang="en-US" sz="1150" dirty="0">
                <a:latin typeface="+mj-lt"/>
              </a:rPr>
              <a:t>a dependent agent in France who was habitually concluding contracts on its behalf with its French customers. </a:t>
            </a:r>
            <a:endParaRPr lang="en-US" sz="1150" dirty="0">
              <a:latin typeface="+mj-lt"/>
            </a:endParaRPr>
          </a:p>
          <a:p>
            <a:pPr marL="442913" lvl="1" indent="-257175">
              <a:spcBef>
                <a:spcPts val="600"/>
              </a:spcBef>
              <a:buFont typeface="Arial" panose="020B0604020202020204" pitchFamily="34" charset="0"/>
              <a:buChar char="•"/>
            </a:pPr>
            <a:r>
              <a:rPr lang="en-US" sz="1150" dirty="0">
                <a:latin typeface="+mj-lt"/>
              </a:rPr>
              <a:t>The </a:t>
            </a:r>
            <a:r>
              <a:rPr lang="en-US" sz="1150" dirty="0">
                <a:latin typeface="+mj-lt"/>
              </a:rPr>
              <a:t>Court ruled that the kind of marketing services that Google France provided to Google Ireland fell under the category of preparatory or auxiliary activities, which is outside the purview of Article </a:t>
            </a:r>
            <a:r>
              <a:rPr lang="en-US" sz="1150" dirty="0">
                <a:latin typeface="+mj-lt"/>
              </a:rPr>
              <a:t>2</a:t>
            </a:r>
            <a:r>
              <a:rPr lang="en-US" sz="1150" dirty="0" smtClean="0">
                <a:latin typeface="+mj-lt"/>
              </a:rPr>
              <a:t>. </a:t>
            </a:r>
            <a:endParaRPr lang="en-US" sz="1150" dirty="0">
              <a:latin typeface="+mj-lt"/>
            </a:endParaRPr>
          </a:p>
          <a:p>
            <a:pPr marL="442913" lvl="1" indent="-257175">
              <a:spcBef>
                <a:spcPts val="600"/>
              </a:spcBef>
              <a:buFont typeface="Arial" panose="020B0604020202020204" pitchFamily="34" charset="0"/>
              <a:buChar char="•"/>
            </a:pPr>
            <a:r>
              <a:rPr lang="en-US" sz="1150" dirty="0">
                <a:latin typeface="+mj-lt"/>
              </a:rPr>
              <a:t>The </a:t>
            </a:r>
            <a:r>
              <a:rPr lang="en-US" sz="1150" dirty="0">
                <a:latin typeface="+mj-lt"/>
              </a:rPr>
              <a:t>Court </a:t>
            </a:r>
            <a:r>
              <a:rPr lang="en-US" sz="1150" dirty="0">
                <a:latin typeface="+mj-lt"/>
              </a:rPr>
              <a:t>pointed </a:t>
            </a:r>
            <a:r>
              <a:rPr lang="en-US" sz="1150" dirty="0">
                <a:latin typeface="+mj-lt"/>
              </a:rPr>
              <a:t>out that to achieve the tax authority’s desired purpose of taxing Google Ireland, the French Government must modify the PE definition to target such an </a:t>
            </a:r>
            <a:r>
              <a:rPr lang="en-US" sz="1150" dirty="0">
                <a:latin typeface="+mj-lt"/>
              </a:rPr>
              <a:t>arrangement. </a:t>
            </a:r>
            <a:endParaRPr lang="en-IN" sz="1150" dirty="0">
              <a:latin typeface="+mj-lt"/>
            </a:endParaRPr>
          </a:p>
        </p:txBody>
      </p:sp>
      <p:sp>
        <p:nvSpPr>
          <p:cNvPr id="246" name="TextBox 245"/>
          <p:cNvSpPr txBox="1"/>
          <p:nvPr/>
        </p:nvSpPr>
        <p:spPr>
          <a:xfrm>
            <a:off x="168490" y="6479488"/>
            <a:ext cx="10299787" cy="738664"/>
          </a:xfrm>
          <a:prstGeom prst="rect">
            <a:avLst/>
          </a:prstGeom>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spcBef>
                <a:spcPts val="477"/>
              </a:spcBef>
              <a:buSzPct val="100000"/>
            </a:pPr>
            <a:r>
              <a:rPr lang="en-US" sz="1200" i="1" dirty="0" smtClean="0"/>
              <a:t>The </a:t>
            </a:r>
            <a:r>
              <a:rPr lang="en-US" sz="1200" i="1" dirty="0"/>
              <a:t>OECD has </a:t>
            </a:r>
            <a:r>
              <a:rPr lang="en-US" sz="1200" i="1" dirty="0" smtClean="0"/>
              <a:t>extended </a:t>
            </a:r>
            <a:r>
              <a:rPr lang="en-US" sz="1200" i="1" dirty="0"/>
              <a:t>the criterion for a PE to that of a dependent agent that doesn’t have the legal authority to bind an enterprise, but acts on behalf of an enterprise by habitually concluding certain contracts or </a:t>
            </a:r>
            <a:r>
              <a:rPr lang="en-US" sz="1200" b="1" i="1" dirty="0"/>
              <a:t>playing the principal role leading to the conclusion of these contracts</a:t>
            </a:r>
            <a:r>
              <a:rPr lang="en-US" sz="1200" i="1" dirty="0"/>
              <a:t>. This new definition came about as a result of the OECD’s </a:t>
            </a:r>
            <a:r>
              <a:rPr lang="en-US" sz="1200" b="1" i="1" dirty="0"/>
              <a:t>Multilateral Convention</a:t>
            </a:r>
            <a:r>
              <a:rPr lang="en-US" sz="1200" i="1" dirty="0"/>
              <a:t> to prevent base erosion and profit shifting (BEPS).</a:t>
            </a:r>
            <a:endParaRPr lang="en-IN" sz="1200" i="1" dirty="0"/>
          </a:p>
        </p:txBody>
      </p:sp>
      <p:sp>
        <p:nvSpPr>
          <p:cNvPr id="23" name="Title 1"/>
          <p:cNvSpPr txBox="1">
            <a:spLocks/>
          </p:cNvSpPr>
          <p:nvPr/>
        </p:nvSpPr>
        <p:spPr bwMode="gray">
          <a:xfrm>
            <a:off x="264061" y="240006"/>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Google Ireland – Case law</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7" name="Group 26"/>
          <p:cNvGrpSpPr/>
          <p:nvPr/>
        </p:nvGrpSpPr>
        <p:grpSpPr>
          <a:xfrm>
            <a:off x="6420897" y="1623252"/>
            <a:ext cx="4047380" cy="3601891"/>
            <a:chOff x="6100437" y="1623252"/>
            <a:chExt cx="4367840" cy="3792327"/>
          </a:xfrm>
        </p:grpSpPr>
        <p:sp>
          <p:nvSpPr>
            <p:cNvPr id="29" name="Rectangle 28"/>
            <p:cNvSpPr/>
            <p:nvPr/>
          </p:nvSpPr>
          <p:spPr bwMode="gray">
            <a:xfrm>
              <a:off x="7596770" y="1623252"/>
              <a:ext cx="1429695" cy="545223"/>
            </a:xfrm>
            <a:prstGeom prst="rect">
              <a:avLst/>
            </a:prstGeom>
            <a:solidFill>
              <a:schemeClr val="accent3"/>
            </a:solidFill>
            <a:ln w="19050" algn="ctr">
              <a:noFill/>
              <a:miter lim="800000"/>
              <a:headEnd/>
              <a:tailEnd/>
            </a:ln>
          </p:spPr>
          <p:txBody>
            <a:bodyPr wrap="square" lIns="70677" tIns="70677" rIns="70677" bIns="70677" rtlCol="0" anchor="ctr"/>
            <a:lstStyle/>
            <a:p>
              <a:pPr algn="ctr">
                <a:lnSpc>
                  <a:spcPct val="106000"/>
                </a:lnSpc>
                <a:buFont typeface="Wingdings 2" pitchFamily="18" charset="2"/>
                <a:buNone/>
              </a:pPr>
              <a:r>
                <a:rPr lang="en-US" sz="1272" b="1" dirty="0">
                  <a:solidFill>
                    <a:schemeClr val="bg1"/>
                  </a:solidFill>
                </a:rPr>
                <a:t>Google USA</a:t>
              </a:r>
              <a:endParaRPr lang="en-IN" sz="1272" b="1" dirty="0">
                <a:solidFill>
                  <a:schemeClr val="bg1"/>
                </a:solidFill>
              </a:endParaRPr>
            </a:p>
          </p:txBody>
        </p:sp>
        <p:sp>
          <p:nvSpPr>
            <p:cNvPr id="30" name="Rectangle 29"/>
            <p:cNvSpPr/>
            <p:nvPr/>
          </p:nvSpPr>
          <p:spPr bwMode="gray">
            <a:xfrm>
              <a:off x="6191307" y="2750045"/>
              <a:ext cx="1538740" cy="714848"/>
            </a:xfrm>
            <a:prstGeom prst="rect">
              <a:avLst/>
            </a:prstGeom>
            <a:solidFill>
              <a:schemeClr val="accent3"/>
            </a:solidFill>
            <a:ln w="19050" algn="ctr">
              <a:noFill/>
              <a:miter lim="800000"/>
              <a:headEnd/>
              <a:tailEnd/>
            </a:ln>
          </p:spPr>
          <p:txBody>
            <a:bodyPr wrap="square" lIns="70677" tIns="70677" rIns="70677" bIns="70677" rtlCol="0" anchor="ctr"/>
            <a:lstStyle/>
            <a:p>
              <a:pPr algn="ctr">
                <a:lnSpc>
                  <a:spcPct val="106000"/>
                </a:lnSpc>
                <a:buFont typeface="Wingdings 2" pitchFamily="18" charset="2"/>
                <a:buNone/>
              </a:pPr>
              <a:r>
                <a:rPr lang="en-US" sz="1272" b="1" dirty="0">
                  <a:solidFill>
                    <a:schemeClr val="bg1"/>
                  </a:solidFill>
                </a:rPr>
                <a:t>Google Ireland</a:t>
              </a:r>
              <a:endParaRPr lang="en-IN" sz="1272" b="1" dirty="0">
                <a:solidFill>
                  <a:schemeClr val="bg1"/>
                </a:solidFill>
              </a:endParaRPr>
            </a:p>
          </p:txBody>
        </p:sp>
        <p:sp>
          <p:nvSpPr>
            <p:cNvPr id="32" name="Rectangle 31"/>
            <p:cNvSpPr/>
            <p:nvPr/>
          </p:nvSpPr>
          <p:spPr bwMode="gray">
            <a:xfrm>
              <a:off x="8929537" y="2750045"/>
              <a:ext cx="1538740" cy="714848"/>
            </a:xfrm>
            <a:prstGeom prst="rect">
              <a:avLst/>
            </a:prstGeom>
            <a:solidFill>
              <a:schemeClr val="accent3"/>
            </a:solidFill>
            <a:ln w="19050" algn="ctr">
              <a:noFill/>
              <a:miter lim="800000"/>
              <a:headEnd/>
              <a:tailEnd/>
            </a:ln>
          </p:spPr>
          <p:txBody>
            <a:bodyPr wrap="square" lIns="70677" tIns="70677" rIns="70677" bIns="70677" rtlCol="0" anchor="ctr"/>
            <a:lstStyle/>
            <a:p>
              <a:pPr algn="ctr">
                <a:lnSpc>
                  <a:spcPct val="106000"/>
                </a:lnSpc>
                <a:buFont typeface="Wingdings 2" pitchFamily="18" charset="2"/>
                <a:buNone/>
              </a:pPr>
              <a:r>
                <a:rPr lang="en-US" sz="1272" b="1" dirty="0">
                  <a:solidFill>
                    <a:schemeClr val="bg1"/>
                  </a:solidFill>
                </a:rPr>
                <a:t>Google France</a:t>
              </a:r>
              <a:endParaRPr lang="en-IN" sz="1272" b="1" dirty="0">
                <a:solidFill>
                  <a:schemeClr val="bg1"/>
                </a:solidFill>
              </a:endParaRPr>
            </a:p>
          </p:txBody>
        </p:sp>
        <p:cxnSp>
          <p:nvCxnSpPr>
            <p:cNvPr id="33" name="Elbow Connector 32"/>
            <p:cNvCxnSpPr>
              <a:stCxn id="29" idx="2"/>
              <a:endCxn id="30" idx="0"/>
            </p:cNvCxnSpPr>
            <p:nvPr/>
          </p:nvCxnSpPr>
          <p:spPr>
            <a:xfrm rot="5400000">
              <a:off x="7345362" y="1783789"/>
              <a:ext cx="581571" cy="1350941"/>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60422" y="3186224"/>
              <a:ext cx="1581146" cy="293670"/>
            </a:xfrm>
            <a:prstGeom prst="rect">
              <a:avLst/>
            </a:prstGeom>
            <a:noFill/>
          </p:spPr>
          <p:txBody>
            <a:bodyPr wrap="square" lIns="0" tIns="0" rIns="0" bIns="0" rtlCol="0">
              <a:spAutoFit/>
            </a:bodyPr>
            <a:lstStyle/>
            <a:p>
              <a:pPr algn="ctr">
                <a:spcBef>
                  <a:spcPts val="477"/>
                </a:spcBef>
                <a:buSzPct val="100000"/>
              </a:pPr>
              <a:r>
                <a:rPr lang="en-US" sz="954" dirty="0">
                  <a:solidFill>
                    <a:srgbClr val="313131"/>
                  </a:solidFill>
                </a:rPr>
                <a:t>Master Service Agreement</a:t>
              </a:r>
              <a:endParaRPr lang="en-IN" sz="954" dirty="0">
                <a:solidFill>
                  <a:srgbClr val="313131"/>
                </a:solidFill>
              </a:endParaRPr>
            </a:p>
          </p:txBody>
        </p:sp>
        <p:sp>
          <p:nvSpPr>
            <p:cNvPr id="35" name="TextBox 34"/>
            <p:cNvSpPr txBox="1"/>
            <p:nvPr/>
          </p:nvSpPr>
          <p:spPr>
            <a:xfrm>
              <a:off x="8517591" y="2253287"/>
              <a:ext cx="896589" cy="146835"/>
            </a:xfrm>
            <a:prstGeom prst="rect">
              <a:avLst/>
            </a:prstGeom>
            <a:noFill/>
          </p:spPr>
          <p:txBody>
            <a:bodyPr wrap="square" lIns="0" tIns="0" rIns="0" bIns="0" rtlCol="0">
              <a:spAutoFit/>
            </a:bodyPr>
            <a:lstStyle/>
            <a:p>
              <a:pPr>
                <a:spcBef>
                  <a:spcPts val="477"/>
                </a:spcBef>
                <a:buSzPct val="100000"/>
              </a:pPr>
              <a:r>
                <a:rPr lang="en-US" sz="954" dirty="0">
                  <a:solidFill>
                    <a:srgbClr val="313131"/>
                  </a:solidFill>
                </a:rPr>
                <a:t>Subsidiaries</a:t>
              </a:r>
              <a:endParaRPr lang="en-IN" sz="1272" dirty="0">
                <a:solidFill>
                  <a:srgbClr val="313131"/>
                </a:solidFill>
              </a:endParaRPr>
            </a:p>
          </p:txBody>
        </p:sp>
        <p:sp>
          <p:nvSpPr>
            <p:cNvPr id="36" name="Rectangle 35"/>
            <p:cNvSpPr/>
            <p:nvPr/>
          </p:nvSpPr>
          <p:spPr bwMode="gray">
            <a:xfrm>
              <a:off x="9111278" y="4652267"/>
              <a:ext cx="1356999" cy="763312"/>
            </a:xfrm>
            <a:prstGeom prst="rect">
              <a:avLst/>
            </a:prstGeom>
            <a:solidFill>
              <a:schemeClr val="accent3"/>
            </a:solidFill>
            <a:ln w="19050" algn="ctr">
              <a:noFill/>
              <a:miter lim="800000"/>
              <a:headEnd/>
              <a:tailEnd/>
            </a:ln>
          </p:spPr>
          <p:txBody>
            <a:bodyPr wrap="square" lIns="70677" tIns="70677" rIns="70677" bIns="70677" rtlCol="0" anchor="ctr"/>
            <a:lstStyle/>
            <a:p>
              <a:pPr algn="ctr">
                <a:lnSpc>
                  <a:spcPct val="106000"/>
                </a:lnSpc>
                <a:buFont typeface="Wingdings 2" pitchFamily="18" charset="2"/>
                <a:buNone/>
              </a:pPr>
              <a:r>
                <a:rPr lang="en-US" sz="1272" b="1" dirty="0">
                  <a:solidFill>
                    <a:schemeClr val="bg1"/>
                  </a:solidFill>
                </a:rPr>
                <a:t>French Customers</a:t>
              </a:r>
              <a:endParaRPr lang="en-IN" sz="1272" b="1" dirty="0">
                <a:solidFill>
                  <a:schemeClr val="bg1"/>
                </a:solidFill>
              </a:endParaRPr>
            </a:p>
          </p:txBody>
        </p:sp>
        <p:cxnSp>
          <p:nvCxnSpPr>
            <p:cNvPr id="37" name="Elbow Connector 36"/>
            <p:cNvCxnSpPr>
              <a:stCxn id="30" idx="2"/>
              <a:endCxn id="36" idx="1"/>
            </p:cNvCxnSpPr>
            <p:nvPr/>
          </p:nvCxnSpPr>
          <p:spPr>
            <a:xfrm rot="16200000" flipH="1">
              <a:off x="7251462" y="3174107"/>
              <a:ext cx="1569030" cy="2150601"/>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00437" y="4849910"/>
              <a:ext cx="987459" cy="293670"/>
            </a:xfrm>
            <a:prstGeom prst="rect">
              <a:avLst/>
            </a:prstGeom>
            <a:noFill/>
          </p:spPr>
          <p:txBody>
            <a:bodyPr wrap="square" lIns="0" tIns="0" rIns="0" bIns="0" rtlCol="0">
              <a:spAutoFit/>
            </a:bodyPr>
            <a:lstStyle/>
            <a:p>
              <a:pPr>
                <a:spcBef>
                  <a:spcPts val="477"/>
                </a:spcBef>
                <a:buSzPct val="100000"/>
              </a:pPr>
              <a:r>
                <a:rPr lang="en-US" sz="954" dirty="0">
                  <a:solidFill>
                    <a:srgbClr val="313131"/>
                  </a:solidFill>
                </a:rPr>
                <a:t>Sale of digital services</a:t>
              </a:r>
              <a:endParaRPr lang="en-IN" sz="954" dirty="0">
                <a:solidFill>
                  <a:srgbClr val="313131"/>
                </a:solidFill>
              </a:endParaRPr>
            </a:p>
          </p:txBody>
        </p:sp>
        <p:cxnSp>
          <p:nvCxnSpPr>
            <p:cNvPr id="39" name="Straight Arrow Connector 38"/>
            <p:cNvCxnSpPr/>
            <p:nvPr/>
          </p:nvCxnSpPr>
          <p:spPr>
            <a:xfrm>
              <a:off x="7730047" y="3092099"/>
              <a:ext cx="1199490" cy="3254"/>
            </a:xfrm>
            <a:prstGeom prst="straightConnector1">
              <a:avLst/>
            </a:prstGeom>
            <a:ln w="9525"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a:stCxn id="32" idx="2"/>
            </p:cNvCxnSpPr>
            <p:nvPr/>
          </p:nvCxnSpPr>
          <p:spPr>
            <a:xfrm>
              <a:off x="9698907" y="3464893"/>
              <a:ext cx="0" cy="1187374"/>
            </a:xfrm>
            <a:prstGeom prst="line">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TextBox 40"/>
            <p:cNvSpPr txBox="1"/>
            <p:nvPr/>
          </p:nvSpPr>
          <p:spPr>
            <a:xfrm>
              <a:off x="8881073" y="3740998"/>
              <a:ext cx="981401" cy="587340"/>
            </a:xfrm>
            <a:prstGeom prst="rect">
              <a:avLst/>
            </a:prstGeom>
            <a:noFill/>
          </p:spPr>
          <p:txBody>
            <a:bodyPr wrap="square" lIns="0" tIns="0" rIns="0" bIns="0" rtlCol="0">
              <a:spAutoFit/>
            </a:bodyPr>
            <a:lstStyle/>
            <a:p>
              <a:pPr>
                <a:spcBef>
                  <a:spcPts val="477"/>
                </a:spcBef>
                <a:buSzPct val="100000"/>
              </a:pPr>
              <a:r>
                <a:rPr lang="en-US" sz="954" dirty="0">
                  <a:solidFill>
                    <a:srgbClr val="313131"/>
                  </a:solidFill>
                </a:rPr>
                <a:t>Sale support services pursuant to MSA </a:t>
              </a:r>
              <a:endParaRPr lang="en-IN" sz="954" dirty="0">
                <a:solidFill>
                  <a:srgbClr val="313131"/>
                </a:solidFill>
              </a:endParaRPr>
            </a:p>
          </p:txBody>
        </p:sp>
        <p:cxnSp>
          <p:nvCxnSpPr>
            <p:cNvPr id="42" name="Curved Connector 41"/>
            <p:cNvCxnSpPr>
              <a:stCxn id="34" idx="2"/>
              <a:endCxn id="41" idx="1"/>
            </p:cNvCxnSpPr>
            <p:nvPr/>
          </p:nvCxnSpPr>
          <p:spPr>
            <a:xfrm rot="16200000" flipH="1">
              <a:off x="8338647" y="3492197"/>
              <a:ext cx="554774" cy="530078"/>
            </a:xfrm>
            <a:prstGeom prst="curvedConnector2">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32" idx="0"/>
            </p:cNvCxnSpPr>
            <p:nvPr/>
          </p:nvCxnSpPr>
          <p:spPr>
            <a:xfrm>
              <a:off x="8329792" y="2459260"/>
              <a:ext cx="1369115" cy="290785"/>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88336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A40698-421E-47E8-A37E-C718B699E9D0}"/>
              </a:ext>
            </a:extLst>
          </p:cNvPr>
          <p:cNvSpPr>
            <a:spLocks noGrp="1"/>
          </p:cNvSpPr>
          <p:nvPr>
            <p:ph idx="1"/>
          </p:nvPr>
        </p:nvSpPr>
        <p:spPr>
          <a:xfrm>
            <a:off x="365635" y="1318005"/>
            <a:ext cx="9332766" cy="5438238"/>
          </a:xfrm>
        </p:spPr>
        <p:txBody>
          <a:bodyPr/>
          <a:lstStyle/>
          <a:p>
            <a:pPr marL="315125" lvl="2" indent="-315125" algn="just"/>
            <a:r>
              <a:rPr lang="en-US" sz="1544" b="1" dirty="0">
                <a:solidFill>
                  <a:srgbClr val="00B0F0"/>
                </a:solidFill>
              </a:rPr>
              <a:t>Article 7(1) of Model Convention</a:t>
            </a:r>
          </a:p>
          <a:p>
            <a:pPr marL="315125" lvl="2" indent="-315125" algn="just"/>
            <a:endParaRPr lang="en-US" sz="1544" b="1" dirty="0">
              <a:solidFill>
                <a:srgbClr val="00B0F0"/>
              </a:solidFill>
            </a:endParaRPr>
          </a:p>
          <a:p>
            <a:pPr marL="315125" lvl="2" indent="-315125" algn="just"/>
            <a:endParaRPr lang="en-US" sz="1544" b="1" dirty="0">
              <a:solidFill>
                <a:srgbClr val="00B0F0"/>
              </a:solidFill>
            </a:endParaRPr>
          </a:p>
          <a:p>
            <a:pPr marL="315125" lvl="2" indent="-315125" algn="just"/>
            <a:endParaRPr lang="en-US" sz="1544" b="1" dirty="0">
              <a:solidFill>
                <a:srgbClr val="00B0F0"/>
              </a:solidFill>
            </a:endParaRPr>
          </a:p>
          <a:p>
            <a:pPr marL="315125" lvl="2" indent="-315125" algn="just"/>
            <a:endParaRPr lang="en-US" sz="1544" b="1" dirty="0">
              <a:solidFill>
                <a:srgbClr val="00B0F0"/>
              </a:solidFill>
            </a:endParaRPr>
          </a:p>
          <a:p>
            <a:pPr marL="315125" lvl="2" indent="-315125" algn="just"/>
            <a:endParaRPr lang="en-US" sz="1544" b="1" dirty="0">
              <a:solidFill>
                <a:srgbClr val="00B0F0"/>
              </a:solidFill>
            </a:endParaRPr>
          </a:p>
          <a:p>
            <a:pPr marL="315125" lvl="2" indent="-315125" algn="just"/>
            <a:endParaRPr lang="en-US" sz="1544" b="1" dirty="0">
              <a:solidFill>
                <a:srgbClr val="00B0F0"/>
              </a:solidFill>
            </a:endParaRPr>
          </a:p>
          <a:p>
            <a:pPr marL="315125" lvl="2" indent="-315125" algn="just"/>
            <a:r>
              <a:rPr lang="en-US" sz="1544" b="1" dirty="0" smtClean="0">
                <a:solidFill>
                  <a:srgbClr val="00B0F0"/>
                </a:solidFill>
              </a:rPr>
              <a:t>Base </a:t>
            </a:r>
            <a:r>
              <a:rPr lang="en-US" sz="1544" b="1" dirty="0">
                <a:solidFill>
                  <a:srgbClr val="00B0F0"/>
                </a:solidFill>
              </a:rPr>
              <a:t>erosion strategies adopted</a:t>
            </a:r>
          </a:p>
          <a:p>
            <a:pPr marL="708163" lvl="4" indent="-315125" algn="just">
              <a:buFontTx/>
              <a:buChar char="-"/>
            </a:pPr>
            <a:r>
              <a:rPr lang="en-IN" sz="1544" dirty="0" smtClean="0"/>
              <a:t>Minimization </a:t>
            </a:r>
            <a:r>
              <a:rPr lang="en-IN" sz="1544" dirty="0"/>
              <a:t>of taxation in the market country by avoiding taxable presence;</a:t>
            </a:r>
          </a:p>
          <a:p>
            <a:pPr marL="708163" lvl="4" indent="-315125" algn="just">
              <a:buFontTx/>
              <a:buChar char="-"/>
            </a:pPr>
            <a:r>
              <a:rPr lang="en-IN" sz="1544" dirty="0" smtClean="0"/>
              <a:t>Shifting </a:t>
            </a:r>
            <a:r>
              <a:rPr lang="en-IN" sz="1544" dirty="0"/>
              <a:t>gross profits by shifting trading structures or reducing net profit by maximising deductions;</a:t>
            </a:r>
          </a:p>
          <a:p>
            <a:pPr marL="708163" lvl="4" indent="-315125" algn="just">
              <a:buFontTx/>
              <a:buChar char="-"/>
            </a:pPr>
            <a:r>
              <a:rPr lang="en-IN" sz="1544" dirty="0" smtClean="0"/>
              <a:t>Low </a:t>
            </a:r>
            <a:r>
              <a:rPr lang="en-IN" sz="1544" dirty="0"/>
              <a:t>or nil withholding tax at source;</a:t>
            </a:r>
          </a:p>
          <a:p>
            <a:pPr marL="708163" lvl="4" indent="-315125" algn="just">
              <a:buFontTx/>
              <a:buChar char="-"/>
            </a:pPr>
            <a:r>
              <a:rPr lang="en-IN" sz="1544" dirty="0" smtClean="0"/>
              <a:t>Low </a:t>
            </a:r>
            <a:r>
              <a:rPr lang="en-IN" sz="1544" dirty="0"/>
              <a:t>or no taxation at the level of recipient via intra-group arrangements;</a:t>
            </a:r>
          </a:p>
          <a:p>
            <a:pPr marL="708163" lvl="4" indent="-315125" algn="just">
              <a:buFontTx/>
              <a:buChar char="-"/>
            </a:pPr>
            <a:r>
              <a:rPr lang="en-IN" sz="1544" dirty="0" smtClean="0"/>
              <a:t>No </a:t>
            </a:r>
            <a:r>
              <a:rPr lang="en-IN" sz="1544" dirty="0"/>
              <a:t>current taxation of the low-tax profit at the level of the ultimate parent;</a:t>
            </a:r>
          </a:p>
          <a:p>
            <a:pPr marL="315125" lvl="2" indent="-315125" algn="just"/>
            <a:endParaRPr lang="en-US" sz="1544" b="1" dirty="0">
              <a:solidFill>
                <a:srgbClr val="00B0F0"/>
              </a:solidFill>
            </a:endParaRPr>
          </a:p>
        </p:txBody>
      </p:sp>
      <p:pic>
        <p:nvPicPr>
          <p:cNvPr id="5" name="Picture 4"/>
          <p:cNvPicPr>
            <a:picLocks noChangeAspect="1"/>
          </p:cNvPicPr>
          <p:nvPr/>
        </p:nvPicPr>
        <p:blipFill>
          <a:blip r:embed="rId3"/>
          <a:stretch>
            <a:fillRect/>
          </a:stretch>
        </p:blipFill>
        <p:spPr>
          <a:xfrm>
            <a:off x="602797" y="1657780"/>
            <a:ext cx="9075419" cy="2016760"/>
          </a:xfrm>
          <a:prstGeom prst="rect">
            <a:avLst/>
          </a:prstGeom>
        </p:spPr>
      </p:pic>
      <p:sp>
        <p:nvSpPr>
          <p:cNvPr id="9"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OECD response to Digital Economy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BEPS Action </a:t>
            </a:r>
            <a:r>
              <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1 Digital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economy (1/2)</a:t>
            </a:r>
            <a:endPar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62577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35A40698-421E-47E8-A37E-C718B699E9D0}"/>
              </a:ext>
            </a:extLst>
          </p:cNvPr>
          <p:cNvSpPr txBox="1">
            <a:spLocks/>
          </p:cNvSpPr>
          <p:nvPr/>
        </p:nvSpPr>
        <p:spPr>
          <a:xfrm>
            <a:off x="376238" y="1295400"/>
            <a:ext cx="9782646" cy="4931400"/>
          </a:xfrm>
          <a:prstGeom prst="rect">
            <a:avLst/>
          </a:prstGeom>
        </p:spPr>
        <p:txBody>
          <a:bodyPr vert="horz" lIns="0" tIns="0" rIns="0" bIns="0" rtlCol="0">
            <a:noAutofit/>
          </a:bodyPr>
          <a:lst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712788" algn="l"/>
              </a:tabLst>
              <a:defRPr/>
            </a:pPr>
            <a:r>
              <a:rPr kumimoji="0" lang="en-US" sz="1400" b="1" i="0" u="none" strike="noStrike" kern="1200" cap="none" spc="0" normalizeH="0" baseline="0" noProof="0" dirty="0" smtClean="0">
                <a:ln>
                  <a:noFill/>
                </a:ln>
                <a:solidFill>
                  <a:srgbClr val="00B0F0"/>
                </a:solidFill>
                <a:effectLst/>
                <a:uLnTx/>
                <a:uFillTx/>
                <a:latin typeface="Verdana"/>
                <a:ea typeface="+mn-ea"/>
                <a:cs typeface="+mn-cs"/>
              </a:rPr>
              <a:t>Factors to be considered for determining the significant economic presence</a:t>
            </a:r>
          </a:p>
          <a:p>
            <a:pPr marL="2857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712788" algn="l"/>
              </a:tabLst>
              <a:defRPr/>
            </a:pPr>
            <a:endParaRPr kumimoji="0" lang="en-US" sz="1400" b="1" i="0" u="none" strike="noStrike" kern="1200" cap="none" spc="0" normalizeH="0" baseline="0" noProof="0" dirty="0" smtClean="0">
              <a:ln>
                <a:noFill/>
              </a:ln>
              <a:solidFill>
                <a:srgbClr val="00B0F0"/>
              </a:solidFill>
              <a:effectLst/>
              <a:uLnTx/>
              <a:uFillTx/>
              <a:latin typeface="Verdana"/>
              <a:ea typeface="+mn-ea"/>
              <a:cs typeface="+mn-cs"/>
            </a:endParaRPr>
          </a:p>
          <a:p>
            <a:pPr marL="441325" marR="0" lvl="1" indent="-166688"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1" i="0" u="none" strike="noStrike" kern="1200" cap="none" spc="0" normalizeH="0" baseline="0" noProof="0" dirty="0" smtClean="0">
                <a:ln>
                  <a:noFill/>
                </a:ln>
                <a:solidFill>
                  <a:srgbClr val="313131"/>
                </a:solidFill>
                <a:effectLst/>
                <a:uLnTx/>
                <a:uFillTx/>
                <a:latin typeface="Verdana"/>
                <a:ea typeface="+mn-ea"/>
                <a:cs typeface="+mn-cs"/>
              </a:rPr>
              <a:t>Revenue based factor</a:t>
            </a: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 – Revenue generated as potential indicators of the existence of a significant economic presence. Due consideration required for </a:t>
            </a:r>
          </a:p>
          <a:p>
            <a:pPr marL="712788" marR="0" lvl="1" indent="-263525" algn="l" defTabSz="914400" rtl="0" eaLnBrk="1" fontAlgn="auto" latinLnBrk="0" hangingPunct="1">
              <a:lnSpc>
                <a:spcPct val="100000"/>
              </a:lnSpc>
              <a:spcBef>
                <a:spcPts val="0"/>
              </a:spcBef>
              <a:spcAft>
                <a:spcPts val="0"/>
              </a:spcAft>
              <a:buClrTx/>
              <a:buSzTx/>
              <a:buFont typeface="Arial" pitchFamily="34" charset="0"/>
              <a:buNone/>
              <a:tabLst>
                <a:tab pos="712788" algn="l"/>
              </a:tabLst>
              <a:defRPr/>
            </a:pPr>
            <a:endParaRPr kumimoji="0" lang="en-IN" sz="1400" b="0" i="0" u="none" strike="noStrike" kern="1200" cap="none" spc="0" normalizeH="0" baseline="0" noProof="0" dirty="0" smtClean="0">
              <a:ln>
                <a:noFill/>
              </a:ln>
              <a:solidFill>
                <a:srgbClr val="313131"/>
              </a:solidFill>
              <a:effectLst/>
              <a:uLnTx/>
              <a:uFillTx/>
              <a:latin typeface="Verdana"/>
              <a:ea typeface="+mn-ea"/>
              <a:cs typeface="+mn-cs"/>
            </a:endParaRPr>
          </a:p>
          <a:p>
            <a:pPr marL="712788" marR="0" lvl="1" indent="-263525"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transactions covered (whether or not to include only revenues generated from digital transactions concluded with in-country);</a:t>
            </a:r>
          </a:p>
          <a:p>
            <a:pPr marL="712788" marR="0" lvl="1" indent="-263525"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level of the threshold (to prescribe threshold in absolute terms and in local currency);</a:t>
            </a:r>
          </a:p>
          <a:p>
            <a:pPr marL="712788" marR="0" lvl="1" indent="-263525"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administration of the threshold (ability of the country to identify and measure remote sales activities of the non-resident enterprise). </a:t>
            </a:r>
          </a:p>
          <a:p>
            <a:pPr marL="849313" marR="0" lvl="1" indent="-400050" algn="l" defTabSz="914400" rtl="0" eaLnBrk="1" fontAlgn="auto" latinLnBrk="0" hangingPunct="1">
              <a:lnSpc>
                <a:spcPct val="100000"/>
              </a:lnSpc>
              <a:spcBef>
                <a:spcPts val="0"/>
              </a:spcBef>
              <a:spcAft>
                <a:spcPts val="0"/>
              </a:spcAft>
              <a:buClrTx/>
              <a:buSzTx/>
              <a:buFont typeface="Arial" pitchFamily="34" charset="0"/>
              <a:buAutoNum type="romanLcParenBoth"/>
              <a:tabLst>
                <a:tab pos="712788" algn="l"/>
              </a:tabLst>
              <a:defRPr/>
            </a:pPr>
            <a:endParaRPr kumimoji="0" lang="en-IN" sz="1400" b="0" i="0" u="none" strike="noStrike" kern="1200" cap="none" spc="0" normalizeH="0" baseline="0" noProof="0" dirty="0" smtClean="0">
              <a:ln>
                <a:noFill/>
              </a:ln>
              <a:solidFill>
                <a:srgbClr val="313131"/>
              </a:solidFill>
              <a:effectLst/>
              <a:uLnTx/>
              <a:uFillTx/>
              <a:latin typeface="Verdana"/>
              <a:ea typeface="+mn-ea"/>
              <a:cs typeface="+mn-cs"/>
            </a:endParaRPr>
          </a:p>
          <a:p>
            <a:pPr marL="441325" marR="0" lvl="1" indent="-166688"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1" i="0" u="none" strike="noStrike" kern="1200" cap="none" spc="0" normalizeH="0" baseline="0" noProof="0" dirty="0" smtClean="0">
                <a:ln>
                  <a:noFill/>
                </a:ln>
                <a:solidFill>
                  <a:srgbClr val="313131"/>
                </a:solidFill>
                <a:effectLst/>
                <a:uLnTx/>
                <a:uFillTx/>
                <a:latin typeface="Verdana"/>
                <a:ea typeface="+mn-ea"/>
                <a:cs typeface="+mn-cs"/>
              </a:rPr>
              <a:t>Digital factor - </a:t>
            </a: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The ability to reach significant numbers of customers. Factors considered to include </a:t>
            </a:r>
          </a:p>
          <a:p>
            <a:pPr marL="735012" marR="0" lvl="1" indent="-285750"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endParaRPr kumimoji="0" lang="en-IN" sz="1400" b="0" i="0" u="none" strike="noStrike" kern="1200" cap="none" spc="0" normalizeH="0" baseline="0" noProof="0" dirty="0" smtClean="0">
              <a:ln>
                <a:noFill/>
              </a:ln>
              <a:solidFill>
                <a:srgbClr val="313131"/>
              </a:solidFill>
              <a:effectLst/>
              <a:uLnTx/>
              <a:uFillTx/>
              <a:latin typeface="Verdana"/>
              <a:ea typeface="+mn-ea"/>
              <a:cs typeface="+mn-cs"/>
            </a:endParaRPr>
          </a:p>
          <a:p>
            <a:pPr marL="735012" marR="0" lvl="1" indent="-285750"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local domain name and local digital platform </a:t>
            </a:r>
          </a:p>
          <a:p>
            <a:pPr marL="735012" marR="0" lvl="1" indent="-285750"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Local payment options </a:t>
            </a:r>
          </a:p>
          <a:p>
            <a:pPr marL="806450" marR="0" lvl="1" indent="-357188" algn="l" defTabSz="914400" rtl="0" eaLnBrk="1" fontAlgn="auto" latinLnBrk="0" hangingPunct="1">
              <a:lnSpc>
                <a:spcPct val="100000"/>
              </a:lnSpc>
              <a:spcBef>
                <a:spcPts val="0"/>
              </a:spcBef>
              <a:spcAft>
                <a:spcPts val="0"/>
              </a:spcAft>
              <a:buClrTx/>
              <a:buSzTx/>
              <a:buFont typeface="Arial" pitchFamily="34" charset="0"/>
              <a:buAutoNum type="romanLcParenBoth"/>
              <a:tabLst>
                <a:tab pos="712788" algn="l"/>
              </a:tabLst>
              <a:defRPr/>
            </a:pPr>
            <a:endParaRPr kumimoji="0" lang="en-IN" sz="1400" b="0" i="0" u="none" strike="noStrike" kern="1200" cap="none" spc="0" normalizeH="0" baseline="0" noProof="0" dirty="0" smtClean="0">
              <a:ln>
                <a:noFill/>
              </a:ln>
              <a:solidFill>
                <a:srgbClr val="313131"/>
              </a:solidFill>
              <a:effectLst/>
              <a:uLnTx/>
              <a:uFillTx/>
              <a:latin typeface="Verdana"/>
              <a:ea typeface="+mn-ea"/>
              <a:cs typeface="+mn-cs"/>
            </a:endParaRPr>
          </a:p>
          <a:p>
            <a:pPr marL="441325" marR="0" lvl="1" indent="-166688"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1" i="0" u="none" strike="noStrike" kern="1200" cap="none" spc="0" normalizeH="0" baseline="0" noProof="0" dirty="0" smtClean="0">
                <a:ln>
                  <a:noFill/>
                </a:ln>
                <a:solidFill>
                  <a:srgbClr val="313131"/>
                </a:solidFill>
                <a:effectLst/>
                <a:uLnTx/>
                <a:uFillTx/>
                <a:latin typeface="Verdana"/>
                <a:ea typeface="+mn-ea"/>
                <a:cs typeface="+mn-cs"/>
              </a:rPr>
              <a:t>User-based factors</a:t>
            </a:r>
          </a:p>
          <a:p>
            <a:pPr marL="712788" marR="0" lvl="1" indent="-263525"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endParaRPr kumimoji="0" lang="en-IN" sz="1400" b="0" i="0" u="none" strike="noStrike" kern="1200" cap="none" spc="0" normalizeH="0" baseline="0" noProof="0" dirty="0" smtClean="0">
              <a:ln>
                <a:noFill/>
              </a:ln>
              <a:solidFill>
                <a:srgbClr val="313131"/>
              </a:solidFill>
              <a:effectLst/>
              <a:uLnTx/>
              <a:uFillTx/>
              <a:latin typeface="Verdana"/>
              <a:ea typeface="+mn-ea"/>
              <a:cs typeface="+mn-cs"/>
            </a:endParaRPr>
          </a:p>
          <a:p>
            <a:pPr marL="712788" marR="0" lvl="1" indent="-263525"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Monthly active users (number of monthly active users on the digital platform that are habitually resident in a given country in a taxable year) </a:t>
            </a:r>
          </a:p>
          <a:p>
            <a:pPr marL="712788" marR="0" lvl="1" indent="-263525"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Online contract conclusion (conclusion of contracts via a digital platform without the need for the intervention of local personnel or dependent agents) </a:t>
            </a:r>
          </a:p>
          <a:p>
            <a:pPr marL="712788" marR="0" lvl="1" indent="-263525"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Data collected (the volume of digital content </a:t>
            </a: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collected) </a:t>
            </a: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with specific focus on the origin of the data collected, irrespective of the data warehouse.  The range of data captured by the threshold would cover also, e.g. user created content, product reviews, and search histories.</a:t>
            </a:r>
          </a:p>
          <a:p>
            <a:pPr marL="274638" marR="0" lvl="0" indent="-274638" algn="l" defTabSz="914400" rtl="0" eaLnBrk="1" fontAlgn="auto" latinLnBrk="0" hangingPunct="1">
              <a:lnSpc>
                <a:spcPct val="100000"/>
              </a:lnSpc>
              <a:spcBef>
                <a:spcPts val="0"/>
              </a:spcBef>
              <a:spcAft>
                <a:spcPts val="0"/>
              </a:spcAft>
              <a:buClrTx/>
              <a:buSzTx/>
              <a:buFont typeface="Arial" pitchFamily="34" charset="0"/>
              <a:buChar char="•"/>
              <a:tabLst>
                <a:tab pos="712788" algn="l"/>
              </a:tabLst>
              <a:defRPr/>
            </a:pPr>
            <a:endParaRPr kumimoji="0" lang="en-IN" sz="1400" b="0" i="0" u="none" strike="noStrike" kern="1200" cap="none" spc="0" normalizeH="0" baseline="0" noProof="0" dirty="0" smtClean="0">
              <a:ln>
                <a:noFill/>
              </a:ln>
              <a:solidFill>
                <a:srgbClr val="313131"/>
              </a:solidFill>
              <a:effectLst/>
              <a:uLnTx/>
              <a:uFillTx/>
              <a:latin typeface="Verdana"/>
              <a:ea typeface="+mn-ea"/>
              <a:cs typeface="+mn-cs"/>
            </a:endParaRPr>
          </a:p>
          <a:p>
            <a:pPr marL="449263" marR="0" lvl="0" indent="-185738" algn="l" defTabSz="914400" rtl="0" eaLnBrk="1" fontAlgn="auto" latinLnBrk="0" hangingPunct="1">
              <a:lnSpc>
                <a:spcPct val="100000"/>
              </a:lnSpc>
              <a:spcBef>
                <a:spcPts val="0"/>
              </a:spcBef>
              <a:spcAft>
                <a:spcPts val="0"/>
              </a:spcAft>
              <a:buClrTx/>
              <a:buSzTx/>
              <a:buFontTx/>
              <a:buChar char="-"/>
              <a:tabLst>
                <a:tab pos="712788" algn="l"/>
              </a:tabLst>
              <a:defRPr/>
            </a:pPr>
            <a:r>
              <a:rPr kumimoji="0" lang="en-IN" sz="1400" b="0" i="0" u="none" strike="noStrike" kern="1200" cap="none" spc="0" normalizeH="0" baseline="0" noProof="0" dirty="0" smtClean="0">
                <a:ln>
                  <a:noFill/>
                </a:ln>
                <a:solidFill>
                  <a:srgbClr val="313131"/>
                </a:solidFill>
                <a:effectLst/>
                <a:uLnTx/>
                <a:uFillTx/>
                <a:latin typeface="Verdana"/>
                <a:ea typeface="+mn-ea"/>
                <a:cs typeface="+mn-cs"/>
              </a:rPr>
              <a:t>Possible combinations of the revenue factor with the other factors captured above</a:t>
            </a:r>
          </a:p>
          <a:p>
            <a:pPr marL="274638" marR="0" lvl="0" indent="-274638" algn="l" defTabSz="914400" rtl="0" eaLnBrk="1" fontAlgn="auto" latinLnBrk="0" hangingPunct="1">
              <a:lnSpc>
                <a:spcPct val="100000"/>
              </a:lnSpc>
              <a:spcBef>
                <a:spcPts val="0"/>
              </a:spcBef>
              <a:spcAft>
                <a:spcPts val="0"/>
              </a:spcAft>
              <a:buClrTx/>
              <a:buSzTx/>
              <a:buFontTx/>
              <a:buChar char="-"/>
              <a:tabLst>
                <a:tab pos="712788" algn="l"/>
              </a:tabLst>
              <a:defRPr/>
            </a:pPr>
            <a:endParaRPr kumimoji="0" lang="en-US" sz="1400" b="1" i="0" u="none" strike="noStrike" kern="1200" cap="none" spc="0" normalizeH="0" baseline="0" noProof="0" dirty="0">
              <a:ln>
                <a:noFill/>
              </a:ln>
              <a:solidFill>
                <a:srgbClr val="00B0F0"/>
              </a:solidFill>
              <a:effectLst/>
              <a:uLnTx/>
              <a:uFillTx/>
              <a:latin typeface="Verdana"/>
              <a:ea typeface="+mn-ea"/>
              <a:cs typeface="+mn-cs"/>
            </a:endParaRPr>
          </a:p>
        </p:txBody>
      </p:sp>
      <p:sp>
        <p:nvSpPr>
          <p:cNvPr id="4"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OECD response to Digital Economy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BEPS Action </a:t>
            </a:r>
            <a:r>
              <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1 Digital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economy (2/2)</a:t>
            </a:r>
            <a:endPar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10954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882962" y="1153916"/>
            <a:ext cx="5358461" cy="5201211"/>
          </a:xfrm>
        </p:spPr>
        <p:txBody>
          <a:bodyPr/>
          <a:lstStyle/>
          <a:p>
            <a:pPr defTabSz="1008400">
              <a:lnSpc>
                <a:spcPct val="114000"/>
              </a:lnSpc>
              <a:spcBef>
                <a:spcPts val="300"/>
              </a:spcBef>
              <a:spcAft>
                <a:spcPts val="300"/>
              </a:spcAft>
            </a:pPr>
            <a:r>
              <a:rPr lang="en-US" sz="1400" b="1" dirty="0">
                <a:solidFill>
                  <a:prstClr val="black"/>
                </a:solidFill>
                <a:latin typeface="+mj-lt"/>
              </a:rPr>
              <a:t>Facts</a:t>
            </a:r>
            <a:endParaRPr lang="en-IN" sz="1400" b="1" dirty="0">
              <a:solidFill>
                <a:prstClr val="black"/>
              </a:solidFill>
              <a:latin typeface="+mj-lt"/>
            </a:endParaRPr>
          </a:p>
          <a:p>
            <a:pPr marL="285750" indent="-285750" algn="just">
              <a:lnSpc>
                <a:spcPct val="114000"/>
              </a:lnSpc>
              <a:spcBef>
                <a:spcPts val="300"/>
              </a:spcBef>
              <a:spcAft>
                <a:spcPts val="300"/>
              </a:spcAft>
              <a:buFont typeface="Arial" panose="020B0604020202020204" pitchFamily="34" charset="0"/>
              <a:buChar char="•"/>
            </a:pPr>
            <a:r>
              <a:rPr lang="en-US" sz="1400" dirty="0" smtClean="0">
                <a:latin typeface="+mj-lt"/>
              </a:rPr>
              <a:t>ABB FZ-LLP (“ABB FZ”) is a non-resident company incorporated in UAE and engaged in the business of providing regional service activities for ABB entities in India, Middle-east and Africa.</a:t>
            </a:r>
          </a:p>
          <a:p>
            <a:pPr marL="285750" indent="-285750" algn="just">
              <a:lnSpc>
                <a:spcPct val="114000"/>
              </a:lnSpc>
              <a:spcBef>
                <a:spcPts val="300"/>
              </a:spcBef>
              <a:spcAft>
                <a:spcPts val="300"/>
              </a:spcAft>
              <a:buFont typeface="Arial" panose="020B0604020202020204" pitchFamily="34" charset="0"/>
              <a:buChar char="•"/>
            </a:pPr>
            <a:r>
              <a:rPr lang="en-US" sz="1400" dirty="0" smtClean="0">
                <a:latin typeface="+mj-lt"/>
              </a:rPr>
              <a:t>ABB FZ entered into regional headquarter service agreement with ABB Limited and rendered services.</a:t>
            </a:r>
          </a:p>
          <a:p>
            <a:pPr marL="285750" indent="-285750" algn="just">
              <a:lnSpc>
                <a:spcPct val="114000"/>
              </a:lnSpc>
              <a:spcBef>
                <a:spcPts val="300"/>
              </a:spcBef>
              <a:spcAft>
                <a:spcPts val="300"/>
              </a:spcAft>
              <a:buFont typeface="Arial" panose="020B0604020202020204" pitchFamily="34" charset="0"/>
              <a:buChar char="•"/>
            </a:pPr>
            <a:r>
              <a:rPr lang="en-US" sz="1400" dirty="0" smtClean="0">
                <a:latin typeface="+mj-lt"/>
              </a:rPr>
              <a:t>ABB FZ claimed the income received from ABB Limited as exempt income as the Indo-UAE DTAA does not have FTS clause.</a:t>
            </a:r>
          </a:p>
          <a:p>
            <a:pPr marL="285750" indent="-285750" algn="just">
              <a:lnSpc>
                <a:spcPct val="114000"/>
              </a:lnSpc>
              <a:spcBef>
                <a:spcPts val="300"/>
              </a:spcBef>
              <a:spcAft>
                <a:spcPts val="300"/>
              </a:spcAft>
              <a:buFont typeface="Arial" panose="020B0604020202020204" pitchFamily="34" charset="0"/>
              <a:buChar char="•"/>
            </a:pPr>
            <a:r>
              <a:rPr lang="en-US" sz="1400" dirty="0" smtClean="0">
                <a:latin typeface="+mj-lt"/>
              </a:rPr>
              <a:t>Since FTS clause has specifically excluded from the treaty, the taxability fall under Article 22 and would be taxable  in India only if the entity has a PE in India. </a:t>
            </a:r>
          </a:p>
          <a:p>
            <a:pPr marL="285750" indent="-285750" algn="just">
              <a:lnSpc>
                <a:spcPct val="114000"/>
              </a:lnSpc>
              <a:spcBef>
                <a:spcPts val="300"/>
              </a:spcBef>
              <a:spcAft>
                <a:spcPts val="300"/>
              </a:spcAft>
              <a:buFont typeface="Arial" panose="020B0604020202020204" pitchFamily="34" charset="0"/>
              <a:buChar char="•"/>
            </a:pPr>
            <a:r>
              <a:rPr lang="en-US" sz="1400" dirty="0" smtClean="0">
                <a:latin typeface="+mj-lt"/>
              </a:rPr>
              <a:t>Since ABB FZ does not have a PE in India was not liable to be taxed in India.</a:t>
            </a:r>
          </a:p>
          <a:p>
            <a:pPr marL="285750" indent="-285750" algn="just">
              <a:lnSpc>
                <a:spcPct val="114000"/>
              </a:lnSpc>
              <a:spcBef>
                <a:spcPts val="300"/>
              </a:spcBef>
              <a:spcAft>
                <a:spcPts val="300"/>
              </a:spcAft>
              <a:buFont typeface="Arial" panose="020B0604020202020204" pitchFamily="34" charset="0"/>
              <a:buChar char="•"/>
            </a:pPr>
            <a:r>
              <a:rPr lang="en-US" sz="1400" dirty="0" smtClean="0">
                <a:latin typeface="+mj-lt"/>
              </a:rPr>
              <a:t>The AO in his order brought out that apart from claiming that its income is not taxable in income in the absence of FTS clause in DTAA and had not proved the non-existence of PE in India.</a:t>
            </a:r>
          </a:p>
          <a:p>
            <a:pPr marL="285750" indent="-285750" algn="just">
              <a:lnSpc>
                <a:spcPct val="114000"/>
              </a:lnSpc>
              <a:spcBef>
                <a:spcPts val="300"/>
              </a:spcBef>
              <a:spcAft>
                <a:spcPts val="300"/>
              </a:spcAft>
              <a:buFont typeface="Arial" panose="020B0604020202020204" pitchFamily="34" charset="0"/>
              <a:buChar char="•"/>
            </a:pPr>
            <a:r>
              <a:rPr lang="en-US" sz="1400" dirty="0" smtClean="0">
                <a:latin typeface="+mj-lt"/>
              </a:rPr>
              <a:t>The AO further held that in the absence of FTS clause in DTAA, the local act will prevail and the sums paid will be covered under section 9(</a:t>
            </a:r>
            <a:r>
              <a:rPr lang="en-US" sz="1400" dirty="0" err="1" smtClean="0">
                <a:latin typeface="+mj-lt"/>
              </a:rPr>
              <a:t>i</a:t>
            </a:r>
            <a:r>
              <a:rPr lang="en-US" sz="1400" dirty="0" smtClean="0">
                <a:latin typeface="+mj-lt"/>
              </a:rPr>
              <a:t>)(vii) and not as per DTAA.</a:t>
            </a:r>
          </a:p>
          <a:p>
            <a:pPr marL="285750" indent="-285750" algn="just">
              <a:lnSpc>
                <a:spcPct val="114000"/>
              </a:lnSpc>
              <a:spcBef>
                <a:spcPts val="300"/>
              </a:spcBef>
              <a:spcAft>
                <a:spcPts val="300"/>
              </a:spcAft>
              <a:buFont typeface="Arial" panose="020B0604020202020204" pitchFamily="34" charset="0"/>
              <a:buChar char="•"/>
            </a:pPr>
            <a:r>
              <a:rPr lang="en-US" sz="1400" dirty="0" smtClean="0">
                <a:latin typeface="+mj-lt"/>
              </a:rPr>
              <a:t>DRP confirmed the actions of the AO.</a:t>
            </a:r>
            <a:endParaRPr lang="en-US" sz="1400" dirty="0">
              <a:latin typeface="+mj-lt"/>
            </a:endParaRPr>
          </a:p>
          <a:p>
            <a:pPr marL="285750" indent="-285750" algn="just">
              <a:lnSpc>
                <a:spcPct val="114000"/>
              </a:lnSpc>
              <a:spcBef>
                <a:spcPts val="300"/>
              </a:spcBef>
              <a:spcAft>
                <a:spcPts val="300"/>
              </a:spcAft>
              <a:buFont typeface="Arial" panose="020B0604020202020204" pitchFamily="34" charset="0"/>
              <a:buChar char="•"/>
            </a:pPr>
            <a:endParaRPr lang="en-US" sz="1400" dirty="0" smtClean="0">
              <a:latin typeface="+mj-lt"/>
            </a:endParaRPr>
          </a:p>
          <a:p>
            <a:pPr marL="285750" indent="-285750">
              <a:lnSpc>
                <a:spcPct val="114000"/>
              </a:lnSpc>
              <a:spcBef>
                <a:spcPts val="300"/>
              </a:spcBef>
              <a:spcAft>
                <a:spcPts val="300"/>
              </a:spcAft>
              <a:buFont typeface="Arial" panose="020B0604020202020204" pitchFamily="34" charset="0"/>
              <a:buChar char="•"/>
            </a:pPr>
            <a:endParaRPr lang="en-IN" sz="1400" dirty="0">
              <a:latin typeface="+mj-lt"/>
            </a:endParaRPr>
          </a:p>
        </p:txBody>
      </p:sp>
      <p:grpSp>
        <p:nvGrpSpPr>
          <p:cNvPr id="24" name="Group 23"/>
          <p:cNvGrpSpPr/>
          <p:nvPr/>
        </p:nvGrpSpPr>
        <p:grpSpPr>
          <a:xfrm>
            <a:off x="693364" y="1733153"/>
            <a:ext cx="3786835" cy="4105443"/>
            <a:chOff x="693364" y="1733153"/>
            <a:chExt cx="3786835" cy="4105443"/>
          </a:xfrm>
        </p:grpSpPr>
        <p:sp>
          <p:nvSpPr>
            <p:cNvPr id="25" name="Rounded Rectangle 24"/>
            <p:cNvSpPr/>
            <p:nvPr/>
          </p:nvSpPr>
          <p:spPr bwMode="gray">
            <a:xfrm>
              <a:off x="1636417" y="1733153"/>
              <a:ext cx="2069280" cy="1098519"/>
            </a:xfrm>
            <a:prstGeom prst="roundRect">
              <a:avLst/>
            </a:prstGeom>
            <a:solidFill>
              <a:schemeClr val="accent1"/>
            </a:solidFill>
            <a:ln w="19050" algn="ctr">
              <a:noFill/>
              <a:miter lim="800000"/>
              <a:headEnd/>
              <a:tailEnd/>
            </a:ln>
          </p:spPr>
          <p:txBody>
            <a:bodyPr wrap="square" lIns="98037" tIns="98037" rIns="98037" bIns="98037" rtlCol="0" anchor="ctr"/>
            <a:lstStyle/>
            <a:p>
              <a:pPr algn="ctr" defTabSz="1008400">
                <a:lnSpc>
                  <a:spcPct val="106000"/>
                </a:lnSpc>
              </a:pPr>
              <a:r>
                <a:rPr lang="en-US" sz="1400" b="1" dirty="0" smtClean="0">
                  <a:solidFill>
                    <a:prstClr val="white"/>
                  </a:solidFill>
                </a:rPr>
                <a:t>ABB FZ-LLC</a:t>
              </a:r>
              <a:endParaRPr lang="en-IN" sz="1400" b="1" dirty="0">
                <a:solidFill>
                  <a:prstClr val="white"/>
                </a:solidFill>
              </a:endParaRPr>
            </a:p>
          </p:txBody>
        </p:sp>
        <p:sp>
          <p:nvSpPr>
            <p:cNvPr id="28" name="Rounded Rectangle 27"/>
            <p:cNvSpPr/>
            <p:nvPr/>
          </p:nvSpPr>
          <p:spPr bwMode="gray">
            <a:xfrm>
              <a:off x="1636417" y="4756542"/>
              <a:ext cx="2069280" cy="1082054"/>
            </a:xfrm>
            <a:prstGeom prst="roundRect">
              <a:avLst/>
            </a:prstGeom>
            <a:solidFill>
              <a:schemeClr val="accent3"/>
            </a:solidFill>
            <a:ln w="19050" algn="ctr">
              <a:noFill/>
              <a:miter lim="800000"/>
              <a:headEnd/>
              <a:tailEnd/>
            </a:ln>
          </p:spPr>
          <p:txBody>
            <a:bodyPr wrap="square" lIns="98037" tIns="98037" rIns="98037" bIns="98037" rtlCol="0" anchor="ctr"/>
            <a:lstStyle/>
            <a:p>
              <a:pPr algn="ctr" defTabSz="1008400">
                <a:lnSpc>
                  <a:spcPct val="106000"/>
                </a:lnSpc>
              </a:pPr>
              <a:r>
                <a:rPr lang="en-IN" sz="1400" b="1" dirty="0" smtClean="0">
                  <a:solidFill>
                    <a:prstClr val="white"/>
                  </a:solidFill>
                </a:rPr>
                <a:t>ABB Limited</a:t>
              </a:r>
              <a:endParaRPr lang="en-IN" sz="1400" b="1" dirty="0">
                <a:solidFill>
                  <a:prstClr val="white"/>
                </a:solidFill>
              </a:endParaRPr>
            </a:p>
          </p:txBody>
        </p:sp>
        <p:cxnSp>
          <p:nvCxnSpPr>
            <p:cNvPr id="30" name="Straight Arrow Connector 29"/>
            <p:cNvCxnSpPr>
              <a:stCxn id="28" idx="0"/>
              <a:endCxn id="25" idx="2"/>
            </p:cNvCxnSpPr>
            <p:nvPr/>
          </p:nvCxnSpPr>
          <p:spPr>
            <a:xfrm flipV="1">
              <a:off x="2671057" y="2831672"/>
              <a:ext cx="0" cy="192487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3364" y="3640905"/>
              <a:ext cx="1877911" cy="646331"/>
            </a:xfrm>
            <a:prstGeom prst="rect">
              <a:avLst/>
            </a:prstGeom>
            <a:noFill/>
          </p:spPr>
          <p:txBody>
            <a:bodyPr wrap="square" lIns="0" tIns="0" rIns="0" bIns="0" rtlCol="0">
              <a:spAutoFit/>
            </a:bodyPr>
            <a:lstStyle/>
            <a:p>
              <a:pPr algn="ctr" defTabSz="1008400">
                <a:spcBef>
                  <a:spcPts val="662"/>
                </a:spcBef>
                <a:buSzPct val="100000"/>
              </a:pPr>
              <a:r>
                <a:rPr lang="en-IN" sz="1400" dirty="0" smtClean="0"/>
                <a:t>Fees for Technical Services for services rendered</a:t>
              </a:r>
              <a:endParaRPr lang="en-IN" sz="1400" dirty="0"/>
            </a:p>
          </p:txBody>
        </p:sp>
        <p:cxnSp>
          <p:nvCxnSpPr>
            <p:cNvPr id="33" name="Straight Connector 32"/>
            <p:cNvCxnSpPr/>
            <p:nvPr/>
          </p:nvCxnSpPr>
          <p:spPr>
            <a:xfrm>
              <a:off x="717326" y="3318113"/>
              <a:ext cx="3762873"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36619" y="3054026"/>
              <a:ext cx="543580" cy="215444"/>
            </a:xfrm>
            <a:prstGeom prst="rect">
              <a:avLst/>
            </a:prstGeom>
            <a:noFill/>
          </p:spPr>
          <p:txBody>
            <a:bodyPr wrap="square" lIns="0" tIns="0" rIns="0" bIns="0" rtlCol="0">
              <a:spAutoFit/>
            </a:bodyPr>
            <a:lstStyle/>
            <a:p>
              <a:pPr defTabSz="1008400">
                <a:spcBef>
                  <a:spcPts val="662"/>
                </a:spcBef>
                <a:buSzPct val="100000"/>
              </a:pPr>
              <a:r>
                <a:rPr lang="en-US" sz="1400" dirty="0" smtClean="0"/>
                <a:t>UAE</a:t>
              </a:r>
              <a:endParaRPr lang="en-IN" sz="1400" dirty="0"/>
            </a:p>
          </p:txBody>
        </p:sp>
        <p:sp>
          <p:nvSpPr>
            <p:cNvPr id="36" name="TextBox 35"/>
            <p:cNvSpPr txBox="1"/>
            <p:nvPr/>
          </p:nvSpPr>
          <p:spPr>
            <a:xfrm>
              <a:off x="3848322" y="3410480"/>
              <a:ext cx="543580" cy="215444"/>
            </a:xfrm>
            <a:prstGeom prst="rect">
              <a:avLst/>
            </a:prstGeom>
            <a:noFill/>
          </p:spPr>
          <p:txBody>
            <a:bodyPr wrap="square" lIns="0" tIns="0" rIns="0" bIns="0" rtlCol="0">
              <a:spAutoFit/>
            </a:bodyPr>
            <a:lstStyle/>
            <a:p>
              <a:pPr defTabSz="1008400">
                <a:spcBef>
                  <a:spcPts val="662"/>
                </a:spcBef>
                <a:buSzPct val="100000"/>
              </a:pPr>
              <a:r>
                <a:rPr lang="en-US" sz="1400" dirty="0"/>
                <a:t>India</a:t>
              </a:r>
              <a:endParaRPr lang="en-IN" sz="1400" dirty="0"/>
            </a:p>
          </p:txBody>
        </p:sp>
      </p:grpSp>
      <p:sp>
        <p:nvSpPr>
          <p:cNvPr id="13"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ABB FZ LLC Case Law</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BR"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83 taxmann.com 86 (Bangalore ITAT</a:t>
            </a:r>
            <a:r>
              <a:rPr lang="pt-BR"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Facts of the case</a:t>
            </a:r>
            <a:endPar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8917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39793" y="907343"/>
            <a:ext cx="9801630" cy="5201211"/>
          </a:xfrm>
        </p:spPr>
        <p:txBody>
          <a:bodyPr/>
          <a:lstStyle/>
          <a:p>
            <a:pPr algn="just" defTabSz="1008400">
              <a:lnSpc>
                <a:spcPct val="114000"/>
              </a:lnSpc>
              <a:spcBef>
                <a:spcPts val="600"/>
              </a:spcBef>
              <a:spcAft>
                <a:spcPts val="600"/>
              </a:spcAft>
            </a:pPr>
            <a:endParaRPr lang="en-US" sz="1300" b="1" dirty="0" smtClean="0">
              <a:solidFill>
                <a:prstClr val="black"/>
              </a:solidFill>
              <a:latin typeface="+mj-lt"/>
            </a:endParaRPr>
          </a:p>
          <a:p>
            <a:pPr algn="just" defTabSz="1008400">
              <a:lnSpc>
                <a:spcPct val="114000"/>
              </a:lnSpc>
              <a:spcBef>
                <a:spcPts val="600"/>
              </a:spcBef>
              <a:spcAft>
                <a:spcPts val="600"/>
              </a:spcAft>
            </a:pPr>
            <a:r>
              <a:rPr lang="en-US" sz="1300" b="1" dirty="0" smtClean="0">
                <a:solidFill>
                  <a:prstClr val="black"/>
                </a:solidFill>
                <a:latin typeface="+mj-lt"/>
              </a:rPr>
              <a:t>With respect to Service PE:</a:t>
            </a:r>
          </a:p>
          <a:p>
            <a:pPr marL="285750" indent="-285750" algn="just">
              <a:spcBef>
                <a:spcPts val="600"/>
              </a:spcBef>
              <a:spcAft>
                <a:spcPts val="600"/>
              </a:spcAft>
              <a:buFont typeface="Arial" panose="020B0604020202020204" pitchFamily="34" charset="0"/>
              <a:buChar char="•"/>
            </a:pPr>
            <a:r>
              <a:rPr lang="en-IN" sz="1300" dirty="0">
                <a:latin typeface="+mj-lt"/>
              </a:rPr>
              <a:t>Article 5(1) and 5(2) of India-UAE tax treaty relating to PE are independent clauses. Therefore, the condition of having a fixed place of business under article 5(1) is not required to be satisfied for constituting a PE under Article 5(2</a:t>
            </a:r>
            <a:r>
              <a:rPr lang="en-IN" sz="1300" dirty="0" smtClean="0">
                <a:latin typeface="+mj-lt"/>
              </a:rPr>
              <a:t>).</a:t>
            </a:r>
          </a:p>
          <a:p>
            <a:pPr marL="285750" indent="-285750" algn="just">
              <a:spcBef>
                <a:spcPts val="600"/>
              </a:spcBef>
              <a:spcAft>
                <a:spcPts val="600"/>
              </a:spcAft>
              <a:buFont typeface="Arial" panose="020B0604020202020204" pitchFamily="34" charset="0"/>
              <a:buChar char="•"/>
            </a:pPr>
            <a:endParaRPr lang="en-IN" sz="1300" dirty="0" smtClean="0">
              <a:latin typeface="+mj-lt"/>
            </a:endParaRPr>
          </a:p>
          <a:p>
            <a:pPr marL="285750" indent="-285750" algn="just">
              <a:spcBef>
                <a:spcPts val="600"/>
              </a:spcBef>
              <a:spcAft>
                <a:spcPts val="600"/>
              </a:spcAft>
              <a:buFont typeface="Arial" panose="020B0604020202020204" pitchFamily="34" charset="0"/>
              <a:buChar char="•"/>
            </a:pPr>
            <a:r>
              <a:rPr lang="en-IN" sz="1300" dirty="0" smtClean="0">
                <a:latin typeface="+mj-lt"/>
              </a:rPr>
              <a:t>It </a:t>
            </a:r>
            <a:r>
              <a:rPr lang="en-IN" sz="1300" dirty="0">
                <a:latin typeface="+mj-lt"/>
              </a:rPr>
              <a:t>is generally understood that Service PE is constituted if services are furnished by a foreign company through its employees or other personnel in the source country for a threshold period (say for a period aggregating to six / nine months within any twelve month period). </a:t>
            </a:r>
            <a:endParaRPr lang="en-IN" sz="1300" dirty="0" smtClean="0">
              <a:latin typeface="+mj-lt"/>
            </a:endParaRPr>
          </a:p>
          <a:p>
            <a:pPr marL="285750" indent="-285750" algn="just">
              <a:spcBef>
                <a:spcPts val="600"/>
              </a:spcBef>
              <a:spcAft>
                <a:spcPts val="600"/>
              </a:spcAft>
              <a:buFont typeface="Arial" panose="020B0604020202020204" pitchFamily="34" charset="0"/>
              <a:buChar char="•"/>
            </a:pPr>
            <a:endParaRPr lang="en-IN" sz="1300" dirty="0" smtClean="0">
              <a:latin typeface="+mj-lt"/>
            </a:endParaRPr>
          </a:p>
          <a:p>
            <a:pPr marL="285750" indent="-285750" algn="just">
              <a:spcBef>
                <a:spcPts val="600"/>
              </a:spcBef>
              <a:spcAft>
                <a:spcPts val="600"/>
              </a:spcAft>
              <a:buFont typeface="Arial" panose="020B0604020202020204" pitchFamily="34" charset="0"/>
              <a:buChar char="•"/>
            </a:pPr>
            <a:r>
              <a:rPr lang="en-IN" sz="1300" b="1" i="1" dirty="0" smtClean="0">
                <a:latin typeface="+mj-lt"/>
              </a:rPr>
              <a:t>The </a:t>
            </a:r>
            <a:r>
              <a:rPr lang="en-IN" sz="1300" b="1" i="1" dirty="0">
                <a:latin typeface="+mj-lt"/>
              </a:rPr>
              <a:t>Tribunal in context of provision of services, held that in the present technology era, where the services, information, consultancy, etc. can flow to the recipient thereof, through virtual modes like email, internet, video conference, etc., the physical presence of employees in India within the stipulated </a:t>
            </a:r>
            <a:r>
              <a:rPr lang="en-IN" sz="1300" b="1" i="1" dirty="0" smtClean="0">
                <a:latin typeface="+mj-lt"/>
              </a:rPr>
              <a:t>thresholds </a:t>
            </a:r>
            <a:r>
              <a:rPr lang="en-IN" sz="1300" b="1" i="1" dirty="0">
                <a:latin typeface="+mj-lt"/>
              </a:rPr>
              <a:t>should not be the sole criteria for determining existence of Service </a:t>
            </a:r>
            <a:r>
              <a:rPr lang="en-IN" sz="1300" b="1" i="1" dirty="0" smtClean="0">
                <a:latin typeface="+mj-lt"/>
              </a:rPr>
              <a:t>PE.</a:t>
            </a:r>
          </a:p>
          <a:p>
            <a:pPr marL="285750" indent="-285750" algn="just">
              <a:spcBef>
                <a:spcPts val="600"/>
              </a:spcBef>
              <a:spcAft>
                <a:spcPts val="600"/>
              </a:spcAft>
              <a:buFont typeface="Arial" panose="020B0604020202020204" pitchFamily="34" charset="0"/>
              <a:buChar char="•"/>
            </a:pPr>
            <a:endParaRPr lang="en-IN" sz="1300" dirty="0" smtClean="0">
              <a:latin typeface="+mj-lt"/>
            </a:endParaRPr>
          </a:p>
          <a:p>
            <a:pPr marL="285750" indent="-285750" algn="just">
              <a:spcBef>
                <a:spcPts val="600"/>
              </a:spcBef>
              <a:spcAft>
                <a:spcPts val="600"/>
              </a:spcAft>
              <a:buFont typeface="Arial" panose="020B0604020202020204" pitchFamily="34" charset="0"/>
              <a:buChar char="•"/>
            </a:pPr>
            <a:r>
              <a:rPr lang="en-IN" sz="1300" dirty="0" smtClean="0">
                <a:latin typeface="+mj-lt"/>
              </a:rPr>
              <a:t>The </a:t>
            </a:r>
            <a:r>
              <a:rPr lang="en-IN" sz="1300" dirty="0">
                <a:latin typeface="+mj-lt"/>
              </a:rPr>
              <a:t>Tribunal also further held that since the activity of the Taxpayer commenced only in the month of January 2010, the argument of completing 9 months service before March 2010 is implausible and against common sense. Therefore, what is necessary is to satisfy the rendition of services by the personnel or employees of the foreign entity.</a:t>
            </a:r>
          </a:p>
          <a:p>
            <a:pPr marL="285750" indent="-285750" algn="just">
              <a:buFont typeface="Arial" panose="020B0604020202020204" pitchFamily="34" charset="0"/>
              <a:buChar char="•"/>
            </a:pPr>
            <a:endParaRPr lang="en-IN" sz="1300" dirty="0" smtClean="0">
              <a:latin typeface="+mj-lt"/>
            </a:endParaRPr>
          </a:p>
          <a:p>
            <a:pPr marL="285750" indent="-285750" algn="just">
              <a:buFont typeface="Arial" panose="020B0604020202020204" pitchFamily="34" charset="0"/>
              <a:buChar char="•"/>
            </a:pPr>
            <a:r>
              <a:rPr lang="en-IN" sz="1300" dirty="0" smtClean="0">
                <a:latin typeface="+mj-lt"/>
              </a:rPr>
              <a:t>It </a:t>
            </a:r>
            <a:r>
              <a:rPr lang="en-IN" sz="1300" dirty="0">
                <a:latin typeface="+mj-lt"/>
              </a:rPr>
              <a:t>was accordingly held that the Taxpayer may have a service PE in India. However, since the India-UAE tax treaty specifies that other Articles of the tax treaty would override Service PE clause, the Tribunal analysed whether the consideration received for rendering services would constitute Royalty.</a:t>
            </a:r>
          </a:p>
          <a:p>
            <a:pPr marL="285750" indent="-285750" algn="just">
              <a:lnSpc>
                <a:spcPct val="114000"/>
              </a:lnSpc>
              <a:spcBef>
                <a:spcPts val="600"/>
              </a:spcBef>
              <a:spcAft>
                <a:spcPts val="600"/>
              </a:spcAft>
              <a:buFont typeface="Arial" panose="020B0604020202020204" pitchFamily="34" charset="0"/>
              <a:buChar char="•"/>
            </a:pPr>
            <a:endParaRPr lang="en-IN" sz="1300" dirty="0">
              <a:latin typeface="+mj-lt"/>
            </a:endParaRPr>
          </a:p>
        </p:txBody>
      </p:sp>
      <p:sp>
        <p:nvSpPr>
          <p:cNvPr id="7"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ABB FZ LLC Case Law</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BR"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83 taxmann.com 86 (Bangalore ITAT</a:t>
            </a:r>
            <a:r>
              <a:rPr lang="pt-BR"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ITAT ruling</a:t>
            </a:r>
            <a:endPar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92576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Amendment made to Section 9 (1) (</a:t>
            </a:r>
            <a:r>
              <a:rPr lang="en-US" sz="3200" dirty="0" err="1" smtClean="0">
                <a:latin typeface="Verdana" panose="020B0604030504040204" pitchFamily="34" charset="0"/>
                <a:ea typeface="Verdana" panose="020B0604030504040204" pitchFamily="34" charset="0"/>
                <a:cs typeface="Verdana" panose="020B0604030504040204" pitchFamily="34" charset="0"/>
              </a:rPr>
              <a:t>i</a:t>
            </a:r>
            <a:r>
              <a:rPr lang="en-US" sz="3200" dirty="0" smtClean="0">
                <a:latin typeface="Verdana" panose="020B0604030504040204" pitchFamily="34" charset="0"/>
                <a:ea typeface="Verdana" panose="020B0604030504040204" pitchFamily="34" charset="0"/>
                <a:cs typeface="Verdana" panose="020B0604030504040204" pitchFamily="34" charset="0"/>
              </a:rPr>
              <a:t>)</a:t>
            </a:r>
            <a:endParaRPr lang="en-IN"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789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322386" y="309641"/>
            <a:ext cx="9957078" cy="517746"/>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IN"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Significance Economic Presence (‘SEP’) overview</a:t>
            </a:r>
            <a:endPar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84892505"/>
              </p:ext>
            </p:extLst>
          </p:nvPr>
        </p:nvGraphicFramePr>
        <p:xfrm>
          <a:off x="533399" y="1311441"/>
          <a:ext cx="9203453" cy="3777351"/>
        </p:xfrm>
        <a:graphic>
          <a:graphicData uri="http://schemas.openxmlformats.org/drawingml/2006/table">
            <a:tbl>
              <a:tblPr firstRow="1" bandRow="1"/>
              <a:tblGrid>
                <a:gridCol w="1517873">
                  <a:extLst>
                    <a:ext uri="{9D8B030D-6E8A-4147-A177-3AD203B41FA5}">
                      <a16:colId xmlns:a16="http://schemas.microsoft.com/office/drawing/2014/main" val="20000"/>
                    </a:ext>
                  </a:extLst>
                </a:gridCol>
                <a:gridCol w="7685580">
                  <a:extLst>
                    <a:ext uri="{9D8B030D-6E8A-4147-A177-3AD203B41FA5}">
                      <a16:colId xmlns:a16="http://schemas.microsoft.com/office/drawing/2014/main" val="20001"/>
                    </a:ext>
                  </a:extLst>
                </a:gridCol>
              </a:tblGrid>
              <a:tr h="677940">
                <a:tc>
                  <a:txBody>
                    <a:bodyPr/>
                    <a:lstStyle/>
                    <a:p>
                      <a:endParaRPr lang="en-IN" sz="1400" b="0" dirty="0" smtClean="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tc>
                  <a:txBody>
                    <a:bodyPr/>
                    <a:lstStyle/>
                    <a:p>
                      <a:r>
                        <a:rPr lang="en-US" sz="1400" b="0" dirty="0" smtClean="0">
                          <a:latin typeface="Verdana" panose="020B0604030504040204" pitchFamily="34" charset="0"/>
                          <a:ea typeface="Verdana" panose="020B0604030504040204" pitchFamily="34" charset="0"/>
                          <a:cs typeface="Verdana" panose="020B0604030504040204" pitchFamily="34" charset="0"/>
                        </a:rPr>
                        <a:t>Introduction to Business Connection</a:t>
                      </a:r>
                      <a:endParaRPr lang="en-IN" sz="1400" b="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extLst>
                  <a:ext uri="{0D108BD9-81ED-4DB2-BD59-A6C34878D82A}">
                    <a16:rowId xmlns:a16="http://schemas.microsoft.com/office/drawing/2014/main" val="3675636551"/>
                  </a:ext>
                </a:extLst>
              </a:tr>
              <a:tr h="677940">
                <a:tc>
                  <a:txBody>
                    <a:bodyPr/>
                    <a:lstStyle>
                      <a:lvl1pPr marL="0" algn="l" defTabSz="1008400" rtl="0" eaLnBrk="1" latinLnBrk="0" hangingPunct="1">
                        <a:defRPr sz="1985" kern="1200">
                          <a:solidFill>
                            <a:schemeClr val="tx1"/>
                          </a:solidFill>
                          <a:latin typeface="Arial"/>
                        </a:defRPr>
                      </a:lvl1pPr>
                      <a:lvl2pPr marL="504200" algn="l" defTabSz="1008400" rtl="0" eaLnBrk="1" latinLnBrk="0" hangingPunct="1">
                        <a:defRPr sz="1985" kern="1200">
                          <a:solidFill>
                            <a:schemeClr val="tx1"/>
                          </a:solidFill>
                          <a:latin typeface="Arial"/>
                        </a:defRPr>
                      </a:lvl2pPr>
                      <a:lvl3pPr marL="1008400" algn="l" defTabSz="1008400" rtl="0" eaLnBrk="1" latinLnBrk="0" hangingPunct="1">
                        <a:defRPr sz="1985" kern="1200">
                          <a:solidFill>
                            <a:schemeClr val="tx1"/>
                          </a:solidFill>
                          <a:latin typeface="Arial"/>
                        </a:defRPr>
                      </a:lvl3pPr>
                      <a:lvl4pPr marL="1512600" algn="l" defTabSz="1008400" rtl="0" eaLnBrk="1" latinLnBrk="0" hangingPunct="1">
                        <a:defRPr sz="1985" kern="1200">
                          <a:solidFill>
                            <a:schemeClr val="tx1"/>
                          </a:solidFill>
                          <a:latin typeface="Arial"/>
                        </a:defRPr>
                      </a:lvl4pPr>
                      <a:lvl5pPr marL="2016801" algn="l" defTabSz="1008400" rtl="0" eaLnBrk="1" latinLnBrk="0" hangingPunct="1">
                        <a:defRPr sz="1985" kern="1200">
                          <a:solidFill>
                            <a:schemeClr val="tx1"/>
                          </a:solidFill>
                          <a:latin typeface="Arial"/>
                        </a:defRPr>
                      </a:lvl5pPr>
                      <a:lvl6pPr marL="2521001" algn="l" defTabSz="1008400" rtl="0" eaLnBrk="1" latinLnBrk="0" hangingPunct="1">
                        <a:defRPr sz="1985" kern="1200">
                          <a:solidFill>
                            <a:schemeClr val="tx1"/>
                          </a:solidFill>
                          <a:latin typeface="Arial"/>
                        </a:defRPr>
                      </a:lvl6pPr>
                      <a:lvl7pPr marL="3025201" algn="l" defTabSz="1008400" rtl="0" eaLnBrk="1" latinLnBrk="0" hangingPunct="1">
                        <a:defRPr sz="1985" kern="1200">
                          <a:solidFill>
                            <a:schemeClr val="tx1"/>
                          </a:solidFill>
                          <a:latin typeface="Arial"/>
                        </a:defRPr>
                      </a:lvl7pPr>
                      <a:lvl8pPr marL="3529401" algn="l" defTabSz="1008400" rtl="0" eaLnBrk="1" latinLnBrk="0" hangingPunct="1">
                        <a:defRPr sz="1985" kern="1200">
                          <a:solidFill>
                            <a:schemeClr val="tx1"/>
                          </a:solidFill>
                          <a:latin typeface="Arial"/>
                        </a:defRPr>
                      </a:lvl8pPr>
                      <a:lvl9pPr marL="4033601" algn="l" defTabSz="1008400" rtl="0" eaLnBrk="1" latinLnBrk="0" hangingPunct="1">
                        <a:defRPr sz="1985" kern="1200">
                          <a:solidFill>
                            <a:schemeClr val="tx1"/>
                          </a:solidFill>
                          <a:latin typeface="Arial"/>
                        </a:defRPr>
                      </a:lvl9pPr>
                    </a:lstStyle>
                    <a:p>
                      <a:endParaRPr lang="en-IN" sz="1400" b="0" dirty="0" smtClean="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tc>
                  <a:txBody>
                    <a:bodyPr/>
                    <a:lstStyle>
                      <a:lvl1pPr marL="0" algn="l" defTabSz="1008400" rtl="0" eaLnBrk="1" latinLnBrk="0" hangingPunct="1">
                        <a:defRPr sz="1985" kern="1200">
                          <a:solidFill>
                            <a:schemeClr val="tx1"/>
                          </a:solidFill>
                          <a:latin typeface="Arial"/>
                        </a:defRPr>
                      </a:lvl1pPr>
                      <a:lvl2pPr marL="504200" algn="l" defTabSz="1008400" rtl="0" eaLnBrk="1" latinLnBrk="0" hangingPunct="1">
                        <a:defRPr sz="1985" kern="1200">
                          <a:solidFill>
                            <a:schemeClr val="tx1"/>
                          </a:solidFill>
                          <a:latin typeface="Arial"/>
                        </a:defRPr>
                      </a:lvl2pPr>
                      <a:lvl3pPr marL="1008400" algn="l" defTabSz="1008400" rtl="0" eaLnBrk="1" latinLnBrk="0" hangingPunct="1">
                        <a:defRPr sz="1985" kern="1200">
                          <a:solidFill>
                            <a:schemeClr val="tx1"/>
                          </a:solidFill>
                          <a:latin typeface="Arial"/>
                        </a:defRPr>
                      </a:lvl3pPr>
                      <a:lvl4pPr marL="1512600" algn="l" defTabSz="1008400" rtl="0" eaLnBrk="1" latinLnBrk="0" hangingPunct="1">
                        <a:defRPr sz="1985" kern="1200">
                          <a:solidFill>
                            <a:schemeClr val="tx1"/>
                          </a:solidFill>
                          <a:latin typeface="Arial"/>
                        </a:defRPr>
                      </a:lvl4pPr>
                      <a:lvl5pPr marL="2016801" algn="l" defTabSz="1008400" rtl="0" eaLnBrk="1" latinLnBrk="0" hangingPunct="1">
                        <a:defRPr sz="1985" kern="1200">
                          <a:solidFill>
                            <a:schemeClr val="tx1"/>
                          </a:solidFill>
                          <a:latin typeface="Arial"/>
                        </a:defRPr>
                      </a:lvl5pPr>
                      <a:lvl6pPr marL="2521001" algn="l" defTabSz="1008400" rtl="0" eaLnBrk="1" latinLnBrk="0" hangingPunct="1">
                        <a:defRPr sz="1985" kern="1200">
                          <a:solidFill>
                            <a:schemeClr val="tx1"/>
                          </a:solidFill>
                          <a:latin typeface="Arial"/>
                        </a:defRPr>
                      </a:lvl6pPr>
                      <a:lvl7pPr marL="3025201" algn="l" defTabSz="1008400" rtl="0" eaLnBrk="1" latinLnBrk="0" hangingPunct="1">
                        <a:defRPr sz="1985" kern="1200">
                          <a:solidFill>
                            <a:schemeClr val="tx1"/>
                          </a:solidFill>
                          <a:latin typeface="Arial"/>
                        </a:defRPr>
                      </a:lvl7pPr>
                      <a:lvl8pPr marL="3529401" algn="l" defTabSz="1008400" rtl="0" eaLnBrk="1" latinLnBrk="0" hangingPunct="1">
                        <a:defRPr sz="1985" kern="1200">
                          <a:solidFill>
                            <a:schemeClr val="tx1"/>
                          </a:solidFill>
                          <a:latin typeface="Arial"/>
                        </a:defRPr>
                      </a:lvl8pPr>
                      <a:lvl9pPr marL="4033601" algn="l" defTabSz="1008400" rtl="0" eaLnBrk="1" latinLnBrk="0" hangingPunct="1">
                        <a:defRPr sz="1985" kern="1200">
                          <a:solidFill>
                            <a:schemeClr val="tx1"/>
                          </a:solidFill>
                          <a:latin typeface="Arial"/>
                        </a:defRPr>
                      </a:lvl9pPr>
                    </a:lstStyle>
                    <a:p>
                      <a:r>
                        <a:rPr lang="en-IN" sz="1400" dirty="0" smtClean="0"/>
                        <a:t>Traditional trigger for a Permanent Establishment </a:t>
                      </a:r>
                      <a:endParaRPr lang="en-IN" sz="1400" b="0" dirty="0" smtClean="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extLst>
                  <a:ext uri="{0D108BD9-81ED-4DB2-BD59-A6C34878D82A}">
                    <a16:rowId xmlns:a16="http://schemas.microsoft.com/office/drawing/2014/main" val="10000"/>
                  </a:ext>
                </a:extLst>
              </a:tr>
              <a:tr h="839956">
                <a:tc>
                  <a:txBody>
                    <a:bodyPr/>
                    <a:lstStyle>
                      <a:lvl1pPr marL="0" algn="l" defTabSz="1008400" rtl="0" eaLnBrk="1" latinLnBrk="0" hangingPunct="1">
                        <a:defRPr sz="1985" kern="1200">
                          <a:solidFill>
                            <a:schemeClr val="tx1"/>
                          </a:solidFill>
                          <a:latin typeface="Arial"/>
                        </a:defRPr>
                      </a:lvl1pPr>
                      <a:lvl2pPr marL="504200" algn="l" defTabSz="1008400" rtl="0" eaLnBrk="1" latinLnBrk="0" hangingPunct="1">
                        <a:defRPr sz="1985" kern="1200">
                          <a:solidFill>
                            <a:schemeClr val="tx1"/>
                          </a:solidFill>
                          <a:latin typeface="Arial"/>
                        </a:defRPr>
                      </a:lvl2pPr>
                      <a:lvl3pPr marL="1008400" algn="l" defTabSz="1008400" rtl="0" eaLnBrk="1" latinLnBrk="0" hangingPunct="1">
                        <a:defRPr sz="1985" kern="1200">
                          <a:solidFill>
                            <a:schemeClr val="tx1"/>
                          </a:solidFill>
                          <a:latin typeface="Arial"/>
                        </a:defRPr>
                      </a:lvl3pPr>
                      <a:lvl4pPr marL="1512600" algn="l" defTabSz="1008400" rtl="0" eaLnBrk="1" latinLnBrk="0" hangingPunct="1">
                        <a:defRPr sz="1985" kern="1200">
                          <a:solidFill>
                            <a:schemeClr val="tx1"/>
                          </a:solidFill>
                          <a:latin typeface="Arial"/>
                        </a:defRPr>
                      </a:lvl4pPr>
                      <a:lvl5pPr marL="2016801" algn="l" defTabSz="1008400" rtl="0" eaLnBrk="1" latinLnBrk="0" hangingPunct="1">
                        <a:defRPr sz="1985" kern="1200">
                          <a:solidFill>
                            <a:schemeClr val="tx1"/>
                          </a:solidFill>
                          <a:latin typeface="Arial"/>
                        </a:defRPr>
                      </a:lvl5pPr>
                      <a:lvl6pPr marL="2521001" algn="l" defTabSz="1008400" rtl="0" eaLnBrk="1" latinLnBrk="0" hangingPunct="1">
                        <a:defRPr sz="1985" kern="1200">
                          <a:solidFill>
                            <a:schemeClr val="tx1"/>
                          </a:solidFill>
                          <a:latin typeface="Arial"/>
                        </a:defRPr>
                      </a:lvl6pPr>
                      <a:lvl7pPr marL="3025201" algn="l" defTabSz="1008400" rtl="0" eaLnBrk="1" latinLnBrk="0" hangingPunct="1">
                        <a:defRPr sz="1985" kern="1200">
                          <a:solidFill>
                            <a:schemeClr val="tx1"/>
                          </a:solidFill>
                          <a:latin typeface="Arial"/>
                        </a:defRPr>
                      </a:lvl7pPr>
                      <a:lvl8pPr marL="3529401" algn="l" defTabSz="1008400" rtl="0" eaLnBrk="1" latinLnBrk="0" hangingPunct="1">
                        <a:defRPr sz="1985" kern="1200">
                          <a:solidFill>
                            <a:schemeClr val="tx1"/>
                          </a:solidFill>
                          <a:latin typeface="Arial"/>
                        </a:defRPr>
                      </a:lvl8pPr>
                      <a:lvl9pPr marL="4033601" algn="l" defTabSz="1008400" rtl="0" eaLnBrk="1" latinLnBrk="0" hangingPunct="1">
                        <a:defRPr sz="1985" kern="1200">
                          <a:solidFill>
                            <a:schemeClr val="tx1"/>
                          </a:solidFill>
                          <a:latin typeface="Arial"/>
                        </a:defRPr>
                      </a:lvl9pPr>
                    </a:lstStyle>
                    <a:p>
                      <a:endParaRPr lang="en-IN"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tc>
                  <a:txBody>
                    <a:bodyPr/>
                    <a:lstStyle>
                      <a:lvl1pPr marL="0" algn="l" defTabSz="1008400" rtl="0" eaLnBrk="1" latinLnBrk="0" hangingPunct="1">
                        <a:defRPr sz="1985" kern="1200">
                          <a:solidFill>
                            <a:schemeClr val="tx1"/>
                          </a:solidFill>
                          <a:latin typeface="Arial"/>
                        </a:defRPr>
                      </a:lvl1pPr>
                      <a:lvl2pPr marL="504200" algn="l" defTabSz="1008400" rtl="0" eaLnBrk="1" latinLnBrk="0" hangingPunct="1">
                        <a:defRPr sz="1985" kern="1200">
                          <a:solidFill>
                            <a:schemeClr val="tx1"/>
                          </a:solidFill>
                          <a:latin typeface="Arial"/>
                        </a:defRPr>
                      </a:lvl2pPr>
                      <a:lvl3pPr marL="1008400" algn="l" defTabSz="1008400" rtl="0" eaLnBrk="1" latinLnBrk="0" hangingPunct="1">
                        <a:defRPr sz="1985" kern="1200">
                          <a:solidFill>
                            <a:schemeClr val="tx1"/>
                          </a:solidFill>
                          <a:latin typeface="Arial"/>
                        </a:defRPr>
                      </a:lvl3pPr>
                      <a:lvl4pPr marL="1512600" algn="l" defTabSz="1008400" rtl="0" eaLnBrk="1" latinLnBrk="0" hangingPunct="1">
                        <a:defRPr sz="1985" kern="1200">
                          <a:solidFill>
                            <a:schemeClr val="tx1"/>
                          </a:solidFill>
                          <a:latin typeface="Arial"/>
                        </a:defRPr>
                      </a:lvl4pPr>
                      <a:lvl5pPr marL="2016801" algn="l" defTabSz="1008400" rtl="0" eaLnBrk="1" latinLnBrk="0" hangingPunct="1">
                        <a:defRPr sz="1985" kern="1200">
                          <a:solidFill>
                            <a:schemeClr val="tx1"/>
                          </a:solidFill>
                          <a:latin typeface="Arial"/>
                        </a:defRPr>
                      </a:lvl5pPr>
                      <a:lvl6pPr marL="2521001" algn="l" defTabSz="1008400" rtl="0" eaLnBrk="1" latinLnBrk="0" hangingPunct="1">
                        <a:defRPr sz="1985" kern="1200">
                          <a:solidFill>
                            <a:schemeClr val="tx1"/>
                          </a:solidFill>
                          <a:latin typeface="Arial"/>
                        </a:defRPr>
                      </a:lvl6pPr>
                      <a:lvl7pPr marL="3025201" algn="l" defTabSz="1008400" rtl="0" eaLnBrk="1" latinLnBrk="0" hangingPunct="1">
                        <a:defRPr sz="1985" kern="1200">
                          <a:solidFill>
                            <a:schemeClr val="tx1"/>
                          </a:solidFill>
                          <a:latin typeface="Arial"/>
                        </a:defRPr>
                      </a:lvl7pPr>
                      <a:lvl8pPr marL="3529401" algn="l" defTabSz="1008400" rtl="0" eaLnBrk="1" latinLnBrk="0" hangingPunct="1">
                        <a:defRPr sz="1985" kern="1200">
                          <a:solidFill>
                            <a:schemeClr val="tx1"/>
                          </a:solidFill>
                          <a:latin typeface="Arial"/>
                        </a:defRPr>
                      </a:lvl8pPr>
                      <a:lvl9pPr marL="4033601" algn="l" defTabSz="1008400" rtl="0" eaLnBrk="1" latinLnBrk="0" hangingPunct="1">
                        <a:defRPr sz="1985" kern="1200">
                          <a:solidFill>
                            <a:schemeClr val="tx1"/>
                          </a:solidFill>
                          <a:latin typeface="Arial"/>
                        </a:defRPr>
                      </a:lvl9pPr>
                    </a:lstStyle>
                    <a:p>
                      <a:r>
                        <a:rPr lang="en-IN" sz="1400" dirty="0" smtClean="0"/>
                        <a:t>Challenges posed by Digital economy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extLst>
                  <a:ext uri="{0D108BD9-81ED-4DB2-BD59-A6C34878D82A}">
                    <a16:rowId xmlns:a16="http://schemas.microsoft.com/office/drawing/2014/main" val="10002"/>
                  </a:ext>
                </a:extLst>
              </a:tr>
              <a:tr h="938541">
                <a:tc>
                  <a:txBody>
                    <a:bodyPr/>
                    <a:lstStyle>
                      <a:lvl1pPr marL="0" algn="l" defTabSz="1008400" rtl="0" eaLnBrk="1" latinLnBrk="0" hangingPunct="1">
                        <a:defRPr sz="1985" kern="1200">
                          <a:solidFill>
                            <a:schemeClr val="tx1"/>
                          </a:solidFill>
                          <a:latin typeface="Arial"/>
                        </a:defRPr>
                      </a:lvl1pPr>
                      <a:lvl2pPr marL="504200" algn="l" defTabSz="1008400" rtl="0" eaLnBrk="1" latinLnBrk="0" hangingPunct="1">
                        <a:defRPr sz="1985" kern="1200">
                          <a:solidFill>
                            <a:schemeClr val="tx1"/>
                          </a:solidFill>
                          <a:latin typeface="Arial"/>
                        </a:defRPr>
                      </a:lvl2pPr>
                      <a:lvl3pPr marL="1008400" algn="l" defTabSz="1008400" rtl="0" eaLnBrk="1" latinLnBrk="0" hangingPunct="1">
                        <a:defRPr sz="1985" kern="1200">
                          <a:solidFill>
                            <a:schemeClr val="tx1"/>
                          </a:solidFill>
                          <a:latin typeface="Arial"/>
                        </a:defRPr>
                      </a:lvl3pPr>
                      <a:lvl4pPr marL="1512600" algn="l" defTabSz="1008400" rtl="0" eaLnBrk="1" latinLnBrk="0" hangingPunct="1">
                        <a:defRPr sz="1985" kern="1200">
                          <a:solidFill>
                            <a:schemeClr val="tx1"/>
                          </a:solidFill>
                          <a:latin typeface="Arial"/>
                        </a:defRPr>
                      </a:lvl4pPr>
                      <a:lvl5pPr marL="2016801" algn="l" defTabSz="1008400" rtl="0" eaLnBrk="1" latinLnBrk="0" hangingPunct="1">
                        <a:defRPr sz="1985" kern="1200">
                          <a:solidFill>
                            <a:schemeClr val="tx1"/>
                          </a:solidFill>
                          <a:latin typeface="Arial"/>
                        </a:defRPr>
                      </a:lvl5pPr>
                      <a:lvl6pPr marL="2521001" algn="l" defTabSz="1008400" rtl="0" eaLnBrk="1" latinLnBrk="0" hangingPunct="1">
                        <a:defRPr sz="1985" kern="1200">
                          <a:solidFill>
                            <a:schemeClr val="tx1"/>
                          </a:solidFill>
                          <a:latin typeface="Arial"/>
                        </a:defRPr>
                      </a:lvl6pPr>
                      <a:lvl7pPr marL="3025201" algn="l" defTabSz="1008400" rtl="0" eaLnBrk="1" latinLnBrk="0" hangingPunct="1">
                        <a:defRPr sz="1985" kern="1200">
                          <a:solidFill>
                            <a:schemeClr val="tx1"/>
                          </a:solidFill>
                          <a:latin typeface="Arial"/>
                        </a:defRPr>
                      </a:lvl7pPr>
                      <a:lvl8pPr marL="3529401" algn="l" defTabSz="1008400" rtl="0" eaLnBrk="1" latinLnBrk="0" hangingPunct="1">
                        <a:defRPr sz="1985" kern="1200">
                          <a:solidFill>
                            <a:schemeClr val="tx1"/>
                          </a:solidFill>
                          <a:latin typeface="Arial"/>
                        </a:defRPr>
                      </a:lvl8pPr>
                      <a:lvl9pPr marL="4033601" algn="l" defTabSz="1008400" rtl="0" eaLnBrk="1" latinLnBrk="0" hangingPunct="1">
                        <a:defRPr sz="1985" kern="1200">
                          <a:solidFill>
                            <a:schemeClr val="tx1"/>
                          </a:solidFill>
                          <a:latin typeface="Arial"/>
                        </a:defRPr>
                      </a:lvl9pPr>
                    </a:lstStyle>
                    <a:p>
                      <a:endParaRPr lang="en-IN"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tc>
                  <a:txBody>
                    <a:bodyPr/>
                    <a:lstStyle>
                      <a:lvl1pPr marL="0" algn="l" defTabSz="1008400" rtl="0" eaLnBrk="1" latinLnBrk="0" hangingPunct="1">
                        <a:defRPr sz="1985" kern="1200">
                          <a:solidFill>
                            <a:schemeClr val="tx1"/>
                          </a:solidFill>
                          <a:latin typeface="Arial"/>
                        </a:defRPr>
                      </a:lvl1pPr>
                      <a:lvl2pPr marL="504200" algn="l" defTabSz="1008400" rtl="0" eaLnBrk="1" latinLnBrk="0" hangingPunct="1">
                        <a:defRPr sz="1985" kern="1200">
                          <a:solidFill>
                            <a:schemeClr val="tx1"/>
                          </a:solidFill>
                          <a:latin typeface="Arial"/>
                        </a:defRPr>
                      </a:lvl2pPr>
                      <a:lvl3pPr marL="1008400" algn="l" defTabSz="1008400" rtl="0" eaLnBrk="1" latinLnBrk="0" hangingPunct="1">
                        <a:defRPr sz="1985" kern="1200">
                          <a:solidFill>
                            <a:schemeClr val="tx1"/>
                          </a:solidFill>
                          <a:latin typeface="Arial"/>
                        </a:defRPr>
                      </a:lvl3pPr>
                      <a:lvl4pPr marL="1512600" algn="l" defTabSz="1008400" rtl="0" eaLnBrk="1" latinLnBrk="0" hangingPunct="1">
                        <a:defRPr sz="1985" kern="1200">
                          <a:solidFill>
                            <a:schemeClr val="tx1"/>
                          </a:solidFill>
                          <a:latin typeface="Arial"/>
                        </a:defRPr>
                      </a:lvl4pPr>
                      <a:lvl5pPr marL="2016801" algn="l" defTabSz="1008400" rtl="0" eaLnBrk="1" latinLnBrk="0" hangingPunct="1">
                        <a:defRPr sz="1985" kern="1200">
                          <a:solidFill>
                            <a:schemeClr val="tx1"/>
                          </a:solidFill>
                          <a:latin typeface="Arial"/>
                        </a:defRPr>
                      </a:lvl5pPr>
                      <a:lvl6pPr marL="2521001" algn="l" defTabSz="1008400" rtl="0" eaLnBrk="1" latinLnBrk="0" hangingPunct="1">
                        <a:defRPr sz="1985" kern="1200">
                          <a:solidFill>
                            <a:schemeClr val="tx1"/>
                          </a:solidFill>
                          <a:latin typeface="Arial"/>
                        </a:defRPr>
                      </a:lvl6pPr>
                      <a:lvl7pPr marL="3025201" algn="l" defTabSz="1008400" rtl="0" eaLnBrk="1" latinLnBrk="0" hangingPunct="1">
                        <a:defRPr sz="1985" kern="1200">
                          <a:solidFill>
                            <a:schemeClr val="tx1"/>
                          </a:solidFill>
                          <a:latin typeface="Arial"/>
                        </a:defRPr>
                      </a:lvl7pPr>
                      <a:lvl8pPr marL="3529401" algn="l" defTabSz="1008400" rtl="0" eaLnBrk="1" latinLnBrk="0" hangingPunct="1">
                        <a:defRPr sz="1985" kern="1200">
                          <a:solidFill>
                            <a:schemeClr val="tx1"/>
                          </a:solidFill>
                          <a:latin typeface="Arial"/>
                        </a:defRPr>
                      </a:lvl8pPr>
                      <a:lvl9pPr marL="4033601" algn="l" defTabSz="1008400" rtl="0" eaLnBrk="1" latinLnBrk="0" hangingPunct="1">
                        <a:defRPr sz="1985" kern="1200">
                          <a:solidFill>
                            <a:schemeClr val="tx1"/>
                          </a:solidFill>
                          <a:latin typeface="Arial"/>
                        </a:defRPr>
                      </a:lvl9pPr>
                    </a:lstStyle>
                    <a:p>
                      <a:r>
                        <a:rPr lang="en-US" sz="1400" dirty="0" smtClean="0"/>
                        <a:t>Insertion</a:t>
                      </a:r>
                      <a:r>
                        <a:rPr lang="en-US" sz="1400" baseline="0" dirty="0" smtClean="0"/>
                        <a:t> of SEP under the Indian tax laws</a:t>
                      </a:r>
                      <a:endParaRPr lang="en-IN"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extLst>
                  <a:ext uri="{0D108BD9-81ED-4DB2-BD59-A6C34878D82A}">
                    <a16:rowId xmlns:a16="http://schemas.microsoft.com/office/drawing/2014/main" val="10003"/>
                  </a:ext>
                </a:extLst>
              </a:tr>
              <a:tr h="642974">
                <a:tc>
                  <a:txBody>
                    <a:bodyPr/>
                    <a:lstStyle>
                      <a:lvl1pPr marL="0" algn="l" defTabSz="1008400" rtl="0" eaLnBrk="1" latinLnBrk="0" hangingPunct="1">
                        <a:defRPr sz="1985" kern="1200">
                          <a:solidFill>
                            <a:schemeClr val="tx1"/>
                          </a:solidFill>
                          <a:latin typeface="Arial"/>
                        </a:defRPr>
                      </a:lvl1pPr>
                      <a:lvl2pPr marL="504200" algn="l" defTabSz="1008400" rtl="0" eaLnBrk="1" latinLnBrk="0" hangingPunct="1">
                        <a:defRPr sz="1985" kern="1200">
                          <a:solidFill>
                            <a:schemeClr val="tx1"/>
                          </a:solidFill>
                          <a:latin typeface="Arial"/>
                        </a:defRPr>
                      </a:lvl2pPr>
                      <a:lvl3pPr marL="1008400" algn="l" defTabSz="1008400" rtl="0" eaLnBrk="1" latinLnBrk="0" hangingPunct="1">
                        <a:defRPr sz="1985" kern="1200">
                          <a:solidFill>
                            <a:schemeClr val="tx1"/>
                          </a:solidFill>
                          <a:latin typeface="Arial"/>
                        </a:defRPr>
                      </a:lvl3pPr>
                      <a:lvl4pPr marL="1512600" algn="l" defTabSz="1008400" rtl="0" eaLnBrk="1" latinLnBrk="0" hangingPunct="1">
                        <a:defRPr sz="1985" kern="1200">
                          <a:solidFill>
                            <a:schemeClr val="tx1"/>
                          </a:solidFill>
                          <a:latin typeface="Arial"/>
                        </a:defRPr>
                      </a:lvl4pPr>
                      <a:lvl5pPr marL="2016801" algn="l" defTabSz="1008400" rtl="0" eaLnBrk="1" latinLnBrk="0" hangingPunct="1">
                        <a:defRPr sz="1985" kern="1200">
                          <a:solidFill>
                            <a:schemeClr val="tx1"/>
                          </a:solidFill>
                          <a:latin typeface="Arial"/>
                        </a:defRPr>
                      </a:lvl5pPr>
                      <a:lvl6pPr marL="2521001" algn="l" defTabSz="1008400" rtl="0" eaLnBrk="1" latinLnBrk="0" hangingPunct="1">
                        <a:defRPr sz="1985" kern="1200">
                          <a:solidFill>
                            <a:schemeClr val="tx1"/>
                          </a:solidFill>
                          <a:latin typeface="Arial"/>
                        </a:defRPr>
                      </a:lvl6pPr>
                      <a:lvl7pPr marL="3025201" algn="l" defTabSz="1008400" rtl="0" eaLnBrk="1" latinLnBrk="0" hangingPunct="1">
                        <a:defRPr sz="1985" kern="1200">
                          <a:solidFill>
                            <a:schemeClr val="tx1"/>
                          </a:solidFill>
                          <a:latin typeface="Arial"/>
                        </a:defRPr>
                      </a:lvl7pPr>
                      <a:lvl8pPr marL="3529401" algn="l" defTabSz="1008400" rtl="0" eaLnBrk="1" latinLnBrk="0" hangingPunct="1">
                        <a:defRPr sz="1985" kern="1200">
                          <a:solidFill>
                            <a:schemeClr val="tx1"/>
                          </a:solidFill>
                          <a:latin typeface="Arial"/>
                        </a:defRPr>
                      </a:lvl8pPr>
                      <a:lvl9pPr marL="4033601" algn="l" defTabSz="1008400" rtl="0" eaLnBrk="1" latinLnBrk="0" hangingPunct="1">
                        <a:defRPr sz="1985" kern="1200">
                          <a:solidFill>
                            <a:schemeClr val="tx1"/>
                          </a:solidFill>
                          <a:latin typeface="Arial"/>
                        </a:defRPr>
                      </a:lvl9pPr>
                    </a:lstStyle>
                    <a:p>
                      <a:endParaRPr lang="en-IN"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tc>
                  <a:txBody>
                    <a:bodyPr/>
                    <a:lstStyle>
                      <a:lvl1pPr marL="0" algn="l" defTabSz="1008400" rtl="0" eaLnBrk="1" latinLnBrk="0" hangingPunct="1">
                        <a:defRPr sz="1985" kern="1200">
                          <a:solidFill>
                            <a:schemeClr val="tx1"/>
                          </a:solidFill>
                          <a:latin typeface="Arial"/>
                        </a:defRPr>
                      </a:lvl1pPr>
                      <a:lvl2pPr marL="504200" algn="l" defTabSz="1008400" rtl="0" eaLnBrk="1" latinLnBrk="0" hangingPunct="1">
                        <a:defRPr sz="1985" kern="1200">
                          <a:solidFill>
                            <a:schemeClr val="tx1"/>
                          </a:solidFill>
                          <a:latin typeface="Arial"/>
                        </a:defRPr>
                      </a:lvl2pPr>
                      <a:lvl3pPr marL="1008400" algn="l" defTabSz="1008400" rtl="0" eaLnBrk="1" latinLnBrk="0" hangingPunct="1">
                        <a:defRPr sz="1985" kern="1200">
                          <a:solidFill>
                            <a:schemeClr val="tx1"/>
                          </a:solidFill>
                          <a:latin typeface="Arial"/>
                        </a:defRPr>
                      </a:lvl3pPr>
                      <a:lvl4pPr marL="1512600" algn="l" defTabSz="1008400" rtl="0" eaLnBrk="1" latinLnBrk="0" hangingPunct="1">
                        <a:defRPr sz="1985" kern="1200">
                          <a:solidFill>
                            <a:schemeClr val="tx1"/>
                          </a:solidFill>
                          <a:latin typeface="Arial"/>
                        </a:defRPr>
                      </a:lvl4pPr>
                      <a:lvl5pPr marL="2016801" algn="l" defTabSz="1008400" rtl="0" eaLnBrk="1" latinLnBrk="0" hangingPunct="1">
                        <a:defRPr sz="1985" kern="1200">
                          <a:solidFill>
                            <a:schemeClr val="tx1"/>
                          </a:solidFill>
                          <a:latin typeface="Arial"/>
                        </a:defRPr>
                      </a:lvl5pPr>
                      <a:lvl6pPr marL="2521001" algn="l" defTabSz="1008400" rtl="0" eaLnBrk="1" latinLnBrk="0" hangingPunct="1">
                        <a:defRPr sz="1985" kern="1200">
                          <a:solidFill>
                            <a:schemeClr val="tx1"/>
                          </a:solidFill>
                          <a:latin typeface="Arial"/>
                        </a:defRPr>
                      </a:lvl6pPr>
                      <a:lvl7pPr marL="3025201" algn="l" defTabSz="1008400" rtl="0" eaLnBrk="1" latinLnBrk="0" hangingPunct="1">
                        <a:defRPr sz="1985" kern="1200">
                          <a:solidFill>
                            <a:schemeClr val="tx1"/>
                          </a:solidFill>
                          <a:latin typeface="Arial"/>
                        </a:defRPr>
                      </a:lvl7pPr>
                      <a:lvl8pPr marL="3529401" algn="l" defTabSz="1008400" rtl="0" eaLnBrk="1" latinLnBrk="0" hangingPunct="1">
                        <a:defRPr sz="1985" kern="1200">
                          <a:solidFill>
                            <a:schemeClr val="tx1"/>
                          </a:solidFill>
                          <a:latin typeface="Arial"/>
                        </a:defRPr>
                      </a:lvl8pPr>
                      <a:lvl9pPr marL="4033601" algn="l" defTabSz="1008400" rtl="0" eaLnBrk="1" latinLnBrk="0" hangingPunct="1">
                        <a:defRPr sz="1985" kern="1200">
                          <a:solidFill>
                            <a:schemeClr val="tx1"/>
                          </a:solidFill>
                          <a:latin typeface="Arial"/>
                        </a:defRPr>
                      </a:lvl9pPr>
                    </a:lstStyle>
                    <a:p>
                      <a:r>
                        <a:rPr lang="en-US" sz="1400" dirty="0" smtClean="0"/>
                        <a:t>Case study</a:t>
                      </a:r>
                      <a:endParaRPr lang="en-IN"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203">
                        <a:lumMod val="20000"/>
                        <a:lumOff val="80000"/>
                      </a:srgbClr>
                    </a:solidFill>
                  </a:tcPr>
                </a:tc>
                <a:extLst>
                  <a:ext uri="{0D108BD9-81ED-4DB2-BD59-A6C34878D82A}">
                    <a16:rowId xmlns:a16="http://schemas.microsoft.com/office/drawing/2014/main" val="10004"/>
                  </a:ext>
                </a:extLst>
              </a:tr>
            </a:tbl>
          </a:graphicData>
        </a:graphic>
      </p:graphicFrame>
      <p:pic>
        <p:nvPicPr>
          <p:cNvPr id="10" name="Picture 11" descr="C:\Users\jsauvageau\Desktop\4.png"/>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76904" y="2160111"/>
            <a:ext cx="393758" cy="3821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6" descr="\\Cagmasrv1\sso$\Gestion_Deloitte\Global_Brand\- Templates\Icons\Iconography Deloitte\Icon_Laptop_DarkGreen.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030793" y="3797295"/>
            <a:ext cx="446927" cy="459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gmasrv1\sso$\Gestion_Deloitte\Global_Brand\- Templates\Icons\Iconography Deloitte\Icon_Suitcase_LBlue.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25847" y="4578987"/>
            <a:ext cx="456818" cy="3714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jsauvageau\Desktop\1.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71882" y="2911908"/>
            <a:ext cx="420129" cy="3772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6649" y="5372326"/>
            <a:ext cx="2542235" cy="2190524"/>
          </a:xfrm>
          <a:prstGeom prst="rect">
            <a:avLst/>
          </a:prstGeom>
        </p:spPr>
      </p:pic>
      <p:grpSp>
        <p:nvGrpSpPr>
          <p:cNvPr id="16" name="Group 360"/>
          <p:cNvGrpSpPr>
            <a:grpSpLocks noChangeAspect="1"/>
          </p:cNvGrpSpPr>
          <p:nvPr/>
        </p:nvGrpSpPr>
        <p:grpSpPr bwMode="auto">
          <a:xfrm>
            <a:off x="984577" y="1492640"/>
            <a:ext cx="370763" cy="369676"/>
            <a:chOff x="1935" y="1199"/>
            <a:chExt cx="341" cy="340"/>
          </a:xfrm>
          <a:solidFill>
            <a:schemeClr val="accent4"/>
          </a:solidFill>
        </p:grpSpPr>
        <p:sp>
          <p:nvSpPr>
            <p:cNvPr id="17" name="Freeform 361"/>
            <p:cNvSpPr>
              <a:spLocks noEditPoints="1"/>
            </p:cNvSpPr>
            <p:nvPr/>
          </p:nvSpPr>
          <p:spPr bwMode="auto">
            <a:xfrm>
              <a:off x="1998" y="1263"/>
              <a:ext cx="214" cy="206"/>
            </a:xfrm>
            <a:custGeom>
              <a:avLst/>
              <a:gdLst>
                <a:gd name="T0" fmla="*/ 257 w 321"/>
                <a:gd name="T1" fmla="*/ 309 h 310"/>
                <a:gd name="T2" fmla="*/ 251 w 321"/>
                <a:gd name="T3" fmla="*/ 308 h 310"/>
                <a:gd name="T4" fmla="*/ 161 w 321"/>
                <a:gd name="T5" fmla="*/ 257 h 310"/>
                <a:gd name="T6" fmla="*/ 70 w 321"/>
                <a:gd name="T7" fmla="*/ 308 h 310"/>
                <a:gd name="T8" fmla="*/ 58 w 321"/>
                <a:gd name="T9" fmla="*/ 307 h 310"/>
                <a:gd name="T10" fmla="*/ 54 w 321"/>
                <a:gd name="T11" fmla="*/ 296 h 310"/>
                <a:gd name="T12" fmla="*/ 74 w 321"/>
                <a:gd name="T13" fmla="*/ 195 h 310"/>
                <a:gd name="T14" fmla="*/ 4 w 321"/>
                <a:gd name="T15" fmla="*/ 125 h 310"/>
                <a:gd name="T16" fmla="*/ 1 w 321"/>
                <a:gd name="T17" fmla="*/ 113 h 310"/>
                <a:gd name="T18" fmla="*/ 10 w 321"/>
                <a:gd name="T19" fmla="*/ 106 h 310"/>
                <a:gd name="T20" fmla="*/ 111 w 321"/>
                <a:gd name="T21" fmla="*/ 96 h 310"/>
                <a:gd name="T22" fmla="*/ 151 w 321"/>
                <a:gd name="T23" fmla="*/ 6 h 310"/>
                <a:gd name="T24" fmla="*/ 161 w 321"/>
                <a:gd name="T25" fmla="*/ 0 h 310"/>
                <a:gd name="T26" fmla="*/ 170 w 321"/>
                <a:gd name="T27" fmla="*/ 6 h 310"/>
                <a:gd name="T28" fmla="*/ 211 w 321"/>
                <a:gd name="T29" fmla="*/ 96 h 310"/>
                <a:gd name="T30" fmla="*/ 311 w 321"/>
                <a:gd name="T31" fmla="*/ 106 h 310"/>
                <a:gd name="T32" fmla="*/ 320 w 321"/>
                <a:gd name="T33" fmla="*/ 113 h 310"/>
                <a:gd name="T34" fmla="*/ 318 w 321"/>
                <a:gd name="T35" fmla="*/ 125 h 310"/>
                <a:gd name="T36" fmla="*/ 247 w 321"/>
                <a:gd name="T37" fmla="*/ 195 h 310"/>
                <a:gd name="T38" fmla="*/ 267 w 321"/>
                <a:gd name="T39" fmla="*/ 296 h 310"/>
                <a:gd name="T40" fmla="*/ 263 w 321"/>
                <a:gd name="T41" fmla="*/ 307 h 310"/>
                <a:gd name="T42" fmla="*/ 257 w 321"/>
                <a:gd name="T43" fmla="*/ 309 h 310"/>
                <a:gd name="T44" fmla="*/ 161 w 321"/>
                <a:gd name="T45" fmla="*/ 234 h 310"/>
                <a:gd name="T46" fmla="*/ 166 w 321"/>
                <a:gd name="T47" fmla="*/ 236 h 310"/>
                <a:gd name="T48" fmla="*/ 242 w 321"/>
                <a:gd name="T49" fmla="*/ 278 h 310"/>
                <a:gd name="T50" fmla="*/ 225 w 321"/>
                <a:gd name="T51" fmla="*/ 194 h 310"/>
                <a:gd name="T52" fmla="*/ 228 w 321"/>
                <a:gd name="T53" fmla="*/ 184 h 310"/>
                <a:gd name="T54" fmla="*/ 287 w 321"/>
                <a:gd name="T55" fmla="*/ 125 h 310"/>
                <a:gd name="T56" fmla="*/ 202 w 321"/>
                <a:gd name="T57" fmla="*/ 117 h 310"/>
                <a:gd name="T58" fmla="*/ 194 w 321"/>
                <a:gd name="T59" fmla="*/ 111 h 310"/>
                <a:gd name="T60" fmla="*/ 161 w 321"/>
                <a:gd name="T61" fmla="*/ 37 h 310"/>
                <a:gd name="T62" fmla="*/ 128 w 321"/>
                <a:gd name="T63" fmla="*/ 111 h 310"/>
                <a:gd name="T64" fmla="*/ 119 w 321"/>
                <a:gd name="T65" fmla="*/ 117 h 310"/>
                <a:gd name="T66" fmla="*/ 35 w 321"/>
                <a:gd name="T67" fmla="*/ 125 h 310"/>
                <a:gd name="T68" fmla="*/ 94 w 321"/>
                <a:gd name="T69" fmla="*/ 184 h 310"/>
                <a:gd name="T70" fmla="*/ 96 w 321"/>
                <a:gd name="T71" fmla="*/ 194 h 310"/>
                <a:gd name="T72" fmla="*/ 80 w 321"/>
                <a:gd name="T73" fmla="*/ 278 h 310"/>
                <a:gd name="T74" fmla="*/ 155 w 321"/>
                <a:gd name="T75" fmla="*/ 236 h 310"/>
                <a:gd name="T76" fmla="*/ 161 w 321"/>
                <a:gd name="T77" fmla="*/ 23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1" h="310">
                  <a:moveTo>
                    <a:pt x="257" y="309"/>
                  </a:moveTo>
                  <a:cubicBezTo>
                    <a:pt x="255" y="309"/>
                    <a:pt x="253" y="309"/>
                    <a:pt x="251" y="308"/>
                  </a:cubicBezTo>
                  <a:cubicBezTo>
                    <a:pt x="161" y="257"/>
                    <a:pt x="161" y="257"/>
                    <a:pt x="161" y="257"/>
                  </a:cubicBezTo>
                  <a:cubicBezTo>
                    <a:pt x="70" y="308"/>
                    <a:pt x="70" y="308"/>
                    <a:pt x="70" y="308"/>
                  </a:cubicBezTo>
                  <a:cubicBezTo>
                    <a:pt x="66" y="310"/>
                    <a:pt x="62" y="309"/>
                    <a:pt x="58" y="307"/>
                  </a:cubicBezTo>
                  <a:cubicBezTo>
                    <a:pt x="55" y="305"/>
                    <a:pt x="53" y="300"/>
                    <a:pt x="54" y="296"/>
                  </a:cubicBezTo>
                  <a:cubicBezTo>
                    <a:pt x="74" y="195"/>
                    <a:pt x="74" y="195"/>
                    <a:pt x="74" y="195"/>
                  </a:cubicBezTo>
                  <a:cubicBezTo>
                    <a:pt x="4" y="125"/>
                    <a:pt x="4" y="125"/>
                    <a:pt x="4" y="125"/>
                  </a:cubicBezTo>
                  <a:cubicBezTo>
                    <a:pt x="1" y="122"/>
                    <a:pt x="0" y="117"/>
                    <a:pt x="1" y="113"/>
                  </a:cubicBezTo>
                  <a:cubicBezTo>
                    <a:pt x="3" y="110"/>
                    <a:pt x="6" y="107"/>
                    <a:pt x="10" y="106"/>
                  </a:cubicBezTo>
                  <a:cubicBezTo>
                    <a:pt x="111" y="96"/>
                    <a:pt x="111" y="96"/>
                    <a:pt x="111" y="96"/>
                  </a:cubicBezTo>
                  <a:cubicBezTo>
                    <a:pt x="151" y="6"/>
                    <a:pt x="151" y="6"/>
                    <a:pt x="151" y="6"/>
                  </a:cubicBezTo>
                  <a:cubicBezTo>
                    <a:pt x="153" y="2"/>
                    <a:pt x="156" y="0"/>
                    <a:pt x="161" y="0"/>
                  </a:cubicBezTo>
                  <a:cubicBezTo>
                    <a:pt x="165" y="0"/>
                    <a:pt x="169" y="2"/>
                    <a:pt x="170" y="6"/>
                  </a:cubicBezTo>
                  <a:cubicBezTo>
                    <a:pt x="211" y="96"/>
                    <a:pt x="211" y="96"/>
                    <a:pt x="211" y="96"/>
                  </a:cubicBezTo>
                  <a:cubicBezTo>
                    <a:pt x="311" y="106"/>
                    <a:pt x="311" y="106"/>
                    <a:pt x="311" y="106"/>
                  </a:cubicBezTo>
                  <a:cubicBezTo>
                    <a:pt x="315" y="107"/>
                    <a:pt x="319" y="110"/>
                    <a:pt x="320" y="113"/>
                  </a:cubicBezTo>
                  <a:cubicBezTo>
                    <a:pt x="321" y="117"/>
                    <a:pt x="320" y="122"/>
                    <a:pt x="318" y="125"/>
                  </a:cubicBezTo>
                  <a:cubicBezTo>
                    <a:pt x="247" y="195"/>
                    <a:pt x="247" y="195"/>
                    <a:pt x="247" y="195"/>
                  </a:cubicBezTo>
                  <a:cubicBezTo>
                    <a:pt x="267" y="296"/>
                    <a:pt x="267" y="296"/>
                    <a:pt x="267" y="296"/>
                  </a:cubicBezTo>
                  <a:cubicBezTo>
                    <a:pt x="268" y="300"/>
                    <a:pt x="266" y="305"/>
                    <a:pt x="263" y="307"/>
                  </a:cubicBezTo>
                  <a:cubicBezTo>
                    <a:pt x="261" y="308"/>
                    <a:pt x="259" y="309"/>
                    <a:pt x="257" y="309"/>
                  </a:cubicBezTo>
                  <a:close/>
                  <a:moveTo>
                    <a:pt x="161" y="234"/>
                  </a:moveTo>
                  <a:cubicBezTo>
                    <a:pt x="162" y="234"/>
                    <a:pt x="164" y="235"/>
                    <a:pt x="166" y="236"/>
                  </a:cubicBezTo>
                  <a:cubicBezTo>
                    <a:pt x="242" y="278"/>
                    <a:pt x="242" y="278"/>
                    <a:pt x="242" y="278"/>
                  </a:cubicBezTo>
                  <a:cubicBezTo>
                    <a:pt x="225" y="194"/>
                    <a:pt x="225" y="194"/>
                    <a:pt x="225" y="194"/>
                  </a:cubicBezTo>
                  <a:cubicBezTo>
                    <a:pt x="224" y="190"/>
                    <a:pt x="225" y="187"/>
                    <a:pt x="228" y="184"/>
                  </a:cubicBezTo>
                  <a:cubicBezTo>
                    <a:pt x="287" y="125"/>
                    <a:pt x="287" y="125"/>
                    <a:pt x="287" y="125"/>
                  </a:cubicBezTo>
                  <a:cubicBezTo>
                    <a:pt x="202" y="117"/>
                    <a:pt x="202" y="117"/>
                    <a:pt x="202" y="117"/>
                  </a:cubicBezTo>
                  <a:cubicBezTo>
                    <a:pt x="198" y="117"/>
                    <a:pt x="195" y="114"/>
                    <a:pt x="194" y="111"/>
                  </a:cubicBezTo>
                  <a:cubicBezTo>
                    <a:pt x="161" y="37"/>
                    <a:pt x="161" y="37"/>
                    <a:pt x="161" y="37"/>
                  </a:cubicBezTo>
                  <a:cubicBezTo>
                    <a:pt x="128" y="111"/>
                    <a:pt x="128" y="111"/>
                    <a:pt x="128" y="111"/>
                  </a:cubicBezTo>
                  <a:cubicBezTo>
                    <a:pt x="126" y="114"/>
                    <a:pt x="123" y="117"/>
                    <a:pt x="119" y="117"/>
                  </a:cubicBezTo>
                  <a:cubicBezTo>
                    <a:pt x="35" y="125"/>
                    <a:pt x="35" y="125"/>
                    <a:pt x="35" y="125"/>
                  </a:cubicBezTo>
                  <a:cubicBezTo>
                    <a:pt x="94" y="184"/>
                    <a:pt x="94" y="184"/>
                    <a:pt x="94" y="184"/>
                  </a:cubicBezTo>
                  <a:cubicBezTo>
                    <a:pt x="96" y="187"/>
                    <a:pt x="97" y="190"/>
                    <a:pt x="96" y="194"/>
                  </a:cubicBezTo>
                  <a:cubicBezTo>
                    <a:pt x="80" y="278"/>
                    <a:pt x="80" y="278"/>
                    <a:pt x="80" y="278"/>
                  </a:cubicBezTo>
                  <a:cubicBezTo>
                    <a:pt x="155" y="236"/>
                    <a:pt x="155" y="236"/>
                    <a:pt x="155" y="236"/>
                  </a:cubicBezTo>
                  <a:cubicBezTo>
                    <a:pt x="157" y="235"/>
                    <a:pt x="159" y="234"/>
                    <a:pt x="161"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62"/>
            <p:cNvSpPr>
              <a:spLocks noEditPoints="1"/>
            </p:cNvSpPr>
            <p:nvPr/>
          </p:nvSpPr>
          <p:spPr bwMode="auto">
            <a:xfrm>
              <a:off x="1935" y="1199"/>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5019993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54363" y="1258739"/>
            <a:ext cx="9801630" cy="5945250"/>
          </a:xfrm>
        </p:spPr>
        <p:txBody>
          <a:bodyPr/>
          <a:lstStyle/>
          <a:p>
            <a:r>
              <a:rPr lang="en-US" sz="1400" dirty="0" smtClean="0"/>
              <a:t>Finance </a:t>
            </a:r>
            <a:r>
              <a:rPr lang="en-US" sz="1400" dirty="0"/>
              <a:t>Act, 2018 introduced the concept of ‘Significant Economic Presence’ (SEP</a:t>
            </a:r>
            <a:r>
              <a:rPr lang="en-US" sz="1400" dirty="0" smtClean="0"/>
              <a:t>)</a:t>
            </a:r>
            <a:r>
              <a:rPr lang="en-US" sz="1400" i="1" dirty="0"/>
              <a:t> </a:t>
            </a:r>
            <a:r>
              <a:rPr lang="en-US" sz="1400" i="1" dirty="0" err="1"/>
              <a:t>w.e.f</a:t>
            </a:r>
            <a:r>
              <a:rPr lang="en-US" sz="1400" i="1" dirty="0"/>
              <a:t>. 1-4-2019</a:t>
            </a:r>
            <a:endParaRPr lang="en-US" sz="1400" dirty="0" smtClean="0"/>
          </a:p>
          <a:p>
            <a:pPr>
              <a:spcBef>
                <a:spcPts val="1200"/>
              </a:spcBef>
              <a:spcAft>
                <a:spcPts val="600"/>
              </a:spcAft>
            </a:pPr>
            <a:r>
              <a:rPr lang="en-US" sz="1400" dirty="0" smtClean="0"/>
              <a:t>The </a:t>
            </a:r>
            <a:r>
              <a:rPr lang="en-US" sz="1400" dirty="0"/>
              <a:t>definition of ‘business connection’, </a:t>
            </a:r>
            <a:r>
              <a:rPr lang="en-US" sz="1400" b="1" i="1" dirty="0"/>
              <a:t>was clarified </a:t>
            </a:r>
            <a:r>
              <a:rPr lang="en-US" sz="1400" dirty="0"/>
              <a:t>to provide that a non-resident‘s significant economic presence in India shall constitute “business connection” of the non-resident in </a:t>
            </a:r>
            <a:r>
              <a:rPr lang="en-US" sz="1400" dirty="0" smtClean="0"/>
              <a:t>India. </a:t>
            </a:r>
          </a:p>
          <a:p>
            <a:pPr>
              <a:spcBef>
                <a:spcPts val="1200"/>
              </a:spcBef>
              <a:spcAft>
                <a:spcPts val="600"/>
              </a:spcAft>
            </a:pPr>
            <a:r>
              <a:rPr lang="en-US" sz="1400" dirty="0" smtClean="0"/>
              <a:t>The </a:t>
            </a:r>
            <a:r>
              <a:rPr lang="en-US" sz="1400" dirty="0"/>
              <a:t>“significant economic presence” for this purpose shall mean- </a:t>
            </a:r>
          </a:p>
          <a:p>
            <a:pPr>
              <a:spcBef>
                <a:spcPts val="1200"/>
              </a:spcBef>
              <a:spcAft>
                <a:spcPts val="600"/>
              </a:spcAft>
            </a:pPr>
            <a:r>
              <a:rPr lang="en-US" sz="1400" dirty="0"/>
              <a:t>(</a:t>
            </a:r>
            <a:r>
              <a:rPr lang="en-US" sz="1400" dirty="0" err="1"/>
              <a:t>i</a:t>
            </a:r>
            <a:r>
              <a:rPr lang="en-US" sz="1400" dirty="0"/>
              <a:t>) any transaction in respect of any goods, services or property carried out by a non-resident in India including provision of download of data or software in India </a:t>
            </a:r>
            <a:r>
              <a:rPr lang="en-US" sz="1400" b="1" i="1" dirty="0"/>
              <a:t>if the aggregate of payments</a:t>
            </a:r>
            <a:r>
              <a:rPr lang="en-US" sz="1400" i="1" dirty="0"/>
              <a:t> </a:t>
            </a:r>
            <a:r>
              <a:rPr lang="en-US" sz="1400" dirty="0"/>
              <a:t>arising from such transaction or transactions during the previous year exceeds the amount as may be prescribed;</a:t>
            </a:r>
            <a:r>
              <a:rPr lang="en-US" sz="1400" b="1" dirty="0"/>
              <a:t> </a:t>
            </a:r>
            <a:r>
              <a:rPr lang="en-US" sz="1400" b="1" i="1" u="sng" dirty="0"/>
              <a:t>or</a:t>
            </a:r>
            <a:r>
              <a:rPr lang="en-US" sz="1400" b="1" dirty="0"/>
              <a:t> </a:t>
            </a:r>
          </a:p>
          <a:p>
            <a:pPr>
              <a:spcBef>
                <a:spcPts val="1200"/>
              </a:spcBef>
              <a:spcAft>
                <a:spcPts val="600"/>
              </a:spcAft>
            </a:pPr>
            <a:r>
              <a:rPr lang="en-US" sz="1400" dirty="0"/>
              <a:t>(ii) systematic and continuous soliciting of its business activities or engaging in interaction </a:t>
            </a:r>
            <a:r>
              <a:rPr lang="en-US" sz="1400" b="1" i="1" dirty="0"/>
              <a:t>with such number of users</a:t>
            </a:r>
            <a:r>
              <a:rPr lang="en-US" sz="1400" dirty="0"/>
              <a:t> as may be prescribed, in India </a:t>
            </a:r>
            <a:r>
              <a:rPr lang="en-US" sz="1400" b="1" i="1" dirty="0"/>
              <a:t>through digital means</a:t>
            </a:r>
            <a:r>
              <a:rPr lang="en-US" sz="1400" dirty="0"/>
              <a:t>. </a:t>
            </a:r>
            <a:endParaRPr lang="en-US" sz="1400" dirty="0" smtClean="0"/>
          </a:p>
          <a:p>
            <a:pPr>
              <a:spcBef>
                <a:spcPts val="1200"/>
              </a:spcBef>
              <a:spcAft>
                <a:spcPts val="600"/>
              </a:spcAft>
            </a:pPr>
            <a:r>
              <a:rPr lang="en-US" sz="1400" b="1" dirty="0"/>
              <a:t>Provided</a:t>
            </a:r>
            <a:r>
              <a:rPr lang="en-US" sz="1400" dirty="0"/>
              <a:t> </a:t>
            </a:r>
            <a:r>
              <a:rPr lang="en-US" sz="1400" i="1" dirty="0"/>
              <a:t>that the transactions or activities shall constitute significant economic presence in India, whether or not,—</a:t>
            </a:r>
            <a:endParaRPr lang="en-US" sz="1400" dirty="0"/>
          </a:p>
          <a:p>
            <a:pPr>
              <a:spcBef>
                <a:spcPts val="1200"/>
              </a:spcBef>
              <a:spcAft>
                <a:spcPts val="600"/>
              </a:spcAft>
            </a:pPr>
            <a:r>
              <a:rPr lang="en-US" sz="1400" i="1" dirty="0"/>
              <a:t> (</a:t>
            </a:r>
            <a:r>
              <a:rPr lang="en-US" sz="1400" dirty="0" err="1"/>
              <a:t>i</a:t>
            </a:r>
            <a:r>
              <a:rPr lang="en-US" sz="1400" i="1" dirty="0"/>
              <a:t>)  the agreement for such transactions or activities is entered in India; or</a:t>
            </a:r>
            <a:endParaRPr lang="en-US" sz="1400" dirty="0"/>
          </a:p>
          <a:p>
            <a:pPr>
              <a:spcBef>
                <a:spcPts val="1200"/>
              </a:spcBef>
              <a:spcAft>
                <a:spcPts val="600"/>
              </a:spcAft>
            </a:pPr>
            <a:r>
              <a:rPr lang="en-US" sz="1400" i="1" dirty="0"/>
              <a:t>(</a:t>
            </a:r>
            <a:r>
              <a:rPr lang="en-US" sz="1400" dirty="0"/>
              <a:t>ii</a:t>
            </a:r>
            <a:r>
              <a:rPr lang="en-US" sz="1400" i="1" dirty="0"/>
              <a:t>)  the non-resident has a residence or place of business in India; or</a:t>
            </a:r>
            <a:endParaRPr lang="en-US" sz="1400" dirty="0"/>
          </a:p>
          <a:p>
            <a:pPr>
              <a:spcBef>
                <a:spcPts val="1200"/>
              </a:spcBef>
              <a:spcAft>
                <a:spcPts val="600"/>
              </a:spcAft>
            </a:pPr>
            <a:r>
              <a:rPr lang="en-US" sz="1400" i="1" dirty="0"/>
              <a:t>(</a:t>
            </a:r>
            <a:r>
              <a:rPr lang="en-US" sz="1400" dirty="0"/>
              <a:t>iii</a:t>
            </a:r>
            <a:r>
              <a:rPr lang="en-US" sz="1400" i="1" dirty="0"/>
              <a:t>) the non-resident renders services in India:</a:t>
            </a:r>
            <a:endParaRPr lang="en-US" sz="1400" dirty="0"/>
          </a:p>
          <a:p>
            <a:pPr>
              <a:spcBef>
                <a:spcPts val="1200"/>
              </a:spcBef>
              <a:spcAft>
                <a:spcPts val="600"/>
              </a:spcAft>
            </a:pPr>
            <a:r>
              <a:rPr lang="en-US" sz="1400" b="1" dirty="0"/>
              <a:t>Provided further</a:t>
            </a:r>
            <a:r>
              <a:rPr lang="en-US" sz="1400" dirty="0"/>
              <a:t> that </a:t>
            </a:r>
            <a:r>
              <a:rPr lang="en-US" sz="1400" i="1" dirty="0"/>
              <a:t>only so much of income as is attributable to the transactions or activities referred to in clause (</a:t>
            </a:r>
            <a:r>
              <a:rPr lang="en-US" sz="1400" dirty="0"/>
              <a:t>a</a:t>
            </a:r>
            <a:r>
              <a:rPr lang="en-US" sz="1400" i="1" dirty="0"/>
              <a:t>) or clause (</a:t>
            </a:r>
            <a:r>
              <a:rPr lang="en-US" sz="1400" dirty="0"/>
              <a:t>b</a:t>
            </a:r>
            <a:r>
              <a:rPr lang="en-US" sz="1400" i="1" dirty="0"/>
              <a:t>) shall be deemed to accrue or arise in India</a:t>
            </a:r>
            <a:r>
              <a:rPr lang="en-US" sz="1400" i="1" dirty="0" smtClean="0"/>
              <a:t>.</a:t>
            </a:r>
          </a:p>
          <a:p>
            <a:endParaRPr lang="en-IN" sz="1400" i="1" dirty="0"/>
          </a:p>
        </p:txBody>
      </p:sp>
      <p:sp>
        <p:nvSpPr>
          <p:cNvPr id="7"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Significant Economic Presence (SEP)</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Explanation 2A to section 9(1)(</a:t>
            </a:r>
            <a:r>
              <a:rPr lang="en-US" sz="2200" b="1"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of ITA</a:t>
            </a:r>
            <a:endPar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82257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 Section 9(1)(</a:t>
            </a:r>
            <a:r>
              <a:rPr lang="en-US" sz="2200" b="1" dirty="0" err="1">
                <a:solidFill>
                  <a:prstClr val="black"/>
                </a:solidFill>
                <a:latin typeface="Verdana" panose="020B0604030504040204" pitchFamily="34" charset="0"/>
                <a:ea typeface="Verdana" panose="020B0604030504040204" pitchFamily="34" charset="0"/>
                <a:cs typeface="Verdana" panose="020B0604030504040204" pitchFamily="34" charset="0"/>
              </a:rPr>
              <a:t>i</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Questions?</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useBgFill="1">
        <p:nvSpPr>
          <p:cNvPr id="9" name="Rectangle 9"/>
          <p:cNvSpPr>
            <a:spLocks noChangeArrowheads="1"/>
          </p:cNvSpPr>
          <p:nvPr/>
        </p:nvSpPr>
        <p:spPr bwMode="auto">
          <a:xfrm>
            <a:off x="311499" y="1507254"/>
            <a:ext cx="10128738" cy="2210636"/>
          </a:xfrm>
          <a:prstGeom prst="roundRect">
            <a:avLst/>
          </a:prstGeom>
          <a:ln w="19050" cmpd="sng">
            <a:solidFill>
              <a:srgbClr val="62B5E5"/>
            </a:solidFill>
            <a:prstDash val="lgDash"/>
            <a:miter lim="800000"/>
          </a:ln>
        </p:spPr>
        <p:style>
          <a:lnRef idx="2">
            <a:schemeClr val="accent1"/>
          </a:lnRef>
          <a:fillRef idx="1">
            <a:schemeClr val="lt1"/>
          </a:fillRef>
          <a:effectRef idx="0">
            <a:schemeClr val="accent1"/>
          </a:effectRef>
          <a:fontRef idx="minor">
            <a:schemeClr val="dk1"/>
          </a:fontRef>
        </p:style>
        <p:txBody>
          <a:bodyPr lIns="91440" tIns="91440" rIns="91440" bIns="91440" rtlCol="0" anchor="t">
            <a:noAutofit/>
          </a:bodyPr>
          <a:lstStyle/>
          <a:p>
            <a:pPr marL="285750" lvl="0" indent="-285750">
              <a:buFont typeface="Arial" panose="020B0604020202020204" pitchFamily="34" charset="0"/>
              <a:buChar char="•"/>
            </a:pPr>
            <a:r>
              <a:rPr lang="en-US" sz="1600" dirty="0" smtClean="0">
                <a:solidFill>
                  <a:schemeClr val="tx1"/>
                </a:solidFill>
              </a:rPr>
              <a:t>Whether </a:t>
            </a:r>
            <a:r>
              <a:rPr lang="en-US" sz="1600" dirty="0" smtClean="0">
                <a:solidFill>
                  <a:schemeClr val="tx1"/>
                </a:solidFill>
              </a:rPr>
              <a:t>both the clauses of revenue and user to be satisfied in order to trigger SEP or is it enough if one of them is satisfied?</a:t>
            </a:r>
          </a:p>
          <a:p>
            <a:pPr marL="285750" lvl="0" indent="-285750">
              <a:buFont typeface="Arial" panose="020B0604020202020204" pitchFamily="34" charset="0"/>
              <a:buChar char="•"/>
            </a:pPr>
            <a:endParaRPr lang="en-US" sz="1600" dirty="0">
              <a:solidFill>
                <a:schemeClr val="tx1"/>
              </a:solidFill>
            </a:endParaRPr>
          </a:p>
          <a:p>
            <a:pPr marL="285750" lvl="0" indent="-285750">
              <a:buFont typeface="Arial" panose="020B0604020202020204" pitchFamily="34" charset="0"/>
              <a:buChar char="•"/>
            </a:pPr>
            <a:endParaRPr lang="en-US" sz="1600" dirty="0" smtClean="0">
              <a:solidFill>
                <a:schemeClr val="tx1"/>
              </a:solidFill>
            </a:endParaRPr>
          </a:p>
          <a:p>
            <a:pPr marL="285750" lvl="0" indent="-285750">
              <a:buFont typeface="Arial" panose="020B0604020202020204" pitchFamily="34" charset="0"/>
              <a:buChar char="•"/>
            </a:pPr>
            <a:r>
              <a:rPr lang="en-US" sz="1600" dirty="0" smtClean="0">
                <a:solidFill>
                  <a:schemeClr val="tx1"/>
                </a:solidFill>
              </a:rPr>
              <a:t>Whether the said amendment would be prospective or retrospective?</a:t>
            </a:r>
          </a:p>
          <a:p>
            <a:pPr marL="285750" lvl="0" indent="-285750">
              <a:buFont typeface="Arial" panose="020B0604020202020204" pitchFamily="34" charset="0"/>
              <a:buChar char="•"/>
            </a:pPr>
            <a:endParaRPr lang="en-US" sz="1600" dirty="0" smtClean="0">
              <a:solidFill>
                <a:schemeClr val="tx1"/>
              </a:solidFill>
            </a:endParaRPr>
          </a:p>
        </p:txBody>
      </p:sp>
    </p:spTree>
    <p:extLst>
      <p:ext uri="{BB962C8B-B14F-4D97-AF65-F5344CB8AC3E}">
        <p14:creationId xmlns:p14="http://schemas.microsoft.com/office/powerpoint/2010/main" val="10973556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 Section 9(1)(</a:t>
            </a:r>
            <a:r>
              <a:rPr lang="en-US" sz="2200" b="1" dirty="0" err="1">
                <a:solidFill>
                  <a:prstClr val="black"/>
                </a:solidFill>
                <a:latin typeface="Verdana" panose="020B0604030504040204" pitchFamily="34" charset="0"/>
                <a:ea typeface="Verdana" panose="020B0604030504040204" pitchFamily="34" charset="0"/>
                <a:cs typeface="Verdana" panose="020B0604030504040204" pitchFamily="34" charset="0"/>
              </a:rPr>
              <a:t>i</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Insertion of  SEP to Business Connection </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Diagram 10"/>
          <p:cNvGraphicFramePr/>
          <p:nvPr>
            <p:extLst>
              <p:ext uri="{D42A27DB-BD31-4B8C-83A1-F6EECF244321}">
                <p14:modId xmlns:p14="http://schemas.microsoft.com/office/powerpoint/2010/main" val="2957913437"/>
              </p:ext>
            </p:extLst>
          </p:nvPr>
        </p:nvGraphicFramePr>
        <p:xfrm>
          <a:off x="388040" y="1034979"/>
          <a:ext cx="9891424" cy="6149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bwMode="gray">
          <a:xfrm>
            <a:off x="450498" y="6450742"/>
            <a:ext cx="9828966" cy="77404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algn="just">
              <a:lnSpc>
                <a:spcPct val="106000"/>
              </a:lnSpc>
            </a:pPr>
            <a:r>
              <a:rPr lang="en-US" sz="1200" b="1" dirty="0" smtClean="0"/>
              <a:t>Attribution</a:t>
            </a:r>
            <a:r>
              <a:rPr lang="en-US" sz="1200" dirty="0" smtClean="0"/>
              <a:t> - Only </a:t>
            </a:r>
            <a:r>
              <a:rPr lang="en-US" sz="1200" dirty="0"/>
              <a:t>so much of income as is attributable to the specified transactions or activities to be deemed to accrue or arise in </a:t>
            </a:r>
            <a:r>
              <a:rPr lang="en-US" sz="1200" dirty="0" smtClean="0"/>
              <a:t>India.</a:t>
            </a:r>
            <a:endParaRPr lang="en-IN"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923171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 </a:t>
            </a:r>
            <a:r>
              <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Condition </a:t>
            </a:r>
            <a:r>
              <a:rPr lang="en-US"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311499" y="1034979"/>
            <a:ext cx="9967965" cy="3062377"/>
          </a:xfrm>
          <a:prstGeom prst="rect">
            <a:avLst/>
          </a:prstGeom>
          <a:noFill/>
        </p:spPr>
        <p:txBody>
          <a:bodyPr wrap="square" lIns="0" tIns="0" rIns="0" bIns="0" rtlCol="0">
            <a:spAutoFit/>
          </a:bodyPr>
          <a:lstStyle/>
          <a:p>
            <a:pPr>
              <a:spcBef>
                <a:spcPts val="600"/>
              </a:spcBef>
              <a:buSzPct val="100000"/>
            </a:pPr>
            <a:r>
              <a:rPr lang="en-US" sz="1400" b="1" dirty="0"/>
              <a:t>Transactions in respect of goods services or property –</a:t>
            </a:r>
          </a:p>
          <a:p>
            <a:pPr marL="285750" indent="-285750">
              <a:spcBef>
                <a:spcPts val="600"/>
              </a:spcBef>
              <a:buSzPct val="100000"/>
              <a:buFont typeface="Arial" panose="020B0604020202020204" pitchFamily="34" charset="0"/>
              <a:buChar char="•"/>
            </a:pPr>
            <a:endParaRPr lang="en-US" sz="1400" dirty="0"/>
          </a:p>
          <a:p>
            <a:pPr marL="285750" indent="-285750">
              <a:spcBef>
                <a:spcPts val="600"/>
              </a:spcBef>
              <a:buSzPct val="100000"/>
              <a:buFont typeface="Arial" panose="020B0604020202020204" pitchFamily="34" charset="0"/>
              <a:buChar char="•"/>
            </a:pPr>
            <a:r>
              <a:rPr lang="en-US" sz="1400" dirty="0"/>
              <a:t>There is a </a:t>
            </a:r>
            <a:r>
              <a:rPr lang="en-US" sz="1400" b="1" i="1" dirty="0"/>
              <a:t>transaction</a:t>
            </a:r>
          </a:p>
          <a:p>
            <a:pPr marL="285750" indent="-285750">
              <a:spcBef>
                <a:spcPts val="600"/>
              </a:spcBef>
              <a:buSzPct val="100000"/>
              <a:buFont typeface="Arial" panose="020B0604020202020204" pitchFamily="34" charset="0"/>
              <a:buChar char="•"/>
            </a:pPr>
            <a:r>
              <a:rPr lang="en-US" sz="1400" dirty="0"/>
              <a:t>The transaction is in respect of goods services or property</a:t>
            </a:r>
          </a:p>
          <a:p>
            <a:pPr marL="285750" indent="-285750">
              <a:spcBef>
                <a:spcPts val="600"/>
              </a:spcBef>
              <a:buSzPct val="100000"/>
              <a:buFont typeface="Arial" panose="020B0604020202020204" pitchFamily="34" charset="0"/>
              <a:buChar char="•"/>
            </a:pPr>
            <a:r>
              <a:rPr lang="en-US" sz="1400" dirty="0"/>
              <a:t>The transaction could include provision of download of data or software</a:t>
            </a:r>
          </a:p>
          <a:p>
            <a:pPr marL="285750" indent="-285750">
              <a:spcBef>
                <a:spcPts val="600"/>
              </a:spcBef>
              <a:buSzPct val="100000"/>
              <a:buFont typeface="Arial" panose="020B0604020202020204" pitchFamily="34" charset="0"/>
              <a:buChar char="•"/>
            </a:pPr>
            <a:r>
              <a:rPr lang="en-US" sz="1400" dirty="0"/>
              <a:t>The transaction is carried out by a non-resident</a:t>
            </a:r>
          </a:p>
          <a:p>
            <a:pPr marL="285750" indent="-285750">
              <a:spcBef>
                <a:spcPts val="600"/>
              </a:spcBef>
              <a:buSzPct val="100000"/>
              <a:buFont typeface="Arial" panose="020B0604020202020204" pitchFamily="34" charset="0"/>
              <a:buChar char="•"/>
            </a:pPr>
            <a:r>
              <a:rPr lang="en-US" sz="1400" dirty="0"/>
              <a:t>The </a:t>
            </a:r>
            <a:r>
              <a:rPr lang="en-US" sz="1400" b="1" i="1" dirty="0"/>
              <a:t>transaction is carried out in India</a:t>
            </a:r>
          </a:p>
          <a:p>
            <a:pPr marL="285750" indent="-285750">
              <a:spcBef>
                <a:spcPts val="600"/>
              </a:spcBef>
              <a:buSzPct val="100000"/>
              <a:buFont typeface="Arial" panose="020B0604020202020204" pitchFamily="34" charset="0"/>
              <a:buChar char="•"/>
            </a:pPr>
            <a:r>
              <a:rPr lang="en-US" sz="1400" dirty="0"/>
              <a:t>The aggregate of payments from such transactions during the previous year exceeds the prescribed amount</a:t>
            </a:r>
          </a:p>
          <a:p>
            <a:pPr marL="285750" indent="-285750">
              <a:spcBef>
                <a:spcPts val="600"/>
              </a:spcBef>
              <a:buSzPct val="100000"/>
              <a:buFont typeface="Arial" panose="020B0604020202020204" pitchFamily="34" charset="0"/>
              <a:buChar char="•"/>
            </a:pPr>
            <a:endParaRPr lang="en-US" sz="1400" dirty="0"/>
          </a:p>
          <a:p>
            <a:pPr>
              <a:spcBef>
                <a:spcPts val="600"/>
              </a:spcBef>
              <a:buSzPct val="100000"/>
            </a:pPr>
            <a:r>
              <a:rPr lang="en-US" sz="1400" dirty="0"/>
              <a:t>Condition (a) would be applicable if all above parameters are fulfilled.</a:t>
            </a:r>
            <a:endParaRPr lang="en-IN" sz="1400" dirty="0"/>
          </a:p>
        </p:txBody>
      </p:sp>
      <p:sp>
        <p:nvSpPr>
          <p:cNvPr id="3" name="TextBox 2"/>
          <p:cNvSpPr txBox="1"/>
          <p:nvPr/>
        </p:nvSpPr>
        <p:spPr>
          <a:xfrm>
            <a:off x="311499" y="4822695"/>
            <a:ext cx="9572625" cy="1246495"/>
          </a:xfrm>
          <a:prstGeom prst="rect">
            <a:avLst/>
          </a:prstGeom>
          <a:noFill/>
        </p:spPr>
        <p:txBody>
          <a:bodyPr wrap="square" lIns="0" tIns="0" rIns="0" bIns="0" rtlCol="0">
            <a:spAutoFit/>
          </a:bodyPr>
          <a:lstStyle/>
          <a:p>
            <a:pPr>
              <a:spcBef>
                <a:spcPts val="600"/>
              </a:spcBef>
              <a:buSzPct val="100000"/>
            </a:pPr>
            <a:r>
              <a:rPr lang="en-US" sz="1400" b="1" i="1" dirty="0" smtClean="0"/>
              <a:t>Scope of Transaction Carried </a:t>
            </a:r>
            <a:r>
              <a:rPr lang="en-US" sz="1400" b="1" i="1" dirty="0"/>
              <a:t>O</a:t>
            </a:r>
            <a:r>
              <a:rPr lang="en-US" sz="1400" b="1" i="1" dirty="0" smtClean="0"/>
              <a:t>ut </a:t>
            </a:r>
            <a:r>
              <a:rPr lang="en-US" sz="1400" b="1" i="1" dirty="0"/>
              <a:t>i</a:t>
            </a:r>
            <a:r>
              <a:rPr lang="en-US" sz="1400" b="1" i="1" dirty="0" smtClean="0"/>
              <a:t>n India</a:t>
            </a:r>
            <a:r>
              <a:rPr lang="en-US" sz="1400" dirty="0" smtClean="0"/>
              <a:t> – </a:t>
            </a:r>
          </a:p>
          <a:p>
            <a:pPr marL="285750" indent="-285750">
              <a:spcBef>
                <a:spcPts val="1200"/>
              </a:spcBef>
              <a:buSzPct val="100000"/>
              <a:buFont typeface="Arial" panose="020B0604020202020204" pitchFamily="34" charset="0"/>
              <a:buChar char="•"/>
            </a:pPr>
            <a:r>
              <a:rPr lang="en-US" sz="1400" dirty="0" smtClean="0"/>
              <a:t>Does </a:t>
            </a:r>
            <a:r>
              <a:rPr lang="en-US" sz="1400" dirty="0"/>
              <a:t>it cover both sale </a:t>
            </a:r>
            <a:r>
              <a:rPr lang="en-US" sz="1400" dirty="0"/>
              <a:t>as well as purchase transaction</a:t>
            </a:r>
            <a:r>
              <a:rPr lang="en-US" sz="1400" dirty="0" smtClean="0"/>
              <a:t>?</a:t>
            </a:r>
          </a:p>
          <a:p>
            <a:pPr marL="285750" indent="-285750">
              <a:spcBef>
                <a:spcPts val="1200"/>
              </a:spcBef>
              <a:buSzPct val="100000"/>
              <a:buFont typeface="Arial" panose="020B0604020202020204" pitchFamily="34" charset="0"/>
              <a:buChar char="•"/>
            </a:pPr>
            <a:r>
              <a:rPr lang="en-US" sz="1400" dirty="0" smtClean="0"/>
              <a:t>Is Condition (A) applicable only if transaction carried out ‘in India’ – discussed in the ensuing slide</a:t>
            </a:r>
            <a:endParaRPr lang="en-US" sz="1400" dirty="0"/>
          </a:p>
          <a:p>
            <a:pPr>
              <a:spcBef>
                <a:spcPts val="600"/>
              </a:spcBef>
              <a:buSzPct val="100000"/>
            </a:pPr>
            <a:endParaRPr lang="en-IN" sz="1400" dirty="0"/>
          </a:p>
        </p:txBody>
      </p:sp>
    </p:spTree>
    <p:extLst>
      <p:ext uri="{BB962C8B-B14F-4D97-AF65-F5344CB8AC3E}">
        <p14:creationId xmlns:p14="http://schemas.microsoft.com/office/powerpoint/2010/main" val="24675231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311500" y="309640"/>
            <a:ext cx="9154048"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a:t>
            </a:r>
            <a:r>
              <a:rPr lang="en-US" sz="2200" b="1">
                <a:solidFill>
                  <a:prstClr val="black"/>
                </a:solidFill>
                <a:latin typeface="Verdana" panose="020B0604030504040204" pitchFamily="34" charset="0"/>
                <a:ea typeface="Verdana" panose="020B0604030504040204" pitchFamily="34" charset="0"/>
                <a:cs typeface="Verdana" panose="020B0604030504040204" pitchFamily="34" charset="0"/>
              </a:rPr>
              <a:t>Presence </a:t>
            </a:r>
            <a:r>
              <a:rPr lang="en-US" sz="2200" b="1"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Issues on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E-commerce Industry</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361741" y="1185710"/>
            <a:ext cx="9706708" cy="4431983"/>
          </a:xfrm>
          <a:prstGeom prst="rect">
            <a:avLst/>
          </a:prstGeom>
          <a:noFill/>
        </p:spPr>
        <p:txBody>
          <a:bodyPr wrap="square" lIns="0" tIns="0" rIns="0" bIns="0" rtlCol="0">
            <a:spAutoFit/>
          </a:bodyPr>
          <a:lstStyle/>
          <a:p>
            <a:pPr marL="285750" indent="-285750">
              <a:spcBef>
                <a:spcPts val="600"/>
              </a:spcBef>
              <a:buSzPct val="100000"/>
              <a:buFont typeface="Wingdings" panose="05000000000000000000" pitchFamily="2" charset="2"/>
              <a:buChar char="Ø"/>
            </a:pPr>
            <a:r>
              <a:rPr lang="en-IN" sz="1400" dirty="0"/>
              <a:t>The language of clause (</a:t>
            </a:r>
            <a:r>
              <a:rPr lang="en-IN" sz="1400" i="1" dirty="0"/>
              <a:t>a</a:t>
            </a:r>
            <a:r>
              <a:rPr lang="en-IN" sz="1400" dirty="0"/>
              <a:t>) causes certain difficulties. It provides that the transaction should be carried out </a:t>
            </a:r>
            <a:r>
              <a:rPr lang="en-IN" sz="1400" dirty="0" smtClean="0"/>
              <a:t>by </a:t>
            </a:r>
            <a:r>
              <a:rPr lang="en-IN" sz="1400" dirty="0"/>
              <a:t>the </a:t>
            </a:r>
            <a:r>
              <a:rPr lang="en-IN" sz="1400" b="1" i="1" dirty="0"/>
              <a:t>non-resident in India</a:t>
            </a:r>
            <a:r>
              <a:rPr lang="en-IN" sz="1400" dirty="0"/>
              <a:t>. </a:t>
            </a:r>
            <a:endParaRPr lang="en-IN" sz="1400" dirty="0" smtClean="0"/>
          </a:p>
          <a:p>
            <a:pPr>
              <a:spcBef>
                <a:spcPts val="600"/>
              </a:spcBef>
              <a:buSzPct val="100000"/>
            </a:pPr>
            <a:endParaRPr lang="en-IN" sz="1400" dirty="0"/>
          </a:p>
          <a:p>
            <a:pPr marL="285750" indent="-285750">
              <a:spcBef>
                <a:spcPts val="600"/>
              </a:spcBef>
              <a:buSzPct val="100000"/>
              <a:buFont typeface="Wingdings" panose="05000000000000000000" pitchFamily="2" charset="2"/>
              <a:buChar char="Ø"/>
            </a:pPr>
            <a:r>
              <a:rPr lang="en-IN" sz="1400" dirty="0" smtClean="0"/>
              <a:t>In </a:t>
            </a:r>
            <a:r>
              <a:rPr lang="en-IN" sz="1400" dirty="0"/>
              <a:t>E-commerce, there can be many transactions where it is difficult to say who has carried out the transactions. </a:t>
            </a:r>
            <a:endParaRPr lang="en-IN" sz="1400" dirty="0" smtClean="0"/>
          </a:p>
          <a:p>
            <a:pPr marL="285750" indent="-285750">
              <a:spcBef>
                <a:spcPts val="600"/>
              </a:spcBef>
              <a:buSzPct val="100000"/>
              <a:buFont typeface="Wingdings" panose="05000000000000000000" pitchFamily="2" charset="2"/>
              <a:buChar char="Ø"/>
            </a:pPr>
            <a:endParaRPr lang="en-IN" sz="1400" dirty="0"/>
          </a:p>
          <a:p>
            <a:pPr marL="285750" indent="-285750">
              <a:spcBef>
                <a:spcPts val="600"/>
              </a:spcBef>
              <a:buSzPct val="100000"/>
              <a:buFont typeface="Wingdings" panose="05000000000000000000" pitchFamily="2" charset="2"/>
              <a:buChar char="Ø"/>
            </a:pPr>
            <a:r>
              <a:rPr lang="en-IN" sz="1400" dirty="0" smtClean="0"/>
              <a:t>For </a:t>
            </a:r>
            <a:r>
              <a:rPr lang="en-IN" sz="1400" dirty="0"/>
              <a:t>example, a non-resident may maintain a website where it provides for information, entertainment, mobile phone applications, computer programmes &amp; other products / services. </a:t>
            </a:r>
            <a:endParaRPr lang="en-IN" sz="1400" dirty="0" smtClean="0"/>
          </a:p>
          <a:p>
            <a:pPr marL="285750" indent="-285750">
              <a:spcBef>
                <a:spcPts val="600"/>
              </a:spcBef>
              <a:buSzPct val="100000"/>
              <a:buFont typeface="Wingdings" panose="05000000000000000000" pitchFamily="2" charset="2"/>
              <a:buChar char="Ø"/>
            </a:pPr>
            <a:endParaRPr lang="en-IN" sz="1400" dirty="0"/>
          </a:p>
          <a:p>
            <a:pPr marL="285750" indent="-285750">
              <a:spcBef>
                <a:spcPts val="600"/>
              </a:spcBef>
              <a:buSzPct val="100000"/>
              <a:buFont typeface="Wingdings" panose="05000000000000000000" pitchFamily="2" charset="2"/>
              <a:buChar char="Ø"/>
            </a:pPr>
            <a:r>
              <a:rPr lang="en-IN" sz="1400" dirty="0" smtClean="0"/>
              <a:t>Mobile </a:t>
            </a:r>
            <a:r>
              <a:rPr lang="en-IN" sz="1400" dirty="0"/>
              <a:t>phone or computer users from India may visit the foreign website of the provider, download the App/ software or view the entertainment programme and make necessary payments. </a:t>
            </a:r>
            <a:endParaRPr lang="en-IN" sz="1400" dirty="0" smtClean="0"/>
          </a:p>
          <a:p>
            <a:pPr marL="285750" indent="-285750">
              <a:spcBef>
                <a:spcPts val="600"/>
              </a:spcBef>
              <a:buSzPct val="100000"/>
              <a:buFont typeface="Wingdings" panose="05000000000000000000" pitchFamily="2" charset="2"/>
              <a:buChar char="Ø"/>
            </a:pPr>
            <a:endParaRPr lang="en-IN" sz="1400" dirty="0"/>
          </a:p>
          <a:p>
            <a:pPr>
              <a:spcBef>
                <a:spcPts val="600"/>
              </a:spcBef>
              <a:buSzPct val="100000"/>
            </a:pPr>
            <a:r>
              <a:rPr lang="en-IN" sz="1400" b="1" i="1" dirty="0" smtClean="0"/>
              <a:t>In </a:t>
            </a:r>
            <a:r>
              <a:rPr lang="en-IN" sz="1400" b="1" i="1" dirty="0"/>
              <a:t>this case, can we say that it is the Indian resident who has carried out the transactions? Or can we say that it is the non-resident who has carried out the transactions? </a:t>
            </a:r>
            <a:endParaRPr lang="en-IN" sz="1400" b="1" i="1" dirty="0" smtClean="0"/>
          </a:p>
          <a:p>
            <a:pPr marL="285750" indent="-285750">
              <a:spcBef>
                <a:spcPts val="600"/>
              </a:spcBef>
              <a:buSzPct val="100000"/>
              <a:buFont typeface="Wingdings" panose="05000000000000000000" pitchFamily="2" charset="2"/>
              <a:buChar char="Ø"/>
            </a:pPr>
            <a:endParaRPr lang="en-IN" sz="1400" dirty="0"/>
          </a:p>
          <a:p>
            <a:pPr>
              <a:spcBef>
                <a:spcPts val="600"/>
              </a:spcBef>
              <a:buSzPct val="100000"/>
            </a:pPr>
            <a:r>
              <a:rPr lang="en-IN" sz="1400" b="1" i="1" dirty="0" smtClean="0"/>
              <a:t>If </a:t>
            </a:r>
            <a:r>
              <a:rPr lang="en-IN" sz="1400" b="1" i="1" dirty="0"/>
              <a:t>the non-resident service provider maintains a website and remains passive, who has carried out the transaction? </a:t>
            </a:r>
            <a:endParaRPr lang="en-IN" sz="1400" b="1" i="1" dirty="0" smtClean="0">
              <a:solidFill>
                <a:srgbClr val="313131"/>
              </a:solidFill>
            </a:endParaRPr>
          </a:p>
        </p:txBody>
      </p:sp>
    </p:spTree>
    <p:extLst>
      <p:ext uri="{BB962C8B-B14F-4D97-AF65-F5344CB8AC3E}">
        <p14:creationId xmlns:p14="http://schemas.microsoft.com/office/powerpoint/2010/main" val="170051322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311500" y="309640"/>
            <a:ext cx="9154048"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Impact on E-commerce Industry - Examples</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9"/>
          <p:cNvSpPr>
            <a:spLocks noChangeArrowheads="1"/>
          </p:cNvSpPr>
          <p:nvPr/>
        </p:nvSpPr>
        <p:spPr bwMode="auto">
          <a:xfrm>
            <a:off x="309127" y="1115367"/>
            <a:ext cx="10131109" cy="1245996"/>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lIns="91440" tIns="91440" rIns="91440" bIns="91440" rtlCol="0" anchor="ctr">
            <a:noAutofit/>
          </a:bodyPr>
          <a:lstStyle/>
          <a:p>
            <a:r>
              <a:rPr lang="en-IN" sz="1600" dirty="0"/>
              <a:t>Clause (</a:t>
            </a:r>
            <a:r>
              <a:rPr lang="en-IN" sz="1600" i="1" dirty="0"/>
              <a:t>a</a:t>
            </a:r>
            <a:r>
              <a:rPr lang="en-IN" sz="1600" dirty="0"/>
              <a:t>) specifies that the non-resident should carry out the transaction in India. When the non-resident is maintaining a website outside India, can we say that the non-resident has carried out the transaction in India? </a:t>
            </a:r>
            <a:endParaRPr lang="en-IN" sz="1600" dirty="0" smtClean="0"/>
          </a:p>
        </p:txBody>
      </p:sp>
      <p:sp useBgFill="1">
        <p:nvSpPr>
          <p:cNvPr id="8" name="Rectangle 9"/>
          <p:cNvSpPr>
            <a:spLocks noChangeArrowheads="1"/>
          </p:cNvSpPr>
          <p:nvPr/>
        </p:nvSpPr>
        <p:spPr bwMode="auto">
          <a:xfrm>
            <a:off x="309126" y="2852733"/>
            <a:ext cx="10131109" cy="4315671"/>
          </a:xfrm>
          <a:prstGeom prst="roundRect">
            <a:avLst/>
          </a:prstGeom>
          <a:ln w="19050" cmpd="sng">
            <a:solidFill>
              <a:srgbClr val="62B5E5"/>
            </a:solidFill>
            <a:prstDash val="lgDash"/>
            <a:miter lim="800000"/>
          </a:ln>
        </p:spPr>
        <p:style>
          <a:lnRef idx="2">
            <a:schemeClr val="accent1"/>
          </a:lnRef>
          <a:fillRef idx="1">
            <a:schemeClr val="lt1"/>
          </a:fillRef>
          <a:effectRef idx="0">
            <a:schemeClr val="accent1"/>
          </a:effectRef>
          <a:fontRef idx="minor">
            <a:schemeClr val="dk1"/>
          </a:fontRef>
        </p:style>
        <p:txBody>
          <a:bodyPr lIns="91440" tIns="91440" rIns="91440" bIns="91440" rtlCol="0" anchor="t">
            <a:noAutofit/>
          </a:bodyPr>
          <a:lstStyle/>
          <a:p>
            <a:r>
              <a:rPr lang="en-US" altLang="ja-JP" sz="1500" b="1" dirty="0" smtClean="0">
                <a:solidFill>
                  <a:schemeClr val="tx1"/>
                </a:solidFill>
              </a:rPr>
              <a:t>A </a:t>
            </a:r>
            <a:r>
              <a:rPr lang="en-US" altLang="ja-JP" sz="1500" b="1" dirty="0">
                <a:solidFill>
                  <a:schemeClr val="tx1"/>
                </a:solidFill>
              </a:rPr>
              <a:t>foreign television broadcasting company </a:t>
            </a:r>
            <a:r>
              <a:rPr lang="en-US" altLang="ja-JP" sz="1500" b="1" dirty="0" smtClean="0">
                <a:solidFill>
                  <a:schemeClr val="tx1"/>
                </a:solidFill>
              </a:rPr>
              <a:t>broadcasts </a:t>
            </a:r>
            <a:r>
              <a:rPr lang="en-US" altLang="ja-JP" sz="1500" b="1" dirty="0">
                <a:solidFill>
                  <a:schemeClr val="tx1"/>
                </a:solidFill>
              </a:rPr>
              <a:t>programme for the whole world. However, it makes special arrangements for the Indian viewers. </a:t>
            </a:r>
            <a:endParaRPr lang="en-US" altLang="ja-JP" sz="1500" b="1" dirty="0" smtClean="0">
              <a:solidFill>
                <a:schemeClr val="tx1"/>
              </a:solidFill>
            </a:endParaRPr>
          </a:p>
          <a:p>
            <a:pPr marL="285750" indent="-285750">
              <a:buFont typeface="Arial" panose="020B0604020202020204" pitchFamily="34" charset="0"/>
              <a:buChar char="•"/>
            </a:pPr>
            <a:endParaRPr lang="en-US" altLang="ja-JP" sz="1500" dirty="0">
              <a:solidFill>
                <a:schemeClr val="tx1"/>
              </a:solidFill>
            </a:endParaRPr>
          </a:p>
          <a:p>
            <a:pPr marL="285750" indent="-285750">
              <a:buFont typeface="Arial" panose="020B0604020202020204" pitchFamily="34" charset="0"/>
              <a:buChar char="•"/>
            </a:pPr>
            <a:r>
              <a:rPr lang="en-US" altLang="ja-JP" sz="1500" dirty="0" smtClean="0">
                <a:solidFill>
                  <a:schemeClr val="tx1"/>
                </a:solidFill>
              </a:rPr>
              <a:t>Let </a:t>
            </a:r>
            <a:r>
              <a:rPr lang="en-US" altLang="ja-JP" sz="1500" dirty="0">
                <a:solidFill>
                  <a:schemeClr val="tx1"/>
                </a:solidFill>
              </a:rPr>
              <a:t>us say that the broadcaster company is based in Singapore. Its broadcasting satellite is outside Indian geographical limits. </a:t>
            </a:r>
            <a:endParaRPr lang="en-US" altLang="ja-JP" sz="1500" dirty="0" smtClean="0">
              <a:solidFill>
                <a:schemeClr val="tx1"/>
              </a:solidFill>
            </a:endParaRPr>
          </a:p>
          <a:p>
            <a:pPr marL="285750" indent="-285750">
              <a:buFont typeface="Arial" panose="020B0604020202020204" pitchFamily="34" charset="0"/>
              <a:buChar char="•"/>
            </a:pPr>
            <a:endParaRPr lang="en-US" altLang="ja-JP" sz="1500" dirty="0">
              <a:solidFill>
                <a:schemeClr val="tx1"/>
              </a:solidFill>
            </a:endParaRPr>
          </a:p>
          <a:p>
            <a:pPr marL="285750" indent="-285750">
              <a:buFont typeface="Arial" panose="020B0604020202020204" pitchFamily="34" charset="0"/>
              <a:buChar char="•"/>
            </a:pPr>
            <a:r>
              <a:rPr lang="en-US" altLang="ja-JP" sz="1500" dirty="0" smtClean="0">
                <a:solidFill>
                  <a:schemeClr val="tx1"/>
                </a:solidFill>
              </a:rPr>
              <a:t>The </a:t>
            </a:r>
            <a:r>
              <a:rPr lang="en-US" altLang="ja-JP" sz="1500" dirty="0">
                <a:solidFill>
                  <a:schemeClr val="tx1"/>
                </a:solidFill>
              </a:rPr>
              <a:t>programme appears on the Indian consumer's television. </a:t>
            </a:r>
            <a:endParaRPr lang="en-US" altLang="ja-JP" sz="1500" dirty="0" smtClean="0">
              <a:solidFill>
                <a:schemeClr val="tx1"/>
              </a:solidFill>
            </a:endParaRPr>
          </a:p>
          <a:p>
            <a:pPr marL="285750" indent="-285750">
              <a:buFont typeface="Arial" panose="020B0604020202020204" pitchFamily="34" charset="0"/>
              <a:buChar char="•"/>
            </a:pPr>
            <a:endParaRPr lang="en-US" altLang="ja-JP" sz="1500" dirty="0">
              <a:solidFill>
                <a:schemeClr val="tx1"/>
              </a:solidFill>
            </a:endParaRPr>
          </a:p>
          <a:p>
            <a:pPr marL="285750" indent="-285750">
              <a:buFont typeface="Arial" panose="020B0604020202020204" pitchFamily="34" charset="0"/>
              <a:buChar char="•"/>
            </a:pPr>
            <a:endParaRPr lang="en-US" altLang="ja-JP" sz="1500" dirty="0">
              <a:solidFill>
                <a:schemeClr val="tx1"/>
              </a:solidFill>
            </a:endParaRPr>
          </a:p>
          <a:p>
            <a:r>
              <a:rPr lang="en-US" altLang="ja-JP" sz="1500" b="1" i="1" dirty="0" smtClean="0">
                <a:solidFill>
                  <a:schemeClr val="tx1"/>
                </a:solidFill>
              </a:rPr>
              <a:t>Since the broadcaster </a:t>
            </a:r>
            <a:r>
              <a:rPr lang="en-US" altLang="ja-JP" sz="1500" b="1" i="1" dirty="0">
                <a:solidFill>
                  <a:schemeClr val="tx1"/>
                </a:solidFill>
              </a:rPr>
              <a:t>has made special arrangements for Indian viewers, </a:t>
            </a:r>
            <a:r>
              <a:rPr lang="en-US" altLang="ja-JP" sz="1500" b="1" i="1" dirty="0" smtClean="0">
                <a:solidFill>
                  <a:schemeClr val="tx1"/>
                </a:solidFill>
              </a:rPr>
              <a:t>can it be </a:t>
            </a:r>
            <a:r>
              <a:rPr lang="en-US" altLang="ja-JP" sz="1500" b="1" i="1" dirty="0">
                <a:solidFill>
                  <a:schemeClr val="tx1"/>
                </a:solidFill>
              </a:rPr>
              <a:t>said that the non-resident broadcaster has carried out 'transaction in respect of services' in </a:t>
            </a:r>
            <a:r>
              <a:rPr lang="en-US" altLang="ja-JP" sz="1500" b="1" i="1" dirty="0" smtClean="0">
                <a:solidFill>
                  <a:schemeClr val="tx1"/>
                </a:solidFill>
              </a:rPr>
              <a:t>India? </a:t>
            </a:r>
            <a:endParaRPr lang="en-US" altLang="ja-JP" sz="1500" dirty="0">
              <a:solidFill>
                <a:schemeClr val="tx1"/>
              </a:solidFill>
            </a:endParaRPr>
          </a:p>
        </p:txBody>
      </p:sp>
    </p:spTree>
    <p:extLst>
      <p:ext uri="{BB962C8B-B14F-4D97-AF65-F5344CB8AC3E}">
        <p14:creationId xmlns:p14="http://schemas.microsoft.com/office/powerpoint/2010/main" val="26513762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311500" y="309640"/>
            <a:ext cx="9154048"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Impact on E-commerce Industry - Examples</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9"/>
          <p:cNvSpPr>
            <a:spLocks noChangeArrowheads="1"/>
          </p:cNvSpPr>
          <p:nvPr/>
        </p:nvSpPr>
        <p:spPr bwMode="auto">
          <a:xfrm>
            <a:off x="309127" y="1115367"/>
            <a:ext cx="10131109" cy="1245996"/>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lIns="91440" tIns="91440" rIns="91440" bIns="91440" rtlCol="0" anchor="ctr">
            <a:noAutofit/>
          </a:bodyPr>
          <a:lstStyle/>
          <a:p>
            <a:r>
              <a:rPr lang="en-IN" sz="1600" dirty="0"/>
              <a:t>Clause (</a:t>
            </a:r>
            <a:r>
              <a:rPr lang="en-IN" sz="1600" i="1" dirty="0"/>
              <a:t>a</a:t>
            </a:r>
            <a:r>
              <a:rPr lang="en-IN" sz="1600" dirty="0"/>
              <a:t>) specifies that the non-resident should carry out the transaction in India. When the non-resident is maintaining a website outside India, can we say that the non-resident has carried out the transaction in India? </a:t>
            </a:r>
            <a:endParaRPr lang="en-IN" sz="1600" dirty="0" smtClean="0"/>
          </a:p>
          <a:p>
            <a:endParaRPr lang="en-IN" sz="1600" dirty="0"/>
          </a:p>
          <a:p>
            <a:r>
              <a:rPr lang="en-IN" sz="1600" dirty="0" smtClean="0"/>
              <a:t>Let </a:t>
            </a:r>
            <a:r>
              <a:rPr lang="en-IN" sz="1600" dirty="0"/>
              <a:t>me explain this issue by giving a few illustrations:</a:t>
            </a:r>
          </a:p>
        </p:txBody>
      </p:sp>
      <p:sp useBgFill="1">
        <p:nvSpPr>
          <p:cNvPr id="8" name="Rectangle 9"/>
          <p:cNvSpPr>
            <a:spLocks noChangeArrowheads="1"/>
          </p:cNvSpPr>
          <p:nvPr/>
        </p:nvSpPr>
        <p:spPr bwMode="auto">
          <a:xfrm>
            <a:off x="309128" y="2781306"/>
            <a:ext cx="10131109" cy="4315671"/>
          </a:xfrm>
          <a:prstGeom prst="roundRect">
            <a:avLst/>
          </a:prstGeom>
          <a:ln w="19050" cmpd="sng">
            <a:solidFill>
              <a:srgbClr val="62B5E5"/>
            </a:solidFill>
            <a:prstDash val="lgDash"/>
            <a:miter lim="800000"/>
          </a:ln>
        </p:spPr>
        <p:style>
          <a:lnRef idx="2">
            <a:schemeClr val="accent1"/>
          </a:lnRef>
          <a:fillRef idx="1">
            <a:schemeClr val="lt1"/>
          </a:fillRef>
          <a:effectRef idx="0">
            <a:schemeClr val="accent1"/>
          </a:effectRef>
          <a:fontRef idx="minor">
            <a:schemeClr val="dk1"/>
          </a:fontRef>
        </p:style>
        <p:txBody>
          <a:bodyPr lIns="91440" tIns="91440" rIns="91440" bIns="91440" rtlCol="0" anchor="t">
            <a:noAutofit/>
          </a:bodyPr>
          <a:lstStyle/>
          <a:p>
            <a:pPr marL="285750" indent="-285750">
              <a:buFont typeface="Arial" panose="020B0604020202020204" pitchFamily="34" charset="0"/>
              <a:buChar char="•"/>
            </a:pPr>
            <a:endParaRPr lang="en-US" altLang="ja-JP" sz="1500" dirty="0">
              <a:solidFill>
                <a:schemeClr val="tx1"/>
              </a:solidFill>
            </a:endParaRPr>
          </a:p>
          <a:p>
            <a:r>
              <a:rPr lang="en-US" altLang="ja-JP" sz="1500" b="1" dirty="0" smtClean="0">
                <a:solidFill>
                  <a:schemeClr val="tx1"/>
                </a:solidFill>
              </a:rPr>
              <a:t>Google </a:t>
            </a:r>
            <a:r>
              <a:rPr lang="en-US" altLang="ja-JP" sz="1500" b="1" dirty="0">
                <a:solidFill>
                  <a:schemeClr val="tx1"/>
                </a:solidFill>
              </a:rPr>
              <a:t>has its search engines </a:t>
            </a:r>
            <a:r>
              <a:rPr lang="en-US" altLang="ja-JP" sz="1500" b="1" dirty="0" smtClean="0">
                <a:solidFill>
                  <a:schemeClr val="tx1"/>
                </a:solidFill>
              </a:rPr>
              <a:t>(farm of servers) outside </a:t>
            </a:r>
            <a:r>
              <a:rPr lang="en-US" altLang="ja-JP" sz="1500" b="1" dirty="0">
                <a:solidFill>
                  <a:schemeClr val="tx1"/>
                </a:solidFill>
              </a:rPr>
              <a:t>India. </a:t>
            </a:r>
            <a:endParaRPr lang="en-US" altLang="ja-JP" sz="1500" b="1" dirty="0" smtClean="0">
              <a:solidFill>
                <a:schemeClr val="tx1"/>
              </a:solidFill>
            </a:endParaRPr>
          </a:p>
          <a:p>
            <a:pPr marL="285750" indent="-285750">
              <a:buFont typeface="Arial" panose="020B0604020202020204" pitchFamily="34" charset="0"/>
              <a:buChar char="•"/>
            </a:pPr>
            <a:endParaRPr lang="en-US" altLang="ja-JP" sz="1500" dirty="0">
              <a:solidFill>
                <a:schemeClr val="tx1"/>
              </a:solidFill>
            </a:endParaRPr>
          </a:p>
          <a:p>
            <a:pPr marL="285750" indent="-285750">
              <a:buFont typeface="Arial" panose="020B0604020202020204" pitchFamily="34" charset="0"/>
              <a:buChar char="•"/>
            </a:pPr>
            <a:r>
              <a:rPr lang="en-US" altLang="ja-JP" sz="1500" dirty="0" smtClean="0">
                <a:solidFill>
                  <a:schemeClr val="tx1"/>
                </a:solidFill>
              </a:rPr>
              <a:t>An </a:t>
            </a:r>
            <a:r>
              <a:rPr lang="en-US" altLang="ja-JP" sz="1500" dirty="0">
                <a:solidFill>
                  <a:schemeClr val="tx1"/>
                </a:solidFill>
              </a:rPr>
              <a:t>Indian resident sends a </a:t>
            </a:r>
            <a:r>
              <a:rPr lang="en-US" altLang="ja-JP" sz="1500" dirty="0" err="1">
                <a:solidFill>
                  <a:schemeClr val="tx1"/>
                </a:solidFill>
              </a:rPr>
              <a:t>gmail</a:t>
            </a:r>
            <a:r>
              <a:rPr lang="en-US" altLang="ja-JP" sz="1500" dirty="0">
                <a:solidFill>
                  <a:schemeClr val="tx1"/>
                </a:solidFill>
              </a:rPr>
              <a:t> to another person. </a:t>
            </a:r>
            <a:r>
              <a:rPr lang="en-US" altLang="ja-JP" sz="1500" dirty="0" smtClean="0">
                <a:solidFill>
                  <a:schemeClr val="tx1"/>
                </a:solidFill>
              </a:rPr>
              <a:t>For </a:t>
            </a:r>
            <a:r>
              <a:rPr lang="en-US" altLang="ja-JP" sz="1500" dirty="0">
                <a:solidFill>
                  <a:schemeClr val="tx1"/>
                </a:solidFill>
              </a:rPr>
              <a:t>this service, the Indian resident is </a:t>
            </a:r>
            <a:r>
              <a:rPr lang="en-US" altLang="ja-JP" sz="1500" dirty="0" err="1">
                <a:solidFill>
                  <a:schemeClr val="tx1"/>
                </a:solidFill>
              </a:rPr>
              <a:t>utilising</a:t>
            </a:r>
            <a:r>
              <a:rPr lang="en-US" altLang="ja-JP" sz="1500" dirty="0">
                <a:solidFill>
                  <a:schemeClr val="tx1"/>
                </a:solidFill>
              </a:rPr>
              <a:t> Google's servers. </a:t>
            </a:r>
            <a:endParaRPr lang="en-US" altLang="ja-JP" sz="1500" dirty="0" smtClean="0">
              <a:solidFill>
                <a:schemeClr val="tx1"/>
              </a:solidFill>
            </a:endParaRPr>
          </a:p>
          <a:p>
            <a:pPr marL="285750" indent="-285750">
              <a:buFont typeface="Arial" panose="020B0604020202020204" pitchFamily="34" charset="0"/>
              <a:buChar char="•"/>
            </a:pPr>
            <a:endParaRPr lang="en-US" altLang="ja-JP" sz="1500" dirty="0">
              <a:solidFill>
                <a:schemeClr val="tx1"/>
              </a:solidFill>
            </a:endParaRPr>
          </a:p>
          <a:p>
            <a:pPr marL="285750" indent="-285750">
              <a:buFont typeface="Arial" panose="020B0604020202020204" pitchFamily="34" charset="0"/>
              <a:buChar char="•"/>
            </a:pPr>
            <a:r>
              <a:rPr lang="en-US" altLang="ja-JP" sz="1500" dirty="0" smtClean="0">
                <a:solidFill>
                  <a:schemeClr val="tx1"/>
                </a:solidFill>
              </a:rPr>
              <a:t>Another </a:t>
            </a:r>
            <a:r>
              <a:rPr lang="en-US" altLang="ja-JP" sz="1500" dirty="0">
                <a:solidFill>
                  <a:schemeClr val="tx1"/>
                </a:solidFill>
              </a:rPr>
              <a:t>Indian resident wants to search for some information on the internet. His search on Google Chrome carries him to the Google server situated outside India. </a:t>
            </a:r>
            <a:endParaRPr lang="en-US" altLang="ja-JP" sz="1500" dirty="0" smtClean="0">
              <a:solidFill>
                <a:schemeClr val="tx1"/>
              </a:solidFill>
            </a:endParaRPr>
          </a:p>
          <a:p>
            <a:pPr marL="285750" indent="-285750">
              <a:buFont typeface="Arial" panose="020B0604020202020204" pitchFamily="34" charset="0"/>
              <a:buChar char="•"/>
            </a:pPr>
            <a:endParaRPr lang="en-US" altLang="ja-JP" sz="1500" dirty="0">
              <a:solidFill>
                <a:schemeClr val="tx1"/>
              </a:solidFill>
            </a:endParaRPr>
          </a:p>
          <a:p>
            <a:pPr marL="285750" indent="-285750">
              <a:buFont typeface="Arial" panose="020B0604020202020204" pitchFamily="34" charset="0"/>
              <a:buChar char="•"/>
            </a:pPr>
            <a:r>
              <a:rPr lang="en-US" altLang="ja-JP" sz="1500" dirty="0" smtClean="0">
                <a:solidFill>
                  <a:schemeClr val="tx1"/>
                </a:solidFill>
              </a:rPr>
              <a:t>The </a:t>
            </a:r>
            <a:r>
              <a:rPr lang="en-US" altLang="ja-JP" sz="1500" dirty="0">
                <a:solidFill>
                  <a:schemeClr val="tx1"/>
                </a:solidFill>
              </a:rPr>
              <a:t>Indian resident gets his search result and the transaction of such service is completed. </a:t>
            </a:r>
            <a:endParaRPr lang="en-US" altLang="ja-JP" sz="1500" dirty="0" smtClean="0">
              <a:solidFill>
                <a:schemeClr val="tx1"/>
              </a:solidFill>
            </a:endParaRPr>
          </a:p>
          <a:p>
            <a:pPr marL="285750" indent="-285750">
              <a:buFont typeface="Arial" panose="020B0604020202020204" pitchFamily="34" charset="0"/>
              <a:buChar char="•"/>
            </a:pPr>
            <a:endParaRPr lang="en-US" altLang="ja-JP" sz="1500" dirty="0">
              <a:solidFill>
                <a:schemeClr val="tx1"/>
              </a:solidFill>
            </a:endParaRPr>
          </a:p>
          <a:p>
            <a:r>
              <a:rPr lang="en-US" altLang="ja-JP" sz="1500" b="1" i="1" dirty="0" smtClean="0">
                <a:solidFill>
                  <a:schemeClr val="tx1"/>
                </a:solidFill>
              </a:rPr>
              <a:t>Who </a:t>
            </a:r>
            <a:r>
              <a:rPr lang="en-US" altLang="ja-JP" sz="1500" b="1" i="1" dirty="0">
                <a:solidFill>
                  <a:schemeClr val="tx1"/>
                </a:solidFill>
              </a:rPr>
              <a:t>has carried out the transaction? Is it the Indian resident who has carried out transaction or is it Google who has carried out the transaction? </a:t>
            </a:r>
          </a:p>
        </p:txBody>
      </p:sp>
    </p:spTree>
    <p:extLst>
      <p:ext uri="{BB962C8B-B14F-4D97-AF65-F5344CB8AC3E}">
        <p14:creationId xmlns:p14="http://schemas.microsoft.com/office/powerpoint/2010/main" val="14889282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7911550" y="2524624"/>
            <a:ext cx="2478446" cy="4286122"/>
          </a:xfrm>
          <a:custGeom>
            <a:avLst/>
            <a:gdLst>
              <a:gd name="connsiteX0" fmla="*/ 0 w 1568183"/>
              <a:gd name="connsiteY0" fmla="*/ 0 h 3733800"/>
              <a:gd name="connsiteX1" fmla="*/ 914773 w 1568183"/>
              <a:gd name="connsiteY1" fmla="*/ 0 h 3733800"/>
              <a:gd name="connsiteX2" fmla="*/ 914773 w 1568183"/>
              <a:gd name="connsiteY2" fmla="*/ 0 h 3733800"/>
              <a:gd name="connsiteX3" fmla="*/ 1306819 w 1568183"/>
              <a:gd name="connsiteY3" fmla="*/ 0 h 3733800"/>
              <a:gd name="connsiteX4" fmla="*/ 1568183 w 1568183"/>
              <a:gd name="connsiteY4" fmla="*/ 0 h 3733800"/>
              <a:gd name="connsiteX5" fmla="*/ 1568183 w 1568183"/>
              <a:gd name="connsiteY5" fmla="*/ 2178050 h 3733800"/>
              <a:gd name="connsiteX6" fmla="*/ 1764206 w 1568183"/>
              <a:gd name="connsiteY6" fmla="*/ 2644651 h 3733800"/>
              <a:gd name="connsiteX7" fmla="*/ 1568183 w 1568183"/>
              <a:gd name="connsiteY7" fmla="*/ 3111500 h 3733800"/>
              <a:gd name="connsiteX8" fmla="*/ 1568183 w 1568183"/>
              <a:gd name="connsiteY8" fmla="*/ 3733800 h 3733800"/>
              <a:gd name="connsiteX9" fmla="*/ 1306819 w 1568183"/>
              <a:gd name="connsiteY9" fmla="*/ 3733800 h 3733800"/>
              <a:gd name="connsiteX10" fmla="*/ 914773 w 1568183"/>
              <a:gd name="connsiteY10" fmla="*/ 3733800 h 3733800"/>
              <a:gd name="connsiteX11" fmla="*/ 914773 w 1568183"/>
              <a:gd name="connsiteY11" fmla="*/ 3733800 h 3733800"/>
              <a:gd name="connsiteX12" fmla="*/ 0 w 1568183"/>
              <a:gd name="connsiteY12" fmla="*/ 3733800 h 3733800"/>
              <a:gd name="connsiteX13" fmla="*/ 0 w 1568183"/>
              <a:gd name="connsiteY13" fmla="*/ 3111500 h 3733800"/>
              <a:gd name="connsiteX14" fmla="*/ 0 w 1568183"/>
              <a:gd name="connsiteY14" fmla="*/ 2178050 h 3733800"/>
              <a:gd name="connsiteX15" fmla="*/ 0 w 1568183"/>
              <a:gd name="connsiteY15" fmla="*/ 2178050 h 3733800"/>
              <a:gd name="connsiteX16" fmla="*/ 0 w 1568183"/>
              <a:gd name="connsiteY16"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183" h="3733800">
                <a:moveTo>
                  <a:pt x="0" y="0"/>
                </a:moveTo>
                <a:lnTo>
                  <a:pt x="914773" y="0"/>
                </a:lnTo>
                <a:lnTo>
                  <a:pt x="914773" y="0"/>
                </a:lnTo>
                <a:lnTo>
                  <a:pt x="1306819" y="0"/>
                </a:lnTo>
                <a:lnTo>
                  <a:pt x="1568183" y="0"/>
                </a:lnTo>
                <a:lnTo>
                  <a:pt x="1568183" y="2178050"/>
                </a:lnTo>
                <a:lnTo>
                  <a:pt x="1764206" y="2644651"/>
                </a:lnTo>
                <a:lnTo>
                  <a:pt x="1568183" y="3111500"/>
                </a:lnTo>
                <a:lnTo>
                  <a:pt x="1568183" y="3733800"/>
                </a:lnTo>
                <a:lnTo>
                  <a:pt x="1306819" y="3733800"/>
                </a:lnTo>
                <a:lnTo>
                  <a:pt x="914773" y="3733800"/>
                </a:lnTo>
                <a:lnTo>
                  <a:pt x="914773" y="3733800"/>
                </a:lnTo>
                <a:lnTo>
                  <a:pt x="0" y="3733800"/>
                </a:lnTo>
                <a:lnTo>
                  <a:pt x="0" y="3111500"/>
                </a:lnTo>
                <a:lnTo>
                  <a:pt x="0" y="2178050"/>
                </a:lnTo>
                <a:lnTo>
                  <a:pt x="0" y="2178050"/>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hemeClr val="accent2">
              <a:tint val="50000"/>
              <a:hueOff val="18795"/>
              <a:satOff val="-778"/>
              <a:lumOff val="3054"/>
              <a:alphaOff val="0"/>
            </a:schemeClr>
          </a:fillRef>
          <a:effectRef idx="0">
            <a:schemeClr val="accent2">
              <a:tint val="50000"/>
              <a:hueOff val="18795"/>
              <a:satOff val="-778"/>
              <a:lumOff val="3054"/>
              <a:alphaOff val="0"/>
            </a:schemeClr>
          </a:effectRef>
          <a:fontRef idx="minor">
            <a:schemeClr val="lt1">
              <a:hueOff val="0"/>
              <a:satOff val="0"/>
              <a:lumOff val="0"/>
              <a:alphaOff val="0"/>
            </a:schemeClr>
          </a:fontRef>
        </p:style>
        <p:txBody>
          <a:bodyPr spcFirstLastPara="0" vert="horz" wrap="square" lIns="91440" tIns="91440" rIns="91440" bIns="91440" numCol="1" spcCol="1270" anchor="t" anchorCtr="0">
            <a:noAutofit/>
          </a:bodyPr>
          <a:lstStyle/>
          <a:p>
            <a:r>
              <a:rPr lang="en-US" sz="1100" dirty="0">
                <a:solidFill>
                  <a:schemeClr val="tx1"/>
                </a:solidFill>
              </a:rPr>
              <a:t>It would become goods provided it has the attributes thereof having regard </a:t>
            </a:r>
            <a:r>
              <a:rPr lang="en-US" sz="1100" dirty="0" smtClean="0">
                <a:solidFill>
                  <a:schemeClr val="tx1"/>
                </a:solidFill>
              </a:rPr>
              <a:t>to:</a:t>
            </a:r>
          </a:p>
          <a:p>
            <a:endParaRPr lang="en-US" sz="1100" dirty="0">
              <a:solidFill>
                <a:schemeClr val="tx1"/>
              </a:solidFill>
            </a:endParaRPr>
          </a:p>
          <a:p>
            <a:pPr marL="171450" indent="-171450">
              <a:buFont typeface="Arial" panose="020B0604020202020204" pitchFamily="34" charset="0"/>
              <a:buChar char="•"/>
            </a:pPr>
            <a:r>
              <a:rPr lang="en-US" sz="1100" dirty="0">
                <a:solidFill>
                  <a:schemeClr val="tx1"/>
                </a:solidFill>
              </a:rPr>
              <a:t>its </a:t>
            </a:r>
            <a:r>
              <a:rPr lang="en-US" sz="1100" dirty="0" smtClean="0">
                <a:solidFill>
                  <a:schemeClr val="tx1"/>
                </a:solidFill>
              </a:rPr>
              <a:t>utility;</a:t>
            </a:r>
          </a:p>
          <a:p>
            <a:pPr marL="171450" indent="-171450">
              <a:buFont typeface="Arial" panose="020B0604020202020204" pitchFamily="34" charset="0"/>
              <a:buChar char="•"/>
            </a:pPr>
            <a:endParaRPr lang="en-US" sz="1100" dirty="0">
              <a:solidFill>
                <a:schemeClr val="tx1"/>
              </a:solidFill>
            </a:endParaRPr>
          </a:p>
          <a:p>
            <a:pPr marL="171450" indent="-171450">
              <a:buFont typeface="Arial" panose="020B0604020202020204" pitchFamily="34" charset="0"/>
              <a:buChar char="•"/>
            </a:pPr>
            <a:r>
              <a:rPr lang="en-US" sz="1100" dirty="0" smtClean="0">
                <a:solidFill>
                  <a:schemeClr val="tx1"/>
                </a:solidFill>
              </a:rPr>
              <a:t>capable </a:t>
            </a:r>
            <a:r>
              <a:rPr lang="en-US" sz="1100" dirty="0">
                <a:solidFill>
                  <a:schemeClr val="tx1"/>
                </a:solidFill>
              </a:rPr>
              <a:t>of being bought and sold; </a:t>
            </a:r>
            <a:r>
              <a:rPr lang="en-US" sz="1100" dirty="0" smtClean="0">
                <a:solidFill>
                  <a:schemeClr val="tx1"/>
                </a:solidFill>
              </a:rPr>
              <a:t>and</a:t>
            </a:r>
          </a:p>
          <a:p>
            <a:pPr marL="171450" indent="-171450">
              <a:buFont typeface="Arial" panose="020B0604020202020204" pitchFamily="34" charset="0"/>
              <a:buChar char="•"/>
            </a:pPr>
            <a:endParaRPr lang="en-US" sz="1100" dirty="0">
              <a:solidFill>
                <a:schemeClr val="tx1"/>
              </a:solidFill>
            </a:endParaRPr>
          </a:p>
          <a:p>
            <a:pPr marL="171450" indent="-171450">
              <a:buFont typeface="Arial" panose="020B0604020202020204" pitchFamily="34" charset="0"/>
              <a:buChar char="•"/>
            </a:pPr>
            <a:r>
              <a:rPr lang="en-US" sz="1100" dirty="0" smtClean="0">
                <a:solidFill>
                  <a:schemeClr val="tx1"/>
                </a:solidFill>
              </a:rPr>
              <a:t>capable </a:t>
            </a:r>
            <a:r>
              <a:rPr lang="en-US" sz="1100" dirty="0">
                <a:solidFill>
                  <a:schemeClr val="tx1"/>
                </a:solidFill>
              </a:rPr>
              <a:t>of being transmitted, transferred, delivered, stored and possessed.</a:t>
            </a:r>
          </a:p>
          <a:p>
            <a:endParaRPr lang="en-US" sz="1100" dirty="0">
              <a:solidFill>
                <a:schemeClr val="tx1"/>
              </a:solidFill>
            </a:endParaRPr>
          </a:p>
        </p:txBody>
      </p:sp>
      <p:sp>
        <p:nvSpPr>
          <p:cNvPr id="8" name="Freeform 7"/>
          <p:cNvSpPr/>
          <p:nvPr/>
        </p:nvSpPr>
        <p:spPr>
          <a:xfrm>
            <a:off x="7911550" y="1981912"/>
            <a:ext cx="2478447" cy="514024"/>
          </a:xfrm>
          <a:custGeom>
            <a:avLst/>
            <a:gdLst>
              <a:gd name="connsiteX0" fmla="*/ 0 w 1568183"/>
              <a:gd name="connsiteY0" fmla="*/ 0 h 871220"/>
              <a:gd name="connsiteX1" fmla="*/ 1568183 w 1568183"/>
              <a:gd name="connsiteY1" fmla="*/ 0 h 871220"/>
              <a:gd name="connsiteX2" fmla="*/ 1568183 w 1568183"/>
              <a:gd name="connsiteY2" fmla="*/ 871220 h 871220"/>
              <a:gd name="connsiteX3" fmla="*/ 0 w 1568183"/>
              <a:gd name="connsiteY3" fmla="*/ 871220 h 871220"/>
              <a:gd name="connsiteX4" fmla="*/ 0 w 1568183"/>
              <a:gd name="connsiteY4" fmla="*/ 0 h 8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183" h="871220">
                <a:moveTo>
                  <a:pt x="0" y="0"/>
                </a:moveTo>
                <a:lnTo>
                  <a:pt x="1568183" y="0"/>
                </a:lnTo>
                <a:lnTo>
                  <a:pt x="1568183" y="871220"/>
                </a:lnTo>
                <a:lnTo>
                  <a:pt x="0" y="871220"/>
                </a:lnTo>
                <a:lnTo>
                  <a:pt x="0" y="0"/>
                </a:lnTo>
                <a:close/>
              </a:path>
            </a:pathLst>
          </a:custGeom>
          <a:solidFill>
            <a:schemeClr val="accent4"/>
          </a:solidFill>
        </p:spPr>
        <p:style>
          <a:lnRef idx="2">
            <a:schemeClr val="lt1">
              <a:hueOff val="0"/>
              <a:satOff val="0"/>
              <a:lumOff val="0"/>
              <a:alphaOff val="0"/>
            </a:schemeClr>
          </a:lnRef>
          <a:fillRef idx="1">
            <a:schemeClr val="accent2">
              <a:alpha val="90000"/>
              <a:hueOff val="0"/>
              <a:satOff val="0"/>
              <a:lumOff val="0"/>
              <a:alphaOff val="-10000"/>
            </a:schemeClr>
          </a:fillRef>
          <a:effectRef idx="0">
            <a:schemeClr val="accent2">
              <a:alpha val="90000"/>
              <a:hueOff val="0"/>
              <a:satOff val="0"/>
              <a:lumOff val="0"/>
              <a:alphaOff val="-10000"/>
            </a:schemeClr>
          </a:effectRef>
          <a:fontRef idx="minor">
            <a:schemeClr val="lt1"/>
          </a:fontRef>
        </p:style>
        <p:txBody>
          <a:bodyPr spcFirstLastPara="0" vert="horz" wrap="square" lIns="41275" tIns="41275" rIns="41275" bIns="41275" numCol="1" spcCol="1270" anchor="ctr" anchorCtr="0">
            <a:noAutofit/>
          </a:bodyPr>
          <a:lstStyle/>
          <a:p>
            <a:pPr lvl="0" algn="ctr" defTabSz="577850">
              <a:lnSpc>
                <a:spcPct val="90000"/>
              </a:lnSpc>
              <a:spcBef>
                <a:spcPct val="0"/>
              </a:spcBef>
              <a:spcAft>
                <a:spcPct val="35000"/>
              </a:spcAft>
            </a:pPr>
            <a:r>
              <a:rPr lang="en-US" altLang="en-US" sz="1100" b="1" kern="1200" dirty="0" smtClean="0">
                <a:solidFill>
                  <a:schemeClr val="bg1"/>
                </a:solidFill>
                <a:latin typeface="+mj-lt"/>
              </a:rPr>
              <a:t>Attributes</a:t>
            </a:r>
          </a:p>
        </p:txBody>
      </p:sp>
      <p:sp>
        <p:nvSpPr>
          <p:cNvPr id="9" name="Freeform 8"/>
          <p:cNvSpPr/>
          <p:nvPr/>
        </p:nvSpPr>
        <p:spPr>
          <a:xfrm>
            <a:off x="5320571" y="2495937"/>
            <a:ext cx="2611381" cy="4314809"/>
          </a:xfrm>
          <a:custGeom>
            <a:avLst/>
            <a:gdLst>
              <a:gd name="connsiteX0" fmla="*/ 0 w 1568183"/>
              <a:gd name="connsiteY0" fmla="*/ 0 h 3484880"/>
              <a:gd name="connsiteX1" fmla="*/ 914773 w 1568183"/>
              <a:gd name="connsiteY1" fmla="*/ 0 h 3484880"/>
              <a:gd name="connsiteX2" fmla="*/ 914773 w 1568183"/>
              <a:gd name="connsiteY2" fmla="*/ 0 h 3484880"/>
              <a:gd name="connsiteX3" fmla="*/ 1306819 w 1568183"/>
              <a:gd name="connsiteY3" fmla="*/ 0 h 3484880"/>
              <a:gd name="connsiteX4" fmla="*/ 1568183 w 1568183"/>
              <a:gd name="connsiteY4" fmla="*/ 0 h 3484880"/>
              <a:gd name="connsiteX5" fmla="*/ 1568183 w 1568183"/>
              <a:gd name="connsiteY5" fmla="*/ 2032847 h 3484880"/>
              <a:gd name="connsiteX6" fmla="*/ 1764206 w 1568183"/>
              <a:gd name="connsiteY6" fmla="*/ 2468341 h 3484880"/>
              <a:gd name="connsiteX7" fmla="*/ 1568183 w 1568183"/>
              <a:gd name="connsiteY7" fmla="*/ 2904067 h 3484880"/>
              <a:gd name="connsiteX8" fmla="*/ 1568183 w 1568183"/>
              <a:gd name="connsiteY8" fmla="*/ 3484880 h 3484880"/>
              <a:gd name="connsiteX9" fmla="*/ 1306819 w 1568183"/>
              <a:gd name="connsiteY9" fmla="*/ 3484880 h 3484880"/>
              <a:gd name="connsiteX10" fmla="*/ 914773 w 1568183"/>
              <a:gd name="connsiteY10" fmla="*/ 3484880 h 3484880"/>
              <a:gd name="connsiteX11" fmla="*/ 914773 w 1568183"/>
              <a:gd name="connsiteY11" fmla="*/ 3484880 h 3484880"/>
              <a:gd name="connsiteX12" fmla="*/ 0 w 1568183"/>
              <a:gd name="connsiteY12" fmla="*/ 3484880 h 3484880"/>
              <a:gd name="connsiteX13" fmla="*/ 0 w 1568183"/>
              <a:gd name="connsiteY13" fmla="*/ 2904067 h 3484880"/>
              <a:gd name="connsiteX14" fmla="*/ 0 w 1568183"/>
              <a:gd name="connsiteY14" fmla="*/ 2032847 h 3484880"/>
              <a:gd name="connsiteX15" fmla="*/ 0 w 1568183"/>
              <a:gd name="connsiteY15" fmla="*/ 2032847 h 3484880"/>
              <a:gd name="connsiteX16" fmla="*/ 0 w 1568183"/>
              <a:gd name="connsiteY16" fmla="*/ 0 h 348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183" h="3484880">
                <a:moveTo>
                  <a:pt x="0" y="0"/>
                </a:moveTo>
                <a:lnTo>
                  <a:pt x="914773" y="0"/>
                </a:lnTo>
                <a:lnTo>
                  <a:pt x="914773" y="0"/>
                </a:lnTo>
                <a:lnTo>
                  <a:pt x="1306819" y="0"/>
                </a:lnTo>
                <a:lnTo>
                  <a:pt x="1568183" y="0"/>
                </a:lnTo>
                <a:lnTo>
                  <a:pt x="1568183" y="2032847"/>
                </a:lnTo>
                <a:lnTo>
                  <a:pt x="1764206" y="2468341"/>
                </a:lnTo>
                <a:lnTo>
                  <a:pt x="1568183" y="2904067"/>
                </a:lnTo>
                <a:lnTo>
                  <a:pt x="1568183" y="3484880"/>
                </a:lnTo>
                <a:lnTo>
                  <a:pt x="1306819" y="3484880"/>
                </a:lnTo>
                <a:lnTo>
                  <a:pt x="914773" y="3484880"/>
                </a:lnTo>
                <a:lnTo>
                  <a:pt x="914773" y="3484880"/>
                </a:lnTo>
                <a:lnTo>
                  <a:pt x="0" y="3484880"/>
                </a:lnTo>
                <a:lnTo>
                  <a:pt x="0" y="2904067"/>
                </a:lnTo>
                <a:lnTo>
                  <a:pt x="0" y="2032847"/>
                </a:lnTo>
                <a:lnTo>
                  <a:pt x="0" y="2032847"/>
                </a:lnTo>
                <a:lnTo>
                  <a:pt x="0" y="0"/>
                </a:lnTo>
                <a:close/>
              </a:path>
            </a:pathLst>
          </a:custGeom>
          <a:solidFill>
            <a:schemeClr val="accent3">
              <a:lumMod val="20000"/>
              <a:lumOff val="80000"/>
            </a:schemeClr>
          </a:solidFill>
        </p:spPr>
        <p:style>
          <a:lnRef idx="2">
            <a:schemeClr val="lt1">
              <a:hueOff val="0"/>
              <a:satOff val="0"/>
              <a:lumOff val="0"/>
              <a:alphaOff val="0"/>
            </a:schemeClr>
          </a:lnRef>
          <a:fillRef idx="1">
            <a:schemeClr val="accent2">
              <a:tint val="50000"/>
              <a:hueOff val="37589"/>
              <a:satOff val="-1557"/>
              <a:lumOff val="6108"/>
              <a:alphaOff val="0"/>
            </a:schemeClr>
          </a:fillRef>
          <a:effectRef idx="0">
            <a:schemeClr val="accent2">
              <a:tint val="50000"/>
              <a:hueOff val="37589"/>
              <a:satOff val="-1557"/>
              <a:lumOff val="6108"/>
              <a:alphaOff val="0"/>
            </a:schemeClr>
          </a:effectRef>
          <a:fontRef idx="minor">
            <a:schemeClr val="lt1">
              <a:hueOff val="0"/>
              <a:satOff val="0"/>
              <a:lumOff val="0"/>
              <a:alphaOff val="0"/>
            </a:schemeClr>
          </a:fontRef>
        </p:style>
        <p:txBody>
          <a:bodyPr spcFirstLastPara="0" vert="horz" wrap="square" lIns="91440" tIns="91440" rIns="91440" bIns="91440" numCol="1" spcCol="1270" anchor="t" anchorCtr="0">
            <a:noAutofit/>
          </a:bodyPr>
          <a:lstStyle/>
          <a:p>
            <a:pPr marL="230188" lvl="0" indent="-171450" defTabSz="533400">
              <a:spcBef>
                <a:spcPct val="0"/>
              </a:spcBef>
              <a:spcAft>
                <a:spcPts val="600"/>
              </a:spcAft>
              <a:buFont typeface="Arial" panose="020B0604020202020204" pitchFamily="34" charset="0"/>
              <a:buChar char="•"/>
            </a:pPr>
            <a:r>
              <a:rPr lang="en-US" sz="1100" dirty="0">
                <a:solidFill>
                  <a:schemeClr val="tx1"/>
                </a:solidFill>
                <a:latin typeface="+mj-lt"/>
              </a:rPr>
              <a:t>What is essential for an article to become goods is its marketability. </a:t>
            </a:r>
            <a:endParaRPr lang="en-US" sz="1100" dirty="0" smtClean="0">
              <a:solidFill>
                <a:schemeClr val="tx1"/>
              </a:solidFill>
              <a:latin typeface="+mj-lt"/>
            </a:endParaRPr>
          </a:p>
          <a:p>
            <a:pPr marL="230188" lvl="0" indent="-171450" defTabSz="533400">
              <a:spcBef>
                <a:spcPct val="0"/>
              </a:spcBef>
              <a:spcAft>
                <a:spcPts val="600"/>
              </a:spcAft>
              <a:buFont typeface="Arial" panose="020B0604020202020204" pitchFamily="34" charset="0"/>
              <a:buChar char="•"/>
            </a:pPr>
            <a:r>
              <a:rPr lang="en-US" sz="1100" dirty="0" smtClean="0">
                <a:solidFill>
                  <a:schemeClr val="tx1"/>
                </a:solidFill>
                <a:latin typeface="+mj-lt"/>
              </a:rPr>
              <a:t>The </a:t>
            </a:r>
            <a:r>
              <a:rPr lang="en-US" sz="1100" dirty="0">
                <a:solidFill>
                  <a:schemeClr val="tx1"/>
                </a:solidFill>
                <a:latin typeface="+mj-lt"/>
              </a:rPr>
              <a:t>test is not whether the property is tangible or intangible, but whether the concerned item is capable of abstraction, consumption and use and whether it can be transmitted, transferred or delivered, stored, possessed etc. </a:t>
            </a:r>
            <a:endParaRPr lang="en-US" sz="1100" dirty="0" smtClean="0">
              <a:solidFill>
                <a:schemeClr val="tx1"/>
              </a:solidFill>
              <a:latin typeface="+mj-lt"/>
            </a:endParaRPr>
          </a:p>
          <a:p>
            <a:pPr marL="230188" lvl="0" indent="-171450" defTabSz="533400">
              <a:spcBef>
                <a:spcPct val="0"/>
              </a:spcBef>
              <a:spcAft>
                <a:spcPts val="600"/>
              </a:spcAft>
              <a:buFont typeface="Arial" panose="020B0604020202020204" pitchFamily="34" charset="0"/>
              <a:buChar char="•"/>
            </a:pPr>
            <a:r>
              <a:rPr lang="en-US" sz="1100" dirty="0" smtClean="0">
                <a:solidFill>
                  <a:schemeClr val="tx1"/>
                </a:solidFill>
                <a:latin typeface="+mj-lt"/>
              </a:rPr>
              <a:t>Goods </a:t>
            </a:r>
            <a:r>
              <a:rPr lang="en-US" sz="1100" dirty="0">
                <a:solidFill>
                  <a:schemeClr val="tx1"/>
                </a:solidFill>
                <a:latin typeface="+mj-lt"/>
              </a:rPr>
              <a:t>is manufactured when some raw material is processed to a final marketable product. </a:t>
            </a:r>
            <a:endParaRPr lang="en-US" sz="1100" dirty="0" smtClean="0">
              <a:solidFill>
                <a:schemeClr val="tx1"/>
              </a:solidFill>
              <a:latin typeface="+mj-lt"/>
            </a:endParaRPr>
          </a:p>
          <a:p>
            <a:pPr marL="230188" lvl="0" indent="-171450" defTabSz="533400">
              <a:spcBef>
                <a:spcPct val="0"/>
              </a:spcBef>
              <a:spcAft>
                <a:spcPts val="600"/>
              </a:spcAft>
              <a:buFont typeface="Arial" panose="020B0604020202020204" pitchFamily="34" charset="0"/>
              <a:buChar char="•"/>
            </a:pPr>
            <a:r>
              <a:rPr lang="en-US" sz="1100" dirty="0">
                <a:solidFill>
                  <a:schemeClr val="tx1"/>
                </a:solidFill>
                <a:latin typeface="+mj-lt"/>
              </a:rPr>
              <a:t>	</a:t>
            </a:r>
          </a:p>
        </p:txBody>
      </p:sp>
      <p:sp>
        <p:nvSpPr>
          <p:cNvPr id="10" name="Freeform 9"/>
          <p:cNvSpPr/>
          <p:nvPr/>
        </p:nvSpPr>
        <p:spPr>
          <a:xfrm>
            <a:off x="5320571" y="2010600"/>
            <a:ext cx="2611381" cy="485338"/>
          </a:xfrm>
          <a:custGeom>
            <a:avLst/>
            <a:gdLst>
              <a:gd name="connsiteX0" fmla="*/ 0 w 1568183"/>
              <a:gd name="connsiteY0" fmla="*/ 0 h 746760"/>
              <a:gd name="connsiteX1" fmla="*/ 1568183 w 1568183"/>
              <a:gd name="connsiteY1" fmla="*/ 0 h 746760"/>
              <a:gd name="connsiteX2" fmla="*/ 1568183 w 1568183"/>
              <a:gd name="connsiteY2" fmla="*/ 746760 h 746760"/>
              <a:gd name="connsiteX3" fmla="*/ 0 w 1568183"/>
              <a:gd name="connsiteY3" fmla="*/ 746760 h 746760"/>
              <a:gd name="connsiteX4" fmla="*/ 0 w 1568183"/>
              <a:gd name="connsiteY4" fmla="*/ 0 h 746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183" h="746760">
                <a:moveTo>
                  <a:pt x="0" y="0"/>
                </a:moveTo>
                <a:lnTo>
                  <a:pt x="1568183" y="0"/>
                </a:lnTo>
                <a:lnTo>
                  <a:pt x="1568183" y="746760"/>
                </a:lnTo>
                <a:lnTo>
                  <a:pt x="0" y="746760"/>
                </a:lnTo>
                <a:lnTo>
                  <a:pt x="0" y="0"/>
                </a:lnTo>
                <a:close/>
              </a:path>
            </a:pathLst>
          </a:custGeom>
          <a:solidFill>
            <a:schemeClr val="accent3"/>
          </a:solidFill>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txBody>
          <a:bodyPr spcFirstLastPara="0" vert="horz" wrap="square" lIns="41275" tIns="41275" rIns="41275" bIns="41275" numCol="1" spcCol="1270" anchor="ctr" anchorCtr="0">
            <a:noAutofit/>
          </a:bodyPr>
          <a:lstStyle/>
          <a:p>
            <a:pPr lvl="0" algn="ctr" defTabSz="577850">
              <a:lnSpc>
                <a:spcPct val="90000"/>
              </a:lnSpc>
              <a:spcBef>
                <a:spcPct val="0"/>
              </a:spcBef>
              <a:spcAft>
                <a:spcPct val="35000"/>
              </a:spcAft>
            </a:pPr>
            <a:r>
              <a:rPr lang="en-US" sz="1100" b="1" dirty="0" smtClean="0">
                <a:solidFill>
                  <a:schemeClr val="bg1"/>
                </a:solidFill>
                <a:latin typeface="+mj-lt"/>
              </a:rPr>
              <a:t>Essential parameters</a:t>
            </a:r>
            <a:endParaRPr lang="en-US" sz="1100" kern="1200" dirty="0">
              <a:solidFill>
                <a:schemeClr val="bg1"/>
              </a:solidFill>
              <a:latin typeface="+mj-lt"/>
            </a:endParaRPr>
          </a:p>
        </p:txBody>
      </p:sp>
      <p:sp>
        <p:nvSpPr>
          <p:cNvPr id="11" name="Freeform 10"/>
          <p:cNvSpPr/>
          <p:nvPr/>
        </p:nvSpPr>
        <p:spPr>
          <a:xfrm>
            <a:off x="2522136" y="2495939"/>
            <a:ext cx="2798436" cy="4314808"/>
          </a:xfrm>
          <a:custGeom>
            <a:avLst/>
            <a:gdLst>
              <a:gd name="connsiteX0" fmla="*/ 0 w 1568183"/>
              <a:gd name="connsiteY0" fmla="*/ 0 h 3235960"/>
              <a:gd name="connsiteX1" fmla="*/ 914773 w 1568183"/>
              <a:gd name="connsiteY1" fmla="*/ 0 h 3235960"/>
              <a:gd name="connsiteX2" fmla="*/ 914773 w 1568183"/>
              <a:gd name="connsiteY2" fmla="*/ 0 h 3235960"/>
              <a:gd name="connsiteX3" fmla="*/ 1306819 w 1568183"/>
              <a:gd name="connsiteY3" fmla="*/ 0 h 3235960"/>
              <a:gd name="connsiteX4" fmla="*/ 1568183 w 1568183"/>
              <a:gd name="connsiteY4" fmla="*/ 0 h 3235960"/>
              <a:gd name="connsiteX5" fmla="*/ 1568183 w 1568183"/>
              <a:gd name="connsiteY5" fmla="*/ 1887643 h 3235960"/>
              <a:gd name="connsiteX6" fmla="*/ 1764206 w 1568183"/>
              <a:gd name="connsiteY6" fmla="*/ 2292030 h 3235960"/>
              <a:gd name="connsiteX7" fmla="*/ 1568183 w 1568183"/>
              <a:gd name="connsiteY7" fmla="*/ 2696633 h 3235960"/>
              <a:gd name="connsiteX8" fmla="*/ 1568183 w 1568183"/>
              <a:gd name="connsiteY8" fmla="*/ 3235960 h 3235960"/>
              <a:gd name="connsiteX9" fmla="*/ 1306819 w 1568183"/>
              <a:gd name="connsiteY9" fmla="*/ 3235960 h 3235960"/>
              <a:gd name="connsiteX10" fmla="*/ 914773 w 1568183"/>
              <a:gd name="connsiteY10" fmla="*/ 3235960 h 3235960"/>
              <a:gd name="connsiteX11" fmla="*/ 914773 w 1568183"/>
              <a:gd name="connsiteY11" fmla="*/ 3235960 h 3235960"/>
              <a:gd name="connsiteX12" fmla="*/ 0 w 1568183"/>
              <a:gd name="connsiteY12" fmla="*/ 3235960 h 3235960"/>
              <a:gd name="connsiteX13" fmla="*/ 0 w 1568183"/>
              <a:gd name="connsiteY13" fmla="*/ 2696633 h 3235960"/>
              <a:gd name="connsiteX14" fmla="*/ 0 w 1568183"/>
              <a:gd name="connsiteY14" fmla="*/ 1887643 h 3235960"/>
              <a:gd name="connsiteX15" fmla="*/ 0 w 1568183"/>
              <a:gd name="connsiteY15" fmla="*/ 1887643 h 3235960"/>
              <a:gd name="connsiteX16" fmla="*/ 0 w 1568183"/>
              <a:gd name="connsiteY16" fmla="*/ 0 h 323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183" h="3235960">
                <a:moveTo>
                  <a:pt x="0" y="0"/>
                </a:moveTo>
                <a:lnTo>
                  <a:pt x="914773" y="0"/>
                </a:lnTo>
                <a:lnTo>
                  <a:pt x="914773" y="0"/>
                </a:lnTo>
                <a:lnTo>
                  <a:pt x="1306819" y="0"/>
                </a:lnTo>
                <a:lnTo>
                  <a:pt x="1568183" y="0"/>
                </a:lnTo>
                <a:lnTo>
                  <a:pt x="1568183" y="1887643"/>
                </a:lnTo>
                <a:lnTo>
                  <a:pt x="1764206" y="2292030"/>
                </a:lnTo>
                <a:lnTo>
                  <a:pt x="1568183" y="2696633"/>
                </a:lnTo>
                <a:lnTo>
                  <a:pt x="1568183" y="3235960"/>
                </a:lnTo>
                <a:lnTo>
                  <a:pt x="1306819" y="3235960"/>
                </a:lnTo>
                <a:lnTo>
                  <a:pt x="914773" y="3235960"/>
                </a:lnTo>
                <a:lnTo>
                  <a:pt x="914773" y="3235960"/>
                </a:lnTo>
                <a:lnTo>
                  <a:pt x="0" y="3235960"/>
                </a:lnTo>
                <a:lnTo>
                  <a:pt x="0" y="2696633"/>
                </a:lnTo>
                <a:lnTo>
                  <a:pt x="0" y="1887643"/>
                </a:lnTo>
                <a:lnTo>
                  <a:pt x="0" y="1887643"/>
                </a:lnTo>
                <a:lnTo>
                  <a:pt x="0" y="0"/>
                </a:lnTo>
                <a:close/>
              </a:path>
            </a:pathLst>
          </a:custGeom>
          <a:solidFill>
            <a:schemeClr val="accent2">
              <a:lumMod val="20000"/>
              <a:lumOff val="80000"/>
            </a:schemeClr>
          </a:solidFill>
        </p:spPr>
        <p:style>
          <a:lnRef idx="2">
            <a:schemeClr val="lt1">
              <a:hueOff val="0"/>
              <a:satOff val="0"/>
              <a:lumOff val="0"/>
              <a:alphaOff val="0"/>
            </a:schemeClr>
          </a:lnRef>
          <a:fillRef idx="1">
            <a:schemeClr val="accent2">
              <a:tint val="50000"/>
              <a:hueOff val="56384"/>
              <a:satOff val="-2335"/>
              <a:lumOff val="9163"/>
              <a:alphaOff val="0"/>
            </a:schemeClr>
          </a:fillRef>
          <a:effectRef idx="0">
            <a:schemeClr val="accent2">
              <a:tint val="50000"/>
              <a:hueOff val="56384"/>
              <a:satOff val="-2335"/>
              <a:lumOff val="9163"/>
              <a:alphaOff val="0"/>
            </a:schemeClr>
          </a:effectRef>
          <a:fontRef idx="minor">
            <a:schemeClr val="lt1">
              <a:hueOff val="0"/>
              <a:satOff val="0"/>
              <a:lumOff val="0"/>
              <a:alphaOff val="0"/>
            </a:schemeClr>
          </a:fontRef>
        </p:style>
        <p:txBody>
          <a:bodyPr spcFirstLastPara="0" vert="horz" wrap="square" lIns="91440" tIns="91440" rIns="91440" bIns="91440" numCol="1" spcCol="1270" anchor="t" anchorCtr="0">
            <a:noAutofit/>
          </a:bodyPr>
          <a:lstStyle/>
          <a:p>
            <a:pPr marL="171450" lvl="0" indent="-171450" defTabSz="533400">
              <a:spcBef>
                <a:spcPct val="0"/>
              </a:spcBef>
              <a:spcAft>
                <a:spcPts val="600"/>
              </a:spcAft>
              <a:buFont typeface="Arial" panose="020B0604020202020204" pitchFamily="34" charset="0"/>
              <a:buChar char="•"/>
            </a:pPr>
            <a:r>
              <a:rPr lang="en-US" sz="1100" dirty="0" smtClean="0">
                <a:solidFill>
                  <a:schemeClr val="tx1"/>
                </a:solidFill>
                <a:ea typeface="Times New Roman" panose="02020603050405020304" pitchFamily="18" charset="0"/>
                <a:cs typeface="AsterV"/>
              </a:rPr>
              <a:t>There </a:t>
            </a:r>
            <a:r>
              <a:rPr lang="en-US" sz="1100" dirty="0">
                <a:solidFill>
                  <a:schemeClr val="tx1"/>
                </a:solidFill>
                <a:ea typeface="Times New Roman" panose="02020603050405020304" pitchFamily="18" charset="0"/>
                <a:cs typeface="AsterV"/>
              </a:rPr>
              <a:t>has been several decisions of the Supreme Court on the interpretation of the word “goods” in the context of different State sales tax enactments. </a:t>
            </a:r>
            <a:endParaRPr lang="en-US" sz="1100" dirty="0" smtClean="0">
              <a:solidFill>
                <a:schemeClr val="tx1"/>
              </a:solidFill>
              <a:ea typeface="Times New Roman" panose="02020603050405020304" pitchFamily="18" charset="0"/>
              <a:cs typeface="AsterV"/>
            </a:endParaRPr>
          </a:p>
          <a:p>
            <a:pPr marL="171450" lvl="0" indent="-171450" defTabSz="533400">
              <a:spcBef>
                <a:spcPct val="0"/>
              </a:spcBef>
              <a:spcAft>
                <a:spcPts val="600"/>
              </a:spcAft>
              <a:buFont typeface="Arial" panose="020B0604020202020204" pitchFamily="34" charset="0"/>
              <a:buChar char="•"/>
            </a:pPr>
            <a:r>
              <a:rPr lang="en-US" sz="1100" dirty="0" smtClean="0">
                <a:solidFill>
                  <a:schemeClr val="tx1"/>
                </a:solidFill>
                <a:ea typeface="Times New Roman" panose="02020603050405020304" pitchFamily="18" charset="0"/>
                <a:cs typeface="AsterV"/>
              </a:rPr>
              <a:t>One </a:t>
            </a:r>
            <a:r>
              <a:rPr lang="en-US" sz="1100" dirty="0">
                <a:solidFill>
                  <a:schemeClr val="tx1"/>
                </a:solidFill>
                <a:ea typeface="Times New Roman" panose="02020603050405020304" pitchFamily="18" charset="0"/>
                <a:cs typeface="AsterV"/>
              </a:rPr>
              <a:t>of the such decision was the case of </a:t>
            </a:r>
            <a:r>
              <a:rPr lang="en-US" sz="1100" i="1" dirty="0">
                <a:solidFill>
                  <a:schemeClr val="tx1"/>
                </a:solidFill>
                <a:ea typeface="Times New Roman" panose="02020603050405020304" pitchFamily="18" charset="0"/>
                <a:cs typeface="AsterV"/>
              </a:rPr>
              <a:t>H. </a:t>
            </a:r>
            <a:r>
              <a:rPr lang="en-US" sz="1100" i="1" dirty="0" err="1">
                <a:solidFill>
                  <a:schemeClr val="tx1"/>
                </a:solidFill>
                <a:ea typeface="Times New Roman" panose="02020603050405020304" pitchFamily="18" charset="0"/>
                <a:cs typeface="AsterV"/>
              </a:rPr>
              <a:t>Anraj</a:t>
            </a:r>
            <a:r>
              <a:rPr lang="en-US" sz="1100" dirty="0">
                <a:solidFill>
                  <a:schemeClr val="tx1"/>
                </a:solidFill>
                <a:ea typeface="Times New Roman" panose="02020603050405020304" pitchFamily="18" charset="0"/>
                <a:cs typeface="AsterV"/>
              </a:rPr>
              <a:t> v. </a:t>
            </a:r>
            <a:r>
              <a:rPr lang="en-US" sz="1100" i="1" dirty="0">
                <a:solidFill>
                  <a:schemeClr val="tx1"/>
                </a:solidFill>
                <a:ea typeface="Times New Roman" panose="02020603050405020304" pitchFamily="18" charset="0"/>
                <a:cs typeface="AsterV"/>
              </a:rPr>
              <a:t>Government of Tamil Nadu</a:t>
            </a:r>
            <a:r>
              <a:rPr lang="en-US" sz="1100" dirty="0">
                <a:solidFill>
                  <a:schemeClr val="tx1"/>
                </a:solidFill>
                <a:ea typeface="Times New Roman" panose="02020603050405020304" pitchFamily="18" charset="0"/>
                <a:cs typeface="AsterV"/>
              </a:rPr>
              <a:t> (1986) 1 SCC 414 in which the question was whether sale of lottery ticket was a sale of goods. </a:t>
            </a:r>
            <a:endParaRPr lang="en-US" sz="1100" dirty="0" smtClean="0">
              <a:solidFill>
                <a:schemeClr val="tx1"/>
              </a:solidFill>
              <a:ea typeface="Times New Roman" panose="02020603050405020304" pitchFamily="18" charset="0"/>
              <a:cs typeface="AsterV"/>
            </a:endParaRPr>
          </a:p>
          <a:p>
            <a:pPr marL="171450" lvl="0" indent="-171450" defTabSz="533400">
              <a:spcBef>
                <a:spcPct val="0"/>
              </a:spcBef>
              <a:spcAft>
                <a:spcPts val="600"/>
              </a:spcAft>
              <a:buFont typeface="Arial" panose="020B0604020202020204" pitchFamily="34" charset="0"/>
              <a:buChar char="•"/>
            </a:pPr>
            <a:r>
              <a:rPr lang="en-US" sz="1100" dirty="0" smtClean="0">
                <a:solidFill>
                  <a:schemeClr val="tx1"/>
                </a:solidFill>
                <a:ea typeface="Times New Roman" panose="02020603050405020304" pitchFamily="18" charset="0"/>
                <a:cs typeface="AsterV"/>
              </a:rPr>
              <a:t>The </a:t>
            </a:r>
            <a:r>
              <a:rPr lang="en-US" sz="1100" dirty="0">
                <a:solidFill>
                  <a:schemeClr val="tx1"/>
                </a:solidFill>
                <a:ea typeface="Times New Roman" panose="02020603050405020304" pitchFamily="18" charset="0"/>
                <a:cs typeface="AsterV"/>
              </a:rPr>
              <a:t>Supreme Court held that the sale of lottery ticket confers on the purchaser thereof two rights (</a:t>
            </a:r>
            <a:r>
              <a:rPr lang="en-US" sz="1100" i="1" dirty="0">
                <a:solidFill>
                  <a:schemeClr val="tx1"/>
                </a:solidFill>
                <a:ea typeface="Times New Roman" panose="02020603050405020304" pitchFamily="18" charset="0"/>
                <a:cs typeface="AsterV"/>
              </a:rPr>
              <a:t>a</a:t>
            </a:r>
            <a:r>
              <a:rPr lang="en-US" sz="1100" dirty="0">
                <a:solidFill>
                  <a:schemeClr val="tx1"/>
                </a:solidFill>
                <a:ea typeface="Times New Roman" panose="02020603050405020304" pitchFamily="18" charset="0"/>
                <a:cs typeface="AsterV"/>
              </a:rPr>
              <a:t>) right to participate in the draw, and (</a:t>
            </a:r>
            <a:r>
              <a:rPr lang="en-US" sz="1100" i="1" dirty="0">
                <a:solidFill>
                  <a:schemeClr val="tx1"/>
                </a:solidFill>
                <a:ea typeface="Times New Roman" panose="02020603050405020304" pitchFamily="18" charset="0"/>
                <a:cs typeface="AsterV"/>
              </a:rPr>
              <a:t>b</a:t>
            </a:r>
            <a:r>
              <a:rPr lang="en-US" sz="1100" dirty="0">
                <a:solidFill>
                  <a:schemeClr val="tx1"/>
                </a:solidFill>
                <a:ea typeface="Times New Roman" panose="02020603050405020304" pitchFamily="18" charset="0"/>
                <a:cs typeface="AsterV"/>
              </a:rPr>
              <a:t>) a right to claim a prize contingent upon his being succeeded in the draw</a:t>
            </a:r>
            <a:r>
              <a:rPr lang="en-US" sz="1100" dirty="0" smtClean="0">
                <a:solidFill>
                  <a:schemeClr val="tx1"/>
                </a:solidFill>
                <a:ea typeface="Times New Roman" panose="02020603050405020304" pitchFamily="18" charset="0"/>
                <a:cs typeface="AsterV"/>
              </a:rPr>
              <a:t>.</a:t>
            </a:r>
          </a:p>
          <a:p>
            <a:pPr marL="171450" lvl="0" indent="-171450" defTabSz="533400">
              <a:spcBef>
                <a:spcPct val="0"/>
              </a:spcBef>
              <a:spcAft>
                <a:spcPts val="600"/>
              </a:spcAft>
              <a:buFont typeface="Arial" panose="020B0604020202020204" pitchFamily="34" charset="0"/>
              <a:buChar char="•"/>
            </a:pPr>
            <a:r>
              <a:rPr lang="en-US" sz="1100" dirty="0">
                <a:solidFill>
                  <a:schemeClr val="tx1"/>
                </a:solidFill>
                <a:ea typeface="Times New Roman" panose="02020603050405020304" pitchFamily="18" charset="0"/>
                <a:cs typeface="AsterV"/>
              </a:rPr>
              <a:t>It was concluded of the two rights, the right to participate was goods for the purposes of levying sales tax.</a:t>
            </a:r>
            <a:endParaRPr lang="en-US" sz="1100" kern="1200" dirty="0">
              <a:solidFill>
                <a:schemeClr val="tx1"/>
              </a:solidFill>
              <a:latin typeface="+mj-lt"/>
            </a:endParaRPr>
          </a:p>
        </p:txBody>
      </p:sp>
      <p:sp>
        <p:nvSpPr>
          <p:cNvPr id="12" name="Freeform 11"/>
          <p:cNvSpPr/>
          <p:nvPr/>
        </p:nvSpPr>
        <p:spPr>
          <a:xfrm>
            <a:off x="2522136" y="2002234"/>
            <a:ext cx="2798435" cy="493704"/>
          </a:xfrm>
          <a:custGeom>
            <a:avLst/>
            <a:gdLst>
              <a:gd name="connsiteX0" fmla="*/ 0 w 1568183"/>
              <a:gd name="connsiteY0" fmla="*/ 0 h 622300"/>
              <a:gd name="connsiteX1" fmla="*/ 1568183 w 1568183"/>
              <a:gd name="connsiteY1" fmla="*/ 0 h 622300"/>
              <a:gd name="connsiteX2" fmla="*/ 1568183 w 1568183"/>
              <a:gd name="connsiteY2" fmla="*/ 622300 h 622300"/>
              <a:gd name="connsiteX3" fmla="*/ 0 w 1568183"/>
              <a:gd name="connsiteY3" fmla="*/ 622300 h 622300"/>
              <a:gd name="connsiteX4" fmla="*/ 0 w 1568183"/>
              <a:gd name="connsiteY4" fmla="*/ 0 h 62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183" h="622300">
                <a:moveTo>
                  <a:pt x="0" y="0"/>
                </a:moveTo>
                <a:lnTo>
                  <a:pt x="1568183" y="0"/>
                </a:lnTo>
                <a:lnTo>
                  <a:pt x="1568183" y="622300"/>
                </a:lnTo>
                <a:lnTo>
                  <a:pt x="0" y="622300"/>
                </a:lnTo>
                <a:lnTo>
                  <a:pt x="0" y="0"/>
                </a:lnTo>
                <a:close/>
              </a:path>
            </a:pathLst>
          </a:custGeom>
          <a:solidFill>
            <a:schemeClr val="accent2"/>
          </a:solidFill>
        </p:spPr>
        <p:style>
          <a:lnRef idx="2">
            <a:schemeClr val="lt1">
              <a:hueOff val="0"/>
              <a:satOff val="0"/>
              <a:lumOff val="0"/>
              <a:alphaOff val="0"/>
            </a:schemeClr>
          </a:lnRef>
          <a:fillRef idx="1">
            <a:schemeClr val="accent2">
              <a:alpha val="90000"/>
              <a:hueOff val="0"/>
              <a:satOff val="0"/>
              <a:lumOff val="0"/>
              <a:alphaOff val="-30000"/>
            </a:schemeClr>
          </a:fillRef>
          <a:effectRef idx="0">
            <a:schemeClr val="accent2">
              <a:alpha val="90000"/>
              <a:hueOff val="0"/>
              <a:satOff val="0"/>
              <a:lumOff val="0"/>
              <a:alphaOff val="-30000"/>
            </a:schemeClr>
          </a:effectRef>
          <a:fontRef idx="minor">
            <a:schemeClr val="lt1"/>
          </a:fontRef>
        </p:style>
        <p:txBody>
          <a:bodyPr spcFirstLastPara="0" vert="horz" wrap="square" lIns="41275" tIns="41275" rIns="41275" bIns="41275" numCol="1" spcCol="1270" anchor="ctr" anchorCtr="0">
            <a:noAutofit/>
          </a:bodyPr>
          <a:lstStyle/>
          <a:p>
            <a:pPr lvl="0" algn="ctr" defTabSz="577850">
              <a:lnSpc>
                <a:spcPct val="90000"/>
              </a:lnSpc>
              <a:spcBef>
                <a:spcPct val="0"/>
              </a:spcBef>
              <a:spcAft>
                <a:spcPct val="35000"/>
              </a:spcAft>
            </a:pPr>
            <a:r>
              <a:rPr lang="en-US" altLang="en-US" sz="1100" b="1" kern="1200" dirty="0" smtClean="0">
                <a:solidFill>
                  <a:schemeClr val="bg1"/>
                </a:solidFill>
                <a:latin typeface="+mj-lt"/>
              </a:rPr>
              <a:t>Court Rulings</a:t>
            </a:r>
            <a:endParaRPr lang="en-US" sz="1100" kern="1200" dirty="0">
              <a:solidFill>
                <a:schemeClr val="bg1"/>
              </a:solidFill>
              <a:latin typeface="+mj-lt"/>
            </a:endParaRPr>
          </a:p>
        </p:txBody>
      </p:sp>
      <p:sp>
        <p:nvSpPr>
          <p:cNvPr id="13" name="Freeform 12"/>
          <p:cNvSpPr/>
          <p:nvPr/>
        </p:nvSpPr>
        <p:spPr>
          <a:xfrm>
            <a:off x="93785" y="2495940"/>
            <a:ext cx="2428351" cy="4314806"/>
          </a:xfrm>
          <a:custGeom>
            <a:avLst/>
            <a:gdLst>
              <a:gd name="connsiteX0" fmla="*/ 0 w 1568183"/>
              <a:gd name="connsiteY0" fmla="*/ 0 h 2987040"/>
              <a:gd name="connsiteX1" fmla="*/ 914773 w 1568183"/>
              <a:gd name="connsiteY1" fmla="*/ 0 h 2987040"/>
              <a:gd name="connsiteX2" fmla="*/ 914773 w 1568183"/>
              <a:gd name="connsiteY2" fmla="*/ 0 h 2987040"/>
              <a:gd name="connsiteX3" fmla="*/ 1306819 w 1568183"/>
              <a:gd name="connsiteY3" fmla="*/ 0 h 2987040"/>
              <a:gd name="connsiteX4" fmla="*/ 1568183 w 1568183"/>
              <a:gd name="connsiteY4" fmla="*/ 0 h 2987040"/>
              <a:gd name="connsiteX5" fmla="*/ 1568183 w 1568183"/>
              <a:gd name="connsiteY5" fmla="*/ 1742440 h 2987040"/>
              <a:gd name="connsiteX6" fmla="*/ 1764206 w 1568183"/>
              <a:gd name="connsiteY6" fmla="*/ 2115720 h 2987040"/>
              <a:gd name="connsiteX7" fmla="*/ 1568183 w 1568183"/>
              <a:gd name="connsiteY7" fmla="*/ 2489200 h 2987040"/>
              <a:gd name="connsiteX8" fmla="*/ 1568183 w 1568183"/>
              <a:gd name="connsiteY8" fmla="*/ 2987040 h 2987040"/>
              <a:gd name="connsiteX9" fmla="*/ 1306819 w 1568183"/>
              <a:gd name="connsiteY9" fmla="*/ 2987040 h 2987040"/>
              <a:gd name="connsiteX10" fmla="*/ 914773 w 1568183"/>
              <a:gd name="connsiteY10" fmla="*/ 2987040 h 2987040"/>
              <a:gd name="connsiteX11" fmla="*/ 914773 w 1568183"/>
              <a:gd name="connsiteY11" fmla="*/ 2987040 h 2987040"/>
              <a:gd name="connsiteX12" fmla="*/ 0 w 1568183"/>
              <a:gd name="connsiteY12" fmla="*/ 2987040 h 2987040"/>
              <a:gd name="connsiteX13" fmla="*/ 0 w 1568183"/>
              <a:gd name="connsiteY13" fmla="*/ 2489200 h 2987040"/>
              <a:gd name="connsiteX14" fmla="*/ 0 w 1568183"/>
              <a:gd name="connsiteY14" fmla="*/ 1742440 h 2987040"/>
              <a:gd name="connsiteX15" fmla="*/ 0 w 1568183"/>
              <a:gd name="connsiteY15" fmla="*/ 1742440 h 2987040"/>
              <a:gd name="connsiteX16" fmla="*/ 0 w 1568183"/>
              <a:gd name="connsiteY16" fmla="*/ 0 h 298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183" h="2987040">
                <a:moveTo>
                  <a:pt x="0" y="0"/>
                </a:moveTo>
                <a:lnTo>
                  <a:pt x="914773" y="0"/>
                </a:lnTo>
                <a:lnTo>
                  <a:pt x="914773" y="0"/>
                </a:lnTo>
                <a:lnTo>
                  <a:pt x="1306819" y="0"/>
                </a:lnTo>
                <a:lnTo>
                  <a:pt x="1568183" y="0"/>
                </a:lnTo>
                <a:lnTo>
                  <a:pt x="1568183" y="1742440"/>
                </a:lnTo>
                <a:lnTo>
                  <a:pt x="1764206" y="2115720"/>
                </a:lnTo>
                <a:lnTo>
                  <a:pt x="1568183" y="2489200"/>
                </a:lnTo>
                <a:lnTo>
                  <a:pt x="1568183" y="2987040"/>
                </a:lnTo>
                <a:lnTo>
                  <a:pt x="1306819" y="2987040"/>
                </a:lnTo>
                <a:lnTo>
                  <a:pt x="914773" y="2987040"/>
                </a:lnTo>
                <a:lnTo>
                  <a:pt x="914773" y="2987040"/>
                </a:lnTo>
                <a:lnTo>
                  <a:pt x="0" y="2987040"/>
                </a:lnTo>
                <a:lnTo>
                  <a:pt x="0" y="2489200"/>
                </a:lnTo>
                <a:lnTo>
                  <a:pt x="0" y="1742440"/>
                </a:lnTo>
                <a:lnTo>
                  <a:pt x="0" y="1742440"/>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2">
              <a:tint val="50000"/>
              <a:hueOff val="75178"/>
              <a:satOff val="-3114"/>
              <a:lumOff val="12217"/>
              <a:alphaOff val="0"/>
            </a:schemeClr>
          </a:fillRef>
          <a:effectRef idx="0">
            <a:schemeClr val="accent2">
              <a:tint val="50000"/>
              <a:hueOff val="75178"/>
              <a:satOff val="-3114"/>
              <a:lumOff val="12217"/>
              <a:alphaOff val="0"/>
            </a:schemeClr>
          </a:effectRef>
          <a:fontRef idx="minor">
            <a:schemeClr val="lt1">
              <a:hueOff val="0"/>
              <a:satOff val="0"/>
              <a:lumOff val="0"/>
              <a:alphaOff val="0"/>
            </a:schemeClr>
          </a:fontRef>
        </p:style>
        <p:txBody>
          <a:bodyPr spcFirstLastPara="0" vert="horz" wrap="square" lIns="91440" tIns="91440" rIns="91440" bIns="91440" numCol="1" spcCol="1270" anchor="t" anchorCtr="0">
            <a:noAutofit/>
          </a:bodyPr>
          <a:lstStyle/>
          <a:p>
            <a:pPr marL="171450" lvl="0" indent="-171450" defTabSz="533400">
              <a:spcBef>
                <a:spcPct val="0"/>
              </a:spcBef>
              <a:spcAft>
                <a:spcPts val="600"/>
              </a:spcAft>
              <a:buFont typeface="Arial" panose="020B0604020202020204" pitchFamily="34" charset="0"/>
              <a:buChar char="•"/>
            </a:pPr>
            <a:r>
              <a:rPr lang="en-US" sz="1100" dirty="0">
                <a:solidFill>
                  <a:schemeClr val="tx1"/>
                </a:solidFill>
                <a:ea typeface="Times New Roman" panose="02020603050405020304" pitchFamily="18" charset="0"/>
                <a:cs typeface="AsterV"/>
              </a:rPr>
              <a:t>Article 366(12) of the Constitution has defined the word “goods” as including “all material, commodities and articles”. </a:t>
            </a:r>
            <a:endParaRPr lang="en-US" sz="1100" dirty="0" smtClean="0">
              <a:solidFill>
                <a:schemeClr val="tx1"/>
              </a:solidFill>
              <a:ea typeface="Times New Roman" panose="02020603050405020304" pitchFamily="18" charset="0"/>
              <a:cs typeface="AsterV"/>
            </a:endParaRPr>
          </a:p>
          <a:p>
            <a:pPr marL="171450" lvl="0" indent="-171450" defTabSz="533400">
              <a:spcBef>
                <a:spcPct val="0"/>
              </a:spcBef>
              <a:spcAft>
                <a:spcPts val="600"/>
              </a:spcAft>
              <a:buFont typeface="Arial" panose="020B0604020202020204" pitchFamily="34" charset="0"/>
              <a:buChar char="•"/>
            </a:pPr>
            <a:r>
              <a:rPr lang="en-US" sz="1100" dirty="0" smtClean="0">
                <a:solidFill>
                  <a:schemeClr val="tx1"/>
                </a:solidFill>
                <a:ea typeface="Times New Roman" panose="02020603050405020304" pitchFamily="18" charset="0"/>
                <a:cs typeface="AsterV"/>
              </a:rPr>
              <a:t>The </a:t>
            </a:r>
            <a:r>
              <a:rPr lang="en-US" sz="1100" dirty="0">
                <a:solidFill>
                  <a:schemeClr val="tx1"/>
                </a:solidFill>
                <a:ea typeface="Times New Roman" panose="02020603050405020304" pitchFamily="18" charset="0"/>
                <a:cs typeface="AsterV"/>
              </a:rPr>
              <a:t>word “goods” has been defined in section 2(</a:t>
            </a:r>
            <a:r>
              <a:rPr lang="en-US" sz="1100" i="1" dirty="0">
                <a:solidFill>
                  <a:schemeClr val="tx1"/>
                </a:solidFill>
                <a:ea typeface="Times New Roman" panose="02020603050405020304" pitchFamily="18" charset="0"/>
                <a:cs typeface="AsterV"/>
              </a:rPr>
              <a:t>7</a:t>
            </a:r>
            <a:r>
              <a:rPr lang="en-US" sz="1100" dirty="0">
                <a:solidFill>
                  <a:schemeClr val="tx1"/>
                </a:solidFill>
                <a:ea typeface="Times New Roman" panose="02020603050405020304" pitchFamily="18" charset="0"/>
                <a:cs typeface="AsterV"/>
              </a:rPr>
              <a:t>) of the Sale of Goods Act, 1930, as meaning “very kind of movable property other than actionable claims and money; and includes stock and shares, growing crops, grass, and things attached to or forming part of the land which are agreed to be severed before sale or under the contract of sale”.</a:t>
            </a:r>
            <a:endParaRPr lang="en-US" sz="1100" kern="1200" dirty="0">
              <a:solidFill>
                <a:schemeClr val="tx1"/>
              </a:solidFill>
              <a:latin typeface="+mj-lt"/>
            </a:endParaRPr>
          </a:p>
        </p:txBody>
      </p:sp>
      <p:sp>
        <p:nvSpPr>
          <p:cNvPr id="14" name="Freeform 13"/>
          <p:cNvSpPr/>
          <p:nvPr/>
        </p:nvSpPr>
        <p:spPr>
          <a:xfrm>
            <a:off x="93785" y="1998102"/>
            <a:ext cx="2428351" cy="497840"/>
          </a:xfrm>
          <a:custGeom>
            <a:avLst/>
            <a:gdLst>
              <a:gd name="connsiteX0" fmla="*/ 0 w 1568183"/>
              <a:gd name="connsiteY0" fmla="*/ 0 h 497840"/>
              <a:gd name="connsiteX1" fmla="*/ 1568183 w 1568183"/>
              <a:gd name="connsiteY1" fmla="*/ 0 h 497840"/>
              <a:gd name="connsiteX2" fmla="*/ 1568183 w 1568183"/>
              <a:gd name="connsiteY2" fmla="*/ 497840 h 497840"/>
              <a:gd name="connsiteX3" fmla="*/ 0 w 1568183"/>
              <a:gd name="connsiteY3" fmla="*/ 497840 h 497840"/>
              <a:gd name="connsiteX4" fmla="*/ 0 w 1568183"/>
              <a:gd name="connsiteY4" fmla="*/ 0 h 49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183" h="497840">
                <a:moveTo>
                  <a:pt x="0" y="0"/>
                </a:moveTo>
                <a:lnTo>
                  <a:pt x="1568183" y="0"/>
                </a:lnTo>
                <a:lnTo>
                  <a:pt x="1568183" y="497840"/>
                </a:lnTo>
                <a:lnTo>
                  <a:pt x="0" y="497840"/>
                </a:lnTo>
                <a:lnTo>
                  <a:pt x="0" y="0"/>
                </a:lnTo>
                <a:close/>
              </a:path>
            </a:pathLst>
          </a:custGeom>
          <a:solidFill>
            <a:schemeClr val="accent1"/>
          </a:solid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41275" tIns="41275" rIns="41275" bIns="41275" numCol="1" spcCol="1270" anchor="ctr" anchorCtr="0">
            <a:noAutofit/>
          </a:bodyPr>
          <a:lstStyle/>
          <a:p>
            <a:pPr lvl="0" algn="ctr" defTabSz="577850">
              <a:lnSpc>
                <a:spcPct val="90000"/>
              </a:lnSpc>
              <a:spcBef>
                <a:spcPct val="0"/>
              </a:spcBef>
              <a:spcAft>
                <a:spcPct val="35000"/>
              </a:spcAft>
            </a:pPr>
            <a:r>
              <a:rPr lang="en-US" altLang="en-US" sz="1100" b="1" kern="1200" dirty="0" smtClean="0">
                <a:solidFill>
                  <a:schemeClr val="bg1"/>
                </a:solidFill>
                <a:latin typeface="+mj-lt"/>
              </a:rPr>
              <a:t>Definition</a:t>
            </a:r>
            <a:endParaRPr lang="en-US" sz="1100" kern="1200" dirty="0">
              <a:solidFill>
                <a:schemeClr val="bg1"/>
              </a:solidFill>
              <a:latin typeface="+mj-lt"/>
            </a:endParaRPr>
          </a:p>
        </p:txBody>
      </p:sp>
      <p:sp>
        <p:nvSpPr>
          <p:cNvPr id="2" name="TextBox 1"/>
          <p:cNvSpPr txBox="1"/>
          <p:nvPr/>
        </p:nvSpPr>
        <p:spPr>
          <a:xfrm>
            <a:off x="389551" y="1314738"/>
            <a:ext cx="3873127" cy="246221"/>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What would constitute Goods</a:t>
            </a:r>
            <a:endParaRPr lang="en-IN" sz="1600" b="1" dirty="0" smtClean="0">
              <a:solidFill>
                <a:srgbClr val="313131"/>
              </a:solidFill>
            </a:endParaRPr>
          </a:p>
        </p:txBody>
      </p:sp>
      <p:sp>
        <p:nvSpPr>
          <p:cNvPr id="15" name="Title 1"/>
          <p:cNvSpPr txBox="1">
            <a:spLocks/>
          </p:cNvSpPr>
          <p:nvPr/>
        </p:nvSpPr>
        <p:spPr bwMode="gray">
          <a:xfrm>
            <a:off x="311499" y="309640"/>
            <a:ext cx="10199074"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 </a:t>
            </a:r>
            <a:r>
              <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Condition A            </a:t>
            </a:r>
            <a:br>
              <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Transaction in respect of goods, services or </a:t>
            </a:r>
            <a:r>
              <a:rPr lang="en-US" sz="24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property (1/2)</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18772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551" y="1314738"/>
            <a:ext cx="5177236" cy="246221"/>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What would constitute Services and Property</a:t>
            </a:r>
            <a:endParaRPr lang="en-IN" sz="1600" b="1" dirty="0" smtClean="0">
              <a:solidFill>
                <a:srgbClr val="313131"/>
              </a:solidFill>
            </a:endParaRPr>
          </a:p>
        </p:txBody>
      </p:sp>
      <p:sp>
        <p:nvSpPr>
          <p:cNvPr id="15" name="Title 1"/>
          <p:cNvSpPr txBox="1">
            <a:spLocks/>
          </p:cNvSpPr>
          <p:nvPr/>
        </p:nvSpPr>
        <p:spPr bwMode="gray">
          <a:xfrm>
            <a:off x="311499" y="309640"/>
            <a:ext cx="1026941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 </a:t>
            </a:r>
            <a:r>
              <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Condition A            </a:t>
            </a:r>
            <a:br>
              <a:rPr lang="en-US"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Transaction in respect of goods, services or </a:t>
            </a:r>
            <a:r>
              <a:rPr lang="en-US" sz="24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property (2/2)</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ounded Rectangle 15"/>
          <p:cNvSpPr/>
          <p:nvPr/>
        </p:nvSpPr>
        <p:spPr>
          <a:xfrm>
            <a:off x="389552" y="2059485"/>
            <a:ext cx="4232689" cy="990599"/>
          </a:xfrm>
          <a:prstGeom prst="roundRect">
            <a:avLst>
              <a:gd name="adj" fmla="val 115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b="1" dirty="0">
              <a:solidFill>
                <a:schemeClr val="tx2"/>
              </a:solidFill>
              <a:latin typeface="Arial" pitchFamily="34" charset="0"/>
              <a:cs typeface="Arial" pitchFamily="34" charset="0"/>
            </a:endParaRPr>
          </a:p>
        </p:txBody>
      </p:sp>
      <p:sp>
        <p:nvSpPr>
          <p:cNvPr id="17" name="Rectangle 16"/>
          <p:cNvSpPr/>
          <p:nvPr/>
        </p:nvSpPr>
        <p:spPr>
          <a:xfrm>
            <a:off x="389551" y="3050084"/>
            <a:ext cx="4232689" cy="3993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endParaRPr lang="en-US" sz="1400" dirty="0" smtClean="0"/>
          </a:p>
          <a:p>
            <a:pPr marL="171450" indent="-171450">
              <a:buFont typeface="Arial" panose="020B0604020202020204" pitchFamily="34" charset="0"/>
              <a:buChar char="•"/>
            </a:pPr>
            <a:r>
              <a:rPr lang="en-US" sz="1400" dirty="0" smtClean="0"/>
              <a:t>The </a:t>
            </a:r>
            <a:r>
              <a:rPr lang="en-US" sz="1400" dirty="0"/>
              <a:t>term “service” has a variety of meanings. It may mean any benefit or any act resulting in promoting interest or happiness. </a:t>
            </a:r>
            <a:endParaRPr lang="en-US" sz="1400" dirty="0" smtClean="0"/>
          </a:p>
          <a:p>
            <a:endParaRPr lang="en-US" sz="1400" dirty="0"/>
          </a:p>
          <a:p>
            <a:pPr marL="171450" indent="-171450">
              <a:buFont typeface="Arial" panose="020B0604020202020204" pitchFamily="34" charset="0"/>
              <a:buChar char="•"/>
            </a:pPr>
            <a:r>
              <a:rPr lang="en-US" sz="1400" dirty="0" smtClean="0"/>
              <a:t>It </a:t>
            </a:r>
            <a:r>
              <a:rPr lang="en-US" sz="1400" dirty="0"/>
              <a:t>may be contractual, professional, public, domestic, legal, statutory etc. The concept of service thus is very wide. </a:t>
            </a: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t>How </a:t>
            </a:r>
            <a:r>
              <a:rPr lang="en-US" sz="1400" dirty="0"/>
              <a:t>it should be understood and what it means depends on the context in which it has been used in the enactment [</a:t>
            </a:r>
            <a:r>
              <a:rPr lang="en-US" sz="1400" i="1" dirty="0"/>
              <a:t>Lucknow Development Authority</a:t>
            </a:r>
            <a:r>
              <a:rPr lang="en-US" sz="1400" dirty="0"/>
              <a:t> v. </a:t>
            </a:r>
            <a:r>
              <a:rPr lang="en-US" sz="1400" i="1" dirty="0"/>
              <a:t>M. K. Gupta</a:t>
            </a:r>
            <a:r>
              <a:rPr lang="en-US" sz="1400" dirty="0"/>
              <a:t> [1994] 80 Comp. </a:t>
            </a:r>
            <a:r>
              <a:rPr lang="en-US" sz="1400" dirty="0" err="1"/>
              <a:t>Cas</a:t>
            </a:r>
            <a:r>
              <a:rPr lang="en-US" sz="1400" dirty="0"/>
              <a:t>. 714 (SC)]</a:t>
            </a:r>
            <a:endParaRPr lang="en-US" sz="1400" dirty="0">
              <a:solidFill>
                <a:schemeClr val="tx1"/>
              </a:solidFill>
            </a:endParaRPr>
          </a:p>
        </p:txBody>
      </p:sp>
      <p:sp>
        <p:nvSpPr>
          <p:cNvPr id="18" name="Rounded Rectangle 17"/>
          <p:cNvSpPr/>
          <p:nvPr/>
        </p:nvSpPr>
        <p:spPr>
          <a:xfrm>
            <a:off x="5647174" y="2059485"/>
            <a:ext cx="4461467" cy="1295400"/>
          </a:xfrm>
          <a:prstGeom prst="roundRect">
            <a:avLst>
              <a:gd name="adj" fmla="val 115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b="1" dirty="0">
              <a:solidFill>
                <a:schemeClr val="tx2"/>
              </a:solidFill>
              <a:latin typeface="Arial" pitchFamily="34" charset="0"/>
              <a:cs typeface="Arial" pitchFamily="34" charset="0"/>
            </a:endParaRPr>
          </a:p>
        </p:txBody>
      </p:sp>
      <p:sp>
        <p:nvSpPr>
          <p:cNvPr id="19" name="Rectangle 18"/>
          <p:cNvSpPr/>
          <p:nvPr/>
        </p:nvSpPr>
        <p:spPr>
          <a:xfrm>
            <a:off x="5647174" y="3050084"/>
            <a:ext cx="4461468" cy="3993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r>
              <a:rPr lang="en-US" sz="1400" dirty="0" smtClean="0"/>
              <a:t>“</a:t>
            </a:r>
            <a:r>
              <a:rPr lang="en-US" sz="1400" dirty="0"/>
              <a:t>Property” means what belongs to a person exclusive of other and what can be subject of bargain and sale. It includes goodwill, trade marks, </a:t>
            </a:r>
            <a:r>
              <a:rPr lang="en-US" sz="1400" dirty="0" err="1"/>
              <a:t>licences</a:t>
            </a:r>
            <a:r>
              <a:rPr lang="en-US" sz="1400" dirty="0"/>
              <a:t> to use a patent, book debts, options to purchase, life policies and other rights under a contract. </a:t>
            </a:r>
            <a:endParaRPr lang="en-US" sz="1400" dirty="0" smtClean="0"/>
          </a:p>
          <a:p>
            <a:endParaRPr lang="en-US" sz="1400" dirty="0"/>
          </a:p>
          <a:p>
            <a:r>
              <a:rPr lang="en-US" sz="1400" dirty="0" smtClean="0"/>
              <a:t>Property </a:t>
            </a:r>
            <a:r>
              <a:rPr lang="en-US" sz="1400" dirty="0"/>
              <a:t>is a term of wide import and every interest is included therein [</a:t>
            </a:r>
            <a:r>
              <a:rPr lang="en-US" sz="1400" i="1" dirty="0"/>
              <a:t>Ahmed G. H. </a:t>
            </a:r>
            <a:r>
              <a:rPr lang="en-US" sz="1400" i="1" dirty="0" err="1"/>
              <a:t>Arif</a:t>
            </a:r>
            <a:r>
              <a:rPr lang="en-US" sz="1400" dirty="0"/>
              <a:t> v. </a:t>
            </a:r>
            <a:r>
              <a:rPr lang="en-US" sz="1400" i="1" dirty="0"/>
              <a:t>CWT</a:t>
            </a:r>
            <a:r>
              <a:rPr lang="en-US" sz="1400" dirty="0"/>
              <a:t> [1970] 76 ITR 471 (SC)]. It must bear a comprehensive import but there must be a right present or contingent, before it can be said that a person has “interest” in the property [</a:t>
            </a:r>
            <a:r>
              <a:rPr lang="en-US" sz="1400" i="1" dirty="0"/>
              <a:t>CWT</a:t>
            </a:r>
            <a:r>
              <a:rPr lang="en-US" sz="1400" dirty="0"/>
              <a:t> v. </a:t>
            </a:r>
            <a:r>
              <a:rPr lang="en-US" sz="1400" i="1" dirty="0"/>
              <a:t>Arvind </a:t>
            </a:r>
            <a:r>
              <a:rPr lang="en-US" sz="1400" i="1" dirty="0" err="1"/>
              <a:t>Narottam</a:t>
            </a:r>
            <a:r>
              <a:rPr lang="en-US" sz="1400" dirty="0"/>
              <a:t> [1988] 173 ITR 479 (SC)].</a:t>
            </a:r>
            <a:endParaRPr lang="en-IN" sz="1400" dirty="0"/>
          </a:p>
          <a:p>
            <a:endParaRPr lang="en-US" sz="1400" dirty="0"/>
          </a:p>
        </p:txBody>
      </p:sp>
      <p:sp>
        <p:nvSpPr>
          <p:cNvPr id="30" name="Oval 29"/>
          <p:cNvSpPr/>
          <p:nvPr/>
        </p:nvSpPr>
        <p:spPr>
          <a:xfrm>
            <a:off x="1995108" y="2610400"/>
            <a:ext cx="1022072" cy="10220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Oval 30"/>
          <p:cNvSpPr/>
          <p:nvPr/>
        </p:nvSpPr>
        <p:spPr>
          <a:xfrm>
            <a:off x="7377354" y="2610400"/>
            <a:ext cx="1063260" cy="10220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a:t>
            </a:r>
            <a:endParaRPr lang="en-US" sz="1800" dirty="0"/>
          </a:p>
        </p:txBody>
      </p:sp>
      <p:sp>
        <p:nvSpPr>
          <p:cNvPr id="33" name="Oval 32"/>
          <p:cNvSpPr/>
          <p:nvPr/>
        </p:nvSpPr>
        <p:spPr>
          <a:xfrm>
            <a:off x="2156581" y="2771873"/>
            <a:ext cx="699126" cy="699126"/>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4" name="Oval 33"/>
          <p:cNvSpPr/>
          <p:nvPr/>
        </p:nvSpPr>
        <p:spPr>
          <a:xfrm>
            <a:off x="7508118" y="2794553"/>
            <a:ext cx="793218" cy="699126"/>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 name="TextBox 2"/>
          <p:cNvSpPr txBox="1"/>
          <p:nvPr/>
        </p:nvSpPr>
        <p:spPr>
          <a:xfrm>
            <a:off x="1587645" y="2371411"/>
            <a:ext cx="1899139" cy="315920"/>
          </a:xfrm>
          <a:prstGeom prst="rect">
            <a:avLst/>
          </a:prstGeom>
          <a:noFill/>
          <a:ln>
            <a:solidFill>
              <a:schemeClr val="tx1"/>
            </a:solidFill>
          </a:ln>
        </p:spPr>
        <p:txBody>
          <a:bodyPr wrap="square" lIns="0" tIns="0" rIns="0" bIns="0" rtlCol="0">
            <a:spAutoFit/>
          </a:bodyPr>
          <a:lstStyle/>
          <a:p>
            <a:pPr algn="ctr">
              <a:spcBef>
                <a:spcPts val="600"/>
              </a:spcBef>
              <a:buSzPct val="100000"/>
            </a:pPr>
            <a:r>
              <a:rPr lang="en-US" sz="2000" dirty="0" smtClean="0">
                <a:solidFill>
                  <a:srgbClr val="313131"/>
                </a:solidFill>
              </a:rPr>
              <a:t>Services</a:t>
            </a:r>
            <a:endParaRPr lang="en-IN" sz="2000" dirty="0" smtClean="0">
              <a:solidFill>
                <a:srgbClr val="313131"/>
              </a:solidFill>
            </a:endParaRPr>
          </a:p>
        </p:txBody>
      </p:sp>
      <p:sp>
        <p:nvSpPr>
          <p:cNvPr id="36" name="TextBox 35"/>
          <p:cNvSpPr txBox="1"/>
          <p:nvPr/>
        </p:nvSpPr>
        <p:spPr>
          <a:xfrm>
            <a:off x="6955158" y="2363038"/>
            <a:ext cx="1899139" cy="315920"/>
          </a:xfrm>
          <a:prstGeom prst="rect">
            <a:avLst/>
          </a:prstGeom>
          <a:noFill/>
          <a:ln>
            <a:solidFill>
              <a:schemeClr val="tx1"/>
            </a:solidFill>
          </a:ln>
        </p:spPr>
        <p:txBody>
          <a:bodyPr wrap="square" lIns="0" tIns="0" rIns="0" bIns="0" rtlCol="0">
            <a:spAutoFit/>
          </a:bodyPr>
          <a:lstStyle/>
          <a:p>
            <a:pPr algn="ctr">
              <a:spcBef>
                <a:spcPts val="600"/>
              </a:spcBef>
              <a:buSzPct val="100000"/>
            </a:pPr>
            <a:r>
              <a:rPr lang="en-US" sz="2000" dirty="0" smtClean="0">
                <a:solidFill>
                  <a:srgbClr val="313131"/>
                </a:solidFill>
              </a:rPr>
              <a:t>Property</a:t>
            </a:r>
            <a:endParaRPr lang="en-IN" sz="2000" dirty="0" smtClean="0">
              <a:solidFill>
                <a:srgbClr val="313131"/>
              </a:solidFill>
            </a:endParaRPr>
          </a:p>
        </p:txBody>
      </p:sp>
    </p:spTree>
    <p:extLst>
      <p:ext uri="{BB962C8B-B14F-4D97-AF65-F5344CB8AC3E}">
        <p14:creationId xmlns:p14="http://schemas.microsoft.com/office/powerpoint/2010/main" val="145014837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Clause A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Questions</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useBgFill="1">
        <p:nvSpPr>
          <p:cNvPr id="9" name="Rectangle 9"/>
          <p:cNvSpPr>
            <a:spLocks noChangeArrowheads="1"/>
          </p:cNvSpPr>
          <p:nvPr/>
        </p:nvSpPr>
        <p:spPr bwMode="auto">
          <a:xfrm>
            <a:off x="311499" y="1140587"/>
            <a:ext cx="10128738" cy="5672197"/>
          </a:xfrm>
          <a:prstGeom prst="roundRect">
            <a:avLst/>
          </a:prstGeom>
          <a:ln w="19050" cmpd="sng">
            <a:solidFill>
              <a:srgbClr val="62B5E5"/>
            </a:solidFill>
            <a:prstDash val="lgDash"/>
            <a:miter lim="800000"/>
          </a:ln>
        </p:spPr>
        <p:style>
          <a:lnRef idx="2">
            <a:schemeClr val="accent1"/>
          </a:lnRef>
          <a:fillRef idx="1">
            <a:schemeClr val="lt1"/>
          </a:fillRef>
          <a:effectRef idx="0">
            <a:schemeClr val="accent1"/>
          </a:effectRef>
          <a:fontRef idx="minor">
            <a:schemeClr val="dk1"/>
          </a:fontRef>
        </p:style>
        <p:txBody>
          <a:bodyPr lIns="91440" tIns="91440" rIns="91440" bIns="91440" rtlCol="0" anchor="t">
            <a:noAutofit/>
          </a:bodyPr>
          <a:lstStyle/>
          <a:p>
            <a:pPr marL="342900" indent="-342900">
              <a:buFont typeface="+mj-lt"/>
              <a:buAutoNum type="arabicPeriod"/>
            </a:pPr>
            <a:r>
              <a:rPr lang="en-US" sz="1400" b="1" dirty="0" smtClean="0">
                <a:solidFill>
                  <a:schemeClr val="tx1"/>
                </a:solidFill>
              </a:rPr>
              <a:t>Should ‘digital means’ </a:t>
            </a:r>
            <a:r>
              <a:rPr lang="en-US" sz="1400" b="1" dirty="0" smtClean="0">
                <a:solidFill>
                  <a:schemeClr val="tx1"/>
                </a:solidFill>
              </a:rPr>
              <a:t>be required for both the clauses?</a:t>
            </a:r>
            <a:endParaRPr lang="en-US" sz="1400" b="1" dirty="0" smtClean="0">
              <a:solidFill>
                <a:schemeClr val="tx1"/>
              </a:solidFill>
            </a:endParaRPr>
          </a:p>
          <a:p>
            <a:endParaRPr lang="en-US" sz="1400" dirty="0">
              <a:solidFill>
                <a:schemeClr val="tx1"/>
              </a:solidFill>
            </a:endParaRPr>
          </a:p>
          <a:p>
            <a:r>
              <a:rPr lang="en-US" sz="1400" dirty="0">
                <a:solidFill>
                  <a:schemeClr val="tx1"/>
                </a:solidFill>
              </a:rPr>
              <a:t>While Condition (b) in Explanation 2A applies only if soliciting or engaging is through "digital means", no such restriction is mentioned in condition (a). In other words, on a literal interpretation, any transaction in respect of goods, services or property whether carried out through digital means or otherwise could result in SEP if the payment threshold is met. </a:t>
            </a:r>
            <a:endParaRPr lang="en-US" sz="1400" dirty="0" smtClean="0">
              <a:solidFill>
                <a:schemeClr val="tx1"/>
              </a:solidFill>
            </a:endParaRPr>
          </a:p>
          <a:p>
            <a:pPr marL="342900" indent="-342900">
              <a:buFont typeface="+mj-lt"/>
              <a:buAutoNum type="arabicPeriod"/>
            </a:pPr>
            <a:endParaRPr lang="en-US" sz="1400" dirty="0" smtClean="0">
              <a:solidFill>
                <a:schemeClr val="tx1"/>
              </a:solidFill>
            </a:endParaRPr>
          </a:p>
          <a:p>
            <a:pPr marL="342900" indent="-342900">
              <a:buFont typeface="+mj-lt"/>
              <a:buAutoNum type="arabicPeriod"/>
            </a:pPr>
            <a:endParaRPr lang="en-US" sz="1400" dirty="0">
              <a:solidFill>
                <a:schemeClr val="tx1"/>
              </a:solidFill>
            </a:endParaRPr>
          </a:p>
          <a:p>
            <a:r>
              <a:rPr lang="en-US" sz="1400" b="1" dirty="0" smtClean="0">
                <a:solidFill>
                  <a:schemeClr val="tx1"/>
                </a:solidFill>
              </a:rPr>
              <a:t>2.   Number of transactions </a:t>
            </a:r>
            <a:r>
              <a:rPr lang="en-US" sz="1400" b="1" dirty="0" smtClean="0">
                <a:solidFill>
                  <a:schemeClr val="tx1"/>
                </a:solidFill>
              </a:rPr>
              <a:t>vs</a:t>
            </a:r>
            <a:r>
              <a:rPr lang="en-US" sz="1400" b="1" dirty="0" smtClean="0">
                <a:solidFill>
                  <a:schemeClr val="tx1"/>
                </a:solidFill>
              </a:rPr>
              <a:t>. </a:t>
            </a:r>
            <a:r>
              <a:rPr lang="en-US" sz="1400" b="1" dirty="0" smtClean="0">
                <a:solidFill>
                  <a:schemeClr val="tx1"/>
                </a:solidFill>
              </a:rPr>
              <a:t>Value </a:t>
            </a:r>
            <a:r>
              <a:rPr lang="en-US" sz="1400" b="1" dirty="0" smtClean="0">
                <a:solidFill>
                  <a:schemeClr val="tx1"/>
                </a:solidFill>
              </a:rPr>
              <a:t>of the transaction?</a:t>
            </a:r>
          </a:p>
          <a:p>
            <a:pPr marL="342900" indent="-342900">
              <a:buFont typeface="+mj-lt"/>
              <a:buAutoNum type="arabicPeriod"/>
            </a:pPr>
            <a:endParaRPr lang="en-US" sz="1400" dirty="0" smtClean="0">
              <a:solidFill>
                <a:schemeClr val="tx1"/>
              </a:solidFill>
            </a:endParaRPr>
          </a:p>
          <a:p>
            <a:r>
              <a:rPr lang="en-US" sz="1400" dirty="0">
                <a:solidFill>
                  <a:schemeClr val="tx1"/>
                </a:solidFill>
              </a:rPr>
              <a:t>The aggregate of payments arising from the transactions should exceed the prescribed amount. Unlike Condition (b) what is relevant is the payments from such transactions, and not the number of transactions. </a:t>
            </a:r>
          </a:p>
          <a:p>
            <a:endParaRPr lang="en-US" sz="1400" dirty="0">
              <a:solidFill>
                <a:schemeClr val="tx1"/>
              </a:solidFill>
            </a:endParaRPr>
          </a:p>
          <a:p>
            <a:endParaRPr lang="en-US" sz="1400" dirty="0" smtClean="0">
              <a:solidFill>
                <a:schemeClr val="tx1"/>
              </a:solidFill>
            </a:endParaRPr>
          </a:p>
          <a:p>
            <a:r>
              <a:rPr lang="en-US" sz="1400" b="1" dirty="0" smtClean="0">
                <a:solidFill>
                  <a:schemeClr val="tx1"/>
                </a:solidFill>
              </a:rPr>
              <a:t>3.  What if Non-resident’s income from all sources exceeds the </a:t>
            </a:r>
            <a:r>
              <a:rPr lang="en-US" sz="1400" b="1" dirty="0" smtClean="0">
                <a:solidFill>
                  <a:schemeClr val="tx1"/>
                </a:solidFill>
              </a:rPr>
              <a:t>prescribed </a:t>
            </a:r>
            <a:r>
              <a:rPr lang="en-US" sz="1400" b="1" dirty="0" smtClean="0">
                <a:solidFill>
                  <a:schemeClr val="tx1"/>
                </a:solidFill>
              </a:rPr>
              <a:t>amount?</a:t>
            </a:r>
          </a:p>
          <a:p>
            <a:endParaRPr lang="en-US" sz="1400" dirty="0">
              <a:solidFill>
                <a:schemeClr val="tx1"/>
              </a:solidFill>
            </a:endParaRPr>
          </a:p>
          <a:p>
            <a:r>
              <a:rPr lang="en-US" sz="1400" dirty="0" smtClean="0">
                <a:solidFill>
                  <a:schemeClr val="tx1"/>
                </a:solidFill>
              </a:rPr>
              <a:t>The </a:t>
            </a:r>
            <a:r>
              <a:rPr lang="en-US" sz="1400" dirty="0">
                <a:solidFill>
                  <a:schemeClr val="tx1"/>
                </a:solidFill>
              </a:rPr>
              <a:t>Condition is not satisfied merely because the non-resident's income from all sources exceeds the prescribed amount. </a:t>
            </a:r>
            <a:endParaRPr lang="en-US" sz="1400" dirty="0" smtClean="0">
              <a:solidFill>
                <a:schemeClr val="tx1"/>
              </a:solidFill>
            </a:endParaRPr>
          </a:p>
          <a:p>
            <a:endParaRPr lang="en-US" sz="1400" dirty="0">
              <a:solidFill>
                <a:schemeClr val="tx1"/>
              </a:solidFill>
            </a:endParaRPr>
          </a:p>
          <a:p>
            <a:r>
              <a:rPr lang="en-US" sz="1400" dirty="0" smtClean="0">
                <a:solidFill>
                  <a:schemeClr val="tx1"/>
                </a:solidFill>
              </a:rPr>
              <a:t>It </a:t>
            </a:r>
            <a:r>
              <a:rPr lang="en-US" sz="1400" dirty="0">
                <a:solidFill>
                  <a:schemeClr val="tx1"/>
                </a:solidFill>
              </a:rPr>
              <a:t>is satisfied only if the aggregate of payments "arising" from the transactions exceeds the prescribed amount.</a:t>
            </a:r>
            <a:endParaRPr lang="en-US" sz="1400" dirty="0" smtClean="0">
              <a:solidFill>
                <a:schemeClr val="tx1"/>
              </a:solidFill>
            </a:endParaRPr>
          </a:p>
        </p:txBody>
      </p:sp>
    </p:spTree>
    <p:extLst>
      <p:ext uri="{BB962C8B-B14F-4D97-AF65-F5344CB8AC3E}">
        <p14:creationId xmlns:p14="http://schemas.microsoft.com/office/powerpoint/2010/main" val="8690657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32151" y="1265843"/>
            <a:ext cx="9804932" cy="1068903"/>
          </a:xfrm>
        </p:spPr>
        <p:txBody>
          <a:bodyPr>
            <a:normAutofit/>
          </a:bodyPr>
          <a:lstStyle/>
          <a:p>
            <a:r>
              <a:rPr lang="en-US" sz="1700" dirty="0"/>
              <a:t>Relevant extract</a:t>
            </a:r>
          </a:p>
        </p:txBody>
      </p:sp>
      <p:sp>
        <p:nvSpPr>
          <p:cNvPr id="6" name="Text Placeholder 5"/>
          <p:cNvSpPr>
            <a:spLocks noGrp="1"/>
          </p:cNvSpPr>
          <p:nvPr>
            <p:ph type="body" sz="quarter" idx="14"/>
          </p:nvPr>
        </p:nvSpPr>
        <p:spPr>
          <a:xfrm>
            <a:off x="710571" y="1765006"/>
            <a:ext cx="9183882" cy="1453313"/>
          </a:xfrm>
          <a:noFill/>
        </p:spPr>
        <p:txBody>
          <a:bodyPr>
            <a:noAutofit/>
          </a:bodyPr>
          <a:lstStyle/>
          <a:p>
            <a:r>
              <a:rPr lang="en-US" sz="1500" b="1" i="1" dirty="0"/>
              <a:t>Income deemed to accrue or arise in India</a:t>
            </a:r>
          </a:p>
          <a:p>
            <a:r>
              <a:rPr lang="en-US" sz="1500" b="1" i="1" dirty="0"/>
              <a:t>9.</a:t>
            </a:r>
            <a:r>
              <a:rPr lang="en-US" sz="1500" i="1" dirty="0"/>
              <a:t> (1) The following incomes shall be </a:t>
            </a:r>
            <a:r>
              <a:rPr lang="en-US" sz="1500" b="1" i="1" dirty="0"/>
              <a:t>deemed</a:t>
            </a:r>
            <a:r>
              <a:rPr lang="en-US" sz="1500" i="1" dirty="0"/>
              <a:t> to accrue or arise in India :—</a:t>
            </a:r>
          </a:p>
          <a:p>
            <a:pPr marL="598738" indent="-290615">
              <a:buAutoNum type="romanLcParenBoth"/>
            </a:pPr>
            <a:r>
              <a:rPr lang="en-US" sz="1500" i="1" dirty="0" smtClean="0"/>
              <a:t>all </a:t>
            </a:r>
            <a:r>
              <a:rPr lang="en-US" sz="1500" i="1" dirty="0"/>
              <a:t>income accruing or arising, whether directly or indirectly, </a:t>
            </a:r>
            <a:r>
              <a:rPr lang="en-US" sz="1500" b="1" i="1" dirty="0"/>
              <a:t>through or from any business connection in India</a:t>
            </a:r>
            <a:r>
              <a:rPr lang="en-US" sz="1500" i="1" dirty="0"/>
              <a:t>, or …………………………...</a:t>
            </a:r>
          </a:p>
          <a:p>
            <a:pPr marL="598738" indent="-290615">
              <a:buAutoNum type="romanLcParenBoth"/>
            </a:pPr>
            <a:endParaRPr lang="en-US" sz="1500" i="1" dirty="0"/>
          </a:p>
          <a:p>
            <a:pPr marL="308122"/>
            <a:endParaRPr lang="en-US" sz="1500" i="1" dirty="0"/>
          </a:p>
        </p:txBody>
      </p:sp>
      <p:sp>
        <p:nvSpPr>
          <p:cNvPr id="8" name="Trapezoid 2"/>
          <p:cNvSpPr/>
          <p:nvPr/>
        </p:nvSpPr>
        <p:spPr bwMode="gray">
          <a:xfrm rot="16200000">
            <a:off x="-35743" y="4303758"/>
            <a:ext cx="3227184" cy="1639108"/>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 name="connsiteX0" fmla="*/ 0 w 8333940"/>
              <a:gd name="connsiteY0" fmla="*/ 683250 h 683250"/>
              <a:gd name="connsiteX1" fmla="*/ 182302 w 8333940"/>
              <a:gd name="connsiteY1" fmla="*/ 9523 h 683250"/>
              <a:gd name="connsiteX2" fmla="*/ 2784397 w 8333940"/>
              <a:gd name="connsiteY2" fmla="*/ 0 h 683250"/>
              <a:gd name="connsiteX3" fmla="*/ 8333940 w 8333940"/>
              <a:gd name="connsiteY3" fmla="*/ 677226 h 683250"/>
              <a:gd name="connsiteX4" fmla="*/ 0 w 8333940"/>
              <a:gd name="connsiteY4" fmla="*/ 683250 h 683250"/>
              <a:gd name="connsiteX0" fmla="*/ 0 w 8306903"/>
              <a:gd name="connsiteY0" fmla="*/ 683250 h 2029776"/>
              <a:gd name="connsiteX1" fmla="*/ 182302 w 8306903"/>
              <a:gd name="connsiteY1" fmla="*/ 9523 h 2029776"/>
              <a:gd name="connsiteX2" fmla="*/ 2784397 w 8306903"/>
              <a:gd name="connsiteY2" fmla="*/ 0 h 2029776"/>
              <a:gd name="connsiteX3" fmla="*/ 8306903 w 8306903"/>
              <a:gd name="connsiteY3" fmla="*/ 2029776 h 2029776"/>
              <a:gd name="connsiteX4" fmla="*/ 0 w 8306903"/>
              <a:gd name="connsiteY4" fmla="*/ 683250 h 2029776"/>
              <a:gd name="connsiteX0" fmla="*/ -1 w 13254743"/>
              <a:gd name="connsiteY0" fmla="*/ 2016752 h 2029776"/>
              <a:gd name="connsiteX1" fmla="*/ 5130142 w 13254743"/>
              <a:gd name="connsiteY1" fmla="*/ 9523 h 2029776"/>
              <a:gd name="connsiteX2" fmla="*/ 7732237 w 13254743"/>
              <a:gd name="connsiteY2" fmla="*/ 0 h 2029776"/>
              <a:gd name="connsiteX3" fmla="*/ 13254743 w 13254743"/>
              <a:gd name="connsiteY3" fmla="*/ 2029776 h 2029776"/>
              <a:gd name="connsiteX4" fmla="*/ -1 w 13254743"/>
              <a:gd name="connsiteY4" fmla="*/ 2016752 h 2029776"/>
              <a:gd name="connsiteX0" fmla="*/ -1 w 13254743"/>
              <a:gd name="connsiteY0" fmla="*/ 2016752 h 2029776"/>
              <a:gd name="connsiteX1" fmla="*/ 5184216 w 13254743"/>
              <a:gd name="connsiteY1" fmla="*/ 9523 h 2029776"/>
              <a:gd name="connsiteX2" fmla="*/ 7732237 w 13254743"/>
              <a:gd name="connsiteY2" fmla="*/ 0 h 2029776"/>
              <a:gd name="connsiteX3" fmla="*/ 13254743 w 13254743"/>
              <a:gd name="connsiteY3" fmla="*/ 2029776 h 2029776"/>
              <a:gd name="connsiteX4" fmla="*/ -1 w 13254743"/>
              <a:gd name="connsiteY4" fmla="*/ 2016752 h 2029776"/>
              <a:gd name="connsiteX0" fmla="*/ -1 w 13254743"/>
              <a:gd name="connsiteY0" fmla="*/ 2016754 h 2029778"/>
              <a:gd name="connsiteX1" fmla="*/ 5382200 w 13254743"/>
              <a:gd name="connsiteY1" fmla="*/ 0 h 2029778"/>
              <a:gd name="connsiteX2" fmla="*/ 7732237 w 13254743"/>
              <a:gd name="connsiteY2" fmla="*/ 2 h 2029778"/>
              <a:gd name="connsiteX3" fmla="*/ 13254743 w 13254743"/>
              <a:gd name="connsiteY3" fmla="*/ 2029778 h 2029778"/>
              <a:gd name="connsiteX4" fmla="*/ -1 w 13254743"/>
              <a:gd name="connsiteY4" fmla="*/ 2016754 h 2029778"/>
              <a:gd name="connsiteX0" fmla="*/ -1 w 13254743"/>
              <a:gd name="connsiteY0" fmla="*/ 2016754 h 2029778"/>
              <a:gd name="connsiteX1" fmla="*/ 5382193 w 13254743"/>
              <a:gd name="connsiteY1" fmla="*/ 0 h 2029778"/>
              <a:gd name="connsiteX2" fmla="*/ 7732237 w 13254743"/>
              <a:gd name="connsiteY2" fmla="*/ 2 h 2029778"/>
              <a:gd name="connsiteX3" fmla="*/ 13254743 w 13254743"/>
              <a:gd name="connsiteY3" fmla="*/ 2029778 h 2029778"/>
              <a:gd name="connsiteX4" fmla="*/ -1 w 13254743"/>
              <a:gd name="connsiteY4" fmla="*/ 2016754 h 2029778"/>
              <a:gd name="connsiteX0" fmla="*/ -1 w 13254743"/>
              <a:gd name="connsiteY0" fmla="*/ 2016754 h 2029778"/>
              <a:gd name="connsiteX1" fmla="*/ 5382193 w 13254743"/>
              <a:gd name="connsiteY1" fmla="*/ 0 h 2029778"/>
              <a:gd name="connsiteX2" fmla="*/ 7781727 w 13254743"/>
              <a:gd name="connsiteY2" fmla="*/ 4 h 2029778"/>
              <a:gd name="connsiteX3" fmla="*/ 13254743 w 13254743"/>
              <a:gd name="connsiteY3" fmla="*/ 2029778 h 2029778"/>
              <a:gd name="connsiteX4" fmla="*/ -1 w 13254743"/>
              <a:gd name="connsiteY4" fmla="*/ 2016754 h 2029778"/>
              <a:gd name="connsiteX0" fmla="*/ -1 w 13254743"/>
              <a:gd name="connsiteY0" fmla="*/ 2020039 h 2033063"/>
              <a:gd name="connsiteX1" fmla="*/ 5435639 w 13254743"/>
              <a:gd name="connsiteY1" fmla="*/ 0 h 2033063"/>
              <a:gd name="connsiteX2" fmla="*/ 7781727 w 13254743"/>
              <a:gd name="connsiteY2" fmla="*/ 3289 h 2033063"/>
              <a:gd name="connsiteX3" fmla="*/ 13254743 w 13254743"/>
              <a:gd name="connsiteY3" fmla="*/ 2033063 h 2033063"/>
              <a:gd name="connsiteX4" fmla="*/ -1 w 13254743"/>
              <a:gd name="connsiteY4" fmla="*/ 2020039 h 2033063"/>
              <a:gd name="connsiteX0" fmla="*/ -1 w 13254743"/>
              <a:gd name="connsiteY0" fmla="*/ 2016750 h 2029774"/>
              <a:gd name="connsiteX1" fmla="*/ 5417815 w 13254743"/>
              <a:gd name="connsiteY1" fmla="*/ 16420 h 2029774"/>
              <a:gd name="connsiteX2" fmla="*/ 7781727 w 13254743"/>
              <a:gd name="connsiteY2" fmla="*/ 0 h 2029774"/>
              <a:gd name="connsiteX3" fmla="*/ 13254743 w 13254743"/>
              <a:gd name="connsiteY3" fmla="*/ 2029774 h 2029774"/>
              <a:gd name="connsiteX4" fmla="*/ -1 w 13254743"/>
              <a:gd name="connsiteY4" fmla="*/ 2016750 h 2029774"/>
              <a:gd name="connsiteX0" fmla="*/ -1 w 13254743"/>
              <a:gd name="connsiteY0" fmla="*/ 2003609 h 2016633"/>
              <a:gd name="connsiteX1" fmla="*/ 5417815 w 13254743"/>
              <a:gd name="connsiteY1" fmla="*/ 3279 h 2016633"/>
              <a:gd name="connsiteX2" fmla="*/ 7826267 w 13254743"/>
              <a:gd name="connsiteY2" fmla="*/ 0 h 2016633"/>
              <a:gd name="connsiteX3" fmla="*/ 13254743 w 13254743"/>
              <a:gd name="connsiteY3" fmla="*/ 2016633 h 2016633"/>
              <a:gd name="connsiteX4" fmla="*/ -1 w 13254743"/>
              <a:gd name="connsiteY4" fmla="*/ 2003609 h 2016633"/>
              <a:gd name="connsiteX0" fmla="*/ -1 w 13254743"/>
              <a:gd name="connsiteY0" fmla="*/ 2000330 h 2013354"/>
              <a:gd name="connsiteX1" fmla="*/ 5417815 w 13254743"/>
              <a:gd name="connsiteY1" fmla="*/ 0 h 2013354"/>
              <a:gd name="connsiteX2" fmla="*/ 7835179 w 13254743"/>
              <a:gd name="connsiteY2" fmla="*/ 6 h 2013354"/>
              <a:gd name="connsiteX3" fmla="*/ 13254743 w 13254743"/>
              <a:gd name="connsiteY3" fmla="*/ 2013354 h 2013354"/>
              <a:gd name="connsiteX4" fmla="*/ -1 w 13254743"/>
              <a:gd name="connsiteY4" fmla="*/ 2000330 h 2013354"/>
              <a:gd name="connsiteX0" fmla="*/ -1 w 13254743"/>
              <a:gd name="connsiteY0" fmla="*/ 2000330 h 2013354"/>
              <a:gd name="connsiteX1" fmla="*/ 5417815 w 13254743"/>
              <a:gd name="connsiteY1" fmla="*/ 0 h 2013354"/>
              <a:gd name="connsiteX2" fmla="*/ 7913692 w 13254743"/>
              <a:gd name="connsiteY2" fmla="*/ 4876 h 2013354"/>
              <a:gd name="connsiteX3" fmla="*/ 13254743 w 13254743"/>
              <a:gd name="connsiteY3" fmla="*/ 2013354 h 2013354"/>
              <a:gd name="connsiteX4" fmla="*/ -1 w 13254743"/>
              <a:gd name="connsiteY4" fmla="*/ 2000330 h 2013354"/>
              <a:gd name="connsiteX0" fmla="*/ -1 w 13254743"/>
              <a:gd name="connsiteY0" fmla="*/ 1995454 h 2008478"/>
              <a:gd name="connsiteX1" fmla="*/ 5315735 w 13254743"/>
              <a:gd name="connsiteY1" fmla="*/ 2425 h 2008478"/>
              <a:gd name="connsiteX2" fmla="*/ 7913692 w 13254743"/>
              <a:gd name="connsiteY2" fmla="*/ 0 h 2008478"/>
              <a:gd name="connsiteX3" fmla="*/ 13254743 w 13254743"/>
              <a:gd name="connsiteY3" fmla="*/ 2008478 h 2008478"/>
              <a:gd name="connsiteX4" fmla="*/ -1 w 13254743"/>
              <a:gd name="connsiteY4" fmla="*/ 1995454 h 200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743" h="2008478">
                <a:moveTo>
                  <a:pt x="-1" y="1995454"/>
                </a:moveTo>
                <a:lnTo>
                  <a:pt x="5315735" y="2425"/>
                </a:lnTo>
                <a:lnTo>
                  <a:pt x="7913692" y="0"/>
                </a:lnTo>
                <a:lnTo>
                  <a:pt x="13254743" y="2008478"/>
                </a:lnTo>
                <a:lnTo>
                  <a:pt x="-1" y="1995454"/>
                </a:lnTo>
                <a:close/>
              </a:path>
            </a:pathLst>
          </a:custGeom>
          <a:solidFill>
            <a:srgbClr val="92D050"/>
          </a:solidFill>
          <a:ln w="19050" algn="ctr">
            <a:noFill/>
            <a:miter lim="800000"/>
            <a:headEnd/>
            <a:tailEnd/>
          </a:ln>
        </p:spPr>
        <p:txBody>
          <a:bodyPr vert="eaVert" wrap="square" lIns="98037" tIns="98037" rIns="98037" bIns="98037" rtlCol="0" anchor="ctr"/>
          <a:lstStyle/>
          <a:p>
            <a:pPr algn="just">
              <a:defRPr/>
            </a:pPr>
            <a:r>
              <a:rPr lang="en-US" sz="1323" dirty="0">
                <a:solidFill>
                  <a:schemeClr val="bg1"/>
                </a:solidFill>
              </a:rPr>
              <a:t>No income shall be deemed to have accrued in India   for NR</a:t>
            </a:r>
          </a:p>
        </p:txBody>
      </p:sp>
      <p:sp>
        <p:nvSpPr>
          <p:cNvPr id="10" name="SHP_229"/>
          <p:cNvSpPr txBox="1">
            <a:spLocks/>
          </p:cNvSpPr>
          <p:nvPr/>
        </p:nvSpPr>
        <p:spPr bwMode="gray">
          <a:xfrm>
            <a:off x="2571274" y="3484444"/>
            <a:ext cx="7323179" cy="3458201"/>
          </a:xfrm>
          <a:prstGeom prst="rect">
            <a:avLst/>
          </a:prstGeom>
          <a:noFill/>
        </p:spPr>
        <p:txBody>
          <a:bodyPr lIns="0" tIns="0" rIns="0" bIns="0"/>
          <a:lstStyle/>
          <a:p>
            <a:pPr marL="315125" indent="-315125">
              <a:buFont typeface="Arial" panose="020B0604020202020204" pitchFamily="34" charset="0"/>
              <a:buChar char="•"/>
            </a:pPr>
            <a:r>
              <a:rPr lang="en-US" sz="1500" dirty="0">
                <a:solidFill>
                  <a:schemeClr val="dk1"/>
                </a:solidFill>
              </a:rPr>
              <a:t>business of which operations are confined to purchase of goods in India for export;</a:t>
            </a:r>
          </a:p>
          <a:p>
            <a:pPr marL="315125" indent="-315125">
              <a:buFont typeface="Arial" panose="020B0604020202020204" pitchFamily="34" charset="0"/>
              <a:buChar char="•"/>
            </a:pPr>
            <a:endParaRPr lang="en-US" sz="1500" dirty="0">
              <a:solidFill>
                <a:schemeClr val="dk1"/>
              </a:solidFill>
            </a:endParaRPr>
          </a:p>
          <a:p>
            <a:pPr marL="315125" indent="-315125">
              <a:buFont typeface="Arial" panose="020B0604020202020204" pitchFamily="34" charset="0"/>
              <a:buChar char="•"/>
            </a:pPr>
            <a:r>
              <a:rPr lang="en-US" sz="1500" dirty="0"/>
              <a:t>running a news agency or publishing newspapers, etc. whose activities are confined to collection of news/ views in India for transmission out of India;</a:t>
            </a:r>
          </a:p>
          <a:p>
            <a:pPr marL="315125" indent="-315125">
              <a:buFont typeface="Arial" panose="020B0604020202020204" pitchFamily="34" charset="0"/>
              <a:buChar char="•"/>
            </a:pPr>
            <a:endParaRPr lang="en-US" sz="1500" dirty="0"/>
          </a:p>
          <a:p>
            <a:pPr marL="315125" indent="-315125">
              <a:buFont typeface="Arial" panose="020B0604020202020204" pitchFamily="34" charset="0"/>
              <a:buChar char="•"/>
            </a:pPr>
            <a:r>
              <a:rPr lang="en-US" sz="1500" dirty="0"/>
              <a:t>Being individual/ firm/ company [not having Indian citizen as owner/ partner/ shareholder, respectively] whose operations are confined to shooting of a Cinematographic film in India;</a:t>
            </a:r>
          </a:p>
          <a:p>
            <a:pPr marL="315125" indent="-315125">
              <a:buFont typeface="Arial" panose="020B0604020202020204" pitchFamily="34" charset="0"/>
              <a:buChar char="•"/>
            </a:pPr>
            <a:endParaRPr lang="en-US" sz="1500" dirty="0"/>
          </a:p>
          <a:p>
            <a:pPr marL="315125" indent="-315125">
              <a:buFont typeface="Arial" panose="020B0604020202020204" pitchFamily="34" charset="0"/>
              <a:buChar char="•"/>
            </a:pPr>
            <a:r>
              <a:rPr lang="en-US" sz="1500" dirty="0"/>
              <a:t>Being Foreign company engaged in mining of diamonds, from activities confined to display of uncut and unassorted diamond in CG approved special zone</a:t>
            </a:r>
          </a:p>
          <a:p>
            <a:endParaRPr lang="en-US" sz="1500" dirty="0">
              <a:solidFill>
                <a:schemeClr val="dk1"/>
              </a:solidFill>
            </a:endParaRPr>
          </a:p>
          <a:p>
            <a:endParaRPr lang="en-US" sz="1500" dirty="0">
              <a:solidFill>
                <a:schemeClr val="dk1"/>
              </a:solidFill>
            </a:endParaRPr>
          </a:p>
          <a:p>
            <a:endParaRPr lang="en-US" sz="1500" dirty="0">
              <a:solidFill>
                <a:schemeClr val="dk1"/>
              </a:solidFill>
            </a:endParaRPr>
          </a:p>
          <a:p>
            <a:endParaRPr lang="en-US" sz="1500" dirty="0">
              <a:solidFill>
                <a:schemeClr val="dk1"/>
              </a:solidFill>
            </a:endParaRPr>
          </a:p>
        </p:txBody>
      </p:sp>
      <p:sp>
        <p:nvSpPr>
          <p:cNvPr id="12"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Law </a:t>
            </a:r>
            <a:r>
              <a:rPr lang="en-US" sz="2200" b="1" dirty="0">
                <a:solidFill>
                  <a:schemeClr val="tx1"/>
                </a:solidFill>
                <a:latin typeface="Verdana" panose="020B0604030504040204" pitchFamily="34" charset="0"/>
                <a:ea typeface="Verdana" panose="020B0604030504040204" pitchFamily="34" charset="0"/>
                <a:cs typeface="Verdana" panose="020B0604030504040204" pitchFamily="34" charset="0"/>
              </a:rPr>
              <a:t>under the Income tax Act</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Business Connection</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06534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Clause B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ystematic </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 continuous soliciting of business activities through </a:t>
            </a:r>
            <a:r>
              <a:rPr lang="en-US" sz="22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digital </a:t>
            </a:r>
            <a:r>
              <a:rPr lang="en-US" sz="2200" b="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means (1/3)</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279769547"/>
              </p:ext>
            </p:extLst>
          </p:nvPr>
        </p:nvGraphicFramePr>
        <p:xfrm>
          <a:off x="227449" y="3759501"/>
          <a:ext cx="9328533" cy="2519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gray">
          <a:xfrm>
            <a:off x="450498" y="1826997"/>
            <a:ext cx="9105484" cy="106543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algn="just">
              <a:lnSpc>
                <a:spcPct val="106000"/>
              </a:lnSpc>
            </a:pPr>
            <a:r>
              <a:rPr lang="en-US" sz="1200" dirty="0" smtClean="0"/>
              <a:t>Clause B of explanation 2A to Section 9 (1)(</a:t>
            </a:r>
            <a:r>
              <a:rPr lang="en-US" sz="1200" dirty="0" err="1" smtClean="0"/>
              <a:t>i</a:t>
            </a:r>
            <a:r>
              <a:rPr lang="en-US" sz="1200" dirty="0" smtClean="0"/>
              <a:t>) of the Act</a:t>
            </a:r>
            <a:r>
              <a:rPr lang="en-US" sz="1200" b="1" dirty="0" smtClean="0"/>
              <a:t> - S</a:t>
            </a:r>
            <a:r>
              <a:rPr lang="en-US" sz="1200" b="1" dirty="0" smtClean="0">
                <a:latin typeface="Verdana" panose="020B0604030504040204" pitchFamily="34" charset="0"/>
                <a:ea typeface="Verdana" panose="020B0604030504040204" pitchFamily="34" charset="0"/>
                <a:cs typeface="Verdana" panose="020B0604030504040204" pitchFamily="34" charset="0"/>
              </a:rPr>
              <a:t>ystematic </a:t>
            </a:r>
            <a:r>
              <a:rPr lang="en-US" sz="1200" b="1" dirty="0">
                <a:latin typeface="Verdana" panose="020B0604030504040204" pitchFamily="34" charset="0"/>
                <a:ea typeface="Verdana" panose="020B0604030504040204" pitchFamily="34" charset="0"/>
                <a:cs typeface="Verdana" panose="020B0604030504040204" pitchFamily="34" charset="0"/>
              </a:rPr>
              <a:t>and continuous soliciting of business activities</a:t>
            </a:r>
            <a:r>
              <a:rPr lang="en-US" sz="1200" dirty="0">
                <a:latin typeface="Verdana" panose="020B0604030504040204" pitchFamily="34" charset="0"/>
                <a:ea typeface="Verdana" panose="020B0604030504040204" pitchFamily="34" charset="0"/>
                <a:cs typeface="Verdana" panose="020B0604030504040204" pitchFamily="34" charset="0"/>
              </a:rPr>
              <a:t> or </a:t>
            </a:r>
            <a:r>
              <a:rPr lang="en-US" sz="1200" b="1" dirty="0">
                <a:latin typeface="Verdana" panose="020B0604030504040204" pitchFamily="34" charset="0"/>
                <a:ea typeface="Verdana" panose="020B0604030504040204" pitchFamily="34" charset="0"/>
                <a:cs typeface="Verdana" panose="020B0604030504040204" pitchFamily="34" charset="0"/>
              </a:rPr>
              <a:t>engaging in interaction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u="sng" dirty="0">
                <a:latin typeface="Verdana" panose="020B0604030504040204" pitchFamily="34" charset="0"/>
                <a:ea typeface="Verdana" panose="020B0604030504040204" pitchFamily="34" charset="0"/>
                <a:cs typeface="Verdana" panose="020B0604030504040204" pitchFamily="34" charset="0"/>
              </a:rPr>
              <a:t>with </a:t>
            </a:r>
            <a:r>
              <a:rPr lang="en-US" sz="1200" u="sng" dirty="0" smtClean="0">
                <a:latin typeface="Verdana" panose="020B0604030504040204" pitchFamily="34" charset="0"/>
                <a:ea typeface="Verdana" panose="020B0604030504040204" pitchFamily="34" charset="0"/>
                <a:cs typeface="Verdana" panose="020B0604030504040204" pitchFamily="34" charset="0"/>
              </a:rPr>
              <a:t>such number of users</a:t>
            </a:r>
            <a:r>
              <a:rPr lang="en-US" sz="1200" dirty="0" smtClean="0">
                <a:latin typeface="Verdana" panose="020B0604030504040204" pitchFamily="34" charset="0"/>
                <a:ea typeface="Verdana" panose="020B0604030504040204" pitchFamily="34" charset="0"/>
                <a:cs typeface="Verdana" panose="020B0604030504040204" pitchFamily="34" charset="0"/>
              </a:rPr>
              <a:t> as </a:t>
            </a:r>
            <a:r>
              <a:rPr lang="en-US" sz="1200" dirty="0">
                <a:latin typeface="Verdana" panose="020B0604030504040204" pitchFamily="34" charset="0"/>
                <a:ea typeface="Verdana" panose="020B0604030504040204" pitchFamily="34" charset="0"/>
                <a:cs typeface="Verdana" panose="020B0604030504040204" pitchFamily="34" charset="0"/>
              </a:rPr>
              <a:t>may be </a:t>
            </a:r>
            <a:r>
              <a:rPr lang="en-US" sz="1200" dirty="0" smtClean="0">
                <a:latin typeface="Verdana" panose="020B0604030504040204" pitchFamily="34" charset="0"/>
                <a:ea typeface="Verdana" panose="020B0604030504040204" pitchFamily="34" charset="0"/>
                <a:cs typeface="Verdana" panose="020B0604030504040204" pitchFamily="34" charset="0"/>
              </a:rPr>
              <a:t>prescribed </a:t>
            </a:r>
            <a:r>
              <a:rPr lang="en-US" sz="1200" dirty="0">
                <a:latin typeface="Verdana" panose="020B0604030504040204" pitchFamily="34" charset="0"/>
                <a:ea typeface="Verdana" panose="020B0604030504040204" pitchFamily="34" charset="0"/>
                <a:cs typeface="Verdana" panose="020B0604030504040204" pitchFamily="34" charset="0"/>
              </a:rPr>
              <a:t>in India through digital </a:t>
            </a:r>
            <a:r>
              <a:rPr lang="en-US" sz="1200" dirty="0" smtClean="0">
                <a:latin typeface="Verdana" panose="020B0604030504040204" pitchFamily="34" charset="0"/>
                <a:ea typeface="Verdana" panose="020B0604030504040204" pitchFamily="34" charset="0"/>
                <a:cs typeface="Verdana" panose="020B0604030504040204" pitchFamily="34" charset="0"/>
              </a:rPr>
              <a:t>means</a:t>
            </a:r>
            <a:endParaRPr lang="en-US" sz="1200" dirty="0"/>
          </a:p>
        </p:txBody>
      </p:sp>
      <p:sp>
        <p:nvSpPr>
          <p:cNvPr id="2" name="TextBox 1"/>
          <p:cNvSpPr txBox="1"/>
          <p:nvPr/>
        </p:nvSpPr>
        <p:spPr>
          <a:xfrm>
            <a:off x="450498" y="3111609"/>
            <a:ext cx="8643939" cy="507831"/>
          </a:xfrm>
          <a:prstGeom prst="rect">
            <a:avLst/>
          </a:prstGeom>
          <a:noFill/>
        </p:spPr>
        <p:txBody>
          <a:bodyPr wrap="square" lIns="0" tIns="0" rIns="0" bIns="0" rtlCol="0">
            <a:spAutoFit/>
          </a:bodyPr>
          <a:lstStyle/>
          <a:p>
            <a:pPr>
              <a:spcBef>
                <a:spcPts val="600"/>
              </a:spcBef>
              <a:buSzPct val="100000"/>
            </a:pPr>
            <a:r>
              <a:rPr lang="en-US" sz="1400" b="1" dirty="0"/>
              <a:t>This clause has two independent activities:</a:t>
            </a:r>
            <a:endParaRPr lang="en-IN"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03200" indent="-203200">
              <a:spcBef>
                <a:spcPts val="600"/>
              </a:spcBef>
              <a:buSzPct val="100000"/>
              <a:buFont typeface="Arial"/>
              <a:buChar char="�"/>
            </a:pPr>
            <a:endParaRPr lang="en-IN" sz="1400" dirty="0" smtClean="0">
              <a:solidFill>
                <a:srgbClr val="313131"/>
              </a:solidFill>
            </a:endParaRPr>
          </a:p>
        </p:txBody>
      </p:sp>
    </p:spTree>
    <p:extLst>
      <p:ext uri="{BB962C8B-B14F-4D97-AF65-F5344CB8AC3E}">
        <p14:creationId xmlns:p14="http://schemas.microsoft.com/office/powerpoint/2010/main" val="348046021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1609501164"/>
              </p:ext>
            </p:extLst>
          </p:nvPr>
        </p:nvGraphicFramePr>
        <p:xfrm>
          <a:off x="376236" y="1605847"/>
          <a:ext cx="4185715" cy="2651760"/>
        </p:xfrm>
        <a:graphic>
          <a:graphicData uri="http://schemas.openxmlformats.org/drawingml/2006/table">
            <a:tbl>
              <a:tblPr firstRow="1" bandRow="1">
                <a:tableStyleId>{5C22544A-7EE6-4342-B048-85BDC9FD1C3A}</a:tableStyleId>
              </a:tblPr>
              <a:tblGrid>
                <a:gridCol w="4185715">
                  <a:extLst>
                    <a:ext uri="{9D8B030D-6E8A-4147-A177-3AD203B41FA5}">
                      <a16:colId xmlns:a16="http://schemas.microsoft.com/office/drawing/2014/main" val="20000"/>
                    </a:ext>
                  </a:extLst>
                </a:gridCol>
              </a:tblGrid>
              <a:tr h="2385882">
                <a:tc>
                  <a:txBody>
                    <a:bodyPr/>
                    <a:lstStyle/>
                    <a:p>
                      <a:pPr marL="0" indent="0">
                        <a:spcBef>
                          <a:spcPts val="0"/>
                        </a:spcBef>
                        <a:buFont typeface="Arial" panose="020B0604020202020204" pitchFamily="34" charset="0"/>
                        <a:buNone/>
                      </a:pPr>
                      <a:r>
                        <a:rPr lang="en-US" sz="1200" b="1" kern="1200" dirty="0" smtClean="0">
                          <a:solidFill>
                            <a:schemeClr val="tx1"/>
                          </a:solidFill>
                          <a:effectLst/>
                          <a:latin typeface="+mj-lt"/>
                          <a:ea typeface="+mn-ea"/>
                          <a:cs typeface="+mn-cs"/>
                        </a:rPr>
                        <a:t>Systematic</a:t>
                      </a:r>
                    </a:p>
                    <a:p>
                      <a:pPr marL="0" indent="0">
                        <a:spcBef>
                          <a:spcPts val="0"/>
                        </a:spcBef>
                        <a:buFont typeface="Arial" panose="020B0604020202020204" pitchFamily="34" charset="0"/>
                        <a:buNone/>
                      </a:pPr>
                      <a:endParaRPr lang="en-IN" sz="1200" b="1" kern="1200" dirty="0" smtClean="0">
                        <a:solidFill>
                          <a:schemeClr val="tx1"/>
                        </a:solidFill>
                        <a:effectLst/>
                        <a:latin typeface="+mj-lt"/>
                        <a:ea typeface="+mn-ea"/>
                        <a:cs typeface="+mn-cs"/>
                      </a:endParaRPr>
                    </a:p>
                    <a:p>
                      <a:pPr marL="171450" indent="-171450">
                        <a:spcBef>
                          <a:spcPts val="0"/>
                        </a:spcBef>
                        <a:buFont typeface="Arial" panose="020B0604020202020204" pitchFamily="34" charset="0"/>
                        <a:buChar char="•"/>
                      </a:pPr>
                      <a:r>
                        <a:rPr lang="en-IN" sz="1200" b="0" kern="1200" dirty="0" smtClean="0">
                          <a:solidFill>
                            <a:schemeClr val="tx1"/>
                          </a:solidFill>
                          <a:effectLst/>
                          <a:latin typeface="+mj-lt"/>
                          <a:ea typeface="+mn-ea"/>
                          <a:cs typeface="+mn-cs"/>
                        </a:rPr>
                        <a:t>Systematic is defined as "involving or observing a system acting according to system, regular, methodical, carried on as a regular reprehensible practice" [</a:t>
                      </a:r>
                      <a:r>
                        <a:rPr lang="en-IN" sz="1200" b="0" i="1" kern="1200" dirty="0" smtClean="0">
                          <a:solidFill>
                            <a:schemeClr val="tx1"/>
                          </a:solidFill>
                          <a:effectLst/>
                          <a:latin typeface="+mj-lt"/>
                          <a:ea typeface="+mn-ea"/>
                          <a:cs typeface="+mn-cs"/>
                        </a:rPr>
                        <a:t>CIT </a:t>
                      </a:r>
                      <a:r>
                        <a:rPr lang="en-IN" sz="1200" b="0" kern="1200" dirty="0" smtClean="0">
                          <a:solidFill>
                            <a:schemeClr val="tx1"/>
                          </a:solidFill>
                          <a:effectLst/>
                          <a:latin typeface="+mj-lt"/>
                          <a:ea typeface="+mn-ea"/>
                          <a:cs typeface="+mn-cs"/>
                        </a:rPr>
                        <a:t>v. </a:t>
                      </a:r>
                      <a:r>
                        <a:rPr lang="en-IN" sz="1200" b="0" i="1" kern="1200" dirty="0" err="1" smtClean="0">
                          <a:solidFill>
                            <a:schemeClr val="tx1"/>
                          </a:solidFill>
                          <a:effectLst/>
                          <a:latin typeface="+mj-lt"/>
                          <a:ea typeface="+mn-ea"/>
                          <a:cs typeface="+mn-cs"/>
                        </a:rPr>
                        <a:t>Sakarlal</a:t>
                      </a:r>
                      <a:r>
                        <a:rPr lang="en-IN" sz="1200" b="0" i="1" kern="1200" dirty="0" smtClean="0">
                          <a:solidFill>
                            <a:schemeClr val="tx1"/>
                          </a:solidFill>
                          <a:effectLst/>
                          <a:latin typeface="+mj-lt"/>
                          <a:ea typeface="+mn-ea"/>
                          <a:cs typeface="+mn-cs"/>
                        </a:rPr>
                        <a:t> </a:t>
                      </a:r>
                      <a:r>
                        <a:rPr lang="en-IN" sz="1200" b="0" i="1" kern="1200" dirty="0" err="1" smtClean="0">
                          <a:solidFill>
                            <a:schemeClr val="tx1"/>
                          </a:solidFill>
                          <a:effectLst/>
                          <a:latin typeface="+mj-lt"/>
                          <a:ea typeface="+mn-ea"/>
                          <a:cs typeface="+mn-cs"/>
                        </a:rPr>
                        <a:t>Balabhai</a:t>
                      </a:r>
                      <a:r>
                        <a:rPr lang="en-IN" sz="1200" b="0" i="1" kern="1200" dirty="0" smtClean="0">
                          <a:solidFill>
                            <a:schemeClr val="tx1"/>
                          </a:solidFill>
                          <a:effectLst/>
                          <a:latin typeface="+mj-lt"/>
                          <a:ea typeface="+mn-ea"/>
                          <a:cs typeface="+mn-cs"/>
                        </a:rPr>
                        <a:t> </a:t>
                      </a:r>
                      <a:r>
                        <a:rPr lang="en-IN" sz="1200" b="0" kern="1200" dirty="0" smtClean="0">
                          <a:solidFill>
                            <a:schemeClr val="tx1"/>
                          </a:solidFill>
                          <a:effectLst/>
                          <a:latin typeface="+mj-lt"/>
                          <a:ea typeface="+mn-ea"/>
                          <a:cs typeface="+mn-cs"/>
                        </a:rPr>
                        <a:t>[1968] 69 ITR 186 (</a:t>
                      </a:r>
                      <a:r>
                        <a:rPr lang="en-IN" sz="1200" b="0" kern="1200" dirty="0" err="1" smtClean="0">
                          <a:solidFill>
                            <a:schemeClr val="tx1"/>
                          </a:solidFill>
                          <a:effectLst/>
                          <a:latin typeface="+mj-lt"/>
                          <a:ea typeface="+mn-ea"/>
                          <a:cs typeface="+mn-cs"/>
                        </a:rPr>
                        <a:t>Guj</a:t>
                      </a:r>
                      <a:r>
                        <a:rPr lang="en-IN" sz="1200" b="0" kern="1200" dirty="0" smtClean="0">
                          <a:solidFill>
                            <a:schemeClr val="tx1"/>
                          </a:solidFill>
                          <a:effectLst/>
                          <a:latin typeface="+mj-lt"/>
                          <a:ea typeface="+mn-ea"/>
                          <a:cs typeface="+mn-cs"/>
                        </a:rPr>
                        <a:t>.)</a:t>
                      </a:r>
                      <a:endParaRPr lang="en-US" sz="1200" b="0" kern="1200" dirty="0" smtClean="0">
                        <a:solidFill>
                          <a:schemeClr val="tx1"/>
                        </a:solidFill>
                        <a:effectLst/>
                        <a:latin typeface="+mj-lt"/>
                        <a:ea typeface="+mn-ea"/>
                        <a:cs typeface="+mn-cs"/>
                      </a:endParaRPr>
                    </a:p>
                    <a:p>
                      <a:pPr marL="171450" indent="-171450">
                        <a:spcBef>
                          <a:spcPts val="0"/>
                        </a:spcBef>
                        <a:buFont typeface="Arial" panose="020B0604020202020204" pitchFamily="34" charset="0"/>
                        <a:buChar char="•"/>
                      </a:pPr>
                      <a:endParaRPr lang="en-US" sz="1200" b="0" kern="1200" dirty="0" smtClean="0">
                        <a:solidFill>
                          <a:schemeClr val="tx1"/>
                        </a:solidFill>
                        <a:effectLst/>
                        <a:latin typeface="+mj-lt"/>
                        <a:ea typeface="+mn-ea"/>
                        <a:cs typeface="+mn-cs"/>
                      </a:endParaRPr>
                    </a:p>
                    <a:p>
                      <a:pPr marL="171450" indent="-171450">
                        <a:spcBef>
                          <a:spcPts val="0"/>
                        </a:spcBef>
                        <a:buFont typeface="Arial" panose="020B0604020202020204" pitchFamily="34" charset="0"/>
                        <a:buChar char="•"/>
                      </a:pPr>
                      <a:r>
                        <a:rPr lang="en-US" sz="1200" b="0" dirty="0" smtClean="0">
                          <a:solidFill>
                            <a:schemeClr val="tx1"/>
                          </a:solidFill>
                          <a:latin typeface="+mj-lt"/>
                        </a:rPr>
                        <a:t>'systematic' as methodically done, formed or arranged on a regular plan, not haphazard, and in the Oxford Shorter Dictionary, as 'methodical' 'according to a plan', 'not casual or sporadic or unintentional'. [</a:t>
                      </a:r>
                      <a:r>
                        <a:rPr lang="en-US" sz="1200" b="0" dirty="0" err="1" smtClean="0">
                          <a:solidFill>
                            <a:schemeClr val="tx1"/>
                          </a:solidFill>
                          <a:latin typeface="+mj-lt"/>
                        </a:rPr>
                        <a:t>Gurdial</a:t>
                      </a:r>
                      <a:r>
                        <a:rPr lang="en-US" sz="1200" b="0" dirty="0" smtClean="0">
                          <a:solidFill>
                            <a:schemeClr val="tx1"/>
                          </a:solidFill>
                          <a:latin typeface="+mj-lt"/>
                        </a:rPr>
                        <a:t> Singh </a:t>
                      </a:r>
                      <a:r>
                        <a:rPr lang="en-US" sz="1200" b="0" dirty="0" err="1" smtClean="0">
                          <a:solidFill>
                            <a:schemeClr val="tx1"/>
                          </a:solidFill>
                          <a:latin typeface="+mj-lt"/>
                        </a:rPr>
                        <a:t>Uppal</a:t>
                      </a:r>
                      <a:r>
                        <a:rPr lang="en-US" sz="1200" b="0" dirty="0" smtClean="0">
                          <a:solidFill>
                            <a:schemeClr val="tx1"/>
                          </a:solidFill>
                          <a:latin typeface="+mj-lt"/>
                        </a:rPr>
                        <a:t> v. CIT [1972] 85 ITR 238 (</a:t>
                      </a:r>
                      <a:r>
                        <a:rPr lang="en-US" sz="1200" b="0" dirty="0" err="1" smtClean="0">
                          <a:solidFill>
                            <a:schemeClr val="tx1"/>
                          </a:solidFill>
                          <a:latin typeface="+mj-lt"/>
                        </a:rPr>
                        <a:t>Punj</a:t>
                      </a:r>
                      <a:r>
                        <a:rPr lang="en-US" sz="1200" b="0" dirty="0" smtClean="0">
                          <a:solidFill>
                            <a:schemeClr val="tx1"/>
                          </a:solidFill>
                          <a:latin typeface="+mj-lt"/>
                        </a:rPr>
                        <a:t>. &amp; </a:t>
                      </a:r>
                      <a:r>
                        <a:rPr lang="en-US" sz="1200" b="0" dirty="0" err="1" smtClean="0">
                          <a:solidFill>
                            <a:schemeClr val="tx1"/>
                          </a:solidFill>
                          <a:latin typeface="+mj-lt"/>
                        </a:rPr>
                        <a:t>Har</a:t>
                      </a:r>
                      <a:r>
                        <a:rPr lang="en-US" sz="1200" b="0" dirty="0" smtClean="0">
                          <a:solidFill>
                            <a:schemeClr val="tx1"/>
                          </a:solidFill>
                          <a:latin typeface="+mj-lt"/>
                        </a:rPr>
                        <a:t>.)2]   </a:t>
                      </a:r>
                    </a:p>
                  </a:txBody>
                  <a:tcPr marL="91510" marR="91510">
                    <a:lnL w="12700" cmpd="sng">
                      <a:noFill/>
                    </a:lnL>
                    <a:lnR w="12700" cmpd="sng">
                      <a:noFill/>
                    </a:lnR>
                    <a:lnT w="381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 name="Content Placeholder 6"/>
          <p:cNvGraphicFramePr>
            <a:graphicFrameLocks/>
          </p:cNvGraphicFramePr>
          <p:nvPr>
            <p:extLst>
              <p:ext uri="{D42A27DB-BD31-4B8C-83A1-F6EECF244321}">
                <p14:modId xmlns:p14="http://schemas.microsoft.com/office/powerpoint/2010/main" val="2132720922"/>
              </p:ext>
            </p:extLst>
          </p:nvPr>
        </p:nvGraphicFramePr>
        <p:xfrm>
          <a:off x="376237" y="4669774"/>
          <a:ext cx="4185714" cy="2651760"/>
        </p:xfrm>
        <a:graphic>
          <a:graphicData uri="http://schemas.openxmlformats.org/drawingml/2006/table">
            <a:tbl>
              <a:tblPr firstRow="1" bandRow="1">
                <a:tableStyleId>{5C22544A-7EE6-4342-B048-85BDC9FD1C3A}</a:tableStyleId>
              </a:tblPr>
              <a:tblGrid>
                <a:gridCol w="4185714">
                  <a:extLst>
                    <a:ext uri="{9D8B030D-6E8A-4147-A177-3AD203B41FA5}">
                      <a16:colId xmlns:a16="http://schemas.microsoft.com/office/drawing/2014/main" val="20000"/>
                    </a:ext>
                  </a:extLst>
                </a:gridCol>
              </a:tblGrid>
              <a:tr h="2102811">
                <a:tc>
                  <a:txBody>
                    <a:bodyPr/>
                    <a:lstStyle/>
                    <a:p>
                      <a:pPr marL="0" lvl="2" indent="0">
                        <a:spcBef>
                          <a:spcPts val="0"/>
                        </a:spcBef>
                        <a:buFont typeface="Arial" panose="020B0604020202020204" pitchFamily="34" charset="0"/>
                        <a:buNone/>
                      </a:pPr>
                      <a:r>
                        <a:rPr lang="en-US" sz="1200" b="1" dirty="0" smtClean="0">
                          <a:solidFill>
                            <a:schemeClr val="tx1"/>
                          </a:solidFill>
                        </a:rPr>
                        <a:t>Engaging in interaction</a:t>
                      </a:r>
                    </a:p>
                    <a:p>
                      <a:pPr marL="0" lvl="2" indent="0">
                        <a:spcBef>
                          <a:spcPts val="0"/>
                        </a:spcBef>
                        <a:buFont typeface="Arial" panose="020B0604020202020204" pitchFamily="34" charset="0"/>
                        <a:buNone/>
                      </a:pPr>
                      <a:endParaRPr lang="en-US" sz="1200" b="0" dirty="0" smtClean="0">
                        <a:solidFill>
                          <a:schemeClr val="tx1"/>
                        </a:solidFill>
                      </a:endParaRPr>
                    </a:p>
                    <a:p>
                      <a:pPr marL="0" lvl="2" indent="0">
                        <a:spcBef>
                          <a:spcPts val="0"/>
                        </a:spcBef>
                        <a:buFont typeface="Arial" panose="020B0604020202020204" pitchFamily="34" charset="0"/>
                        <a:buNone/>
                      </a:pPr>
                      <a:r>
                        <a:rPr lang="en-US" sz="1200" b="0" dirty="0" smtClean="0">
                          <a:solidFill>
                            <a:schemeClr val="tx1"/>
                          </a:solidFill>
                        </a:rPr>
                        <a:t>It connotes to take part in or to be employed in the said continuous transaction. [</a:t>
                      </a:r>
                      <a:r>
                        <a:rPr lang="en-US" sz="1200" b="0" dirty="0" err="1" smtClean="0">
                          <a:solidFill>
                            <a:schemeClr val="tx1"/>
                          </a:solidFill>
                        </a:rPr>
                        <a:t>Dewan</a:t>
                      </a:r>
                      <a:r>
                        <a:rPr lang="en-US" sz="1200" b="0" dirty="0" smtClean="0">
                          <a:solidFill>
                            <a:schemeClr val="tx1"/>
                          </a:solidFill>
                        </a:rPr>
                        <a:t> Chand Ram Chandra Industries (P.) Ltd. v. UOI [2014] 44 taxmann.com 398/223 Taxman 161 (Delhi)4]</a:t>
                      </a:r>
                    </a:p>
                    <a:p>
                      <a:pPr marL="0" lvl="2" indent="0">
                        <a:spcBef>
                          <a:spcPts val="0"/>
                        </a:spcBef>
                        <a:buFont typeface="Arial" panose="020B0604020202020204" pitchFamily="34" charset="0"/>
                        <a:buNone/>
                      </a:pPr>
                      <a:endParaRPr lang="en-US" sz="1200" b="0" dirty="0" smtClean="0">
                        <a:solidFill>
                          <a:schemeClr val="tx1"/>
                        </a:solidFill>
                      </a:endParaRPr>
                    </a:p>
                    <a:p>
                      <a:pPr marL="0" lvl="2" indent="0">
                        <a:spcBef>
                          <a:spcPts val="0"/>
                        </a:spcBef>
                        <a:buFont typeface="Arial" panose="020B0604020202020204" pitchFamily="34" charset="0"/>
                        <a:buNone/>
                      </a:pPr>
                      <a:r>
                        <a:rPr lang="en-IN" sz="1200" b="0" kern="1200" dirty="0" smtClean="0">
                          <a:solidFill>
                            <a:schemeClr val="tx1"/>
                          </a:solidFill>
                          <a:effectLst/>
                          <a:latin typeface="+mn-lt"/>
                          <a:ea typeface="+mn-ea"/>
                          <a:cs typeface="+mn-cs"/>
                        </a:rPr>
                        <a:t>The words "engaged in the manufacture, production", etc., should normally, therefore, mean continuously occupied in the manufacture as a principal business as distinguished from an occasional participation or single act or casual employment or a mere supervision without physical participation. </a:t>
                      </a:r>
                      <a:endParaRPr lang="en-US" sz="1200" b="0" dirty="0" smtClean="0">
                        <a:solidFill>
                          <a:schemeClr val="tx1"/>
                        </a:solidFill>
                      </a:endParaRPr>
                    </a:p>
                  </a:txBody>
                  <a:tcPr marL="91510" marR="91510">
                    <a:lnL w="12700" cmpd="sng">
                      <a:noFill/>
                    </a:lnL>
                    <a:lnR w="12700" cmpd="sng">
                      <a:noFill/>
                    </a:lnR>
                    <a:lnT w="381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986345306"/>
              </p:ext>
            </p:extLst>
          </p:nvPr>
        </p:nvGraphicFramePr>
        <p:xfrm>
          <a:off x="5750242" y="1605847"/>
          <a:ext cx="4529222" cy="2385882"/>
        </p:xfrm>
        <a:graphic>
          <a:graphicData uri="http://schemas.openxmlformats.org/drawingml/2006/table">
            <a:tbl>
              <a:tblPr firstRow="1" bandRow="1">
                <a:tableStyleId>{5C22544A-7EE6-4342-B048-85BDC9FD1C3A}</a:tableStyleId>
              </a:tblPr>
              <a:tblGrid>
                <a:gridCol w="4529222">
                  <a:extLst>
                    <a:ext uri="{9D8B030D-6E8A-4147-A177-3AD203B41FA5}">
                      <a16:colId xmlns:a16="http://schemas.microsoft.com/office/drawing/2014/main" val="20000"/>
                    </a:ext>
                  </a:extLst>
                </a:gridCol>
              </a:tblGrid>
              <a:tr h="2385882">
                <a:tc>
                  <a:txBody>
                    <a:bodyPr/>
                    <a:lstStyle/>
                    <a:p>
                      <a:pPr marL="0" indent="0" algn="just">
                        <a:spcBef>
                          <a:spcPts val="0"/>
                        </a:spcBef>
                        <a:buFont typeface="Arial" panose="020B0604020202020204" pitchFamily="34" charset="0"/>
                        <a:buNone/>
                      </a:pPr>
                      <a:r>
                        <a:rPr lang="en-US" sz="1200" b="1" dirty="0" smtClean="0">
                          <a:solidFill>
                            <a:schemeClr val="tx1"/>
                          </a:solidFill>
                        </a:rPr>
                        <a:t>Continuous</a:t>
                      </a:r>
                      <a:r>
                        <a:rPr lang="en-US" sz="1200" b="1" baseline="0" dirty="0" smtClean="0">
                          <a:solidFill>
                            <a:schemeClr val="tx1"/>
                          </a:solidFill>
                        </a:rPr>
                        <a:t> - t</a:t>
                      </a:r>
                      <a:r>
                        <a:rPr lang="en-US" sz="1200" b="0" dirty="0" smtClean="0">
                          <a:solidFill>
                            <a:schemeClr val="tx1"/>
                          </a:solidFill>
                        </a:rPr>
                        <a:t>he term "continuous" has been explained as follows:</a:t>
                      </a:r>
                    </a:p>
                    <a:p>
                      <a:pPr marL="0" indent="0" algn="just">
                        <a:spcBef>
                          <a:spcPts val="0"/>
                        </a:spcBef>
                        <a:buFont typeface="Arial" panose="020B0604020202020204" pitchFamily="34" charset="0"/>
                        <a:buNone/>
                      </a:pPr>
                      <a:endParaRPr lang="en-US" sz="1200" b="0" dirty="0" smtClean="0">
                        <a:solidFill>
                          <a:schemeClr val="tx1"/>
                        </a:solidFill>
                      </a:endParaRPr>
                    </a:p>
                    <a:p>
                      <a:pPr marL="285750" indent="-285750" algn="just">
                        <a:spcBef>
                          <a:spcPts val="0"/>
                        </a:spcBef>
                        <a:buFont typeface="Arial" panose="020B0604020202020204" pitchFamily="34" charset="0"/>
                        <a:buChar char="•"/>
                      </a:pPr>
                      <a:r>
                        <a:rPr lang="en-US" sz="1200" b="0" dirty="0" smtClean="0">
                          <a:solidFill>
                            <a:schemeClr val="tx1"/>
                          </a:solidFill>
                        </a:rPr>
                        <a:t>Going on without interruption; uninterrupted in time, sequence or essence [Legal Glossary 2015 by Government of India]</a:t>
                      </a:r>
                    </a:p>
                    <a:p>
                      <a:pPr marL="285750" indent="-285750" algn="just">
                        <a:spcBef>
                          <a:spcPts val="0"/>
                        </a:spcBef>
                        <a:buFont typeface="Arial" panose="020B0604020202020204" pitchFamily="34" charset="0"/>
                        <a:buChar char="•"/>
                      </a:pPr>
                      <a:endParaRPr lang="en-US" sz="1200" b="0" dirty="0" smtClean="0">
                        <a:solidFill>
                          <a:schemeClr val="tx1"/>
                        </a:solidFill>
                      </a:endParaRPr>
                    </a:p>
                    <a:p>
                      <a:pPr marL="285750" indent="-285750" algn="just">
                        <a:spcBef>
                          <a:spcPts val="0"/>
                        </a:spcBef>
                        <a:buFont typeface="Arial" panose="020B0604020202020204" pitchFamily="34" charset="0"/>
                        <a:buChar char="•"/>
                      </a:pPr>
                      <a:r>
                        <a:rPr lang="en-US" sz="1200" b="0" dirty="0" smtClean="0">
                          <a:solidFill>
                            <a:schemeClr val="tx1"/>
                          </a:solidFill>
                        </a:rPr>
                        <a:t>Recurring at repeated intervals so as to be of repeated occurrence; without interval or interruption Going on without interruption; uninterrupted in time sequence or essence. [The Law Lexicon by P. </a:t>
                      </a:r>
                      <a:r>
                        <a:rPr lang="en-US" sz="1200" b="0" dirty="0" err="1" smtClean="0">
                          <a:solidFill>
                            <a:schemeClr val="tx1"/>
                          </a:solidFill>
                        </a:rPr>
                        <a:t>Ramanatha</a:t>
                      </a:r>
                      <a:r>
                        <a:rPr lang="en-US" sz="1200" b="0" dirty="0" smtClean="0">
                          <a:solidFill>
                            <a:schemeClr val="tx1"/>
                          </a:solidFill>
                        </a:rPr>
                        <a:t> </a:t>
                      </a:r>
                      <a:r>
                        <a:rPr lang="en-US" sz="1200" b="0" dirty="0" err="1" smtClean="0">
                          <a:solidFill>
                            <a:schemeClr val="tx1"/>
                          </a:solidFill>
                        </a:rPr>
                        <a:t>Aiyar</a:t>
                      </a:r>
                      <a:r>
                        <a:rPr lang="en-US" sz="1200" b="0" dirty="0" smtClean="0">
                          <a:solidFill>
                            <a:schemeClr val="tx1"/>
                          </a:solidFill>
                        </a:rPr>
                        <a:t>, 3rd </a:t>
                      </a:r>
                      <a:r>
                        <a:rPr lang="en-US" sz="1200" b="0" dirty="0" err="1" smtClean="0">
                          <a:solidFill>
                            <a:schemeClr val="tx1"/>
                          </a:solidFill>
                        </a:rPr>
                        <a:t>Edn</a:t>
                      </a:r>
                      <a:r>
                        <a:rPr lang="en-US" sz="1200" b="0" dirty="0" smtClean="0">
                          <a:solidFill>
                            <a:schemeClr val="tx1"/>
                          </a:solidFill>
                        </a:rPr>
                        <a:t>. 2012,]</a:t>
                      </a:r>
                    </a:p>
                  </a:txBody>
                  <a:tcPr marL="91510" marR="91510">
                    <a:lnL w="12700" cmpd="sng">
                      <a:noFill/>
                    </a:lnL>
                    <a:lnR w="12700" cmpd="sng">
                      <a:noFill/>
                    </a:lnR>
                    <a:lnT w="381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2412800054"/>
              </p:ext>
            </p:extLst>
          </p:nvPr>
        </p:nvGraphicFramePr>
        <p:xfrm>
          <a:off x="5750242" y="4629581"/>
          <a:ext cx="4529222" cy="2668952"/>
        </p:xfrm>
        <a:graphic>
          <a:graphicData uri="http://schemas.openxmlformats.org/drawingml/2006/table">
            <a:tbl>
              <a:tblPr firstRow="1" bandRow="1">
                <a:tableStyleId>{5C22544A-7EE6-4342-B048-85BDC9FD1C3A}</a:tableStyleId>
              </a:tblPr>
              <a:tblGrid>
                <a:gridCol w="4529222">
                  <a:extLst>
                    <a:ext uri="{9D8B030D-6E8A-4147-A177-3AD203B41FA5}">
                      <a16:colId xmlns:a16="http://schemas.microsoft.com/office/drawing/2014/main" val="20000"/>
                    </a:ext>
                  </a:extLst>
                </a:gridCol>
              </a:tblGrid>
              <a:tr h="2668952">
                <a:tc>
                  <a:txBody>
                    <a:bodyPr/>
                    <a:lstStyle/>
                    <a:p>
                      <a:pPr marL="0" indent="0">
                        <a:spcBef>
                          <a:spcPts val="0"/>
                        </a:spcBef>
                        <a:buFont typeface="Arial" panose="020B0604020202020204" pitchFamily="34" charset="0"/>
                        <a:buNone/>
                      </a:pPr>
                      <a:r>
                        <a:rPr lang="en-US" sz="1200" b="1" dirty="0" smtClean="0">
                          <a:solidFill>
                            <a:schemeClr val="tx1"/>
                          </a:solidFill>
                        </a:rPr>
                        <a:t>Interaction</a:t>
                      </a:r>
                      <a:r>
                        <a:rPr lang="en-US" sz="1200" b="1" baseline="0" dirty="0" smtClean="0">
                          <a:solidFill>
                            <a:schemeClr val="tx1"/>
                          </a:solidFill>
                        </a:rPr>
                        <a:t>:</a:t>
                      </a:r>
                    </a:p>
                    <a:p>
                      <a:pPr marL="0" indent="0">
                        <a:spcBef>
                          <a:spcPts val="0"/>
                        </a:spcBef>
                        <a:buFont typeface="Arial" panose="020B0604020202020204" pitchFamily="34" charset="0"/>
                        <a:buNone/>
                      </a:pPr>
                      <a:endParaRPr lang="en-US" sz="1200" b="0" dirty="0" smtClean="0">
                        <a:solidFill>
                          <a:schemeClr val="tx1"/>
                        </a:solidFill>
                      </a:endParaRPr>
                    </a:p>
                    <a:p>
                      <a:pPr marL="285750" indent="-285750">
                        <a:spcBef>
                          <a:spcPts val="0"/>
                        </a:spcBef>
                        <a:buFont typeface="Arial" panose="020B0604020202020204" pitchFamily="34" charset="0"/>
                        <a:buChar char="•"/>
                      </a:pPr>
                      <a:r>
                        <a:rPr lang="en-US" sz="1200" b="0" dirty="0" smtClean="0">
                          <a:solidFill>
                            <a:schemeClr val="tx1"/>
                          </a:solidFill>
                        </a:rPr>
                        <a:t>Communication or direct involvement with someone or something. </a:t>
                      </a:r>
                    </a:p>
                    <a:p>
                      <a:pPr marL="285750" indent="-285750">
                        <a:spcBef>
                          <a:spcPts val="0"/>
                        </a:spcBef>
                        <a:buFont typeface="Arial" panose="020B0604020202020204" pitchFamily="34" charset="0"/>
                        <a:buChar char="•"/>
                      </a:pPr>
                      <a:endParaRPr lang="en-US" sz="1200" b="0" dirty="0" smtClean="0">
                        <a:solidFill>
                          <a:schemeClr val="tx1"/>
                        </a:solidFill>
                      </a:endParaRPr>
                    </a:p>
                    <a:p>
                      <a:pPr marL="285750" indent="-285750">
                        <a:spcBef>
                          <a:spcPts val="0"/>
                        </a:spcBef>
                        <a:buFont typeface="Arial" panose="020B0604020202020204" pitchFamily="34" charset="0"/>
                        <a:buChar char="•"/>
                      </a:pPr>
                      <a:r>
                        <a:rPr lang="en-US" sz="1200" b="0" dirty="0" smtClean="0">
                          <a:solidFill>
                            <a:schemeClr val="tx1"/>
                          </a:solidFill>
                        </a:rPr>
                        <a:t>an occasion when two or more people or things communicate with or react to each other</a:t>
                      </a:r>
                      <a:endParaRPr lang="en-US" sz="1200" b="0" dirty="0">
                        <a:solidFill>
                          <a:schemeClr val="tx1"/>
                        </a:solidFill>
                      </a:endParaRPr>
                    </a:p>
                  </a:txBody>
                  <a:tcPr marL="91510" marR="91510">
                    <a:lnL w="12700" cmpd="sng">
                      <a:noFill/>
                    </a:lnL>
                    <a:lnR w="12700" cmpd="sng">
                      <a:noFill/>
                    </a:lnR>
                    <a:lnT w="381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Clause B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ystematic </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 continuous soliciting of business activities through digital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means (2/3)</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7198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2550376343"/>
              </p:ext>
            </p:extLst>
          </p:nvPr>
        </p:nvGraphicFramePr>
        <p:xfrm>
          <a:off x="376236" y="1605847"/>
          <a:ext cx="9611826" cy="3291840"/>
        </p:xfrm>
        <a:graphic>
          <a:graphicData uri="http://schemas.openxmlformats.org/drawingml/2006/table">
            <a:tbl>
              <a:tblPr firstRow="1" bandRow="1">
                <a:tableStyleId>{5C22544A-7EE6-4342-B048-85BDC9FD1C3A}</a:tableStyleId>
              </a:tblPr>
              <a:tblGrid>
                <a:gridCol w="9611826">
                  <a:extLst>
                    <a:ext uri="{9D8B030D-6E8A-4147-A177-3AD203B41FA5}">
                      <a16:colId xmlns:a16="http://schemas.microsoft.com/office/drawing/2014/main" val="20000"/>
                    </a:ext>
                  </a:extLst>
                </a:gridCol>
              </a:tblGrid>
              <a:tr h="2385882">
                <a:tc>
                  <a:txBody>
                    <a:bodyPr/>
                    <a:lstStyle/>
                    <a:p>
                      <a:pPr marL="0" indent="0">
                        <a:spcBef>
                          <a:spcPts val="0"/>
                        </a:spcBef>
                        <a:buFont typeface="Arial" panose="020B0604020202020204" pitchFamily="34" charset="0"/>
                        <a:buNone/>
                      </a:pPr>
                      <a:r>
                        <a:rPr lang="en-US" sz="1400" b="1" kern="1200" dirty="0" smtClean="0">
                          <a:solidFill>
                            <a:schemeClr val="tx1"/>
                          </a:solidFill>
                          <a:effectLst/>
                          <a:latin typeface="+mj-lt"/>
                          <a:ea typeface="+mn-ea"/>
                          <a:cs typeface="+mn-cs"/>
                        </a:rPr>
                        <a:t>Digital Means:</a:t>
                      </a:r>
                    </a:p>
                    <a:p>
                      <a:pPr marL="0" indent="0">
                        <a:spcBef>
                          <a:spcPts val="0"/>
                        </a:spcBef>
                        <a:buFont typeface="Arial" panose="020B0604020202020204" pitchFamily="34" charset="0"/>
                        <a:buNone/>
                      </a:pPr>
                      <a:endParaRPr lang="en-IN" sz="1400" b="1" kern="1200" dirty="0" smtClean="0">
                        <a:solidFill>
                          <a:schemeClr val="tx1"/>
                        </a:solidFill>
                        <a:effectLst/>
                        <a:latin typeface="+mj-lt"/>
                        <a:ea typeface="+mn-ea"/>
                        <a:cs typeface="+mn-cs"/>
                      </a:endParaRPr>
                    </a:p>
                    <a:p>
                      <a:pPr marL="171450" indent="-171450">
                        <a:spcBef>
                          <a:spcPts val="0"/>
                        </a:spcBef>
                        <a:buFont typeface="Arial" panose="020B0604020202020204" pitchFamily="34" charset="0"/>
                        <a:buChar char="•"/>
                      </a:pPr>
                      <a:r>
                        <a:rPr lang="en-US" sz="1400" b="0" kern="1200" dirty="0" smtClean="0">
                          <a:solidFill>
                            <a:schemeClr val="tx1"/>
                          </a:solidFill>
                          <a:effectLst/>
                          <a:latin typeface="+mj-lt"/>
                          <a:ea typeface="+mn-ea"/>
                          <a:cs typeface="+mn-cs"/>
                        </a:rPr>
                        <a:t>The systematic and continuous soliciting of business activities has to be carried out in India through digital means. The term digital means is not defined in the Explanation. </a:t>
                      </a:r>
                    </a:p>
                    <a:p>
                      <a:pPr marL="171450" indent="-171450">
                        <a:spcBef>
                          <a:spcPts val="0"/>
                        </a:spcBef>
                        <a:buFont typeface="Arial" panose="020B0604020202020204" pitchFamily="34" charset="0"/>
                        <a:buChar char="•"/>
                      </a:pPr>
                      <a:endParaRPr lang="en-US" sz="1400" b="0" kern="1200" dirty="0" smtClean="0">
                        <a:solidFill>
                          <a:schemeClr val="tx1"/>
                        </a:solidFill>
                        <a:effectLst/>
                        <a:latin typeface="+mj-lt"/>
                        <a:ea typeface="+mn-ea"/>
                        <a:cs typeface="+mn-cs"/>
                      </a:endParaRPr>
                    </a:p>
                    <a:p>
                      <a:pPr marL="171450" indent="-171450">
                        <a:spcBef>
                          <a:spcPts val="0"/>
                        </a:spcBef>
                        <a:buFont typeface="Arial" panose="020B0604020202020204" pitchFamily="34" charset="0"/>
                        <a:buChar char="•"/>
                      </a:pPr>
                      <a:r>
                        <a:rPr lang="en-US" sz="1400" b="0" kern="1200" dirty="0" smtClean="0">
                          <a:solidFill>
                            <a:schemeClr val="tx1"/>
                          </a:solidFill>
                          <a:effectLst/>
                          <a:latin typeface="+mj-lt"/>
                          <a:ea typeface="+mn-ea"/>
                          <a:cs typeface="+mn-cs"/>
                        </a:rPr>
                        <a:t>Wikipedia has explained digital media as follows:</a:t>
                      </a:r>
                    </a:p>
                    <a:p>
                      <a:pPr marL="171450" indent="-171450">
                        <a:spcBef>
                          <a:spcPts val="0"/>
                        </a:spcBef>
                        <a:buFont typeface="Arial" panose="020B0604020202020204" pitchFamily="34" charset="0"/>
                        <a:buChar char="•"/>
                      </a:pPr>
                      <a:endParaRPr lang="en-US" sz="1400" b="0" kern="1200" dirty="0" smtClean="0">
                        <a:solidFill>
                          <a:schemeClr val="tx1"/>
                        </a:solidFill>
                        <a:effectLst/>
                        <a:latin typeface="+mj-lt"/>
                        <a:ea typeface="+mn-ea"/>
                        <a:cs typeface="+mn-cs"/>
                      </a:endParaRPr>
                    </a:p>
                    <a:p>
                      <a:pPr marL="180975" indent="0">
                        <a:spcBef>
                          <a:spcPts val="0"/>
                        </a:spcBef>
                        <a:buFont typeface="Arial" panose="020B0604020202020204" pitchFamily="34" charset="0"/>
                        <a:buNone/>
                      </a:pPr>
                      <a:r>
                        <a:rPr lang="en-US" sz="1400" b="0" dirty="0" smtClean="0">
                          <a:solidFill>
                            <a:schemeClr val="tx1"/>
                          </a:solidFill>
                          <a:latin typeface="+mj-lt"/>
                        </a:rPr>
                        <a:t>Digital media are any media that are encoded in machine-readable formats. Digital media can be created, viewed, distributed, modified and preserved on digital electronic devices.</a:t>
                      </a:r>
                    </a:p>
                    <a:p>
                      <a:pPr marL="180975" indent="0">
                        <a:spcBef>
                          <a:spcPts val="0"/>
                        </a:spcBef>
                        <a:buFont typeface="Arial" panose="020B0604020202020204" pitchFamily="34" charset="0"/>
                        <a:buNone/>
                      </a:pPr>
                      <a:endParaRPr lang="en-US" sz="1400" b="0" dirty="0" smtClean="0">
                        <a:solidFill>
                          <a:schemeClr val="tx1"/>
                        </a:solidFill>
                        <a:latin typeface="+mj-lt"/>
                      </a:endParaRPr>
                    </a:p>
                    <a:p>
                      <a:pPr marL="180975" indent="0">
                        <a:spcBef>
                          <a:spcPts val="0"/>
                        </a:spcBef>
                        <a:buFont typeface="Arial" panose="020B0604020202020204" pitchFamily="34" charset="0"/>
                        <a:buNone/>
                      </a:pPr>
                      <a:r>
                        <a:rPr lang="en-US" sz="1400" b="0" dirty="0" smtClean="0">
                          <a:solidFill>
                            <a:schemeClr val="tx1"/>
                          </a:solidFill>
                          <a:latin typeface="+mj-lt"/>
                        </a:rPr>
                        <a:t>Examples of digital media include software, digital images, digital video, video game, web pages and websites, including social media, data and databases, digital audio, such as MP3 and electronic books. Digital media often contrasts with print media, such as printed books, newspapers and magazines, and other traditional or analog media, such as images, movies or audio tapes.</a:t>
                      </a:r>
                    </a:p>
                    <a:p>
                      <a:pPr marL="0" indent="0">
                        <a:spcBef>
                          <a:spcPts val="0"/>
                        </a:spcBef>
                        <a:buFont typeface="Arial" panose="020B0604020202020204" pitchFamily="34" charset="0"/>
                        <a:buNone/>
                      </a:pPr>
                      <a:r>
                        <a:rPr lang="en-US" sz="1400" b="0" dirty="0" smtClean="0">
                          <a:solidFill>
                            <a:schemeClr val="tx1"/>
                          </a:solidFill>
                          <a:latin typeface="+mj-lt"/>
                        </a:rPr>
                        <a:t> </a:t>
                      </a:r>
                    </a:p>
                  </a:txBody>
                  <a:tcPr marL="91510" marR="91510">
                    <a:lnL w="12700" cmpd="sng">
                      <a:noFill/>
                    </a:lnL>
                    <a:lnR w="12700" cmpd="sng">
                      <a:noFill/>
                    </a:lnR>
                    <a:lnT w="381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Clause B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ystematic </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 continuous soliciting of business activities through </a:t>
            </a:r>
            <a:r>
              <a:rPr lang="en-US" sz="22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digital </a:t>
            </a:r>
            <a:r>
              <a:rPr lang="en-US" sz="2200" b="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means (3/3)</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560883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Clause </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B</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Questions</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useBgFill="1">
        <p:nvSpPr>
          <p:cNvPr id="9" name="Rectangle 9"/>
          <p:cNvSpPr>
            <a:spLocks noChangeArrowheads="1"/>
          </p:cNvSpPr>
          <p:nvPr/>
        </p:nvSpPr>
        <p:spPr bwMode="auto">
          <a:xfrm>
            <a:off x="311499" y="1140587"/>
            <a:ext cx="10128738" cy="3088513"/>
          </a:xfrm>
          <a:prstGeom prst="roundRect">
            <a:avLst/>
          </a:prstGeom>
          <a:ln w="19050" cmpd="sng">
            <a:solidFill>
              <a:srgbClr val="62B5E5"/>
            </a:solidFill>
            <a:prstDash val="lgDash"/>
            <a:miter lim="800000"/>
          </a:ln>
        </p:spPr>
        <p:style>
          <a:lnRef idx="2">
            <a:schemeClr val="accent1"/>
          </a:lnRef>
          <a:fillRef idx="1">
            <a:schemeClr val="lt1"/>
          </a:fillRef>
          <a:effectRef idx="0">
            <a:schemeClr val="accent1"/>
          </a:effectRef>
          <a:fontRef idx="minor">
            <a:schemeClr val="dk1"/>
          </a:fontRef>
        </p:style>
        <p:txBody>
          <a:bodyPr lIns="91440" tIns="91440" rIns="91440" bIns="91440" rtlCol="0" anchor="t">
            <a:noAutofit/>
          </a:bodyPr>
          <a:lstStyle/>
          <a:p>
            <a:pPr marL="342900" indent="-342900">
              <a:buFont typeface="+mj-lt"/>
              <a:buAutoNum type="arabicPeriod"/>
            </a:pPr>
            <a:r>
              <a:rPr lang="en-US" sz="1400" b="1" dirty="0" smtClean="0">
                <a:solidFill>
                  <a:schemeClr val="tx1"/>
                </a:solidFill>
              </a:rPr>
              <a:t>Whether the prescribed </a:t>
            </a:r>
            <a:r>
              <a:rPr lang="en-US" sz="1400" b="1" dirty="0" smtClean="0">
                <a:solidFill>
                  <a:schemeClr val="tx1"/>
                </a:solidFill>
              </a:rPr>
              <a:t>number of users is for a </a:t>
            </a:r>
            <a:r>
              <a:rPr lang="en-US" sz="1400" b="1" dirty="0" smtClean="0">
                <a:solidFill>
                  <a:schemeClr val="tx1"/>
                </a:solidFill>
              </a:rPr>
              <a:t>year?</a:t>
            </a:r>
          </a:p>
          <a:p>
            <a:endParaRPr lang="en-US" sz="1400" dirty="0">
              <a:solidFill>
                <a:schemeClr val="tx1"/>
              </a:solidFill>
            </a:endParaRPr>
          </a:p>
          <a:p>
            <a:r>
              <a:rPr lang="en-IN" sz="1400" dirty="0"/>
              <a:t>Systematic and Continuous soliciting of business activities through digital means does not state that the threshold of prescribed users has to be during the year. </a:t>
            </a:r>
            <a:endParaRPr lang="en-IN" sz="1400" dirty="0" smtClean="0"/>
          </a:p>
          <a:p>
            <a:endParaRPr lang="en-IN" sz="1400" dirty="0"/>
          </a:p>
          <a:p>
            <a:r>
              <a:rPr lang="en-IN" sz="1400" dirty="0" smtClean="0"/>
              <a:t>In </a:t>
            </a:r>
            <a:r>
              <a:rPr lang="en-IN" sz="1400" dirty="0"/>
              <a:t>other words, if the prescribed number of users is exceeded in year 2019-20, on a literal reading as long as the non-resident engages in interaction in 2020-21, the condition could be regarded as satisfied. </a:t>
            </a:r>
            <a:endParaRPr lang="en-IN" sz="1400" dirty="0" smtClean="0"/>
          </a:p>
          <a:p>
            <a:endParaRPr lang="en-IN" sz="1400" dirty="0"/>
          </a:p>
          <a:p>
            <a:r>
              <a:rPr lang="en-IN" sz="1400" dirty="0" smtClean="0"/>
              <a:t>This </a:t>
            </a:r>
            <a:r>
              <a:rPr lang="en-IN" sz="1400" dirty="0"/>
              <a:t>does not appear to be intended and the Rules may clarify that the prescribed number of users should exceed in a previous year. </a:t>
            </a:r>
            <a:endParaRPr lang="en-IN" sz="1400" dirty="0" smtClean="0"/>
          </a:p>
          <a:p>
            <a:endParaRPr lang="en-IN" sz="1400" dirty="0"/>
          </a:p>
          <a:p>
            <a:r>
              <a:rPr lang="en-IN" sz="1400" dirty="0" smtClean="0"/>
              <a:t>Further</a:t>
            </a:r>
            <a:r>
              <a:rPr lang="en-IN" sz="1400" dirty="0"/>
              <a:t>, the Condition is not satisfied merely because the number of users exceed the prescribed number. It is satisfied only if the non-resident has "engaged in interaction" with the prescribed number of users.</a:t>
            </a:r>
            <a:endParaRPr lang="en-IN" sz="1400" dirty="0">
              <a:solidFill>
                <a:srgbClr val="313131"/>
              </a:solidFill>
            </a:endParaRPr>
          </a:p>
          <a:p>
            <a:endParaRPr lang="en-US" sz="1400" dirty="0" smtClean="0">
              <a:solidFill>
                <a:schemeClr val="tx1"/>
              </a:solidFill>
            </a:endParaRPr>
          </a:p>
          <a:p>
            <a:pPr marL="342900" indent="-342900">
              <a:buFont typeface="+mj-lt"/>
              <a:buAutoNum type="arabicPeriod"/>
            </a:pPr>
            <a:endParaRPr lang="en-US" sz="1400" dirty="0">
              <a:solidFill>
                <a:schemeClr val="tx1"/>
              </a:solidFill>
            </a:endParaRPr>
          </a:p>
        </p:txBody>
      </p:sp>
    </p:spTree>
    <p:extLst>
      <p:ext uri="{BB962C8B-B14F-4D97-AF65-F5344CB8AC3E}">
        <p14:creationId xmlns:p14="http://schemas.microsoft.com/office/powerpoint/2010/main" val="25386986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Economic Presence </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v.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Equalization Levy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Comparative </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chart</a:t>
            </a:r>
          </a:p>
        </p:txBody>
      </p:sp>
      <p:graphicFrame>
        <p:nvGraphicFramePr>
          <p:cNvPr id="4" name="Table 3"/>
          <p:cNvGraphicFramePr>
            <a:graphicFrameLocks noGrp="1"/>
          </p:cNvGraphicFramePr>
          <p:nvPr>
            <p:extLst>
              <p:ext uri="{D42A27DB-BD31-4B8C-83A1-F6EECF244321}">
                <p14:modId xmlns:p14="http://schemas.microsoft.com/office/powerpoint/2010/main" val="262762634"/>
              </p:ext>
            </p:extLst>
          </p:nvPr>
        </p:nvGraphicFramePr>
        <p:xfrm>
          <a:off x="311499" y="1230568"/>
          <a:ext cx="9967964" cy="4841620"/>
        </p:xfrm>
        <a:graphic>
          <a:graphicData uri="http://schemas.openxmlformats.org/drawingml/2006/table">
            <a:tbl>
              <a:tblPr firstRow="1" bandRow="1">
                <a:tableStyleId>{5A111915-BE36-4E01-A7E5-04B1672EAD32}</a:tableStyleId>
              </a:tblPr>
              <a:tblGrid>
                <a:gridCol w="1525587">
                  <a:extLst>
                    <a:ext uri="{9D8B030D-6E8A-4147-A177-3AD203B41FA5}">
                      <a16:colId xmlns:a16="http://schemas.microsoft.com/office/drawing/2014/main" val="2423678612"/>
                    </a:ext>
                  </a:extLst>
                </a:gridCol>
                <a:gridCol w="4922771">
                  <a:extLst>
                    <a:ext uri="{9D8B030D-6E8A-4147-A177-3AD203B41FA5}">
                      <a16:colId xmlns:a16="http://schemas.microsoft.com/office/drawing/2014/main" val="3732165120"/>
                    </a:ext>
                  </a:extLst>
                </a:gridCol>
                <a:gridCol w="3519606">
                  <a:extLst>
                    <a:ext uri="{9D8B030D-6E8A-4147-A177-3AD203B41FA5}">
                      <a16:colId xmlns:a16="http://schemas.microsoft.com/office/drawing/2014/main" val="3534928695"/>
                    </a:ext>
                  </a:extLst>
                </a:gridCol>
              </a:tblGrid>
              <a:tr h="407381">
                <a:tc>
                  <a:txBody>
                    <a:bodyPr/>
                    <a:lstStyle/>
                    <a:p>
                      <a:r>
                        <a:rPr lang="en-US" sz="1300" dirty="0" smtClean="0"/>
                        <a:t>Particulars</a:t>
                      </a:r>
                      <a:endParaRPr lang="en-IN" sz="1300" dirty="0"/>
                    </a:p>
                  </a:txBody>
                  <a:tcPr marL="100838" marR="100838" marT="50419" marB="50419"/>
                </a:tc>
                <a:tc>
                  <a:txBody>
                    <a:bodyPr/>
                    <a:lstStyle/>
                    <a:p>
                      <a:r>
                        <a:rPr lang="en-US" sz="1300" dirty="0" smtClean="0"/>
                        <a:t>Significant economic presence</a:t>
                      </a:r>
                      <a:endParaRPr lang="en-IN" sz="1300" dirty="0"/>
                    </a:p>
                  </a:txBody>
                  <a:tcPr marL="100838" marR="100838" marT="50419" marB="50419"/>
                </a:tc>
                <a:tc>
                  <a:txBody>
                    <a:bodyPr/>
                    <a:lstStyle/>
                    <a:p>
                      <a:r>
                        <a:rPr lang="en-US" sz="1300" kern="1200" dirty="0" smtClean="0"/>
                        <a:t>Equalization</a:t>
                      </a:r>
                      <a:r>
                        <a:rPr lang="en-US" sz="1300" dirty="0" smtClean="0"/>
                        <a:t> levy</a:t>
                      </a:r>
                      <a:endParaRPr lang="en-IN" sz="1300" dirty="0"/>
                    </a:p>
                  </a:txBody>
                  <a:tcPr marL="100838" marR="100838" marT="50419" marB="50419"/>
                </a:tc>
                <a:extLst>
                  <a:ext uri="{0D108BD9-81ED-4DB2-BD59-A6C34878D82A}">
                    <a16:rowId xmlns:a16="http://schemas.microsoft.com/office/drawing/2014/main" val="19465395"/>
                  </a:ext>
                </a:extLst>
              </a:tr>
              <a:tr h="714535">
                <a:tc>
                  <a:txBody>
                    <a:bodyPr/>
                    <a:lstStyle/>
                    <a:p>
                      <a:pPr marL="0" indent="0" algn="just">
                        <a:buFont typeface="Verdana" panose="020B0604030504040204" pitchFamily="34" charset="0"/>
                        <a:buNone/>
                      </a:pPr>
                      <a:r>
                        <a:rPr lang="en-US" sz="1300" kern="1200" dirty="0" smtClean="0"/>
                        <a:t>Objective</a:t>
                      </a:r>
                      <a:endParaRPr lang="en-US" sz="1300" b="1" kern="1200" dirty="0" smtClean="0">
                        <a:solidFill>
                          <a:schemeClr val="tx1"/>
                        </a:solidFill>
                        <a:latin typeface="+mn-lt"/>
                        <a:ea typeface="+mn-ea"/>
                        <a:cs typeface="+mn-cs"/>
                      </a:endParaRPr>
                    </a:p>
                  </a:txBody>
                  <a:tcPr marL="100838" marR="100838" marT="50419" marB="50419"/>
                </a:tc>
                <a:tc>
                  <a:txBody>
                    <a:bodyPr/>
                    <a:lstStyle/>
                    <a:p>
                      <a:pPr algn="just"/>
                      <a:r>
                        <a:rPr lang="en-US" sz="1300" kern="1200" dirty="0" smtClean="0"/>
                        <a:t>To address tax challenges</a:t>
                      </a:r>
                      <a:r>
                        <a:rPr lang="en-US" sz="1300" kern="1200" baseline="0" dirty="0" smtClean="0"/>
                        <a:t> of emerging business models such as digitized business which do not require physical presence of itself or agent</a:t>
                      </a:r>
                      <a:endParaRPr lang="en-IN" sz="1300" kern="1200" dirty="0">
                        <a:solidFill>
                          <a:schemeClr val="tx1"/>
                        </a:solidFill>
                        <a:latin typeface="+mn-lt"/>
                        <a:ea typeface="+mn-ea"/>
                        <a:cs typeface="+mn-cs"/>
                      </a:endParaRPr>
                    </a:p>
                  </a:txBody>
                  <a:tcPr marL="100838" marR="100838" marT="50419" marB="50419"/>
                </a:tc>
                <a:tc>
                  <a:txBody>
                    <a:bodyPr/>
                    <a:lstStyle/>
                    <a:p>
                      <a:pPr marL="0" indent="0" algn="just">
                        <a:buFont typeface="Verdana" panose="020B0604030504040204" pitchFamily="34" charset="0"/>
                        <a:buNone/>
                      </a:pPr>
                      <a:r>
                        <a:rPr lang="en-US" sz="1300" dirty="0" smtClean="0"/>
                        <a:t>To address tax challenges</a:t>
                      </a:r>
                      <a:r>
                        <a:rPr lang="en-US" sz="1300" baseline="0" dirty="0" smtClean="0"/>
                        <a:t> of digital economy</a:t>
                      </a:r>
                      <a:endParaRPr lang="en-US" sz="1300" dirty="0" smtClean="0"/>
                    </a:p>
                  </a:txBody>
                  <a:tcPr marL="100838" marR="100838" marT="50419" marB="50419"/>
                </a:tc>
                <a:extLst>
                  <a:ext uri="{0D108BD9-81ED-4DB2-BD59-A6C34878D82A}">
                    <a16:rowId xmlns:a16="http://schemas.microsoft.com/office/drawing/2014/main" val="21201419"/>
                  </a:ext>
                </a:extLst>
              </a:tr>
              <a:tr h="2343582">
                <a:tc>
                  <a:txBody>
                    <a:bodyPr/>
                    <a:lstStyle/>
                    <a:p>
                      <a:pPr algn="l"/>
                      <a:r>
                        <a:rPr lang="en-US" sz="1300" dirty="0" smtClean="0"/>
                        <a:t>Scope and threshold</a:t>
                      </a:r>
                      <a:endParaRPr lang="en-IN" sz="1300" b="1" dirty="0">
                        <a:solidFill>
                          <a:srgbClr val="000000"/>
                        </a:solidFill>
                      </a:endParaRPr>
                    </a:p>
                  </a:txBody>
                  <a:tcPr marL="100838" marR="100838" marT="50419" marB="50419"/>
                </a:tc>
                <a:tc>
                  <a:txBody>
                    <a:bodyPr/>
                    <a:lstStyle/>
                    <a:p>
                      <a:pPr marL="171450" indent="-171450" algn="just">
                        <a:buFontTx/>
                        <a:buChar char="-"/>
                      </a:pPr>
                      <a:r>
                        <a:rPr lang="en-US" sz="1300" kern="1200" dirty="0" smtClean="0"/>
                        <a:t>Transaction in respect</a:t>
                      </a:r>
                      <a:r>
                        <a:rPr lang="en-US" sz="1300" kern="1200" baseline="0" dirty="0" smtClean="0"/>
                        <a:t> of any </a:t>
                      </a:r>
                      <a:r>
                        <a:rPr lang="en-US" sz="1300" kern="1200" dirty="0" smtClean="0"/>
                        <a:t>goods, services or property (including provision of download of</a:t>
                      </a:r>
                      <a:r>
                        <a:rPr lang="en-US" sz="1300" kern="1200" baseline="0" dirty="0" smtClean="0"/>
                        <a:t> data or software) </a:t>
                      </a:r>
                      <a:r>
                        <a:rPr lang="en-US" sz="1300" kern="1200" dirty="0" smtClean="0"/>
                        <a:t>carried out by a non-resident in India (subject</a:t>
                      </a:r>
                      <a:r>
                        <a:rPr lang="en-US" sz="1300" kern="1200" baseline="0" dirty="0" smtClean="0"/>
                        <a:t> to monetary threshold)</a:t>
                      </a:r>
                      <a:endParaRPr lang="en-US" sz="1300" kern="1200" dirty="0" smtClean="0"/>
                    </a:p>
                    <a:p>
                      <a:pPr marL="171450" indent="-171450" algn="just">
                        <a:buFontTx/>
                        <a:buChar char="-"/>
                      </a:pPr>
                      <a:endParaRPr lang="en-US" sz="1300" dirty="0" smtClean="0"/>
                    </a:p>
                    <a:p>
                      <a:pPr marL="171450" indent="-171450" algn="just">
                        <a:buFontTx/>
                        <a:buChar char="-"/>
                      </a:pPr>
                      <a:r>
                        <a:rPr lang="en-US" sz="1300" dirty="0" smtClean="0"/>
                        <a:t>Systematic and continuous soliciting of business activities</a:t>
                      </a:r>
                      <a:r>
                        <a:rPr lang="en-US" sz="1300" baseline="0" dirty="0" smtClean="0"/>
                        <a:t> in India through digital means</a:t>
                      </a:r>
                      <a:endParaRPr lang="en-US" sz="1300" dirty="0" smtClean="0"/>
                    </a:p>
                    <a:p>
                      <a:pPr marL="171450" indent="-171450" algn="just">
                        <a:buFontTx/>
                        <a:buChar char="-"/>
                      </a:pPr>
                      <a:endParaRPr lang="en-US" sz="1300" dirty="0" smtClean="0"/>
                    </a:p>
                    <a:p>
                      <a:pPr marL="171450" indent="-171450" algn="just">
                        <a:buFontTx/>
                        <a:buChar char="-"/>
                      </a:pPr>
                      <a:r>
                        <a:rPr lang="en-US" sz="1300" dirty="0" smtClean="0"/>
                        <a:t>Engaging in interaction with users in India (subject to threshold</a:t>
                      </a:r>
                      <a:r>
                        <a:rPr lang="en-US" sz="1300" baseline="0" dirty="0" smtClean="0"/>
                        <a:t> as may be prescribed)</a:t>
                      </a:r>
                      <a:r>
                        <a:rPr lang="en-US" sz="1300" dirty="0" smtClean="0"/>
                        <a:t> through digital means</a:t>
                      </a:r>
                      <a:endParaRPr lang="en-IN" sz="1300" dirty="0">
                        <a:solidFill>
                          <a:srgbClr val="000000"/>
                        </a:solidFill>
                      </a:endParaRPr>
                    </a:p>
                  </a:txBody>
                  <a:tcPr marL="100838" marR="100838" marT="50419" marB="50419"/>
                </a:tc>
                <a:tc>
                  <a:txBody>
                    <a:bodyPr/>
                    <a:lstStyle/>
                    <a:p>
                      <a:pPr algn="just"/>
                      <a:r>
                        <a:rPr lang="en-US" sz="1300" dirty="0" smtClean="0"/>
                        <a:t>Consideration for specified services i.e.</a:t>
                      </a:r>
                    </a:p>
                    <a:p>
                      <a:pPr marL="171450" indent="-171450" algn="just">
                        <a:buFontTx/>
                        <a:buChar char="-"/>
                      </a:pPr>
                      <a:endParaRPr lang="en-US" sz="1300" dirty="0" smtClean="0"/>
                    </a:p>
                    <a:p>
                      <a:pPr marL="171450" indent="-171450" algn="just">
                        <a:buFontTx/>
                        <a:buChar char="-"/>
                      </a:pPr>
                      <a:r>
                        <a:rPr lang="en-US" sz="1300" dirty="0" smtClean="0"/>
                        <a:t>online</a:t>
                      </a:r>
                      <a:r>
                        <a:rPr lang="en-US" sz="1300" baseline="0" dirty="0" smtClean="0"/>
                        <a:t> advertisements;</a:t>
                      </a:r>
                    </a:p>
                    <a:p>
                      <a:pPr marL="171450" indent="-171450" algn="just">
                        <a:buFontTx/>
                        <a:buChar char="-"/>
                      </a:pPr>
                      <a:endParaRPr lang="en-US" sz="1300" baseline="0" dirty="0" smtClean="0"/>
                    </a:p>
                    <a:p>
                      <a:pPr marL="171450" indent="-171450" algn="just">
                        <a:buFontTx/>
                        <a:buChar char="-"/>
                      </a:pPr>
                      <a:r>
                        <a:rPr lang="en-US" sz="1300" baseline="0" dirty="0" smtClean="0"/>
                        <a:t>provision for digital advertising space; or </a:t>
                      </a:r>
                    </a:p>
                    <a:p>
                      <a:pPr marL="171450" indent="-171450" algn="just">
                        <a:buFontTx/>
                        <a:buChar char="-"/>
                      </a:pPr>
                      <a:endParaRPr lang="en-US" sz="1300" baseline="0" dirty="0" smtClean="0"/>
                    </a:p>
                    <a:p>
                      <a:pPr marL="171450" indent="-171450" algn="just">
                        <a:buFontTx/>
                        <a:buChar char="-"/>
                      </a:pPr>
                      <a:r>
                        <a:rPr lang="en-US" sz="1300" baseline="0" dirty="0" smtClean="0"/>
                        <a:t>any other facility or service for the purpose of online advertisement </a:t>
                      </a:r>
                    </a:p>
                    <a:p>
                      <a:pPr marL="0" indent="0" algn="just">
                        <a:buFontTx/>
                        <a:buNone/>
                      </a:pPr>
                      <a:endParaRPr lang="en-US" sz="1300" baseline="0" dirty="0" smtClean="0"/>
                    </a:p>
                    <a:p>
                      <a:pPr marL="0" indent="0" algn="just">
                        <a:buFontTx/>
                        <a:buNone/>
                      </a:pPr>
                      <a:r>
                        <a:rPr lang="en-US" sz="1300" baseline="0" dirty="0" smtClean="0"/>
                        <a:t>(if exceeds INR0.1 million)</a:t>
                      </a:r>
                      <a:endParaRPr lang="en-IN" sz="1300" dirty="0">
                        <a:solidFill>
                          <a:srgbClr val="000000"/>
                        </a:solidFill>
                      </a:endParaRPr>
                    </a:p>
                  </a:txBody>
                  <a:tcPr marL="100838" marR="100838" marT="50419" marB="50419"/>
                </a:tc>
                <a:extLst>
                  <a:ext uri="{0D108BD9-81ED-4DB2-BD59-A6C34878D82A}">
                    <a16:rowId xmlns:a16="http://schemas.microsoft.com/office/drawing/2014/main" val="2065057489"/>
                  </a:ext>
                </a:extLst>
              </a:tr>
              <a:tr h="688061">
                <a:tc>
                  <a:txBody>
                    <a:bodyPr/>
                    <a:lstStyle/>
                    <a:p>
                      <a:pPr algn="l"/>
                      <a:r>
                        <a:rPr lang="en-US" sz="1300" dirty="0" smtClean="0"/>
                        <a:t>Amount to be charged</a:t>
                      </a:r>
                      <a:endParaRPr lang="en-IN" sz="1300" b="1" dirty="0"/>
                    </a:p>
                  </a:txBody>
                  <a:tcPr marL="100838" marR="100838" marT="50419" marB="50419"/>
                </a:tc>
                <a:tc>
                  <a:txBody>
                    <a:bodyPr/>
                    <a:lstStyle/>
                    <a:p>
                      <a:pPr algn="just"/>
                      <a:r>
                        <a:rPr lang="en-US" sz="1300" dirty="0" smtClean="0"/>
                        <a:t>Income as is attributable to such transactions</a:t>
                      </a:r>
                      <a:r>
                        <a:rPr lang="en-US" sz="1300" baseline="0" dirty="0" smtClean="0"/>
                        <a:t> or activities to be deemed to accrue or arise in India</a:t>
                      </a:r>
                      <a:endParaRPr lang="en-IN" sz="1300" dirty="0"/>
                    </a:p>
                  </a:txBody>
                  <a:tcPr marL="100838" marR="100838" marT="50419" marB="50419"/>
                </a:tc>
                <a:tc>
                  <a:txBody>
                    <a:bodyPr/>
                    <a:lstStyle/>
                    <a:p>
                      <a:pPr algn="just"/>
                      <a:r>
                        <a:rPr lang="en-US" sz="1300" dirty="0" smtClean="0"/>
                        <a:t>Amount of consideration received or receivable</a:t>
                      </a:r>
                      <a:r>
                        <a:rPr lang="en-US" sz="1300" baseline="0" dirty="0" smtClean="0"/>
                        <a:t> for the specified services</a:t>
                      </a:r>
                      <a:endParaRPr lang="en-IN" sz="1300" dirty="0"/>
                    </a:p>
                  </a:txBody>
                  <a:tcPr marL="100838" marR="100838" marT="50419" marB="50419"/>
                </a:tc>
                <a:extLst>
                  <a:ext uri="{0D108BD9-81ED-4DB2-BD59-A6C34878D82A}">
                    <a16:rowId xmlns:a16="http://schemas.microsoft.com/office/drawing/2014/main" val="3564167202"/>
                  </a:ext>
                </a:extLst>
              </a:tr>
              <a:tr h="688061">
                <a:tc>
                  <a:txBody>
                    <a:bodyPr/>
                    <a:lstStyle/>
                    <a:p>
                      <a:pPr marL="0" indent="0" algn="just">
                        <a:buFont typeface="Verdana" panose="020B0604030504040204" pitchFamily="34" charset="0"/>
                        <a:buNone/>
                      </a:pPr>
                      <a:r>
                        <a:rPr lang="en-US" sz="1300" kern="1200" dirty="0" smtClean="0"/>
                        <a:t>Rate</a:t>
                      </a:r>
                      <a:endParaRPr lang="en-US" sz="1300" b="1" kern="1200" dirty="0" smtClean="0">
                        <a:solidFill>
                          <a:schemeClr val="tx1"/>
                        </a:solidFill>
                        <a:latin typeface="+mn-lt"/>
                        <a:ea typeface="+mn-ea"/>
                        <a:cs typeface="+mn-cs"/>
                      </a:endParaRPr>
                    </a:p>
                  </a:txBody>
                  <a:tcPr marL="100838" marR="100838" marT="50419" marB="50419"/>
                </a:tc>
                <a:tc>
                  <a:txBody>
                    <a:bodyPr/>
                    <a:lstStyle/>
                    <a:p>
                      <a:pPr algn="just"/>
                      <a:r>
                        <a:rPr lang="en-US" sz="1300" kern="1200" dirty="0" smtClean="0"/>
                        <a:t>No</a:t>
                      </a:r>
                      <a:r>
                        <a:rPr lang="en-US" sz="1300" kern="1200" baseline="0" dirty="0" smtClean="0"/>
                        <a:t> specific rate prescribed. Since it constitutes business connection, would be taxed at normal rate</a:t>
                      </a:r>
                      <a:endParaRPr lang="en-IN" sz="1300" kern="1200" dirty="0">
                        <a:solidFill>
                          <a:schemeClr val="tx1"/>
                        </a:solidFill>
                        <a:latin typeface="+mn-lt"/>
                        <a:ea typeface="+mn-ea"/>
                        <a:cs typeface="+mn-cs"/>
                      </a:endParaRPr>
                    </a:p>
                  </a:txBody>
                  <a:tcPr marL="100838" marR="100838" marT="50419" marB="50419"/>
                </a:tc>
                <a:tc>
                  <a:txBody>
                    <a:bodyPr/>
                    <a:lstStyle/>
                    <a:p>
                      <a:pPr marL="0" indent="0" algn="ctr">
                        <a:buFont typeface="Verdana" panose="020B0604030504040204" pitchFamily="34" charset="0"/>
                        <a:buNone/>
                      </a:pPr>
                      <a:r>
                        <a:rPr lang="en-US" sz="1300" dirty="0" smtClean="0"/>
                        <a:t>6%</a:t>
                      </a:r>
                      <a:endParaRPr lang="en-IN" sz="1300" dirty="0"/>
                    </a:p>
                  </a:txBody>
                  <a:tcPr marL="100838" marR="100838" marT="50419" marB="50419"/>
                </a:tc>
                <a:extLst>
                  <a:ext uri="{0D108BD9-81ED-4DB2-BD59-A6C34878D82A}">
                    <a16:rowId xmlns:a16="http://schemas.microsoft.com/office/drawing/2014/main" val="3925832163"/>
                  </a:ext>
                </a:extLst>
              </a:tr>
            </a:tbl>
          </a:graphicData>
        </a:graphic>
      </p:graphicFrame>
      <p:sp>
        <p:nvSpPr>
          <p:cNvPr id="2" name="TextBox 1"/>
          <p:cNvSpPr txBox="1"/>
          <p:nvPr/>
        </p:nvSpPr>
        <p:spPr>
          <a:xfrm>
            <a:off x="466853" y="6415088"/>
            <a:ext cx="9750825" cy="315920"/>
          </a:xfrm>
          <a:prstGeom prst="rect">
            <a:avLst/>
          </a:prstGeom>
          <a:noFill/>
        </p:spPr>
        <p:txBody>
          <a:bodyPr wrap="square" lIns="0" tIns="0" rIns="0" bIns="0" rtlCol="0">
            <a:spAutoFit/>
          </a:bodyPr>
          <a:lstStyle/>
          <a:p>
            <a:pPr algn="ctr">
              <a:spcBef>
                <a:spcPts val="600"/>
              </a:spcBef>
              <a:buSzPct val="100000"/>
            </a:pPr>
            <a:r>
              <a:rPr lang="en-US" dirty="0" smtClean="0">
                <a:solidFill>
                  <a:srgbClr val="313131"/>
                </a:solidFill>
              </a:rPr>
              <a:t>Equalization Levy vs. SEP</a:t>
            </a:r>
            <a:endParaRPr lang="en-IN" dirty="0" smtClean="0">
              <a:solidFill>
                <a:srgbClr val="313131"/>
              </a:solidFill>
            </a:endParaRPr>
          </a:p>
        </p:txBody>
      </p:sp>
    </p:spTree>
    <p:extLst>
      <p:ext uri="{BB962C8B-B14F-4D97-AF65-F5344CB8AC3E}">
        <p14:creationId xmlns:p14="http://schemas.microsoft.com/office/powerpoint/2010/main" val="92156612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Interplay between SEP and services rendered outside India</a:t>
            </a:r>
            <a:endPar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482051" y="2096346"/>
            <a:ext cx="1710635" cy="923330"/>
          </a:xfrm>
          <a:prstGeom prst="rect">
            <a:avLst/>
          </a:prstGeom>
          <a:noFill/>
        </p:spPr>
        <p:txBody>
          <a:bodyPr wrap="square" lIns="0" tIns="0" rIns="0" bIns="0" rtlCol="0">
            <a:spAutoFit/>
          </a:bodyPr>
          <a:lstStyle/>
          <a:p>
            <a:pPr>
              <a:spcBef>
                <a:spcPts val="600"/>
              </a:spcBef>
              <a:buSzPct val="100000"/>
            </a:pPr>
            <a:r>
              <a:rPr lang="en-US" sz="1100" b="1" kern="0" dirty="0">
                <a:solidFill>
                  <a:schemeClr val="bg1"/>
                </a:solidFill>
                <a:latin typeface="+mj-lt"/>
              </a:rPr>
              <a:t>What </a:t>
            </a:r>
            <a:r>
              <a:rPr lang="en-US" sz="1100" b="1" kern="0" dirty="0" smtClean="0">
                <a:solidFill>
                  <a:schemeClr val="bg1"/>
                </a:solidFill>
                <a:latin typeface="+mj-lt"/>
              </a:rPr>
              <a:t>are </a:t>
            </a:r>
            <a:r>
              <a:rPr lang="en-US" sz="1100" b="1" kern="0" dirty="0">
                <a:solidFill>
                  <a:schemeClr val="bg1"/>
                </a:solidFill>
                <a:latin typeface="+mj-lt"/>
              </a:rPr>
              <a:t>the prescribed number of </a:t>
            </a:r>
            <a:r>
              <a:rPr lang="en-US" sz="1100" b="1" kern="0" dirty="0" smtClean="0">
                <a:solidFill>
                  <a:schemeClr val="bg1"/>
                </a:solidFill>
                <a:latin typeface="+mj-lt"/>
              </a:rPr>
              <a:t>users has </a:t>
            </a:r>
            <a:r>
              <a:rPr lang="en-US" sz="1100" b="1" kern="0" dirty="0">
                <a:solidFill>
                  <a:schemeClr val="bg1"/>
                </a:solidFill>
                <a:latin typeface="+mj-lt"/>
              </a:rPr>
              <a:t>to be during the </a:t>
            </a:r>
            <a:r>
              <a:rPr lang="en-US" sz="1100" b="1" kern="0" dirty="0" smtClean="0">
                <a:solidFill>
                  <a:schemeClr val="bg1"/>
                </a:solidFill>
                <a:latin typeface="+mj-lt"/>
              </a:rPr>
              <a:t>year?</a:t>
            </a:r>
            <a:endParaRPr lang="en-US" sz="1100" b="1" kern="0" dirty="0">
              <a:solidFill>
                <a:schemeClr val="bg1"/>
              </a:solidFill>
              <a:latin typeface="+mj-lt"/>
            </a:endParaRPr>
          </a:p>
          <a:p>
            <a:pPr marL="203200" indent="-203200">
              <a:spcBef>
                <a:spcPts val="600"/>
              </a:spcBef>
              <a:buSzPct val="100000"/>
              <a:buFont typeface="Arial"/>
              <a:buChar char="�"/>
            </a:pPr>
            <a:endParaRPr lang="en-IN" sz="1100" dirty="0" smtClean="0">
              <a:solidFill>
                <a:srgbClr val="313131"/>
              </a:solidFill>
              <a:latin typeface="+mj-lt"/>
            </a:endParaRPr>
          </a:p>
        </p:txBody>
      </p:sp>
      <p:sp>
        <p:nvSpPr>
          <p:cNvPr id="35" name="TextBox 34"/>
          <p:cNvSpPr txBox="1"/>
          <p:nvPr/>
        </p:nvSpPr>
        <p:spPr>
          <a:xfrm>
            <a:off x="450055" y="4398374"/>
            <a:ext cx="1708670" cy="553998"/>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Explanation 2A vs. Section 9(1)(vi)/(vii)</a:t>
            </a:r>
            <a:endParaRPr lang="en-IN" sz="1200" b="1" dirty="0" smtClean="0">
              <a:solidFill>
                <a:schemeClr val="bg1"/>
              </a:solidFill>
            </a:endParaRPr>
          </a:p>
        </p:txBody>
      </p:sp>
      <p:sp>
        <p:nvSpPr>
          <p:cNvPr id="37" name="TextBox 36"/>
          <p:cNvSpPr txBox="1"/>
          <p:nvPr/>
        </p:nvSpPr>
        <p:spPr>
          <a:xfrm>
            <a:off x="344322" y="6597069"/>
            <a:ext cx="1591158" cy="369332"/>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TDS obligation in case of SEP</a:t>
            </a:r>
            <a:endParaRPr lang="en-IN" sz="1200" b="1" dirty="0" smtClean="0">
              <a:solidFill>
                <a:schemeClr val="bg1"/>
              </a:solidFill>
            </a:endParaRPr>
          </a:p>
        </p:txBody>
      </p:sp>
      <p:pic>
        <p:nvPicPr>
          <p:cNvPr id="12" name="Picture 11"/>
          <p:cNvPicPr>
            <a:picLocks noChangeAspect="1"/>
          </p:cNvPicPr>
          <p:nvPr/>
        </p:nvPicPr>
        <p:blipFill>
          <a:blip r:embed="rId2"/>
          <a:stretch>
            <a:fillRect/>
          </a:stretch>
        </p:blipFill>
        <p:spPr>
          <a:xfrm>
            <a:off x="439794" y="1936263"/>
            <a:ext cx="3562580" cy="3090123"/>
          </a:xfrm>
          <a:prstGeom prst="rect">
            <a:avLst/>
          </a:prstGeom>
        </p:spPr>
      </p:pic>
      <p:sp>
        <p:nvSpPr>
          <p:cNvPr id="2" name="Rectangle 1"/>
          <p:cNvSpPr/>
          <p:nvPr/>
        </p:nvSpPr>
        <p:spPr bwMode="gray">
          <a:xfrm>
            <a:off x="4002374" y="1523590"/>
            <a:ext cx="6196703" cy="48914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t"/>
          <a:lstStyle/>
          <a:p>
            <a:pPr marL="342900" indent="-342900">
              <a:buFont typeface="Arial" panose="020B0604020202020204" pitchFamily="34" charset="0"/>
              <a:buChar char="•"/>
            </a:pPr>
            <a:r>
              <a:rPr lang="en-IN" dirty="0"/>
              <a:t>The proviso (</a:t>
            </a:r>
            <a:r>
              <a:rPr lang="en-IN" i="1" dirty="0"/>
              <a:t>iii</a:t>
            </a:r>
            <a:r>
              <a:rPr lang="en-IN" dirty="0"/>
              <a:t>) to </a:t>
            </a:r>
            <a:r>
              <a:rPr lang="en-IN" i="1" dirty="0"/>
              <a:t>Explanation 2A </a:t>
            </a:r>
            <a:r>
              <a:rPr lang="en-IN" dirty="0"/>
              <a:t>states that the transactions or activities shall constitute SEP in India whether or not the non-resident renders services in India. </a:t>
            </a:r>
          </a:p>
          <a:p>
            <a:pPr marL="342900" indent="-342900">
              <a:buFont typeface="Arial" panose="020B0604020202020204" pitchFamily="34" charset="0"/>
              <a:buChar char="•"/>
            </a:pPr>
            <a:endParaRPr lang="en-IN" dirty="0" smtClean="0"/>
          </a:p>
          <a:p>
            <a:pPr marL="342900" indent="-342900">
              <a:buFont typeface="Arial" panose="020B0604020202020204" pitchFamily="34" charset="0"/>
              <a:buChar char="•"/>
            </a:pPr>
            <a:endParaRPr lang="en-IN" dirty="0" smtClean="0"/>
          </a:p>
          <a:p>
            <a:pPr marL="342900" indent="-342900">
              <a:buFont typeface="Arial" panose="020B0604020202020204" pitchFamily="34" charset="0"/>
              <a:buChar char="•"/>
            </a:pPr>
            <a:r>
              <a:rPr lang="en-IN" dirty="0" smtClean="0"/>
              <a:t>On </a:t>
            </a:r>
            <a:r>
              <a:rPr lang="en-IN" dirty="0"/>
              <a:t>the other hand, both condition (</a:t>
            </a:r>
            <a:r>
              <a:rPr lang="en-IN" i="1" dirty="0"/>
              <a:t>a</a:t>
            </a:r>
            <a:r>
              <a:rPr lang="en-IN" dirty="0"/>
              <a:t>) and condition (</a:t>
            </a:r>
            <a:r>
              <a:rPr lang="en-IN" i="1" dirty="0"/>
              <a:t>b</a:t>
            </a:r>
            <a:r>
              <a:rPr lang="en-IN" dirty="0"/>
              <a:t>) require transaction in respect of services or activities in India. </a:t>
            </a:r>
          </a:p>
          <a:p>
            <a:pPr marL="342900" indent="-342900">
              <a:buFont typeface="Arial" panose="020B0604020202020204" pitchFamily="34" charset="0"/>
              <a:buChar char="•"/>
            </a:pPr>
            <a:endParaRPr lang="en-IN" dirty="0" smtClean="0"/>
          </a:p>
          <a:p>
            <a:pPr marL="342900" indent="-342900">
              <a:buFont typeface="Arial" panose="020B0604020202020204" pitchFamily="34" charset="0"/>
              <a:buChar char="•"/>
            </a:pPr>
            <a:endParaRPr lang="en-IN" dirty="0" smtClean="0"/>
          </a:p>
          <a:p>
            <a:pPr marL="342900" indent="-342900">
              <a:buFont typeface="Arial" panose="020B0604020202020204" pitchFamily="34" charset="0"/>
              <a:buChar char="•"/>
            </a:pPr>
            <a:r>
              <a:rPr lang="en-IN" dirty="0" smtClean="0"/>
              <a:t>It </a:t>
            </a:r>
            <a:r>
              <a:rPr lang="en-IN" dirty="0"/>
              <a:t>appears that the proviso does not extend the scope of the </a:t>
            </a:r>
            <a:r>
              <a:rPr lang="en-IN" i="1" dirty="0"/>
              <a:t>Explanation </a:t>
            </a:r>
            <a:r>
              <a:rPr lang="en-IN" dirty="0"/>
              <a:t>to services outside India.</a:t>
            </a:r>
          </a:p>
        </p:txBody>
      </p:sp>
    </p:spTree>
    <p:extLst>
      <p:ext uri="{BB962C8B-B14F-4D97-AF65-F5344CB8AC3E}">
        <p14:creationId xmlns:p14="http://schemas.microsoft.com/office/powerpoint/2010/main" val="107759318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Explanation 2A vs</a:t>
            </a:r>
            <a:r>
              <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Royalty/FTS in Section 9(1)(vi) &amp; (vii)</a:t>
            </a:r>
            <a:endPar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482051" y="2096346"/>
            <a:ext cx="1710635" cy="923330"/>
          </a:xfrm>
          <a:prstGeom prst="rect">
            <a:avLst/>
          </a:prstGeom>
          <a:noFill/>
        </p:spPr>
        <p:txBody>
          <a:bodyPr wrap="square" lIns="0" tIns="0" rIns="0" bIns="0" rtlCol="0">
            <a:spAutoFit/>
          </a:bodyPr>
          <a:lstStyle/>
          <a:p>
            <a:pPr>
              <a:spcBef>
                <a:spcPts val="600"/>
              </a:spcBef>
              <a:buSzPct val="100000"/>
            </a:pPr>
            <a:r>
              <a:rPr lang="en-US" sz="1100" b="1" kern="0" dirty="0">
                <a:solidFill>
                  <a:schemeClr val="bg1"/>
                </a:solidFill>
                <a:latin typeface="+mj-lt"/>
              </a:rPr>
              <a:t>What </a:t>
            </a:r>
            <a:r>
              <a:rPr lang="en-US" sz="1100" b="1" kern="0" dirty="0" smtClean="0">
                <a:solidFill>
                  <a:schemeClr val="bg1"/>
                </a:solidFill>
                <a:latin typeface="+mj-lt"/>
              </a:rPr>
              <a:t>are </a:t>
            </a:r>
            <a:r>
              <a:rPr lang="en-US" sz="1100" b="1" kern="0" dirty="0">
                <a:solidFill>
                  <a:schemeClr val="bg1"/>
                </a:solidFill>
                <a:latin typeface="+mj-lt"/>
              </a:rPr>
              <a:t>the prescribed number of </a:t>
            </a:r>
            <a:r>
              <a:rPr lang="en-US" sz="1100" b="1" kern="0" dirty="0" smtClean="0">
                <a:solidFill>
                  <a:schemeClr val="bg1"/>
                </a:solidFill>
                <a:latin typeface="+mj-lt"/>
              </a:rPr>
              <a:t>users has </a:t>
            </a:r>
            <a:r>
              <a:rPr lang="en-US" sz="1100" b="1" kern="0" dirty="0">
                <a:solidFill>
                  <a:schemeClr val="bg1"/>
                </a:solidFill>
                <a:latin typeface="+mj-lt"/>
              </a:rPr>
              <a:t>to be during the </a:t>
            </a:r>
            <a:r>
              <a:rPr lang="en-US" sz="1100" b="1" kern="0" dirty="0" smtClean="0">
                <a:solidFill>
                  <a:schemeClr val="bg1"/>
                </a:solidFill>
                <a:latin typeface="+mj-lt"/>
              </a:rPr>
              <a:t>year?</a:t>
            </a:r>
            <a:endParaRPr lang="en-US" sz="1100" b="1" kern="0" dirty="0">
              <a:solidFill>
                <a:schemeClr val="bg1"/>
              </a:solidFill>
              <a:latin typeface="+mj-lt"/>
            </a:endParaRPr>
          </a:p>
          <a:p>
            <a:pPr marL="203200" indent="-203200">
              <a:spcBef>
                <a:spcPts val="600"/>
              </a:spcBef>
              <a:buSzPct val="100000"/>
              <a:buFont typeface="Arial"/>
              <a:buChar char="�"/>
            </a:pPr>
            <a:endParaRPr lang="en-IN" sz="1100" dirty="0" smtClean="0">
              <a:solidFill>
                <a:srgbClr val="313131"/>
              </a:solidFill>
              <a:latin typeface="+mj-lt"/>
            </a:endParaRPr>
          </a:p>
        </p:txBody>
      </p:sp>
      <p:sp>
        <p:nvSpPr>
          <p:cNvPr id="35" name="TextBox 34"/>
          <p:cNvSpPr txBox="1"/>
          <p:nvPr/>
        </p:nvSpPr>
        <p:spPr>
          <a:xfrm>
            <a:off x="450055" y="4398374"/>
            <a:ext cx="1708670" cy="553998"/>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Explanation 2A vs. Section 9(1)(vi)/(vii)</a:t>
            </a:r>
            <a:endParaRPr lang="en-IN" sz="1200" b="1" dirty="0" smtClean="0">
              <a:solidFill>
                <a:schemeClr val="bg1"/>
              </a:solidFill>
            </a:endParaRPr>
          </a:p>
        </p:txBody>
      </p:sp>
      <p:sp>
        <p:nvSpPr>
          <p:cNvPr id="37" name="TextBox 36"/>
          <p:cNvSpPr txBox="1"/>
          <p:nvPr/>
        </p:nvSpPr>
        <p:spPr>
          <a:xfrm>
            <a:off x="344322" y="6597069"/>
            <a:ext cx="1591158" cy="369332"/>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TDS obligation in case of SEP</a:t>
            </a:r>
            <a:endParaRPr lang="en-IN" sz="1200" b="1" dirty="0" smtClean="0">
              <a:solidFill>
                <a:schemeClr val="bg1"/>
              </a:solidFill>
            </a:endParaRPr>
          </a:p>
        </p:txBody>
      </p:sp>
      <p:sp>
        <p:nvSpPr>
          <p:cNvPr id="2" name="Rectangle 1"/>
          <p:cNvSpPr/>
          <p:nvPr/>
        </p:nvSpPr>
        <p:spPr bwMode="gray">
          <a:xfrm>
            <a:off x="2964426" y="1523590"/>
            <a:ext cx="7465764" cy="54428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88900" tIns="88900" rIns="88900" bIns="88900" rtlCol="0" anchor="t"/>
          <a:lstStyle/>
          <a:p>
            <a:pPr marL="342900" indent="-342900">
              <a:buFont typeface="Arial" panose="020B0604020202020204" pitchFamily="34" charset="0"/>
              <a:buChar char="•"/>
            </a:pPr>
            <a:r>
              <a:rPr lang="en-US" sz="1900" dirty="0"/>
              <a:t>The clause covers download of software and </a:t>
            </a:r>
            <a:r>
              <a:rPr lang="en-US" sz="1900" dirty="0" smtClean="0"/>
              <a:t>services and the </a:t>
            </a:r>
            <a:r>
              <a:rPr lang="en-US" sz="1900" dirty="0"/>
              <a:t>consideration for such </a:t>
            </a:r>
            <a:r>
              <a:rPr lang="en-US" sz="1900" dirty="0" smtClean="0"/>
              <a:t>software / services </a:t>
            </a:r>
            <a:r>
              <a:rPr lang="en-US" sz="1900" dirty="0"/>
              <a:t>could be royalty as defined in Explanation 2 to section 9(1)(vi) or FTS as defined in Explanation 2 to section 9(1)(vii).</a:t>
            </a:r>
          </a:p>
          <a:p>
            <a:pPr marL="342900" indent="-342900">
              <a:buFont typeface="Arial" panose="020B0604020202020204" pitchFamily="34" charset="0"/>
              <a:buChar char="•"/>
            </a:pPr>
            <a:endParaRPr lang="en-US" sz="1900" dirty="0" smtClean="0"/>
          </a:p>
          <a:p>
            <a:pPr marL="342900" indent="-342900">
              <a:buFont typeface="Arial" panose="020B0604020202020204" pitchFamily="34" charset="0"/>
              <a:buChar char="•"/>
            </a:pPr>
            <a:r>
              <a:rPr lang="en-US" sz="1900" dirty="0" smtClean="0"/>
              <a:t>It </a:t>
            </a:r>
            <a:r>
              <a:rPr lang="en-US" sz="1900" dirty="0"/>
              <a:t>has been held that </a:t>
            </a:r>
            <a:r>
              <a:rPr lang="en-US" sz="1900" dirty="0" smtClean="0"/>
              <a:t>royalties / FTS </a:t>
            </a:r>
            <a:r>
              <a:rPr lang="en-US" sz="1900" dirty="0"/>
              <a:t>would continue to be taxable under section 9(1)(vi)/9(1)(vii) and will not stand excluded merely because such fees accrue or arise out of any business connection. </a:t>
            </a:r>
            <a:endParaRPr lang="en-US" sz="1900" dirty="0" smtClean="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Such </a:t>
            </a:r>
            <a:r>
              <a:rPr lang="en-US" sz="1900" dirty="0"/>
              <a:t>fees would not be taxed under section 9(1)(</a:t>
            </a:r>
            <a:r>
              <a:rPr lang="en-US" sz="1900" dirty="0" err="1"/>
              <a:t>i</a:t>
            </a:r>
            <a:r>
              <a:rPr lang="en-US" sz="1900" dirty="0"/>
              <a:t>) </a:t>
            </a:r>
            <a:r>
              <a:rPr lang="en-US" sz="1900" dirty="0" smtClean="0"/>
              <a:t>as per [Meteor </a:t>
            </a:r>
            <a:r>
              <a:rPr lang="en-US" sz="1900" dirty="0"/>
              <a:t>Satellite Ltd. v. ITO [1979] 2 Taxman 424 (</a:t>
            </a:r>
            <a:r>
              <a:rPr lang="en-US" sz="1900" dirty="0" err="1"/>
              <a:t>Guj</a:t>
            </a:r>
            <a:r>
              <a:rPr lang="en-US" sz="1900" dirty="0"/>
              <a:t>.); CIT v. Sri Krishna Oil Complex Ltd. [1997] 107 Taxman 100 (AP); CIT v. Copes Vulcan </a:t>
            </a:r>
            <a:r>
              <a:rPr lang="en-US" sz="1900" dirty="0" err="1"/>
              <a:t>Inc</a:t>
            </a:r>
            <a:r>
              <a:rPr lang="en-US" sz="1900" dirty="0"/>
              <a:t> [1986] 30 Taxman 549 (Mad.); </a:t>
            </a:r>
            <a:r>
              <a:rPr lang="en-US" sz="1900" dirty="0" err="1"/>
              <a:t>Aeg</a:t>
            </a:r>
            <a:r>
              <a:rPr lang="en-US" sz="1900" dirty="0"/>
              <a:t> </a:t>
            </a:r>
            <a:r>
              <a:rPr lang="en-US" sz="1900" dirty="0" err="1"/>
              <a:t>Aktiengesllschaft</a:t>
            </a:r>
            <a:r>
              <a:rPr lang="en-US" sz="1900" dirty="0"/>
              <a:t> v. CIT [2004] 137 Taxman 1 (</a:t>
            </a:r>
            <a:r>
              <a:rPr lang="en-US" sz="1900" dirty="0" err="1"/>
              <a:t>Kar</a:t>
            </a:r>
            <a:r>
              <a:rPr lang="en-US" sz="1900" dirty="0"/>
              <a:t>)]</a:t>
            </a:r>
          </a:p>
        </p:txBody>
      </p:sp>
      <p:grpSp>
        <p:nvGrpSpPr>
          <p:cNvPr id="9" name="Group 8"/>
          <p:cNvGrpSpPr/>
          <p:nvPr/>
        </p:nvGrpSpPr>
        <p:grpSpPr>
          <a:xfrm>
            <a:off x="324391" y="2484909"/>
            <a:ext cx="2518370" cy="2639749"/>
            <a:chOff x="3524738" y="2896756"/>
            <a:chExt cx="2094524" cy="2161453"/>
          </a:xfrm>
        </p:grpSpPr>
        <p:sp>
          <p:nvSpPr>
            <p:cNvPr id="10" name="Freeform 3"/>
            <p:cNvSpPr>
              <a:spLocks/>
            </p:cNvSpPr>
            <p:nvPr/>
          </p:nvSpPr>
          <p:spPr bwMode="blackWhite">
            <a:xfrm>
              <a:off x="3650678" y="2896756"/>
              <a:ext cx="1091134" cy="958752"/>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1"/>
            </a:solidFill>
            <a:ln w="1270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Freeform 4"/>
            <p:cNvSpPr>
              <a:spLocks/>
            </p:cNvSpPr>
            <p:nvPr/>
          </p:nvSpPr>
          <p:spPr bwMode="blackWhite">
            <a:xfrm>
              <a:off x="4380510" y="4095196"/>
              <a:ext cx="1066359" cy="963013"/>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1"/>
            </a:solidFill>
            <a:ln w="1270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86BC25"/>
                </a:solidFill>
                <a:effectLst/>
                <a:uLnTx/>
                <a:uFillTx/>
                <a:latin typeface="Verdana"/>
                <a:ea typeface="+mn-ea"/>
                <a:cs typeface="+mn-cs"/>
              </a:endParaRPr>
            </a:p>
          </p:txBody>
        </p:sp>
        <p:sp>
          <p:nvSpPr>
            <p:cNvPr id="13" name="Freeform 5"/>
            <p:cNvSpPr>
              <a:spLocks/>
            </p:cNvSpPr>
            <p:nvPr/>
          </p:nvSpPr>
          <p:spPr bwMode="blackWhite">
            <a:xfrm>
              <a:off x="3524738" y="3744719"/>
              <a:ext cx="960033" cy="1145176"/>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1"/>
            </a:solidFill>
            <a:ln w="1270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Freeform 6"/>
            <p:cNvSpPr>
              <a:spLocks/>
            </p:cNvSpPr>
            <p:nvPr/>
          </p:nvSpPr>
          <p:spPr bwMode="blackWhite">
            <a:xfrm>
              <a:off x="4645809" y="3048026"/>
              <a:ext cx="973453" cy="1134523"/>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grpSp>
    </p:spTree>
    <p:extLst>
      <p:ext uri="{BB962C8B-B14F-4D97-AF65-F5344CB8AC3E}">
        <p14:creationId xmlns:p14="http://schemas.microsoft.com/office/powerpoint/2010/main" val="405472465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Relevance of amendment vis-à-vis Indian tax treaties</a:t>
            </a:r>
            <a:endPar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482051" y="2096346"/>
            <a:ext cx="1710635" cy="923330"/>
          </a:xfrm>
          <a:prstGeom prst="rect">
            <a:avLst/>
          </a:prstGeom>
          <a:noFill/>
        </p:spPr>
        <p:txBody>
          <a:bodyPr wrap="square" lIns="0" tIns="0" rIns="0" bIns="0" rtlCol="0">
            <a:spAutoFit/>
          </a:bodyPr>
          <a:lstStyle/>
          <a:p>
            <a:pPr>
              <a:spcBef>
                <a:spcPts val="600"/>
              </a:spcBef>
              <a:buSzPct val="100000"/>
            </a:pPr>
            <a:r>
              <a:rPr lang="en-US" sz="1100" b="1" kern="0" dirty="0">
                <a:solidFill>
                  <a:schemeClr val="bg1"/>
                </a:solidFill>
                <a:latin typeface="+mj-lt"/>
              </a:rPr>
              <a:t>What </a:t>
            </a:r>
            <a:r>
              <a:rPr lang="en-US" sz="1100" b="1" kern="0" dirty="0" smtClean="0">
                <a:solidFill>
                  <a:schemeClr val="bg1"/>
                </a:solidFill>
                <a:latin typeface="+mj-lt"/>
              </a:rPr>
              <a:t>are </a:t>
            </a:r>
            <a:r>
              <a:rPr lang="en-US" sz="1100" b="1" kern="0" dirty="0">
                <a:solidFill>
                  <a:schemeClr val="bg1"/>
                </a:solidFill>
                <a:latin typeface="+mj-lt"/>
              </a:rPr>
              <a:t>the prescribed number of </a:t>
            </a:r>
            <a:r>
              <a:rPr lang="en-US" sz="1100" b="1" kern="0" dirty="0" smtClean="0">
                <a:solidFill>
                  <a:schemeClr val="bg1"/>
                </a:solidFill>
                <a:latin typeface="+mj-lt"/>
              </a:rPr>
              <a:t>users has </a:t>
            </a:r>
            <a:r>
              <a:rPr lang="en-US" sz="1100" b="1" kern="0" dirty="0">
                <a:solidFill>
                  <a:schemeClr val="bg1"/>
                </a:solidFill>
                <a:latin typeface="+mj-lt"/>
              </a:rPr>
              <a:t>to be during the </a:t>
            </a:r>
            <a:r>
              <a:rPr lang="en-US" sz="1100" b="1" kern="0" dirty="0" smtClean="0">
                <a:solidFill>
                  <a:schemeClr val="bg1"/>
                </a:solidFill>
                <a:latin typeface="+mj-lt"/>
              </a:rPr>
              <a:t>year?</a:t>
            </a:r>
            <a:endParaRPr lang="en-US" sz="1100" b="1" kern="0" dirty="0">
              <a:solidFill>
                <a:schemeClr val="bg1"/>
              </a:solidFill>
              <a:latin typeface="+mj-lt"/>
            </a:endParaRPr>
          </a:p>
          <a:p>
            <a:pPr marL="203200" indent="-203200">
              <a:spcBef>
                <a:spcPts val="600"/>
              </a:spcBef>
              <a:buSzPct val="100000"/>
              <a:buFont typeface="Arial"/>
              <a:buChar char="�"/>
            </a:pPr>
            <a:endParaRPr lang="en-IN" sz="1100" dirty="0" smtClean="0">
              <a:solidFill>
                <a:srgbClr val="313131"/>
              </a:solidFill>
              <a:latin typeface="+mj-lt"/>
            </a:endParaRPr>
          </a:p>
        </p:txBody>
      </p:sp>
      <p:sp>
        <p:nvSpPr>
          <p:cNvPr id="35" name="TextBox 34"/>
          <p:cNvSpPr txBox="1"/>
          <p:nvPr/>
        </p:nvSpPr>
        <p:spPr>
          <a:xfrm>
            <a:off x="450055" y="4398374"/>
            <a:ext cx="1708670" cy="553998"/>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Explanation 2A vs. Section 9(1)(vi)/(vii)</a:t>
            </a:r>
            <a:endParaRPr lang="en-IN" sz="1200" b="1" dirty="0" smtClean="0">
              <a:solidFill>
                <a:schemeClr val="bg1"/>
              </a:solidFill>
            </a:endParaRPr>
          </a:p>
        </p:txBody>
      </p:sp>
      <p:sp>
        <p:nvSpPr>
          <p:cNvPr id="37" name="TextBox 36"/>
          <p:cNvSpPr txBox="1"/>
          <p:nvPr/>
        </p:nvSpPr>
        <p:spPr>
          <a:xfrm>
            <a:off x="344322" y="6597069"/>
            <a:ext cx="1591158" cy="369332"/>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TDS obligation in case of SEP</a:t>
            </a:r>
            <a:endParaRPr lang="en-IN" sz="1200" b="1" dirty="0" smtClean="0">
              <a:solidFill>
                <a:schemeClr val="bg1"/>
              </a:solidFill>
            </a:endParaRPr>
          </a:p>
        </p:txBody>
      </p:sp>
      <p:sp>
        <p:nvSpPr>
          <p:cNvPr id="2" name="Rectangle 1"/>
          <p:cNvSpPr/>
          <p:nvPr/>
        </p:nvSpPr>
        <p:spPr bwMode="gray">
          <a:xfrm>
            <a:off x="2964426" y="1235081"/>
            <a:ext cx="7465764" cy="573132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ctr"/>
          <a:lstStyle/>
          <a:p>
            <a:pPr marL="342900" indent="-342900">
              <a:buFont typeface="Arial" panose="020B0604020202020204" pitchFamily="34" charset="0"/>
              <a:buChar char="•"/>
            </a:pPr>
            <a:r>
              <a:rPr lang="en-US" sz="1900" dirty="0"/>
              <a:t>A provision corresponding to the </a:t>
            </a:r>
            <a:r>
              <a:rPr lang="en-US" sz="1900" dirty="0" smtClean="0"/>
              <a:t>amended provision </a:t>
            </a:r>
            <a:r>
              <a:rPr lang="en-US" sz="1900" dirty="0"/>
              <a:t>is not found in a DTAA entered into by India. </a:t>
            </a:r>
            <a:endParaRPr lang="en-US" sz="1900" dirty="0" smtClean="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Hence</a:t>
            </a:r>
            <a:r>
              <a:rPr lang="en-US" sz="1900" dirty="0"/>
              <a:t>, in case of a non-resident residing in a country with whom India has a DTAA and who complies with the requirements of section 90(4)/(5), the aforesaid provision will not apply till the relevant DTAA is amended. </a:t>
            </a:r>
            <a:endParaRPr lang="en-US" sz="1900" dirty="0" smtClean="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This </a:t>
            </a:r>
            <a:r>
              <a:rPr lang="en-US" sz="1900" dirty="0"/>
              <a:t>is also clarified by the Memorandum, which states that "unless corresponding modifications to PE rules are made in the DTAAs, the cross border business profits will continue to be taxed as per the existing treaty rules."</a:t>
            </a:r>
          </a:p>
          <a:p>
            <a:pPr marL="342900" indent="-342900">
              <a:buFont typeface="Arial" panose="020B0604020202020204" pitchFamily="34" charset="0"/>
              <a:buChar char="•"/>
            </a:pPr>
            <a:endParaRPr lang="en-US" sz="1900" dirty="0" smtClean="0"/>
          </a:p>
          <a:p>
            <a:pPr marL="342900" indent="-342900">
              <a:buFont typeface="Arial" panose="020B0604020202020204" pitchFamily="34" charset="0"/>
              <a:buChar char="•"/>
            </a:pPr>
            <a:r>
              <a:rPr lang="en-US" sz="1900" dirty="0" smtClean="0"/>
              <a:t>However</a:t>
            </a:r>
            <a:r>
              <a:rPr lang="en-US" sz="1900" dirty="0"/>
              <a:t>, the widened definition of business connection under Explanation 2A will be relevant in case of non-residents based in a country with which India does not have a </a:t>
            </a:r>
            <a:r>
              <a:rPr lang="en-US" sz="1900" dirty="0" smtClean="0"/>
              <a:t>DTAA.</a:t>
            </a:r>
            <a:endParaRPr lang="en-US" sz="1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99" y="2698560"/>
            <a:ext cx="2652927" cy="2458242"/>
          </a:xfrm>
          <a:prstGeom prst="rect">
            <a:avLst/>
          </a:prstGeom>
        </p:spPr>
      </p:pic>
    </p:spTree>
    <p:extLst>
      <p:ext uri="{BB962C8B-B14F-4D97-AF65-F5344CB8AC3E}">
        <p14:creationId xmlns:p14="http://schemas.microsoft.com/office/powerpoint/2010/main" val="336734393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Representative Assessee under Section 163 of the Act vs. SEP</a:t>
            </a:r>
            <a:endPar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482051" y="2096346"/>
            <a:ext cx="1710635" cy="923330"/>
          </a:xfrm>
          <a:prstGeom prst="rect">
            <a:avLst/>
          </a:prstGeom>
          <a:noFill/>
        </p:spPr>
        <p:txBody>
          <a:bodyPr wrap="square" lIns="0" tIns="0" rIns="0" bIns="0" rtlCol="0">
            <a:spAutoFit/>
          </a:bodyPr>
          <a:lstStyle/>
          <a:p>
            <a:pPr>
              <a:spcBef>
                <a:spcPts val="600"/>
              </a:spcBef>
              <a:buSzPct val="100000"/>
            </a:pPr>
            <a:r>
              <a:rPr lang="en-US" sz="1100" b="1" kern="0" dirty="0">
                <a:solidFill>
                  <a:schemeClr val="bg1"/>
                </a:solidFill>
                <a:latin typeface="+mj-lt"/>
              </a:rPr>
              <a:t>What </a:t>
            </a:r>
            <a:r>
              <a:rPr lang="en-US" sz="1100" b="1" kern="0" dirty="0" smtClean="0">
                <a:solidFill>
                  <a:schemeClr val="bg1"/>
                </a:solidFill>
                <a:latin typeface="+mj-lt"/>
              </a:rPr>
              <a:t>are </a:t>
            </a:r>
            <a:r>
              <a:rPr lang="en-US" sz="1100" b="1" kern="0" dirty="0">
                <a:solidFill>
                  <a:schemeClr val="bg1"/>
                </a:solidFill>
                <a:latin typeface="+mj-lt"/>
              </a:rPr>
              <a:t>the prescribed number of </a:t>
            </a:r>
            <a:r>
              <a:rPr lang="en-US" sz="1100" b="1" kern="0" dirty="0" smtClean="0">
                <a:solidFill>
                  <a:schemeClr val="bg1"/>
                </a:solidFill>
                <a:latin typeface="+mj-lt"/>
              </a:rPr>
              <a:t>users has </a:t>
            </a:r>
            <a:r>
              <a:rPr lang="en-US" sz="1100" b="1" kern="0" dirty="0">
                <a:solidFill>
                  <a:schemeClr val="bg1"/>
                </a:solidFill>
                <a:latin typeface="+mj-lt"/>
              </a:rPr>
              <a:t>to be during the </a:t>
            </a:r>
            <a:r>
              <a:rPr lang="en-US" sz="1100" b="1" kern="0" dirty="0" smtClean="0">
                <a:solidFill>
                  <a:schemeClr val="bg1"/>
                </a:solidFill>
                <a:latin typeface="+mj-lt"/>
              </a:rPr>
              <a:t>year?</a:t>
            </a:r>
            <a:endParaRPr lang="en-US" sz="1100" b="1" kern="0" dirty="0">
              <a:solidFill>
                <a:schemeClr val="bg1"/>
              </a:solidFill>
              <a:latin typeface="+mj-lt"/>
            </a:endParaRPr>
          </a:p>
          <a:p>
            <a:pPr marL="203200" indent="-203200">
              <a:spcBef>
                <a:spcPts val="600"/>
              </a:spcBef>
              <a:buSzPct val="100000"/>
              <a:buFont typeface="Arial"/>
              <a:buChar char="�"/>
            </a:pPr>
            <a:endParaRPr lang="en-IN" sz="1100" dirty="0" smtClean="0">
              <a:solidFill>
                <a:srgbClr val="313131"/>
              </a:solidFill>
              <a:latin typeface="+mj-lt"/>
            </a:endParaRPr>
          </a:p>
        </p:txBody>
      </p:sp>
      <p:sp>
        <p:nvSpPr>
          <p:cNvPr id="35" name="TextBox 34"/>
          <p:cNvSpPr txBox="1"/>
          <p:nvPr/>
        </p:nvSpPr>
        <p:spPr>
          <a:xfrm>
            <a:off x="450055" y="4398374"/>
            <a:ext cx="1708670" cy="553998"/>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Explanation 2A vs. Section 9(1)(vi)/(vii)</a:t>
            </a:r>
            <a:endParaRPr lang="en-IN" sz="1200" b="1" dirty="0" smtClean="0">
              <a:solidFill>
                <a:schemeClr val="bg1"/>
              </a:solidFill>
            </a:endParaRPr>
          </a:p>
        </p:txBody>
      </p:sp>
      <p:sp>
        <p:nvSpPr>
          <p:cNvPr id="37" name="TextBox 36"/>
          <p:cNvSpPr txBox="1"/>
          <p:nvPr/>
        </p:nvSpPr>
        <p:spPr>
          <a:xfrm>
            <a:off x="344322" y="6597069"/>
            <a:ext cx="1591158" cy="369332"/>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TDS obligation in case of SEP</a:t>
            </a:r>
            <a:endParaRPr lang="en-IN" sz="1200" b="1" dirty="0" smtClean="0">
              <a:solidFill>
                <a:schemeClr val="bg1"/>
              </a:solidFill>
            </a:endParaRPr>
          </a:p>
        </p:txBody>
      </p:sp>
      <p:sp>
        <p:nvSpPr>
          <p:cNvPr id="2" name="Rectangle 1"/>
          <p:cNvSpPr/>
          <p:nvPr/>
        </p:nvSpPr>
        <p:spPr bwMode="gray">
          <a:xfrm>
            <a:off x="2964426" y="1523590"/>
            <a:ext cx="7465764" cy="429440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t"/>
          <a:lstStyle/>
          <a:p>
            <a:pPr marL="342900" indent="-342900">
              <a:buFont typeface="Arial" panose="020B0604020202020204" pitchFamily="34" charset="0"/>
              <a:buChar char="•"/>
            </a:pPr>
            <a:r>
              <a:rPr lang="en-US" sz="1900" dirty="0"/>
              <a:t>Section 163(1) provides that an agent in relation to a non-resident </a:t>
            </a:r>
            <a:r>
              <a:rPr lang="en-US" sz="1900" i="1" u="sng" dirty="0"/>
              <a:t>includes any person in India who has any business connection with the non-resident</a:t>
            </a:r>
            <a:r>
              <a:rPr lang="en-US" sz="1900" dirty="0"/>
              <a:t> or from or through whom the non-resident is in receipt of any income whether directly or indirectly.</a:t>
            </a:r>
          </a:p>
          <a:p>
            <a:pPr marL="342900" indent="-342900">
              <a:buFont typeface="Arial" panose="020B0604020202020204" pitchFamily="34" charset="0"/>
              <a:buChar char="•"/>
            </a:pPr>
            <a:endParaRPr lang="en-US" sz="1900" dirty="0" smtClean="0"/>
          </a:p>
          <a:p>
            <a:pPr marL="342900" indent="-342900">
              <a:buFont typeface="Arial" panose="020B0604020202020204" pitchFamily="34" charset="0"/>
              <a:buChar char="•"/>
            </a:pPr>
            <a:r>
              <a:rPr lang="en-US" sz="1900" dirty="0" smtClean="0"/>
              <a:t>On </a:t>
            </a:r>
            <a:r>
              <a:rPr lang="en-US" sz="1900" dirty="0"/>
              <a:t>a literal reading, every person who makes payment to the </a:t>
            </a:r>
            <a:r>
              <a:rPr lang="en-US" sz="1900" dirty="0" smtClean="0"/>
              <a:t>non-resident </a:t>
            </a:r>
            <a:r>
              <a:rPr lang="en-US" sz="1900" dirty="0"/>
              <a:t>in respect of any transaction referred to in Explanation 2A would become a representative assessee for the non-resident.</a:t>
            </a:r>
          </a:p>
        </p:txBody>
      </p:sp>
      <p:sp>
        <p:nvSpPr>
          <p:cNvPr id="9" name="Freeform 737"/>
          <p:cNvSpPr>
            <a:spLocks noChangeAspect="1" noEditPoints="1"/>
          </p:cNvSpPr>
          <p:nvPr/>
        </p:nvSpPr>
        <p:spPr bwMode="auto">
          <a:xfrm>
            <a:off x="393700" y="2746483"/>
            <a:ext cx="2359548" cy="201643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96 h 512"/>
              <a:gd name="T12" fmla="*/ 288 w 512"/>
              <a:gd name="T13" fmla="*/ 128 h 512"/>
              <a:gd name="T14" fmla="*/ 256 w 512"/>
              <a:gd name="T15" fmla="*/ 160 h 512"/>
              <a:gd name="T16" fmla="*/ 224 w 512"/>
              <a:gd name="T17" fmla="*/ 128 h 512"/>
              <a:gd name="T18" fmla="*/ 256 w 512"/>
              <a:gd name="T19" fmla="*/ 96 h 512"/>
              <a:gd name="T20" fmla="*/ 309 w 512"/>
              <a:gd name="T21" fmla="*/ 298 h 512"/>
              <a:gd name="T22" fmla="*/ 298 w 512"/>
              <a:gd name="T23" fmla="*/ 309 h 512"/>
              <a:gd name="T24" fmla="*/ 288 w 512"/>
              <a:gd name="T25" fmla="*/ 309 h 512"/>
              <a:gd name="T26" fmla="*/ 288 w 512"/>
              <a:gd name="T27" fmla="*/ 405 h 512"/>
              <a:gd name="T28" fmla="*/ 277 w 512"/>
              <a:gd name="T29" fmla="*/ 416 h 512"/>
              <a:gd name="T30" fmla="*/ 266 w 512"/>
              <a:gd name="T31" fmla="*/ 405 h 512"/>
              <a:gd name="T32" fmla="*/ 266 w 512"/>
              <a:gd name="T33" fmla="*/ 309 h 512"/>
              <a:gd name="T34" fmla="*/ 245 w 512"/>
              <a:gd name="T35" fmla="*/ 309 h 512"/>
              <a:gd name="T36" fmla="*/ 245 w 512"/>
              <a:gd name="T37" fmla="*/ 405 h 512"/>
              <a:gd name="T38" fmla="*/ 234 w 512"/>
              <a:gd name="T39" fmla="*/ 416 h 512"/>
              <a:gd name="T40" fmla="*/ 224 w 512"/>
              <a:gd name="T41" fmla="*/ 405 h 512"/>
              <a:gd name="T42" fmla="*/ 224 w 512"/>
              <a:gd name="T43" fmla="*/ 309 h 512"/>
              <a:gd name="T44" fmla="*/ 213 w 512"/>
              <a:gd name="T45" fmla="*/ 309 h 512"/>
              <a:gd name="T46" fmla="*/ 202 w 512"/>
              <a:gd name="T47" fmla="*/ 298 h 512"/>
              <a:gd name="T48" fmla="*/ 202 w 512"/>
              <a:gd name="T49" fmla="*/ 192 h 512"/>
              <a:gd name="T50" fmla="*/ 213 w 512"/>
              <a:gd name="T51" fmla="*/ 181 h 512"/>
              <a:gd name="T52" fmla="*/ 298 w 512"/>
              <a:gd name="T53" fmla="*/ 181 h 512"/>
              <a:gd name="T54" fmla="*/ 309 w 512"/>
              <a:gd name="T55" fmla="*/ 192 h 512"/>
              <a:gd name="T56" fmla="*/ 309 w 512"/>
              <a:gd name="T57" fmla="*/ 298 h 512"/>
              <a:gd name="T58" fmla="*/ 224 w 512"/>
              <a:gd name="T59" fmla="*/ 202 h 512"/>
              <a:gd name="T60" fmla="*/ 288 w 512"/>
              <a:gd name="T61" fmla="*/ 202 h 512"/>
              <a:gd name="T62" fmla="*/ 288 w 512"/>
              <a:gd name="T63" fmla="*/ 288 h 512"/>
              <a:gd name="T64" fmla="*/ 224 w 512"/>
              <a:gd name="T65" fmla="*/ 288 h 512"/>
              <a:gd name="T66" fmla="*/ 224 w 512"/>
              <a:gd name="T67" fmla="*/ 202 h 512"/>
              <a:gd name="T68" fmla="*/ 245 w 512"/>
              <a:gd name="T69" fmla="*/ 128 h 512"/>
              <a:gd name="T70" fmla="*/ 256 w 512"/>
              <a:gd name="T71" fmla="*/ 117 h 512"/>
              <a:gd name="T72" fmla="*/ 266 w 512"/>
              <a:gd name="T73" fmla="*/ 128 h 512"/>
              <a:gd name="T74" fmla="*/ 256 w 512"/>
              <a:gd name="T75" fmla="*/ 138 h 512"/>
              <a:gd name="T76" fmla="*/ 245 w 512"/>
              <a:gd name="T77"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309" y="298"/>
                </a:moveTo>
                <a:cubicBezTo>
                  <a:pt x="309" y="304"/>
                  <a:pt x="304" y="309"/>
                  <a:pt x="298" y="309"/>
                </a:cubicBezTo>
                <a:cubicBezTo>
                  <a:pt x="288" y="309"/>
                  <a:pt x="288" y="309"/>
                  <a:pt x="288" y="309"/>
                </a:cubicBezTo>
                <a:cubicBezTo>
                  <a:pt x="288" y="405"/>
                  <a:pt x="288" y="405"/>
                  <a:pt x="288" y="405"/>
                </a:cubicBezTo>
                <a:cubicBezTo>
                  <a:pt x="288" y="411"/>
                  <a:pt x="283" y="416"/>
                  <a:pt x="277" y="416"/>
                </a:cubicBezTo>
                <a:cubicBezTo>
                  <a:pt x="271" y="416"/>
                  <a:pt x="266" y="411"/>
                  <a:pt x="266" y="405"/>
                </a:cubicBezTo>
                <a:cubicBezTo>
                  <a:pt x="266" y="309"/>
                  <a:pt x="266" y="309"/>
                  <a:pt x="266" y="309"/>
                </a:cubicBezTo>
                <a:cubicBezTo>
                  <a:pt x="245" y="309"/>
                  <a:pt x="245" y="309"/>
                  <a:pt x="245" y="309"/>
                </a:cubicBezTo>
                <a:cubicBezTo>
                  <a:pt x="245" y="405"/>
                  <a:pt x="245" y="405"/>
                  <a:pt x="245" y="405"/>
                </a:cubicBezTo>
                <a:cubicBezTo>
                  <a:pt x="245" y="411"/>
                  <a:pt x="240" y="416"/>
                  <a:pt x="234" y="416"/>
                </a:cubicBezTo>
                <a:cubicBezTo>
                  <a:pt x="228" y="416"/>
                  <a:pt x="224" y="411"/>
                  <a:pt x="224" y="405"/>
                </a:cubicBezTo>
                <a:cubicBezTo>
                  <a:pt x="224" y="309"/>
                  <a:pt x="224" y="309"/>
                  <a:pt x="224" y="309"/>
                </a:cubicBezTo>
                <a:cubicBezTo>
                  <a:pt x="213" y="309"/>
                  <a:pt x="213" y="309"/>
                  <a:pt x="213" y="309"/>
                </a:cubicBezTo>
                <a:cubicBezTo>
                  <a:pt x="207" y="309"/>
                  <a:pt x="202" y="304"/>
                  <a:pt x="202" y="298"/>
                </a:cubicBezTo>
                <a:cubicBezTo>
                  <a:pt x="202" y="192"/>
                  <a:pt x="202" y="192"/>
                  <a:pt x="202" y="192"/>
                </a:cubicBezTo>
                <a:cubicBezTo>
                  <a:pt x="202" y="186"/>
                  <a:pt x="207" y="181"/>
                  <a:pt x="213" y="181"/>
                </a:cubicBezTo>
                <a:cubicBezTo>
                  <a:pt x="298" y="181"/>
                  <a:pt x="298" y="181"/>
                  <a:pt x="298" y="181"/>
                </a:cubicBezTo>
                <a:cubicBezTo>
                  <a:pt x="304" y="181"/>
                  <a:pt x="309" y="186"/>
                  <a:pt x="309" y="192"/>
                </a:cubicBezTo>
                <a:lnTo>
                  <a:pt x="309" y="298"/>
                </a:lnTo>
                <a:close/>
                <a:moveTo>
                  <a:pt x="224" y="202"/>
                </a:moveTo>
                <a:cubicBezTo>
                  <a:pt x="288" y="202"/>
                  <a:pt x="288" y="202"/>
                  <a:pt x="288" y="202"/>
                </a:cubicBezTo>
                <a:cubicBezTo>
                  <a:pt x="288" y="288"/>
                  <a:pt x="288" y="288"/>
                  <a:pt x="288" y="288"/>
                </a:cubicBezTo>
                <a:cubicBezTo>
                  <a:pt x="224" y="288"/>
                  <a:pt x="224" y="288"/>
                  <a:pt x="224" y="288"/>
                </a:cubicBezTo>
                <a:lnTo>
                  <a:pt x="224" y="202"/>
                </a:lnTo>
                <a:close/>
                <a:moveTo>
                  <a:pt x="245" y="128"/>
                </a:moveTo>
                <a:cubicBezTo>
                  <a:pt x="245" y="122"/>
                  <a:pt x="250" y="117"/>
                  <a:pt x="256" y="117"/>
                </a:cubicBezTo>
                <a:cubicBezTo>
                  <a:pt x="262" y="117"/>
                  <a:pt x="266" y="122"/>
                  <a:pt x="266" y="128"/>
                </a:cubicBezTo>
                <a:cubicBezTo>
                  <a:pt x="266" y="134"/>
                  <a:pt x="262" y="138"/>
                  <a:pt x="256" y="138"/>
                </a:cubicBezTo>
                <a:cubicBezTo>
                  <a:pt x="250" y="138"/>
                  <a:pt x="245" y="134"/>
                  <a:pt x="245" y="12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3279561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Taxes deduction at source</a:t>
            </a:r>
            <a:endPar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spcBef>
                <a:spcPts val="1500"/>
              </a:spcBef>
            </a:pP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p:cNvSpPr txBox="1"/>
          <p:nvPr/>
        </p:nvSpPr>
        <p:spPr>
          <a:xfrm>
            <a:off x="450055" y="4398374"/>
            <a:ext cx="1708670" cy="553998"/>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Explanation 2A vs. Section 9(1)(vi)/(vii)</a:t>
            </a:r>
            <a:endParaRPr lang="en-IN" sz="1200" b="1" dirty="0" smtClean="0">
              <a:solidFill>
                <a:schemeClr val="bg1"/>
              </a:solidFill>
            </a:endParaRPr>
          </a:p>
        </p:txBody>
      </p:sp>
      <p:sp>
        <p:nvSpPr>
          <p:cNvPr id="37" name="TextBox 36"/>
          <p:cNvSpPr txBox="1"/>
          <p:nvPr/>
        </p:nvSpPr>
        <p:spPr>
          <a:xfrm>
            <a:off x="344322" y="6597069"/>
            <a:ext cx="1591158" cy="369332"/>
          </a:xfrm>
          <a:prstGeom prst="rect">
            <a:avLst/>
          </a:prstGeom>
          <a:noFill/>
        </p:spPr>
        <p:txBody>
          <a:bodyPr wrap="square" lIns="0" tIns="0" rIns="0" bIns="0" rtlCol="0">
            <a:spAutoFit/>
          </a:bodyPr>
          <a:lstStyle/>
          <a:p>
            <a:pPr>
              <a:spcBef>
                <a:spcPts val="600"/>
              </a:spcBef>
              <a:buSzPct val="100000"/>
            </a:pPr>
            <a:r>
              <a:rPr lang="en-US" sz="1200" b="1" dirty="0" smtClean="0">
                <a:solidFill>
                  <a:schemeClr val="bg1"/>
                </a:solidFill>
              </a:rPr>
              <a:t>TDS obligation in case of SEP</a:t>
            </a:r>
            <a:endParaRPr lang="en-IN" sz="1200" b="1" dirty="0" smtClean="0">
              <a:solidFill>
                <a:schemeClr val="bg1"/>
              </a:solidFill>
            </a:endParaRPr>
          </a:p>
        </p:txBody>
      </p:sp>
      <p:sp>
        <p:nvSpPr>
          <p:cNvPr id="3" name="TextBox 2"/>
          <p:cNvSpPr txBox="1"/>
          <p:nvPr/>
        </p:nvSpPr>
        <p:spPr>
          <a:xfrm>
            <a:off x="344322" y="1514475"/>
            <a:ext cx="9728366" cy="2108269"/>
          </a:xfrm>
          <a:prstGeom prst="rect">
            <a:avLst/>
          </a:prstGeom>
          <a:noFill/>
        </p:spPr>
        <p:txBody>
          <a:bodyPr wrap="square" lIns="0" tIns="0" rIns="0" bIns="0" rtlCol="0">
            <a:spAutoFit/>
          </a:bodyPr>
          <a:lstStyle/>
          <a:p>
            <a:pPr>
              <a:spcBef>
                <a:spcPts val="600"/>
              </a:spcBef>
              <a:buSzPct val="100000"/>
            </a:pPr>
            <a:r>
              <a:rPr lang="en-US" sz="1600" dirty="0"/>
              <a:t>In view of the extended scope of taxable income of a non-resident, a payer will have to be mindful of his obligation to deduct tax under section 195</a:t>
            </a:r>
            <a:r>
              <a:rPr lang="en-US" sz="1600" dirty="0" smtClean="0"/>
              <a:t>.</a:t>
            </a:r>
          </a:p>
          <a:p>
            <a:pPr>
              <a:spcBef>
                <a:spcPts val="600"/>
              </a:spcBef>
              <a:buSzPct val="100000"/>
            </a:pPr>
            <a:endParaRPr lang="en-US" sz="1600" dirty="0"/>
          </a:p>
          <a:p>
            <a:pPr marL="342900" indent="-342900">
              <a:spcBef>
                <a:spcPts val="600"/>
              </a:spcBef>
              <a:buSzPct val="100000"/>
              <a:buAutoNum type="alphaLcParenR"/>
            </a:pPr>
            <a:r>
              <a:rPr lang="en-US" sz="1600" dirty="0" smtClean="0"/>
              <a:t>Documentation requirement</a:t>
            </a:r>
          </a:p>
          <a:p>
            <a:pPr>
              <a:spcBef>
                <a:spcPts val="600"/>
              </a:spcBef>
              <a:buSzPct val="100000"/>
            </a:pPr>
            <a:endParaRPr lang="en-US" sz="1600" dirty="0" smtClean="0"/>
          </a:p>
          <a:p>
            <a:pPr marL="342900" indent="-342900">
              <a:spcBef>
                <a:spcPts val="600"/>
              </a:spcBef>
              <a:buSzPct val="100000"/>
              <a:buAutoNum type="alphaLcParenR"/>
            </a:pPr>
            <a:r>
              <a:rPr lang="en-US" sz="1600" dirty="0" smtClean="0"/>
              <a:t>Ruling from tax department</a:t>
            </a:r>
            <a:endParaRPr lang="en-US" sz="1600" dirty="0"/>
          </a:p>
          <a:p>
            <a:pPr>
              <a:spcBef>
                <a:spcPts val="600"/>
              </a:spcBef>
              <a:buSzPct val="100000"/>
            </a:pPr>
            <a:endParaRPr lang="en-IN" sz="1600" dirty="0" smtClean="0">
              <a:solidFill>
                <a:srgbClr val="313131"/>
              </a:solidFill>
            </a:endParaRPr>
          </a:p>
        </p:txBody>
      </p:sp>
    </p:spTree>
    <p:extLst>
      <p:ext uri="{BB962C8B-B14F-4D97-AF65-F5344CB8AC3E}">
        <p14:creationId xmlns:p14="http://schemas.microsoft.com/office/powerpoint/2010/main" val="29623806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32634" y="1074929"/>
            <a:ext cx="9804932" cy="1068903"/>
          </a:xfrm>
        </p:spPr>
        <p:txBody>
          <a:bodyPr>
            <a:normAutofit/>
          </a:bodyPr>
          <a:lstStyle/>
          <a:p>
            <a:r>
              <a:rPr lang="en-US" sz="1985" dirty="0"/>
              <a:t>Relevant extract</a:t>
            </a:r>
          </a:p>
        </p:txBody>
      </p:sp>
      <p:graphicFrame>
        <p:nvGraphicFramePr>
          <p:cNvPr id="12" name="Table 11"/>
          <p:cNvGraphicFramePr>
            <a:graphicFrameLocks noGrp="1"/>
          </p:cNvGraphicFramePr>
          <p:nvPr>
            <p:extLst/>
          </p:nvPr>
        </p:nvGraphicFramePr>
        <p:xfrm>
          <a:off x="311499" y="5918480"/>
          <a:ext cx="10058399" cy="1091438"/>
        </p:xfrm>
        <a:graphic>
          <a:graphicData uri="http://schemas.openxmlformats.org/drawingml/2006/table">
            <a:tbl>
              <a:tblPr firstRow="1" bandRow="1">
                <a:tableStyleId>{F5AB1C69-6EDB-4FF4-983F-18BD219EF322}</a:tableStyleId>
              </a:tblPr>
              <a:tblGrid>
                <a:gridCol w="10058399">
                  <a:extLst>
                    <a:ext uri="{9D8B030D-6E8A-4147-A177-3AD203B41FA5}">
                      <a16:colId xmlns:a16="http://schemas.microsoft.com/office/drawing/2014/main" val="1294482707"/>
                    </a:ext>
                  </a:extLst>
                </a:gridCol>
              </a:tblGrid>
              <a:tr h="952907">
                <a:tc>
                  <a:txBody>
                    <a:bodyPr/>
                    <a:lstStyle/>
                    <a:p>
                      <a:pPr marL="93663" indent="-93663" algn="just">
                        <a:spcBef>
                          <a:spcPts val="0"/>
                        </a:spcBef>
                        <a:buFont typeface="Arial" panose="020B0604020202020204" pitchFamily="34" charset="0"/>
                        <a:buChar char="•"/>
                      </a:pPr>
                      <a:r>
                        <a:rPr lang="en-US" sz="1300" b="0" dirty="0" smtClean="0"/>
                        <a:t>Business connection does not include any business activity carried out through a broker, general commission agent, etc. having an independent status who is acting in the ordinary course of his business</a:t>
                      </a:r>
                    </a:p>
                    <a:p>
                      <a:pPr marL="93663" indent="-93663" algn="just">
                        <a:spcBef>
                          <a:spcPts val="0"/>
                        </a:spcBef>
                        <a:buFont typeface="Arial" panose="020B0604020202020204" pitchFamily="34" charset="0"/>
                        <a:buChar char="•"/>
                      </a:pPr>
                      <a:endParaRPr lang="en-US" sz="1300" b="0" dirty="0" smtClean="0"/>
                    </a:p>
                    <a:p>
                      <a:pPr marL="93663" indent="-93663" algn="just">
                        <a:spcBef>
                          <a:spcPts val="0"/>
                        </a:spcBef>
                        <a:buFont typeface="Arial" panose="020B0604020202020204" pitchFamily="34" charset="0"/>
                        <a:buChar char="•"/>
                      </a:pPr>
                      <a:r>
                        <a:rPr lang="en-US" sz="1300" b="0" dirty="0" smtClean="0"/>
                        <a:t>If such broker, etc. works mainly or wholly on behalf of a NR or its affiliates, he shall not be deemed to be an agent of an independent status</a:t>
                      </a:r>
                      <a:endParaRPr lang="en-US" sz="1300" b="0" dirty="0" smtClean="0">
                        <a:solidFill>
                          <a:schemeClr val="dk1"/>
                        </a:solidFill>
                      </a:endParaRPr>
                    </a:p>
                  </a:txBody>
                  <a:tcPr marL="100838" marR="100838" marT="50419" marB="50419">
                    <a:solidFill>
                      <a:schemeClr val="accent1"/>
                    </a:solidFill>
                  </a:tcPr>
                </a:tc>
                <a:extLst>
                  <a:ext uri="{0D108BD9-81ED-4DB2-BD59-A6C34878D82A}">
                    <a16:rowId xmlns:a16="http://schemas.microsoft.com/office/drawing/2014/main" val="606494910"/>
                  </a:ext>
                </a:extLst>
              </a:tr>
            </a:tbl>
          </a:graphicData>
        </a:graphic>
      </p:graphicFrame>
      <p:sp>
        <p:nvSpPr>
          <p:cNvPr id="6" name="TextBox 5"/>
          <p:cNvSpPr txBox="1"/>
          <p:nvPr/>
        </p:nvSpPr>
        <p:spPr>
          <a:xfrm>
            <a:off x="311499" y="1418461"/>
            <a:ext cx="10148835" cy="4401205"/>
          </a:xfrm>
          <a:prstGeom prst="rect">
            <a:avLst/>
          </a:prstGeom>
          <a:noFill/>
        </p:spPr>
        <p:txBody>
          <a:bodyPr wrap="square" rtlCol="0">
            <a:spAutoFit/>
          </a:bodyPr>
          <a:lstStyle/>
          <a:p>
            <a:pPr algn="just">
              <a:defRPr/>
            </a:pPr>
            <a:r>
              <a:rPr lang="en-US" sz="1400" dirty="0">
                <a:solidFill>
                  <a:prstClr val="black"/>
                </a:solidFill>
                <a:latin typeface="+mj-lt"/>
              </a:rPr>
              <a:t>Business connection includes any business </a:t>
            </a:r>
            <a:r>
              <a:rPr lang="en-US" sz="1400" kern="0" dirty="0">
                <a:solidFill>
                  <a:prstClr val="black"/>
                </a:solidFill>
                <a:latin typeface="+mj-lt"/>
              </a:rPr>
              <a:t>activity carried out through a person, who is acting on behalf of NR, if such person,</a:t>
            </a:r>
          </a:p>
          <a:p>
            <a:pPr algn="just">
              <a:defRPr/>
            </a:pPr>
            <a:endParaRPr lang="en-US" sz="1400" kern="0" dirty="0">
              <a:solidFill>
                <a:prstClr val="black"/>
              </a:solidFill>
              <a:latin typeface="+mj-lt"/>
            </a:endParaRPr>
          </a:p>
          <a:p>
            <a:pPr marL="290615" indent="-187325" algn="just">
              <a:buFont typeface="Arial" panose="020B0604020202020204" pitchFamily="34" charset="0"/>
              <a:buChar char="•"/>
              <a:defRPr/>
            </a:pPr>
            <a:r>
              <a:rPr lang="en-US" sz="1400" dirty="0">
                <a:solidFill>
                  <a:prstClr val="black"/>
                </a:solidFill>
                <a:latin typeface="+mj-lt"/>
              </a:rPr>
              <a:t>has and habitually exercises in India;</a:t>
            </a:r>
          </a:p>
          <a:p>
            <a:pPr marL="290615" indent="-187325" algn="just">
              <a:buFont typeface="Arial" panose="020B0604020202020204" pitchFamily="34" charset="0"/>
              <a:buChar char="•"/>
              <a:defRPr/>
            </a:pPr>
            <a:endParaRPr lang="en-US" sz="1400" dirty="0">
              <a:solidFill>
                <a:prstClr val="black"/>
              </a:solidFill>
              <a:latin typeface="+mj-lt"/>
            </a:endParaRPr>
          </a:p>
          <a:p>
            <a:pPr marL="495447" lvl="1" indent="-204832" algn="just">
              <a:buFontTx/>
              <a:buChar char="-"/>
              <a:defRPr/>
            </a:pPr>
            <a:r>
              <a:rPr lang="en-US" sz="1400" dirty="0">
                <a:solidFill>
                  <a:prstClr val="black"/>
                </a:solidFill>
                <a:latin typeface="+mj-lt"/>
              </a:rPr>
              <a:t>an authority to conclude contracts on behalf of the NR, </a:t>
            </a:r>
            <a:r>
              <a:rPr lang="en-US" sz="1400" strike="sngStrike" dirty="0">
                <a:solidFill>
                  <a:srgbClr val="FF6600"/>
                </a:solidFill>
                <a:latin typeface="+mj-lt"/>
              </a:rPr>
              <a:t>unless his activities are limited to the purchase of goods or merchandise for the non-resident</a:t>
            </a:r>
            <a:r>
              <a:rPr lang="en-US" sz="1400" dirty="0">
                <a:solidFill>
                  <a:prstClr val="black"/>
                </a:solidFill>
                <a:latin typeface="+mj-lt"/>
              </a:rPr>
              <a:t>; </a:t>
            </a:r>
            <a:r>
              <a:rPr lang="en-US" sz="1400" dirty="0">
                <a:solidFill>
                  <a:srgbClr val="0070C0"/>
                </a:solidFill>
                <a:latin typeface="+mj-lt"/>
              </a:rPr>
              <a:t>or </a:t>
            </a:r>
          </a:p>
          <a:p>
            <a:pPr marL="495447" lvl="1" indent="-204832" algn="just">
              <a:buFontTx/>
              <a:buChar char="-"/>
              <a:defRPr/>
            </a:pPr>
            <a:r>
              <a:rPr lang="en-US" sz="1400" dirty="0">
                <a:solidFill>
                  <a:srgbClr val="0070C0"/>
                </a:solidFill>
                <a:latin typeface="+mj-lt"/>
              </a:rPr>
              <a:t>habitually concludes contracts; or </a:t>
            </a:r>
          </a:p>
          <a:p>
            <a:pPr marL="495447" lvl="1" indent="-204832" algn="just">
              <a:buFontTx/>
              <a:buChar char="-"/>
              <a:defRPr/>
            </a:pPr>
            <a:r>
              <a:rPr lang="en-US" sz="1400" dirty="0">
                <a:solidFill>
                  <a:srgbClr val="0070C0"/>
                </a:solidFill>
                <a:latin typeface="+mj-lt"/>
              </a:rPr>
              <a:t>habitually plays the principal role leading to conclusion of contracts by that NR </a:t>
            </a:r>
          </a:p>
          <a:p>
            <a:pPr marL="495447" lvl="1" indent="-204832" algn="just">
              <a:buFontTx/>
              <a:buChar char="-"/>
              <a:defRPr/>
            </a:pPr>
            <a:endParaRPr lang="en-US" sz="1400" dirty="0">
              <a:solidFill>
                <a:srgbClr val="0070C0"/>
              </a:solidFill>
              <a:latin typeface="+mj-lt"/>
            </a:endParaRPr>
          </a:p>
          <a:p>
            <a:pPr marL="290615" lvl="1" algn="just">
              <a:defRPr/>
            </a:pPr>
            <a:r>
              <a:rPr lang="en-US" sz="1400" dirty="0">
                <a:solidFill>
                  <a:srgbClr val="0070C0"/>
                </a:solidFill>
                <a:latin typeface="+mj-lt"/>
              </a:rPr>
              <a:t>and the contracts are</a:t>
            </a:r>
            <a:r>
              <a:rPr lang="en-US" sz="1400" dirty="0">
                <a:solidFill>
                  <a:prstClr val="black"/>
                </a:solidFill>
                <a:latin typeface="+mj-lt"/>
              </a:rPr>
              <a:t>— </a:t>
            </a:r>
          </a:p>
          <a:p>
            <a:pPr marL="605740" lvl="1" indent="-315125" algn="just">
              <a:buFontTx/>
              <a:buChar char="-"/>
              <a:defRPr/>
            </a:pPr>
            <a:r>
              <a:rPr lang="en-US" sz="1400" dirty="0">
                <a:solidFill>
                  <a:srgbClr val="0070C0"/>
                </a:solidFill>
                <a:latin typeface="+mj-lt"/>
              </a:rPr>
              <a:t>in the name of the NR; or</a:t>
            </a:r>
          </a:p>
          <a:p>
            <a:pPr marL="605740" lvl="1" indent="-315125" algn="just">
              <a:buFontTx/>
              <a:buChar char="-"/>
              <a:defRPr/>
            </a:pPr>
            <a:r>
              <a:rPr lang="en-US" sz="1400" dirty="0">
                <a:solidFill>
                  <a:srgbClr val="0070C0"/>
                </a:solidFill>
                <a:latin typeface="+mj-lt"/>
              </a:rPr>
              <a:t>for the transfer of the ownership of, or for the granting of the right to use, property owned by that NR or that NR has the right to use; or</a:t>
            </a:r>
          </a:p>
          <a:p>
            <a:pPr marL="605740" lvl="1" indent="-315125" algn="just">
              <a:buFontTx/>
              <a:buChar char="-"/>
              <a:defRPr/>
            </a:pPr>
            <a:r>
              <a:rPr lang="en-US" sz="1400" dirty="0">
                <a:solidFill>
                  <a:srgbClr val="0070C0"/>
                </a:solidFill>
                <a:latin typeface="+mj-lt"/>
              </a:rPr>
              <a:t>for the provision of services by the NR; or </a:t>
            </a:r>
          </a:p>
          <a:p>
            <a:pPr marL="605740" lvl="1" indent="-315125" algn="just">
              <a:buFontTx/>
              <a:buChar char="-"/>
              <a:defRPr/>
            </a:pPr>
            <a:endParaRPr lang="en-US" sz="1400" dirty="0">
              <a:solidFill>
                <a:srgbClr val="0070C0"/>
              </a:solidFill>
              <a:latin typeface="+mj-lt"/>
            </a:endParaRPr>
          </a:p>
          <a:p>
            <a:pPr marL="290615" lvl="1" indent="-187325" algn="just">
              <a:buFont typeface="Arial" panose="020B0604020202020204" pitchFamily="34" charset="0"/>
              <a:buChar char="•"/>
              <a:defRPr/>
            </a:pPr>
            <a:r>
              <a:rPr lang="en-US" sz="1400" dirty="0">
                <a:solidFill>
                  <a:prstClr val="black"/>
                </a:solidFill>
                <a:latin typeface="+mj-lt"/>
              </a:rPr>
              <a:t>habitually maintains in India a stock of goods or merchandise from which he regularly delivers goods or merchandise on behalf of the NR; or</a:t>
            </a:r>
          </a:p>
          <a:p>
            <a:pPr marL="290615" lvl="1" indent="-187325" algn="just">
              <a:buFont typeface="Arial" panose="020B0604020202020204" pitchFamily="34" charset="0"/>
              <a:buChar char="•"/>
              <a:defRPr/>
            </a:pPr>
            <a:endParaRPr lang="en-US" sz="1400" dirty="0">
              <a:solidFill>
                <a:prstClr val="black"/>
              </a:solidFill>
              <a:latin typeface="+mj-lt"/>
            </a:endParaRPr>
          </a:p>
          <a:p>
            <a:pPr marL="290615" lvl="1" indent="-187325" algn="just">
              <a:buFont typeface="Arial" panose="020B0604020202020204" pitchFamily="34" charset="0"/>
              <a:buChar char="•"/>
              <a:defRPr/>
            </a:pPr>
            <a:r>
              <a:rPr lang="en-US" sz="1400" dirty="0">
                <a:solidFill>
                  <a:prstClr val="black"/>
                </a:solidFill>
                <a:latin typeface="+mj-lt"/>
              </a:rPr>
              <a:t>habitually secures orders in India, mainly or wholly for the NR or its </a:t>
            </a:r>
            <a:r>
              <a:rPr lang="en-US" sz="1400" dirty="0" smtClean="0">
                <a:solidFill>
                  <a:prstClr val="black"/>
                </a:solidFill>
                <a:latin typeface="+mj-lt"/>
              </a:rPr>
              <a:t>affiliates</a:t>
            </a:r>
            <a:endParaRPr lang="en-US" sz="1400" dirty="0">
              <a:solidFill>
                <a:prstClr val="black"/>
              </a:solidFill>
              <a:latin typeface="+mj-lt"/>
            </a:endParaRPr>
          </a:p>
        </p:txBody>
      </p:sp>
      <p:sp>
        <p:nvSpPr>
          <p:cNvPr id="9"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Law </a:t>
            </a:r>
            <a:r>
              <a:rPr lang="en-US" sz="2200" b="1" dirty="0">
                <a:solidFill>
                  <a:schemeClr val="tx1"/>
                </a:solidFill>
                <a:latin typeface="Verdana" panose="020B0604030504040204" pitchFamily="34" charset="0"/>
                <a:ea typeface="Verdana" panose="020B0604030504040204" pitchFamily="34" charset="0"/>
                <a:cs typeface="Verdana" panose="020B0604030504040204" pitchFamily="34" charset="0"/>
              </a:rPr>
              <a:t>under the Income tax Act</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Business Connection - Agency</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537853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 Section 9(1)(</a:t>
            </a:r>
            <a:r>
              <a:rPr lang="en-US" sz="2200" b="1" dirty="0" err="1">
                <a:solidFill>
                  <a:prstClr val="black"/>
                </a:solidFill>
                <a:latin typeface="Verdana" panose="020B0604030504040204" pitchFamily="34" charset="0"/>
                <a:ea typeface="Verdana" panose="020B0604030504040204" pitchFamily="34" charset="0"/>
                <a:cs typeface="Verdana" panose="020B0604030504040204" pitchFamily="34" charset="0"/>
              </a:rPr>
              <a:t>i</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9"/>
          <p:cNvSpPr>
            <a:spLocks noChangeArrowheads="1"/>
          </p:cNvSpPr>
          <p:nvPr/>
        </p:nvSpPr>
        <p:spPr bwMode="auto">
          <a:xfrm>
            <a:off x="309128" y="1034979"/>
            <a:ext cx="9970336" cy="1779752"/>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lIns="91440" tIns="91440" rIns="91440" bIns="91440" rtlCol="0" anchor="t">
            <a:noAutofit/>
          </a:bodyPr>
          <a:lstStyle/>
          <a:p>
            <a:pPr>
              <a:defRPr/>
            </a:pPr>
            <a:r>
              <a:rPr lang="en-US" sz="1600" b="1" kern="0" dirty="0">
                <a:solidFill>
                  <a:schemeClr val="tx1"/>
                </a:solidFill>
              </a:rPr>
              <a:t>Safeguards</a:t>
            </a:r>
            <a:r>
              <a:rPr lang="en-US" sz="1600" b="1" kern="0" dirty="0" smtClean="0">
                <a:solidFill>
                  <a:schemeClr val="tx1"/>
                </a:solidFill>
              </a:rPr>
              <a:t>:</a:t>
            </a:r>
            <a:endParaRPr lang="en-US" sz="1800" kern="0" dirty="0">
              <a:solidFill>
                <a:schemeClr val="tx1"/>
              </a:solidFill>
            </a:endParaRPr>
          </a:p>
          <a:p>
            <a:pPr marL="171450" indent="-171450">
              <a:buFont typeface="Arial" panose="020B0604020202020204" pitchFamily="34" charset="0"/>
              <a:buChar char="•"/>
              <a:defRPr/>
            </a:pPr>
            <a:r>
              <a:rPr lang="en-US" sz="1400" kern="0" dirty="0">
                <a:solidFill>
                  <a:schemeClr val="tx1"/>
                </a:solidFill>
              </a:rPr>
              <a:t>Inclusion of SEP in the ITA </a:t>
            </a:r>
            <a:r>
              <a:rPr lang="en-US" sz="1400" kern="0" dirty="0" smtClean="0">
                <a:solidFill>
                  <a:schemeClr val="tx1"/>
                </a:solidFill>
              </a:rPr>
              <a:t>will </a:t>
            </a:r>
            <a:r>
              <a:rPr lang="en-US" sz="1400" kern="0" dirty="0">
                <a:solidFill>
                  <a:schemeClr val="tx1"/>
                </a:solidFill>
              </a:rPr>
              <a:t>not impact taxation of non-residents </a:t>
            </a:r>
            <a:r>
              <a:rPr lang="en-US" sz="1400" kern="0" dirty="0" smtClean="0">
                <a:solidFill>
                  <a:schemeClr val="tx1"/>
                </a:solidFill>
              </a:rPr>
              <a:t>to whom tax treaties apply.  This is for the reason that India’s existing treaties contain the conventional concept of permanent </a:t>
            </a:r>
            <a:r>
              <a:rPr lang="en-US" sz="1400" kern="0" dirty="0">
                <a:solidFill>
                  <a:schemeClr val="tx1"/>
                </a:solidFill>
              </a:rPr>
              <a:t>establishment (PE) </a:t>
            </a:r>
            <a:r>
              <a:rPr lang="en-US" sz="1400" kern="0" dirty="0" smtClean="0">
                <a:solidFill>
                  <a:schemeClr val="tx1"/>
                </a:solidFill>
              </a:rPr>
              <a:t>for taxing business profits of a non-resident and the ITA amendment will not be read into the tax treaties unless they are amended. </a:t>
            </a:r>
            <a:endParaRPr lang="en-US" sz="1400" kern="0" dirty="0">
              <a:solidFill>
                <a:schemeClr val="tx1"/>
              </a:solidFill>
            </a:endParaRPr>
          </a:p>
          <a:p>
            <a:pPr marL="171450" indent="-171450">
              <a:buFont typeface="Arial" panose="020B0604020202020204" pitchFamily="34" charset="0"/>
              <a:buChar char="•"/>
              <a:defRPr/>
            </a:pPr>
            <a:endParaRPr lang="en-US" sz="1400" kern="0" dirty="0">
              <a:solidFill>
                <a:schemeClr val="tx1"/>
              </a:solidFill>
            </a:endParaRPr>
          </a:p>
          <a:p>
            <a:pPr marL="171450" indent="-171450">
              <a:buFont typeface="Arial" panose="020B0604020202020204" pitchFamily="34" charset="0"/>
              <a:buChar char="•"/>
              <a:defRPr/>
            </a:pPr>
            <a:r>
              <a:rPr lang="en-US" sz="1400" kern="0" dirty="0" smtClean="0">
                <a:solidFill>
                  <a:schemeClr val="tx1"/>
                </a:solidFill>
              </a:rPr>
              <a:t>Revenues </a:t>
            </a:r>
            <a:r>
              <a:rPr lang="en-US" sz="1400" kern="0" dirty="0">
                <a:solidFill>
                  <a:schemeClr val="tx1"/>
                </a:solidFill>
              </a:rPr>
              <a:t>and </a:t>
            </a:r>
            <a:r>
              <a:rPr lang="en-US" sz="1400" kern="0" dirty="0" smtClean="0">
                <a:solidFill>
                  <a:schemeClr val="tx1"/>
                </a:solidFill>
              </a:rPr>
              <a:t>users not exceeding thresholds as may be prescribed</a:t>
            </a:r>
            <a:r>
              <a:rPr lang="en-US" sz="1400" kern="0" dirty="0">
                <a:solidFill>
                  <a:schemeClr val="tx1"/>
                </a:solidFill>
              </a:rPr>
              <a:t>, </a:t>
            </a:r>
            <a:r>
              <a:rPr lang="en-US" sz="1400" kern="0" dirty="0" smtClean="0">
                <a:solidFill>
                  <a:schemeClr val="tx1"/>
                </a:solidFill>
              </a:rPr>
              <a:t>to </a:t>
            </a:r>
            <a:r>
              <a:rPr lang="en-US" sz="1400" kern="0" dirty="0">
                <a:solidFill>
                  <a:schemeClr val="tx1"/>
                </a:solidFill>
              </a:rPr>
              <a:t>remain outside of SEP</a:t>
            </a:r>
          </a:p>
        </p:txBody>
      </p:sp>
      <p:sp useBgFill="1">
        <p:nvSpPr>
          <p:cNvPr id="7" name="Rectangle 9"/>
          <p:cNvSpPr>
            <a:spLocks noChangeArrowheads="1"/>
          </p:cNvSpPr>
          <p:nvPr/>
        </p:nvSpPr>
        <p:spPr bwMode="auto">
          <a:xfrm>
            <a:off x="309128" y="3130158"/>
            <a:ext cx="4107424" cy="4315670"/>
          </a:xfrm>
          <a:prstGeom prst="roundRect">
            <a:avLst/>
          </a:prstGeom>
          <a:ln w="19050" cmpd="sng">
            <a:solidFill>
              <a:srgbClr val="86BC25"/>
            </a:solidFill>
            <a:prstDash val="lgDash"/>
            <a:miter lim="800000"/>
          </a:ln>
        </p:spPr>
        <p:style>
          <a:lnRef idx="2">
            <a:schemeClr val="accent1"/>
          </a:lnRef>
          <a:fillRef idx="1">
            <a:schemeClr val="lt1"/>
          </a:fillRef>
          <a:effectRef idx="0">
            <a:schemeClr val="accent1"/>
          </a:effectRef>
          <a:fontRef idx="minor">
            <a:schemeClr val="dk1"/>
          </a:fontRef>
        </p:style>
        <p:txBody>
          <a:bodyPr lIns="91440" tIns="91440" rIns="91440" bIns="91440" rtlCol="0" anchor="t">
            <a:noAutofit/>
          </a:bodyPr>
          <a:lstStyle/>
          <a:p>
            <a:pPr lvl="0" algn="ctr"/>
            <a:r>
              <a:rPr lang="en-US" sz="1600" b="1" dirty="0" smtClean="0">
                <a:solidFill>
                  <a:schemeClr val="tx1"/>
                </a:solidFill>
              </a:rPr>
              <a:t>Who is impacted ?</a:t>
            </a:r>
          </a:p>
          <a:p>
            <a:pPr marL="182563" lvl="0" indent="-182563"/>
            <a:endParaRPr lang="en-US" sz="1400" dirty="0" smtClean="0">
              <a:solidFill>
                <a:schemeClr val="tx1"/>
              </a:solidFill>
            </a:endParaRPr>
          </a:p>
          <a:p>
            <a:pPr marL="285750" lvl="0" indent="-285750">
              <a:buFont typeface="Arial" panose="020B0604020202020204" pitchFamily="34" charset="0"/>
              <a:buChar char="•"/>
            </a:pPr>
            <a:r>
              <a:rPr lang="en-US" sz="1400" dirty="0" smtClean="0">
                <a:solidFill>
                  <a:schemeClr val="tx1"/>
                </a:solidFill>
              </a:rPr>
              <a:t>Non-resident carrying on specified activities beyond thresholds may be prescribed</a:t>
            </a:r>
          </a:p>
          <a:p>
            <a:pPr marL="182563" lvl="0" indent="-182563"/>
            <a:endParaRPr lang="en-US" sz="1400" dirty="0" smtClean="0">
              <a:solidFill>
                <a:schemeClr val="tx1"/>
              </a:solidFill>
            </a:endParaRPr>
          </a:p>
          <a:p>
            <a:pPr marL="342900" lvl="0" indent="-342900">
              <a:buFont typeface="Arial" panose="020B0604020202020204" pitchFamily="34" charset="0"/>
              <a:buChar char="•"/>
            </a:pPr>
            <a:r>
              <a:rPr lang="en-US" sz="1400" dirty="0">
                <a:solidFill>
                  <a:schemeClr val="tx1"/>
                </a:solidFill>
              </a:rPr>
              <a:t>Non-residents </a:t>
            </a:r>
            <a:r>
              <a:rPr lang="en-US" sz="1400" dirty="0" smtClean="0">
                <a:solidFill>
                  <a:schemeClr val="tx1"/>
                </a:solidFill>
              </a:rPr>
              <a:t>who do not have tax treaty benefits are directly impacted</a:t>
            </a:r>
          </a:p>
          <a:p>
            <a:pPr marL="342900" lvl="0" indent="-342900">
              <a:buFont typeface="Arial" panose="020B0604020202020204" pitchFamily="34" charset="0"/>
              <a:buChar char="•"/>
            </a:pPr>
            <a:endParaRPr lang="en-US" sz="1400" dirty="0" smtClean="0">
              <a:solidFill>
                <a:schemeClr val="tx1"/>
              </a:solidFill>
            </a:endParaRPr>
          </a:p>
          <a:p>
            <a:pPr marL="342900" lvl="0" indent="-342900">
              <a:buFont typeface="Arial" panose="020B0604020202020204" pitchFamily="34" charset="0"/>
              <a:buChar char="•"/>
            </a:pPr>
            <a:r>
              <a:rPr lang="en-US" sz="1400" dirty="0" smtClean="0">
                <a:solidFill>
                  <a:schemeClr val="tx1"/>
                </a:solidFill>
              </a:rPr>
              <a:t>Non-residents who have tax treaty benefits need to consider consequential obligation, if any</a:t>
            </a:r>
          </a:p>
          <a:p>
            <a:pPr marL="342900" lvl="0" indent="-342900">
              <a:buFont typeface="Arial" panose="020B0604020202020204" pitchFamily="34" charset="0"/>
              <a:buChar char="•"/>
            </a:pPr>
            <a:endParaRPr lang="en-US" sz="1400" dirty="0">
              <a:solidFill>
                <a:schemeClr val="tx1"/>
              </a:solidFill>
            </a:endParaRPr>
          </a:p>
        </p:txBody>
      </p:sp>
      <p:sp useBgFill="1">
        <p:nvSpPr>
          <p:cNvPr id="9" name="Rectangle 9"/>
          <p:cNvSpPr>
            <a:spLocks noChangeArrowheads="1"/>
          </p:cNvSpPr>
          <p:nvPr/>
        </p:nvSpPr>
        <p:spPr bwMode="auto">
          <a:xfrm>
            <a:off x="4599433" y="3130157"/>
            <a:ext cx="5840804" cy="4315671"/>
          </a:xfrm>
          <a:prstGeom prst="roundRect">
            <a:avLst/>
          </a:prstGeom>
          <a:ln w="19050" cmpd="sng">
            <a:solidFill>
              <a:srgbClr val="62B5E5"/>
            </a:solidFill>
            <a:prstDash val="lgDash"/>
            <a:miter lim="800000"/>
          </a:ln>
        </p:spPr>
        <p:style>
          <a:lnRef idx="2">
            <a:schemeClr val="accent1"/>
          </a:lnRef>
          <a:fillRef idx="1">
            <a:schemeClr val="lt1"/>
          </a:fillRef>
          <a:effectRef idx="0">
            <a:schemeClr val="accent1"/>
          </a:effectRef>
          <a:fontRef idx="minor">
            <a:schemeClr val="dk1"/>
          </a:fontRef>
        </p:style>
        <p:txBody>
          <a:bodyPr lIns="91440" tIns="91440" rIns="91440" bIns="91440" rtlCol="0" anchor="ctr">
            <a:noAutofit/>
          </a:bodyPr>
          <a:lstStyle/>
          <a:p>
            <a:pPr algn="ctr"/>
            <a:r>
              <a:rPr lang="en-US" altLang="ja-JP" sz="1600" b="1" dirty="0" smtClean="0">
                <a:solidFill>
                  <a:schemeClr val="tx1"/>
                </a:solidFill>
              </a:rPr>
              <a:t>Illustratively, which </a:t>
            </a:r>
            <a:r>
              <a:rPr lang="en-US" altLang="ja-JP" sz="1600" b="1" dirty="0">
                <a:solidFill>
                  <a:schemeClr val="tx1"/>
                </a:solidFill>
              </a:rPr>
              <a:t>transactions may be </a:t>
            </a:r>
            <a:r>
              <a:rPr lang="en-US" altLang="ja-JP" sz="1600" b="1" dirty="0" smtClean="0">
                <a:solidFill>
                  <a:schemeClr val="tx1"/>
                </a:solidFill>
              </a:rPr>
              <a:t>covered?</a:t>
            </a:r>
          </a:p>
          <a:p>
            <a:pPr algn="ctr"/>
            <a:endParaRPr lang="en-US" altLang="ja-JP" sz="1600" b="1" dirty="0">
              <a:solidFill>
                <a:schemeClr val="tx1"/>
              </a:solidFill>
            </a:endParaRPr>
          </a:p>
          <a:p>
            <a:pPr marL="285750" lvl="0" indent="-285750">
              <a:buFont typeface="Arial" panose="020B0604020202020204" pitchFamily="34" charset="0"/>
              <a:buChar char="•"/>
            </a:pPr>
            <a:r>
              <a:rPr lang="en-US" sz="1400" dirty="0" smtClean="0">
                <a:solidFill>
                  <a:schemeClr val="tx1"/>
                </a:solidFill>
              </a:rPr>
              <a:t>Sale or purchase of goods, services or </a:t>
            </a:r>
            <a:r>
              <a:rPr lang="en-US" sz="1400" dirty="0" smtClean="0">
                <a:solidFill>
                  <a:schemeClr val="tx1"/>
                </a:solidFill>
              </a:rPr>
              <a:t>property</a:t>
            </a:r>
          </a:p>
          <a:p>
            <a:pPr marL="285750" lvl="0" indent="-285750">
              <a:buFont typeface="Arial" panose="020B0604020202020204" pitchFamily="34" charset="0"/>
              <a:buChar char="•"/>
            </a:pPr>
            <a:endParaRPr lang="en-US" sz="1400" dirty="0" smtClean="0">
              <a:solidFill>
                <a:schemeClr val="tx1"/>
              </a:solidFill>
            </a:endParaRPr>
          </a:p>
          <a:p>
            <a:pPr marL="285750" lvl="0" indent="-285750">
              <a:buFont typeface="Arial" panose="020B0604020202020204" pitchFamily="34" charset="0"/>
              <a:buChar char="•"/>
            </a:pPr>
            <a:r>
              <a:rPr lang="en-US" sz="1400" dirty="0" smtClean="0">
                <a:solidFill>
                  <a:schemeClr val="tx1"/>
                </a:solidFill>
              </a:rPr>
              <a:t>Any </a:t>
            </a:r>
            <a:r>
              <a:rPr lang="en-US" sz="1400" dirty="0">
                <a:solidFill>
                  <a:schemeClr val="tx1"/>
                </a:solidFill>
              </a:rPr>
              <a:t>transaction involving download of data or </a:t>
            </a:r>
            <a:r>
              <a:rPr lang="en-US" sz="1400" dirty="0" smtClean="0">
                <a:solidFill>
                  <a:schemeClr val="tx1"/>
                </a:solidFill>
              </a:rPr>
              <a:t>software in India (like in-app purchases)</a:t>
            </a:r>
            <a:endParaRPr lang="en-US" sz="1400" dirty="0">
              <a:solidFill>
                <a:schemeClr val="tx1"/>
              </a:solidFill>
            </a:endParaRPr>
          </a:p>
          <a:p>
            <a:pPr marL="285750" lvl="0" indent="-285750">
              <a:buFont typeface="Arial" panose="020B0604020202020204" pitchFamily="34" charset="0"/>
              <a:buChar char="•"/>
            </a:pPr>
            <a:endParaRPr lang="en-US" sz="1400" dirty="0" smtClean="0">
              <a:solidFill>
                <a:schemeClr val="tx1"/>
              </a:solidFill>
            </a:endParaRPr>
          </a:p>
          <a:p>
            <a:pPr marL="285750" lvl="0" indent="-285750">
              <a:buFont typeface="Arial" panose="020B0604020202020204" pitchFamily="34" charset="0"/>
              <a:buChar char="•"/>
            </a:pPr>
            <a:r>
              <a:rPr lang="en-US" sz="1400" dirty="0" smtClean="0">
                <a:solidFill>
                  <a:schemeClr val="tx1"/>
                </a:solidFill>
              </a:rPr>
              <a:t>Provision of online training / gaming services</a:t>
            </a:r>
            <a:endParaRPr lang="en-US" sz="1400" dirty="0">
              <a:solidFill>
                <a:schemeClr val="tx1"/>
              </a:solidFill>
            </a:endParaRPr>
          </a:p>
          <a:p>
            <a:pPr marL="285750" lvl="0" indent="-285750">
              <a:buFont typeface="Arial" panose="020B0604020202020204" pitchFamily="34" charset="0"/>
              <a:buChar char="•"/>
            </a:pPr>
            <a:endParaRPr lang="en-US" sz="1400" dirty="0" smtClean="0">
              <a:solidFill>
                <a:schemeClr val="tx1"/>
              </a:solidFill>
            </a:endParaRPr>
          </a:p>
          <a:p>
            <a:pPr marL="285750" lvl="0" indent="-285750">
              <a:buFont typeface="Arial" panose="020B0604020202020204" pitchFamily="34" charset="0"/>
              <a:buChar char="•"/>
            </a:pPr>
            <a:r>
              <a:rPr lang="en-US" sz="1400" dirty="0" smtClean="0">
                <a:solidFill>
                  <a:schemeClr val="tx1"/>
                </a:solidFill>
              </a:rPr>
              <a:t>Provision of services of streaming of e-content (audio / video)</a:t>
            </a:r>
          </a:p>
          <a:p>
            <a:pPr marL="285750" lvl="0" indent="-285750">
              <a:buFont typeface="Arial" panose="020B0604020202020204" pitchFamily="34" charset="0"/>
              <a:buChar char="•"/>
            </a:pPr>
            <a:endParaRPr lang="en-US" sz="1400" dirty="0">
              <a:solidFill>
                <a:schemeClr val="tx1"/>
              </a:solidFill>
            </a:endParaRPr>
          </a:p>
          <a:p>
            <a:pPr marL="285750" lvl="0" indent="-285750">
              <a:buFont typeface="Arial" panose="020B0604020202020204" pitchFamily="34" charset="0"/>
              <a:buChar char="•"/>
            </a:pPr>
            <a:r>
              <a:rPr lang="en-US" sz="1400" dirty="0" smtClean="0">
                <a:solidFill>
                  <a:schemeClr val="tx1"/>
                </a:solidFill>
              </a:rPr>
              <a:t>Interaction with customers such as for trouble shooting, </a:t>
            </a:r>
            <a:r>
              <a:rPr lang="en-US" sz="1400" dirty="0" err="1" smtClean="0">
                <a:solidFill>
                  <a:schemeClr val="tx1"/>
                </a:solidFill>
              </a:rPr>
              <a:t>etc</a:t>
            </a:r>
            <a:endParaRPr lang="en-US" sz="1400" dirty="0" smtClean="0">
              <a:solidFill>
                <a:schemeClr val="tx1"/>
              </a:solidFill>
            </a:endParaRPr>
          </a:p>
          <a:p>
            <a:pPr marL="285750" lvl="0" indent="-285750">
              <a:buFont typeface="Arial" panose="020B0604020202020204" pitchFamily="34" charset="0"/>
              <a:buChar char="•"/>
            </a:pPr>
            <a:endParaRPr lang="en-US" sz="1400" dirty="0" smtClean="0">
              <a:solidFill>
                <a:schemeClr val="tx1"/>
              </a:solidFill>
            </a:endParaRPr>
          </a:p>
          <a:p>
            <a:pPr marL="285750" lvl="0" indent="-285750">
              <a:buFont typeface="Arial" panose="020B0604020202020204" pitchFamily="34" charset="0"/>
              <a:buChar char="•"/>
            </a:pPr>
            <a:r>
              <a:rPr lang="en-US" sz="1400" dirty="0" smtClean="0">
                <a:solidFill>
                  <a:schemeClr val="tx1"/>
                </a:solidFill>
              </a:rPr>
              <a:t>Websites, </a:t>
            </a:r>
            <a:r>
              <a:rPr lang="en-US" sz="1400" dirty="0">
                <a:solidFill>
                  <a:schemeClr val="tx1"/>
                </a:solidFill>
              </a:rPr>
              <a:t>online database, </a:t>
            </a:r>
            <a:r>
              <a:rPr lang="en-US" sz="1400" dirty="0" smtClean="0">
                <a:solidFill>
                  <a:schemeClr val="tx1"/>
                </a:solidFill>
              </a:rPr>
              <a:t>cloud storage and computing services, with significant user base in India</a:t>
            </a:r>
          </a:p>
        </p:txBody>
      </p:sp>
    </p:spTree>
    <p:extLst>
      <p:ext uri="{BB962C8B-B14F-4D97-AF65-F5344CB8AC3E}">
        <p14:creationId xmlns:p14="http://schemas.microsoft.com/office/powerpoint/2010/main" val="30697652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311500" y="309640"/>
            <a:ext cx="9154048"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 Section 9(1)(</a:t>
            </a:r>
            <a:r>
              <a:rPr lang="en-US" sz="2200" b="1" dirty="0" err="1">
                <a:solidFill>
                  <a:prstClr val="black"/>
                </a:solidFill>
                <a:latin typeface="Verdana" panose="020B0604030504040204" pitchFamily="34" charset="0"/>
                <a:ea typeface="Verdana" panose="020B0604030504040204" pitchFamily="34" charset="0"/>
                <a:cs typeface="Verdana" panose="020B0604030504040204" pitchFamily="34" charset="0"/>
              </a:rPr>
              <a:t>i</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Key Consideration</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Diagram 8"/>
          <p:cNvGraphicFramePr/>
          <p:nvPr>
            <p:extLst>
              <p:ext uri="{D42A27DB-BD31-4B8C-83A1-F6EECF244321}">
                <p14:modId xmlns:p14="http://schemas.microsoft.com/office/powerpoint/2010/main" val="3016505870"/>
              </p:ext>
            </p:extLst>
          </p:nvPr>
        </p:nvGraphicFramePr>
        <p:xfrm>
          <a:off x="631370" y="1145511"/>
          <a:ext cx="8924611" cy="5468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bwMode="gray">
          <a:xfrm>
            <a:off x="311500" y="6681851"/>
            <a:ext cx="10148834" cy="77404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marL="171450" indent="-171450" algn="just">
              <a:buFont typeface="Arial" panose="020B0604020202020204" pitchFamily="34" charset="0"/>
              <a:buChar char="•"/>
            </a:pPr>
            <a:r>
              <a:rPr lang="en-US" sz="1200" dirty="0"/>
              <a:t>The Central Board of Direct Taxes (‘CBDT’) in order to frame the Income-tax Rules for applicability </a:t>
            </a:r>
            <a:r>
              <a:rPr lang="en-US" sz="1200" dirty="0" smtClean="0"/>
              <a:t>of Significant </a:t>
            </a:r>
            <a:r>
              <a:rPr lang="en-US" sz="1200" dirty="0"/>
              <a:t>Economic Presence through notification dated 13 July 2018 has invited the </a:t>
            </a:r>
            <a:r>
              <a:rPr lang="en-US" sz="1200" dirty="0" smtClean="0"/>
              <a:t>suggestion / comments </a:t>
            </a:r>
            <a:r>
              <a:rPr lang="en-US" sz="1200" dirty="0"/>
              <a:t>of stakeholders and general public </a:t>
            </a:r>
            <a:r>
              <a:rPr lang="en-US" sz="1200" dirty="0" smtClean="0"/>
              <a:t>in relation to </a:t>
            </a:r>
            <a:r>
              <a:rPr lang="en-US" sz="1200" dirty="0"/>
              <a:t>Revenue </a:t>
            </a:r>
            <a:r>
              <a:rPr lang="en-US" sz="1200" dirty="0" smtClean="0"/>
              <a:t>threshold and threshold </a:t>
            </a:r>
            <a:r>
              <a:rPr lang="en-US" sz="1200" dirty="0"/>
              <a:t>for number of ‘users’</a:t>
            </a:r>
          </a:p>
        </p:txBody>
      </p:sp>
    </p:spTree>
    <p:extLst>
      <p:ext uri="{BB962C8B-B14F-4D97-AF65-F5344CB8AC3E}">
        <p14:creationId xmlns:p14="http://schemas.microsoft.com/office/powerpoint/2010/main" val="12187251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311500" y="309640"/>
            <a:ext cx="9154048"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Some recent developments around the world</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Shape 6"/>
          <p:cNvSpPr/>
          <p:nvPr/>
        </p:nvSpPr>
        <p:spPr>
          <a:xfrm>
            <a:off x="-1" y="1940925"/>
            <a:ext cx="10688639" cy="4138328"/>
          </a:xfrm>
          <a:prstGeom prst="leftRightRibb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8" name="Group 7"/>
          <p:cNvGrpSpPr/>
          <p:nvPr/>
        </p:nvGrpSpPr>
        <p:grpSpPr>
          <a:xfrm>
            <a:off x="834012" y="2687094"/>
            <a:ext cx="4038503" cy="1919458"/>
            <a:chOff x="1399720" y="1110351"/>
            <a:chExt cx="3918548" cy="2286209"/>
          </a:xfrm>
        </p:grpSpPr>
        <p:sp>
          <p:nvSpPr>
            <p:cNvPr id="14" name="Rectangle 13"/>
            <p:cNvSpPr/>
            <p:nvPr/>
          </p:nvSpPr>
          <p:spPr>
            <a:xfrm>
              <a:off x="1399720" y="1110351"/>
              <a:ext cx="3849230" cy="2286209"/>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5" name="TextBox 14"/>
            <p:cNvSpPr txBox="1"/>
            <p:nvPr/>
          </p:nvSpPr>
          <p:spPr>
            <a:xfrm>
              <a:off x="1469038" y="1110351"/>
              <a:ext cx="3849230" cy="22862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lvl="0" defTabSz="666750">
                <a:lnSpc>
                  <a:spcPct val="90000"/>
                </a:lnSpc>
                <a:spcBef>
                  <a:spcPct val="0"/>
                </a:spcBef>
                <a:spcAft>
                  <a:spcPct val="35000"/>
                </a:spcAft>
              </a:pPr>
              <a:r>
                <a:rPr lang="en-US" sz="1500" b="1" kern="1200" dirty="0" smtClean="0">
                  <a:solidFill>
                    <a:schemeClr val="bg1"/>
                  </a:solidFill>
                </a:rPr>
                <a:t>Israel’ step towards SEP</a:t>
              </a:r>
            </a:p>
            <a:p>
              <a:pPr lvl="0" defTabSz="666750">
                <a:lnSpc>
                  <a:spcPct val="90000"/>
                </a:lnSpc>
                <a:spcBef>
                  <a:spcPct val="0"/>
                </a:spcBef>
                <a:spcAft>
                  <a:spcPct val="35000"/>
                </a:spcAft>
              </a:pPr>
              <a:r>
                <a:rPr lang="en-US" sz="1500" kern="1200" dirty="0" smtClean="0">
                  <a:solidFill>
                    <a:schemeClr val="bg1"/>
                  </a:solidFill>
                </a:rPr>
                <a:t>Israel Tax Authority published a circular which addresses taxation of foreign companies that operate in Israel through e-commerce and online services.  SEP is defined in reference to various illustrative ‘digital factors’.</a:t>
              </a:r>
              <a:endParaRPr lang="en-US" sz="1500" kern="1200" dirty="0">
                <a:solidFill>
                  <a:schemeClr val="bg1"/>
                </a:solidFill>
              </a:endParaRPr>
            </a:p>
          </p:txBody>
        </p:sp>
      </p:grpSp>
      <p:grpSp>
        <p:nvGrpSpPr>
          <p:cNvPr id="11" name="Group 10"/>
          <p:cNvGrpSpPr/>
          <p:nvPr/>
        </p:nvGrpSpPr>
        <p:grpSpPr>
          <a:xfrm>
            <a:off x="5474287" y="3011579"/>
            <a:ext cx="4228859" cy="2414530"/>
            <a:chOff x="5766373" y="1856868"/>
            <a:chExt cx="4614884" cy="2570907"/>
          </a:xfrm>
        </p:grpSpPr>
        <p:sp>
          <p:nvSpPr>
            <p:cNvPr id="12" name="Rectangle 11"/>
            <p:cNvSpPr/>
            <p:nvPr/>
          </p:nvSpPr>
          <p:spPr>
            <a:xfrm>
              <a:off x="5832167" y="1856868"/>
              <a:ext cx="4549090" cy="2286209"/>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3" name="TextBox 12"/>
            <p:cNvSpPr txBox="1"/>
            <p:nvPr/>
          </p:nvSpPr>
          <p:spPr>
            <a:xfrm>
              <a:off x="5766373" y="2141567"/>
              <a:ext cx="4549091" cy="22862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lvl="0" defTabSz="666750">
                <a:lnSpc>
                  <a:spcPct val="90000"/>
                </a:lnSpc>
                <a:spcBef>
                  <a:spcPct val="0"/>
                </a:spcBef>
                <a:spcAft>
                  <a:spcPct val="35000"/>
                </a:spcAft>
              </a:pPr>
              <a:r>
                <a:rPr lang="en-US" sz="1500" b="1" kern="1200" dirty="0" smtClean="0">
                  <a:solidFill>
                    <a:schemeClr val="bg1"/>
                  </a:solidFill>
                </a:rPr>
                <a:t>European Union (EU)’s proposal for taxation of Significant Digital Presence (SDP)</a:t>
              </a:r>
            </a:p>
            <a:p>
              <a:pPr lvl="0" defTabSz="666750">
                <a:lnSpc>
                  <a:spcPct val="90000"/>
                </a:lnSpc>
                <a:spcBef>
                  <a:spcPct val="0"/>
                </a:spcBef>
                <a:spcAft>
                  <a:spcPct val="35000"/>
                </a:spcAft>
              </a:pPr>
              <a:r>
                <a:rPr lang="en-US" sz="1500" kern="1200" dirty="0" smtClean="0">
                  <a:solidFill>
                    <a:schemeClr val="bg1"/>
                  </a:solidFill>
                </a:rPr>
                <a:t>EU proposes to establish a taxable nexus of a digital business in member state based on revenue, number of users / contracts for a digital services - digitally sold goods proposed to be excluded</a:t>
              </a:r>
              <a:endParaRPr lang="en-US" sz="1500" kern="1200" dirty="0">
                <a:solidFill>
                  <a:schemeClr val="bg1"/>
                </a:solidFill>
              </a:endParaRPr>
            </a:p>
          </p:txBody>
        </p:sp>
      </p:grpSp>
    </p:spTree>
    <p:extLst>
      <p:ext uri="{BB962C8B-B14F-4D97-AF65-F5344CB8AC3E}">
        <p14:creationId xmlns:p14="http://schemas.microsoft.com/office/powerpoint/2010/main" val="50141014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311500" y="309640"/>
            <a:ext cx="9154048"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Significant Economic Presence </a:t>
            </a:r>
            <a:r>
              <a:rPr lang="en-US"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Key takeaways</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834012" y="2687094"/>
            <a:ext cx="3967065" cy="1919458"/>
            <a:chOff x="1399720" y="1110351"/>
            <a:chExt cx="3849230" cy="2286209"/>
          </a:xfrm>
        </p:grpSpPr>
        <p:sp>
          <p:nvSpPr>
            <p:cNvPr id="14" name="Rectangle 13"/>
            <p:cNvSpPr/>
            <p:nvPr/>
          </p:nvSpPr>
          <p:spPr>
            <a:xfrm>
              <a:off x="1399720" y="1110351"/>
              <a:ext cx="3849230" cy="2286209"/>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5" name="TextBox 14"/>
            <p:cNvSpPr txBox="1"/>
            <p:nvPr/>
          </p:nvSpPr>
          <p:spPr>
            <a:xfrm>
              <a:off x="1399720" y="1110351"/>
              <a:ext cx="3849230" cy="22862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Israel’ step towards SEP</a:t>
              </a:r>
            </a:p>
            <a:p>
              <a:pPr lvl="0" algn="ctr" defTabSz="666750">
                <a:lnSpc>
                  <a:spcPct val="90000"/>
                </a:lnSpc>
                <a:spcBef>
                  <a:spcPct val="0"/>
                </a:spcBef>
                <a:spcAft>
                  <a:spcPct val="35000"/>
                </a:spcAft>
              </a:pPr>
              <a:endParaRPr lang="en-US" sz="1500" kern="1200" dirty="0" smtClean="0">
                <a:solidFill>
                  <a:schemeClr val="bg1"/>
                </a:solidFill>
              </a:endParaRPr>
            </a:p>
            <a:p>
              <a:pPr lvl="0" algn="ctr" defTabSz="666750">
                <a:lnSpc>
                  <a:spcPct val="90000"/>
                </a:lnSpc>
                <a:spcBef>
                  <a:spcPct val="0"/>
                </a:spcBef>
                <a:spcAft>
                  <a:spcPct val="35000"/>
                </a:spcAft>
              </a:pPr>
              <a:r>
                <a:rPr lang="en-US" sz="1500" kern="1200" dirty="0" smtClean="0">
                  <a:solidFill>
                    <a:schemeClr val="bg1"/>
                  </a:solidFill>
                </a:rPr>
                <a:t>Israel Tax Authority published a circular which addresses taxation of foreign companies that operate in Israel through e-commerce and online services.  SEP is defined in reference to various illustrative ‘digital factors’.</a:t>
              </a:r>
              <a:endParaRPr lang="en-US" sz="1500" kern="1200" dirty="0">
                <a:solidFill>
                  <a:schemeClr val="bg1"/>
                </a:solidFill>
              </a:endParaRPr>
            </a:p>
          </p:txBody>
        </p:sp>
      </p:grpSp>
      <p:grpSp>
        <p:nvGrpSpPr>
          <p:cNvPr id="11" name="Group 10"/>
          <p:cNvGrpSpPr/>
          <p:nvPr/>
        </p:nvGrpSpPr>
        <p:grpSpPr>
          <a:xfrm>
            <a:off x="5474287" y="3011579"/>
            <a:ext cx="4228859" cy="2414530"/>
            <a:chOff x="5766373" y="1856868"/>
            <a:chExt cx="4614884" cy="2570907"/>
          </a:xfrm>
        </p:grpSpPr>
        <p:sp>
          <p:nvSpPr>
            <p:cNvPr id="12" name="Rectangle 11"/>
            <p:cNvSpPr/>
            <p:nvPr/>
          </p:nvSpPr>
          <p:spPr>
            <a:xfrm>
              <a:off x="5832167" y="1856868"/>
              <a:ext cx="4549090" cy="2286209"/>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3" name="TextBox 12"/>
            <p:cNvSpPr txBox="1"/>
            <p:nvPr/>
          </p:nvSpPr>
          <p:spPr>
            <a:xfrm>
              <a:off x="5766373" y="2141567"/>
              <a:ext cx="4549091" cy="22862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3340" rIns="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European Union (EU)’s proposal for taxation of Significant Digital Presence (SDP)</a:t>
              </a:r>
            </a:p>
            <a:p>
              <a:pPr lvl="0" algn="ctr" defTabSz="666750">
                <a:lnSpc>
                  <a:spcPct val="90000"/>
                </a:lnSpc>
                <a:spcBef>
                  <a:spcPct val="0"/>
                </a:spcBef>
                <a:spcAft>
                  <a:spcPct val="35000"/>
                </a:spcAft>
              </a:pPr>
              <a:endParaRPr lang="en-US" sz="1500" kern="1200" dirty="0" smtClean="0">
                <a:solidFill>
                  <a:schemeClr val="bg1"/>
                </a:solidFill>
              </a:endParaRPr>
            </a:p>
            <a:p>
              <a:pPr lvl="0" algn="ctr" defTabSz="666750">
                <a:lnSpc>
                  <a:spcPct val="90000"/>
                </a:lnSpc>
                <a:spcBef>
                  <a:spcPct val="0"/>
                </a:spcBef>
                <a:spcAft>
                  <a:spcPct val="35000"/>
                </a:spcAft>
              </a:pPr>
              <a:r>
                <a:rPr lang="en-US" sz="1500" kern="1200" dirty="0" smtClean="0">
                  <a:solidFill>
                    <a:schemeClr val="bg1"/>
                  </a:solidFill>
                </a:rPr>
                <a:t>EU proposes to establish a taxable nexus of a digital business in member state based on revenue, number of users / contracts for a digital services - digitally sold goods proposed to be excluded</a:t>
              </a:r>
              <a:endParaRPr lang="en-US" sz="1500" kern="1200" dirty="0">
                <a:solidFill>
                  <a:schemeClr val="bg1"/>
                </a:solidFill>
              </a:endParaRPr>
            </a:p>
          </p:txBody>
        </p:sp>
      </p:grpSp>
      <p:grpSp>
        <p:nvGrpSpPr>
          <p:cNvPr id="21" name="Group 3"/>
          <p:cNvGrpSpPr>
            <a:grpSpLocks/>
          </p:cNvGrpSpPr>
          <p:nvPr/>
        </p:nvGrpSpPr>
        <p:grpSpPr bwMode="auto">
          <a:xfrm>
            <a:off x="1024931" y="1504739"/>
            <a:ext cx="7947365" cy="5418574"/>
            <a:chOff x="1489" y="1070"/>
            <a:chExt cx="3261" cy="2590"/>
          </a:xfrm>
        </p:grpSpPr>
        <p:sp>
          <p:nvSpPr>
            <p:cNvPr id="22" name="Freeform 4"/>
            <p:cNvSpPr>
              <a:spLocks/>
            </p:cNvSpPr>
            <p:nvPr/>
          </p:nvSpPr>
          <p:spPr bwMode="auto">
            <a:xfrm>
              <a:off x="3123" y="1070"/>
              <a:ext cx="1627" cy="1584"/>
            </a:xfrm>
            <a:custGeom>
              <a:avLst/>
              <a:gdLst>
                <a:gd name="T0" fmla="*/ 0 w 1627"/>
                <a:gd name="T1" fmla="*/ 0 h 1584"/>
                <a:gd name="T2" fmla="*/ 1627 w 1627"/>
                <a:gd name="T3" fmla="*/ 1265 h 1584"/>
                <a:gd name="T4" fmla="*/ 1480 w 1627"/>
                <a:gd name="T5" fmla="*/ 1276 h 1584"/>
                <a:gd name="T6" fmla="*/ 1476 w 1627"/>
                <a:gd name="T7" fmla="*/ 1304 h 1584"/>
                <a:gd name="T8" fmla="*/ 1483 w 1627"/>
                <a:gd name="T9" fmla="*/ 1339 h 1584"/>
                <a:gd name="T10" fmla="*/ 1494 w 1627"/>
                <a:gd name="T11" fmla="*/ 1382 h 1584"/>
                <a:gd name="T12" fmla="*/ 1502 w 1627"/>
                <a:gd name="T13" fmla="*/ 1423 h 1584"/>
                <a:gd name="T14" fmla="*/ 1499 w 1627"/>
                <a:gd name="T15" fmla="*/ 1461 h 1584"/>
                <a:gd name="T16" fmla="*/ 1487 w 1627"/>
                <a:gd name="T17" fmla="*/ 1499 h 1584"/>
                <a:gd name="T18" fmla="*/ 1461 w 1627"/>
                <a:gd name="T19" fmla="*/ 1530 h 1584"/>
                <a:gd name="T20" fmla="*/ 1431 w 1627"/>
                <a:gd name="T21" fmla="*/ 1555 h 1584"/>
                <a:gd name="T22" fmla="*/ 1394 w 1627"/>
                <a:gd name="T23" fmla="*/ 1572 h 1584"/>
                <a:gd name="T24" fmla="*/ 1348 w 1627"/>
                <a:gd name="T25" fmla="*/ 1582 h 1584"/>
                <a:gd name="T26" fmla="*/ 1307 w 1627"/>
                <a:gd name="T27" fmla="*/ 1584 h 1584"/>
                <a:gd name="T28" fmla="*/ 1271 w 1627"/>
                <a:gd name="T29" fmla="*/ 1579 h 1584"/>
                <a:gd name="T30" fmla="*/ 1235 w 1627"/>
                <a:gd name="T31" fmla="*/ 1568 h 1584"/>
                <a:gd name="T32" fmla="*/ 1205 w 1627"/>
                <a:gd name="T33" fmla="*/ 1548 h 1584"/>
                <a:gd name="T34" fmla="*/ 1177 w 1627"/>
                <a:gd name="T35" fmla="*/ 1519 h 1584"/>
                <a:gd name="T36" fmla="*/ 1154 w 1627"/>
                <a:gd name="T37" fmla="*/ 1486 h 1584"/>
                <a:gd name="T38" fmla="*/ 1142 w 1627"/>
                <a:gd name="T39" fmla="*/ 1441 h 1584"/>
                <a:gd name="T40" fmla="*/ 1147 w 1627"/>
                <a:gd name="T41" fmla="*/ 1396 h 1584"/>
                <a:gd name="T42" fmla="*/ 1159 w 1627"/>
                <a:gd name="T43" fmla="*/ 1351 h 1584"/>
                <a:gd name="T44" fmla="*/ 1168 w 1627"/>
                <a:gd name="T45" fmla="*/ 1306 h 1584"/>
                <a:gd name="T46" fmla="*/ 1167 w 1627"/>
                <a:gd name="T47" fmla="*/ 1284 h 1584"/>
                <a:gd name="T48" fmla="*/ 892 w 1627"/>
                <a:gd name="T49" fmla="*/ 1273 h 1584"/>
                <a:gd name="T50" fmla="*/ 895 w 1627"/>
                <a:gd name="T51" fmla="*/ 1198 h 1584"/>
                <a:gd name="T52" fmla="*/ 889 w 1627"/>
                <a:gd name="T53" fmla="*/ 1149 h 1584"/>
                <a:gd name="T54" fmla="*/ 878 w 1627"/>
                <a:gd name="T55" fmla="*/ 1119 h 1584"/>
                <a:gd name="T56" fmla="*/ 855 w 1627"/>
                <a:gd name="T57" fmla="*/ 1095 h 1584"/>
                <a:gd name="T58" fmla="*/ 824 w 1627"/>
                <a:gd name="T59" fmla="*/ 1080 h 1584"/>
                <a:gd name="T60" fmla="*/ 786 w 1627"/>
                <a:gd name="T61" fmla="*/ 1075 h 1584"/>
                <a:gd name="T62" fmla="*/ 731 w 1627"/>
                <a:gd name="T63" fmla="*/ 1078 h 1584"/>
                <a:gd name="T64" fmla="*/ 679 w 1627"/>
                <a:gd name="T65" fmla="*/ 1082 h 1584"/>
                <a:gd name="T66" fmla="*/ 625 w 1627"/>
                <a:gd name="T67" fmla="*/ 1082 h 1584"/>
                <a:gd name="T68" fmla="*/ 571 w 1627"/>
                <a:gd name="T69" fmla="*/ 1073 h 1584"/>
                <a:gd name="T70" fmla="*/ 530 w 1627"/>
                <a:gd name="T71" fmla="*/ 1049 h 1584"/>
                <a:gd name="T72" fmla="*/ 506 w 1627"/>
                <a:gd name="T73" fmla="*/ 1016 h 1584"/>
                <a:gd name="T74" fmla="*/ 496 w 1627"/>
                <a:gd name="T75" fmla="*/ 972 h 1584"/>
                <a:gd name="T76" fmla="*/ 498 w 1627"/>
                <a:gd name="T77" fmla="*/ 923 h 1584"/>
                <a:gd name="T78" fmla="*/ 491 w 1627"/>
                <a:gd name="T79" fmla="*/ 878 h 1584"/>
                <a:gd name="T80" fmla="*/ 480 w 1627"/>
                <a:gd name="T81" fmla="*/ 849 h 1584"/>
                <a:gd name="T82" fmla="*/ 463 w 1627"/>
                <a:gd name="T83" fmla="*/ 831 h 1584"/>
                <a:gd name="T84" fmla="*/ 423 w 1627"/>
                <a:gd name="T85" fmla="*/ 813 h 1584"/>
                <a:gd name="T86" fmla="*/ 371 w 1627"/>
                <a:gd name="T87" fmla="*/ 799 h 1584"/>
                <a:gd name="T88" fmla="*/ 313 w 1627"/>
                <a:gd name="T89" fmla="*/ 789 h 1584"/>
                <a:gd name="T90" fmla="*/ 269 w 1627"/>
                <a:gd name="T91" fmla="*/ 775 h 1584"/>
                <a:gd name="T92" fmla="*/ 231 w 1627"/>
                <a:gd name="T93" fmla="*/ 753 h 1584"/>
                <a:gd name="T94" fmla="*/ 200 w 1627"/>
                <a:gd name="T95" fmla="*/ 724 h 1584"/>
                <a:gd name="T96" fmla="*/ 180 w 1627"/>
                <a:gd name="T97" fmla="*/ 687 h 1584"/>
                <a:gd name="T98" fmla="*/ 177 w 1627"/>
                <a:gd name="T99" fmla="*/ 646 h 1584"/>
                <a:gd name="T100" fmla="*/ 189 w 1627"/>
                <a:gd name="T101" fmla="*/ 601 h 1584"/>
                <a:gd name="T102" fmla="*/ 199 w 1627"/>
                <a:gd name="T103" fmla="*/ 550 h 1584"/>
                <a:gd name="T104" fmla="*/ 207 w 1627"/>
                <a:gd name="T105" fmla="*/ 502 h 1584"/>
                <a:gd name="T106" fmla="*/ 199 w 1627"/>
                <a:gd name="T107" fmla="*/ 454 h 1584"/>
                <a:gd name="T108" fmla="*/ 179 w 1627"/>
                <a:gd name="T109" fmla="*/ 410 h 1584"/>
                <a:gd name="T110" fmla="*/ 159 w 1627"/>
                <a:gd name="T111" fmla="*/ 384 h 1584"/>
                <a:gd name="T112" fmla="*/ 134 w 1627"/>
                <a:gd name="T113" fmla="*/ 360 h 1584"/>
                <a:gd name="T114" fmla="*/ 104 w 1627"/>
                <a:gd name="T115" fmla="*/ 343 h 1584"/>
                <a:gd name="T116" fmla="*/ 66 w 1627"/>
                <a:gd name="T117" fmla="*/ 331 h 1584"/>
                <a:gd name="T118" fmla="*/ 21 w 1627"/>
                <a:gd name="T119" fmla="*/ 330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7"/>
                <a:gd name="T181" fmla="*/ 0 h 1584"/>
                <a:gd name="T182" fmla="*/ 1627 w 1627"/>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7" h="1584">
                  <a:moveTo>
                    <a:pt x="0" y="330"/>
                  </a:moveTo>
                  <a:lnTo>
                    <a:pt x="0" y="0"/>
                  </a:lnTo>
                  <a:lnTo>
                    <a:pt x="1626" y="0"/>
                  </a:lnTo>
                  <a:lnTo>
                    <a:pt x="1627" y="1265"/>
                  </a:lnTo>
                  <a:lnTo>
                    <a:pt x="1486" y="1265"/>
                  </a:lnTo>
                  <a:lnTo>
                    <a:pt x="1480" y="1276"/>
                  </a:lnTo>
                  <a:lnTo>
                    <a:pt x="1476" y="1291"/>
                  </a:lnTo>
                  <a:lnTo>
                    <a:pt x="1476" y="1304"/>
                  </a:lnTo>
                  <a:lnTo>
                    <a:pt x="1478" y="1320"/>
                  </a:lnTo>
                  <a:lnTo>
                    <a:pt x="1483" y="1339"/>
                  </a:lnTo>
                  <a:lnTo>
                    <a:pt x="1489" y="1365"/>
                  </a:lnTo>
                  <a:lnTo>
                    <a:pt x="1494" y="1382"/>
                  </a:lnTo>
                  <a:lnTo>
                    <a:pt x="1499" y="1403"/>
                  </a:lnTo>
                  <a:lnTo>
                    <a:pt x="1502" y="1423"/>
                  </a:lnTo>
                  <a:lnTo>
                    <a:pt x="1502" y="1442"/>
                  </a:lnTo>
                  <a:lnTo>
                    <a:pt x="1499" y="1461"/>
                  </a:lnTo>
                  <a:lnTo>
                    <a:pt x="1494" y="1481"/>
                  </a:lnTo>
                  <a:lnTo>
                    <a:pt x="1487" y="1499"/>
                  </a:lnTo>
                  <a:lnTo>
                    <a:pt x="1476" y="1513"/>
                  </a:lnTo>
                  <a:lnTo>
                    <a:pt x="1461" y="1530"/>
                  </a:lnTo>
                  <a:lnTo>
                    <a:pt x="1445" y="1543"/>
                  </a:lnTo>
                  <a:lnTo>
                    <a:pt x="1431" y="1555"/>
                  </a:lnTo>
                  <a:lnTo>
                    <a:pt x="1414" y="1565"/>
                  </a:lnTo>
                  <a:lnTo>
                    <a:pt x="1394" y="1572"/>
                  </a:lnTo>
                  <a:lnTo>
                    <a:pt x="1370" y="1579"/>
                  </a:lnTo>
                  <a:lnTo>
                    <a:pt x="1348" y="1582"/>
                  </a:lnTo>
                  <a:lnTo>
                    <a:pt x="1328" y="1584"/>
                  </a:lnTo>
                  <a:lnTo>
                    <a:pt x="1307" y="1584"/>
                  </a:lnTo>
                  <a:lnTo>
                    <a:pt x="1287" y="1582"/>
                  </a:lnTo>
                  <a:lnTo>
                    <a:pt x="1271" y="1579"/>
                  </a:lnTo>
                  <a:lnTo>
                    <a:pt x="1253" y="1574"/>
                  </a:lnTo>
                  <a:lnTo>
                    <a:pt x="1235" y="1568"/>
                  </a:lnTo>
                  <a:lnTo>
                    <a:pt x="1221" y="1560"/>
                  </a:lnTo>
                  <a:lnTo>
                    <a:pt x="1205" y="1548"/>
                  </a:lnTo>
                  <a:lnTo>
                    <a:pt x="1191" y="1534"/>
                  </a:lnTo>
                  <a:lnTo>
                    <a:pt x="1177" y="1519"/>
                  </a:lnTo>
                  <a:lnTo>
                    <a:pt x="1164" y="1503"/>
                  </a:lnTo>
                  <a:lnTo>
                    <a:pt x="1154" y="1486"/>
                  </a:lnTo>
                  <a:lnTo>
                    <a:pt x="1147" y="1465"/>
                  </a:lnTo>
                  <a:lnTo>
                    <a:pt x="1142" y="1441"/>
                  </a:lnTo>
                  <a:lnTo>
                    <a:pt x="1142" y="1418"/>
                  </a:lnTo>
                  <a:lnTo>
                    <a:pt x="1147" y="1396"/>
                  </a:lnTo>
                  <a:lnTo>
                    <a:pt x="1153" y="1373"/>
                  </a:lnTo>
                  <a:lnTo>
                    <a:pt x="1159" y="1351"/>
                  </a:lnTo>
                  <a:lnTo>
                    <a:pt x="1166" y="1325"/>
                  </a:lnTo>
                  <a:lnTo>
                    <a:pt x="1168" y="1306"/>
                  </a:lnTo>
                  <a:lnTo>
                    <a:pt x="1168" y="1294"/>
                  </a:lnTo>
                  <a:lnTo>
                    <a:pt x="1167" y="1284"/>
                  </a:lnTo>
                  <a:lnTo>
                    <a:pt x="1163" y="1273"/>
                  </a:lnTo>
                  <a:lnTo>
                    <a:pt x="892" y="1273"/>
                  </a:lnTo>
                  <a:lnTo>
                    <a:pt x="896" y="1225"/>
                  </a:lnTo>
                  <a:lnTo>
                    <a:pt x="895" y="1198"/>
                  </a:lnTo>
                  <a:lnTo>
                    <a:pt x="892" y="1173"/>
                  </a:lnTo>
                  <a:lnTo>
                    <a:pt x="889" y="1149"/>
                  </a:lnTo>
                  <a:lnTo>
                    <a:pt x="885" y="1133"/>
                  </a:lnTo>
                  <a:lnTo>
                    <a:pt x="878" y="1119"/>
                  </a:lnTo>
                  <a:lnTo>
                    <a:pt x="869" y="1106"/>
                  </a:lnTo>
                  <a:lnTo>
                    <a:pt x="855" y="1095"/>
                  </a:lnTo>
                  <a:lnTo>
                    <a:pt x="839" y="1085"/>
                  </a:lnTo>
                  <a:lnTo>
                    <a:pt x="824" y="1080"/>
                  </a:lnTo>
                  <a:lnTo>
                    <a:pt x="810" y="1077"/>
                  </a:lnTo>
                  <a:lnTo>
                    <a:pt x="786" y="1075"/>
                  </a:lnTo>
                  <a:lnTo>
                    <a:pt x="758" y="1075"/>
                  </a:lnTo>
                  <a:lnTo>
                    <a:pt x="731" y="1078"/>
                  </a:lnTo>
                  <a:lnTo>
                    <a:pt x="701" y="1080"/>
                  </a:lnTo>
                  <a:lnTo>
                    <a:pt x="679" y="1082"/>
                  </a:lnTo>
                  <a:lnTo>
                    <a:pt x="649" y="1084"/>
                  </a:lnTo>
                  <a:lnTo>
                    <a:pt x="625" y="1082"/>
                  </a:lnTo>
                  <a:lnTo>
                    <a:pt x="604" y="1080"/>
                  </a:lnTo>
                  <a:lnTo>
                    <a:pt x="571" y="1073"/>
                  </a:lnTo>
                  <a:lnTo>
                    <a:pt x="550" y="1063"/>
                  </a:lnTo>
                  <a:lnTo>
                    <a:pt x="530" y="1049"/>
                  </a:lnTo>
                  <a:lnTo>
                    <a:pt x="518" y="1033"/>
                  </a:lnTo>
                  <a:lnTo>
                    <a:pt x="506" y="1016"/>
                  </a:lnTo>
                  <a:lnTo>
                    <a:pt x="498" y="995"/>
                  </a:lnTo>
                  <a:lnTo>
                    <a:pt x="496" y="972"/>
                  </a:lnTo>
                  <a:lnTo>
                    <a:pt x="496" y="944"/>
                  </a:lnTo>
                  <a:lnTo>
                    <a:pt x="498" y="923"/>
                  </a:lnTo>
                  <a:lnTo>
                    <a:pt x="496" y="902"/>
                  </a:lnTo>
                  <a:lnTo>
                    <a:pt x="491" y="878"/>
                  </a:lnTo>
                  <a:lnTo>
                    <a:pt x="487" y="864"/>
                  </a:lnTo>
                  <a:lnTo>
                    <a:pt x="480" y="849"/>
                  </a:lnTo>
                  <a:lnTo>
                    <a:pt x="471" y="840"/>
                  </a:lnTo>
                  <a:lnTo>
                    <a:pt x="463" y="831"/>
                  </a:lnTo>
                  <a:lnTo>
                    <a:pt x="444" y="823"/>
                  </a:lnTo>
                  <a:lnTo>
                    <a:pt x="423" y="813"/>
                  </a:lnTo>
                  <a:lnTo>
                    <a:pt x="399" y="806"/>
                  </a:lnTo>
                  <a:lnTo>
                    <a:pt x="371" y="799"/>
                  </a:lnTo>
                  <a:lnTo>
                    <a:pt x="343" y="793"/>
                  </a:lnTo>
                  <a:lnTo>
                    <a:pt x="313" y="789"/>
                  </a:lnTo>
                  <a:lnTo>
                    <a:pt x="292" y="782"/>
                  </a:lnTo>
                  <a:lnTo>
                    <a:pt x="269" y="775"/>
                  </a:lnTo>
                  <a:lnTo>
                    <a:pt x="247" y="766"/>
                  </a:lnTo>
                  <a:lnTo>
                    <a:pt x="231" y="753"/>
                  </a:lnTo>
                  <a:lnTo>
                    <a:pt x="213" y="738"/>
                  </a:lnTo>
                  <a:lnTo>
                    <a:pt x="200" y="724"/>
                  </a:lnTo>
                  <a:lnTo>
                    <a:pt x="189" y="707"/>
                  </a:lnTo>
                  <a:lnTo>
                    <a:pt x="180" y="687"/>
                  </a:lnTo>
                  <a:lnTo>
                    <a:pt x="177" y="666"/>
                  </a:lnTo>
                  <a:lnTo>
                    <a:pt x="177" y="646"/>
                  </a:lnTo>
                  <a:lnTo>
                    <a:pt x="182" y="628"/>
                  </a:lnTo>
                  <a:lnTo>
                    <a:pt x="189" y="601"/>
                  </a:lnTo>
                  <a:lnTo>
                    <a:pt x="196" y="574"/>
                  </a:lnTo>
                  <a:lnTo>
                    <a:pt x="199" y="550"/>
                  </a:lnTo>
                  <a:lnTo>
                    <a:pt x="204" y="526"/>
                  </a:lnTo>
                  <a:lnTo>
                    <a:pt x="207" y="502"/>
                  </a:lnTo>
                  <a:lnTo>
                    <a:pt x="204" y="477"/>
                  </a:lnTo>
                  <a:lnTo>
                    <a:pt x="199" y="454"/>
                  </a:lnTo>
                  <a:lnTo>
                    <a:pt x="190" y="432"/>
                  </a:lnTo>
                  <a:lnTo>
                    <a:pt x="179" y="410"/>
                  </a:lnTo>
                  <a:lnTo>
                    <a:pt x="166" y="393"/>
                  </a:lnTo>
                  <a:lnTo>
                    <a:pt x="159" y="384"/>
                  </a:lnTo>
                  <a:lnTo>
                    <a:pt x="146" y="371"/>
                  </a:lnTo>
                  <a:lnTo>
                    <a:pt x="134" y="360"/>
                  </a:lnTo>
                  <a:lnTo>
                    <a:pt x="121" y="351"/>
                  </a:lnTo>
                  <a:lnTo>
                    <a:pt x="104" y="343"/>
                  </a:lnTo>
                  <a:lnTo>
                    <a:pt x="87" y="337"/>
                  </a:lnTo>
                  <a:lnTo>
                    <a:pt x="66" y="331"/>
                  </a:lnTo>
                  <a:lnTo>
                    <a:pt x="42" y="330"/>
                  </a:lnTo>
                  <a:lnTo>
                    <a:pt x="21" y="330"/>
                  </a:lnTo>
                  <a:lnTo>
                    <a:pt x="0" y="330"/>
                  </a:lnTo>
                  <a:close/>
                </a:path>
              </a:pathLst>
            </a:custGeom>
            <a:solidFill>
              <a:schemeClr val="accent6"/>
            </a:solidFill>
            <a:ln w="9525">
              <a:noFill/>
              <a:round/>
              <a:headEnd/>
              <a:tailEnd/>
            </a:ln>
          </p:spPr>
          <p:txBody>
            <a:bodyPr/>
            <a:lstStyle/>
            <a:p>
              <a:endParaRPr lang="en-US" dirty="0"/>
            </a:p>
          </p:txBody>
        </p:sp>
        <p:sp>
          <p:nvSpPr>
            <p:cNvPr id="23" name="Freeform 22"/>
            <p:cNvSpPr>
              <a:spLocks/>
            </p:cNvSpPr>
            <p:nvPr/>
          </p:nvSpPr>
          <p:spPr bwMode="auto">
            <a:xfrm>
              <a:off x="3116" y="2333"/>
              <a:ext cx="1634" cy="1327"/>
            </a:xfrm>
            <a:custGeom>
              <a:avLst/>
              <a:gdLst>
                <a:gd name="T0" fmla="*/ 0 w 1634"/>
                <a:gd name="T1" fmla="*/ 1327 h 1327"/>
                <a:gd name="T2" fmla="*/ 1633 w 1634"/>
                <a:gd name="T3" fmla="*/ 0 h 1327"/>
                <a:gd name="T4" fmla="*/ 1480 w 1634"/>
                <a:gd name="T5" fmla="*/ 26 h 1327"/>
                <a:gd name="T6" fmla="*/ 1485 w 1634"/>
                <a:gd name="T7" fmla="*/ 69 h 1327"/>
                <a:gd name="T8" fmla="*/ 1501 w 1634"/>
                <a:gd name="T9" fmla="*/ 129 h 1327"/>
                <a:gd name="T10" fmla="*/ 1506 w 1634"/>
                <a:gd name="T11" fmla="*/ 177 h 1327"/>
                <a:gd name="T12" fmla="*/ 1496 w 1634"/>
                <a:gd name="T13" fmla="*/ 226 h 1327"/>
                <a:gd name="T14" fmla="*/ 1462 w 1634"/>
                <a:gd name="T15" fmla="*/ 268 h 1327"/>
                <a:gd name="T16" fmla="*/ 1420 w 1634"/>
                <a:gd name="T17" fmla="*/ 299 h 1327"/>
                <a:gd name="T18" fmla="*/ 1369 w 1634"/>
                <a:gd name="T19" fmla="*/ 315 h 1327"/>
                <a:gd name="T20" fmla="*/ 1295 w 1634"/>
                <a:gd name="T21" fmla="*/ 314 h 1327"/>
                <a:gd name="T22" fmla="*/ 1247 w 1634"/>
                <a:gd name="T23" fmla="*/ 304 h 1327"/>
                <a:gd name="T24" fmla="*/ 1199 w 1634"/>
                <a:gd name="T25" fmla="*/ 270 h 1327"/>
                <a:gd name="T26" fmla="*/ 1167 w 1634"/>
                <a:gd name="T27" fmla="*/ 229 h 1327"/>
                <a:gd name="T28" fmla="*/ 1153 w 1634"/>
                <a:gd name="T29" fmla="*/ 185 h 1327"/>
                <a:gd name="T30" fmla="*/ 1156 w 1634"/>
                <a:gd name="T31" fmla="*/ 137 h 1327"/>
                <a:gd name="T32" fmla="*/ 1167 w 1634"/>
                <a:gd name="T33" fmla="*/ 93 h 1327"/>
                <a:gd name="T34" fmla="*/ 1178 w 1634"/>
                <a:gd name="T35" fmla="*/ 48 h 1327"/>
                <a:gd name="T36" fmla="*/ 1173 w 1634"/>
                <a:gd name="T37" fmla="*/ 6 h 1327"/>
                <a:gd name="T38" fmla="*/ 902 w 1634"/>
                <a:gd name="T39" fmla="*/ 52 h 1327"/>
                <a:gd name="T40" fmla="*/ 897 w 1634"/>
                <a:gd name="T41" fmla="*/ 112 h 1327"/>
                <a:gd name="T42" fmla="*/ 894 w 1634"/>
                <a:gd name="T43" fmla="*/ 161 h 1327"/>
                <a:gd name="T44" fmla="*/ 882 w 1634"/>
                <a:gd name="T45" fmla="*/ 203 h 1327"/>
                <a:gd name="T46" fmla="*/ 858 w 1634"/>
                <a:gd name="T47" fmla="*/ 232 h 1327"/>
                <a:gd name="T48" fmla="*/ 824 w 1634"/>
                <a:gd name="T49" fmla="*/ 247 h 1327"/>
                <a:gd name="T50" fmla="*/ 786 w 1634"/>
                <a:gd name="T51" fmla="*/ 251 h 1327"/>
                <a:gd name="T52" fmla="*/ 739 w 1634"/>
                <a:gd name="T53" fmla="*/ 249 h 1327"/>
                <a:gd name="T54" fmla="*/ 697 w 1634"/>
                <a:gd name="T55" fmla="*/ 246 h 1327"/>
                <a:gd name="T56" fmla="*/ 643 w 1634"/>
                <a:gd name="T57" fmla="*/ 243 h 1327"/>
                <a:gd name="T58" fmla="*/ 595 w 1634"/>
                <a:gd name="T59" fmla="*/ 249 h 1327"/>
                <a:gd name="T60" fmla="*/ 551 w 1634"/>
                <a:gd name="T61" fmla="*/ 266 h 1327"/>
                <a:gd name="T62" fmla="*/ 519 w 1634"/>
                <a:gd name="T63" fmla="*/ 295 h 1327"/>
                <a:gd name="T64" fmla="*/ 501 w 1634"/>
                <a:gd name="T65" fmla="*/ 332 h 1327"/>
                <a:gd name="T66" fmla="*/ 501 w 1634"/>
                <a:gd name="T67" fmla="*/ 374 h 1327"/>
                <a:gd name="T68" fmla="*/ 501 w 1634"/>
                <a:gd name="T69" fmla="*/ 421 h 1327"/>
                <a:gd name="T70" fmla="*/ 491 w 1634"/>
                <a:gd name="T71" fmla="*/ 459 h 1327"/>
                <a:gd name="T72" fmla="*/ 471 w 1634"/>
                <a:gd name="T73" fmla="*/ 490 h 1327"/>
                <a:gd name="T74" fmla="*/ 430 w 1634"/>
                <a:gd name="T75" fmla="*/ 511 h 1327"/>
                <a:gd name="T76" fmla="*/ 386 w 1634"/>
                <a:gd name="T77" fmla="*/ 524 h 1327"/>
                <a:gd name="T78" fmla="*/ 334 w 1634"/>
                <a:gd name="T79" fmla="*/ 535 h 1327"/>
                <a:gd name="T80" fmla="*/ 287 w 1634"/>
                <a:gd name="T81" fmla="*/ 547 h 1327"/>
                <a:gd name="T82" fmla="*/ 248 w 1634"/>
                <a:gd name="T83" fmla="*/ 562 h 1327"/>
                <a:gd name="T84" fmla="*/ 218 w 1634"/>
                <a:gd name="T85" fmla="*/ 585 h 1327"/>
                <a:gd name="T86" fmla="*/ 193 w 1634"/>
                <a:gd name="T87" fmla="*/ 620 h 1327"/>
                <a:gd name="T88" fmla="*/ 180 w 1634"/>
                <a:gd name="T89" fmla="*/ 664 h 1327"/>
                <a:gd name="T90" fmla="*/ 186 w 1634"/>
                <a:gd name="T91" fmla="*/ 709 h 1327"/>
                <a:gd name="T92" fmla="*/ 200 w 1634"/>
                <a:gd name="T93" fmla="*/ 765 h 1327"/>
                <a:gd name="T94" fmla="*/ 208 w 1634"/>
                <a:gd name="T95" fmla="*/ 813 h 1327"/>
                <a:gd name="T96" fmla="*/ 206 w 1634"/>
                <a:gd name="T97" fmla="*/ 860 h 1327"/>
                <a:gd name="T98" fmla="*/ 193 w 1634"/>
                <a:gd name="T99" fmla="*/ 902 h 1327"/>
                <a:gd name="T100" fmla="*/ 173 w 1634"/>
                <a:gd name="T101" fmla="*/ 945 h 1327"/>
                <a:gd name="T102" fmla="*/ 141 w 1634"/>
                <a:gd name="T103" fmla="*/ 991 h 1327"/>
                <a:gd name="T104" fmla="*/ 108 w 1634"/>
                <a:gd name="T105" fmla="*/ 1021 h 1327"/>
                <a:gd name="T106" fmla="*/ 74 w 1634"/>
                <a:gd name="T107" fmla="*/ 1039 h 1327"/>
                <a:gd name="T108" fmla="*/ 23 w 1634"/>
                <a:gd name="T109" fmla="*/ 1049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4"/>
                <a:gd name="T166" fmla="*/ 0 h 1327"/>
                <a:gd name="T167" fmla="*/ 1634 w 1634"/>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4" h="1327">
                  <a:moveTo>
                    <a:pt x="0" y="1049"/>
                  </a:moveTo>
                  <a:lnTo>
                    <a:pt x="0" y="1327"/>
                  </a:lnTo>
                  <a:lnTo>
                    <a:pt x="1634" y="1327"/>
                  </a:lnTo>
                  <a:lnTo>
                    <a:pt x="1633" y="0"/>
                  </a:lnTo>
                  <a:lnTo>
                    <a:pt x="1487" y="0"/>
                  </a:lnTo>
                  <a:lnTo>
                    <a:pt x="1480" y="26"/>
                  </a:lnTo>
                  <a:lnTo>
                    <a:pt x="1480" y="44"/>
                  </a:lnTo>
                  <a:lnTo>
                    <a:pt x="1485" y="69"/>
                  </a:lnTo>
                  <a:lnTo>
                    <a:pt x="1493" y="96"/>
                  </a:lnTo>
                  <a:lnTo>
                    <a:pt x="1501" y="129"/>
                  </a:lnTo>
                  <a:lnTo>
                    <a:pt x="1506" y="154"/>
                  </a:lnTo>
                  <a:lnTo>
                    <a:pt x="1506" y="177"/>
                  </a:lnTo>
                  <a:lnTo>
                    <a:pt x="1503" y="202"/>
                  </a:lnTo>
                  <a:lnTo>
                    <a:pt x="1496" y="226"/>
                  </a:lnTo>
                  <a:lnTo>
                    <a:pt x="1480" y="249"/>
                  </a:lnTo>
                  <a:lnTo>
                    <a:pt x="1462" y="268"/>
                  </a:lnTo>
                  <a:lnTo>
                    <a:pt x="1442" y="287"/>
                  </a:lnTo>
                  <a:lnTo>
                    <a:pt x="1420" y="299"/>
                  </a:lnTo>
                  <a:lnTo>
                    <a:pt x="1393" y="309"/>
                  </a:lnTo>
                  <a:lnTo>
                    <a:pt x="1369" y="315"/>
                  </a:lnTo>
                  <a:lnTo>
                    <a:pt x="1335" y="316"/>
                  </a:lnTo>
                  <a:lnTo>
                    <a:pt x="1295" y="314"/>
                  </a:lnTo>
                  <a:lnTo>
                    <a:pt x="1270" y="309"/>
                  </a:lnTo>
                  <a:lnTo>
                    <a:pt x="1247" y="304"/>
                  </a:lnTo>
                  <a:lnTo>
                    <a:pt x="1226" y="291"/>
                  </a:lnTo>
                  <a:lnTo>
                    <a:pt x="1199" y="270"/>
                  </a:lnTo>
                  <a:lnTo>
                    <a:pt x="1182" y="250"/>
                  </a:lnTo>
                  <a:lnTo>
                    <a:pt x="1167" y="229"/>
                  </a:lnTo>
                  <a:lnTo>
                    <a:pt x="1158" y="206"/>
                  </a:lnTo>
                  <a:lnTo>
                    <a:pt x="1153" y="185"/>
                  </a:lnTo>
                  <a:lnTo>
                    <a:pt x="1153" y="161"/>
                  </a:lnTo>
                  <a:lnTo>
                    <a:pt x="1156" y="137"/>
                  </a:lnTo>
                  <a:lnTo>
                    <a:pt x="1161" y="115"/>
                  </a:lnTo>
                  <a:lnTo>
                    <a:pt x="1167" y="93"/>
                  </a:lnTo>
                  <a:lnTo>
                    <a:pt x="1174" y="71"/>
                  </a:lnTo>
                  <a:lnTo>
                    <a:pt x="1178" y="48"/>
                  </a:lnTo>
                  <a:lnTo>
                    <a:pt x="1178" y="28"/>
                  </a:lnTo>
                  <a:lnTo>
                    <a:pt x="1173" y="6"/>
                  </a:lnTo>
                  <a:lnTo>
                    <a:pt x="899" y="6"/>
                  </a:lnTo>
                  <a:lnTo>
                    <a:pt x="902" y="52"/>
                  </a:lnTo>
                  <a:lnTo>
                    <a:pt x="899" y="85"/>
                  </a:lnTo>
                  <a:lnTo>
                    <a:pt x="897" y="112"/>
                  </a:lnTo>
                  <a:lnTo>
                    <a:pt x="897" y="136"/>
                  </a:lnTo>
                  <a:lnTo>
                    <a:pt x="894" y="161"/>
                  </a:lnTo>
                  <a:lnTo>
                    <a:pt x="889" y="187"/>
                  </a:lnTo>
                  <a:lnTo>
                    <a:pt x="882" y="203"/>
                  </a:lnTo>
                  <a:lnTo>
                    <a:pt x="872" y="219"/>
                  </a:lnTo>
                  <a:lnTo>
                    <a:pt x="858" y="232"/>
                  </a:lnTo>
                  <a:lnTo>
                    <a:pt x="842" y="242"/>
                  </a:lnTo>
                  <a:lnTo>
                    <a:pt x="824" y="247"/>
                  </a:lnTo>
                  <a:lnTo>
                    <a:pt x="804" y="250"/>
                  </a:lnTo>
                  <a:lnTo>
                    <a:pt x="786" y="251"/>
                  </a:lnTo>
                  <a:lnTo>
                    <a:pt x="762" y="251"/>
                  </a:lnTo>
                  <a:lnTo>
                    <a:pt x="739" y="249"/>
                  </a:lnTo>
                  <a:lnTo>
                    <a:pt x="721" y="247"/>
                  </a:lnTo>
                  <a:lnTo>
                    <a:pt x="697" y="246"/>
                  </a:lnTo>
                  <a:lnTo>
                    <a:pt x="671" y="243"/>
                  </a:lnTo>
                  <a:lnTo>
                    <a:pt x="643" y="243"/>
                  </a:lnTo>
                  <a:lnTo>
                    <a:pt x="619" y="246"/>
                  </a:lnTo>
                  <a:lnTo>
                    <a:pt x="595" y="249"/>
                  </a:lnTo>
                  <a:lnTo>
                    <a:pt x="570" y="256"/>
                  </a:lnTo>
                  <a:lnTo>
                    <a:pt x="551" y="266"/>
                  </a:lnTo>
                  <a:lnTo>
                    <a:pt x="532" y="278"/>
                  </a:lnTo>
                  <a:lnTo>
                    <a:pt x="519" y="295"/>
                  </a:lnTo>
                  <a:lnTo>
                    <a:pt x="506" y="314"/>
                  </a:lnTo>
                  <a:lnTo>
                    <a:pt x="501" y="332"/>
                  </a:lnTo>
                  <a:lnTo>
                    <a:pt x="498" y="353"/>
                  </a:lnTo>
                  <a:lnTo>
                    <a:pt x="501" y="374"/>
                  </a:lnTo>
                  <a:lnTo>
                    <a:pt x="502" y="397"/>
                  </a:lnTo>
                  <a:lnTo>
                    <a:pt x="501" y="421"/>
                  </a:lnTo>
                  <a:lnTo>
                    <a:pt x="496" y="439"/>
                  </a:lnTo>
                  <a:lnTo>
                    <a:pt x="491" y="459"/>
                  </a:lnTo>
                  <a:lnTo>
                    <a:pt x="482" y="477"/>
                  </a:lnTo>
                  <a:lnTo>
                    <a:pt x="471" y="490"/>
                  </a:lnTo>
                  <a:lnTo>
                    <a:pt x="453" y="503"/>
                  </a:lnTo>
                  <a:lnTo>
                    <a:pt x="430" y="511"/>
                  </a:lnTo>
                  <a:lnTo>
                    <a:pt x="407" y="518"/>
                  </a:lnTo>
                  <a:lnTo>
                    <a:pt x="386" y="524"/>
                  </a:lnTo>
                  <a:lnTo>
                    <a:pt x="364" y="530"/>
                  </a:lnTo>
                  <a:lnTo>
                    <a:pt x="334" y="535"/>
                  </a:lnTo>
                  <a:lnTo>
                    <a:pt x="311" y="540"/>
                  </a:lnTo>
                  <a:lnTo>
                    <a:pt x="287" y="547"/>
                  </a:lnTo>
                  <a:lnTo>
                    <a:pt x="268" y="554"/>
                  </a:lnTo>
                  <a:lnTo>
                    <a:pt x="248" y="562"/>
                  </a:lnTo>
                  <a:lnTo>
                    <a:pt x="232" y="573"/>
                  </a:lnTo>
                  <a:lnTo>
                    <a:pt x="218" y="585"/>
                  </a:lnTo>
                  <a:lnTo>
                    <a:pt x="203" y="603"/>
                  </a:lnTo>
                  <a:lnTo>
                    <a:pt x="193" y="620"/>
                  </a:lnTo>
                  <a:lnTo>
                    <a:pt x="184" y="640"/>
                  </a:lnTo>
                  <a:lnTo>
                    <a:pt x="180" y="664"/>
                  </a:lnTo>
                  <a:lnTo>
                    <a:pt x="183" y="686"/>
                  </a:lnTo>
                  <a:lnTo>
                    <a:pt x="186" y="709"/>
                  </a:lnTo>
                  <a:lnTo>
                    <a:pt x="193" y="736"/>
                  </a:lnTo>
                  <a:lnTo>
                    <a:pt x="200" y="765"/>
                  </a:lnTo>
                  <a:lnTo>
                    <a:pt x="206" y="792"/>
                  </a:lnTo>
                  <a:lnTo>
                    <a:pt x="208" y="813"/>
                  </a:lnTo>
                  <a:lnTo>
                    <a:pt x="208" y="833"/>
                  </a:lnTo>
                  <a:lnTo>
                    <a:pt x="206" y="860"/>
                  </a:lnTo>
                  <a:lnTo>
                    <a:pt x="199" y="883"/>
                  </a:lnTo>
                  <a:lnTo>
                    <a:pt x="193" y="902"/>
                  </a:lnTo>
                  <a:lnTo>
                    <a:pt x="184" y="921"/>
                  </a:lnTo>
                  <a:lnTo>
                    <a:pt x="173" y="945"/>
                  </a:lnTo>
                  <a:lnTo>
                    <a:pt x="158" y="972"/>
                  </a:lnTo>
                  <a:lnTo>
                    <a:pt x="141" y="991"/>
                  </a:lnTo>
                  <a:lnTo>
                    <a:pt x="124" y="1007"/>
                  </a:lnTo>
                  <a:lnTo>
                    <a:pt x="108" y="1021"/>
                  </a:lnTo>
                  <a:lnTo>
                    <a:pt x="91" y="1032"/>
                  </a:lnTo>
                  <a:lnTo>
                    <a:pt x="74" y="1039"/>
                  </a:lnTo>
                  <a:lnTo>
                    <a:pt x="50" y="1045"/>
                  </a:lnTo>
                  <a:lnTo>
                    <a:pt x="23" y="1049"/>
                  </a:lnTo>
                  <a:lnTo>
                    <a:pt x="0" y="1049"/>
                  </a:lnTo>
                  <a:close/>
                </a:path>
              </a:pathLst>
            </a:custGeom>
            <a:solidFill>
              <a:schemeClr val="accent5"/>
            </a:solidFill>
            <a:ln w="9525">
              <a:noFill/>
              <a:round/>
              <a:headEnd/>
              <a:tailEnd/>
            </a:ln>
          </p:spPr>
          <p:txBody>
            <a:bodyPr/>
            <a:lstStyle/>
            <a:p>
              <a:pPr>
                <a:defRPr/>
              </a:pPr>
              <a:endParaRPr lang="en-US" dirty="0"/>
            </a:p>
          </p:txBody>
        </p:sp>
        <p:sp>
          <p:nvSpPr>
            <p:cNvPr id="24" name="Freeform 23"/>
            <p:cNvSpPr>
              <a:spLocks/>
            </p:cNvSpPr>
            <p:nvPr/>
          </p:nvSpPr>
          <p:spPr bwMode="auto">
            <a:xfrm>
              <a:off x="1489" y="2076"/>
              <a:ext cx="1627" cy="1584"/>
            </a:xfrm>
            <a:custGeom>
              <a:avLst/>
              <a:gdLst>
                <a:gd name="T0" fmla="*/ 1627 w 1628"/>
                <a:gd name="T1" fmla="*/ 1584 h 1584"/>
                <a:gd name="T2" fmla="*/ 0 w 1628"/>
                <a:gd name="T3" fmla="*/ 319 h 1584"/>
                <a:gd name="T4" fmla="*/ 147 w 1628"/>
                <a:gd name="T5" fmla="*/ 308 h 1584"/>
                <a:gd name="T6" fmla="*/ 151 w 1628"/>
                <a:gd name="T7" fmla="*/ 280 h 1584"/>
                <a:gd name="T8" fmla="*/ 144 w 1628"/>
                <a:gd name="T9" fmla="*/ 244 h 1584"/>
                <a:gd name="T10" fmla="*/ 133 w 1628"/>
                <a:gd name="T11" fmla="*/ 202 h 1584"/>
                <a:gd name="T12" fmla="*/ 126 w 1628"/>
                <a:gd name="T13" fmla="*/ 161 h 1584"/>
                <a:gd name="T14" fmla="*/ 127 w 1628"/>
                <a:gd name="T15" fmla="*/ 123 h 1584"/>
                <a:gd name="T16" fmla="*/ 140 w 1628"/>
                <a:gd name="T17" fmla="*/ 85 h 1584"/>
                <a:gd name="T18" fmla="*/ 166 w 1628"/>
                <a:gd name="T19" fmla="*/ 54 h 1584"/>
                <a:gd name="T20" fmla="*/ 196 w 1628"/>
                <a:gd name="T21" fmla="*/ 28 h 1584"/>
                <a:gd name="T22" fmla="*/ 233 w 1628"/>
                <a:gd name="T23" fmla="*/ 10 h 1584"/>
                <a:gd name="T24" fmla="*/ 279 w 1628"/>
                <a:gd name="T25" fmla="*/ 2 h 1584"/>
                <a:gd name="T26" fmla="*/ 320 w 1628"/>
                <a:gd name="T27" fmla="*/ 0 h 1584"/>
                <a:gd name="T28" fmla="*/ 356 w 1628"/>
                <a:gd name="T29" fmla="*/ 4 h 1584"/>
                <a:gd name="T30" fmla="*/ 392 w 1628"/>
                <a:gd name="T31" fmla="*/ 16 h 1584"/>
                <a:gd name="T32" fmla="*/ 422 w 1628"/>
                <a:gd name="T33" fmla="*/ 36 h 1584"/>
                <a:gd name="T34" fmla="*/ 450 w 1628"/>
                <a:gd name="T35" fmla="*/ 65 h 1584"/>
                <a:gd name="T36" fmla="*/ 473 w 1628"/>
                <a:gd name="T37" fmla="*/ 98 h 1584"/>
                <a:gd name="T38" fmla="*/ 485 w 1628"/>
                <a:gd name="T39" fmla="*/ 143 h 1584"/>
                <a:gd name="T40" fmla="*/ 480 w 1628"/>
                <a:gd name="T41" fmla="*/ 188 h 1584"/>
                <a:gd name="T42" fmla="*/ 469 w 1628"/>
                <a:gd name="T43" fmla="*/ 233 h 1584"/>
                <a:gd name="T44" fmla="*/ 457 w 1628"/>
                <a:gd name="T45" fmla="*/ 278 h 1584"/>
                <a:gd name="T46" fmla="*/ 460 w 1628"/>
                <a:gd name="T47" fmla="*/ 300 h 1584"/>
                <a:gd name="T48" fmla="*/ 734 w 1628"/>
                <a:gd name="T49" fmla="*/ 311 h 1584"/>
                <a:gd name="T50" fmla="*/ 727 w 1628"/>
                <a:gd name="T51" fmla="*/ 394 h 1584"/>
                <a:gd name="T52" fmla="*/ 730 w 1628"/>
                <a:gd name="T53" fmla="*/ 444 h 1584"/>
                <a:gd name="T54" fmla="*/ 737 w 1628"/>
                <a:gd name="T55" fmla="*/ 494 h 1584"/>
                <a:gd name="T56" fmla="*/ 755 w 1628"/>
                <a:gd name="T57" fmla="*/ 525 h 1584"/>
                <a:gd name="T58" fmla="*/ 785 w 1628"/>
                <a:gd name="T59" fmla="*/ 548 h 1584"/>
                <a:gd name="T60" fmla="*/ 820 w 1628"/>
                <a:gd name="T61" fmla="*/ 558 h 1584"/>
                <a:gd name="T62" fmla="*/ 863 w 1628"/>
                <a:gd name="T63" fmla="*/ 559 h 1584"/>
                <a:gd name="T64" fmla="*/ 904 w 1628"/>
                <a:gd name="T65" fmla="*/ 555 h 1584"/>
                <a:gd name="T66" fmla="*/ 955 w 1628"/>
                <a:gd name="T67" fmla="*/ 549 h 1584"/>
                <a:gd name="T68" fmla="*/ 1007 w 1628"/>
                <a:gd name="T69" fmla="*/ 552 h 1584"/>
                <a:gd name="T70" fmla="*/ 1055 w 1628"/>
                <a:gd name="T71" fmla="*/ 565 h 1584"/>
                <a:gd name="T72" fmla="*/ 1094 w 1628"/>
                <a:gd name="T73" fmla="*/ 588 h 1584"/>
                <a:gd name="T74" fmla="*/ 1118 w 1628"/>
                <a:gd name="T75" fmla="*/ 621 h 1584"/>
                <a:gd name="T76" fmla="*/ 1128 w 1628"/>
                <a:gd name="T77" fmla="*/ 661 h 1584"/>
                <a:gd name="T78" fmla="*/ 1124 w 1628"/>
                <a:gd name="T79" fmla="*/ 706 h 1584"/>
                <a:gd name="T80" fmla="*/ 1128 w 1628"/>
                <a:gd name="T81" fmla="*/ 749 h 1584"/>
                <a:gd name="T82" fmla="*/ 1144 w 1628"/>
                <a:gd name="T83" fmla="*/ 785 h 1584"/>
                <a:gd name="T84" fmla="*/ 1172 w 1628"/>
                <a:gd name="T85" fmla="*/ 811 h 1584"/>
                <a:gd name="T86" fmla="*/ 1219 w 1628"/>
                <a:gd name="T87" fmla="*/ 826 h 1584"/>
                <a:gd name="T88" fmla="*/ 1262 w 1628"/>
                <a:gd name="T89" fmla="*/ 837 h 1584"/>
                <a:gd name="T90" fmla="*/ 1315 w 1628"/>
                <a:gd name="T91" fmla="*/ 847 h 1584"/>
                <a:gd name="T92" fmla="*/ 1358 w 1628"/>
                <a:gd name="T93" fmla="*/ 861 h 1584"/>
                <a:gd name="T94" fmla="*/ 1394 w 1628"/>
                <a:gd name="T95" fmla="*/ 881 h 1584"/>
                <a:gd name="T96" fmla="*/ 1423 w 1628"/>
                <a:gd name="T97" fmla="*/ 911 h 1584"/>
                <a:gd name="T98" fmla="*/ 1442 w 1628"/>
                <a:gd name="T99" fmla="*/ 946 h 1584"/>
                <a:gd name="T100" fmla="*/ 1443 w 1628"/>
                <a:gd name="T101" fmla="*/ 996 h 1584"/>
                <a:gd name="T102" fmla="*/ 1433 w 1628"/>
                <a:gd name="T103" fmla="*/ 1044 h 1584"/>
                <a:gd name="T104" fmla="*/ 1419 w 1628"/>
                <a:gd name="T105" fmla="*/ 1100 h 1584"/>
                <a:gd name="T106" fmla="*/ 1416 w 1628"/>
                <a:gd name="T107" fmla="*/ 1141 h 1584"/>
                <a:gd name="T108" fmla="*/ 1426 w 1628"/>
                <a:gd name="T109" fmla="*/ 1190 h 1584"/>
                <a:gd name="T110" fmla="*/ 1444 w 1628"/>
                <a:gd name="T111" fmla="*/ 1224 h 1584"/>
                <a:gd name="T112" fmla="*/ 1474 w 1628"/>
                <a:gd name="T113" fmla="*/ 1261 h 1584"/>
                <a:gd name="T114" fmla="*/ 1514 w 1628"/>
                <a:gd name="T115" fmla="*/ 1289 h 1584"/>
                <a:gd name="T116" fmla="*/ 1555 w 1628"/>
                <a:gd name="T117" fmla="*/ 1302 h 1584"/>
                <a:gd name="T118" fmla="*/ 1601 w 1628"/>
                <a:gd name="T119" fmla="*/ 1306 h 1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8"/>
                <a:gd name="T181" fmla="*/ 0 h 1584"/>
                <a:gd name="T182" fmla="*/ 1628 w 1628"/>
                <a:gd name="T183" fmla="*/ 1584 h 1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8" h="1584">
                  <a:moveTo>
                    <a:pt x="1628" y="1305"/>
                  </a:moveTo>
                  <a:lnTo>
                    <a:pt x="1628" y="1584"/>
                  </a:lnTo>
                  <a:lnTo>
                    <a:pt x="1" y="1584"/>
                  </a:lnTo>
                  <a:lnTo>
                    <a:pt x="0" y="319"/>
                  </a:lnTo>
                  <a:lnTo>
                    <a:pt x="141" y="319"/>
                  </a:lnTo>
                  <a:lnTo>
                    <a:pt x="147" y="308"/>
                  </a:lnTo>
                  <a:lnTo>
                    <a:pt x="151" y="292"/>
                  </a:lnTo>
                  <a:lnTo>
                    <a:pt x="151" y="280"/>
                  </a:lnTo>
                  <a:lnTo>
                    <a:pt x="150" y="264"/>
                  </a:lnTo>
                  <a:lnTo>
                    <a:pt x="144" y="244"/>
                  </a:lnTo>
                  <a:lnTo>
                    <a:pt x="138" y="219"/>
                  </a:lnTo>
                  <a:lnTo>
                    <a:pt x="133" y="202"/>
                  </a:lnTo>
                  <a:lnTo>
                    <a:pt x="127" y="181"/>
                  </a:lnTo>
                  <a:lnTo>
                    <a:pt x="126" y="161"/>
                  </a:lnTo>
                  <a:lnTo>
                    <a:pt x="126" y="141"/>
                  </a:lnTo>
                  <a:lnTo>
                    <a:pt x="127" y="123"/>
                  </a:lnTo>
                  <a:lnTo>
                    <a:pt x="133" y="103"/>
                  </a:lnTo>
                  <a:lnTo>
                    <a:pt x="140" y="85"/>
                  </a:lnTo>
                  <a:lnTo>
                    <a:pt x="151" y="71"/>
                  </a:lnTo>
                  <a:lnTo>
                    <a:pt x="166" y="54"/>
                  </a:lnTo>
                  <a:lnTo>
                    <a:pt x="181" y="41"/>
                  </a:lnTo>
                  <a:lnTo>
                    <a:pt x="196" y="28"/>
                  </a:lnTo>
                  <a:lnTo>
                    <a:pt x="213" y="19"/>
                  </a:lnTo>
                  <a:lnTo>
                    <a:pt x="233" y="10"/>
                  </a:lnTo>
                  <a:lnTo>
                    <a:pt x="255" y="4"/>
                  </a:lnTo>
                  <a:lnTo>
                    <a:pt x="279" y="2"/>
                  </a:lnTo>
                  <a:lnTo>
                    <a:pt x="299" y="0"/>
                  </a:lnTo>
                  <a:lnTo>
                    <a:pt x="320" y="0"/>
                  </a:lnTo>
                  <a:lnTo>
                    <a:pt x="340" y="2"/>
                  </a:lnTo>
                  <a:lnTo>
                    <a:pt x="356" y="4"/>
                  </a:lnTo>
                  <a:lnTo>
                    <a:pt x="374" y="10"/>
                  </a:lnTo>
                  <a:lnTo>
                    <a:pt x="392" y="16"/>
                  </a:lnTo>
                  <a:lnTo>
                    <a:pt x="406" y="24"/>
                  </a:lnTo>
                  <a:lnTo>
                    <a:pt x="422" y="36"/>
                  </a:lnTo>
                  <a:lnTo>
                    <a:pt x="436" y="50"/>
                  </a:lnTo>
                  <a:lnTo>
                    <a:pt x="450" y="65"/>
                  </a:lnTo>
                  <a:lnTo>
                    <a:pt x="463" y="81"/>
                  </a:lnTo>
                  <a:lnTo>
                    <a:pt x="473" y="98"/>
                  </a:lnTo>
                  <a:lnTo>
                    <a:pt x="480" y="119"/>
                  </a:lnTo>
                  <a:lnTo>
                    <a:pt x="485" y="143"/>
                  </a:lnTo>
                  <a:lnTo>
                    <a:pt x="485" y="165"/>
                  </a:lnTo>
                  <a:lnTo>
                    <a:pt x="480" y="188"/>
                  </a:lnTo>
                  <a:lnTo>
                    <a:pt x="474" y="211"/>
                  </a:lnTo>
                  <a:lnTo>
                    <a:pt x="469" y="233"/>
                  </a:lnTo>
                  <a:lnTo>
                    <a:pt x="461" y="259"/>
                  </a:lnTo>
                  <a:lnTo>
                    <a:pt x="457" y="278"/>
                  </a:lnTo>
                  <a:lnTo>
                    <a:pt x="457" y="290"/>
                  </a:lnTo>
                  <a:lnTo>
                    <a:pt x="460" y="300"/>
                  </a:lnTo>
                  <a:lnTo>
                    <a:pt x="464" y="311"/>
                  </a:lnTo>
                  <a:lnTo>
                    <a:pt x="734" y="311"/>
                  </a:lnTo>
                  <a:lnTo>
                    <a:pt x="728" y="363"/>
                  </a:lnTo>
                  <a:lnTo>
                    <a:pt x="727" y="394"/>
                  </a:lnTo>
                  <a:lnTo>
                    <a:pt x="728" y="420"/>
                  </a:lnTo>
                  <a:lnTo>
                    <a:pt x="730" y="444"/>
                  </a:lnTo>
                  <a:lnTo>
                    <a:pt x="733" y="469"/>
                  </a:lnTo>
                  <a:lnTo>
                    <a:pt x="737" y="494"/>
                  </a:lnTo>
                  <a:lnTo>
                    <a:pt x="745" y="511"/>
                  </a:lnTo>
                  <a:lnTo>
                    <a:pt x="755" y="525"/>
                  </a:lnTo>
                  <a:lnTo>
                    <a:pt x="768" y="538"/>
                  </a:lnTo>
                  <a:lnTo>
                    <a:pt x="785" y="548"/>
                  </a:lnTo>
                  <a:lnTo>
                    <a:pt x="803" y="555"/>
                  </a:lnTo>
                  <a:lnTo>
                    <a:pt x="821" y="558"/>
                  </a:lnTo>
                  <a:lnTo>
                    <a:pt x="841" y="559"/>
                  </a:lnTo>
                  <a:lnTo>
                    <a:pt x="864" y="559"/>
                  </a:lnTo>
                  <a:lnTo>
                    <a:pt x="888" y="556"/>
                  </a:lnTo>
                  <a:lnTo>
                    <a:pt x="905" y="555"/>
                  </a:lnTo>
                  <a:lnTo>
                    <a:pt x="930" y="552"/>
                  </a:lnTo>
                  <a:lnTo>
                    <a:pt x="956" y="549"/>
                  </a:lnTo>
                  <a:lnTo>
                    <a:pt x="984" y="549"/>
                  </a:lnTo>
                  <a:lnTo>
                    <a:pt x="1008" y="552"/>
                  </a:lnTo>
                  <a:lnTo>
                    <a:pt x="1032" y="556"/>
                  </a:lnTo>
                  <a:lnTo>
                    <a:pt x="1056" y="565"/>
                  </a:lnTo>
                  <a:lnTo>
                    <a:pt x="1076" y="573"/>
                  </a:lnTo>
                  <a:lnTo>
                    <a:pt x="1095" y="588"/>
                  </a:lnTo>
                  <a:lnTo>
                    <a:pt x="1108" y="603"/>
                  </a:lnTo>
                  <a:lnTo>
                    <a:pt x="1119" y="621"/>
                  </a:lnTo>
                  <a:lnTo>
                    <a:pt x="1126" y="641"/>
                  </a:lnTo>
                  <a:lnTo>
                    <a:pt x="1129" y="661"/>
                  </a:lnTo>
                  <a:lnTo>
                    <a:pt x="1126" y="684"/>
                  </a:lnTo>
                  <a:lnTo>
                    <a:pt x="1125" y="706"/>
                  </a:lnTo>
                  <a:lnTo>
                    <a:pt x="1126" y="729"/>
                  </a:lnTo>
                  <a:lnTo>
                    <a:pt x="1129" y="749"/>
                  </a:lnTo>
                  <a:lnTo>
                    <a:pt x="1136" y="767"/>
                  </a:lnTo>
                  <a:lnTo>
                    <a:pt x="1145" y="785"/>
                  </a:lnTo>
                  <a:lnTo>
                    <a:pt x="1156" y="798"/>
                  </a:lnTo>
                  <a:lnTo>
                    <a:pt x="1173" y="811"/>
                  </a:lnTo>
                  <a:lnTo>
                    <a:pt x="1196" y="819"/>
                  </a:lnTo>
                  <a:lnTo>
                    <a:pt x="1220" y="826"/>
                  </a:lnTo>
                  <a:lnTo>
                    <a:pt x="1239" y="832"/>
                  </a:lnTo>
                  <a:lnTo>
                    <a:pt x="1263" y="837"/>
                  </a:lnTo>
                  <a:lnTo>
                    <a:pt x="1292" y="843"/>
                  </a:lnTo>
                  <a:lnTo>
                    <a:pt x="1316" y="847"/>
                  </a:lnTo>
                  <a:lnTo>
                    <a:pt x="1340" y="854"/>
                  </a:lnTo>
                  <a:lnTo>
                    <a:pt x="1359" y="861"/>
                  </a:lnTo>
                  <a:lnTo>
                    <a:pt x="1379" y="870"/>
                  </a:lnTo>
                  <a:lnTo>
                    <a:pt x="1395" y="881"/>
                  </a:lnTo>
                  <a:lnTo>
                    <a:pt x="1407" y="893"/>
                  </a:lnTo>
                  <a:lnTo>
                    <a:pt x="1424" y="911"/>
                  </a:lnTo>
                  <a:lnTo>
                    <a:pt x="1434" y="928"/>
                  </a:lnTo>
                  <a:lnTo>
                    <a:pt x="1443" y="946"/>
                  </a:lnTo>
                  <a:lnTo>
                    <a:pt x="1447" y="972"/>
                  </a:lnTo>
                  <a:lnTo>
                    <a:pt x="1444" y="996"/>
                  </a:lnTo>
                  <a:lnTo>
                    <a:pt x="1440" y="1017"/>
                  </a:lnTo>
                  <a:lnTo>
                    <a:pt x="1434" y="1044"/>
                  </a:lnTo>
                  <a:lnTo>
                    <a:pt x="1427" y="1073"/>
                  </a:lnTo>
                  <a:lnTo>
                    <a:pt x="1420" y="1100"/>
                  </a:lnTo>
                  <a:lnTo>
                    <a:pt x="1417" y="1123"/>
                  </a:lnTo>
                  <a:lnTo>
                    <a:pt x="1417" y="1141"/>
                  </a:lnTo>
                  <a:lnTo>
                    <a:pt x="1421" y="1168"/>
                  </a:lnTo>
                  <a:lnTo>
                    <a:pt x="1427" y="1190"/>
                  </a:lnTo>
                  <a:lnTo>
                    <a:pt x="1436" y="1207"/>
                  </a:lnTo>
                  <a:lnTo>
                    <a:pt x="1445" y="1224"/>
                  </a:lnTo>
                  <a:lnTo>
                    <a:pt x="1460" y="1243"/>
                  </a:lnTo>
                  <a:lnTo>
                    <a:pt x="1475" y="1261"/>
                  </a:lnTo>
                  <a:lnTo>
                    <a:pt x="1493" y="1277"/>
                  </a:lnTo>
                  <a:lnTo>
                    <a:pt x="1515" y="1289"/>
                  </a:lnTo>
                  <a:lnTo>
                    <a:pt x="1534" y="1296"/>
                  </a:lnTo>
                  <a:lnTo>
                    <a:pt x="1556" y="1302"/>
                  </a:lnTo>
                  <a:lnTo>
                    <a:pt x="1577" y="1305"/>
                  </a:lnTo>
                  <a:lnTo>
                    <a:pt x="1602" y="1306"/>
                  </a:lnTo>
                  <a:lnTo>
                    <a:pt x="1628" y="1305"/>
                  </a:lnTo>
                  <a:close/>
                </a:path>
              </a:pathLst>
            </a:custGeom>
            <a:solidFill>
              <a:schemeClr val="accent4"/>
            </a:solidFill>
            <a:ln w="9525">
              <a:noFill/>
              <a:round/>
              <a:headEnd/>
              <a:tailEnd/>
            </a:ln>
          </p:spPr>
          <p:txBody>
            <a:bodyPr/>
            <a:lstStyle/>
            <a:p>
              <a:pPr>
                <a:defRPr/>
              </a:pPr>
              <a:endParaRPr lang="en-US" dirty="0"/>
            </a:p>
          </p:txBody>
        </p:sp>
        <p:sp>
          <p:nvSpPr>
            <p:cNvPr id="25" name="Freeform 7"/>
            <p:cNvSpPr>
              <a:spLocks/>
            </p:cNvSpPr>
            <p:nvPr/>
          </p:nvSpPr>
          <p:spPr bwMode="auto">
            <a:xfrm>
              <a:off x="1489" y="1070"/>
              <a:ext cx="1634" cy="1327"/>
            </a:xfrm>
            <a:custGeom>
              <a:avLst/>
              <a:gdLst>
                <a:gd name="T0" fmla="*/ 1630 w 1635"/>
                <a:gd name="T1" fmla="*/ 0 h 1327"/>
                <a:gd name="T2" fmla="*/ 1 w 1635"/>
                <a:gd name="T3" fmla="*/ 1327 h 1327"/>
                <a:gd name="T4" fmla="*/ 154 w 1635"/>
                <a:gd name="T5" fmla="*/ 1301 h 1327"/>
                <a:gd name="T6" fmla="*/ 150 w 1635"/>
                <a:gd name="T7" fmla="*/ 1258 h 1327"/>
                <a:gd name="T8" fmla="*/ 133 w 1635"/>
                <a:gd name="T9" fmla="*/ 1198 h 1327"/>
                <a:gd name="T10" fmla="*/ 127 w 1635"/>
                <a:gd name="T11" fmla="*/ 1150 h 1327"/>
                <a:gd name="T12" fmla="*/ 138 w 1635"/>
                <a:gd name="T13" fmla="*/ 1101 h 1327"/>
                <a:gd name="T14" fmla="*/ 172 w 1635"/>
                <a:gd name="T15" fmla="*/ 1058 h 1327"/>
                <a:gd name="T16" fmla="*/ 214 w 1635"/>
                <a:gd name="T17" fmla="*/ 1027 h 1327"/>
                <a:gd name="T18" fmla="*/ 265 w 1635"/>
                <a:gd name="T19" fmla="*/ 1012 h 1327"/>
                <a:gd name="T20" fmla="*/ 339 w 1635"/>
                <a:gd name="T21" fmla="*/ 1013 h 1327"/>
                <a:gd name="T22" fmla="*/ 387 w 1635"/>
                <a:gd name="T23" fmla="*/ 1023 h 1327"/>
                <a:gd name="T24" fmla="*/ 435 w 1635"/>
                <a:gd name="T25" fmla="*/ 1057 h 1327"/>
                <a:gd name="T26" fmla="*/ 467 w 1635"/>
                <a:gd name="T27" fmla="*/ 1098 h 1327"/>
                <a:gd name="T28" fmla="*/ 481 w 1635"/>
                <a:gd name="T29" fmla="*/ 1142 h 1327"/>
                <a:gd name="T30" fmla="*/ 478 w 1635"/>
                <a:gd name="T31" fmla="*/ 1190 h 1327"/>
                <a:gd name="T32" fmla="*/ 467 w 1635"/>
                <a:gd name="T33" fmla="*/ 1234 h 1327"/>
                <a:gd name="T34" fmla="*/ 456 w 1635"/>
                <a:gd name="T35" fmla="*/ 1279 h 1327"/>
                <a:gd name="T36" fmla="*/ 461 w 1635"/>
                <a:gd name="T37" fmla="*/ 1321 h 1327"/>
                <a:gd name="T38" fmla="*/ 733 w 1635"/>
                <a:gd name="T39" fmla="*/ 1274 h 1327"/>
                <a:gd name="T40" fmla="*/ 735 w 1635"/>
                <a:gd name="T41" fmla="*/ 1215 h 1327"/>
                <a:gd name="T42" fmla="*/ 740 w 1635"/>
                <a:gd name="T43" fmla="*/ 1166 h 1327"/>
                <a:gd name="T44" fmla="*/ 752 w 1635"/>
                <a:gd name="T45" fmla="*/ 1123 h 1327"/>
                <a:gd name="T46" fmla="*/ 776 w 1635"/>
                <a:gd name="T47" fmla="*/ 1095 h 1327"/>
                <a:gd name="T48" fmla="*/ 810 w 1635"/>
                <a:gd name="T49" fmla="*/ 1080 h 1327"/>
                <a:gd name="T50" fmla="*/ 843 w 1635"/>
                <a:gd name="T51" fmla="*/ 1075 h 1327"/>
                <a:gd name="T52" fmla="*/ 890 w 1635"/>
                <a:gd name="T53" fmla="*/ 1077 h 1327"/>
                <a:gd name="T54" fmla="*/ 932 w 1635"/>
                <a:gd name="T55" fmla="*/ 1081 h 1327"/>
                <a:gd name="T56" fmla="*/ 986 w 1635"/>
                <a:gd name="T57" fmla="*/ 1084 h 1327"/>
                <a:gd name="T58" fmla="*/ 1034 w 1635"/>
                <a:gd name="T59" fmla="*/ 1077 h 1327"/>
                <a:gd name="T60" fmla="*/ 1078 w 1635"/>
                <a:gd name="T61" fmla="*/ 1061 h 1327"/>
                <a:gd name="T62" fmla="*/ 1110 w 1635"/>
                <a:gd name="T63" fmla="*/ 1032 h 1327"/>
                <a:gd name="T64" fmla="*/ 1128 w 1635"/>
                <a:gd name="T65" fmla="*/ 995 h 1327"/>
                <a:gd name="T66" fmla="*/ 1128 w 1635"/>
                <a:gd name="T67" fmla="*/ 953 h 1327"/>
                <a:gd name="T68" fmla="*/ 1128 w 1635"/>
                <a:gd name="T69" fmla="*/ 906 h 1327"/>
                <a:gd name="T70" fmla="*/ 1138 w 1635"/>
                <a:gd name="T71" fmla="*/ 868 h 1327"/>
                <a:gd name="T72" fmla="*/ 1158 w 1635"/>
                <a:gd name="T73" fmla="*/ 837 h 1327"/>
                <a:gd name="T74" fmla="*/ 1199 w 1635"/>
                <a:gd name="T75" fmla="*/ 816 h 1327"/>
                <a:gd name="T76" fmla="*/ 1243 w 1635"/>
                <a:gd name="T77" fmla="*/ 803 h 1327"/>
                <a:gd name="T78" fmla="*/ 1295 w 1635"/>
                <a:gd name="T79" fmla="*/ 792 h 1327"/>
                <a:gd name="T80" fmla="*/ 1342 w 1635"/>
                <a:gd name="T81" fmla="*/ 780 h 1327"/>
                <a:gd name="T82" fmla="*/ 1381 w 1635"/>
                <a:gd name="T83" fmla="*/ 765 h 1327"/>
                <a:gd name="T84" fmla="*/ 1411 w 1635"/>
                <a:gd name="T85" fmla="*/ 742 h 1327"/>
                <a:gd name="T86" fmla="*/ 1436 w 1635"/>
                <a:gd name="T87" fmla="*/ 707 h 1327"/>
                <a:gd name="T88" fmla="*/ 1449 w 1635"/>
                <a:gd name="T89" fmla="*/ 662 h 1327"/>
                <a:gd name="T90" fmla="*/ 1443 w 1635"/>
                <a:gd name="T91" fmla="*/ 618 h 1327"/>
                <a:gd name="T92" fmla="*/ 1429 w 1635"/>
                <a:gd name="T93" fmla="*/ 561 h 1327"/>
                <a:gd name="T94" fmla="*/ 1421 w 1635"/>
                <a:gd name="T95" fmla="*/ 513 h 1327"/>
                <a:gd name="T96" fmla="*/ 1423 w 1635"/>
                <a:gd name="T97" fmla="*/ 467 h 1327"/>
                <a:gd name="T98" fmla="*/ 1438 w 1635"/>
                <a:gd name="T99" fmla="*/ 427 h 1327"/>
                <a:gd name="T100" fmla="*/ 1462 w 1635"/>
                <a:gd name="T101" fmla="*/ 392 h 1327"/>
                <a:gd name="T102" fmla="*/ 1497 w 1635"/>
                <a:gd name="T103" fmla="*/ 358 h 1327"/>
                <a:gd name="T104" fmla="*/ 1538 w 1635"/>
                <a:gd name="T105" fmla="*/ 338 h 1327"/>
                <a:gd name="T106" fmla="*/ 1579 w 1635"/>
                <a:gd name="T107" fmla="*/ 330 h 1327"/>
                <a:gd name="T108" fmla="*/ 1630 w 1635"/>
                <a:gd name="T109" fmla="*/ 330 h 1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5"/>
                <a:gd name="T166" fmla="*/ 0 h 1327"/>
                <a:gd name="T167" fmla="*/ 1635 w 1635"/>
                <a:gd name="T168" fmla="*/ 1327 h 1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5" h="1327">
                  <a:moveTo>
                    <a:pt x="1635" y="330"/>
                  </a:moveTo>
                  <a:lnTo>
                    <a:pt x="1635" y="0"/>
                  </a:lnTo>
                  <a:lnTo>
                    <a:pt x="0" y="0"/>
                  </a:lnTo>
                  <a:lnTo>
                    <a:pt x="1" y="1327"/>
                  </a:lnTo>
                  <a:lnTo>
                    <a:pt x="147" y="1327"/>
                  </a:lnTo>
                  <a:lnTo>
                    <a:pt x="154" y="1301"/>
                  </a:lnTo>
                  <a:lnTo>
                    <a:pt x="154" y="1283"/>
                  </a:lnTo>
                  <a:lnTo>
                    <a:pt x="150" y="1258"/>
                  </a:lnTo>
                  <a:lnTo>
                    <a:pt x="141" y="1231"/>
                  </a:lnTo>
                  <a:lnTo>
                    <a:pt x="133" y="1198"/>
                  </a:lnTo>
                  <a:lnTo>
                    <a:pt x="128" y="1173"/>
                  </a:lnTo>
                  <a:lnTo>
                    <a:pt x="127" y="1150"/>
                  </a:lnTo>
                  <a:lnTo>
                    <a:pt x="131" y="1125"/>
                  </a:lnTo>
                  <a:lnTo>
                    <a:pt x="138" y="1101"/>
                  </a:lnTo>
                  <a:lnTo>
                    <a:pt x="154" y="1077"/>
                  </a:lnTo>
                  <a:lnTo>
                    <a:pt x="172" y="1058"/>
                  </a:lnTo>
                  <a:lnTo>
                    <a:pt x="192" y="1040"/>
                  </a:lnTo>
                  <a:lnTo>
                    <a:pt x="214" y="1027"/>
                  </a:lnTo>
                  <a:lnTo>
                    <a:pt x="241" y="1016"/>
                  </a:lnTo>
                  <a:lnTo>
                    <a:pt x="265" y="1012"/>
                  </a:lnTo>
                  <a:lnTo>
                    <a:pt x="299" y="1010"/>
                  </a:lnTo>
                  <a:lnTo>
                    <a:pt x="339" y="1013"/>
                  </a:lnTo>
                  <a:lnTo>
                    <a:pt x="364" y="1016"/>
                  </a:lnTo>
                  <a:lnTo>
                    <a:pt x="387" y="1023"/>
                  </a:lnTo>
                  <a:lnTo>
                    <a:pt x="408" y="1036"/>
                  </a:lnTo>
                  <a:lnTo>
                    <a:pt x="435" y="1057"/>
                  </a:lnTo>
                  <a:lnTo>
                    <a:pt x="452" y="1077"/>
                  </a:lnTo>
                  <a:lnTo>
                    <a:pt x="467" y="1098"/>
                  </a:lnTo>
                  <a:lnTo>
                    <a:pt x="476" y="1121"/>
                  </a:lnTo>
                  <a:lnTo>
                    <a:pt x="481" y="1142"/>
                  </a:lnTo>
                  <a:lnTo>
                    <a:pt x="481" y="1166"/>
                  </a:lnTo>
                  <a:lnTo>
                    <a:pt x="478" y="1190"/>
                  </a:lnTo>
                  <a:lnTo>
                    <a:pt x="473" y="1212"/>
                  </a:lnTo>
                  <a:lnTo>
                    <a:pt x="467" y="1234"/>
                  </a:lnTo>
                  <a:lnTo>
                    <a:pt x="460" y="1256"/>
                  </a:lnTo>
                  <a:lnTo>
                    <a:pt x="456" y="1279"/>
                  </a:lnTo>
                  <a:lnTo>
                    <a:pt x="456" y="1298"/>
                  </a:lnTo>
                  <a:lnTo>
                    <a:pt x="461" y="1321"/>
                  </a:lnTo>
                  <a:lnTo>
                    <a:pt x="735" y="1321"/>
                  </a:lnTo>
                  <a:lnTo>
                    <a:pt x="733" y="1274"/>
                  </a:lnTo>
                  <a:lnTo>
                    <a:pt x="735" y="1241"/>
                  </a:lnTo>
                  <a:lnTo>
                    <a:pt x="735" y="1215"/>
                  </a:lnTo>
                  <a:lnTo>
                    <a:pt x="737" y="1191"/>
                  </a:lnTo>
                  <a:lnTo>
                    <a:pt x="740" y="1166"/>
                  </a:lnTo>
                  <a:lnTo>
                    <a:pt x="745" y="1140"/>
                  </a:lnTo>
                  <a:lnTo>
                    <a:pt x="752" y="1123"/>
                  </a:lnTo>
                  <a:lnTo>
                    <a:pt x="762" y="1108"/>
                  </a:lnTo>
                  <a:lnTo>
                    <a:pt x="776" y="1095"/>
                  </a:lnTo>
                  <a:lnTo>
                    <a:pt x="792" y="1085"/>
                  </a:lnTo>
                  <a:lnTo>
                    <a:pt x="810" y="1080"/>
                  </a:lnTo>
                  <a:lnTo>
                    <a:pt x="830" y="1077"/>
                  </a:lnTo>
                  <a:lnTo>
                    <a:pt x="848" y="1075"/>
                  </a:lnTo>
                  <a:lnTo>
                    <a:pt x="872" y="1075"/>
                  </a:lnTo>
                  <a:lnTo>
                    <a:pt x="895" y="1077"/>
                  </a:lnTo>
                  <a:lnTo>
                    <a:pt x="913" y="1080"/>
                  </a:lnTo>
                  <a:lnTo>
                    <a:pt x="937" y="1081"/>
                  </a:lnTo>
                  <a:lnTo>
                    <a:pt x="963" y="1084"/>
                  </a:lnTo>
                  <a:lnTo>
                    <a:pt x="991" y="1084"/>
                  </a:lnTo>
                  <a:lnTo>
                    <a:pt x="1015" y="1081"/>
                  </a:lnTo>
                  <a:lnTo>
                    <a:pt x="1039" y="1077"/>
                  </a:lnTo>
                  <a:lnTo>
                    <a:pt x="1064" y="1071"/>
                  </a:lnTo>
                  <a:lnTo>
                    <a:pt x="1083" y="1061"/>
                  </a:lnTo>
                  <a:lnTo>
                    <a:pt x="1102" y="1049"/>
                  </a:lnTo>
                  <a:lnTo>
                    <a:pt x="1115" y="1032"/>
                  </a:lnTo>
                  <a:lnTo>
                    <a:pt x="1128" y="1013"/>
                  </a:lnTo>
                  <a:lnTo>
                    <a:pt x="1133" y="995"/>
                  </a:lnTo>
                  <a:lnTo>
                    <a:pt x="1136" y="974"/>
                  </a:lnTo>
                  <a:lnTo>
                    <a:pt x="1133" y="953"/>
                  </a:lnTo>
                  <a:lnTo>
                    <a:pt x="1132" y="930"/>
                  </a:lnTo>
                  <a:lnTo>
                    <a:pt x="1133" y="906"/>
                  </a:lnTo>
                  <a:lnTo>
                    <a:pt x="1138" y="888"/>
                  </a:lnTo>
                  <a:lnTo>
                    <a:pt x="1143" y="868"/>
                  </a:lnTo>
                  <a:lnTo>
                    <a:pt x="1152" y="849"/>
                  </a:lnTo>
                  <a:lnTo>
                    <a:pt x="1163" y="837"/>
                  </a:lnTo>
                  <a:lnTo>
                    <a:pt x="1181" y="824"/>
                  </a:lnTo>
                  <a:lnTo>
                    <a:pt x="1204" y="816"/>
                  </a:lnTo>
                  <a:lnTo>
                    <a:pt x="1227" y="809"/>
                  </a:lnTo>
                  <a:lnTo>
                    <a:pt x="1248" y="803"/>
                  </a:lnTo>
                  <a:lnTo>
                    <a:pt x="1270" y="797"/>
                  </a:lnTo>
                  <a:lnTo>
                    <a:pt x="1300" y="792"/>
                  </a:lnTo>
                  <a:lnTo>
                    <a:pt x="1323" y="787"/>
                  </a:lnTo>
                  <a:lnTo>
                    <a:pt x="1347" y="780"/>
                  </a:lnTo>
                  <a:lnTo>
                    <a:pt x="1366" y="773"/>
                  </a:lnTo>
                  <a:lnTo>
                    <a:pt x="1386" y="765"/>
                  </a:lnTo>
                  <a:lnTo>
                    <a:pt x="1402" y="753"/>
                  </a:lnTo>
                  <a:lnTo>
                    <a:pt x="1416" y="742"/>
                  </a:lnTo>
                  <a:lnTo>
                    <a:pt x="1431" y="724"/>
                  </a:lnTo>
                  <a:lnTo>
                    <a:pt x="1441" y="707"/>
                  </a:lnTo>
                  <a:lnTo>
                    <a:pt x="1450" y="687"/>
                  </a:lnTo>
                  <a:lnTo>
                    <a:pt x="1454" y="662"/>
                  </a:lnTo>
                  <a:lnTo>
                    <a:pt x="1451" y="641"/>
                  </a:lnTo>
                  <a:lnTo>
                    <a:pt x="1448" y="618"/>
                  </a:lnTo>
                  <a:lnTo>
                    <a:pt x="1441" y="591"/>
                  </a:lnTo>
                  <a:lnTo>
                    <a:pt x="1434" y="561"/>
                  </a:lnTo>
                  <a:lnTo>
                    <a:pt x="1427" y="535"/>
                  </a:lnTo>
                  <a:lnTo>
                    <a:pt x="1426" y="513"/>
                  </a:lnTo>
                  <a:lnTo>
                    <a:pt x="1426" y="494"/>
                  </a:lnTo>
                  <a:lnTo>
                    <a:pt x="1428" y="467"/>
                  </a:lnTo>
                  <a:lnTo>
                    <a:pt x="1436" y="444"/>
                  </a:lnTo>
                  <a:lnTo>
                    <a:pt x="1443" y="427"/>
                  </a:lnTo>
                  <a:lnTo>
                    <a:pt x="1452" y="410"/>
                  </a:lnTo>
                  <a:lnTo>
                    <a:pt x="1467" y="392"/>
                  </a:lnTo>
                  <a:lnTo>
                    <a:pt x="1482" y="374"/>
                  </a:lnTo>
                  <a:lnTo>
                    <a:pt x="1502" y="358"/>
                  </a:lnTo>
                  <a:lnTo>
                    <a:pt x="1523" y="345"/>
                  </a:lnTo>
                  <a:lnTo>
                    <a:pt x="1543" y="338"/>
                  </a:lnTo>
                  <a:lnTo>
                    <a:pt x="1563" y="333"/>
                  </a:lnTo>
                  <a:lnTo>
                    <a:pt x="1584" y="330"/>
                  </a:lnTo>
                  <a:lnTo>
                    <a:pt x="1609" y="330"/>
                  </a:lnTo>
                  <a:lnTo>
                    <a:pt x="1635" y="330"/>
                  </a:lnTo>
                  <a:close/>
                </a:path>
              </a:pathLst>
            </a:custGeom>
            <a:solidFill>
              <a:schemeClr val="accent1"/>
            </a:solidFill>
            <a:ln w="9525">
              <a:noFill/>
              <a:round/>
              <a:headEnd/>
              <a:tailEnd/>
            </a:ln>
          </p:spPr>
          <p:txBody>
            <a:bodyPr/>
            <a:lstStyle/>
            <a:p>
              <a:endParaRPr lang="en-US" dirty="0"/>
            </a:p>
          </p:txBody>
        </p:sp>
      </p:grpSp>
      <p:sp>
        <p:nvSpPr>
          <p:cNvPr id="26" name="Rectangle 25"/>
          <p:cNvSpPr/>
          <p:nvPr/>
        </p:nvSpPr>
        <p:spPr>
          <a:xfrm>
            <a:off x="1305485" y="2118669"/>
            <a:ext cx="2980207" cy="954107"/>
          </a:xfrm>
          <a:prstGeom prst="rect">
            <a:avLst/>
          </a:prstGeom>
        </p:spPr>
        <p:txBody>
          <a:bodyPr wrap="square">
            <a:spAutoFit/>
          </a:bodyPr>
          <a:lstStyle/>
          <a:p>
            <a:pPr lvl="0" algn="ctr" defTabSz="914239">
              <a:defRPr/>
            </a:pPr>
            <a:r>
              <a:rPr lang="en-US" sz="1400" b="1" dirty="0">
                <a:solidFill>
                  <a:prstClr val="white"/>
                </a:solidFill>
                <a:cs typeface="Arial" panose="020B0604020202020204" pitchFamily="34" charset="0"/>
              </a:rPr>
              <a:t>Widely worded </a:t>
            </a:r>
            <a:r>
              <a:rPr lang="en-US" sz="1400" b="1" dirty="0" smtClean="0">
                <a:solidFill>
                  <a:prstClr val="white"/>
                </a:solidFill>
                <a:cs typeface="Arial" panose="020B0604020202020204" pitchFamily="34" charset="0"/>
              </a:rPr>
              <a:t>provision </a:t>
            </a:r>
            <a:r>
              <a:rPr lang="en-US" sz="1400" b="1" dirty="0">
                <a:solidFill>
                  <a:prstClr val="white"/>
                </a:solidFill>
                <a:cs typeface="Arial" panose="020B0604020202020204" pitchFamily="34" charset="0"/>
              </a:rPr>
              <a:t>– </a:t>
            </a:r>
            <a:r>
              <a:rPr lang="en-US" sz="1400" b="1" dirty="0" smtClean="0">
                <a:solidFill>
                  <a:prstClr val="white"/>
                </a:solidFill>
                <a:cs typeface="Arial" panose="020B0604020202020204" pitchFamily="34" charset="0"/>
              </a:rPr>
              <a:t>covers </a:t>
            </a:r>
            <a:r>
              <a:rPr lang="en-US" sz="1400" b="1" dirty="0">
                <a:solidFill>
                  <a:prstClr val="white"/>
                </a:solidFill>
                <a:cs typeface="Arial" panose="020B0604020202020204" pitchFamily="34" charset="0"/>
              </a:rPr>
              <a:t>in its ambit all provision of goods / services </a:t>
            </a:r>
            <a:r>
              <a:rPr lang="en-US" sz="1400" b="1" dirty="0" smtClean="0">
                <a:solidFill>
                  <a:prstClr val="white"/>
                </a:solidFill>
                <a:cs typeface="Arial" panose="020B0604020202020204" pitchFamily="34" charset="0"/>
              </a:rPr>
              <a:t>by a </a:t>
            </a:r>
            <a:r>
              <a:rPr lang="en-US" sz="1400" b="1" dirty="0">
                <a:solidFill>
                  <a:prstClr val="white"/>
                </a:solidFill>
                <a:cs typeface="Arial" panose="020B0604020202020204" pitchFamily="34" charset="0"/>
              </a:rPr>
              <a:t>non-resident</a:t>
            </a:r>
          </a:p>
        </p:txBody>
      </p:sp>
      <p:sp>
        <p:nvSpPr>
          <p:cNvPr id="27" name="Rectangle 26"/>
          <p:cNvSpPr/>
          <p:nvPr/>
        </p:nvSpPr>
        <p:spPr>
          <a:xfrm>
            <a:off x="5611595" y="2312167"/>
            <a:ext cx="2980207" cy="738664"/>
          </a:xfrm>
          <a:prstGeom prst="rect">
            <a:avLst/>
          </a:prstGeom>
        </p:spPr>
        <p:txBody>
          <a:bodyPr wrap="square">
            <a:spAutoFit/>
          </a:bodyPr>
          <a:lstStyle/>
          <a:p>
            <a:pPr lvl="0" algn="ctr" defTabSz="914239">
              <a:defRPr/>
            </a:pPr>
            <a:r>
              <a:rPr lang="en-US" sz="1400" b="1" dirty="0">
                <a:solidFill>
                  <a:prstClr val="white"/>
                </a:solidFill>
                <a:cs typeface="Arial" panose="020B0604020202020204" pitchFamily="34" charset="0"/>
              </a:rPr>
              <a:t>Administrative and practical challenges on implementation</a:t>
            </a:r>
          </a:p>
        </p:txBody>
      </p:sp>
      <p:sp>
        <p:nvSpPr>
          <p:cNvPr id="28" name="Rectangle 27"/>
          <p:cNvSpPr/>
          <p:nvPr/>
        </p:nvSpPr>
        <p:spPr>
          <a:xfrm>
            <a:off x="5753513" y="5184301"/>
            <a:ext cx="2980207" cy="1384995"/>
          </a:xfrm>
          <a:prstGeom prst="rect">
            <a:avLst/>
          </a:prstGeom>
        </p:spPr>
        <p:txBody>
          <a:bodyPr wrap="square">
            <a:spAutoFit/>
          </a:bodyPr>
          <a:lstStyle/>
          <a:p>
            <a:pPr lvl="0" algn="ctr" defTabSz="914239" fontAlgn="auto">
              <a:spcBef>
                <a:spcPts val="0"/>
              </a:spcBef>
              <a:spcAft>
                <a:spcPts val="0"/>
              </a:spcAft>
              <a:defRPr/>
            </a:pPr>
            <a:r>
              <a:rPr lang="en-US" sz="1400" b="1" dirty="0" smtClean="0">
                <a:solidFill>
                  <a:prstClr val="white"/>
                </a:solidFill>
                <a:cs typeface="Arial" panose="020B0604020202020204" pitchFamily="34" charset="0"/>
              </a:rPr>
              <a:t>Heightened scrutiny assessment risk and a clarification on potential prosecution risk for non-filing of tax return is required</a:t>
            </a:r>
            <a:endParaRPr lang="en-US" sz="1400" b="1" dirty="0">
              <a:solidFill>
                <a:prstClr val="white"/>
              </a:solidFill>
              <a:cs typeface="Arial" panose="020B0604020202020204" pitchFamily="34" charset="0"/>
            </a:endParaRPr>
          </a:p>
        </p:txBody>
      </p:sp>
      <p:sp>
        <p:nvSpPr>
          <p:cNvPr id="29" name="Rectangle 28"/>
          <p:cNvSpPr/>
          <p:nvPr/>
        </p:nvSpPr>
        <p:spPr>
          <a:xfrm>
            <a:off x="1176221" y="5038982"/>
            <a:ext cx="2568879" cy="1692771"/>
          </a:xfrm>
          <a:prstGeom prst="rect">
            <a:avLst/>
          </a:prstGeom>
        </p:spPr>
        <p:txBody>
          <a:bodyPr wrap="square">
            <a:spAutoFit/>
          </a:bodyPr>
          <a:lstStyle/>
          <a:p>
            <a:pPr lvl="0" algn="ctr" defTabSz="914239">
              <a:defRPr/>
            </a:pPr>
            <a:r>
              <a:rPr lang="en-US" sz="1300" b="1" dirty="0">
                <a:solidFill>
                  <a:prstClr val="white"/>
                </a:solidFill>
                <a:cs typeface="Arial" panose="020B0604020202020204" pitchFamily="34" charset="0"/>
              </a:rPr>
              <a:t>Clarifications required on </a:t>
            </a:r>
            <a:r>
              <a:rPr lang="en-US" sz="1300" b="1" dirty="0" smtClean="0">
                <a:solidFill>
                  <a:prstClr val="white"/>
                </a:solidFill>
                <a:cs typeface="Arial" panose="020B0604020202020204" pitchFamily="34" charset="0"/>
              </a:rPr>
              <a:t>several operational aspects and compliance obligation set to rise</a:t>
            </a:r>
            <a:r>
              <a:rPr lang="en-US" sz="1300" b="1" kern="0" dirty="0" smtClean="0">
                <a:solidFill>
                  <a:prstClr val="white"/>
                </a:solidFill>
                <a:cs typeface="Arial" pitchFamily="34" charset="0"/>
              </a:rPr>
              <a:t>, </a:t>
            </a:r>
            <a:r>
              <a:rPr lang="en-US" sz="1300" b="1" kern="0" dirty="0">
                <a:solidFill>
                  <a:prstClr val="white"/>
                </a:solidFill>
                <a:cs typeface="Arial" pitchFamily="34" charset="0"/>
              </a:rPr>
              <a:t>like filing of </a:t>
            </a:r>
            <a:r>
              <a:rPr lang="en-US" sz="1300" b="1" kern="0" dirty="0" smtClean="0">
                <a:solidFill>
                  <a:prstClr val="white"/>
                </a:solidFill>
                <a:cs typeface="Arial" pitchFamily="34" charset="0"/>
              </a:rPr>
              <a:t>tax return </a:t>
            </a:r>
            <a:r>
              <a:rPr lang="en-US" sz="1300" b="1" kern="0" dirty="0">
                <a:solidFill>
                  <a:prstClr val="white"/>
                </a:solidFill>
                <a:cs typeface="Arial" pitchFamily="34" charset="0"/>
              </a:rPr>
              <a:t>in case the </a:t>
            </a:r>
            <a:r>
              <a:rPr lang="en-US" sz="1300" b="1" kern="0" dirty="0" smtClean="0">
                <a:solidFill>
                  <a:prstClr val="white"/>
                </a:solidFill>
                <a:cs typeface="Arial" pitchFamily="34" charset="0"/>
              </a:rPr>
              <a:t>transaction is </a:t>
            </a:r>
            <a:r>
              <a:rPr lang="en-US" sz="1300" b="1" kern="0" dirty="0">
                <a:solidFill>
                  <a:prstClr val="white"/>
                </a:solidFill>
                <a:cs typeface="Arial" pitchFamily="34" charset="0"/>
              </a:rPr>
              <a:t>covered by SEP, but not taxable under the </a:t>
            </a:r>
            <a:r>
              <a:rPr lang="en-US" sz="1300" b="1" kern="0" dirty="0" smtClean="0">
                <a:solidFill>
                  <a:prstClr val="white"/>
                </a:solidFill>
                <a:cs typeface="Arial" pitchFamily="34" charset="0"/>
              </a:rPr>
              <a:t>treaty</a:t>
            </a:r>
            <a:endParaRPr lang="en-US" sz="1300" b="1" dirty="0">
              <a:solidFill>
                <a:prstClr val="white"/>
              </a:solidFill>
              <a:cs typeface="Arial" panose="020B0604020202020204" pitchFamily="34" charset="0"/>
            </a:endParaRPr>
          </a:p>
        </p:txBody>
      </p:sp>
      <p:sp>
        <p:nvSpPr>
          <p:cNvPr id="30" name="TextBox 29"/>
          <p:cNvSpPr txBox="1"/>
          <p:nvPr/>
        </p:nvSpPr>
        <p:spPr>
          <a:xfrm>
            <a:off x="3749971" y="3563546"/>
            <a:ext cx="2443084" cy="1292662"/>
          </a:xfrm>
          <a:prstGeom prst="rect">
            <a:avLst/>
          </a:prstGeom>
          <a:noFill/>
        </p:spPr>
        <p:txBody>
          <a:bodyPr wrap="square" lIns="0" tIns="0" rIns="0" bIns="0" rtlCol="0">
            <a:spAutoFit/>
          </a:bodyPr>
          <a:lstStyle/>
          <a:p>
            <a:pPr algn="ctr">
              <a:spcBef>
                <a:spcPts val="600"/>
              </a:spcBef>
              <a:buSzPct val="100000"/>
            </a:pPr>
            <a:r>
              <a:rPr lang="en-US" sz="1400" b="1" dirty="0" smtClean="0">
                <a:solidFill>
                  <a:srgbClr val="313131"/>
                </a:solidFill>
              </a:rPr>
              <a:t>Non-residents carrying </a:t>
            </a:r>
            <a:r>
              <a:rPr lang="en-US" sz="1400" b="1" dirty="0">
                <a:solidFill>
                  <a:srgbClr val="313131"/>
                </a:solidFill>
              </a:rPr>
              <a:t>on </a:t>
            </a:r>
            <a:r>
              <a:rPr lang="en-US" sz="1400" b="1" dirty="0" smtClean="0">
                <a:solidFill>
                  <a:srgbClr val="313131"/>
                </a:solidFill>
              </a:rPr>
              <a:t>business activities in /with India, </a:t>
            </a:r>
            <a:r>
              <a:rPr lang="en-US" sz="1400" b="1" dirty="0">
                <a:solidFill>
                  <a:srgbClr val="313131"/>
                </a:solidFill>
              </a:rPr>
              <a:t>should </a:t>
            </a:r>
            <a:r>
              <a:rPr lang="en-US" sz="1400" b="1" dirty="0" smtClean="0">
                <a:solidFill>
                  <a:srgbClr val="313131"/>
                </a:solidFill>
              </a:rPr>
              <a:t>review their position on taxability and compliances</a:t>
            </a:r>
            <a:endParaRPr lang="en-IN" sz="1400" b="1" dirty="0" smtClean="0">
              <a:solidFill>
                <a:srgbClr val="313131"/>
              </a:solidFill>
            </a:endParaRPr>
          </a:p>
        </p:txBody>
      </p:sp>
    </p:spTree>
    <p:extLst>
      <p:ext uri="{BB962C8B-B14F-4D97-AF65-F5344CB8AC3E}">
        <p14:creationId xmlns:p14="http://schemas.microsoft.com/office/powerpoint/2010/main" val="5129739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Case </a:t>
            </a:r>
            <a:r>
              <a:rPr lang="en-US" sz="4000" dirty="0" smtClean="0"/>
              <a:t>studies on SEP</a:t>
            </a:r>
            <a:endParaRPr lang="en-IN" sz="4000" dirty="0"/>
          </a:p>
        </p:txBody>
      </p:sp>
    </p:spTree>
    <p:extLst>
      <p:ext uri="{BB962C8B-B14F-4D97-AF65-F5344CB8AC3E}">
        <p14:creationId xmlns:p14="http://schemas.microsoft.com/office/powerpoint/2010/main" val="312127667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smtClean="0"/>
              <a:t>1 </a:t>
            </a:r>
            <a:endParaRPr lang="en-IN" dirty="0"/>
          </a:p>
        </p:txBody>
      </p:sp>
    </p:spTree>
    <p:extLst>
      <p:ext uri="{BB962C8B-B14F-4D97-AF65-F5344CB8AC3E}">
        <p14:creationId xmlns:p14="http://schemas.microsoft.com/office/powerpoint/2010/main" val="81830210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560762"/>
          </a:xfrm>
        </p:spPr>
        <p:txBody>
          <a:bodyPr/>
          <a:lstStyle/>
          <a:p>
            <a:r>
              <a:rPr lang="en-US" sz="2800" dirty="0"/>
              <a:t>Case Study </a:t>
            </a:r>
            <a:r>
              <a:rPr lang="en-US" sz="2800" dirty="0"/>
              <a:t>1</a:t>
            </a:r>
            <a:r>
              <a:rPr lang="en-US" sz="2800" dirty="0" smtClean="0"/>
              <a:t> </a:t>
            </a:r>
            <a:endParaRPr lang="en-IN" sz="2800" dirty="0"/>
          </a:p>
        </p:txBody>
      </p:sp>
      <p:sp>
        <p:nvSpPr>
          <p:cNvPr id="26" name="Rectangle 25"/>
          <p:cNvSpPr/>
          <p:nvPr/>
        </p:nvSpPr>
        <p:spPr bwMode="gray">
          <a:xfrm>
            <a:off x="197512" y="1278224"/>
            <a:ext cx="2153801" cy="711348"/>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600" b="1" dirty="0">
                <a:solidFill>
                  <a:schemeClr val="bg1"/>
                </a:solidFill>
              </a:rPr>
              <a:t>X</a:t>
            </a:r>
            <a:r>
              <a:rPr lang="en-IN" sz="1600" b="1" dirty="0" smtClean="0">
                <a:solidFill>
                  <a:schemeClr val="bg1"/>
                </a:solidFill>
              </a:rPr>
              <a:t> Co.</a:t>
            </a:r>
            <a:endParaRPr lang="en-IN" sz="1600" b="1" dirty="0">
              <a:solidFill>
                <a:schemeClr val="bg1"/>
              </a:solidFill>
            </a:endParaRPr>
          </a:p>
          <a:p>
            <a:pPr algn="ctr">
              <a:lnSpc>
                <a:spcPct val="106000"/>
              </a:lnSpc>
              <a:buFont typeface="Wingdings 2" pitchFamily="18" charset="2"/>
              <a:buNone/>
            </a:pPr>
            <a:r>
              <a:rPr lang="en-IN" sz="1600" b="1" dirty="0">
                <a:solidFill>
                  <a:schemeClr val="bg1"/>
                </a:solidFill>
              </a:rPr>
              <a:t>(State R</a:t>
            </a:r>
            <a:r>
              <a:rPr lang="en-IN" sz="1600" b="1" dirty="0" smtClean="0">
                <a:solidFill>
                  <a:schemeClr val="bg1"/>
                </a:solidFill>
              </a:rPr>
              <a:t>)</a:t>
            </a:r>
          </a:p>
        </p:txBody>
      </p:sp>
      <p:sp>
        <p:nvSpPr>
          <p:cNvPr id="30" name="TextBox 29"/>
          <p:cNvSpPr txBox="1"/>
          <p:nvPr/>
        </p:nvSpPr>
        <p:spPr>
          <a:xfrm>
            <a:off x="2471895" y="1267674"/>
            <a:ext cx="2145385" cy="307777"/>
          </a:xfrm>
          <a:prstGeom prst="rect">
            <a:avLst/>
          </a:prstGeom>
          <a:noFill/>
        </p:spPr>
        <p:txBody>
          <a:bodyPr wrap="square" lIns="0" tIns="0" rIns="0" bIns="0" rtlCol="0">
            <a:spAutoFit/>
          </a:bodyPr>
          <a:lstStyle/>
          <a:p>
            <a:pPr>
              <a:spcBef>
                <a:spcPts val="600"/>
              </a:spcBef>
              <a:buSzPct val="100000"/>
            </a:pPr>
            <a:r>
              <a:rPr lang="en-US" sz="1000" dirty="0">
                <a:solidFill>
                  <a:srgbClr val="313131"/>
                </a:solidFill>
              </a:rPr>
              <a:t>Operates and stores content </a:t>
            </a:r>
            <a:r>
              <a:rPr lang="en-US" sz="1000" dirty="0" smtClean="0">
                <a:solidFill>
                  <a:srgbClr val="313131"/>
                </a:solidFill>
              </a:rPr>
              <a:t>in </a:t>
            </a:r>
            <a:r>
              <a:rPr lang="en-US" sz="1000" dirty="0">
                <a:solidFill>
                  <a:srgbClr val="313131"/>
                </a:solidFill>
              </a:rPr>
              <a:t>servers outside India</a:t>
            </a:r>
            <a:endParaRPr lang="en-IN" sz="1000" dirty="0">
              <a:solidFill>
                <a:srgbClr val="313131"/>
              </a:solidFill>
            </a:endParaRPr>
          </a:p>
        </p:txBody>
      </p:sp>
      <p:cxnSp>
        <p:nvCxnSpPr>
          <p:cNvPr id="33" name="Curved Connector 32"/>
          <p:cNvCxnSpPr/>
          <p:nvPr/>
        </p:nvCxnSpPr>
        <p:spPr>
          <a:xfrm>
            <a:off x="2352180" y="1617281"/>
            <a:ext cx="1990681" cy="428400"/>
          </a:xfrm>
          <a:prstGeom prst="curvedConnector2">
            <a:avLst/>
          </a:prstGeom>
          <a:ln>
            <a:prstDash val="solid"/>
            <a:tailEnd type="triangle"/>
          </a:ln>
        </p:spPr>
        <p:style>
          <a:lnRef idx="1">
            <a:schemeClr val="accent2"/>
          </a:lnRef>
          <a:fillRef idx="0">
            <a:schemeClr val="accent2"/>
          </a:fillRef>
          <a:effectRef idx="0">
            <a:schemeClr val="accent2"/>
          </a:effectRef>
          <a:fontRef idx="minor">
            <a:schemeClr val="tx1"/>
          </a:fontRef>
        </p:style>
      </p:cxnSp>
      <p:sp>
        <p:nvSpPr>
          <p:cNvPr id="39" name="TextBox 38"/>
          <p:cNvSpPr txBox="1"/>
          <p:nvPr/>
        </p:nvSpPr>
        <p:spPr>
          <a:xfrm>
            <a:off x="2954216" y="4678705"/>
            <a:ext cx="2602523" cy="307777"/>
          </a:xfrm>
          <a:prstGeom prst="rect">
            <a:avLst/>
          </a:prstGeom>
          <a:noFill/>
        </p:spPr>
        <p:txBody>
          <a:bodyPr wrap="square" lIns="0" tIns="0" rIns="0" bIns="0" rtlCol="0">
            <a:spAutoFit/>
          </a:bodyPr>
          <a:lstStyle/>
          <a:p>
            <a:pPr algn="ctr">
              <a:buSzPct val="100000"/>
            </a:pPr>
            <a:r>
              <a:rPr lang="en-US" sz="1000" dirty="0" smtClean="0">
                <a:solidFill>
                  <a:srgbClr val="313131"/>
                </a:solidFill>
              </a:rPr>
              <a:t>Indian subscribers accessing the content in India</a:t>
            </a:r>
          </a:p>
        </p:txBody>
      </p:sp>
      <p:pic>
        <p:nvPicPr>
          <p:cNvPr id="45" name="Picture 44" descr="넷플릭스의 상륙, 한국은 준비됐는가"/>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975" y="2053497"/>
            <a:ext cx="1723439" cy="1141879"/>
          </a:xfrm>
          <a:prstGeom prst="rect">
            <a:avLst/>
          </a:prstGeom>
        </p:spPr>
      </p:pic>
      <p:cxnSp>
        <p:nvCxnSpPr>
          <p:cNvPr id="50" name="Straight Connector 49"/>
          <p:cNvCxnSpPr/>
          <p:nvPr/>
        </p:nvCxnSpPr>
        <p:spPr>
          <a:xfrm flipV="1">
            <a:off x="251209" y="3567161"/>
            <a:ext cx="4682532" cy="602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flipH="1">
            <a:off x="276829" y="3647548"/>
            <a:ext cx="939021" cy="184666"/>
          </a:xfrm>
          <a:prstGeom prst="rect">
            <a:avLst/>
          </a:prstGeom>
          <a:noFill/>
        </p:spPr>
        <p:txBody>
          <a:bodyPr wrap="square" lIns="0" tIns="0" rIns="0" bIns="0" rtlCol="0">
            <a:spAutoFit/>
          </a:bodyPr>
          <a:lstStyle/>
          <a:p>
            <a:pPr>
              <a:spcBef>
                <a:spcPts val="600"/>
              </a:spcBef>
              <a:buSzPct val="100000"/>
            </a:pPr>
            <a:r>
              <a:rPr lang="en-US" sz="1200" dirty="0" smtClean="0">
                <a:solidFill>
                  <a:srgbClr val="313131"/>
                </a:solidFill>
              </a:rPr>
              <a:t>India</a:t>
            </a:r>
            <a:endParaRPr lang="en-IN" sz="1200" dirty="0" smtClean="0">
              <a:solidFill>
                <a:srgbClr val="313131"/>
              </a:solidFill>
            </a:endParaRPr>
          </a:p>
        </p:txBody>
      </p:sp>
      <p:sp>
        <p:nvSpPr>
          <p:cNvPr id="53" name="TextBox 52"/>
          <p:cNvSpPr txBox="1"/>
          <p:nvPr/>
        </p:nvSpPr>
        <p:spPr>
          <a:xfrm flipH="1">
            <a:off x="268454" y="3387966"/>
            <a:ext cx="1078024" cy="184666"/>
          </a:xfrm>
          <a:prstGeom prst="rect">
            <a:avLst/>
          </a:prstGeom>
          <a:noFill/>
        </p:spPr>
        <p:txBody>
          <a:bodyPr wrap="square" lIns="0" tIns="0" rIns="0" bIns="0" rtlCol="0">
            <a:spAutoFit/>
          </a:bodyPr>
          <a:lstStyle/>
          <a:p>
            <a:pPr>
              <a:spcBef>
                <a:spcPts val="600"/>
              </a:spcBef>
              <a:buSzPct val="100000"/>
            </a:pPr>
            <a:r>
              <a:rPr lang="en-US" sz="1200" dirty="0" smtClean="0">
                <a:solidFill>
                  <a:srgbClr val="313131"/>
                </a:solidFill>
              </a:rPr>
              <a:t>Outside India</a:t>
            </a:r>
            <a:endParaRPr lang="en-IN" sz="1200" dirty="0" smtClean="0">
              <a:solidFill>
                <a:srgbClr val="313131"/>
              </a:solidFill>
            </a:endParaRPr>
          </a:p>
        </p:txBody>
      </p:sp>
      <p:sp>
        <p:nvSpPr>
          <p:cNvPr id="104" name="TextBox 103"/>
          <p:cNvSpPr txBox="1"/>
          <p:nvPr/>
        </p:nvSpPr>
        <p:spPr>
          <a:xfrm>
            <a:off x="5556738" y="858574"/>
            <a:ext cx="4692108" cy="4001095"/>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Facts</a:t>
            </a:r>
          </a:p>
          <a:p>
            <a:pPr marL="342900" indent="-342900">
              <a:spcBef>
                <a:spcPts val="600"/>
              </a:spcBef>
              <a:buSzPct val="100000"/>
              <a:buFont typeface="Arial" panose="020B0604020202020204" pitchFamily="34" charset="0"/>
              <a:buChar char="•"/>
            </a:pPr>
            <a:r>
              <a:rPr lang="en-US" sz="1600" dirty="0" smtClean="0"/>
              <a:t>X Co. </a:t>
            </a:r>
            <a:r>
              <a:rPr lang="en-US" sz="1600" dirty="0"/>
              <a:t>incorporated outside India, is engaged in the business of </a:t>
            </a:r>
            <a:r>
              <a:rPr lang="en-US" sz="1600" dirty="0" smtClean="0"/>
              <a:t>providing entertainment content online (</a:t>
            </a:r>
            <a:r>
              <a:rPr lang="en-US" sz="1600" dirty="0"/>
              <a:t>such as </a:t>
            </a:r>
            <a:r>
              <a:rPr lang="en-US" sz="1600" dirty="0" smtClean="0"/>
              <a:t>Netflix</a:t>
            </a:r>
            <a:r>
              <a:rPr lang="en-US" sz="1600" dirty="0"/>
              <a:t>, Amazon Prime Video etc</a:t>
            </a:r>
            <a:r>
              <a:rPr lang="en-US" sz="1600" dirty="0" smtClean="0"/>
              <a:t>.) to subscribers worldwide, including India.  </a:t>
            </a:r>
          </a:p>
          <a:p>
            <a:pPr marL="342900" indent="-342900">
              <a:spcBef>
                <a:spcPts val="600"/>
              </a:spcBef>
              <a:buSzPct val="100000"/>
              <a:buFont typeface="Arial" panose="020B0604020202020204" pitchFamily="34" charset="0"/>
              <a:buChar char="•"/>
            </a:pPr>
            <a:r>
              <a:rPr lang="en-US" sz="1600" dirty="0" smtClean="0"/>
              <a:t>The server of X Co. are located </a:t>
            </a:r>
            <a:r>
              <a:rPr lang="en-US" sz="1600" dirty="0"/>
              <a:t>in a </a:t>
            </a:r>
            <a:r>
              <a:rPr lang="en-US" sz="1600" dirty="0" smtClean="0"/>
              <a:t>country </a:t>
            </a:r>
            <a:r>
              <a:rPr lang="en-US" sz="1600" dirty="0"/>
              <a:t>outside India. </a:t>
            </a:r>
            <a:endParaRPr lang="en-US" sz="1600" dirty="0" smtClean="0"/>
          </a:p>
          <a:p>
            <a:pPr marL="342900" indent="-342900">
              <a:spcBef>
                <a:spcPts val="600"/>
              </a:spcBef>
              <a:buSzPct val="100000"/>
              <a:buFont typeface="Arial" panose="020B0604020202020204" pitchFamily="34" charset="0"/>
              <a:buChar char="•"/>
            </a:pPr>
            <a:r>
              <a:rPr lang="en-US" sz="1600" dirty="0"/>
              <a:t>X </a:t>
            </a:r>
            <a:r>
              <a:rPr lang="en-US" sz="1600" dirty="0" smtClean="0"/>
              <a:t>Co. </a:t>
            </a:r>
            <a:r>
              <a:rPr lang="en-US" sz="1600" dirty="0"/>
              <a:t>purchases content from </a:t>
            </a:r>
            <a:r>
              <a:rPr lang="en-US" sz="1600" dirty="0" smtClean="0"/>
              <a:t>media houses within </a:t>
            </a:r>
            <a:r>
              <a:rPr lang="en-US" sz="1600" dirty="0"/>
              <a:t>and outside India and </a:t>
            </a:r>
            <a:r>
              <a:rPr lang="en-US" sz="1600" dirty="0" smtClean="0"/>
              <a:t>maintains a media library.</a:t>
            </a:r>
          </a:p>
          <a:p>
            <a:pPr marL="342900" indent="-342900">
              <a:spcBef>
                <a:spcPts val="600"/>
              </a:spcBef>
              <a:buSzPct val="100000"/>
              <a:buFont typeface="Arial" panose="020B0604020202020204" pitchFamily="34" charset="0"/>
              <a:buChar char="•"/>
            </a:pPr>
            <a:r>
              <a:rPr lang="en-US" sz="1600" dirty="0" smtClean="0"/>
              <a:t>To access the online entertainment content, </a:t>
            </a:r>
            <a:r>
              <a:rPr lang="en-US" sz="1600" dirty="0"/>
              <a:t>s</a:t>
            </a:r>
            <a:r>
              <a:rPr lang="en-US" sz="1600" dirty="0" smtClean="0"/>
              <a:t>ubscribers in India are required pay subscription fees directly to X Co. outside India. </a:t>
            </a:r>
            <a:endParaRPr lang="en-US" sz="1600" dirty="0"/>
          </a:p>
        </p:txBody>
      </p:sp>
      <p:grpSp>
        <p:nvGrpSpPr>
          <p:cNvPr id="31" name="Group 30"/>
          <p:cNvGrpSpPr>
            <a:grpSpLocks noChangeAspect="1"/>
          </p:cNvGrpSpPr>
          <p:nvPr/>
        </p:nvGrpSpPr>
        <p:grpSpPr bwMode="auto">
          <a:xfrm>
            <a:off x="1963934" y="3957015"/>
            <a:ext cx="369021" cy="369021"/>
            <a:chOff x="1925" y="6"/>
            <a:chExt cx="340" cy="340"/>
          </a:xfrm>
          <a:solidFill>
            <a:schemeClr val="accent1"/>
          </a:solidFill>
        </p:grpSpPr>
        <p:sp>
          <p:nvSpPr>
            <p:cNvPr id="32" name="Freeform 31"/>
            <p:cNvSpPr>
              <a:spLocks noEditPoints="1"/>
            </p:cNvSpPr>
            <p:nvPr/>
          </p:nvSpPr>
          <p:spPr bwMode="auto">
            <a:xfrm>
              <a:off x="2017" y="70"/>
              <a:ext cx="156" cy="212"/>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noEditPoints="1"/>
            </p:cNvSpPr>
            <p:nvPr/>
          </p:nvSpPr>
          <p:spPr bwMode="auto">
            <a:xfrm>
              <a:off x="1925" y="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 name="Group 16"/>
          <p:cNvGrpSpPr/>
          <p:nvPr/>
        </p:nvGrpSpPr>
        <p:grpSpPr>
          <a:xfrm>
            <a:off x="269562" y="2762163"/>
            <a:ext cx="1361949" cy="388213"/>
            <a:chOff x="269562" y="2701875"/>
            <a:chExt cx="1361949" cy="388213"/>
          </a:xfrm>
        </p:grpSpPr>
        <p:sp>
          <p:nvSpPr>
            <p:cNvPr id="29" name="Freeform 23"/>
            <p:cNvSpPr>
              <a:spLocks noChangeAspect="1" noEditPoints="1"/>
            </p:cNvSpPr>
            <p:nvPr/>
          </p:nvSpPr>
          <p:spPr bwMode="auto">
            <a:xfrm>
              <a:off x="748519" y="2711022"/>
              <a:ext cx="370106" cy="369021"/>
            </a:xfrm>
            <a:custGeom>
              <a:avLst/>
              <a:gdLst>
                <a:gd name="T0" fmla="*/ 192 w 512"/>
                <a:gd name="T1" fmla="*/ 352 h 512"/>
                <a:gd name="T2" fmla="*/ 266 w 512"/>
                <a:gd name="T3" fmla="*/ 117 h 512"/>
                <a:gd name="T4" fmla="*/ 227 w 512"/>
                <a:gd name="T5" fmla="*/ 141 h 512"/>
                <a:gd name="T6" fmla="*/ 245 w 512"/>
                <a:gd name="T7" fmla="*/ 149 h 512"/>
                <a:gd name="T8" fmla="*/ 234 w 512"/>
                <a:gd name="T9" fmla="*/ 160 h 512"/>
                <a:gd name="T10" fmla="*/ 225 w 512"/>
                <a:gd name="T11" fmla="*/ 188 h 512"/>
                <a:gd name="T12" fmla="*/ 244 w 512"/>
                <a:gd name="T13" fmla="*/ 188 h 512"/>
                <a:gd name="T14" fmla="*/ 234 w 512"/>
                <a:gd name="T15" fmla="*/ 202 h 512"/>
                <a:gd name="T16" fmla="*/ 225 w 512"/>
                <a:gd name="T17" fmla="*/ 188 h 512"/>
                <a:gd name="T18" fmla="*/ 238 w 512"/>
                <a:gd name="T19" fmla="*/ 225 h 512"/>
                <a:gd name="T20" fmla="*/ 242 w 512"/>
                <a:gd name="T21" fmla="*/ 242 h 512"/>
                <a:gd name="T22" fmla="*/ 227 w 512"/>
                <a:gd name="T23" fmla="*/ 242 h 512"/>
                <a:gd name="T24" fmla="*/ 225 w 512"/>
                <a:gd name="T25" fmla="*/ 273 h 512"/>
                <a:gd name="T26" fmla="*/ 245 w 512"/>
                <a:gd name="T27" fmla="*/ 277 h 512"/>
                <a:gd name="T28" fmla="*/ 230 w 512"/>
                <a:gd name="T29" fmla="*/ 287 h 512"/>
                <a:gd name="T30" fmla="*/ 227 w 512"/>
                <a:gd name="T31" fmla="*/ 312 h 512"/>
                <a:gd name="T32" fmla="*/ 242 w 512"/>
                <a:gd name="T33" fmla="*/ 312 h 512"/>
                <a:gd name="T34" fmla="*/ 238 w 512"/>
                <a:gd name="T35" fmla="*/ 329 h 512"/>
                <a:gd name="T36" fmla="*/ 224 w 512"/>
                <a:gd name="T37" fmla="*/ 320 h 512"/>
                <a:gd name="T38" fmla="*/ 230 w 512"/>
                <a:gd name="T39" fmla="*/ 353 h 512"/>
                <a:gd name="T40" fmla="*/ 244 w 512"/>
                <a:gd name="T41" fmla="*/ 366 h 512"/>
                <a:gd name="T42" fmla="*/ 230 w 512"/>
                <a:gd name="T43" fmla="*/ 372 h 512"/>
                <a:gd name="T44" fmla="*/ 225 w 512"/>
                <a:gd name="T45" fmla="*/ 358 h 512"/>
                <a:gd name="T46" fmla="*/ 201 w 512"/>
                <a:gd name="T47" fmla="*/ 145 h 512"/>
                <a:gd name="T48" fmla="*/ 188 w 512"/>
                <a:gd name="T49" fmla="*/ 159 h 512"/>
                <a:gd name="T50" fmla="*/ 182 w 512"/>
                <a:gd name="T51" fmla="*/ 188 h 512"/>
                <a:gd name="T52" fmla="*/ 190 w 512"/>
                <a:gd name="T53" fmla="*/ 181 h 512"/>
                <a:gd name="T54" fmla="*/ 202 w 512"/>
                <a:gd name="T55" fmla="*/ 192 h 512"/>
                <a:gd name="T56" fmla="*/ 184 w 512"/>
                <a:gd name="T57" fmla="*/ 199 h 512"/>
                <a:gd name="T58" fmla="*/ 186 w 512"/>
                <a:gd name="T59" fmla="*/ 225 h 512"/>
                <a:gd name="T60" fmla="*/ 196 w 512"/>
                <a:gd name="T61" fmla="*/ 225 h 512"/>
                <a:gd name="T62" fmla="*/ 201 w 512"/>
                <a:gd name="T63" fmla="*/ 238 h 512"/>
                <a:gd name="T64" fmla="*/ 188 w 512"/>
                <a:gd name="T65" fmla="*/ 244 h 512"/>
                <a:gd name="T66" fmla="*/ 182 w 512"/>
                <a:gd name="T67" fmla="*/ 273 h 512"/>
                <a:gd name="T68" fmla="*/ 199 w 512"/>
                <a:gd name="T69" fmla="*/ 269 h 512"/>
                <a:gd name="T70" fmla="*/ 199 w 512"/>
                <a:gd name="T71" fmla="*/ 285 h 512"/>
                <a:gd name="T72" fmla="*/ 182 w 512"/>
                <a:gd name="T73" fmla="*/ 273 h 512"/>
                <a:gd name="T74" fmla="*/ 202 w 512"/>
                <a:gd name="T75" fmla="*/ 320 h 512"/>
                <a:gd name="T76" fmla="*/ 192 w 512"/>
                <a:gd name="T77" fmla="*/ 330 h 512"/>
                <a:gd name="T78" fmla="*/ 184 w 512"/>
                <a:gd name="T79" fmla="*/ 312 h 512"/>
                <a:gd name="T80" fmla="*/ 320 w 512"/>
                <a:gd name="T81" fmla="*/ 352 h 512"/>
                <a:gd name="T82" fmla="*/ 352 w 512"/>
                <a:gd name="T83" fmla="*/ 202 h 512"/>
                <a:gd name="T84" fmla="*/ 314 w 512"/>
                <a:gd name="T85" fmla="*/ 225 h 512"/>
                <a:gd name="T86" fmla="*/ 330 w 512"/>
                <a:gd name="T87" fmla="*/ 234 h 512"/>
                <a:gd name="T88" fmla="*/ 320 w 512"/>
                <a:gd name="T89" fmla="*/ 245 h 512"/>
                <a:gd name="T90" fmla="*/ 309 w 512"/>
                <a:gd name="T91" fmla="*/ 234 h 512"/>
                <a:gd name="T92" fmla="*/ 316 w 512"/>
                <a:gd name="T93" fmla="*/ 267 h 512"/>
                <a:gd name="T94" fmla="*/ 330 w 512"/>
                <a:gd name="T95" fmla="*/ 277 h 512"/>
                <a:gd name="T96" fmla="*/ 320 w 512"/>
                <a:gd name="T97" fmla="*/ 288 h 512"/>
                <a:gd name="T98" fmla="*/ 309 w 512"/>
                <a:gd name="T99" fmla="*/ 277 h 512"/>
                <a:gd name="T100" fmla="*/ 314 w 512"/>
                <a:gd name="T101" fmla="*/ 311 h 512"/>
                <a:gd name="T102" fmla="*/ 324 w 512"/>
                <a:gd name="T103" fmla="*/ 310 h 512"/>
                <a:gd name="T104" fmla="*/ 330 w 512"/>
                <a:gd name="T105" fmla="*/ 320 h 512"/>
                <a:gd name="T106" fmla="*/ 312 w 512"/>
                <a:gd name="T107" fmla="*/ 327 h 512"/>
                <a:gd name="T108" fmla="*/ 256 w 512"/>
                <a:gd name="T109" fmla="*/ 0 h 512"/>
                <a:gd name="T110" fmla="*/ 256 w 512"/>
                <a:gd name="T111" fmla="*/ 0 h 512"/>
                <a:gd name="T112" fmla="*/ 138 w 512"/>
                <a:gd name="T113" fmla="*/ 405 h 512"/>
                <a:gd name="T114" fmla="*/ 288 w 512"/>
                <a:gd name="T115" fmla="*/ 106 h 512"/>
                <a:gd name="T116" fmla="*/ 373 w 512"/>
                <a:gd name="T117"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60" y="394"/>
                  </a:moveTo>
                  <a:cubicBezTo>
                    <a:pt x="181" y="394"/>
                    <a:pt x="181" y="394"/>
                    <a:pt x="181" y="394"/>
                  </a:cubicBezTo>
                  <a:cubicBezTo>
                    <a:pt x="181" y="362"/>
                    <a:pt x="181" y="362"/>
                    <a:pt x="181" y="362"/>
                  </a:cubicBezTo>
                  <a:cubicBezTo>
                    <a:pt x="181" y="356"/>
                    <a:pt x="186" y="352"/>
                    <a:pt x="192" y="352"/>
                  </a:cubicBezTo>
                  <a:cubicBezTo>
                    <a:pt x="198" y="352"/>
                    <a:pt x="202" y="356"/>
                    <a:pt x="202" y="362"/>
                  </a:cubicBezTo>
                  <a:cubicBezTo>
                    <a:pt x="202" y="394"/>
                    <a:pt x="202" y="394"/>
                    <a:pt x="202" y="394"/>
                  </a:cubicBezTo>
                  <a:cubicBezTo>
                    <a:pt x="266" y="394"/>
                    <a:pt x="266" y="394"/>
                    <a:pt x="266" y="394"/>
                  </a:cubicBezTo>
                  <a:cubicBezTo>
                    <a:pt x="266" y="117"/>
                    <a:pt x="266" y="117"/>
                    <a:pt x="266" y="117"/>
                  </a:cubicBezTo>
                  <a:cubicBezTo>
                    <a:pt x="160" y="117"/>
                    <a:pt x="160" y="117"/>
                    <a:pt x="160" y="117"/>
                  </a:cubicBezTo>
                  <a:lnTo>
                    <a:pt x="160" y="394"/>
                  </a:lnTo>
                  <a:close/>
                  <a:moveTo>
                    <a:pt x="225" y="145"/>
                  </a:moveTo>
                  <a:cubicBezTo>
                    <a:pt x="225" y="144"/>
                    <a:pt x="226" y="142"/>
                    <a:pt x="227" y="141"/>
                  </a:cubicBezTo>
                  <a:cubicBezTo>
                    <a:pt x="230" y="138"/>
                    <a:pt x="235" y="137"/>
                    <a:pt x="238" y="139"/>
                  </a:cubicBezTo>
                  <a:cubicBezTo>
                    <a:pt x="240" y="140"/>
                    <a:pt x="241" y="140"/>
                    <a:pt x="242" y="141"/>
                  </a:cubicBezTo>
                  <a:cubicBezTo>
                    <a:pt x="243" y="142"/>
                    <a:pt x="244" y="144"/>
                    <a:pt x="244" y="145"/>
                  </a:cubicBezTo>
                  <a:cubicBezTo>
                    <a:pt x="245" y="146"/>
                    <a:pt x="245" y="148"/>
                    <a:pt x="245" y="149"/>
                  </a:cubicBezTo>
                  <a:cubicBezTo>
                    <a:pt x="245" y="150"/>
                    <a:pt x="245" y="152"/>
                    <a:pt x="244" y="153"/>
                  </a:cubicBezTo>
                  <a:cubicBezTo>
                    <a:pt x="244" y="154"/>
                    <a:pt x="243" y="155"/>
                    <a:pt x="242" y="157"/>
                  </a:cubicBezTo>
                  <a:cubicBezTo>
                    <a:pt x="241" y="158"/>
                    <a:pt x="240" y="158"/>
                    <a:pt x="238" y="159"/>
                  </a:cubicBezTo>
                  <a:cubicBezTo>
                    <a:pt x="237" y="159"/>
                    <a:pt x="236" y="160"/>
                    <a:pt x="234" y="160"/>
                  </a:cubicBezTo>
                  <a:cubicBezTo>
                    <a:pt x="231" y="160"/>
                    <a:pt x="229" y="159"/>
                    <a:pt x="227" y="157"/>
                  </a:cubicBezTo>
                  <a:cubicBezTo>
                    <a:pt x="225" y="155"/>
                    <a:pt x="224" y="152"/>
                    <a:pt x="224" y="149"/>
                  </a:cubicBezTo>
                  <a:cubicBezTo>
                    <a:pt x="224" y="148"/>
                    <a:pt x="224" y="146"/>
                    <a:pt x="225" y="145"/>
                  </a:cubicBezTo>
                  <a:close/>
                  <a:moveTo>
                    <a:pt x="225" y="188"/>
                  </a:moveTo>
                  <a:cubicBezTo>
                    <a:pt x="225" y="186"/>
                    <a:pt x="226" y="185"/>
                    <a:pt x="227" y="184"/>
                  </a:cubicBezTo>
                  <a:cubicBezTo>
                    <a:pt x="228" y="183"/>
                    <a:pt x="229" y="182"/>
                    <a:pt x="230" y="182"/>
                  </a:cubicBezTo>
                  <a:cubicBezTo>
                    <a:pt x="234" y="180"/>
                    <a:pt x="239" y="181"/>
                    <a:pt x="242" y="184"/>
                  </a:cubicBezTo>
                  <a:cubicBezTo>
                    <a:pt x="243" y="185"/>
                    <a:pt x="244" y="186"/>
                    <a:pt x="244" y="188"/>
                  </a:cubicBezTo>
                  <a:cubicBezTo>
                    <a:pt x="245" y="189"/>
                    <a:pt x="245" y="190"/>
                    <a:pt x="245" y="192"/>
                  </a:cubicBezTo>
                  <a:cubicBezTo>
                    <a:pt x="245" y="195"/>
                    <a:pt x="244" y="197"/>
                    <a:pt x="242" y="199"/>
                  </a:cubicBezTo>
                  <a:cubicBezTo>
                    <a:pt x="241" y="200"/>
                    <a:pt x="240" y="201"/>
                    <a:pt x="238" y="201"/>
                  </a:cubicBezTo>
                  <a:cubicBezTo>
                    <a:pt x="237" y="202"/>
                    <a:pt x="236" y="202"/>
                    <a:pt x="234" y="202"/>
                  </a:cubicBezTo>
                  <a:cubicBezTo>
                    <a:pt x="233" y="202"/>
                    <a:pt x="232" y="202"/>
                    <a:pt x="230" y="201"/>
                  </a:cubicBezTo>
                  <a:cubicBezTo>
                    <a:pt x="229" y="201"/>
                    <a:pt x="228" y="200"/>
                    <a:pt x="227" y="199"/>
                  </a:cubicBezTo>
                  <a:cubicBezTo>
                    <a:pt x="225" y="197"/>
                    <a:pt x="224" y="195"/>
                    <a:pt x="224" y="192"/>
                  </a:cubicBezTo>
                  <a:cubicBezTo>
                    <a:pt x="224" y="190"/>
                    <a:pt x="224" y="189"/>
                    <a:pt x="225" y="188"/>
                  </a:cubicBezTo>
                  <a:close/>
                  <a:moveTo>
                    <a:pt x="227" y="227"/>
                  </a:moveTo>
                  <a:cubicBezTo>
                    <a:pt x="228" y="226"/>
                    <a:pt x="229" y="225"/>
                    <a:pt x="230" y="225"/>
                  </a:cubicBezTo>
                  <a:cubicBezTo>
                    <a:pt x="232" y="224"/>
                    <a:pt x="234" y="223"/>
                    <a:pt x="236" y="224"/>
                  </a:cubicBezTo>
                  <a:cubicBezTo>
                    <a:pt x="237" y="224"/>
                    <a:pt x="238" y="224"/>
                    <a:pt x="238" y="225"/>
                  </a:cubicBezTo>
                  <a:cubicBezTo>
                    <a:pt x="239" y="225"/>
                    <a:pt x="240" y="225"/>
                    <a:pt x="240" y="225"/>
                  </a:cubicBezTo>
                  <a:cubicBezTo>
                    <a:pt x="241" y="226"/>
                    <a:pt x="241" y="226"/>
                    <a:pt x="242" y="227"/>
                  </a:cubicBezTo>
                  <a:cubicBezTo>
                    <a:pt x="244" y="229"/>
                    <a:pt x="245" y="232"/>
                    <a:pt x="245" y="234"/>
                  </a:cubicBezTo>
                  <a:cubicBezTo>
                    <a:pt x="245" y="237"/>
                    <a:pt x="244" y="240"/>
                    <a:pt x="242" y="242"/>
                  </a:cubicBezTo>
                  <a:cubicBezTo>
                    <a:pt x="241" y="243"/>
                    <a:pt x="240" y="244"/>
                    <a:pt x="238" y="244"/>
                  </a:cubicBezTo>
                  <a:cubicBezTo>
                    <a:pt x="237" y="245"/>
                    <a:pt x="236" y="245"/>
                    <a:pt x="234" y="245"/>
                  </a:cubicBezTo>
                  <a:cubicBezTo>
                    <a:pt x="233" y="245"/>
                    <a:pt x="232" y="245"/>
                    <a:pt x="230" y="244"/>
                  </a:cubicBezTo>
                  <a:cubicBezTo>
                    <a:pt x="229" y="244"/>
                    <a:pt x="228" y="243"/>
                    <a:pt x="227" y="242"/>
                  </a:cubicBezTo>
                  <a:cubicBezTo>
                    <a:pt x="226" y="241"/>
                    <a:pt x="225" y="240"/>
                    <a:pt x="225" y="238"/>
                  </a:cubicBezTo>
                  <a:cubicBezTo>
                    <a:pt x="224" y="237"/>
                    <a:pt x="224" y="236"/>
                    <a:pt x="224" y="234"/>
                  </a:cubicBezTo>
                  <a:cubicBezTo>
                    <a:pt x="224" y="232"/>
                    <a:pt x="225" y="229"/>
                    <a:pt x="227" y="227"/>
                  </a:cubicBezTo>
                  <a:close/>
                  <a:moveTo>
                    <a:pt x="225" y="273"/>
                  </a:moveTo>
                  <a:cubicBezTo>
                    <a:pt x="225" y="272"/>
                    <a:pt x="226" y="270"/>
                    <a:pt x="227" y="269"/>
                  </a:cubicBezTo>
                  <a:cubicBezTo>
                    <a:pt x="231" y="265"/>
                    <a:pt x="238" y="265"/>
                    <a:pt x="242" y="269"/>
                  </a:cubicBezTo>
                  <a:cubicBezTo>
                    <a:pt x="243" y="270"/>
                    <a:pt x="244" y="272"/>
                    <a:pt x="244" y="273"/>
                  </a:cubicBezTo>
                  <a:cubicBezTo>
                    <a:pt x="245" y="274"/>
                    <a:pt x="245" y="276"/>
                    <a:pt x="245" y="277"/>
                  </a:cubicBezTo>
                  <a:cubicBezTo>
                    <a:pt x="245" y="278"/>
                    <a:pt x="245" y="280"/>
                    <a:pt x="244" y="281"/>
                  </a:cubicBezTo>
                  <a:cubicBezTo>
                    <a:pt x="244" y="282"/>
                    <a:pt x="243" y="284"/>
                    <a:pt x="242" y="285"/>
                  </a:cubicBezTo>
                  <a:cubicBezTo>
                    <a:pt x="240" y="287"/>
                    <a:pt x="237" y="288"/>
                    <a:pt x="234" y="288"/>
                  </a:cubicBezTo>
                  <a:cubicBezTo>
                    <a:pt x="233" y="288"/>
                    <a:pt x="232" y="287"/>
                    <a:pt x="230" y="287"/>
                  </a:cubicBezTo>
                  <a:cubicBezTo>
                    <a:pt x="229" y="286"/>
                    <a:pt x="228" y="286"/>
                    <a:pt x="227" y="285"/>
                  </a:cubicBezTo>
                  <a:cubicBezTo>
                    <a:pt x="225" y="283"/>
                    <a:pt x="224" y="280"/>
                    <a:pt x="224" y="277"/>
                  </a:cubicBezTo>
                  <a:cubicBezTo>
                    <a:pt x="224" y="276"/>
                    <a:pt x="224" y="274"/>
                    <a:pt x="225" y="273"/>
                  </a:cubicBezTo>
                  <a:close/>
                  <a:moveTo>
                    <a:pt x="227" y="312"/>
                  </a:moveTo>
                  <a:cubicBezTo>
                    <a:pt x="227" y="312"/>
                    <a:pt x="228" y="311"/>
                    <a:pt x="228" y="311"/>
                  </a:cubicBezTo>
                  <a:cubicBezTo>
                    <a:pt x="229" y="310"/>
                    <a:pt x="230" y="310"/>
                    <a:pt x="230" y="310"/>
                  </a:cubicBezTo>
                  <a:cubicBezTo>
                    <a:pt x="231" y="310"/>
                    <a:pt x="232" y="309"/>
                    <a:pt x="232" y="309"/>
                  </a:cubicBezTo>
                  <a:cubicBezTo>
                    <a:pt x="236" y="308"/>
                    <a:pt x="239" y="310"/>
                    <a:pt x="242" y="312"/>
                  </a:cubicBezTo>
                  <a:cubicBezTo>
                    <a:pt x="244" y="314"/>
                    <a:pt x="245" y="317"/>
                    <a:pt x="245" y="320"/>
                  </a:cubicBezTo>
                  <a:cubicBezTo>
                    <a:pt x="245" y="321"/>
                    <a:pt x="245" y="322"/>
                    <a:pt x="244" y="324"/>
                  </a:cubicBezTo>
                  <a:cubicBezTo>
                    <a:pt x="244" y="325"/>
                    <a:pt x="243" y="326"/>
                    <a:pt x="242" y="327"/>
                  </a:cubicBezTo>
                  <a:cubicBezTo>
                    <a:pt x="241" y="328"/>
                    <a:pt x="240" y="329"/>
                    <a:pt x="238" y="329"/>
                  </a:cubicBezTo>
                  <a:cubicBezTo>
                    <a:pt x="237" y="330"/>
                    <a:pt x="236" y="330"/>
                    <a:pt x="234" y="330"/>
                  </a:cubicBezTo>
                  <a:cubicBezTo>
                    <a:pt x="231" y="330"/>
                    <a:pt x="229" y="329"/>
                    <a:pt x="227" y="327"/>
                  </a:cubicBezTo>
                  <a:cubicBezTo>
                    <a:pt x="226" y="326"/>
                    <a:pt x="225" y="325"/>
                    <a:pt x="225" y="324"/>
                  </a:cubicBezTo>
                  <a:cubicBezTo>
                    <a:pt x="224" y="322"/>
                    <a:pt x="224" y="321"/>
                    <a:pt x="224" y="320"/>
                  </a:cubicBezTo>
                  <a:cubicBezTo>
                    <a:pt x="224" y="317"/>
                    <a:pt x="225" y="314"/>
                    <a:pt x="227" y="312"/>
                  </a:cubicBezTo>
                  <a:close/>
                  <a:moveTo>
                    <a:pt x="225" y="358"/>
                  </a:moveTo>
                  <a:cubicBezTo>
                    <a:pt x="225" y="357"/>
                    <a:pt x="226" y="356"/>
                    <a:pt x="227" y="355"/>
                  </a:cubicBezTo>
                  <a:cubicBezTo>
                    <a:pt x="228" y="354"/>
                    <a:pt x="229" y="353"/>
                    <a:pt x="230" y="353"/>
                  </a:cubicBezTo>
                  <a:cubicBezTo>
                    <a:pt x="234" y="351"/>
                    <a:pt x="239" y="352"/>
                    <a:pt x="242" y="355"/>
                  </a:cubicBezTo>
                  <a:cubicBezTo>
                    <a:pt x="243" y="356"/>
                    <a:pt x="244" y="357"/>
                    <a:pt x="244" y="358"/>
                  </a:cubicBezTo>
                  <a:cubicBezTo>
                    <a:pt x="245" y="360"/>
                    <a:pt x="245" y="361"/>
                    <a:pt x="245" y="362"/>
                  </a:cubicBezTo>
                  <a:cubicBezTo>
                    <a:pt x="245" y="364"/>
                    <a:pt x="245" y="365"/>
                    <a:pt x="244" y="366"/>
                  </a:cubicBezTo>
                  <a:cubicBezTo>
                    <a:pt x="244" y="368"/>
                    <a:pt x="243" y="369"/>
                    <a:pt x="242" y="370"/>
                  </a:cubicBezTo>
                  <a:cubicBezTo>
                    <a:pt x="241" y="371"/>
                    <a:pt x="240" y="372"/>
                    <a:pt x="238" y="372"/>
                  </a:cubicBezTo>
                  <a:cubicBezTo>
                    <a:pt x="237" y="373"/>
                    <a:pt x="236" y="373"/>
                    <a:pt x="234" y="373"/>
                  </a:cubicBezTo>
                  <a:cubicBezTo>
                    <a:pt x="233" y="373"/>
                    <a:pt x="232" y="373"/>
                    <a:pt x="230" y="372"/>
                  </a:cubicBezTo>
                  <a:cubicBezTo>
                    <a:pt x="229" y="372"/>
                    <a:pt x="228" y="371"/>
                    <a:pt x="227" y="370"/>
                  </a:cubicBezTo>
                  <a:cubicBezTo>
                    <a:pt x="226" y="369"/>
                    <a:pt x="225" y="368"/>
                    <a:pt x="225" y="366"/>
                  </a:cubicBezTo>
                  <a:cubicBezTo>
                    <a:pt x="224" y="365"/>
                    <a:pt x="224" y="364"/>
                    <a:pt x="224" y="362"/>
                  </a:cubicBezTo>
                  <a:cubicBezTo>
                    <a:pt x="224" y="361"/>
                    <a:pt x="224" y="360"/>
                    <a:pt x="225" y="358"/>
                  </a:cubicBezTo>
                  <a:close/>
                  <a:moveTo>
                    <a:pt x="182" y="145"/>
                  </a:moveTo>
                  <a:cubicBezTo>
                    <a:pt x="182" y="144"/>
                    <a:pt x="183" y="142"/>
                    <a:pt x="184" y="141"/>
                  </a:cubicBezTo>
                  <a:cubicBezTo>
                    <a:pt x="188" y="137"/>
                    <a:pt x="195" y="137"/>
                    <a:pt x="199" y="141"/>
                  </a:cubicBezTo>
                  <a:cubicBezTo>
                    <a:pt x="200" y="142"/>
                    <a:pt x="201" y="144"/>
                    <a:pt x="201" y="145"/>
                  </a:cubicBezTo>
                  <a:cubicBezTo>
                    <a:pt x="202" y="146"/>
                    <a:pt x="202" y="148"/>
                    <a:pt x="202" y="149"/>
                  </a:cubicBezTo>
                  <a:cubicBezTo>
                    <a:pt x="202" y="152"/>
                    <a:pt x="201" y="155"/>
                    <a:pt x="199" y="157"/>
                  </a:cubicBezTo>
                  <a:cubicBezTo>
                    <a:pt x="197" y="159"/>
                    <a:pt x="195" y="160"/>
                    <a:pt x="192" y="160"/>
                  </a:cubicBezTo>
                  <a:cubicBezTo>
                    <a:pt x="190" y="160"/>
                    <a:pt x="189" y="159"/>
                    <a:pt x="188" y="159"/>
                  </a:cubicBezTo>
                  <a:cubicBezTo>
                    <a:pt x="186" y="158"/>
                    <a:pt x="185" y="158"/>
                    <a:pt x="184" y="157"/>
                  </a:cubicBezTo>
                  <a:cubicBezTo>
                    <a:pt x="182" y="155"/>
                    <a:pt x="181" y="152"/>
                    <a:pt x="181" y="149"/>
                  </a:cubicBezTo>
                  <a:cubicBezTo>
                    <a:pt x="181" y="148"/>
                    <a:pt x="181" y="146"/>
                    <a:pt x="182" y="145"/>
                  </a:cubicBezTo>
                  <a:close/>
                  <a:moveTo>
                    <a:pt x="182" y="188"/>
                  </a:moveTo>
                  <a:cubicBezTo>
                    <a:pt x="182" y="186"/>
                    <a:pt x="183" y="185"/>
                    <a:pt x="184" y="184"/>
                  </a:cubicBezTo>
                  <a:cubicBezTo>
                    <a:pt x="185" y="184"/>
                    <a:pt x="185" y="183"/>
                    <a:pt x="186" y="183"/>
                  </a:cubicBezTo>
                  <a:cubicBezTo>
                    <a:pt x="186" y="182"/>
                    <a:pt x="187" y="182"/>
                    <a:pt x="188" y="182"/>
                  </a:cubicBezTo>
                  <a:cubicBezTo>
                    <a:pt x="188" y="182"/>
                    <a:pt x="189" y="181"/>
                    <a:pt x="190" y="181"/>
                  </a:cubicBezTo>
                  <a:cubicBezTo>
                    <a:pt x="192" y="181"/>
                    <a:pt x="194" y="181"/>
                    <a:pt x="196" y="182"/>
                  </a:cubicBezTo>
                  <a:cubicBezTo>
                    <a:pt x="197" y="182"/>
                    <a:pt x="198" y="183"/>
                    <a:pt x="199" y="184"/>
                  </a:cubicBezTo>
                  <a:cubicBezTo>
                    <a:pt x="200" y="185"/>
                    <a:pt x="201" y="186"/>
                    <a:pt x="201" y="188"/>
                  </a:cubicBezTo>
                  <a:cubicBezTo>
                    <a:pt x="202" y="189"/>
                    <a:pt x="202" y="190"/>
                    <a:pt x="202" y="192"/>
                  </a:cubicBezTo>
                  <a:cubicBezTo>
                    <a:pt x="202" y="195"/>
                    <a:pt x="201" y="197"/>
                    <a:pt x="199" y="199"/>
                  </a:cubicBezTo>
                  <a:cubicBezTo>
                    <a:pt x="197" y="201"/>
                    <a:pt x="195" y="202"/>
                    <a:pt x="192" y="202"/>
                  </a:cubicBezTo>
                  <a:cubicBezTo>
                    <a:pt x="190" y="202"/>
                    <a:pt x="189" y="202"/>
                    <a:pt x="188" y="201"/>
                  </a:cubicBezTo>
                  <a:cubicBezTo>
                    <a:pt x="186" y="201"/>
                    <a:pt x="185" y="200"/>
                    <a:pt x="184" y="199"/>
                  </a:cubicBezTo>
                  <a:cubicBezTo>
                    <a:pt x="182" y="197"/>
                    <a:pt x="181" y="195"/>
                    <a:pt x="181" y="192"/>
                  </a:cubicBezTo>
                  <a:cubicBezTo>
                    <a:pt x="181" y="190"/>
                    <a:pt x="181" y="189"/>
                    <a:pt x="182" y="188"/>
                  </a:cubicBezTo>
                  <a:close/>
                  <a:moveTo>
                    <a:pt x="184" y="227"/>
                  </a:moveTo>
                  <a:cubicBezTo>
                    <a:pt x="185" y="226"/>
                    <a:pt x="185" y="226"/>
                    <a:pt x="186" y="225"/>
                  </a:cubicBezTo>
                  <a:cubicBezTo>
                    <a:pt x="186" y="225"/>
                    <a:pt x="187" y="225"/>
                    <a:pt x="188" y="225"/>
                  </a:cubicBezTo>
                  <a:cubicBezTo>
                    <a:pt x="188" y="224"/>
                    <a:pt x="189" y="224"/>
                    <a:pt x="190" y="224"/>
                  </a:cubicBezTo>
                  <a:cubicBezTo>
                    <a:pt x="191" y="224"/>
                    <a:pt x="192" y="224"/>
                    <a:pt x="194" y="224"/>
                  </a:cubicBezTo>
                  <a:cubicBezTo>
                    <a:pt x="194" y="224"/>
                    <a:pt x="195" y="224"/>
                    <a:pt x="196" y="225"/>
                  </a:cubicBezTo>
                  <a:cubicBezTo>
                    <a:pt x="196" y="225"/>
                    <a:pt x="197" y="225"/>
                    <a:pt x="198" y="225"/>
                  </a:cubicBezTo>
                  <a:cubicBezTo>
                    <a:pt x="198" y="226"/>
                    <a:pt x="199" y="226"/>
                    <a:pt x="199" y="227"/>
                  </a:cubicBezTo>
                  <a:cubicBezTo>
                    <a:pt x="201" y="229"/>
                    <a:pt x="202" y="232"/>
                    <a:pt x="202" y="234"/>
                  </a:cubicBezTo>
                  <a:cubicBezTo>
                    <a:pt x="202" y="236"/>
                    <a:pt x="202" y="237"/>
                    <a:pt x="201" y="238"/>
                  </a:cubicBezTo>
                  <a:cubicBezTo>
                    <a:pt x="201" y="240"/>
                    <a:pt x="200" y="241"/>
                    <a:pt x="199" y="242"/>
                  </a:cubicBezTo>
                  <a:cubicBezTo>
                    <a:pt x="198" y="243"/>
                    <a:pt x="197" y="244"/>
                    <a:pt x="196" y="244"/>
                  </a:cubicBezTo>
                  <a:cubicBezTo>
                    <a:pt x="194" y="245"/>
                    <a:pt x="193" y="245"/>
                    <a:pt x="192" y="245"/>
                  </a:cubicBezTo>
                  <a:cubicBezTo>
                    <a:pt x="190" y="245"/>
                    <a:pt x="189" y="245"/>
                    <a:pt x="188" y="244"/>
                  </a:cubicBezTo>
                  <a:cubicBezTo>
                    <a:pt x="186" y="244"/>
                    <a:pt x="185" y="243"/>
                    <a:pt x="184" y="242"/>
                  </a:cubicBezTo>
                  <a:cubicBezTo>
                    <a:pt x="182" y="240"/>
                    <a:pt x="181" y="237"/>
                    <a:pt x="181" y="234"/>
                  </a:cubicBezTo>
                  <a:cubicBezTo>
                    <a:pt x="181" y="232"/>
                    <a:pt x="182" y="229"/>
                    <a:pt x="184" y="227"/>
                  </a:cubicBezTo>
                  <a:close/>
                  <a:moveTo>
                    <a:pt x="182" y="273"/>
                  </a:moveTo>
                  <a:cubicBezTo>
                    <a:pt x="182" y="272"/>
                    <a:pt x="183" y="270"/>
                    <a:pt x="184" y="269"/>
                  </a:cubicBezTo>
                  <a:cubicBezTo>
                    <a:pt x="185" y="268"/>
                    <a:pt x="186" y="268"/>
                    <a:pt x="188" y="267"/>
                  </a:cubicBezTo>
                  <a:cubicBezTo>
                    <a:pt x="190" y="266"/>
                    <a:pt x="193" y="266"/>
                    <a:pt x="196" y="267"/>
                  </a:cubicBezTo>
                  <a:cubicBezTo>
                    <a:pt x="197" y="268"/>
                    <a:pt x="198" y="268"/>
                    <a:pt x="199" y="269"/>
                  </a:cubicBezTo>
                  <a:cubicBezTo>
                    <a:pt x="200" y="270"/>
                    <a:pt x="201" y="272"/>
                    <a:pt x="201" y="273"/>
                  </a:cubicBezTo>
                  <a:cubicBezTo>
                    <a:pt x="202" y="274"/>
                    <a:pt x="202" y="276"/>
                    <a:pt x="202" y="277"/>
                  </a:cubicBezTo>
                  <a:cubicBezTo>
                    <a:pt x="202" y="278"/>
                    <a:pt x="202" y="280"/>
                    <a:pt x="201" y="281"/>
                  </a:cubicBezTo>
                  <a:cubicBezTo>
                    <a:pt x="201" y="282"/>
                    <a:pt x="200" y="284"/>
                    <a:pt x="199" y="285"/>
                  </a:cubicBezTo>
                  <a:cubicBezTo>
                    <a:pt x="197" y="287"/>
                    <a:pt x="195" y="288"/>
                    <a:pt x="192" y="288"/>
                  </a:cubicBezTo>
                  <a:cubicBezTo>
                    <a:pt x="189" y="288"/>
                    <a:pt x="186" y="287"/>
                    <a:pt x="184" y="285"/>
                  </a:cubicBezTo>
                  <a:cubicBezTo>
                    <a:pt x="182" y="283"/>
                    <a:pt x="181" y="280"/>
                    <a:pt x="181" y="277"/>
                  </a:cubicBezTo>
                  <a:cubicBezTo>
                    <a:pt x="181" y="276"/>
                    <a:pt x="181" y="274"/>
                    <a:pt x="182" y="273"/>
                  </a:cubicBezTo>
                  <a:close/>
                  <a:moveTo>
                    <a:pt x="184" y="312"/>
                  </a:moveTo>
                  <a:cubicBezTo>
                    <a:pt x="187" y="309"/>
                    <a:pt x="192" y="308"/>
                    <a:pt x="196" y="310"/>
                  </a:cubicBezTo>
                  <a:cubicBezTo>
                    <a:pt x="197" y="310"/>
                    <a:pt x="198" y="311"/>
                    <a:pt x="199" y="312"/>
                  </a:cubicBezTo>
                  <a:cubicBezTo>
                    <a:pt x="201" y="314"/>
                    <a:pt x="202" y="317"/>
                    <a:pt x="202" y="320"/>
                  </a:cubicBezTo>
                  <a:cubicBezTo>
                    <a:pt x="202" y="321"/>
                    <a:pt x="202" y="322"/>
                    <a:pt x="201" y="324"/>
                  </a:cubicBezTo>
                  <a:cubicBezTo>
                    <a:pt x="201" y="325"/>
                    <a:pt x="200" y="326"/>
                    <a:pt x="199" y="327"/>
                  </a:cubicBezTo>
                  <a:cubicBezTo>
                    <a:pt x="198" y="328"/>
                    <a:pt x="197" y="329"/>
                    <a:pt x="196" y="329"/>
                  </a:cubicBezTo>
                  <a:cubicBezTo>
                    <a:pt x="194" y="330"/>
                    <a:pt x="193" y="330"/>
                    <a:pt x="192" y="330"/>
                  </a:cubicBezTo>
                  <a:cubicBezTo>
                    <a:pt x="189" y="330"/>
                    <a:pt x="186" y="329"/>
                    <a:pt x="184" y="327"/>
                  </a:cubicBezTo>
                  <a:cubicBezTo>
                    <a:pt x="183" y="326"/>
                    <a:pt x="182" y="325"/>
                    <a:pt x="182" y="324"/>
                  </a:cubicBezTo>
                  <a:cubicBezTo>
                    <a:pt x="181" y="322"/>
                    <a:pt x="181" y="321"/>
                    <a:pt x="181" y="320"/>
                  </a:cubicBezTo>
                  <a:cubicBezTo>
                    <a:pt x="181" y="317"/>
                    <a:pt x="182" y="314"/>
                    <a:pt x="184" y="312"/>
                  </a:cubicBezTo>
                  <a:close/>
                  <a:moveTo>
                    <a:pt x="288" y="394"/>
                  </a:moveTo>
                  <a:cubicBezTo>
                    <a:pt x="309" y="394"/>
                    <a:pt x="309" y="394"/>
                    <a:pt x="309" y="394"/>
                  </a:cubicBezTo>
                  <a:cubicBezTo>
                    <a:pt x="309" y="362"/>
                    <a:pt x="309" y="362"/>
                    <a:pt x="309" y="362"/>
                  </a:cubicBezTo>
                  <a:cubicBezTo>
                    <a:pt x="309" y="356"/>
                    <a:pt x="314" y="352"/>
                    <a:pt x="320" y="352"/>
                  </a:cubicBezTo>
                  <a:cubicBezTo>
                    <a:pt x="326" y="352"/>
                    <a:pt x="330" y="356"/>
                    <a:pt x="330" y="362"/>
                  </a:cubicBezTo>
                  <a:cubicBezTo>
                    <a:pt x="330" y="394"/>
                    <a:pt x="330" y="394"/>
                    <a:pt x="330" y="394"/>
                  </a:cubicBezTo>
                  <a:cubicBezTo>
                    <a:pt x="352" y="394"/>
                    <a:pt x="352" y="394"/>
                    <a:pt x="352" y="394"/>
                  </a:cubicBezTo>
                  <a:cubicBezTo>
                    <a:pt x="352" y="202"/>
                    <a:pt x="352" y="202"/>
                    <a:pt x="352" y="202"/>
                  </a:cubicBezTo>
                  <a:cubicBezTo>
                    <a:pt x="288" y="202"/>
                    <a:pt x="288" y="202"/>
                    <a:pt x="288" y="202"/>
                  </a:cubicBezTo>
                  <a:lnTo>
                    <a:pt x="288" y="394"/>
                  </a:lnTo>
                  <a:close/>
                  <a:moveTo>
                    <a:pt x="312" y="227"/>
                  </a:moveTo>
                  <a:cubicBezTo>
                    <a:pt x="313" y="226"/>
                    <a:pt x="313" y="226"/>
                    <a:pt x="314" y="225"/>
                  </a:cubicBezTo>
                  <a:cubicBezTo>
                    <a:pt x="314" y="225"/>
                    <a:pt x="315" y="225"/>
                    <a:pt x="316" y="225"/>
                  </a:cubicBezTo>
                  <a:cubicBezTo>
                    <a:pt x="316" y="224"/>
                    <a:pt x="317" y="224"/>
                    <a:pt x="318" y="224"/>
                  </a:cubicBezTo>
                  <a:cubicBezTo>
                    <a:pt x="321" y="223"/>
                    <a:pt x="325" y="224"/>
                    <a:pt x="327" y="227"/>
                  </a:cubicBezTo>
                  <a:cubicBezTo>
                    <a:pt x="329" y="229"/>
                    <a:pt x="330" y="232"/>
                    <a:pt x="330" y="234"/>
                  </a:cubicBezTo>
                  <a:cubicBezTo>
                    <a:pt x="330" y="236"/>
                    <a:pt x="330" y="237"/>
                    <a:pt x="329" y="238"/>
                  </a:cubicBezTo>
                  <a:cubicBezTo>
                    <a:pt x="329" y="240"/>
                    <a:pt x="328" y="241"/>
                    <a:pt x="327" y="242"/>
                  </a:cubicBezTo>
                  <a:cubicBezTo>
                    <a:pt x="326" y="243"/>
                    <a:pt x="325" y="244"/>
                    <a:pt x="324" y="244"/>
                  </a:cubicBezTo>
                  <a:cubicBezTo>
                    <a:pt x="322" y="245"/>
                    <a:pt x="321" y="245"/>
                    <a:pt x="320" y="245"/>
                  </a:cubicBezTo>
                  <a:cubicBezTo>
                    <a:pt x="318" y="245"/>
                    <a:pt x="317" y="245"/>
                    <a:pt x="316" y="244"/>
                  </a:cubicBezTo>
                  <a:cubicBezTo>
                    <a:pt x="314" y="244"/>
                    <a:pt x="313" y="243"/>
                    <a:pt x="312" y="242"/>
                  </a:cubicBezTo>
                  <a:cubicBezTo>
                    <a:pt x="311" y="241"/>
                    <a:pt x="310" y="240"/>
                    <a:pt x="310" y="238"/>
                  </a:cubicBezTo>
                  <a:cubicBezTo>
                    <a:pt x="309" y="237"/>
                    <a:pt x="309" y="236"/>
                    <a:pt x="309" y="234"/>
                  </a:cubicBezTo>
                  <a:cubicBezTo>
                    <a:pt x="309" y="232"/>
                    <a:pt x="310" y="229"/>
                    <a:pt x="312" y="227"/>
                  </a:cubicBezTo>
                  <a:close/>
                  <a:moveTo>
                    <a:pt x="310" y="273"/>
                  </a:moveTo>
                  <a:cubicBezTo>
                    <a:pt x="310" y="272"/>
                    <a:pt x="311" y="270"/>
                    <a:pt x="312" y="269"/>
                  </a:cubicBezTo>
                  <a:cubicBezTo>
                    <a:pt x="313" y="268"/>
                    <a:pt x="314" y="268"/>
                    <a:pt x="316" y="267"/>
                  </a:cubicBezTo>
                  <a:cubicBezTo>
                    <a:pt x="318" y="266"/>
                    <a:pt x="321" y="266"/>
                    <a:pt x="324" y="267"/>
                  </a:cubicBezTo>
                  <a:cubicBezTo>
                    <a:pt x="325" y="268"/>
                    <a:pt x="326" y="268"/>
                    <a:pt x="327" y="269"/>
                  </a:cubicBezTo>
                  <a:cubicBezTo>
                    <a:pt x="328" y="270"/>
                    <a:pt x="329" y="272"/>
                    <a:pt x="329" y="273"/>
                  </a:cubicBezTo>
                  <a:cubicBezTo>
                    <a:pt x="330" y="274"/>
                    <a:pt x="330" y="276"/>
                    <a:pt x="330" y="277"/>
                  </a:cubicBezTo>
                  <a:cubicBezTo>
                    <a:pt x="330" y="278"/>
                    <a:pt x="330" y="280"/>
                    <a:pt x="329" y="281"/>
                  </a:cubicBezTo>
                  <a:cubicBezTo>
                    <a:pt x="329" y="282"/>
                    <a:pt x="328" y="284"/>
                    <a:pt x="327" y="285"/>
                  </a:cubicBezTo>
                  <a:cubicBezTo>
                    <a:pt x="326" y="286"/>
                    <a:pt x="325" y="286"/>
                    <a:pt x="324" y="287"/>
                  </a:cubicBezTo>
                  <a:cubicBezTo>
                    <a:pt x="322" y="287"/>
                    <a:pt x="321" y="288"/>
                    <a:pt x="320" y="288"/>
                  </a:cubicBezTo>
                  <a:cubicBezTo>
                    <a:pt x="318" y="288"/>
                    <a:pt x="317" y="287"/>
                    <a:pt x="316" y="287"/>
                  </a:cubicBezTo>
                  <a:cubicBezTo>
                    <a:pt x="314" y="286"/>
                    <a:pt x="313" y="286"/>
                    <a:pt x="312" y="285"/>
                  </a:cubicBezTo>
                  <a:cubicBezTo>
                    <a:pt x="311" y="284"/>
                    <a:pt x="310" y="282"/>
                    <a:pt x="310" y="281"/>
                  </a:cubicBezTo>
                  <a:cubicBezTo>
                    <a:pt x="309" y="280"/>
                    <a:pt x="309" y="278"/>
                    <a:pt x="309" y="277"/>
                  </a:cubicBezTo>
                  <a:cubicBezTo>
                    <a:pt x="309" y="276"/>
                    <a:pt x="309" y="274"/>
                    <a:pt x="310" y="273"/>
                  </a:cubicBezTo>
                  <a:close/>
                  <a:moveTo>
                    <a:pt x="310" y="316"/>
                  </a:moveTo>
                  <a:cubicBezTo>
                    <a:pt x="310" y="314"/>
                    <a:pt x="311" y="313"/>
                    <a:pt x="312" y="312"/>
                  </a:cubicBezTo>
                  <a:cubicBezTo>
                    <a:pt x="313" y="312"/>
                    <a:pt x="313" y="311"/>
                    <a:pt x="314" y="311"/>
                  </a:cubicBezTo>
                  <a:cubicBezTo>
                    <a:pt x="314" y="310"/>
                    <a:pt x="315" y="310"/>
                    <a:pt x="316" y="310"/>
                  </a:cubicBezTo>
                  <a:cubicBezTo>
                    <a:pt x="316" y="310"/>
                    <a:pt x="317" y="309"/>
                    <a:pt x="318" y="309"/>
                  </a:cubicBezTo>
                  <a:cubicBezTo>
                    <a:pt x="319" y="309"/>
                    <a:pt x="320" y="309"/>
                    <a:pt x="322" y="309"/>
                  </a:cubicBezTo>
                  <a:cubicBezTo>
                    <a:pt x="322" y="309"/>
                    <a:pt x="323" y="310"/>
                    <a:pt x="324" y="310"/>
                  </a:cubicBezTo>
                  <a:cubicBezTo>
                    <a:pt x="324" y="310"/>
                    <a:pt x="325" y="310"/>
                    <a:pt x="326" y="311"/>
                  </a:cubicBezTo>
                  <a:cubicBezTo>
                    <a:pt x="326" y="311"/>
                    <a:pt x="327" y="312"/>
                    <a:pt x="327" y="312"/>
                  </a:cubicBezTo>
                  <a:cubicBezTo>
                    <a:pt x="328" y="313"/>
                    <a:pt x="329" y="314"/>
                    <a:pt x="329" y="316"/>
                  </a:cubicBezTo>
                  <a:cubicBezTo>
                    <a:pt x="330" y="317"/>
                    <a:pt x="330" y="318"/>
                    <a:pt x="330" y="320"/>
                  </a:cubicBezTo>
                  <a:cubicBezTo>
                    <a:pt x="330" y="321"/>
                    <a:pt x="330" y="322"/>
                    <a:pt x="329" y="324"/>
                  </a:cubicBezTo>
                  <a:cubicBezTo>
                    <a:pt x="329" y="325"/>
                    <a:pt x="328" y="326"/>
                    <a:pt x="327" y="327"/>
                  </a:cubicBezTo>
                  <a:cubicBezTo>
                    <a:pt x="325" y="329"/>
                    <a:pt x="322" y="330"/>
                    <a:pt x="320" y="330"/>
                  </a:cubicBezTo>
                  <a:cubicBezTo>
                    <a:pt x="317" y="330"/>
                    <a:pt x="314" y="329"/>
                    <a:pt x="312" y="327"/>
                  </a:cubicBezTo>
                  <a:cubicBezTo>
                    <a:pt x="311" y="326"/>
                    <a:pt x="310" y="325"/>
                    <a:pt x="310" y="324"/>
                  </a:cubicBezTo>
                  <a:cubicBezTo>
                    <a:pt x="309" y="322"/>
                    <a:pt x="309" y="321"/>
                    <a:pt x="309" y="320"/>
                  </a:cubicBezTo>
                  <a:cubicBezTo>
                    <a:pt x="309" y="318"/>
                    <a:pt x="309" y="317"/>
                    <a:pt x="310" y="31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277" y="96"/>
                    <a:pt x="277" y="96"/>
                    <a:pt x="277" y="96"/>
                  </a:cubicBezTo>
                  <a:cubicBezTo>
                    <a:pt x="283" y="96"/>
                    <a:pt x="288" y="100"/>
                    <a:pt x="288" y="106"/>
                  </a:cubicBezTo>
                  <a:cubicBezTo>
                    <a:pt x="288" y="181"/>
                    <a:pt x="288" y="181"/>
                    <a:pt x="288" y="181"/>
                  </a:cubicBezTo>
                  <a:cubicBezTo>
                    <a:pt x="362" y="181"/>
                    <a:pt x="362" y="181"/>
                    <a:pt x="362" y="181"/>
                  </a:cubicBezTo>
                  <a:cubicBezTo>
                    <a:pt x="368" y="181"/>
                    <a:pt x="373" y="186"/>
                    <a:pt x="373" y="192"/>
                  </a:cubicBezTo>
                  <a:lnTo>
                    <a:pt x="373" y="40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46" name="Group 1037"/>
            <p:cNvGrpSpPr>
              <a:grpSpLocks noChangeAspect="1"/>
            </p:cNvGrpSpPr>
            <p:nvPr/>
          </p:nvGrpSpPr>
          <p:grpSpPr bwMode="auto">
            <a:xfrm>
              <a:off x="1264470" y="2701875"/>
              <a:ext cx="367041" cy="368120"/>
              <a:chOff x="7382" y="4025"/>
              <a:chExt cx="340" cy="341"/>
            </a:xfrm>
            <a:solidFill>
              <a:schemeClr val="accent5"/>
            </a:solidFill>
          </p:grpSpPr>
          <p:sp>
            <p:nvSpPr>
              <p:cNvPr id="47" name="Freeform 1038"/>
              <p:cNvSpPr>
                <a:spLocks noEditPoints="1"/>
              </p:cNvSpPr>
              <p:nvPr/>
            </p:nvSpPr>
            <p:spPr bwMode="auto">
              <a:xfrm>
                <a:off x="7382" y="402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039"/>
              <p:cNvSpPr>
                <a:spLocks noEditPoints="1"/>
              </p:cNvSpPr>
              <p:nvPr/>
            </p:nvSpPr>
            <p:spPr bwMode="auto">
              <a:xfrm>
                <a:off x="7446" y="4103"/>
                <a:ext cx="212" cy="170"/>
              </a:xfrm>
              <a:custGeom>
                <a:avLst/>
                <a:gdLst>
                  <a:gd name="T0" fmla="*/ 256 w 320"/>
                  <a:gd name="T1" fmla="*/ 11 h 256"/>
                  <a:gd name="T2" fmla="*/ 64 w 320"/>
                  <a:gd name="T3" fmla="*/ 11 h 256"/>
                  <a:gd name="T4" fmla="*/ 0 w 320"/>
                  <a:gd name="T5" fmla="*/ 32 h 256"/>
                  <a:gd name="T6" fmla="*/ 309 w 320"/>
                  <a:gd name="T7" fmla="*/ 256 h 256"/>
                  <a:gd name="T8" fmla="*/ 309 w 320"/>
                  <a:gd name="T9" fmla="*/ 21 h 256"/>
                  <a:gd name="T10" fmla="*/ 149 w 320"/>
                  <a:gd name="T11" fmla="*/ 171 h 256"/>
                  <a:gd name="T12" fmla="*/ 298 w 320"/>
                  <a:gd name="T13" fmla="*/ 235 h 256"/>
                  <a:gd name="T14" fmla="*/ 181 w 320"/>
                  <a:gd name="T15" fmla="*/ 149 h 256"/>
                  <a:gd name="T16" fmla="*/ 128 w 320"/>
                  <a:gd name="T17" fmla="*/ 235 h 256"/>
                  <a:gd name="T18" fmla="*/ 74 w 320"/>
                  <a:gd name="T19" fmla="*/ 43 h 256"/>
                  <a:gd name="T20" fmla="*/ 234 w 320"/>
                  <a:gd name="T21" fmla="*/ 21 h 256"/>
                  <a:gd name="T22" fmla="*/ 298 w 320"/>
                  <a:gd name="T23" fmla="*/ 43 h 256"/>
                  <a:gd name="T24" fmla="*/ 53 w 320"/>
                  <a:gd name="T25" fmla="*/ 85 h 256"/>
                  <a:gd name="T26" fmla="*/ 64 w 320"/>
                  <a:gd name="T27" fmla="*/ 75 h 256"/>
                  <a:gd name="T28" fmla="*/ 85 w 320"/>
                  <a:gd name="T29" fmla="*/ 75 h 256"/>
                  <a:gd name="T30" fmla="*/ 149 w 320"/>
                  <a:gd name="T31" fmla="*/ 75 h 256"/>
                  <a:gd name="T32" fmla="*/ 138 w 320"/>
                  <a:gd name="T33" fmla="*/ 64 h 256"/>
                  <a:gd name="T34" fmla="*/ 181 w 320"/>
                  <a:gd name="T35" fmla="*/ 85 h 256"/>
                  <a:gd name="T36" fmla="*/ 192 w 320"/>
                  <a:gd name="T37" fmla="*/ 75 h 256"/>
                  <a:gd name="T38" fmla="*/ 213 w 320"/>
                  <a:gd name="T39" fmla="*/ 75 h 256"/>
                  <a:gd name="T40" fmla="*/ 256 w 320"/>
                  <a:gd name="T41" fmla="*/ 75 h 256"/>
                  <a:gd name="T42" fmla="*/ 266 w 320"/>
                  <a:gd name="T43" fmla="*/ 85 h 256"/>
                  <a:gd name="T44" fmla="*/ 53 w 320"/>
                  <a:gd name="T45" fmla="*/ 128 h 256"/>
                  <a:gd name="T46" fmla="*/ 64 w 320"/>
                  <a:gd name="T47" fmla="*/ 117 h 256"/>
                  <a:gd name="T48" fmla="*/ 85 w 320"/>
                  <a:gd name="T49" fmla="*/ 117 h 256"/>
                  <a:gd name="T50" fmla="*/ 149 w 320"/>
                  <a:gd name="T51" fmla="*/ 117 h 256"/>
                  <a:gd name="T52" fmla="*/ 138 w 320"/>
                  <a:gd name="T53" fmla="*/ 107 h 256"/>
                  <a:gd name="T54" fmla="*/ 181 w 320"/>
                  <a:gd name="T55" fmla="*/ 128 h 256"/>
                  <a:gd name="T56" fmla="*/ 192 w 320"/>
                  <a:gd name="T57" fmla="*/ 117 h 256"/>
                  <a:gd name="T58" fmla="*/ 213 w 320"/>
                  <a:gd name="T59" fmla="*/ 117 h 256"/>
                  <a:gd name="T60" fmla="*/ 256 w 320"/>
                  <a:gd name="T61" fmla="*/ 117 h 256"/>
                  <a:gd name="T62" fmla="*/ 266 w 320"/>
                  <a:gd name="T63" fmla="*/ 128 h 256"/>
                  <a:gd name="T64" fmla="*/ 53 w 320"/>
                  <a:gd name="T65" fmla="*/ 171 h 256"/>
                  <a:gd name="T66" fmla="*/ 64 w 320"/>
                  <a:gd name="T67" fmla="*/ 160 h 256"/>
                  <a:gd name="T68" fmla="*/ 85 w 320"/>
                  <a:gd name="T69" fmla="*/ 160 h 256"/>
                  <a:gd name="T70" fmla="*/ 234 w 320"/>
                  <a:gd name="T71" fmla="*/ 160 h 256"/>
                  <a:gd name="T72" fmla="*/ 224 w 320"/>
                  <a:gd name="T73" fmla="*/ 149 h 256"/>
                  <a:gd name="T74" fmla="*/ 266 w 320"/>
                  <a:gd name="T75" fmla="*/ 149 h 256"/>
                  <a:gd name="T76" fmla="*/ 256 w 320"/>
                  <a:gd name="T77" fmla="*/ 160 h 256"/>
                  <a:gd name="T78" fmla="*/ 42 w 320"/>
                  <a:gd name="T79" fmla="*/ 203 h 256"/>
                  <a:gd name="T80" fmla="*/ 106 w 320"/>
                  <a:gd name="T81" fmla="*/ 203 h 256"/>
                  <a:gd name="T82" fmla="*/ 96 w 320"/>
                  <a:gd name="T83" fmla="*/ 192 h 256"/>
                  <a:gd name="T84" fmla="*/ 224 w 320"/>
                  <a:gd name="T85" fmla="*/ 213 h 256"/>
                  <a:gd name="T86" fmla="*/ 234 w 320"/>
                  <a:gd name="T87" fmla="*/ 203 h 256"/>
                  <a:gd name="T88" fmla="*/ 277 w 320"/>
                  <a:gd name="T89" fmla="*/ 20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56">
                    <a:moveTo>
                      <a:pt x="309" y="21"/>
                    </a:moveTo>
                    <a:cubicBezTo>
                      <a:pt x="256" y="21"/>
                      <a:pt x="256" y="21"/>
                      <a:pt x="256" y="21"/>
                    </a:cubicBezTo>
                    <a:cubicBezTo>
                      <a:pt x="256" y="11"/>
                      <a:pt x="256" y="11"/>
                      <a:pt x="256" y="11"/>
                    </a:cubicBezTo>
                    <a:cubicBezTo>
                      <a:pt x="256" y="5"/>
                      <a:pt x="251" y="0"/>
                      <a:pt x="245" y="0"/>
                    </a:cubicBezTo>
                    <a:cubicBezTo>
                      <a:pt x="74" y="0"/>
                      <a:pt x="74" y="0"/>
                      <a:pt x="74" y="0"/>
                    </a:cubicBezTo>
                    <a:cubicBezTo>
                      <a:pt x="68" y="0"/>
                      <a:pt x="64" y="5"/>
                      <a:pt x="64" y="11"/>
                    </a:cubicBezTo>
                    <a:cubicBezTo>
                      <a:pt x="64" y="21"/>
                      <a:pt x="64" y="21"/>
                      <a:pt x="64" y="21"/>
                    </a:cubicBezTo>
                    <a:cubicBezTo>
                      <a:pt x="10" y="21"/>
                      <a:pt x="10" y="21"/>
                      <a:pt x="10" y="21"/>
                    </a:cubicBezTo>
                    <a:cubicBezTo>
                      <a:pt x="4" y="21"/>
                      <a:pt x="0" y="26"/>
                      <a:pt x="0" y="32"/>
                    </a:cubicBezTo>
                    <a:cubicBezTo>
                      <a:pt x="0" y="245"/>
                      <a:pt x="0" y="245"/>
                      <a:pt x="0" y="245"/>
                    </a:cubicBezTo>
                    <a:cubicBezTo>
                      <a:pt x="0" y="251"/>
                      <a:pt x="4" y="256"/>
                      <a:pt x="10" y="256"/>
                    </a:cubicBezTo>
                    <a:cubicBezTo>
                      <a:pt x="309" y="256"/>
                      <a:pt x="309" y="256"/>
                      <a:pt x="309" y="256"/>
                    </a:cubicBezTo>
                    <a:cubicBezTo>
                      <a:pt x="315" y="256"/>
                      <a:pt x="320" y="251"/>
                      <a:pt x="320" y="245"/>
                    </a:cubicBezTo>
                    <a:cubicBezTo>
                      <a:pt x="320" y="32"/>
                      <a:pt x="320" y="32"/>
                      <a:pt x="320" y="32"/>
                    </a:cubicBezTo>
                    <a:cubicBezTo>
                      <a:pt x="320" y="26"/>
                      <a:pt x="315" y="21"/>
                      <a:pt x="309" y="21"/>
                    </a:cubicBezTo>
                    <a:close/>
                    <a:moveTo>
                      <a:pt x="170" y="235"/>
                    </a:moveTo>
                    <a:cubicBezTo>
                      <a:pt x="149" y="235"/>
                      <a:pt x="149" y="235"/>
                      <a:pt x="149" y="235"/>
                    </a:cubicBezTo>
                    <a:cubicBezTo>
                      <a:pt x="149" y="171"/>
                      <a:pt x="149" y="171"/>
                      <a:pt x="149" y="171"/>
                    </a:cubicBezTo>
                    <a:cubicBezTo>
                      <a:pt x="170" y="171"/>
                      <a:pt x="170" y="171"/>
                      <a:pt x="170" y="171"/>
                    </a:cubicBezTo>
                    <a:lnTo>
                      <a:pt x="170" y="235"/>
                    </a:lnTo>
                    <a:close/>
                    <a:moveTo>
                      <a:pt x="298" y="235"/>
                    </a:moveTo>
                    <a:cubicBezTo>
                      <a:pt x="192" y="235"/>
                      <a:pt x="192" y="235"/>
                      <a:pt x="192" y="235"/>
                    </a:cubicBezTo>
                    <a:cubicBezTo>
                      <a:pt x="192" y="160"/>
                      <a:pt x="192" y="160"/>
                      <a:pt x="192" y="160"/>
                    </a:cubicBezTo>
                    <a:cubicBezTo>
                      <a:pt x="192" y="154"/>
                      <a:pt x="187" y="149"/>
                      <a:pt x="181" y="149"/>
                    </a:cubicBezTo>
                    <a:cubicBezTo>
                      <a:pt x="138" y="149"/>
                      <a:pt x="138" y="149"/>
                      <a:pt x="138" y="149"/>
                    </a:cubicBezTo>
                    <a:cubicBezTo>
                      <a:pt x="132" y="149"/>
                      <a:pt x="128" y="154"/>
                      <a:pt x="128" y="160"/>
                    </a:cubicBezTo>
                    <a:cubicBezTo>
                      <a:pt x="128" y="235"/>
                      <a:pt x="128" y="235"/>
                      <a:pt x="128" y="235"/>
                    </a:cubicBezTo>
                    <a:cubicBezTo>
                      <a:pt x="21" y="235"/>
                      <a:pt x="21" y="235"/>
                      <a:pt x="21" y="235"/>
                    </a:cubicBezTo>
                    <a:cubicBezTo>
                      <a:pt x="21" y="43"/>
                      <a:pt x="21" y="43"/>
                      <a:pt x="21" y="43"/>
                    </a:cubicBezTo>
                    <a:cubicBezTo>
                      <a:pt x="74" y="43"/>
                      <a:pt x="74" y="43"/>
                      <a:pt x="74" y="43"/>
                    </a:cubicBezTo>
                    <a:cubicBezTo>
                      <a:pt x="80" y="43"/>
                      <a:pt x="85" y="38"/>
                      <a:pt x="85" y="32"/>
                    </a:cubicBezTo>
                    <a:cubicBezTo>
                      <a:pt x="85" y="21"/>
                      <a:pt x="85" y="21"/>
                      <a:pt x="85" y="21"/>
                    </a:cubicBezTo>
                    <a:cubicBezTo>
                      <a:pt x="234" y="21"/>
                      <a:pt x="234" y="21"/>
                      <a:pt x="234" y="21"/>
                    </a:cubicBezTo>
                    <a:cubicBezTo>
                      <a:pt x="234" y="32"/>
                      <a:pt x="234" y="32"/>
                      <a:pt x="234" y="32"/>
                    </a:cubicBezTo>
                    <a:cubicBezTo>
                      <a:pt x="234" y="38"/>
                      <a:pt x="239" y="43"/>
                      <a:pt x="245" y="43"/>
                    </a:cubicBezTo>
                    <a:cubicBezTo>
                      <a:pt x="298" y="43"/>
                      <a:pt x="298" y="43"/>
                      <a:pt x="298" y="43"/>
                    </a:cubicBezTo>
                    <a:lnTo>
                      <a:pt x="298" y="235"/>
                    </a:lnTo>
                    <a:close/>
                    <a:moveTo>
                      <a:pt x="64" y="75"/>
                    </a:moveTo>
                    <a:cubicBezTo>
                      <a:pt x="64" y="81"/>
                      <a:pt x="59" y="85"/>
                      <a:pt x="53" y="85"/>
                    </a:cubicBezTo>
                    <a:cubicBezTo>
                      <a:pt x="47" y="85"/>
                      <a:pt x="42" y="81"/>
                      <a:pt x="42" y="75"/>
                    </a:cubicBezTo>
                    <a:cubicBezTo>
                      <a:pt x="42" y="69"/>
                      <a:pt x="47" y="64"/>
                      <a:pt x="53" y="64"/>
                    </a:cubicBezTo>
                    <a:cubicBezTo>
                      <a:pt x="59" y="64"/>
                      <a:pt x="64" y="69"/>
                      <a:pt x="64" y="75"/>
                    </a:cubicBezTo>
                    <a:close/>
                    <a:moveTo>
                      <a:pt x="106" y="75"/>
                    </a:moveTo>
                    <a:cubicBezTo>
                      <a:pt x="106" y="81"/>
                      <a:pt x="102" y="85"/>
                      <a:pt x="96" y="85"/>
                    </a:cubicBezTo>
                    <a:cubicBezTo>
                      <a:pt x="90" y="85"/>
                      <a:pt x="85" y="81"/>
                      <a:pt x="85" y="75"/>
                    </a:cubicBezTo>
                    <a:cubicBezTo>
                      <a:pt x="85" y="69"/>
                      <a:pt x="90" y="64"/>
                      <a:pt x="96" y="64"/>
                    </a:cubicBezTo>
                    <a:cubicBezTo>
                      <a:pt x="102" y="64"/>
                      <a:pt x="106" y="69"/>
                      <a:pt x="106" y="75"/>
                    </a:cubicBezTo>
                    <a:close/>
                    <a:moveTo>
                      <a:pt x="149" y="75"/>
                    </a:moveTo>
                    <a:cubicBezTo>
                      <a:pt x="149" y="81"/>
                      <a:pt x="144" y="85"/>
                      <a:pt x="138" y="85"/>
                    </a:cubicBezTo>
                    <a:cubicBezTo>
                      <a:pt x="132" y="85"/>
                      <a:pt x="128" y="81"/>
                      <a:pt x="128" y="75"/>
                    </a:cubicBezTo>
                    <a:cubicBezTo>
                      <a:pt x="128" y="69"/>
                      <a:pt x="132" y="64"/>
                      <a:pt x="138" y="64"/>
                    </a:cubicBezTo>
                    <a:cubicBezTo>
                      <a:pt x="144" y="64"/>
                      <a:pt x="149" y="69"/>
                      <a:pt x="149" y="75"/>
                    </a:cubicBezTo>
                    <a:close/>
                    <a:moveTo>
                      <a:pt x="192" y="75"/>
                    </a:moveTo>
                    <a:cubicBezTo>
                      <a:pt x="192" y="81"/>
                      <a:pt x="187" y="85"/>
                      <a:pt x="181" y="85"/>
                    </a:cubicBezTo>
                    <a:cubicBezTo>
                      <a:pt x="175" y="85"/>
                      <a:pt x="170" y="81"/>
                      <a:pt x="170" y="75"/>
                    </a:cubicBezTo>
                    <a:cubicBezTo>
                      <a:pt x="170" y="69"/>
                      <a:pt x="175" y="64"/>
                      <a:pt x="181" y="64"/>
                    </a:cubicBezTo>
                    <a:cubicBezTo>
                      <a:pt x="187" y="64"/>
                      <a:pt x="192" y="69"/>
                      <a:pt x="192" y="75"/>
                    </a:cubicBezTo>
                    <a:close/>
                    <a:moveTo>
                      <a:pt x="234" y="75"/>
                    </a:moveTo>
                    <a:cubicBezTo>
                      <a:pt x="234" y="81"/>
                      <a:pt x="230" y="85"/>
                      <a:pt x="224" y="85"/>
                    </a:cubicBezTo>
                    <a:cubicBezTo>
                      <a:pt x="218" y="85"/>
                      <a:pt x="213" y="81"/>
                      <a:pt x="213" y="75"/>
                    </a:cubicBezTo>
                    <a:cubicBezTo>
                      <a:pt x="213" y="69"/>
                      <a:pt x="218" y="64"/>
                      <a:pt x="224" y="64"/>
                    </a:cubicBezTo>
                    <a:cubicBezTo>
                      <a:pt x="230" y="64"/>
                      <a:pt x="234" y="69"/>
                      <a:pt x="234" y="75"/>
                    </a:cubicBezTo>
                    <a:close/>
                    <a:moveTo>
                      <a:pt x="256" y="75"/>
                    </a:moveTo>
                    <a:cubicBezTo>
                      <a:pt x="256" y="69"/>
                      <a:pt x="260" y="64"/>
                      <a:pt x="266" y="64"/>
                    </a:cubicBezTo>
                    <a:cubicBezTo>
                      <a:pt x="272" y="64"/>
                      <a:pt x="277" y="69"/>
                      <a:pt x="277" y="75"/>
                    </a:cubicBezTo>
                    <a:cubicBezTo>
                      <a:pt x="277" y="81"/>
                      <a:pt x="272" y="85"/>
                      <a:pt x="266" y="85"/>
                    </a:cubicBezTo>
                    <a:cubicBezTo>
                      <a:pt x="260" y="85"/>
                      <a:pt x="256" y="81"/>
                      <a:pt x="256" y="75"/>
                    </a:cubicBezTo>
                    <a:close/>
                    <a:moveTo>
                      <a:pt x="64" y="117"/>
                    </a:moveTo>
                    <a:cubicBezTo>
                      <a:pt x="64" y="123"/>
                      <a:pt x="59" y="128"/>
                      <a:pt x="53" y="128"/>
                    </a:cubicBezTo>
                    <a:cubicBezTo>
                      <a:pt x="47" y="128"/>
                      <a:pt x="42" y="123"/>
                      <a:pt x="42" y="117"/>
                    </a:cubicBezTo>
                    <a:cubicBezTo>
                      <a:pt x="42" y="111"/>
                      <a:pt x="47" y="107"/>
                      <a:pt x="53" y="107"/>
                    </a:cubicBezTo>
                    <a:cubicBezTo>
                      <a:pt x="59" y="107"/>
                      <a:pt x="64" y="111"/>
                      <a:pt x="64" y="117"/>
                    </a:cubicBezTo>
                    <a:close/>
                    <a:moveTo>
                      <a:pt x="106" y="117"/>
                    </a:moveTo>
                    <a:cubicBezTo>
                      <a:pt x="106" y="123"/>
                      <a:pt x="102" y="128"/>
                      <a:pt x="96" y="128"/>
                    </a:cubicBezTo>
                    <a:cubicBezTo>
                      <a:pt x="90" y="128"/>
                      <a:pt x="85" y="123"/>
                      <a:pt x="85" y="117"/>
                    </a:cubicBezTo>
                    <a:cubicBezTo>
                      <a:pt x="85" y="111"/>
                      <a:pt x="90" y="107"/>
                      <a:pt x="96" y="107"/>
                    </a:cubicBezTo>
                    <a:cubicBezTo>
                      <a:pt x="102" y="107"/>
                      <a:pt x="106" y="111"/>
                      <a:pt x="106" y="117"/>
                    </a:cubicBezTo>
                    <a:close/>
                    <a:moveTo>
                      <a:pt x="149" y="117"/>
                    </a:moveTo>
                    <a:cubicBezTo>
                      <a:pt x="149" y="123"/>
                      <a:pt x="144" y="128"/>
                      <a:pt x="138" y="128"/>
                    </a:cubicBezTo>
                    <a:cubicBezTo>
                      <a:pt x="132" y="128"/>
                      <a:pt x="128" y="123"/>
                      <a:pt x="128" y="117"/>
                    </a:cubicBezTo>
                    <a:cubicBezTo>
                      <a:pt x="128" y="111"/>
                      <a:pt x="132" y="107"/>
                      <a:pt x="138" y="107"/>
                    </a:cubicBezTo>
                    <a:cubicBezTo>
                      <a:pt x="144" y="107"/>
                      <a:pt x="149" y="111"/>
                      <a:pt x="149" y="117"/>
                    </a:cubicBezTo>
                    <a:close/>
                    <a:moveTo>
                      <a:pt x="192" y="117"/>
                    </a:moveTo>
                    <a:cubicBezTo>
                      <a:pt x="192" y="123"/>
                      <a:pt x="187" y="128"/>
                      <a:pt x="181" y="128"/>
                    </a:cubicBezTo>
                    <a:cubicBezTo>
                      <a:pt x="175" y="128"/>
                      <a:pt x="170" y="123"/>
                      <a:pt x="170" y="117"/>
                    </a:cubicBezTo>
                    <a:cubicBezTo>
                      <a:pt x="170" y="111"/>
                      <a:pt x="175" y="107"/>
                      <a:pt x="181" y="107"/>
                    </a:cubicBezTo>
                    <a:cubicBezTo>
                      <a:pt x="187" y="107"/>
                      <a:pt x="192" y="111"/>
                      <a:pt x="192" y="117"/>
                    </a:cubicBezTo>
                    <a:close/>
                    <a:moveTo>
                      <a:pt x="234" y="117"/>
                    </a:moveTo>
                    <a:cubicBezTo>
                      <a:pt x="234" y="123"/>
                      <a:pt x="230" y="128"/>
                      <a:pt x="224" y="128"/>
                    </a:cubicBezTo>
                    <a:cubicBezTo>
                      <a:pt x="218" y="128"/>
                      <a:pt x="213" y="123"/>
                      <a:pt x="213" y="117"/>
                    </a:cubicBezTo>
                    <a:cubicBezTo>
                      <a:pt x="213" y="111"/>
                      <a:pt x="218" y="107"/>
                      <a:pt x="224" y="107"/>
                    </a:cubicBezTo>
                    <a:cubicBezTo>
                      <a:pt x="230" y="107"/>
                      <a:pt x="234" y="111"/>
                      <a:pt x="234" y="117"/>
                    </a:cubicBezTo>
                    <a:close/>
                    <a:moveTo>
                      <a:pt x="256" y="117"/>
                    </a:moveTo>
                    <a:cubicBezTo>
                      <a:pt x="256" y="111"/>
                      <a:pt x="260" y="107"/>
                      <a:pt x="266" y="107"/>
                    </a:cubicBezTo>
                    <a:cubicBezTo>
                      <a:pt x="272" y="107"/>
                      <a:pt x="277" y="111"/>
                      <a:pt x="277" y="117"/>
                    </a:cubicBezTo>
                    <a:cubicBezTo>
                      <a:pt x="277" y="123"/>
                      <a:pt x="272" y="128"/>
                      <a:pt x="266" y="128"/>
                    </a:cubicBezTo>
                    <a:cubicBezTo>
                      <a:pt x="260" y="128"/>
                      <a:pt x="256" y="123"/>
                      <a:pt x="256" y="117"/>
                    </a:cubicBezTo>
                    <a:close/>
                    <a:moveTo>
                      <a:pt x="64" y="160"/>
                    </a:moveTo>
                    <a:cubicBezTo>
                      <a:pt x="64" y="166"/>
                      <a:pt x="59" y="171"/>
                      <a:pt x="53" y="171"/>
                    </a:cubicBezTo>
                    <a:cubicBezTo>
                      <a:pt x="47" y="171"/>
                      <a:pt x="42" y="166"/>
                      <a:pt x="42" y="160"/>
                    </a:cubicBezTo>
                    <a:cubicBezTo>
                      <a:pt x="42" y="154"/>
                      <a:pt x="47" y="149"/>
                      <a:pt x="53" y="149"/>
                    </a:cubicBezTo>
                    <a:cubicBezTo>
                      <a:pt x="59" y="149"/>
                      <a:pt x="64" y="154"/>
                      <a:pt x="64" y="160"/>
                    </a:cubicBezTo>
                    <a:close/>
                    <a:moveTo>
                      <a:pt x="106" y="160"/>
                    </a:moveTo>
                    <a:cubicBezTo>
                      <a:pt x="106" y="166"/>
                      <a:pt x="102" y="171"/>
                      <a:pt x="96" y="171"/>
                    </a:cubicBezTo>
                    <a:cubicBezTo>
                      <a:pt x="90" y="171"/>
                      <a:pt x="85" y="166"/>
                      <a:pt x="85" y="160"/>
                    </a:cubicBezTo>
                    <a:cubicBezTo>
                      <a:pt x="85" y="154"/>
                      <a:pt x="90" y="149"/>
                      <a:pt x="96" y="149"/>
                    </a:cubicBezTo>
                    <a:cubicBezTo>
                      <a:pt x="102" y="149"/>
                      <a:pt x="106" y="154"/>
                      <a:pt x="106" y="160"/>
                    </a:cubicBezTo>
                    <a:close/>
                    <a:moveTo>
                      <a:pt x="234" y="160"/>
                    </a:moveTo>
                    <a:cubicBezTo>
                      <a:pt x="234" y="166"/>
                      <a:pt x="230" y="171"/>
                      <a:pt x="224" y="171"/>
                    </a:cubicBezTo>
                    <a:cubicBezTo>
                      <a:pt x="218" y="171"/>
                      <a:pt x="213" y="166"/>
                      <a:pt x="213" y="160"/>
                    </a:cubicBezTo>
                    <a:cubicBezTo>
                      <a:pt x="213" y="154"/>
                      <a:pt x="218" y="149"/>
                      <a:pt x="224" y="149"/>
                    </a:cubicBezTo>
                    <a:cubicBezTo>
                      <a:pt x="230" y="149"/>
                      <a:pt x="234" y="154"/>
                      <a:pt x="234" y="160"/>
                    </a:cubicBezTo>
                    <a:close/>
                    <a:moveTo>
                      <a:pt x="256" y="160"/>
                    </a:moveTo>
                    <a:cubicBezTo>
                      <a:pt x="256" y="154"/>
                      <a:pt x="260" y="149"/>
                      <a:pt x="266" y="149"/>
                    </a:cubicBezTo>
                    <a:cubicBezTo>
                      <a:pt x="272" y="149"/>
                      <a:pt x="277" y="154"/>
                      <a:pt x="277" y="160"/>
                    </a:cubicBezTo>
                    <a:cubicBezTo>
                      <a:pt x="277" y="166"/>
                      <a:pt x="272" y="171"/>
                      <a:pt x="266" y="171"/>
                    </a:cubicBezTo>
                    <a:cubicBezTo>
                      <a:pt x="260" y="171"/>
                      <a:pt x="256" y="166"/>
                      <a:pt x="256" y="160"/>
                    </a:cubicBezTo>
                    <a:close/>
                    <a:moveTo>
                      <a:pt x="64" y="203"/>
                    </a:moveTo>
                    <a:cubicBezTo>
                      <a:pt x="64" y="209"/>
                      <a:pt x="59" y="213"/>
                      <a:pt x="53" y="213"/>
                    </a:cubicBezTo>
                    <a:cubicBezTo>
                      <a:pt x="47" y="213"/>
                      <a:pt x="42" y="209"/>
                      <a:pt x="42" y="203"/>
                    </a:cubicBezTo>
                    <a:cubicBezTo>
                      <a:pt x="42" y="197"/>
                      <a:pt x="47" y="192"/>
                      <a:pt x="53" y="192"/>
                    </a:cubicBezTo>
                    <a:cubicBezTo>
                      <a:pt x="59" y="192"/>
                      <a:pt x="64" y="197"/>
                      <a:pt x="64" y="203"/>
                    </a:cubicBezTo>
                    <a:close/>
                    <a:moveTo>
                      <a:pt x="106" y="203"/>
                    </a:moveTo>
                    <a:cubicBezTo>
                      <a:pt x="106" y="209"/>
                      <a:pt x="102" y="213"/>
                      <a:pt x="96" y="213"/>
                    </a:cubicBezTo>
                    <a:cubicBezTo>
                      <a:pt x="90" y="213"/>
                      <a:pt x="85" y="209"/>
                      <a:pt x="85" y="203"/>
                    </a:cubicBezTo>
                    <a:cubicBezTo>
                      <a:pt x="85" y="197"/>
                      <a:pt x="90" y="192"/>
                      <a:pt x="96" y="192"/>
                    </a:cubicBezTo>
                    <a:cubicBezTo>
                      <a:pt x="102" y="192"/>
                      <a:pt x="106" y="197"/>
                      <a:pt x="106" y="203"/>
                    </a:cubicBezTo>
                    <a:close/>
                    <a:moveTo>
                      <a:pt x="234" y="203"/>
                    </a:moveTo>
                    <a:cubicBezTo>
                      <a:pt x="234" y="209"/>
                      <a:pt x="230" y="213"/>
                      <a:pt x="224" y="213"/>
                    </a:cubicBezTo>
                    <a:cubicBezTo>
                      <a:pt x="218" y="213"/>
                      <a:pt x="213" y="209"/>
                      <a:pt x="213" y="203"/>
                    </a:cubicBezTo>
                    <a:cubicBezTo>
                      <a:pt x="213" y="197"/>
                      <a:pt x="218" y="192"/>
                      <a:pt x="224" y="192"/>
                    </a:cubicBezTo>
                    <a:cubicBezTo>
                      <a:pt x="230" y="192"/>
                      <a:pt x="234" y="197"/>
                      <a:pt x="234" y="203"/>
                    </a:cubicBezTo>
                    <a:close/>
                    <a:moveTo>
                      <a:pt x="256" y="203"/>
                    </a:moveTo>
                    <a:cubicBezTo>
                      <a:pt x="256" y="197"/>
                      <a:pt x="260" y="192"/>
                      <a:pt x="266" y="192"/>
                    </a:cubicBezTo>
                    <a:cubicBezTo>
                      <a:pt x="272" y="192"/>
                      <a:pt x="277" y="197"/>
                      <a:pt x="277" y="203"/>
                    </a:cubicBezTo>
                    <a:cubicBezTo>
                      <a:pt x="277" y="209"/>
                      <a:pt x="272" y="213"/>
                      <a:pt x="266" y="213"/>
                    </a:cubicBezTo>
                    <a:cubicBezTo>
                      <a:pt x="260" y="213"/>
                      <a:pt x="256" y="209"/>
                      <a:pt x="256" y="203"/>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1" name="Group 17"/>
            <p:cNvGrpSpPr>
              <a:grpSpLocks noChangeAspect="1"/>
            </p:cNvGrpSpPr>
            <p:nvPr/>
          </p:nvGrpSpPr>
          <p:grpSpPr bwMode="auto">
            <a:xfrm>
              <a:off x="269562" y="2721067"/>
              <a:ext cx="369021" cy="369021"/>
              <a:chOff x="1240" y="-1"/>
              <a:chExt cx="340" cy="340"/>
            </a:xfrm>
            <a:solidFill>
              <a:schemeClr val="accent1"/>
            </a:solidFill>
          </p:grpSpPr>
          <p:sp>
            <p:nvSpPr>
              <p:cNvPr id="55" name="Freeform 18"/>
              <p:cNvSpPr>
                <a:spLocks noEditPoints="1"/>
              </p:cNvSpPr>
              <p:nvPr/>
            </p:nvSpPr>
            <p:spPr bwMode="auto">
              <a:xfrm>
                <a:off x="1240" y="-1"/>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9"/>
              <p:cNvSpPr>
                <a:spLocks noEditPoints="1"/>
              </p:cNvSpPr>
              <p:nvPr/>
            </p:nvSpPr>
            <p:spPr bwMode="auto">
              <a:xfrm>
                <a:off x="1304" y="63"/>
                <a:ext cx="212" cy="184"/>
              </a:xfrm>
              <a:custGeom>
                <a:avLst/>
                <a:gdLst>
                  <a:gd name="T0" fmla="*/ 288 w 320"/>
                  <a:gd name="T1" fmla="*/ 117 h 277"/>
                  <a:gd name="T2" fmla="*/ 277 w 320"/>
                  <a:gd name="T3" fmla="*/ 85 h 277"/>
                  <a:gd name="T4" fmla="*/ 170 w 320"/>
                  <a:gd name="T5" fmla="*/ 64 h 277"/>
                  <a:gd name="T6" fmla="*/ 234 w 320"/>
                  <a:gd name="T7" fmla="*/ 53 h 277"/>
                  <a:gd name="T8" fmla="*/ 224 w 320"/>
                  <a:gd name="T9" fmla="*/ 0 h 277"/>
                  <a:gd name="T10" fmla="*/ 149 w 320"/>
                  <a:gd name="T11" fmla="*/ 10 h 277"/>
                  <a:gd name="T12" fmla="*/ 149 w 320"/>
                  <a:gd name="T13" fmla="*/ 85 h 277"/>
                  <a:gd name="T14" fmla="*/ 32 w 320"/>
                  <a:gd name="T15" fmla="*/ 96 h 277"/>
                  <a:gd name="T16" fmla="*/ 10 w 320"/>
                  <a:gd name="T17" fmla="*/ 117 h 277"/>
                  <a:gd name="T18" fmla="*/ 0 w 320"/>
                  <a:gd name="T19" fmla="*/ 266 h 277"/>
                  <a:gd name="T20" fmla="*/ 309 w 320"/>
                  <a:gd name="T21" fmla="*/ 277 h 277"/>
                  <a:gd name="T22" fmla="*/ 320 w 320"/>
                  <a:gd name="T23" fmla="*/ 128 h 277"/>
                  <a:gd name="T24" fmla="*/ 170 w 320"/>
                  <a:gd name="T25" fmla="*/ 21 h 277"/>
                  <a:gd name="T26" fmla="*/ 213 w 320"/>
                  <a:gd name="T27" fmla="*/ 42 h 277"/>
                  <a:gd name="T28" fmla="*/ 170 w 320"/>
                  <a:gd name="T29" fmla="*/ 21 h 277"/>
                  <a:gd name="T30" fmla="*/ 64 w 320"/>
                  <a:gd name="T31" fmla="*/ 256 h 277"/>
                  <a:gd name="T32" fmla="*/ 53 w 320"/>
                  <a:gd name="T33" fmla="*/ 213 h 277"/>
                  <a:gd name="T34" fmla="*/ 42 w 320"/>
                  <a:gd name="T35" fmla="*/ 256 h 277"/>
                  <a:gd name="T36" fmla="*/ 21 w 320"/>
                  <a:gd name="T37" fmla="*/ 138 h 277"/>
                  <a:gd name="T38" fmla="*/ 53 w 320"/>
                  <a:gd name="T39" fmla="*/ 128 h 277"/>
                  <a:gd name="T40" fmla="*/ 266 w 320"/>
                  <a:gd name="T41" fmla="*/ 106 h 277"/>
                  <a:gd name="T42" fmla="*/ 277 w 320"/>
                  <a:gd name="T43" fmla="*/ 138 h 277"/>
                  <a:gd name="T44" fmla="*/ 298 w 320"/>
                  <a:gd name="T45" fmla="*/ 256 h 277"/>
                  <a:gd name="T46" fmla="*/ 53 w 320"/>
                  <a:gd name="T47" fmla="*/ 192 h 277"/>
                  <a:gd name="T48" fmla="*/ 53 w 320"/>
                  <a:gd name="T49" fmla="*/ 170 h 277"/>
                  <a:gd name="T50" fmla="*/ 106 w 320"/>
                  <a:gd name="T51" fmla="*/ 181 h 277"/>
                  <a:gd name="T52" fmla="*/ 85 w 320"/>
                  <a:gd name="T53" fmla="*/ 181 h 277"/>
                  <a:gd name="T54" fmla="*/ 106 w 320"/>
                  <a:gd name="T55" fmla="*/ 181 h 277"/>
                  <a:gd name="T56" fmla="*/ 138 w 320"/>
                  <a:gd name="T57" fmla="*/ 192 h 277"/>
                  <a:gd name="T58" fmla="*/ 138 w 320"/>
                  <a:gd name="T59" fmla="*/ 170 h 277"/>
                  <a:gd name="T60" fmla="*/ 192 w 320"/>
                  <a:gd name="T61" fmla="*/ 181 h 277"/>
                  <a:gd name="T62" fmla="*/ 170 w 320"/>
                  <a:gd name="T63" fmla="*/ 181 h 277"/>
                  <a:gd name="T64" fmla="*/ 192 w 320"/>
                  <a:gd name="T65" fmla="*/ 181 h 277"/>
                  <a:gd name="T66" fmla="*/ 224 w 320"/>
                  <a:gd name="T67" fmla="*/ 192 h 277"/>
                  <a:gd name="T68" fmla="*/ 224 w 320"/>
                  <a:gd name="T69" fmla="*/ 170 h 277"/>
                  <a:gd name="T70" fmla="*/ 106 w 320"/>
                  <a:gd name="T71" fmla="*/ 138 h 277"/>
                  <a:gd name="T72" fmla="*/ 85 w 320"/>
                  <a:gd name="T73" fmla="*/ 138 h 277"/>
                  <a:gd name="T74" fmla="*/ 106 w 320"/>
                  <a:gd name="T75" fmla="*/ 138 h 277"/>
                  <a:gd name="T76" fmla="*/ 138 w 320"/>
                  <a:gd name="T77" fmla="*/ 149 h 277"/>
                  <a:gd name="T78" fmla="*/ 138 w 320"/>
                  <a:gd name="T79" fmla="*/ 128 h 277"/>
                  <a:gd name="T80" fmla="*/ 192 w 320"/>
                  <a:gd name="T81" fmla="*/ 138 h 277"/>
                  <a:gd name="T82" fmla="*/ 170 w 320"/>
                  <a:gd name="T83" fmla="*/ 138 h 277"/>
                  <a:gd name="T84" fmla="*/ 192 w 320"/>
                  <a:gd name="T85" fmla="*/ 138 h 277"/>
                  <a:gd name="T86" fmla="*/ 224 w 320"/>
                  <a:gd name="T87" fmla="*/ 149 h 277"/>
                  <a:gd name="T88" fmla="*/ 224 w 320"/>
                  <a:gd name="T89" fmla="*/ 128 h 277"/>
                  <a:gd name="T90" fmla="*/ 277 w 320"/>
                  <a:gd name="T91" fmla="*/ 181 h 277"/>
                  <a:gd name="T92" fmla="*/ 256 w 320"/>
                  <a:gd name="T93" fmla="*/ 181 h 277"/>
                  <a:gd name="T94" fmla="*/ 277 w 320"/>
                  <a:gd name="T95" fmla="*/ 181 h 277"/>
                  <a:gd name="T96" fmla="*/ 96 w 320"/>
                  <a:gd name="T97" fmla="*/ 234 h 277"/>
                  <a:gd name="T98" fmla="*/ 96 w 320"/>
                  <a:gd name="T99" fmla="*/ 213 h 277"/>
                  <a:gd name="T100" fmla="*/ 149 w 320"/>
                  <a:gd name="T101" fmla="*/ 224 h 277"/>
                  <a:gd name="T102" fmla="*/ 128 w 320"/>
                  <a:gd name="T103" fmla="*/ 224 h 277"/>
                  <a:gd name="T104" fmla="*/ 149 w 320"/>
                  <a:gd name="T105" fmla="*/ 224 h 277"/>
                  <a:gd name="T106" fmla="*/ 181 w 320"/>
                  <a:gd name="T107" fmla="*/ 234 h 277"/>
                  <a:gd name="T108" fmla="*/ 181 w 320"/>
                  <a:gd name="T109" fmla="*/ 213 h 277"/>
                  <a:gd name="T110" fmla="*/ 234 w 320"/>
                  <a:gd name="T111" fmla="*/ 224 h 277"/>
                  <a:gd name="T112" fmla="*/ 213 w 320"/>
                  <a:gd name="T113" fmla="*/ 224 h 277"/>
                  <a:gd name="T114" fmla="*/ 234 w 320"/>
                  <a:gd name="T115" fmla="*/ 224 h 277"/>
                  <a:gd name="T116" fmla="*/ 266 w 320"/>
                  <a:gd name="T117" fmla="*/ 234 h 277"/>
                  <a:gd name="T118" fmla="*/ 266 w 320"/>
                  <a:gd name="T119"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77">
                    <a:moveTo>
                      <a:pt x="309" y="117"/>
                    </a:moveTo>
                    <a:cubicBezTo>
                      <a:pt x="288" y="117"/>
                      <a:pt x="288" y="117"/>
                      <a:pt x="288" y="117"/>
                    </a:cubicBezTo>
                    <a:cubicBezTo>
                      <a:pt x="288" y="96"/>
                      <a:pt x="288" y="96"/>
                      <a:pt x="288" y="96"/>
                    </a:cubicBezTo>
                    <a:cubicBezTo>
                      <a:pt x="288" y="90"/>
                      <a:pt x="283" y="85"/>
                      <a:pt x="277" y="85"/>
                    </a:cubicBezTo>
                    <a:cubicBezTo>
                      <a:pt x="170" y="85"/>
                      <a:pt x="170" y="85"/>
                      <a:pt x="170" y="85"/>
                    </a:cubicBezTo>
                    <a:cubicBezTo>
                      <a:pt x="170" y="64"/>
                      <a:pt x="170" y="64"/>
                      <a:pt x="170" y="64"/>
                    </a:cubicBezTo>
                    <a:cubicBezTo>
                      <a:pt x="224" y="64"/>
                      <a:pt x="224" y="64"/>
                      <a:pt x="224" y="64"/>
                    </a:cubicBezTo>
                    <a:cubicBezTo>
                      <a:pt x="230" y="64"/>
                      <a:pt x="234" y="59"/>
                      <a:pt x="234" y="53"/>
                    </a:cubicBezTo>
                    <a:cubicBezTo>
                      <a:pt x="234" y="10"/>
                      <a:pt x="234" y="10"/>
                      <a:pt x="234" y="10"/>
                    </a:cubicBezTo>
                    <a:cubicBezTo>
                      <a:pt x="234" y="4"/>
                      <a:pt x="230" y="0"/>
                      <a:pt x="224" y="0"/>
                    </a:cubicBezTo>
                    <a:cubicBezTo>
                      <a:pt x="160" y="0"/>
                      <a:pt x="160" y="0"/>
                      <a:pt x="160" y="0"/>
                    </a:cubicBezTo>
                    <a:cubicBezTo>
                      <a:pt x="154" y="0"/>
                      <a:pt x="149" y="4"/>
                      <a:pt x="149" y="10"/>
                    </a:cubicBezTo>
                    <a:cubicBezTo>
                      <a:pt x="149" y="53"/>
                      <a:pt x="149" y="53"/>
                      <a:pt x="149" y="53"/>
                    </a:cubicBezTo>
                    <a:cubicBezTo>
                      <a:pt x="149" y="85"/>
                      <a:pt x="149" y="85"/>
                      <a:pt x="149" y="85"/>
                    </a:cubicBezTo>
                    <a:cubicBezTo>
                      <a:pt x="42" y="85"/>
                      <a:pt x="42" y="85"/>
                      <a:pt x="42" y="85"/>
                    </a:cubicBezTo>
                    <a:cubicBezTo>
                      <a:pt x="36" y="85"/>
                      <a:pt x="32" y="90"/>
                      <a:pt x="32" y="96"/>
                    </a:cubicBezTo>
                    <a:cubicBezTo>
                      <a:pt x="32" y="117"/>
                      <a:pt x="32" y="117"/>
                      <a:pt x="32" y="117"/>
                    </a:cubicBezTo>
                    <a:cubicBezTo>
                      <a:pt x="10" y="117"/>
                      <a:pt x="10" y="117"/>
                      <a:pt x="10" y="117"/>
                    </a:cubicBezTo>
                    <a:cubicBezTo>
                      <a:pt x="4" y="117"/>
                      <a:pt x="0" y="122"/>
                      <a:pt x="0" y="128"/>
                    </a:cubicBezTo>
                    <a:cubicBezTo>
                      <a:pt x="0" y="266"/>
                      <a:pt x="0" y="266"/>
                      <a:pt x="0" y="266"/>
                    </a:cubicBezTo>
                    <a:cubicBezTo>
                      <a:pt x="0" y="272"/>
                      <a:pt x="4" y="277"/>
                      <a:pt x="10" y="277"/>
                    </a:cubicBezTo>
                    <a:cubicBezTo>
                      <a:pt x="309" y="277"/>
                      <a:pt x="309" y="277"/>
                      <a:pt x="309" y="277"/>
                    </a:cubicBezTo>
                    <a:cubicBezTo>
                      <a:pt x="315" y="277"/>
                      <a:pt x="320" y="272"/>
                      <a:pt x="320" y="266"/>
                    </a:cubicBezTo>
                    <a:cubicBezTo>
                      <a:pt x="320" y="128"/>
                      <a:pt x="320" y="128"/>
                      <a:pt x="320" y="128"/>
                    </a:cubicBezTo>
                    <a:cubicBezTo>
                      <a:pt x="320" y="122"/>
                      <a:pt x="315" y="117"/>
                      <a:pt x="309" y="117"/>
                    </a:cubicBezTo>
                    <a:close/>
                    <a:moveTo>
                      <a:pt x="170" y="21"/>
                    </a:moveTo>
                    <a:cubicBezTo>
                      <a:pt x="213" y="21"/>
                      <a:pt x="213" y="21"/>
                      <a:pt x="213" y="21"/>
                    </a:cubicBezTo>
                    <a:cubicBezTo>
                      <a:pt x="213" y="42"/>
                      <a:pt x="213" y="42"/>
                      <a:pt x="213" y="42"/>
                    </a:cubicBezTo>
                    <a:cubicBezTo>
                      <a:pt x="170" y="42"/>
                      <a:pt x="170" y="42"/>
                      <a:pt x="170" y="42"/>
                    </a:cubicBezTo>
                    <a:lnTo>
                      <a:pt x="170" y="21"/>
                    </a:lnTo>
                    <a:close/>
                    <a:moveTo>
                      <a:pt x="298" y="256"/>
                    </a:moveTo>
                    <a:cubicBezTo>
                      <a:pt x="64" y="256"/>
                      <a:pt x="64" y="256"/>
                      <a:pt x="64" y="256"/>
                    </a:cubicBezTo>
                    <a:cubicBezTo>
                      <a:pt x="64" y="224"/>
                      <a:pt x="64" y="224"/>
                      <a:pt x="64" y="224"/>
                    </a:cubicBezTo>
                    <a:cubicBezTo>
                      <a:pt x="64" y="218"/>
                      <a:pt x="59" y="213"/>
                      <a:pt x="53" y="213"/>
                    </a:cubicBezTo>
                    <a:cubicBezTo>
                      <a:pt x="47" y="213"/>
                      <a:pt x="42" y="218"/>
                      <a:pt x="42" y="224"/>
                    </a:cubicBezTo>
                    <a:cubicBezTo>
                      <a:pt x="42" y="256"/>
                      <a:pt x="42" y="256"/>
                      <a:pt x="42" y="256"/>
                    </a:cubicBezTo>
                    <a:cubicBezTo>
                      <a:pt x="21" y="256"/>
                      <a:pt x="21" y="256"/>
                      <a:pt x="21" y="256"/>
                    </a:cubicBezTo>
                    <a:cubicBezTo>
                      <a:pt x="21" y="138"/>
                      <a:pt x="21" y="138"/>
                      <a:pt x="21" y="138"/>
                    </a:cubicBezTo>
                    <a:cubicBezTo>
                      <a:pt x="42" y="138"/>
                      <a:pt x="42" y="138"/>
                      <a:pt x="42" y="138"/>
                    </a:cubicBezTo>
                    <a:cubicBezTo>
                      <a:pt x="48" y="138"/>
                      <a:pt x="53" y="134"/>
                      <a:pt x="53" y="128"/>
                    </a:cubicBezTo>
                    <a:cubicBezTo>
                      <a:pt x="53" y="106"/>
                      <a:pt x="53" y="106"/>
                      <a:pt x="53" y="106"/>
                    </a:cubicBezTo>
                    <a:cubicBezTo>
                      <a:pt x="266" y="106"/>
                      <a:pt x="266" y="106"/>
                      <a:pt x="266" y="106"/>
                    </a:cubicBezTo>
                    <a:cubicBezTo>
                      <a:pt x="266" y="128"/>
                      <a:pt x="266" y="128"/>
                      <a:pt x="266" y="128"/>
                    </a:cubicBezTo>
                    <a:cubicBezTo>
                      <a:pt x="266" y="134"/>
                      <a:pt x="271" y="138"/>
                      <a:pt x="277" y="138"/>
                    </a:cubicBezTo>
                    <a:cubicBezTo>
                      <a:pt x="298" y="138"/>
                      <a:pt x="298" y="138"/>
                      <a:pt x="298" y="138"/>
                    </a:cubicBezTo>
                    <a:lnTo>
                      <a:pt x="298" y="256"/>
                    </a:lnTo>
                    <a:close/>
                    <a:moveTo>
                      <a:pt x="64" y="181"/>
                    </a:moveTo>
                    <a:cubicBezTo>
                      <a:pt x="64" y="187"/>
                      <a:pt x="59" y="192"/>
                      <a:pt x="53" y="192"/>
                    </a:cubicBezTo>
                    <a:cubicBezTo>
                      <a:pt x="47" y="192"/>
                      <a:pt x="42" y="187"/>
                      <a:pt x="42" y="181"/>
                    </a:cubicBezTo>
                    <a:cubicBezTo>
                      <a:pt x="42" y="175"/>
                      <a:pt x="47" y="170"/>
                      <a:pt x="53" y="170"/>
                    </a:cubicBezTo>
                    <a:cubicBezTo>
                      <a:pt x="59" y="170"/>
                      <a:pt x="64" y="175"/>
                      <a:pt x="64" y="181"/>
                    </a:cubicBezTo>
                    <a:close/>
                    <a:moveTo>
                      <a:pt x="106" y="181"/>
                    </a:moveTo>
                    <a:cubicBezTo>
                      <a:pt x="106" y="187"/>
                      <a:pt x="102" y="192"/>
                      <a:pt x="96" y="192"/>
                    </a:cubicBezTo>
                    <a:cubicBezTo>
                      <a:pt x="90" y="192"/>
                      <a:pt x="85" y="187"/>
                      <a:pt x="85" y="181"/>
                    </a:cubicBezTo>
                    <a:cubicBezTo>
                      <a:pt x="85" y="175"/>
                      <a:pt x="90" y="170"/>
                      <a:pt x="96" y="170"/>
                    </a:cubicBezTo>
                    <a:cubicBezTo>
                      <a:pt x="102" y="170"/>
                      <a:pt x="106" y="175"/>
                      <a:pt x="106" y="181"/>
                    </a:cubicBezTo>
                    <a:close/>
                    <a:moveTo>
                      <a:pt x="149" y="181"/>
                    </a:moveTo>
                    <a:cubicBezTo>
                      <a:pt x="149" y="187"/>
                      <a:pt x="144" y="192"/>
                      <a:pt x="138" y="192"/>
                    </a:cubicBezTo>
                    <a:cubicBezTo>
                      <a:pt x="132" y="192"/>
                      <a:pt x="128" y="187"/>
                      <a:pt x="128" y="181"/>
                    </a:cubicBezTo>
                    <a:cubicBezTo>
                      <a:pt x="128" y="175"/>
                      <a:pt x="132" y="170"/>
                      <a:pt x="138" y="170"/>
                    </a:cubicBezTo>
                    <a:cubicBezTo>
                      <a:pt x="144" y="170"/>
                      <a:pt x="149" y="175"/>
                      <a:pt x="149" y="181"/>
                    </a:cubicBezTo>
                    <a:close/>
                    <a:moveTo>
                      <a:pt x="192" y="181"/>
                    </a:moveTo>
                    <a:cubicBezTo>
                      <a:pt x="192" y="187"/>
                      <a:pt x="187" y="192"/>
                      <a:pt x="181" y="192"/>
                    </a:cubicBezTo>
                    <a:cubicBezTo>
                      <a:pt x="175" y="192"/>
                      <a:pt x="170" y="187"/>
                      <a:pt x="170" y="181"/>
                    </a:cubicBezTo>
                    <a:cubicBezTo>
                      <a:pt x="170" y="175"/>
                      <a:pt x="175" y="170"/>
                      <a:pt x="181" y="170"/>
                    </a:cubicBezTo>
                    <a:cubicBezTo>
                      <a:pt x="187" y="170"/>
                      <a:pt x="192" y="175"/>
                      <a:pt x="192" y="181"/>
                    </a:cubicBezTo>
                    <a:close/>
                    <a:moveTo>
                      <a:pt x="234" y="181"/>
                    </a:moveTo>
                    <a:cubicBezTo>
                      <a:pt x="234" y="187"/>
                      <a:pt x="230" y="192"/>
                      <a:pt x="224" y="192"/>
                    </a:cubicBezTo>
                    <a:cubicBezTo>
                      <a:pt x="218" y="192"/>
                      <a:pt x="213" y="187"/>
                      <a:pt x="213" y="181"/>
                    </a:cubicBezTo>
                    <a:cubicBezTo>
                      <a:pt x="213" y="175"/>
                      <a:pt x="218" y="170"/>
                      <a:pt x="224" y="170"/>
                    </a:cubicBezTo>
                    <a:cubicBezTo>
                      <a:pt x="230" y="170"/>
                      <a:pt x="234" y="175"/>
                      <a:pt x="234" y="181"/>
                    </a:cubicBezTo>
                    <a:close/>
                    <a:moveTo>
                      <a:pt x="106" y="138"/>
                    </a:moveTo>
                    <a:cubicBezTo>
                      <a:pt x="106" y="144"/>
                      <a:pt x="102" y="149"/>
                      <a:pt x="96" y="149"/>
                    </a:cubicBezTo>
                    <a:cubicBezTo>
                      <a:pt x="90" y="149"/>
                      <a:pt x="85" y="144"/>
                      <a:pt x="85" y="138"/>
                    </a:cubicBezTo>
                    <a:cubicBezTo>
                      <a:pt x="85" y="132"/>
                      <a:pt x="90" y="128"/>
                      <a:pt x="96" y="128"/>
                    </a:cubicBezTo>
                    <a:cubicBezTo>
                      <a:pt x="102" y="128"/>
                      <a:pt x="106" y="132"/>
                      <a:pt x="106" y="138"/>
                    </a:cubicBezTo>
                    <a:close/>
                    <a:moveTo>
                      <a:pt x="149" y="138"/>
                    </a:moveTo>
                    <a:cubicBezTo>
                      <a:pt x="149" y="144"/>
                      <a:pt x="144" y="149"/>
                      <a:pt x="138" y="149"/>
                    </a:cubicBezTo>
                    <a:cubicBezTo>
                      <a:pt x="132" y="149"/>
                      <a:pt x="128" y="144"/>
                      <a:pt x="128" y="138"/>
                    </a:cubicBezTo>
                    <a:cubicBezTo>
                      <a:pt x="128" y="132"/>
                      <a:pt x="132" y="128"/>
                      <a:pt x="138" y="128"/>
                    </a:cubicBezTo>
                    <a:cubicBezTo>
                      <a:pt x="144" y="128"/>
                      <a:pt x="149" y="132"/>
                      <a:pt x="149" y="138"/>
                    </a:cubicBezTo>
                    <a:close/>
                    <a:moveTo>
                      <a:pt x="192" y="138"/>
                    </a:moveTo>
                    <a:cubicBezTo>
                      <a:pt x="192" y="144"/>
                      <a:pt x="187" y="149"/>
                      <a:pt x="181" y="149"/>
                    </a:cubicBezTo>
                    <a:cubicBezTo>
                      <a:pt x="175" y="149"/>
                      <a:pt x="170" y="144"/>
                      <a:pt x="170" y="138"/>
                    </a:cubicBezTo>
                    <a:cubicBezTo>
                      <a:pt x="170" y="132"/>
                      <a:pt x="175" y="128"/>
                      <a:pt x="181" y="128"/>
                    </a:cubicBezTo>
                    <a:cubicBezTo>
                      <a:pt x="187" y="128"/>
                      <a:pt x="192" y="132"/>
                      <a:pt x="192" y="138"/>
                    </a:cubicBezTo>
                    <a:close/>
                    <a:moveTo>
                      <a:pt x="234" y="138"/>
                    </a:moveTo>
                    <a:cubicBezTo>
                      <a:pt x="234" y="144"/>
                      <a:pt x="230" y="149"/>
                      <a:pt x="224" y="149"/>
                    </a:cubicBezTo>
                    <a:cubicBezTo>
                      <a:pt x="218" y="149"/>
                      <a:pt x="213" y="144"/>
                      <a:pt x="213" y="138"/>
                    </a:cubicBezTo>
                    <a:cubicBezTo>
                      <a:pt x="213" y="132"/>
                      <a:pt x="218" y="128"/>
                      <a:pt x="224" y="128"/>
                    </a:cubicBezTo>
                    <a:cubicBezTo>
                      <a:pt x="230" y="128"/>
                      <a:pt x="234" y="132"/>
                      <a:pt x="234" y="138"/>
                    </a:cubicBezTo>
                    <a:close/>
                    <a:moveTo>
                      <a:pt x="277" y="181"/>
                    </a:moveTo>
                    <a:cubicBezTo>
                      <a:pt x="277" y="187"/>
                      <a:pt x="272" y="192"/>
                      <a:pt x="266" y="192"/>
                    </a:cubicBezTo>
                    <a:cubicBezTo>
                      <a:pt x="260" y="192"/>
                      <a:pt x="256" y="187"/>
                      <a:pt x="256" y="181"/>
                    </a:cubicBezTo>
                    <a:cubicBezTo>
                      <a:pt x="256" y="175"/>
                      <a:pt x="260" y="170"/>
                      <a:pt x="266" y="170"/>
                    </a:cubicBezTo>
                    <a:cubicBezTo>
                      <a:pt x="272" y="170"/>
                      <a:pt x="277" y="175"/>
                      <a:pt x="277" y="181"/>
                    </a:cubicBezTo>
                    <a:close/>
                    <a:moveTo>
                      <a:pt x="106" y="224"/>
                    </a:moveTo>
                    <a:cubicBezTo>
                      <a:pt x="106" y="230"/>
                      <a:pt x="102" y="234"/>
                      <a:pt x="96" y="234"/>
                    </a:cubicBezTo>
                    <a:cubicBezTo>
                      <a:pt x="90" y="234"/>
                      <a:pt x="85" y="230"/>
                      <a:pt x="85" y="224"/>
                    </a:cubicBezTo>
                    <a:cubicBezTo>
                      <a:pt x="85" y="218"/>
                      <a:pt x="90" y="213"/>
                      <a:pt x="96" y="213"/>
                    </a:cubicBezTo>
                    <a:cubicBezTo>
                      <a:pt x="102" y="213"/>
                      <a:pt x="106" y="218"/>
                      <a:pt x="106" y="224"/>
                    </a:cubicBezTo>
                    <a:close/>
                    <a:moveTo>
                      <a:pt x="149" y="224"/>
                    </a:moveTo>
                    <a:cubicBezTo>
                      <a:pt x="149" y="230"/>
                      <a:pt x="144" y="234"/>
                      <a:pt x="138" y="234"/>
                    </a:cubicBezTo>
                    <a:cubicBezTo>
                      <a:pt x="132" y="234"/>
                      <a:pt x="128" y="230"/>
                      <a:pt x="128" y="224"/>
                    </a:cubicBezTo>
                    <a:cubicBezTo>
                      <a:pt x="128" y="218"/>
                      <a:pt x="132" y="213"/>
                      <a:pt x="138" y="213"/>
                    </a:cubicBezTo>
                    <a:cubicBezTo>
                      <a:pt x="144" y="213"/>
                      <a:pt x="149" y="218"/>
                      <a:pt x="149" y="224"/>
                    </a:cubicBezTo>
                    <a:close/>
                    <a:moveTo>
                      <a:pt x="192" y="224"/>
                    </a:moveTo>
                    <a:cubicBezTo>
                      <a:pt x="192" y="230"/>
                      <a:pt x="187" y="234"/>
                      <a:pt x="181" y="234"/>
                    </a:cubicBezTo>
                    <a:cubicBezTo>
                      <a:pt x="175" y="234"/>
                      <a:pt x="170" y="230"/>
                      <a:pt x="170" y="224"/>
                    </a:cubicBezTo>
                    <a:cubicBezTo>
                      <a:pt x="170" y="218"/>
                      <a:pt x="175" y="213"/>
                      <a:pt x="181" y="213"/>
                    </a:cubicBezTo>
                    <a:cubicBezTo>
                      <a:pt x="187" y="213"/>
                      <a:pt x="192" y="218"/>
                      <a:pt x="192" y="224"/>
                    </a:cubicBezTo>
                    <a:close/>
                    <a:moveTo>
                      <a:pt x="234" y="224"/>
                    </a:moveTo>
                    <a:cubicBezTo>
                      <a:pt x="234" y="230"/>
                      <a:pt x="230" y="234"/>
                      <a:pt x="224" y="234"/>
                    </a:cubicBezTo>
                    <a:cubicBezTo>
                      <a:pt x="218" y="234"/>
                      <a:pt x="213" y="230"/>
                      <a:pt x="213" y="224"/>
                    </a:cubicBezTo>
                    <a:cubicBezTo>
                      <a:pt x="213" y="218"/>
                      <a:pt x="218" y="213"/>
                      <a:pt x="224" y="213"/>
                    </a:cubicBezTo>
                    <a:cubicBezTo>
                      <a:pt x="230" y="213"/>
                      <a:pt x="234" y="218"/>
                      <a:pt x="234" y="224"/>
                    </a:cubicBezTo>
                    <a:close/>
                    <a:moveTo>
                      <a:pt x="277" y="224"/>
                    </a:moveTo>
                    <a:cubicBezTo>
                      <a:pt x="277" y="230"/>
                      <a:pt x="272" y="234"/>
                      <a:pt x="266" y="234"/>
                    </a:cubicBezTo>
                    <a:cubicBezTo>
                      <a:pt x="260" y="234"/>
                      <a:pt x="256" y="230"/>
                      <a:pt x="256" y="224"/>
                    </a:cubicBezTo>
                    <a:cubicBezTo>
                      <a:pt x="256" y="218"/>
                      <a:pt x="260" y="213"/>
                      <a:pt x="266" y="213"/>
                    </a:cubicBezTo>
                    <a:cubicBezTo>
                      <a:pt x="272" y="213"/>
                      <a:pt x="277" y="218"/>
                      <a:pt x="277" y="2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57" name="Group 56"/>
          <p:cNvGrpSpPr>
            <a:grpSpLocks noChangeAspect="1"/>
          </p:cNvGrpSpPr>
          <p:nvPr/>
        </p:nvGrpSpPr>
        <p:grpSpPr bwMode="auto">
          <a:xfrm>
            <a:off x="1473243" y="3978788"/>
            <a:ext cx="369021" cy="369021"/>
            <a:chOff x="1925" y="6"/>
            <a:chExt cx="340" cy="340"/>
          </a:xfrm>
          <a:solidFill>
            <a:schemeClr val="accent1"/>
          </a:solidFill>
        </p:grpSpPr>
        <p:sp>
          <p:nvSpPr>
            <p:cNvPr id="58" name="Freeform 57"/>
            <p:cNvSpPr>
              <a:spLocks noEditPoints="1"/>
            </p:cNvSpPr>
            <p:nvPr/>
          </p:nvSpPr>
          <p:spPr bwMode="auto">
            <a:xfrm>
              <a:off x="2017" y="70"/>
              <a:ext cx="156" cy="212"/>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9"/>
            <p:cNvSpPr>
              <a:spLocks noEditPoints="1"/>
            </p:cNvSpPr>
            <p:nvPr/>
          </p:nvSpPr>
          <p:spPr bwMode="auto">
            <a:xfrm>
              <a:off x="1925" y="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64" name="Curved Connector 60"/>
          <p:cNvCxnSpPr/>
          <p:nvPr/>
        </p:nvCxnSpPr>
        <p:spPr>
          <a:xfrm rot="5400000" flipH="1" flipV="1">
            <a:off x="1411794" y="2346290"/>
            <a:ext cx="1045029" cy="331599"/>
          </a:xfrm>
          <a:prstGeom prst="bentConnector3">
            <a:avLst>
              <a:gd name="adj1" fmla="val 0"/>
            </a:avLst>
          </a:prstGeom>
          <a:ln>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65" name="Curved Connector 60"/>
          <p:cNvCxnSpPr/>
          <p:nvPr/>
        </p:nvCxnSpPr>
        <p:spPr>
          <a:xfrm flipH="1" flipV="1">
            <a:off x="2180491" y="1989573"/>
            <a:ext cx="1" cy="1848897"/>
          </a:xfrm>
          <a:prstGeom prst="straightConnector1">
            <a:avLst/>
          </a:prstGeom>
          <a:ln>
            <a:prstDash val="sysDot"/>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bwMode="gray">
          <a:xfrm>
            <a:off x="190919" y="2682908"/>
            <a:ext cx="1557494" cy="582804"/>
          </a:xfrm>
          <a:prstGeom prst="rect">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smtClean="0">
              <a:solidFill>
                <a:schemeClr val="bg1"/>
              </a:solidFill>
            </a:endParaRPr>
          </a:p>
        </p:txBody>
      </p:sp>
      <p:sp>
        <p:nvSpPr>
          <p:cNvPr id="66" name="Rectangle 65"/>
          <p:cNvSpPr/>
          <p:nvPr/>
        </p:nvSpPr>
        <p:spPr bwMode="gray">
          <a:xfrm>
            <a:off x="1306285" y="3868616"/>
            <a:ext cx="1195753" cy="554335"/>
          </a:xfrm>
          <a:prstGeom prst="rect">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smtClean="0">
              <a:solidFill>
                <a:schemeClr val="bg1"/>
              </a:solidFill>
            </a:endParaRPr>
          </a:p>
        </p:txBody>
      </p:sp>
      <p:sp>
        <p:nvSpPr>
          <p:cNvPr id="70" name="TextBox 69"/>
          <p:cNvSpPr txBox="1"/>
          <p:nvPr/>
        </p:nvSpPr>
        <p:spPr>
          <a:xfrm>
            <a:off x="202692" y="2303292"/>
            <a:ext cx="1979526" cy="307777"/>
          </a:xfrm>
          <a:prstGeom prst="rect">
            <a:avLst/>
          </a:prstGeom>
          <a:noFill/>
        </p:spPr>
        <p:txBody>
          <a:bodyPr wrap="square" lIns="0" tIns="0" rIns="0" bIns="0" rtlCol="0">
            <a:spAutoFit/>
          </a:bodyPr>
          <a:lstStyle/>
          <a:p>
            <a:pPr>
              <a:spcBef>
                <a:spcPts val="600"/>
              </a:spcBef>
              <a:buSzPct val="100000"/>
            </a:pPr>
            <a:r>
              <a:rPr lang="en-US" sz="1000" dirty="0">
                <a:solidFill>
                  <a:srgbClr val="313131"/>
                </a:solidFill>
              </a:rPr>
              <a:t>Content purchased from </a:t>
            </a:r>
            <a:r>
              <a:rPr lang="en-US" sz="1000" dirty="0" smtClean="0">
                <a:solidFill>
                  <a:srgbClr val="313131"/>
                </a:solidFill>
              </a:rPr>
              <a:t>providers </a:t>
            </a:r>
            <a:r>
              <a:rPr lang="en-US" sz="1000" dirty="0">
                <a:solidFill>
                  <a:srgbClr val="313131"/>
                </a:solidFill>
              </a:rPr>
              <a:t>outside India</a:t>
            </a:r>
            <a:endParaRPr lang="en-IN" sz="1000" dirty="0">
              <a:solidFill>
                <a:srgbClr val="313131"/>
              </a:solidFill>
            </a:endParaRPr>
          </a:p>
        </p:txBody>
      </p:sp>
      <p:sp>
        <p:nvSpPr>
          <p:cNvPr id="75" name="TextBox 74"/>
          <p:cNvSpPr txBox="1"/>
          <p:nvPr/>
        </p:nvSpPr>
        <p:spPr>
          <a:xfrm>
            <a:off x="1243340" y="4513567"/>
            <a:ext cx="1979526" cy="307777"/>
          </a:xfrm>
          <a:prstGeom prst="rect">
            <a:avLst/>
          </a:prstGeom>
          <a:noFill/>
        </p:spPr>
        <p:txBody>
          <a:bodyPr wrap="square" lIns="0" tIns="0" rIns="0" bIns="0" rtlCol="0">
            <a:spAutoFit/>
          </a:bodyPr>
          <a:lstStyle/>
          <a:p>
            <a:pPr>
              <a:spcBef>
                <a:spcPts val="600"/>
              </a:spcBef>
              <a:buSzPct val="100000"/>
            </a:pPr>
            <a:r>
              <a:rPr lang="en-US" sz="1000" dirty="0">
                <a:solidFill>
                  <a:srgbClr val="313131"/>
                </a:solidFill>
              </a:rPr>
              <a:t>Content purchased from </a:t>
            </a:r>
            <a:r>
              <a:rPr lang="en-US" sz="1000" dirty="0" smtClean="0">
                <a:solidFill>
                  <a:srgbClr val="313131"/>
                </a:solidFill>
              </a:rPr>
              <a:t>providers within </a:t>
            </a:r>
            <a:r>
              <a:rPr lang="en-US" sz="1000" dirty="0">
                <a:solidFill>
                  <a:srgbClr val="313131"/>
                </a:solidFill>
              </a:rPr>
              <a:t>India</a:t>
            </a:r>
            <a:endParaRPr lang="en-IN" sz="1000" dirty="0">
              <a:solidFill>
                <a:srgbClr val="313131"/>
              </a:solidFill>
            </a:endParaRPr>
          </a:p>
        </p:txBody>
      </p:sp>
      <p:sp>
        <p:nvSpPr>
          <p:cNvPr id="40" name="TextBox 39"/>
          <p:cNvSpPr txBox="1"/>
          <p:nvPr/>
        </p:nvSpPr>
        <p:spPr>
          <a:xfrm>
            <a:off x="376991" y="6791568"/>
            <a:ext cx="5011006" cy="315920"/>
          </a:xfrm>
          <a:prstGeom prst="rect">
            <a:avLst/>
          </a:prstGeom>
          <a:noFill/>
        </p:spPr>
        <p:txBody>
          <a:bodyPr wrap="square" lIns="0" tIns="0" rIns="0" bIns="0" rtlCol="0">
            <a:spAutoFit/>
          </a:bodyPr>
          <a:lstStyle/>
          <a:p>
            <a:pPr>
              <a:spcBef>
                <a:spcPts val="600"/>
              </a:spcBef>
              <a:buSzPct val="100000"/>
            </a:pPr>
            <a:r>
              <a:rPr lang="en-US" sz="1300" i="1" dirty="0" smtClean="0">
                <a:solidFill>
                  <a:srgbClr val="313131"/>
                </a:solidFill>
              </a:rPr>
              <a:t>Assume that X Co. does not have a PE in India</a:t>
            </a:r>
            <a:r>
              <a:rPr lang="en-US" i="1" dirty="0" smtClean="0">
                <a:solidFill>
                  <a:srgbClr val="313131"/>
                </a:solidFill>
              </a:rPr>
              <a:t> </a:t>
            </a:r>
            <a:endParaRPr lang="en-IN" i="1" dirty="0" smtClean="0">
              <a:solidFill>
                <a:srgbClr val="313131"/>
              </a:solidFill>
            </a:endParaRPr>
          </a:p>
        </p:txBody>
      </p:sp>
      <p:grpSp>
        <p:nvGrpSpPr>
          <p:cNvPr id="43" name="Group 42"/>
          <p:cNvGrpSpPr>
            <a:grpSpLocks noChangeAspect="1"/>
          </p:cNvGrpSpPr>
          <p:nvPr/>
        </p:nvGrpSpPr>
        <p:grpSpPr>
          <a:xfrm>
            <a:off x="3972562" y="3878795"/>
            <a:ext cx="565829" cy="562428"/>
            <a:chOff x="6537910" y="4611206"/>
            <a:chExt cx="1849436" cy="1838325"/>
          </a:xfrm>
          <a:solidFill>
            <a:schemeClr val="accent2"/>
          </a:solidFill>
        </p:grpSpPr>
        <p:sp>
          <p:nvSpPr>
            <p:cNvPr id="48" name="Freeform 15"/>
            <p:cNvSpPr>
              <a:spLocks noEditPoints="1"/>
            </p:cNvSpPr>
            <p:nvPr/>
          </p:nvSpPr>
          <p:spPr bwMode="auto">
            <a:xfrm>
              <a:off x="7688842" y="5262083"/>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p:cNvSpPr>
              <a:spLocks noEditPoints="1"/>
            </p:cNvSpPr>
            <p:nvPr/>
          </p:nvSpPr>
          <p:spPr bwMode="auto">
            <a:xfrm>
              <a:off x="6923670" y="5262083"/>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9"/>
            <p:cNvSpPr>
              <a:spLocks noEditPoints="1"/>
            </p:cNvSpPr>
            <p:nvPr/>
          </p:nvSpPr>
          <p:spPr bwMode="auto">
            <a:xfrm>
              <a:off x="7307845" y="5262083"/>
              <a:ext cx="309560"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1"/>
            <p:cNvSpPr>
              <a:spLocks noEditPoints="1"/>
            </p:cNvSpPr>
            <p:nvPr/>
          </p:nvSpPr>
          <p:spPr bwMode="auto">
            <a:xfrm>
              <a:off x="6537910" y="4611206"/>
              <a:ext cx="1849436"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8" name="Straight Arrow Connector 67"/>
          <p:cNvCxnSpPr>
            <a:endCxn id="45" idx="2"/>
          </p:cNvCxnSpPr>
          <p:nvPr/>
        </p:nvCxnSpPr>
        <p:spPr>
          <a:xfrm flipV="1">
            <a:off x="4244053" y="3195376"/>
            <a:ext cx="0" cy="6732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01450" y="5335673"/>
            <a:ext cx="10189028" cy="1708160"/>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spAutoFit/>
          </a:bodyPr>
          <a:lstStyle/>
          <a:p>
            <a:pPr>
              <a:spcBef>
                <a:spcPts val="600"/>
              </a:spcBef>
              <a:buSzPct val="100000"/>
            </a:pPr>
            <a:r>
              <a:rPr lang="en-US" sz="1600" b="1" dirty="0">
                <a:solidFill>
                  <a:srgbClr val="313131"/>
                </a:solidFill>
              </a:rPr>
              <a:t>Issues to be examined</a:t>
            </a:r>
          </a:p>
          <a:p>
            <a:pPr marL="285750" indent="-285750">
              <a:spcBef>
                <a:spcPts val="600"/>
              </a:spcBef>
              <a:buSzPct val="100000"/>
              <a:buFont typeface="Arial" panose="020B0604020202020204" pitchFamily="34" charset="0"/>
              <a:buChar char="•"/>
            </a:pPr>
            <a:r>
              <a:rPr lang="en-US" sz="1600" dirty="0" smtClean="0">
                <a:solidFill>
                  <a:srgbClr val="313131"/>
                </a:solidFill>
              </a:rPr>
              <a:t>Characterization of subscription fee received by X Co. as “Royalty” under the Act? </a:t>
            </a:r>
            <a:endParaRPr lang="en-US" sz="1600" dirty="0">
              <a:solidFill>
                <a:srgbClr val="313131"/>
              </a:solidFill>
            </a:endParaRPr>
          </a:p>
          <a:p>
            <a:pPr marL="285750" indent="-285750">
              <a:spcBef>
                <a:spcPts val="600"/>
              </a:spcBef>
              <a:buSzPct val="100000"/>
              <a:buFont typeface="Arial" panose="020B0604020202020204" pitchFamily="34" charset="0"/>
              <a:buChar char="•"/>
            </a:pPr>
            <a:r>
              <a:rPr lang="en-US" sz="1600" dirty="0">
                <a:solidFill>
                  <a:srgbClr val="313131"/>
                </a:solidFill>
              </a:rPr>
              <a:t>Post implementation of SEP, whether income earned by X </a:t>
            </a:r>
            <a:r>
              <a:rPr lang="en-US" sz="1600" dirty="0" smtClean="0">
                <a:solidFill>
                  <a:srgbClr val="313131"/>
                </a:solidFill>
              </a:rPr>
              <a:t>Co. </a:t>
            </a:r>
            <a:r>
              <a:rPr lang="en-US" sz="1600" dirty="0">
                <a:solidFill>
                  <a:srgbClr val="313131"/>
                </a:solidFill>
              </a:rPr>
              <a:t>would fall within the purview of </a:t>
            </a:r>
            <a:r>
              <a:rPr lang="en-US" sz="1600" dirty="0" smtClean="0">
                <a:solidFill>
                  <a:srgbClr val="313131"/>
                </a:solidFill>
              </a:rPr>
              <a:t>“business connection”?</a:t>
            </a:r>
            <a:endParaRPr lang="en-US" sz="1600" dirty="0">
              <a:solidFill>
                <a:srgbClr val="313131"/>
              </a:solidFill>
            </a:endParaRPr>
          </a:p>
          <a:p>
            <a:pPr marL="285750" indent="-285750">
              <a:spcBef>
                <a:spcPts val="600"/>
              </a:spcBef>
              <a:buSzPct val="100000"/>
              <a:buFont typeface="Arial" panose="020B0604020202020204" pitchFamily="34" charset="0"/>
              <a:buChar char="•"/>
            </a:pPr>
            <a:r>
              <a:rPr lang="en-US" sz="1600" dirty="0" smtClean="0">
                <a:solidFill>
                  <a:srgbClr val="313131"/>
                </a:solidFill>
              </a:rPr>
              <a:t>Can the transaction of purchase of content by X Co. from Indian media houses result in triggering of SEP?</a:t>
            </a:r>
            <a:endParaRPr lang="en-US" sz="1600" dirty="0">
              <a:solidFill>
                <a:srgbClr val="313131"/>
              </a:solidFill>
            </a:endParaRPr>
          </a:p>
        </p:txBody>
      </p:sp>
    </p:spTree>
    <p:extLst>
      <p:ext uri="{BB962C8B-B14F-4D97-AF65-F5344CB8AC3E}">
        <p14:creationId xmlns:p14="http://schemas.microsoft.com/office/powerpoint/2010/main" val="239076469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560762"/>
          </a:xfrm>
        </p:spPr>
        <p:txBody>
          <a:bodyPr/>
          <a:lstStyle/>
          <a:p>
            <a:r>
              <a:rPr lang="en-US" sz="2800" dirty="0"/>
              <a:t>Case Study </a:t>
            </a:r>
            <a:r>
              <a:rPr lang="en-US" sz="2800" dirty="0"/>
              <a:t>1</a:t>
            </a:r>
            <a:r>
              <a:rPr lang="en-US" sz="2800" dirty="0" smtClean="0"/>
              <a:t> </a:t>
            </a:r>
            <a:endParaRPr lang="en-IN" sz="2800" dirty="0"/>
          </a:p>
        </p:txBody>
      </p:sp>
      <p:sp>
        <p:nvSpPr>
          <p:cNvPr id="104" name="TextBox 103"/>
          <p:cNvSpPr txBox="1"/>
          <p:nvPr/>
        </p:nvSpPr>
        <p:spPr>
          <a:xfrm>
            <a:off x="439794" y="1105317"/>
            <a:ext cx="9809052" cy="5863144"/>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Discussion</a:t>
            </a:r>
          </a:p>
          <a:p>
            <a:pPr marL="285750" indent="-285750">
              <a:spcBef>
                <a:spcPts val="600"/>
              </a:spcBef>
              <a:buSzPct val="100000"/>
              <a:buFont typeface="Arial" panose="020B0604020202020204" pitchFamily="34" charset="0"/>
              <a:buChar char="•"/>
            </a:pPr>
            <a:r>
              <a:rPr lang="en-US" sz="1600" dirty="0" smtClean="0"/>
              <a:t>In terms of Explanation 2 to Section (9)(1)(vi) of the Act, payment of subscription fee to X Co. by Indian subscribers may not be classified as “royalty”.</a:t>
            </a:r>
          </a:p>
          <a:p>
            <a:pPr marL="342900" indent="-342900">
              <a:spcBef>
                <a:spcPts val="600"/>
              </a:spcBef>
              <a:buSzPct val="100000"/>
              <a:buFont typeface="Arial" panose="020B0604020202020204" pitchFamily="34" charset="0"/>
              <a:buChar char="•"/>
            </a:pPr>
            <a:r>
              <a:rPr lang="en-US" sz="1600" dirty="0" smtClean="0"/>
              <a:t>Also, the Indian subscribers access the online content for their personal use and there is no commercial exploitation of online content by the Indian subscribers.</a:t>
            </a:r>
          </a:p>
          <a:p>
            <a:pPr marL="342900" indent="-342900">
              <a:spcBef>
                <a:spcPts val="600"/>
              </a:spcBef>
              <a:buSzPct val="100000"/>
              <a:buFont typeface="Arial" panose="020B0604020202020204" pitchFamily="34" charset="0"/>
              <a:buChar char="•"/>
            </a:pPr>
            <a:r>
              <a:rPr lang="en-US" sz="1600" dirty="0" smtClean="0"/>
              <a:t>Prior to SEP amendment, X Co. not to have a business connection in India. Thus, subscription fee not taxable in India.</a:t>
            </a:r>
          </a:p>
          <a:p>
            <a:pPr>
              <a:spcBef>
                <a:spcPts val="600"/>
              </a:spcBef>
              <a:buSzPct val="100000"/>
            </a:pPr>
            <a:r>
              <a:rPr lang="en-US" sz="1600" dirty="0" smtClean="0"/>
              <a:t>----------------------------------------------------------------------------------------------------------</a:t>
            </a:r>
            <a:endParaRPr lang="en-US" sz="1600" dirty="0"/>
          </a:p>
          <a:p>
            <a:pPr marL="342900" indent="-342900">
              <a:spcBef>
                <a:spcPts val="600"/>
              </a:spcBef>
              <a:buSzPct val="100000"/>
              <a:buFont typeface="Arial" panose="020B0604020202020204" pitchFamily="34" charset="0"/>
              <a:buChar char="•"/>
            </a:pPr>
            <a:r>
              <a:rPr lang="en-US" sz="1600" dirty="0" smtClean="0"/>
              <a:t>The definition of SEP encompasses “any transaction </a:t>
            </a:r>
            <a:r>
              <a:rPr lang="en-US" sz="1600" dirty="0"/>
              <a:t>in respect to any goods, services or </a:t>
            </a:r>
            <a:r>
              <a:rPr lang="en-US" sz="1600" dirty="0" smtClean="0"/>
              <a:t>property carried </a:t>
            </a:r>
            <a:r>
              <a:rPr lang="en-US" sz="1600" dirty="0"/>
              <a:t>on by the non- resident including </a:t>
            </a:r>
            <a:r>
              <a:rPr lang="en-US" sz="1600" dirty="0" smtClean="0"/>
              <a:t>provision of download </a:t>
            </a:r>
            <a:r>
              <a:rPr lang="en-US" sz="1600" dirty="0"/>
              <a:t>of data </a:t>
            </a:r>
            <a:r>
              <a:rPr lang="en-US" sz="1600" dirty="0" smtClean="0"/>
              <a:t>or software in India” would constitute a “business connection” in India.</a:t>
            </a:r>
            <a:endParaRPr lang="en-US" sz="1600" dirty="0"/>
          </a:p>
          <a:p>
            <a:pPr marL="342900" indent="-342900">
              <a:spcBef>
                <a:spcPts val="600"/>
              </a:spcBef>
              <a:buSzPct val="100000"/>
              <a:buFont typeface="Arial" panose="020B0604020202020204" pitchFamily="34" charset="0"/>
              <a:buChar char="•"/>
            </a:pPr>
            <a:r>
              <a:rPr lang="en-US" sz="1600" dirty="0" smtClean="0"/>
              <a:t>Accordingly, </a:t>
            </a:r>
            <a:r>
              <a:rPr lang="en-US" sz="1600" dirty="0" smtClean="0">
                <a:solidFill>
                  <a:srgbClr val="313131"/>
                </a:solidFill>
              </a:rPr>
              <a:t>subscription fee </a:t>
            </a:r>
            <a:r>
              <a:rPr lang="en-US" sz="1600" dirty="0">
                <a:solidFill>
                  <a:srgbClr val="313131"/>
                </a:solidFill>
              </a:rPr>
              <a:t>earned by X Co. </a:t>
            </a:r>
            <a:r>
              <a:rPr lang="en-US" sz="1600" dirty="0" smtClean="0">
                <a:solidFill>
                  <a:srgbClr val="313131"/>
                </a:solidFill>
              </a:rPr>
              <a:t>may fall </a:t>
            </a:r>
            <a:r>
              <a:rPr lang="en-US" sz="1600" dirty="0">
                <a:solidFill>
                  <a:srgbClr val="313131"/>
                </a:solidFill>
              </a:rPr>
              <a:t>within the purview of “business connection</a:t>
            </a:r>
            <a:r>
              <a:rPr lang="en-US" sz="1600" dirty="0" smtClean="0">
                <a:solidFill>
                  <a:srgbClr val="313131"/>
                </a:solidFill>
              </a:rPr>
              <a:t>” under the provisions of Section 9 of the Act (as amended by Finance Act, 2018).</a:t>
            </a:r>
          </a:p>
          <a:p>
            <a:pPr>
              <a:spcBef>
                <a:spcPts val="600"/>
              </a:spcBef>
              <a:buSzPct val="100000"/>
            </a:pPr>
            <a:r>
              <a:rPr lang="en-US" sz="1600" dirty="0" smtClean="0">
                <a:solidFill>
                  <a:srgbClr val="313131"/>
                </a:solidFill>
              </a:rPr>
              <a:t>----------------------------------------------------------------------------------------------------------</a:t>
            </a:r>
          </a:p>
          <a:p>
            <a:pPr marL="285750" indent="-285750">
              <a:spcBef>
                <a:spcPts val="600"/>
              </a:spcBef>
              <a:buSzPct val="100000"/>
              <a:buFont typeface="Arial" panose="020B0604020202020204" pitchFamily="34" charset="0"/>
              <a:buChar char="•"/>
            </a:pPr>
            <a:r>
              <a:rPr lang="en-US" sz="1600" dirty="0" smtClean="0">
                <a:solidFill>
                  <a:srgbClr val="313131"/>
                </a:solidFill>
              </a:rPr>
              <a:t>The extended definition encompasses ‘any transactions in respect to any goods, services or property carried on by the non-resident’. What should be covered within the term ‘transaction’ requires clarification. </a:t>
            </a:r>
          </a:p>
          <a:p>
            <a:pPr marL="285750" indent="-285750">
              <a:spcBef>
                <a:spcPts val="600"/>
              </a:spcBef>
              <a:buSzPct val="100000"/>
              <a:buFont typeface="Arial" panose="020B0604020202020204" pitchFamily="34" charset="0"/>
              <a:buChar char="•"/>
            </a:pPr>
            <a:r>
              <a:rPr lang="en-US" sz="1600" dirty="0" smtClean="0">
                <a:solidFill>
                  <a:srgbClr val="313131"/>
                </a:solidFill>
              </a:rPr>
              <a:t>Whether it would include only revenue generating transactions such as sales to Indian customers or would it include other transactions such as procurement as well needs to be clarified.</a:t>
            </a:r>
          </a:p>
        </p:txBody>
      </p:sp>
    </p:spTree>
    <p:extLst>
      <p:ext uri="{BB962C8B-B14F-4D97-AF65-F5344CB8AC3E}">
        <p14:creationId xmlns:p14="http://schemas.microsoft.com/office/powerpoint/2010/main" val="208903249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94" y="3048000"/>
            <a:ext cx="9241218" cy="589041"/>
          </a:xfrm>
        </p:spPr>
        <p:txBody>
          <a:bodyPr/>
          <a:lstStyle/>
          <a:p>
            <a:r>
              <a:rPr lang="en-US" dirty="0" smtClean="0"/>
              <a:t>Case Study </a:t>
            </a:r>
            <a:r>
              <a:rPr lang="en-US" dirty="0" smtClean="0"/>
              <a:t>2 </a:t>
            </a:r>
            <a:endParaRPr lang="en-IN" dirty="0"/>
          </a:p>
        </p:txBody>
      </p:sp>
    </p:spTree>
    <p:extLst>
      <p:ext uri="{BB962C8B-B14F-4D97-AF65-F5344CB8AC3E}">
        <p14:creationId xmlns:p14="http://schemas.microsoft.com/office/powerpoint/2010/main" val="36276718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402508"/>
          </a:xfrm>
        </p:spPr>
        <p:txBody>
          <a:bodyPr/>
          <a:lstStyle/>
          <a:p>
            <a:r>
              <a:rPr lang="en-US" sz="2800" dirty="0" smtClean="0"/>
              <a:t>Case Study </a:t>
            </a:r>
            <a:r>
              <a:rPr lang="en-US" sz="2800" dirty="0" smtClean="0"/>
              <a:t>2A</a:t>
            </a:r>
            <a:endParaRPr lang="en-IN" sz="2800" dirty="0"/>
          </a:p>
        </p:txBody>
      </p:sp>
      <p:sp>
        <p:nvSpPr>
          <p:cNvPr id="59" name="TextBox 58"/>
          <p:cNvSpPr txBox="1"/>
          <p:nvPr/>
        </p:nvSpPr>
        <p:spPr>
          <a:xfrm>
            <a:off x="5522142" y="277225"/>
            <a:ext cx="4726704" cy="5139869"/>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Facts</a:t>
            </a:r>
          </a:p>
          <a:p>
            <a:pPr marL="342900" indent="-342900">
              <a:spcBef>
                <a:spcPts val="600"/>
              </a:spcBef>
              <a:buSzPct val="100000"/>
              <a:buFont typeface="Arial" panose="020B0604020202020204" pitchFamily="34" charset="0"/>
              <a:buChar char="•"/>
            </a:pPr>
            <a:r>
              <a:rPr lang="en-US" sz="1600" dirty="0" smtClean="0"/>
              <a:t>X Co. </a:t>
            </a:r>
            <a:r>
              <a:rPr lang="en-US" sz="1600" dirty="0"/>
              <a:t>incorporated outside India, </a:t>
            </a:r>
            <a:r>
              <a:rPr lang="en-US" sz="1600" dirty="0" smtClean="0"/>
              <a:t>develops a mobile gaming application based on augmented reality (namely </a:t>
            </a:r>
            <a:r>
              <a:rPr lang="en-US" sz="1600" dirty="0" err="1" smtClean="0"/>
              <a:t>Pokemon</a:t>
            </a:r>
            <a:r>
              <a:rPr lang="en-US" sz="1600" dirty="0" smtClean="0"/>
              <a:t> Go) using google maps plotting.</a:t>
            </a:r>
          </a:p>
          <a:p>
            <a:pPr marL="342900" indent="-342900">
              <a:spcBef>
                <a:spcPts val="600"/>
              </a:spcBef>
              <a:buSzPct val="100000"/>
              <a:buFont typeface="Arial" panose="020B0604020202020204" pitchFamily="34" charset="0"/>
              <a:buChar char="•"/>
            </a:pPr>
            <a:r>
              <a:rPr lang="en-US" sz="1600" dirty="0" smtClean="0"/>
              <a:t>Server of X Co. is outside India.</a:t>
            </a:r>
          </a:p>
          <a:p>
            <a:pPr marL="342900" indent="-342900">
              <a:spcBef>
                <a:spcPts val="600"/>
              </a:spcBef>
              <a:buSzPct val="100000"/>
              <a:buFont typeface="Arial" panose="020B0604020202020204" pitchFamily="34" charset="0"/>
              <a:buChar char="•"/>
            </a:pPr>
            <a:r>
              <a:rPr lang="en-US" sz="1600" dirty="0" smtClean="0"/>
              <a:t>The gaming application is accessible to subscribers across globe, including India, using Android / iOS supported handheld devices.</a:t>
            </a:r>
          </a:p>
          <a:p>
            <a:pPr marL="342900" indent="-342900">
              <a:spcBef>
                <a:spcPts val="600"/>
              </a:spcBef>
              <a:buSzPct val="100000"/>
              <a:buFont typeface="Arial" panose="020B0604020202020204" pitchFamily="34" charset="0"/>
              <a:buChar char="•"/>
            </a:pPr>
            <a:r>
              <a:rPr lang="en-US" sz="1600" dirty="0" smtClean="0"/>
              <a:t>X Co. does not charge any subscription / download fee from the subscribers.</a:t>
            </a:r>
          </a:p>
          <a:p>
            <a:pPr marL="342900" indent="-342900">
              <a:spcBef>
                <a:spcPts val="600"/>
              </a:spcBef>
              <a:buSzPct val="100000"/>
              <a:buFont typeface="Arial" panose="020B0604020202020204" pitchFamily="34" charset="0"/>
              <a:buChar char="•"/>
            </a:pPr>
            <a:r>
              <a:rPr lang="en-US" sz="1600" dirty="0" smtClean="0"/>
              <a:t>To enhance user experience, X Co. issues in game currency for purchase of poke balls and also sells gadgets through gaming application.</a:t>
            </a:r>
          </a:p>
          <a:p>
            <a:pPr marL="342900" indent="-342900">
              <a:spcBef>
                <a:spcPts val="600"/>
              </a:spcBef>
              <a:buSzPct val="100000"/>
              <a:buFont typeface="Arial" panose="020B0604020202020204" pitchFamily="34" charset="0"/>
              <a:buChar char="•"/>
            </a:pPr>
            <a:r>
              <a:rPr lang="en-US" sz="1600" dirty="0" smtClean="0"/>
              <a:t>Payment for issue of in game currency and virtual goods / gadgets is remitted directly to X Co outside India.</a:t>
            </a:r>
          </a:p>
        </p:txBody>
      </p:sp>
      <p:sp>
        <p:nvSpPr>
          <p:cNvPr id="77" name="TextBox 76"/>
          <p:cNvSpPr txBox="1"/>
          <p:nvPr/>
        </p:nvSpPr>
        <p:spPr>
          <a:xfrm flipH="1">
            <a:off x="4131692" y="1845031"/>
            <a:ext cx="1169042" cy="1384995"/>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Purchase of:</a:t>
            </a:r>
          </a:p>
          <a:p>
            <a:pPr marL="285750" indent="-285750">
              <a:spcBef>
                <a:spcPts val="600"/>
              </a:spcBef>
              <a:buSzPct val="100000"/>
              <a:buFontTx/>
              <a:buChar char="-"/>
            </a:pPr>
            <a:r>
              <a:rPr lang="en-US" sz="1000" dirty="0" smtClean="0">
                <a:solidFill>
                  <a:srgbClr val="313131"/>
                </a:solidFill>
              </a:rPr>
              <a:t>In game currency (poke coins, etc.)</a:t>
            </a:r>
          </a:p>
          <a:p>
            <a:pPr marL="285750" indent="-285750">
              <a:spcBef>
                <a:spcPts val="600"/>
              </a:spcBef>
              <a:buSzPct val="100000"/>
              <a:buFontTx/>
              <a:buChar char="-"/>
            </a:pPr>
            <a:r>
              <a:rPr lang="en-US" sz="1000" dirty="0" smtClean="0">
                <a:solidFill>
                  <a:srgbClr val="313131"/>
                </a:solidFill>
              </a:rPr>
              <a:t>Gadgets (</a:t>
            </a:r>
            <a:r>
              <a:rPr lang="en-US" sz="1000" dirty="0" err="1" smtClean="0">
                <a:solidFill>
                  <a:srgbClr val="313131"/>
                </a:solidFill>
              </a:rPr>
              <a:t>Pokemon</a:t>
            </a:r>
            <a:r>
              <a:rPr lang="en-US" sz="1000" dirty="0" smtClean="0">
                <a:solidFill>
                  <a:srgbClr val="313131"/>
                </a:solidFill>
              </a:rPr>
              <a:t> Go Plus)</a:t>
            </a:r>
            <a:endParaRPr lang="en-IN" sz="1000" dirty="0" smtClean="0">
              <a:solidFill>
                <a:srgbClr val="313131"/>
              </a:solidFill>
            </a:endParaRPr>
          </a:p>
        </p:txBody>
      </p:sp>
      <p:grpSp>
        <p:nvGrpSpPr>
          <p:cNvPr id="85" name="Group 84"/>
          <p:cNvGrpSpPr>
            <a:grpSpLocks noChangeAspect="1"/>
          </p:cNvGrpSpPr>
          <p:nvPr/>
        </p:nvGrpSpPr>
        <p:grpSpPr>
          <a:xfrm>
            <a:off x="3764172" y="4470897"/>
            <a:ext cx="565829" cy="562428"/>
            <a:chOff x="6537910" y="4611206"/>
            <a:chExt cx="1849436" cy="1838325"/>
          </a:xfrm>
          <a:solidFill>
            <a:schemeClr val="accent2"/>
          </a:solidFill>
        </p:grpSpPr>
        <p:sp>
          <p:nvSpPr>
            <p:cNvPr id="86" name="Freeform 15"/>
            <p:cNvSpPr>
              <a:spLocks noEditPoints="1"/>
            </p:cNvSpPr>
            <p:nvPr/>
          </p:nvSpPr>
          <p:spPr bwMode="auto">
            <a:xfrm>
              <a:off x="7688842" y="5262083"/>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p:cNvSpPr>
              <a:spLocks noEditPoints="1"/>
            </p:cNvSpPr>
            <p:nvPr/>
          </p:nvSpPr>
          <p:spPr bwMode="auto">
            <a:xfrm>
              <a:off x="6923670" y="5262083"/>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p:cNvSpPr>
              <a:spLocks noEditPoints="1"/>
            </p:cNvSpPr>
            <p:nvPr/>
          </p:nvSpPr>
          <p:spPr bwMode="auto">
            <a:xfrm>
              <a:off x="7307845" y="5262083"/>
              <a:ext cx="309560"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p:cNvSpPr>
              <a:spLocks noEditPoints="1"/>
            </p:cNvSpPr>
            <p:nvPr/>
          </p:nvSpPr>
          <p:spPr bwMode="auto">
            <a:xfrm>
              <a:off x="6537910" y="4611206"/>
              <a:ext cx="1849436"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742086" y="907215"/>
            <a:ext cx="3792302" cy="3999650"/>
            <a:chOff x="811729" y="1395267"/>
            <a:chExt cx="3792302" cy="3999650"/>
          </a:xfrm>
        </p:grpSpPr>
        <p:sp>
          <p:nvSpPr>
            <p:cNvPr id="78" name="Rectangle 77"/>
            <p:cNvSpPr/>
            <p:nvPr/>
          </p:nvSpPr>
          <p:spPr bwMode="gray">
            <a:xfrm>
              <a:off x="811729" y="2182711"/>
              <a:ext cx="1493354" cy="410493"/>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300" b="1" dirty="0">
                  <a:solidFill>
                    <a:schemeClr val="bg1"/>
                  </a:solidFill>
                </a:rPr>
                <a:t>X</a:t>
              </a:r>
              <a:r>
                <a:rPr lang="en-IN" sz="1300" b="1" dirty="0" smtClean="0">
                  <a:solidFill>
                    <a:schemeClr val="bg1"/>
                  </a:solidFill>
                </a:rPr>
                <a:t> Co</a:t>
              </a:r>
              <a:endParaRPr lang="en-IN" sz="1300" b="1" dirty="0">
                <a:solidFill>
                  <a:schemeClr val="bg1"/>
                </a:solidFill>
              </a:endParaRPr>
            </a:p>
            <a:p>
              <a:pPr algn="ctr">
                <a:lnSpc>
                  <a:spcPct val="106000"/>
                </a:lnSpc>
                <a:buFont typeface="Wingdings 2" pitchFamily="18" charset="2"/>
                <a:buNone/>
              </a:pPr>
              <a:r>
                <a:rPr lang="en-IN" sz="1300" b="1" dirty="0">
                  <a:solidFill>
                    <a:schemeClr val="bg1"/>
                  </a:solidFill>
                </a:rPr>
                <a:t>(State </a:t>
              </a:r>
              <a:r>
                <a:rPr lang="en-IN" sz="1300" b="1" dirty="0" smtClean="0">
                  <a:solidFill>
                    <a:schemeClr val="bg1"/>
                  </a:solidFill>
                </a:rPr>
                <a:t>J)</a:t>
              </a:r>
            </a:p>
          </p:txBody>
        </p:sp>
        <p:sp>
          <p:nvSpPr>
            <p:cNvPr id="79" name="TextBox 78"/>
            <p:cNvSpPr txBox="1"/>
            <p:nvPr/>
          </p:nvSpPr>
          <p:spPr>
            <a:xfrm>
              <a:off x="2545942" y="5241029"/>
              <a:ext cx="1259850" cy="153888"/>
            </a:xfrm>
            <a:prstGeom prst="rect">
              <a:avLst/>
            </a:prstGeom>
            <a:noFill/>
          </p:spPr>
          <p:txBody>
            <a:bodyPr wrap="square" lIns="0" tIns="0" rIns="0" bIns="0" rtlCol="0">
              <a:spAutoFit/>
            </a:bodyPr>
            <a:lstStyle/>
            <a:p>
              <a:pPr>
                <a:lnSpc>
                  <a:spcPts val="1200"/>
                </a:lnSpc>
                <a:buSzPct val="100000"/>
              </a:pPr>
              <a:r>
                <a:rPr lang="en-US" sz="1000" dirty="0" smtClean="0">
                  <a:solidFill>
                    <a:srgbClr val="313131"/>
                  </a:solidFill>
                </a:rPr>
                <a:t>Indian subscribers</a:t>
              </a:r>
              <a:endParaRPr lang="en-IN" sz="1000" dirty="0" smtClean="0">
                <a:solidFill>
                  <a:srgbClr val="313131"/>
                </a:solidFill>
              </a:endParaRPr>
            </a:p>
          </p:txBody>
        </p:sp>
        <p:sp>
          <p:nvSpPr>
            <p:cNvPr id="80" name="TextBox 79"/>
            <p:cNvSpPr txBox="1"/>
            <p:nvPr/>
          </p:nvSpPr>
          <p:spPr>
            <a:xfrm rot="21429000">
              <a:off x="2336569" y="1998360"/>
              <a:ext cx="1356117" cy="153888"/>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Game developer</a:t>
              </a:r>
              <a:endParaRPr lang="en-IN" sz="1000" dirty="0" smtClean="0">
                <a:solidFill>
                  <a:srgbClr val="313131"/>
                </a:solidFill>
              </a:endParaRPr>
            </a:p>
          </p:txBody>
        </p:sp>
        <p:cxnSp>
          <p:nvCxnSpPr>
            <p:cNvPr id="82" name="Straight Arrow Connector 81"/>
            <p:cNvCxnSpPr/>
            <p:nvPr/>
          </p:nvCxnSpPr>
          <p:spPr>
            <a:xfrm flipH="1" flipV="1">
              <a:off x="4118769" y="2106745"/>
              <a:ext cx="0" cy="2844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3624209" flipH="1">
              <a:off x="1680235" y="3596144"/>
              <a:ext cx="3032688" cy="153888"/>
            </a:xfrm>
            <a:prstGeom prst="rect">
              <a:avLst/>
            </a:prstGeom>
            <a:noFill/>
          </p:spPr>
          <p:txBody>
            <a:bodyPr wrap="square" lIns="0" tIns="0" rIns="0" bIns="0" rtlCol="0">
              <a:spAutoFit/>
            </a:bodyPr>
            <a:lstStyle/>
            <a:p>
              <a:pPr>
                <a:lnSpc>
                  <a:spcPts val="1200"/>
                </a:lnSpc>
                <a:buSzPct val="100000"/>
              </a:pPr>
              <a:r>
                <a:rPr lang="en-US" sz="1200" dirty="0" smtClean="0">
                  <a:solidFill>
                    <a:srgbClr val="313131"/>
                  </a:solidFill>
                </a:rPr>
                <a:t>Payment </a:t>
              </a:r>
              <a:r>
                <a:rPr lang="en-US" sz="1200" dirty="0">
                  <a:solidFill>
                    <a:srgbClr val="313131"/>
                  </a:solidFill>
                </a:rPr>
                <a:t>for </a:t>
              </a:r>
              <a:r>
                <a:rPr lang="en-US" sz="1200" dirty="0" smtClean="0">
                  <a:solidFill>
                    <a:srgbClr val="313131"/>
                  </a:solidFill>
                </a:rPr>
                <a:t>goods / digital services</a:t>
              </a:r>
              <a:endParaRPr lang="en-IN" sz="1200" dirty="0" smtClean="0">
                <a:solidFill>
                  <a:srgbClr val="313131"/>
                </a:solidFill>
              </a:endParaRPr>
            </a:p>
          </p:txBody>
        </p:sp>
        <p:cxnSp>
          <p:nvCxnSpPr>
            <p:cNvPr id="84" name="Curved Connector 83"/>
            <p:cNvCxnSpPr>
              <a:stCxn id="78" idx="0"/>
            </p:cNvCxnSpPr>
            <p:nvPr/>
          </p:nvCxnSpPr>
          <p:spPr>
            <a:xfrm rot="5400000" flipH="1" flipV="1">
              <a:off x="2468290" y="999439"/>
              <a:ext cx="273389" cy="2093157"/>
            </a:xfrm>
            <a:prstGeom prst="curvedConnector2">
              <a:avLst/>
            </a:prstGeom>
            <a:ln>
              <a:prstDash val="dash"/>
              <a:tailEnd type="triangle"/>
            </a:ln>
          </p:spPr>
          <p:style>
            <a:lnRef idx="1">
              <a:schemeClr val="accent2"/>
            </a:lnRef>
            <a:fillRef idx="0">
              <a:schemeClr val="accent2"/>
            </a:fillRef>
            <a:effectRef idx="0">
              <a:schemeClr val="accent2"/>
            </a:effectRef>
            <a:fontRef idx="minor">
              <a:schemeClr val="tx1"/>
            </a:fontRef>
          </p:style>
        </p:cxnSp>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060" y="1395267"/>
              <a:ext cx="965971" cy="711478"/>
            </a:xfrm>
            <a:prstGeom prst="rect">
              <a:avLst/>
            </a:prstGeom>
          </p:spPr>
        </p:pic>
        <p:cxnSp>
          <p:nvCxnSpPr>
            <p:cNvPr id="99" name="Straight Arrow Connector 98"/>
            <p:cNvCxnSpPr>
              <a:endCxn id="78" idx="3"/>
            </p:cNvCxnSpPr>
            <p:nvPr/>
          </p:nvCxnSpPr>
          <p:spPr>
            <a:xfrm flipH="1" flipV="1">
              <a:off x="2305083" y="2387958"/>
              <a:ext cx="1551225" cy="2813109"/>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306188" y="3709658"/>
            <a:ext cx="49534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flipH="1">
            <a:off x="4746493" y="3771799"/>
            <a:ext cx="939021" cy="184666"/>
          </a:xfrm>
          <a:prstGeom prst="rect">
            <a:avLst/>
          </a:prstGeom>
          <a:noFill/>
        </p:spPr>
        <p:txBody>
          <a:bodyPr wrap="square" lIns="0" tIns="0" rIns="0" bIns="0" rtlCol="0">
            <a:spAutoFit/>
          </a:bodyPr>
          <a:lstStyle/>
          <a:p>
            <a:pPr>
              <a:spcBef>
                <a:spcPts val="600"/>
              </a:spcBef>
              <a:buSzPct val="100000"/>
            </a:pPr>
            <a:r>
              <a:rPr lang="en-US" sz="1200" i="1" dirty="0" smtClean="0">
                <a:solidFill>
                  <a:srgbClr val="313131"/>
                </a:solidFill>
              </a:rPr>
              <a:t>India</a:t>
            </a:r>
            <a:endParaRPr lang="en-IN" sz="1200" i="1" dirty="0" smtClean="0">
              <a:solidFill>
                <a:srgbClr val="313131"/>
              </a:solidFill>
            </a:endParaRPr>
          </a:p>
        </p:txBody>
      </p:sp>
      <p:sp>
        <p:nvSpPr>
          <p:cNvPr id="32" name="TextBox 31"/>
          <p:cNvSpPr txBox="1"/>
          <p:nvPr/>
        </p:nvSpPr>
        <p:spPr>
          <a:xfrm flipH="1">
            <a:off x="4127364" y="3435847"/>
            <a:ext cx="1648924" cy="184666"/>
          </a:xfrm>
          <a:prstGeom prst="rect">
            <a:avLst/>
          </a:prstGeom>
          <a:noFill/>
        </p:spPr>
        <p:txBody>
          <a:bodyPr wrap="square" lIns="0" tIns="0" rIns="0" bIns="0" rtlCol="0">
            <a:spAutoFit/>
          </a:bodyPr>
          <a:lstStyle/>
          <a:p>
            <a:pPr>
              <a:spcBef>
                <a:spcPts val="600"/>
              </a:spcBef>
              <a:buSzPct val="100000"/>
            </a:pPr>
            <a:r>
              <a:rPr lang="en-US" sz="1200" i="1" dirty="0" smtClean="0">
                <a:solidFill>
                  <a:srgbClr val="313131"/>
                </a:solidFill>
              </a:rPr>
              <a:t>Outside India</a:t>
            </a:r>
            <a:endParaRPr lang="en-IN" sz="1200" i="1" dirty="0" smtClean="0">
              <a:solidFill>
                <a:srgbClr val="313131"/>
              </a:solidFill>
            </a:endParaRPr>
          </a:p>
        </p:txBody>
      </p:sp>
      <p:sp>
        <p:nvSpPr>
          <p:cNvPr id="37" name="TextBox 36"/>
          <p:cNvSpPr txBox="1"/>
          <p:nvPr/>
        </p:nvSpPr>
        <p:spPr>
          <a:xfrm>
            <a:off x="306188" y="5663315"/>
            <a:ext cx="10076264" cy="1138773"/>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spAutoFit/>
          </a:bodyPr>
          <a:lstStyle/>
          <a:p>
            <a:pPr>
              <a:spcBef>
                <a:spcPts val="600"/>
              </a:spcBef>
              <a:buSzPct val="100000"/>
            </a:pPr>
            <a:r>
              <a:rPr lang="en-US" sz="1600" b="1" dirty="0">
                <a:solidFill>
                  <a:srgbClr val="313131"/>
                </a:solidFill>
              </a:rPr>
              <a:t>Issues to be examined</a:t>
            </a:r>
          </a:p>
          <a:p>
            <a:pPr marL="285750" indent="-285750">
              <a:spcBef>
                <a:spcPts val="600"/>
              </a:spcBef>
              <a:buSzPct val="100000"/>
              <a:buFont typeface="Arial" panose="020B0604020202020204" pitchFamily="34" charset="0"/>
              <a:buChar char="•"/>
            </a:pPr>
            <a:r>
              <a:rPr lang="en-US" sz="1600" dirty="0" smtClean="0">
                <a:solidFill>
                  <a:srgbClr val="313131"/>
                </a:solidFill>
              </a:rPr>
              <a:t>Characterization of payment of virtual goods and gadgets received by X Co. under the Act? </a:t>
            </a:r>
            <a:endParaRPr lang="en-US" sz="1600" dirty="0">
              <a:solidFill>
                <a:srgbClr val="313131"/>
              </a:solidFill>
            </a:endParaRPr>
          </a:p>
          <a:p>
            <a:pPr marL="285750" indent="-285750">
              <a:spcBef>
                <a:spcPts val="600"/>
              </a:spcBef>
              <a:buSzPct val="100000"/>
              <a:buFont typeface="Arial" panose="020B0604020202020204" pitchFamily="34" charset="0"/>
              <a:buChar char="•"/>
            </a:pPr>
            <a:r>
              <a:rPr lang="en-US" sz="1600" dirty="0">
                <a:solidFill>
                  <a:srgbClr val="313131"/>
                </a:solidFill>
              </a:rPr>
              <a:t>Post implementation of SEP, whether income earned by X </a:t>
            </a:r>
            <a:r>
              <a:rPr lang="en-US" sz="1600" dirty="0" smtClean="0">
                <a:solidFill>
                  <a:srgbClr val="313131"/>
                </a:solidFill>
              </a:rPr>
              <a:t>Co. </a:t>
            </a:r>
            <a:r>
              <a:rPr lang="en-US" sz="1600" dirty="0">
                <a:solidFill>
                  <a:srgbClr val="313131"/>
                </a:solidFill>
              </a:rPr>
              <a:t>would fall within the purview of </a:t>
            </a:r>
            <a:r>
              <a:rPr lang="en-US" sz="1600" dirty="0" smtClean="0">
                <a:solidFill>
                  <a:srgbClr val="313131"/>
                </a:solidFill>
              </a:rPr>
              <a:t>“business connection”?</a:t>
            </a:r>
            <a:endParaRPr lang="en-US" sz="1600" dirty="0">
              <a:solidFill>
                <a:srgbClr val="313131"/>
              </a:solidFill>
            </a:endParaRPr>
          </a:p>
        </p:txBody>
      </p:sp>
    </p:spTree>
    <p:extLst>
      <p:ext uri="{BB962C8B-B14F-4D97-AF65-F5344CB8AC3E}">
        <p14:creationId xmlns:p14="http://schemas.microsoft.com/office/powerpoint/2010/main" val="349161071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A40698-421E-47E8-A37E-C718B699E9D0}"/>
              </a:ext>
            </a:extLst>
          </p:cNvPr>
          <p:cNvSpPr>
            <a:spLocks noGrp="1"/>
          </p:cNvSpPr>
          <p:nvPr>
            <p:ph idx="1"/>
          </p:nvPr>
        </p:nvSpPr>
        <p:spPr>
          <a:xfrm>
            <a:off x="466119" y="1265007"/>
            <a:ext cx="10024360" cy="5438238"/>
          </a:xfrm>
        </p:spPr>
        <p:txBody>
          <a:bodyPr/>
          <a:lstStyle/>
          <a:p>
            <a:pPr marL="315125" lvl="2" indent="-315125" algn="just"/>
            <a:r>
              <a:rPr lang="en-US" sz="1544" dirty="0"/>
              <a:t>‘Business connection’ includes business activities carried on by non-resident through dependent agents;</a:t>
            </a:r>
          </a:p>
          <a:p>
            <a:pPr marL="315125" lvl="2" indent="-315125" algn="just"/>
            <a:r>
              <a:rPr lang="en-US" sz="1544" dirty="0" smtClean="0"/>
              <a:t>Recommended</a:t>
            </a:r>
            <a:r>
              <a:rPr lang="en-US" sz="1544" dirty="0"/>
              <a:t>, </a:t>
            </a:r>
            <a:r>
              <a:rPr lang="en-US" sz="1544" i="1" dirty="0"/>
              <a:t>inter alia, </a:t>
            </a:r>
            <a:r>
              <a:rPr lang="en-US" sz="1544" dirty="0"/>
              <a:t>modifications to provide that an agent would also include a person who habitually plays a principal role leading to the conclusion of contracts</a:t>
            </a:r>
          </a:p>
          <a:p>
            <a:pPr marL="315125" lvl="2" indent="-315125" algn="just"/>
            <a:r>
              <a:rPr lang="en-US" sz="1544" dirty="0" smtClean="0"/>
              <a:t>BEPS </a:t>
            </a:r>
            <a:r>
              <a:rPr lang="en-US" sz="1544" dirty="0"/>
              <a:t>recommendations now included in MLI (to which India is a signatory). MLI provisions will, as a result, automatically modify India’s DTAs covered by MLI (provided the treaty partner has also opted for the same)</a:t>
            </a:r>
          </a:p>
          <a:p>
            <a:pPr marL="315125" lvl="2" indent="-315125" algn="just"/>
            <a:r>
              <a:rPr lang="en-US" sz="1544" dirty="0" smtClean="0"/>
              <a:t>Dependent </a:t>
            </a:r>
            <a:r>
              <a:rPr lang="en-US" sz="1544" dirty="0"/>
              <a:t>Agent PE provisions under India’s DTAA, as modified by MLI, would have become wider than section 9(1)(i) of the Act</a:t>
            </a:r>
          </a:p>
          <a:p>
            <a:pPr marL="315125" lvl="2" indent="-315125" algn="just"/>
            <a:r>
              <a:rPr lang="en-US" sz="1544" dirty="0" smtClean="0"/>
              <a:t>However</a:t>
            </a:r>
            <a:r>
              <a:rPr lang="en-US" sz="1544" dirty="0"/>
              <a:t>, the modified DTA provisions could have been ineffective in view of section 90(2) of the Act since the Act or the DTA whichever is more beneficial to apply</a:t>
            </a:r>
          </a:p>
          <a:p>
            <a:pPr marL="315125" lvl="2" indent="-315125" algn="just"/>
            <a:r>
              <a:rPr lang="en-US" sz="1544" dirty="0" smtClean="0"/>
              <a:t>Hence</a:t>
            </a:r>
            <a:r>
              <a:rPr lang="en-US" sz="1544" dirty="0"/>
              <a:t>, it is proposed to amend the provisions of section 9(1)(i) of the Act to bring in line with MLI provisions</a:t>
            </a:r>
          </a:p>
          <a:p>
            <a:pPr lvl="2" algn="just"/>
            <a:endParaRPr lang="en-US" sz="1544" dirty="0"/>
          </a:p>
          <a:p>
            <a:pPr lvl="3" algn="just">
              <a:buFont typeface="Arial" panose="020B0604020202020204" pitchFamily="34" charset="0"/>
              <a:buChar char="•"/>
            </a:pPr>
            <a:endParaRPr lang="en-US" sz="1544" dirty="0"/>
          </a:p>
        </p:txBody>
      </p:sp>
      <p:sp>
        <p:nvSpPr>
          <p:cNvPr id="8"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Business Connection  - Agency                                                 </a:t>
            </a:r>
            <a:r>
              <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Rationale for amendments in domestic laws</a:t>
            </a:r>
          </a:p>
        </p:txBody>
      </p:sp>
    </p:spTree>
    <p:extLst>
      <p:ext uri="{BB962C8B-B14F-4D97-AF65-F5344CB8AC3E}">
        <p14:creationId xmlns:p14="http://schemas.microsoft.com/office/powerpoint/2010/main" val="91481932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560762"/>
          </a:xfrm>
        </p:spPr>
        <p:txBody>
          <a:bodyPr/>
          <a:lstStyle/>
          <a:p>
            <a:r>
              <a:rPr lang="en-US" sz="2800" dirty="0"/>
              <a:t>Case Study </a:t>
            </a:r>
            <a:r>
              <a:rPr lang="en-US" sz="2800" dirty="0"/>
              <a:t>2</a:t>
            </a:r>
            <a:r>
              <a:rPr lang="en-US" sz="2800" dirty="0" smtClean="0"/>
              <a:t>A </a:t>
            </a:r>
            <a:endParaRPr lang="en-IN" sz="2800" dirty="0"/>
          </a:p>
        </p:txBody>
      </p:sp>
      <p:sp>
        <p:nvSpPr>
          <p:cNvPr id="104" name="TextBox 103"/>
          <p:cNvSpPr txBox="1"/>
          <p:nvPr/>
        </p:nvSpPr>
        <p:spPr>
          <a:xfrm>
            <a:off x="439794" y="1105317"/>
            <a:ext cx="9809052" cy="4231928"/>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Discussion</a:t>
            </a:r>
          </a:p>
          <a:p>
            <a:pPr>
              <a:spcBef>
                <a:spcPts val="600"/>
              </a:spcBef>
              <a:buSzPct val="100000"/>
            </a:pPr>
            <a:endParaRPr lang="en-US" sz="1600" b="1" dirty="0" smtClean="0">
              <a:solidFill>
                <a:srgbClr val="313131"/>
              </a:solidFill>
            </a:endParaRPr>
          </a:p>
          <a:p>
            <a:pPr marL="285750" indent="-285750">
              <a:spcBef>
                <a:spcPts val="600"/>
              </a:spcBef>
              <a:buSzPct val="100000"/>
              <a:buFont typeface="Arial" panose="020B0604020202020204" pitchFamily="34" charset="0"/>
              <a:buChar char="•"/>
            </a:pPr>
            <a:r>
              <a:rPr lang="en-US" sz="1600" dirty="0" smtClean="0"/>
              <a:t>In terms of Section (9)(1)(vi) and (vii) of the Act, payment for purchase of virtual goods / gadgets received by X Co. from Indian subscribers may not be classified as “royalty” or “fee for technical services” under the Act.</a:t>
            </a:r>
          </a:p>
          <a:p>
            <a:pPr marL="342900" indent="-342900">
              <a:spcBef>
                <a:spcPts val="600"/>
              </a:spcBef>
              <a:buSzPct val="100000"/>
              <a:buFont typeface="Arial" panose="020B0604020202020204" pitchFamily="34" charset="0"/>
              <a:buChar char="•"/>
            </a:pPr>
            <a:r>
              <a:rPr lang="en-US" sz="1600" dirty="0" smtClean="0"/>
              <a:t>Prior to SEP amendment, X Co. not to have a business connection in India. Thus, payment received by X Co. for sale of virtual goods / gadgets not taxable in India.</a:t>
            </a:r>
          </a:p>
          <a:p>
            <a:pPr>
              <a:spcBef>
                <a:spcPts val="600"/>
              </a:spcBef>
              <a:buSzPct val="100000"/>
            </a:pPr>
            <a:r>
              <a:rPr lang="en-US" sz="1600" dirty="0" smtClean="0"/>
              <a:t>----------------------------------------------------------------------------------------------------------</a:t>
            </a:r>
            <a:endParaRPr lang="en-US" sz="1600" dirty="0"/>
          </a:p>
          <a:p>
            <a:pPr marL="342900" indent="-342900">
              <a:spcBef>
                <a:spcPts val="600"/>
              </a:spcBef>
              <a:buSzPct val="100000"/>
              <a:buFont typeface="Arial" panose="020B0604020202020204" pitchFamily="34" charset="0"/>
              <a:buChar char="•"/>
            </a:pPr>
            <a:r>
              <a:rPr lang="en-US" sz="1600" dirty="0" smtClean="0"/>
              <a:t>The definition of SEP encompasses “any transaction </a:t>
            </a:r>
            <a:r>
              <a:rPr lang="en-US" sz="1600" dirty="0"/>
              <a:t>in respect to any goods, services or </a:t>
            </a:r>
            <a:r>
              <a:rPr lang="en-US" sz="1600" dirty="0" smtClean="0"/>
              <a:t>property carried </a:t>
            </a:r>
            <a:r>
              <a:rPr lang="en-US" sz="1600" dirty="0"/>
              <a:t>on by the non- resident including </a:t>
            </a:r>
            <a:r>
              <a:rPr lang="en-US" sz="1600" dirty="0" smtClean="0"/>
              <a:t>provision of download </a:t>
            </a:r>
            <a:r>
              <a:rPr lang="en-US" sz="1600" dirty="0"/>
              <a:t>of data </a:t>
            </a:r>
            <a:r>
              <a:rPr lang="en-US" sz="1600" dirty="0" smtClean="0"/>
              <a:t>or software in India” would constitute a “business connection” in India.</a:t>
            </a:r>
            <a:endParaRPr lang="en-US" sz="1600" dirty="0"/>
          </a:p>
          <a:p>
            <a:pPr marL="342900" indent="-342900">
              <a:spcBef>
                <a:spcPts val="600"/>
              </a:spcBef>
              <a:buSzPct val="100000"/>
              <a:buFont typeface="Arial" panose="020B0604020202020204" pitchFamily="34" charset="0"/>
              <a:buChar char="•"/>
            </a:pPr>
            <a:r>
              <a:rPr lang="en-US" sz="1600" dirty="0" smtClean="0"/>
              <a:t>Accordingly, </a:t>
            </a:r>
            <a:r>
              <a:rPr lang="en-US" sz="1600" dirty="0">
                <a:solidFill>
                  <a:srgbClr val="313131"/>
                </a:solidFill>
              </a:rPr>
              <a:t>income earned by X Co. </a:t>
            </a:r>
            <a:r>
              <a:rPr lang="en-US" sz="1600" dirty="0" smtClean="0">
                <a:solidFill>
                  <a:srgbClr val="313131"/>
                </a:solidFill>
              </a:rPr>
              <a:t>may trigger “business </a:t>
            </a:r>
            <a:r>
              <a:rPr lang="en-US" sz="1600" dirty="0">
                <a:solidFill>
                  <a:srgbClr val="313131"/>
                </a:solidFill>
              </a:rPr>
              <a:t>connection</a:t>
            </a:r>
            <a:r>
              <a:rPr lang="en-US" sz="1600" dirty="0" smtClean="0">
                <a:solidFill>
                  <a:srgbClr val="313131"/>
                </a:solidFill>
              </a:rPr>
              <a:t>” under the provisions of Section 9 of the Act (as amended by Finance Act, 2018).</a:t>
            </a:r>
          </a:p>
          <a:p>
            <a:pPr marL="342900" indent="-342900">
              <a:spcBef>
                <a:spcPts val="600"/>
              </a:spcBef>
              <a:buSzPct val="100000"/>
              <a:buFont typeface="Arial" panose="020B0604020202020204" pitchFamily="34" charset="0"/>
              <a:buChar char="•"/>
            </a:pPr>
            <a:r>
              <a:rPr lang="en-US" sz="1600" dirty="0" smtClean="0">
                <a:solidFill>
                  <a:srgbClr val="313131"/>
                </a:solidFill>
              </a:rPr>
              <a:t>However, the position needs to be revisited once the rules / threshold with regard to SEP are prescribed.</a:t>
            </a:r>
          </a:p>
        </p:txBody>
      </p:sp>
    </p:spTree>
    <p:extLst>
      <p:ext uri="{BB962C8B-B14F-4D97-AF65-F5344CB8AC3E}">
        <p14:creationId xmlns:p14="http://schemas.microsoft.com/office/powerpoint/2010/main" val="47025711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402508"/>
          </a:xfrm>
        </p:spPr>
        <p:txBody>
          <a:bodyPr/>
          <a:lstStyle/>
          <a:p>
            <a:r>
              <a:rPr lang="en-US" sz="2800" dirty="0" smtClean="0"/>
              <a:t>Case Study </a:t>
            </a:r>
            <a:r>
              <a:rPr lang="en-US" sz="2800" dirty="0" smtClean="0"/>
              <a:t>2B</a:t>
            </a:r>
            <a:endParaRPr lang="en-IN" sz="2800" dirty="0"/>
          </a:p>
        </p:txBody>
      </p:sp>
      <p:sp>
        <p:nvSpPr>
          <p:cNvPr id="59" name="TextBox 58"/>
          <p:cNvSpPr txBox="1"/>
          <p:nvPr/>
        </p:nvSpPr>
        <p:spPr>
          <a:xfrm>
            <a:off x="4916457" y="421316"/>
            <a:ext cx="5404729" cy="4724370"/>
          </a:xfrm>
          <a:prstGeom prst="rect">
            <a:avLst/>
          </a:prstGeom>
          <a:noFill/>
        </p:spPr>
        <p:txBody>
          <a:bodyPr wrap="square" lIns="0" tIns="0" rIns="0" bIns="0" rtlCol="0">
            <a:spAutoFit/>
          </a:bodyPr>
          <a:lstStyle/>
          <a:p>
            <a:pPr algn="just">
              <a:spcBef>
                <a:spcPts val="600"/>
              </a:spcBef>
              <a:buSzPct val="100000"/>
            </a:pPr>
            <a:r>
              <a:rPr lang="en-US" sz="1600" b="1" dirty="0" smtClean="0">
                <a:solidFill>
                  <a:srgbClr val="313131"/>
                </a:solidFill>
              </a:rPr>
              <a:t>Facts</a:t>
            </a:r>
          </a:p>
          <a:p>
            <a:pPr marL="342900" indent="-342900" algn="just">
              <a:spcBef>
                <a:spcPts val="600"/>
              </a:spcBef>
              <a:buSzPct val="100000"/>
              <a:buFont typeface="Arial" panose="020B0604020202020204" pitchFamily="34" charset="0"/>
              <a:buChar char="•"/>
            </a:pPr>
            <a:r>
              <a:rPr lang="en-US" sz="1600" dirty="0" smtClean="0"/>
              <a:t>X Co. </a:t>
            </a:r>
            <a:r>
              <a:rPr lang="en-US" sz="1600" dirty="0"/>
              <a:t>incorporated outside India, </a:t>
            </a:r>
            <a:r>
              <a:rPr lang="en-US" sz="1600" dirty="0" smtClean="0"/>
              <a:t>develops a mobile gaming application based on augmented reality (namely </a:t>
            </a:r>
            <a:r>
              <a:rPr lang="en-US" sz="1600" dirty="0" err="1" smtClean="0"/>
              <a:t>Pokemon</a:t>
            </a:r>
            <a:r>
              <a:rPr lang="en-US" sz="1600" dirty="0" smtClean="0"/>
              <a:t> Go) using google maps plotting.</a:t>
            </a:r>
          </a:p>
          <a:p>
            <a:pPr marL="285750" indent="-285750" algn="just">
              <a:spcBef>
                <a:spcPts val="600"/>
              </a:spcBef>
              <a:buSzPct val="100000"/>
              <a:buFont typeface="Arial" panose="020B0604020202020204" pitchFamily="34" charset="0"/>
              <a:buChar char="•"/>
            </a:pPr>
            <a:r>
              <a:rPr lang="en-US" sz="1600" dirty="0" smtClean="0"/>
              <a:t>Server of X Co. is located outside India</a:t>
            </a:r>
          </a:p>
          <a:p>
            <a:pPr marL="285750" indent="-285750" algn="just">
              <a:spcBef>
                <a:spcPts val="600"/>
              </a:spcBef>
              <a:buSzPct val="100000"/>
              <a:buFont typeface="Arial" panose="020B0604020202020204" pitchFamily="34" charset="0"/>
              <a:buChar char="•"/>
            </a:pPr>
            <a:r>
              <a:rPr lang="en-US" sz="1600" dirty="0" smtClean="0"/>
              <a:t>Y Co., India, is a global food chain and operating food outlets, across globe including India.</a:t>
            </a:r>
          </a:p>
          <a:p>
            <a:pPr marL="285750" indent="-285750" algn="just">
              <a:spcBef>
                <a:spcPts val="600"/>
              </a:spcBef>
              <a:buSzPct val="100000"/>
              <a:buFont typeface="Arial" panose="020B0604020202020204" pitchFamily="34" charset="0"/>
              <a:buChar char="•"/>
            </a:pPr>
            <a:r>
              <a:rPr lang="en-US" sz="1600" dirty="0" smtClean="0"/>
              <a:t>X Co. enters into an agreement with Y Co., India for providing: -</a:t>
            </a:r>
          </a:p>
          <a:p>
            <a:pPr marL="807187" lvl="1" indent="-285750" algn="just">
              <a:spcBef>
                <a:spcPts val="600"/>
              </a:spcBef>
              <a:buSzPct val="100000"/>
              <a:buFont typeface="Verdana" panose="020B0604030504040204" pitchFamily="34" charset="0"/>
              <a:buChar char="‒"/>
            </a:pPr>
            <a:r>
              <a:rPr lang="en-US" sz="1600" dirty="0" smtClean="0"/>
              <a:t>push ads of Y Co. in the application; and</a:t>
            </a:r>
          </a:p>
          <a:p>
            <a:pPr marL="807187" lvl="1" indent="-285750" algn="just">
              <a:spcBef>
                <a:spcPts val="600"/>
              </a:spcBef>
              <a:buSzPct val="100000"/>
              <a:buFont typeface="Verdana" panose="020B0604030504040204" pitchFamily="34" charset="0"/>
              <a:buChar char="‒"/>
            </a:pPr>
            <a:r>
              <a:rPr lang="en-US" sz="1600" dirty="0" smtClean="0"/>
              <a:t>the outlets of Y Co. to be reflected as privilege location (for availability of  rare </a:t>
            </a:r>
            <a:r>
              <a:rPr lang="en-US" sz="1600" dirty="0" err="1" smtClean="0"/>
              <a:t>pokemon</a:t>
            </a:r>
            <a:r>
              <a:rPr lang="en-US" sz="1600" dirty="0" smtClean="0"/>
              <a:t>, etc.) in the gaming application, across globe, including India.</a:t>
            </a:r>
          </a:p>
          <a:p>
            <a:pPr marL="285750" indent="-285750" algn="just">
              <a:spcBef>
                <a:spcPts val="600"/>
              </a:spcBef>
              <a:buSzPct val="100000"/>
              <a:buFont typeface="Arial" panose="020B0604020202020204" pitchFamily="34" charset="0"/>
              <a:buChar char="•"/>
            </a:pPr>
            <a:r>
              <a:rPr lang="en-US" sz="1600" dirty="0" smtClean="0"/>
              <a:t>Y Co., India makes payment for aforesaid services to X Co. outside India.</a:t>
            </a:r>
          </a:p>
        </p:txBody>
      </p:sp>
      <p:grpSp>
        <p:nvGrpSpPr>
          <p:cNvPr id="3" name="Group 2"/>
          <p:cNvGrpSpPr/>
          <p:nvPr/>
        </p:nvGrpSpPr>
        <p:grpSpPr>
          <a:xfrm>
            <a:off x="439794" y="1302425"/>
            <a:ext cx="4867448" cy="3843261"/>
            <a:chOff x="338327" y="1395267"/>
            <a:chExt cx="5566277" cy="4969442"/>
          </a:xfrm>
        </p:grpSpPr>
        <p:sp>
          <p:nvSpPr>
            <p:cNvPr id="78" name="Rectangle 77"/>
            <p:cNvSpPr/>
            <p:nvPr/>
          </p:nvSpPr>
          <p:spPr bwMode="gray">
            <a:xfrm>
              <a:off x="894131" y="2182713"/>
              <a:ext cx="1640463" cy="410493"/>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300" b="1" dirty="0">
                  <a:solidFill>
                    <a:schemeClr val="bg1"/>
                  </a:solidFill>
                </a:rPr>
                <a:t>X</a:t>
              </a:r>
              <a:r>
                <a:rPr lang="en-IN" sz="1300" b="1" dirty="0" smtClean="0">
                  <a:solidFill>
                    <a:schemeClr val="bg1"/>
                  </a:solidFill>
                </a:rPr>
                <a:t> Co(State J)</a:t>
              </a:r>
            </a:p>
          </p:txBody>
        </p:sp>
        <p:sp>
          <p:nvSpPr>
            <p:cNvPr id="80" name="TextBox 79"/>
            <p:cNvSpPr txBox="1"/>
            <p:nvPr/>
          </p:nvSpPr>
          <p:spPr>
            <a:xfrm rot="21429000">
              <a:off x="2298243" y="1985901"/>
              <a:ext cx="1394344" cy="175705"/>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Game developer</a:t>
              </a:r>
              <a:endParaRPr lang="en-IN" sz="1000" dirty="0" smtClean="0">
                <a:solidFill>
                  <a:srgbClr val="313131"/>
                </a:solidFill>
              </a:endParaRPr>
            </a:p>
          </p:txBody>
        </p:sp>
        <p:sp>
          <p:nvSpPr>
            <p:cNvPr id="81" name="TextBox 80"/>
            <p:cNvSpPr txBox="1"/>
            <p:nvPr/>
          </p:nvSpPr>
          <p:spPr>
            <a:xfrm rot="40806">
              <a:off x="1674329" y="3870224"/>
              <a:ext cx="1173181" cy="615553"/>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Fee for online advertisement &amp; sponsored location</a:t>
              </a:r>
              <a:endParaRPr lang="en-IN" sz="1000" dirty="0" smtClean="0">
                <a:solidFill>
                  <a:srgbClr val="313131"/>
                </a:solidFill>
              </a:endParaRPr>
            </a:p>
          </p:txBody>
        </p:sp>
        <p:cxnSp>
          <p:nvCxnSpPr>
            <p:cNvPr id="84" name="Curved Connector 83"/>
            <p:cNvCxnSpPr>
              <a:stCxn id="78" idx="0"/>
            </p:cNvCxnSpPr>
            <p:nvPr/>
          </p:nvCxnSpPr>
          <p:spPr>
            <a:xfrm rot="5400000" flipH="1" flipV="1">
              <a:off x="2468290" y="999439"/>
              <a:ext cx="273389" cy="2093157"/>
            </a:xfrm>
            <a:prstGeom prst="curvedConnector2">
              <a:avLst/>
            </a:prstGeom>
            <a:ln>
              <a:prstDash val="dash"/>
              <a:tailEnd type="triangle"/>
            </a:ln>
          </p:spPr>
          <p:style>
            <a:lnRef idx="1">
              <a:schemeClr val="accent2"/>
            </a:lnRef>
            <a:fillRef idx="0">
              <a:schemeClr val="accent2"/>
            </a:fillRef>
            <a:effectRef idx="0">
              <a:schemeClr val="accent2"/>
            </a:effectRef>
            <a:fontRef idx="minor">
              <a:schemeClr val="tx1"/>
            </a:fontRef>
          </p:style>
        </p:cxnSp>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060" y="1395267"/>
              <a:ext cx="965971" cy="711478"/>
            </a:xfrm>
            <a:prstGeom prst="rect">
              <a:avLst/>
            </a:prstGeom>
          </p:spPr>
        </p:pic>
        <p:cxnSp>
          <p:nvCxnSpPr>
            <p:cNvPr id="94" name="Elbow Connector 93"/>
            <p:cNvCxnSpPr>
              <a:stCxn id="100" idx="1"/>
            </p:cNvCxnSpPr>
            <p:nvPr/>
          </p:nvCxnSpPr>
          <p:spPr>
            <a:xfrm rot="10800000" flipH="1">
              <a:off x="811405" y="1594981"/>
              <a:ext cx="2788403" cy="4587503"/>
            </a:xfrm>
            <a:prstGeom prst="bentConnector4">
              <a:avLst>
                <a:gd name="adj1" fmla="val -8198"/>
                <a:gd name="adj2" fmla="val 9976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rot="16200000">
              <a:off x="-1393187" y="3652805"/>
              <a:ext cx="4078966" cy="615938"/>
            </a:xfrm>
            <a:prstGeom prst="rect">
              <a:avLst/>
            </a:prstGeom>
            <a:noFill/>
          </p:spPr>
          <p:txBody>
            <a:bodyPr wrap="square" lIns="0" tIns="0" rIns="0" bIns="0" rtlCol="0">
              <a:spAutoFit/>
            </a:bodyPr>
            <a:lstStyle/>
            <a:p>
              <a:pPr marL="171450" indent="-171450">
                <a:spcBef>
                  <a:spcPts val="600"/>
                </a:spcBef>
                <a:buSzPct val="100000"/>
                <a:buFont typeface="Arial" panose="020B0604020202020204" pitchFamily="34" charset="0"/>
                <a:buChar char="•"/>
              </a:pPr>
              <a:r>
                <a:rPr lang="en-US" sz="1000" dirty="0" smtClean="0">
                  <a:solidFill>
                    <a:srgbClr val="313131"/>
                  </a:solidFill>
                </a:rPr>
                <a:t>Advertisement on </a:t>
              </a:r>
              <a:r>
                <a:rPr lang="en-US" sz="1000" dirty="0" err="1" smtClean="0">
                  <a:solidFill>
                    <a:srgbClr val="313131"/>
                  </a:solidFill>
                </a:rPr>
                <a:t>pokemon</a:t>
              </a:r>
              <a:r>
                <a:rPr lang="en-US" sz="1000" dirty="0" smtClean="0">
                  <a:solidFill>
                    <a:srgbClr val="313131"/>
                  </a:solidFill>
                </a:rPr>
                <a:t> app</a:t>
              </a:r>
            </a:p>
            <a:p>
              <a:pPr marL="171450" indent="-171450">
                <a:spcBef>
                  <a:spcPts val="600"/>
                </a:spcBef>
                <a:buSzPct val="100000"/>
                <a:buFont typeface="Arial" panose="020B0604020202020204" pitchFamily="34" charset="0"/>
                <a:buChar char="•"/>
              </a:pPr>
              <a:r>
                <a:rPr lang="en-US" sz="1000" dirty="0" smtClean="0">
                  <a:solidFill>
                    <a:srgbClr val="313131"/>
                  </a:solidFill>
                </a:rPr>
                <a:t>Sponsored locations in the game across globe (including India)</a:t>
              </a:r>
              <a:endParaRPr lang="en-IN" sz="1000" dirty="0" smtClean="0">
                <a:solidFill>
                  <a:srgbClr val="313131"/>
                </a:solidFill>
              </a:endParaRPr>
            </a:p>
          </p:txBody>
        </p:sp>
        <p:cxnSp>
          <p:nvCxnSpPr>
            <p:cNvPr id="96" name="Straight Connector 95"/>
            <p:cNvCxnSpPr/>
            <p:nvPr/>
          </p:nvCxnSpPr>
          <p:spPr>
            <a:xfrm>
              <a:off x="434504" y="5197634"/>
              <a:ext cx="49534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flipH="1">
              <a:off x="4874809" y="5259775"/>
              <a:ext cx="939021" cy="184666"/>
            </a:xfrm>
            <a:prstGeom prst="rect">
              <a:avLst/>
            </a:prstGeom>
            <a:noFill/>
          </p:spPr>
          <p:txBody>
            <a:bodyPr wrap="square" lIns="0" tIns="0" rIns="0" bIns="0" rtlCol="0">
              <a:spAutoFit/>
            </a:bodyPr>
            <a:lstStyle/>
            <a:p>
              <a:pPr>
                <a:spcBef>
                  <a:spcPts val="600"/>
                </a:spcBef>
                <a:buSzPct val="100000"/>
              </a:pPr>
              <a:r>
                <a:rPr lang="en-US" sz="1200" i="1" dirty="0" smtClean="0">
                  <a:solidFill>
                    <a:srgbClr val="313131"/>
                  </a:solidFill>
                </a:rPr>
                <a:t>India</a:t>
              </a:r>
              <a:endParaRPr lang="en-IN" sz="1200" i="1" dirty="0" smtClean="0">
                <a:solidFill>
                  <a:srgbClr val="313131"/>
                </a:solidFill>
              </a:endParaRPr>
            </a:p>
          </p:txBody>
        </p:sp>
        <p:sp>
          <p:nvSpPr>
            <p:cNvPr id="98" name="TextBox 97"/>
            <p:cNvSpPr txBox="1"/>
            <p:nvPr/>
          </p:nvSpPr>
          <p:spPr>
            <a:xfrm flipH="1">
              <a:off x="4255680" y="4923823"/>
              <a:ext cx="1648924" cy="184666"/>
            </a:xfrm>
            <a:prstGeom prst="rect">
              <a:avLst/>
            </a:prstGeom>
            <a:noFill/>
          </p:spPr>
          <p:txBody>
            <a:bodyPr wrap="square" lIns="0" tIns="0" rIns="0" bIns="0" rtlCol="0">
              <a:spAutoFit/>
            </a:bodyPr>
            <a:lstStyle/>
            <a:p>
              <a:pPr>
                <a:spcBef>
                  <a:spcPts val="600"/>
                </a:spcBef>
                <a:buSzPct val="100000"/>
              </a:pPr>
              <a:r>
                <a:rPr lang="en-US" sz="1200" i="1" dirty="0" smtClean="0">
                  <a:solidFill>
                    <a:srgbClr val="313131"/>
                  </a:solidFill>
                </a:rPr>
                <a:t>Outside India</a:t>
              </a:r>
              <a:endParaRPr lang="en-IN" sz="1200" i="1" dirty="0" smtClean="0">
                <a:solidFill>
                  <a:srgbClr val="313131"/>
                </a:solidFill>
              </a:endParaRPr>
            </a:p>
          </p:txBody>
        </p:sp>
        <p:sp>
          <p:nvSpPr>
            <p:cNvPr id="100" name="Rectangle 99"/>
            <p:cNvSpPr/>
            <p:nvPr/>
          </p:nvSpPr>
          <p:spPr bwMode="gray">
            <a:xfrm>
              <a:off x="811406" y="6000256"/>
              <a:ext cx="1640786" cy="364453"/>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b="1" dirty="0" smtClean="0">
                  <a:solidFill>
                    <a:schemeClr val="bg1"/>
                  </a:solidFill>
                </a:rPr>
                <a:t>Y Co (India)</a:t>
              </a:r>
              <a:endParaRPr lang="en-IN" sz="1300" b="1" dirty="0" smtClean="0">
                <a:solidFill>
                  <a:schemeClr val="bg1"/>
                </a:solidFill>
              </a:endParaRPr>
            </a:p>
          </p:txBody>
        </p:sp>
        <p:cxnSp>
          <p:nvCxnSpPr>
            <p:cNvPr id="101" name="Straight Arrow Connector 100"/>
            <p:cNvCxnSpPr>
              <a:stCxn id="100" idx="0"/>
            </p:cNvCxnSpPr>
            <p:nvPr/>
          </p:nvCxnSpPr>
          <p:spPr>
            <a:xfrm flipH="1" flipV="1">
              <a:off x="1533830" y="2593203"/>
              <a:ext cx="0" cy="3407053"/>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439794" y="5287326"/>
            <a:ext cx="10005461" cy="1708160"/>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spAutoFit/>
          </a:bodyPr>
          <a:lstStyle/>
          <a:p>
            <a:pPr>
              <a:spcBef>
                <a:spcPts val="600"/>
              </a:spcBef>
              <a:buSzPct val="100000"/>
            </a:pPr>
            <a:r>
              <a:rPr lang="en-US" sz="1600" b="1" dirty="0">
                <a:solidFill>
                  <a:srgbClr val="313131"/>
                </a:solidFill>
              </a:rPr>
              <a:t>Issues to be examined</a:t>
            </a:r>
          </a:p>
          <a:p>
            <a:pPr marL="285750" indent="-285750" algn="just">
              <a:spcBef>
                <a:spcPts val="600"/>
              </a:spcBef>
              <a:buSzPct val="100000"/>
              <a:buFont typeface="Arial" panose="020B0604020202020204" pitchFamily="34" charset="0"/>
              <a:buChar char="•"/>
            </a:pPr>
            <a:r>
              <a:rPr lang="en-US" sz="1600" dirty="0" smtClean="0">
                <a:solidFill>
                  <a:srgbClr val="313131"/>
                </a:solidFill>
              </a:rPr>
              <a:t>Characterization of fee for online advertisement &amp; sponsored location received by X Co. as under the Act? </a:t>
            </a:r>
            <a:endParaRPr lang="en-US" sz="1600" dirty="0">
              <a:solidFill>
                <a:srgbClr val="313131"/>
              </a:solidFill>
            </a:endParaRPr>
          </a:p>
          <a:p>
            <a:pPr marL="285750" indent="-285750" algn="just">
              <a:spcBef>
                <a:spcPts val="600"/>
              </a:spcBef>
              <a:buSzPct val="100000"/>
              <a:buFont typeface="Arial" panose="020B0604020202020204" pitchFamily="34" charset="0"/>
              <a:buChar char="•"/>
            </a:pPr>
            <a:r>
              <a:rPr lang="en-US" sz="1600" dirty="0">
                <a:solidFill>
                  <a:srgbClr val="313131"/>
                </a:solidFill>
              </a:rPr>
              <a:t>Post implementation of SEP, whether income earned by X </a:t>
            </a:r>
            <a:r>
              <a:rPr lang="en-US" sz="1600" dirty="0" smtClean="0">
                <a:solidFill>
                  <a:srgbClr val="313131"/>
                </a:solidFill>
              </a:rPr>
              <a:t>Co. </a:t>
            </a:r>
            <a:r>
              <a:rPr lang="en-US" sz="1600" dirty="0">
                <a:solidFill>
                  <a:srgbClr val="313131"/>
                </a:solidFill>
              </a:rPr>
              <a:t>would fall within the purview of </a:t>
            </a:r>
            <a:r>
              <a:rPr lang="en-US" sz="1600" dirty="0" smtClean="0">
                <a:solidFill>
                  <a:srgbClr val="313131"/>
                </a:solidFill>
              </a:rPr>
              <a:t>“business connection”?</a:t>
            </a:r>
          </a:p>
          <a:p>
            <a:pPr marL="285750" indent="-285750" algn="just">
              <a:spcBef>
                <a:spcPts val="600"/>
              </a:spcBef>
              <a:buSzPct val="100000"/>
              <a:buFont typeface="Arial" panose="020B0604020202020204" pitchFamily="34" charset="0"/>
              <a:buChar char="•"/>
            </a:pPr>
            <a:r>
              <a:rPr lang="en-US" sz="1600" dirty="0" smtClean="0">
                <a:solidFill>
                  <a:srgbClr val="313131"/>
                </a:solidFill>
              </a:rPr>
              <a:t>Liability of Y Co. to deduct &amp; deposit equalization levy on the payments made to X Co.?</a:t>
            </a:r>
            <a:endParaRPr lang="en-US" sz="1600" dirty="0">
              <a:solidFill>
                <a:srgbClr val="313131"/>
              </a:solidFill>
            </a:endParaRPr>
          </a:p>
        </p:txBody>
      </p:sp>
    </p:spTree>
    <p:extLst>
      <p:ext uri="{BB962C8B-B14F-4D97-AF65-F5344CB8AC3E}">
        <p14:creationId xmlns:p14="http://schemas.microsoft.com/office/powerpoint/2010/main" val="228294106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560762"/>
          </a:xfrm>
        </p:spPr>
        <p:txBody>
          <a:bodyPr/>
          <a:lstStyle/>
          <a:p>
            <a:r>
              <a:rPr lang="en-US" sz="2800" dirty="0"/>
              <a:t>Case Study </a:t>
            </a:r>
            <a:r>
              <a:rPr lang="en-US" sz="2800" dirty="0"/>
              <a:t>2</a:t>
            </a:r>
            <a:r>
              <a:rPr lang="en-US" sz="2800" dirty="0" smtClean="0"/>
              <a:t>B </a:t>
            </a:r>
            <a:endParaRPr lang="en-IN" sz="2800" dirty="0"/>
          </a:p>
        </p:txBody>
      </p:sp>
      <p:sp>
        <p:nvSpPr>
          <p:cNvPr id="104" name="TextBox 103"/>
          <p:cNvSpPr txBox="1"/>
          <p:nvPr/>
        </p:nvSpPr>
        <p:spPr>
          <a:xfrm>
            <a:off x="439794" y="916635"/>
            <a:ext cx="9809052" cy="5155257"/>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Discussion</a:t>
            </a:r>
          </a:p>
          <a:p>
            <a:pPr marL="285750" indent="-285750">
              <a:spcBef>
                <a:spcPts val="600"/>
              </a:spcBef>
              <a:buSzPct val="100000"/>
              <a:buFont typeface="Arial" panose="020B0604020202020204" pitchFamily="34" charset="0"/>
              <a:buChar char="•"/>
            </a:pPr>
            <a:r>
              <a:rPr lang="en-US" sz="1600" dirty="0" smtClean="0"/>
              <a:t>In terms of Section (9)(1)(vi) and (vii) of the Act, fee for online advertisement / sponsored location received by X Co. from Y Co., India should not be classified as “royalty” or “fee for technical services” under the Act.</a:t>
            </a:r>
          </a:p>
          <a:p>
            <a:pPr marL="285750" indent="-285750">
              <a:buSzPct val="100000"/>
              <a:buFont typeface="Arial" panose="020B0604020202020204" pitchFamily="34" charset="0"/>
              <a:buChar char="•"/>
            </a:pPr>
            <a:r>
              <a:rPr lang="en-US" sz="1600" dirty="0"/>
              <a:t>Prior to SEP amendment, X Co. not to have a business connection in India. Thus, </a:t>
            </a:r>
            <a:r>
              <a:rPr lang="en-US" sz="1600" dirty="0" smtClean="0"/>
              <a:t>fee for online advertisement / sponsored location received </a:t>
            </a:r>
            <a:r>
              <a:rPr lang="en-US" sz="1600" dirty="0"/>
              <a:t>by X Co. </a:t>
            </a:r>
            <a:r>
              <a:rPr lang="en-US" sz="1600" dirty="0" smtClean="0"/>
              <a:t>not </a:t>
            </a:r>
            <a:r>
              <a:rPr lang="en-US" sz="1600" dirty="0"/>
              <a:t>taxable in India</a:t>
            </a:r>
            <a:r>
              <a:rPr lang="en-US" sz="1600" dirty="0" smtClean="0"/>
              <a:t>.</a:t>
            </a:r>
          </a:p>
          <a:p>
            <a:pPr>
              <a:buSzPct val="100000"/>
            </a:pPr>
            <a:r>
              <a:rPr lang="en-US" sz="1600" dirty="0" smtClean="0"/>
              <a:t>----------------------------------------------------------------------------------------------------------</a:t>
            </a:r>
            <a:endParaRPr lang="en-US" sz="1600" dirty="0"/>
          </a:p>
          <a:p>
            <a:pPr marL="342900" indent="-342900">
              <a:buSzPct val="100000"/>
              <a:buFont typeface="Arial" panose="020B0604020202020204" pitchFamily="34" charset="0"/>
              <a:buChar char="•"/>
            </a:pPr>
            <a:r>
              <a:rPr lang="en-US" sz="1600" dirty="0" smtClean="0"/>
              <a:t>The definition of SEP encompasses “any transaction </a:t>
            </a:r>
            <a:r>
              <a:rPr lang="en-US" sz="1600" dirty="0"/>
              <a:t>in respect to any goods, services or </a:t>
            </a:r>
            <a:r>
              <a:rPr lang="en-US" sz="1600" dirty="0" smtClean="0"/>
              <a:t>property carried </a:t>
            </a:r>
            <a:r>
              <a:rPr lang="en-US" sz="1600" dirty="0"/>
              <a:t>on by the non- resident including </a:t>
            </a:r>
            <a:r>
              <a:rPr lang="en-US" sz="1600" dirty="0" smtClean="0"/>
              <a:t>provision of download </a:t>
            </a:r>
            <a:r>
              <a:rPr lang="en-US" sz="1600" dirty="0"/>
              <a:t>of data </a:t>
            </a:r>
            <a:r>
              <a:rPr lang="en-US" sz="1600" dirty="0" smtClean="0"/>
              <a:t>or software in India” would constitute a “business connection” in India.</a:t>
            </a:r>
            <a:endParaRPr lang="en-US" sz="1600" dirty="0"/>
          </a:p>
          <a:p>
            <a:pPr marL="342900" indent="-342900">
              <a:spcBef>
                <a:spcPts val="600"/>
              </a:spcBef>
              <a:buSzPct val="100000"/>
              <a:buFont typeface="Arial" panose="020B0604020202020204" pitchFamily="34" charset="0"/>
              <a:buChar char="•"/>
            </a:pPr>
            <a:r>
              <a:rPr lang="en-US" sz="1600" dirty="0" smtClean="0"/>
              <a:t>Accordingly, </a:t>
            </a:r>
            <a:r>
              <a:rPr lang="en-US" sz="1600" dirty="0">
                <a:solidFill>
                  <a:srgbClr val="313131"/>
                </a:solidFill>
              </a:rPr>
              <a:t>income earned by X Co. </a:t>
            </a:r>
            <a:r>
              <a:rPr lang="en-US" sz="1600" dirty="0" smtClean="0">
                <a:solidFill>
                  <a:srgbClr val="313131"/>
                </a:solidFill>
              </a:rPr>
              <a:t>may trigger “business </a:t>
            </a:r>
            <a:r>
              <a:rPr lang="en-US" sz="1600" dirty="0">
                <a:solidFill>
                  <a:srgbClr val="313131"/>
                </a:solidFill>
              </a:rPr>
              <a:t>connection</a:t>
            </a:r>
            <a:r>
              <a:rPr lang="en-US" sz="1600" dirty="0" smtClean="0">
                <a:solidFill>
                  <a:srgbClr val="313131"/>
                </a:solidFill>
              </a:rPr>
              <a:t>” under the provisions of Section 9 of the Act (as amended by Finance Act, 2018).</a:t>
            </a:r>
          </a:p>
          <a:p>
            <a:pPr marL="342900" indent="-342900">
              <a:buSzPct val="100000"/>
              <a:buFont typeface="Arial" panose="020B0604020202020204" pitchFamily="34" charset="0"/>
              <a:buChar char="•"/>
            </a:pPr>
            <a:r>
              <a:rPr lang="en-US" sz="1600" dirty="0" smtClean="0">
                <a:solidFill>
                  <a:srgbClr val="313131"/>
                </a:solidFill>
              </a:rPr>
              <a:t>However, the position needs to be revisited once the rules / threshold with regard to SEP are prescribed.</a:t>
            </a:r>
          </a:p>
          <a:p>
            <a:pPr>
              <a:buSzPct val="100000"/>
            </a:pPr>
            <a:r>
              <a:rPr lang="en-US" sz="1600" dirty="0" smtClean="0">
                <a:solidFill>
                  <a:srgbClr val="313131"/>
                </a:solidFill>
              </a:rPr>
              <a:t>----------------------------------------------------------------------------------------------------------</a:t>
            </a:r>
          </a:p>
          <a:p>
            <a:pPr marL="285750" indent="-285750">
              <a:buSzPct val="100000"/>
              <a:buFont typeface="Arial" panose="020B0604020202020204" pitchFamily="34" charset="0"/>
              <a:buChar char="•"/>
            </a:pPr>
            <a:r>
              <a:rPr lang="en-US" sz="1600" dirty="0" smtClean="0">
                <a:solidFill>
                  <a:srgbClr val="313131"/>
                </a:solidFill>
              </a:rPr>
              <a:t>“Equalization Levy” means tax leviable on consideration received by a non-resident for rendering service in the nature of online advertisement, </a:t>
            </a:r>
            <a:r>
              <a:rPr lang="en-US" sz="1600" dirty="0">
                <a:solidFill>
                  <a:srgbClr val="313131"/>
                </a:solidFill>
              </a:rPr>
              <a:t>any provision for digital advertising space or any other facility or service for the purpose of online </a:t>
            </a:r>
            <a:r>
              <a:rPr lang="en-US" sz="1600" dirty="0" smtClean="0">
                <a:solidFill>
                  <a:srgbClr val="313131"/>
                </a:solidFill>
              </a:rPr>
              <a:t>advertisement.</a:t>
            </a:r>
          </a:p>
          <a:p>
            <a:pPr marL="285750" indent="-285750">
              <a:spcBef>
                <a:spcPts val="600"/>
              </a:spcBef>
              <a:buSzPct val="100000"/>
              <a:buFont typeface="Arial" panose="020B0604020202020204" pitchFamily="34" charset="0"/>
              <a:buChar char="•"/>
            </a:pPr>
            <a:r>
              <a:rPr lang="en-US" sz="1600" dirty="0" smtClean="0">
                <a:solidFill>
                  <a:srgbClr val="313131"/>
                </a:solidFill>
              </a:rPr>
              <a:t>In view of the wide definition of equalization levy, Y Co., India is under an obligation to withhold equalization levy on the payments made to X Co.. </a:t>
            </a:r>
            <a:endParaRPr lang="en-US" sz="1600" dirty="0">
              <a:solidFill>
                <a:srgbClr val="313131"/>
              </a:solidFill>
            </a:endParaRPr>
          </a:p>
        </p:txBody>
      </p:sp>
      <p:sp>
        <p:nvSpPr>
          <p:cNvPr id="3" name="Rounded Rectangle 2"/>
          <p:cNvSpPr/>
          <p:nvPr/>
        </p:nvSpPr>
        <p:spPr bwMode="gray">
          <a:xfrm>
            <a:off x="439794" y="6147970"/>
            <a:ext cx="9809052" cy="949516"/>
          </a:xfrm>
          <a:prstGeom prst="roundRect">
            <a:avLst/>
          </a:prstGeom>
          <a:solidFill>
            <a:schemeClr val="accent3"/>
          </a:solidFill>
          <a:ln w="19050" algn="ctr">
            <a:noFill/>
            <a:miter lim="800000"/>
            <a:headEnd/>
            <a:tailEnd/>
          </a:ln>
        </p:spPr>
        <p:txBody>
          <a:bodyPr wrap="square" lIns="88900" tIns="88900" rIns="88900" bIns="88900" rtlCol="0" anchor="ctr"/>
          <a:lstStyle/>
          <a:p>
            <a:pPr marL="285750" indent="-285750" algn="ctr">
              <a:lnSpc>
                <a:spcPct val="106000"/>
              </a:lnSpc>
              <a:buFont typeface="Arial" panose="020B0604020202020204" pitchFamily="34" charset="0"/>
              <a:buChar char="•"/>
            </a:pPr>
            <a:r>
              <a:rPr lang="en-US" sz="1600" b="1" dirty="0">
                <a:solidFill>
                  <a:schemeClr val="bg1"/>
                </a:solidFill>
              </a:rPr>
              <a:t>EL is not applicable to NR constituting a PE in India. Whether PE includes business connection as well?</a:t>
            </a:r>
          </a:p>
          <a:p>
            <a:pPr marL="285750" indent="-285750" algn="ctr">
              <a:lnSpc>
                <a:spcPct val="106000"/>
              </a:lnSpc>
              <a:buFont typeface="Arial" panose="020B0604020202020204" pitchFamily="34" charset="0"/>
              <a:buChar char="•"/>
            </a:pPr>
            <a:r>
              <a:rPr lang="en-US" sz="1600" b="1" dirty="0">
                <a:solidFill>
                  <a:schemeClr val="bg1"/>
                </a:solidFill>
              </a:rPr>
              <a:t>Does NR has an option to choose between EL &amp; SEP?</a:t>
            </a:r>
            <a:endParaRPr lang="en-IN" sz="1600" b="1" dirty="0" smtClean="0">
              <a:solidFill>
                <a:schemeClr val="bg1"/>
              </a:solidFill>
            </a:endParaRPr>
          </a:p>
        </p:txBody>
      </p:sp>
    </p:spTree>
    <p:extLst>
      <p:ext uri="{BB962C8B-B14F-4D97-AF65-F5344CB8AC3E}">
        <p14:creationId xmlns:p14="http://schemas.microsoft.com/office/powerpoint/2010/main" val="72251999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94" y="3048000"/>
            <a:ext cx="9241218" cy="589041"/>
          </a:xfrm>
        </p:spPr>
        <p:txBody>
          <a:bodyPr/>
          <a:lstStyle/>
          <a:p>
            <a:r>
              <a:rPr lang="en-US" dirty="0" smtClean="0"/>
              <a:t>Case Study </a:t>
            </a:r>
            <a:r>
              <a:rPr lang="en-US" dirty="0"/>
              <a:t>3</a:t>
            </a:r>
            <a:endParaRPr lang="en-IN" dirty="0"/>
          </a:p>
        </p:txBody>
      </p:sp>
    </p:spTree>
    <p:extLst>
      <p:ext uri="{BB962C8B-B14F-4D97-AF65-F5344CB8AC3E}">
        <p14:creationId xmlns:p14="http://schemas.microsoft.com/office/powerpoint/2010/main" val="219116251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560762"/>
          </a:xfrm>
        </p:spPr>
        <p:txBody>
          <a:bodyPr/>
          <a:lstStyle/>
          <a:p>
            <a:r>
              <a:rPr lang="en-US" sz="2800" dirty="0" smtClean="0"/>
              <a:t>Case Study </a:t>
            </a:r>
            <a:r>
              <a:rPr lang="en-US" sz="2800" dirty="0" smtClean="0"/>
              <a:t>3</a:t>
            </a:r>
            <a:endParaRPr lang="en-IN" sz="2800" dirty="0"/>
          </a:p>
        </p:txBody>
      </p:sp>
      <p:sp>
        <p:nvSpPr>
          <p:cNvPr id="3" name="Rectangle 2"/>
          <p:cNvSpPr/>
          <p:nvPr/>
        </p:nvSpPr>
        <p:spPr bwMode="gray">
          <a:xfrm>
            <a:off x="439794" y="1441614"/>
            <a:ext cx="2153801" cy="711348"/>
          </a:xfrm>
          <a:prstGeom prst="rect">
            <a:avLst/>
          </a:prstGeom>
          <a:solidFill>
            <a:schemeClr val="accent5">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600" b="1" dirty="0" smtClean="0">
                <a:solidFill>
                  <a:schemeClr val="bg1"/>
                </a:solidFill>
              </a:rPr>
              <a:t>G Co</a:t>
            </a:r>
            <a:endParaRPr lang="en-IN" sz="1600" b="1" dirty="0">
              <a:solidFill>
                <a:schemeClr val="bg1"/>
              </a:solidFill>
            </a:endParaRPr>
          </a:p>
          <a:p>
            <a:pPr algn="ctr">
              <a:lnSpc>
                <a:spcPct val="106000"/>
              </a:lnSpc>
              <a:buFont typeface="Wingdings 2" pitchFamily="18" charset="2"/>
              <a:buNone/>
            </a:pPr>
            <a:r>
              <a:rPr lang="en-IN" sz="1600" b="1" dirty="0" smtClean="0">
                <a:solidFill>
                  <a:schemeClr val="bg1"/>
                </a:solidFill>
              </a:rPr>
              <a:t>(Ireland)</a:t>
            </a:r>
          </a:p>
        </p:txBody>
      </p:sp>
      <p:sp>
        <p:nvSpPr>
          <p:cNvPr id="5" name="Rectangle 4"/>
          <p:cNvSpPr/>
          <p:nvPr/>
        </p:nvSpPr>
        <p:spPr bwMode="gray">
          <a:xfrm>
            <a:off x="439794" y="3745062"/>
            <a:ext cx="2103560" cy="69631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XY Co (India)</a:t>
            </a:r>
            <a:endParaRPr lang="en-IN" sz="1600" b="1" dirty="0" smtClean="0">
              <a:solidFill>
                <a:schemeClr val="bg1"/>
              </a:solidFill>
            </a:endParaRPr>
          </a:p>
        </p:txBody>
      </p:sp>
      <p:sp>
        <p:nvSpPr>
          <p:cNvPr id="7" name="TextBox 6"/>
          <p:cNvSpPr txBox="1"/>
          <p:nvPr/>
        </p:nvSpPr>
        <p:spPr>
          <a:xfrm>
            <a:off x="3818395" y="4682767"/>
            <a:ext cx="1072052" cy="153888"/>
          </a:xfrm>
          <a:prstGeom prst="rect">
            <a:avLst/>
          </a:prstGeom>
          <a:noFill/>
        </p:spPr>
        <p:txBody>
          <a:bodyPr wrap="square" lIns="0" tIns="0" rIns="0" bIns="0" rtlCol="0">
            <a:spAutoFit/>
          </a:bodyPr>
          <a:lstStyle/>
          <a:p>
            <a:pPr>
              <a:lnSpc>
                <a:spcPts val="1200"/>
              </a:lnSpc>
              <a:buSzPct val="100000"/>
            </a:pPr>
            <a:r>
              <a:rPr lang="en-US" sz="1000" dirty="0" smtClean="0">
                <a:solidFill>
                  <a:srgbClr val="313131"/>
                </a:solidFill>
              </a:rPr>
              <a:t>India </a:t>
            </a:r>
            <a:r>
              <a:rPr lang="en-US" sz="1000" dirty="0">
                <a:solidFill>
                  <a:srgbClr val="313131"/>
                </a:solidFill>
              </a:rPr>
              <a:t>customers</a:t>
            </a:r>
            <a:endParaRPr lang="en-IN" sz="1000" dirty="0" smtClean="0">
              <a:solidFill>
                <a:srgbClr val="313131"/>
              </a:solidFill>
            </a:endParaRPr>
          </a:p>
        </p:txBody>
      </p:sp>
      <p:sp>
        <p:nvSpPr>
          <p:cNvPr id="45" name="TextBox 44"/>
          <p:cNvSpPr txBox="1"/>
          <p:nvPr/>
        </p:nvSpPr>
        <p:spPr>
          <a:xfrm>
            <a:off x="5494847" y="563323"/>
            <a:ext cx="4823209" cy="4247317"/>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Facts</a:t>
            </a:r>
          </a:p>
          <a:p>
            <a:pPr marL="342900" indent="-342900">
              <a:spcBef>
                <a:spcPts val="600"/>
              </a:spcBef>
              <a:buSzPct val="100000"/>
              <a:buFont typeface="Arial" panose="020B0604020202020204" pitchFamily="34" charset="0"/>
              <a:buChar char="•"/>
            </a:pPr>
            <a:r>
              <a:rPr lang="en-US" sz="1600" dirty="0" smtClean="0"/>
              <a:t>G Co </a:t>
            </a:r>
            <a:r>
              <a:rPr lang="en-US" sz="1600" dirty="0"/>
              <a:t>incorporated in Ireland, is engaged in the business of providing various mobile applications to customers worldwide (similar to Google App Store, Apple </a:t>
            </a:r>
            <a:r>
              <a:rPr lang="en-US" sz="1600" dirty="0" err="1"/>
              <a:t>iStore</a:t>
            </a:r>
            <a:r>
              <a:rPr lang="en-US" sz="1600" dirty="0"/>
              <a:t> etc</a:t>
            </a:r>
            <a:r>
              <a:rPr lang="en-US" sz="1600" dirty="0" smtClean="0"/>
              <a:t>.)</a:t>
            </a:r>
          </a:p>
          <a:p>
            <a:pPr marL="342900" indent="-342900">
              <a:spcBef>
                <a:spcPts val="600"/>
              </a:spcBef>
              <a:buSzPct val="100000"/>
              <a:buFont typeface="Arial" panose="020B0604020202020204" pitchFamily="34" charset="0"/>
              <a:buChar char="•"/>
            </a:pPr>
            <a:r>
              <a:rPr lang="en-US" sz="1600" dirty="0" smtClean="0"/>
              <a:t>Customers </a:t>
            </a:r>
            <a:r>
              <a:rPr lang="en-US" sz="1600" dirty="0"/>
              <a:t>in India also avail the services of </a:t>
            </a:r>
            <a:r>
              <a:rPr lang="en-US" sz="1600" dirty="0" smtClean="0"/>
              <a:t>G Co </a:t>
            </a:r>
            <a:r>
              <a:rPr lang="en-US" sz="1600" dirty="0"/>
              <a:t>by making payments directly through credit </a:t>
            </a:r>
            <a:r>
              <a:rPr lang="en-US" sz="1600" dirty="0" smtClean="0"/>
              <a:t>cards.</a:t>
            </a:r>
          </a:p>
          <a:p>
            <a:pPr marL="342900" indent="-342900">
              <a:spcBef>
                <a:spcPts val="600"/>
              </a:spcBef>
              <a:buSzPct val="100000"/>
              <a:buFont typeface="Arial" panose="020B0604020202020204" pitchFamily="34" charset="0"/>
              <a:buChar char="•"/>
            </a:pPr>
            <a:r>
              <a:rPr lang="en-US" sz="1600" dirty="0" smtClean="0"/>
              <a:t>G Co </a:t>
            </a:r>
            <a:r>
              <a:rPr lang="en-US" sz="1600" dirty="0"/>
              <a:t>does not have any branch / permanent establishment in India.  It engages directly with the customers in </a:t>
            </a:r>
            <a:r>
              <a:rPr lang="en-US" sz="1600" dirty="0" smtClean="0"/>
              <a:t>India</a:t>
            </a:r>
          </a:p>
          <a:p>
            <a:pPr marL="342900" indent="-342900">
              <a:spcBef>
                <a:spcPts val="600"/>
              </a:spcBef>
              <a:buSzPct val="100000"/>
              <a:buFont typeface="Arial" panose="020B0604020202020204" pitchFamily="34" charset="0"/>
              <a:buChar char="•"/>
            </a:pPr>
            <a:r>
              <a:rPr lang="en-US" sz="1600" dirty="0" smtClean="0">
                <a:solidFill>
                  <a:srgbClr val="313131"/>
                </a:solidFill>
              </a:rPr>
              <a:t>XY Co is an Indian entity engaged in development of apps for G Co.  G Co remunerates XY Co for development.</a:t>
            </a:r>
            <a:endParaRPr lang="en-IN" sz="1600" dirty="0" smtClean="0">
              <a:solidFill>
                <a:srgbClr val="313131"/>
              </a:solidFill>
            </a:endParaRPr>
          </a:p>
        </p:txBody>
      </p:sp>
      <p:sp>
        <p:nvSpPr>
          <p:cNvPr id="46" name="TextBox 45"/>
          <p:cNvSpPr txBox="1"/>
          <p:nvPr/>
        </p:nvSpPr>
        <p:spPr>
          <a:xfrm>
            <a:off x="251209" y="4983968"/>
            <a:ext cx="10189028" cy="2354491"/>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spAutoFit/>
          </a:bodyPr>
          <a:lstStyle/>
          <a:p>
            <a:pPr>
              <a:spcBef>
                <a:spcPts val="600"/>
              </a:spcBef>
              <a:buSzPct val="100000"/>
            </a:pPr>
            <a:r>
              <a:rPr lang="en-US" sz="1600" b="1" dirty="0">
                <a:solidFill>
                  <a:srgbClr val="313131"/>
                </a:solidFill>
              </a:rPr>
              <a:t>Issues to be examined</a:t>
            </a:r>
          </a:p>
          <a:p>
            <a:pPr marL="285750" indent="-285750">
              <a:spcBef>
                <a:spcPts val="600"/>
              </a:spcBef>
              <a:buSzPct val="100000"/>
              <a:buFont typeface="Arial" panose="020B0604020202020204" pitchFamily="34" charset="0"/>
              <a:buChar char="•"/>
            </a:pPr>
            <a:r>
              <a:rPr lang="en-US" sz="1600" dirty="0" smtClean="0">
                <a:solidFill>
                  <a:srgbClr val="313131"/>
                </a:solidFill>
              </a:rPr>
              <a:t>Characterization </a:t>
            </a:r>
            <a:r>
              <a:rPr lang="en-US" sz="1600" dirty="0">
                <a:solidFill>
                  <a:srgbClr val="313131"/>
                </a:solidFill>
              </a:rPr>
              <a:t>of income earned by </a:t>
            </a:r>
            <a:r>
              <a:rPr lang="en-US" sz="1600" dirty="0" smtClean="0">
                <a:solidFill>
                  <a:srgbClr val="313131"/>
                </a:solidFill>
              </a:rPr>
              <a:t>G </a:t>
            </a:r>
            <a:r>
              <a:rPr lang="en-US" sz="1600" dirty="0">
                <a:solidFill>
                  <a:srgbClr val="313131"/>
                </a:solidFill>
              </a:rPr>
              <a:t>Co in </a:t>
            </a:r>
            <a:r>
              <a:rPr lang="en-US" sz="1600" dirty="0" smtClean="0">
                <a:solidFill>
                  <a:srgbClr val="313131"/>
                </a:solidFill>
              </a:rPr>
              <a:t>India. Whether royalty or business income?</a:t>
            </a:r>
          </a:p>
          <a:p>
            <a:pPr marL="285750" indent="-285750">
              <a:spcBef>
                <a:spcPts val="600"/>
              </a:spcBef>
              <a:buSzPct val="100000"/>
              <a:buFont typeface="Arial" panose="020B0604020202020204" pitchFamily="34" charset="0"/>
              <a:buChar char="•"/>
            </a:pPr>
            <a:r>
              <a:rPr lang="en-US" sz="1600" dirty="0" smtClean="0">
                <a:solidFill>
                  <a:srgbClr val="313131"/>
                </a:solidFill>
              </a:rPr>
              <a:t>Whether </a:t>
            </a:r>
            <a:r>
              <a:rPr lang="en-US" sz="1600" dirty="0">
                <a:solidFill>
                  <a:srgbClr val="313131"/>
                </a:solidFill>
              </a:rPr>
              <a:t>under the present scenario, </a:t>
            </a:r>
            <a:r>
              <a:rPr lang="en-US" sz="1600" dirty="0" smtClean="0">
                <a:solidFill>
                  <a:srgbClr val="313131"/>
                </a:solidFill>
              </a:rPr>
              <a:t>G </a:t>
            </a:r>
            <a:r>
              <a:rPr lang="en-US" sz="1600" dirty="0">
                <a:solidFill>
                  <a:srgbClr val="313131"/>
                </a:solidFill>
              </a:rPr>
              <a:t>Co has a PE in India?</a:t>
            </a:r>
          </a:p>
          <a:p>
            <a:pPr marL="285750" indent="-285750">
              <a:spcBef>
                <a:spcPts val="600"/>
              </a:spcBef>
              <a:buSzPct val="100000"/>
              <a:buFont typeface="Arial" panose="020B0604020202020204" pitchFamily="34" charset="0"/>
              <a:buChar char="•"/>
            </a:pPr>
            <a:r>
              <a:rPr lang="en-US" sz="1600" dirty="0">
                <a:solidFill>
                  <a:srgbClr val="313131"/>
                </a:solidFill>
              </a:rPr>
              <a:t>Post implementation of SEP, whether income earned by </a:t>
            </a:r>
            <a:r>
              <a:rPr lang="en-US" sz="1600" dirty="0" smtClean="0">
                <a:solidFill>
                  <a:srgbClr val="313131"/>
                </a:solidFill>
              </a:rPr>
              <a:t>G </a:t>
            </a:r>
            <a:r>
              <a:rPr lang="en-US" sz="1600" dirty="0">
                <a:solidFill>
                  <a:srgbClr val="313131"/>
                </a:solidFill>
              </a:rPr>
              <a:t>Co would fall within the purview of ‘business connection</a:t>
            </a:r>
            <a:r>
              <a:rPr lang="en-US" sz="1600" dirty="0" smtClean="0">
                <a:solidFill>
                  <a:srgbClr val="313131"/>
                </a:solidFill>
              </a:rPr>
              <a:t>?</a:t>
            </a:r>
          </a:p>
          <a:p>
            <a:pPr marL="285750" indent="-285750">
              <a:spcBef>
                <a:spcPts val="600"/>
              </a:spcBef>
              <a:buSzPct val="100000"/>
              <a:buFont typeface="Arial" panose="020B0604020202020204" pitchFamily="34" charset="0"/>
              <a:buChar char="•"/>
            </a:pPr>
            <a:r>
              <a:rPr lang="en-US" sz="1600" dirty="0" smtClean="0">
                <a:solidFill>
                  <a:srgbClr val="313131"/>
                </a:solidFill>
              </a:rPr>
              <a:t>Would the answer be different in case XY Co was a related party or an unrelated party of G Co?</a:t>
            </a:r>
          </a:p>
          <a:p>
            <a:pPr marL="285750" indent="-285750">
              <a:spcBef>
                <a:spcPts val="600"/>
              </a:spcBef>
              <a:buSzPct val="100000"/>
              <a:buFont typeface="Arial" panose="020B0604020202020204" pitchFamily="34" charset="0"/>
              <a:buChar char="•"/>
            </a:pPr>
            <a:r>
              <a:rPr lang="en-US" sz="1600" dirty="0" smtClean="0">
                <a:solidFill>
                  <a:srgbClr val="313131"/>
                </a:solidFill>
              </a:rPr>
              <a:t>Would the answer be different on the incomes earned from Indian users in case XY Co was a branch of G Co?</a:t>
            </a:r>
            <a:endParaRPr lang="en-US" sz="1600" dirty="0">
              <a:solidFill>
                <a:srgbClr val="313131"/>
              </a:solidFill>
            </a:endParaRPr>
          </a:p>
        </p:txBody>
      </p:sp>
      <p:grpSp>
        <p:nvGrpSpPr>
          <p:cNvPr id="25" name="Group 24"/>
          <p:cNvGrpSpPr>
            <a:grpSpLocks noChangeAspect="1"/>
          </p:cNvGrpSpPr>
          <p:nvPr/>
        </p:nvGrpSpPr>
        <p:grpSpPr>
          <a:xfrm>
            <a:off x="3927345" y="4044675"/>
            <a:ext cx="854153" cy="562428"/>
            <a:chOff x="6537910" y="4611206"/>
            <a:chExt cx="1849437" cy="1838325"/>
          </a:xfrm>
          <a:solidFill>
            <a:schemeClr val="accent2"/>
          </a:solidFill>
        </p:grpSpPr>
        <p:sp>
          <p:nvSpPr>
            <p:cNvPr id="26"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 name="Straight Arrow Connector 5"/>
          <p:cNvCxnSpPr/>
          <p:nvPr/>
        </p:nvCxnSpPr>
        <p:spPr>
          <a:xfrm>
            <a:off x="2662805" y="1645146"/>
            <a:ext cx="1616665" cy="22708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62805" y="2260879"/>
            <a:ext cx="1264540" cy="1712681"/>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2495" y="2351658"/>
            <a:ext cx="1308260" cy="307777"/>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Download mobile applications</a:t>
            </a:r>
            <a:endParaRPr lang="en-IN" sz="1000" dirty="0" smtClean="0">
              <a:solidFill>
                <a:srgbClr val="313131"/>
              </a:solidFill>
            </a:endParaRPr>
          </a:p>
        </p:txBody>
      </p:sp>
      <p:sp>
        <p:nvSpPr>
          <p:cNvPr id="36" name="TextBox 35"/>
          <p:cNvSpPr txBox="1"/>
          <p:nvPr/>
        </p:nvSpPr>
        <p:spPr>
          <a:xfrm rot="3228479">
            <a:off x="2811166" y="3210946"/>
            <a:ext cx="760293" cy="153888"/>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Revenue</a:t>
            </a:r>
            <a:endParaRPr lang="en-IN" sz="1000" dirty="0" smtClean="0">
              <a:solidFill>
                <a:srgbClr val="313131"/>
              </a:solidFill>
            </a:endParaRPr>
          </a:p>
        </p:txBody>
      </p:sp>
      <p:cxnSp>
        <p:nvCxnSpPr>
          <p:cNvPr id="37" name="Straight Arrow Connector 36"/>
          <p:cNvCxnSpPr/>
          <p:nvPr/>
        </p:nvCxnSpPr>
        <p:spPr>
          <a:xfrm>
            <a:off x="787244" y="2133209"/>
            <a:ext cx="0" cy="1641692"/>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89561" y="2764330"/>
            <a:ext cx="1376624" cy="153888"/>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Development Fees</a:t>
            </a:r>
            <a:endParaRPr lang="en-IN" sz="1000" dirty="0" smtClean="0">
              <a:solidFill>
                <a:srgbClr val="313131"/>
              </a:solidFill>
            </a:endParaRPr>
          </a:p>
        </p:txBody>
      </p:sp>
      <p:cxnSp>
        <p:nvCxnSpPr>
          <p:cNvPr id="38" name="Straight Arrow Connector 37"/>
          <p:cNvCxnSpPr/>
          <p:nvPr/>
        </p:nvCxnSpPr>
        <p:spPr>
          <a:xfrm flipH="1" flipV="1">
            <a:off x="1954221" y="2119477"/>
            <a:ext cx="7104" cy="163236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6200000">
            <a:off x="1028002" y="2687385"/>
            <a:ext cx="1308260" cy="307777"/>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Development of applications</a:t>
            </a:r>
            <a:endParaRPr lang="en-IN" sz="1000" dirty="0" smtClean="0">
              <a:solidFill>
                <a:srgbClr val="313131"/>
              </a:solidFill>
            </a:endParaRPr>
          </a:p>
        </p:txBody>
      </p:sp>
    </p:spTree>
    <p:extLst>
      <p:ext uri="{BB962C8B-B14F-4D97-AF65-F5344CB8AC3E}">
        <p14:creationId xmlns:p14="http://schemas.microsoft.com/office/powerpoint/2010/main" val="365964301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560762"/>
          </a:xfrm>
        </p:spPr>
        <p:txBody>
          <a:bodyPr/>
          <a:lstStyle/>
          <a:p>
            <a:r>
              <a:rPr lang="en-US" sz="2800" dirty="0"/>
              <a:t>Case Study </a:t>
            </a:r>
            <a:r>
              <a:rPr lang="en-US" sz="2800" dirty="0" smtClean="0"/>
              <a:t>3 </a:t>
            </a:r>
            <a:endParaRPr lang="en-IN" sz="2800" dirty="0"/>
          </a:p>
        </p:txBody>
      </p:sp>
      <p:sp>
        <p:nvSpPr>
          <p:cNvPr id="104" name="TextBox 103"/>
          <p:cNvSpPr txBox="1"/>
          <p:nvPr/>
        </p:nvSpPr>
        <p:spPr>
          <a:xfrm>
            <a:off x="439794" y="1105317"/>
            <a:ext cx="9809052" cy="5940088"/>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Discussion</a:t>
            </a:r>
          </a:p>
          <a:p>
            <a:pPr>
              <a:spcBef>
                <a:spcPts val="600"/>
              </a:spcBef>
              <a:buSzPct val="100000"/>
            </a:pPr>
            <a:endParaRPr lang="en-US" sz="1600" b="1" dirty="0" smtClean="0">
              <a:solidFill>
                <a:srgbClr val="313131"/>
              </a:solidFill>
            </a:endParaRPr>
          </a:p>
          <a:p>
            <a:pPr marL="285750" indent="-285750">
              <a:spcBef>
                <a:spcPts val="600"/>
              </a:spcBef>
              <a:buSzPct val="100000"/>
              <a:buFont typeface="Arial" panose="020B0604020202020204" pitchFamily="34" charset="0"/>
              <a:buChar char="•"/>
            </a:pPr>
            <a:r>
              <a:rPr lang="en-US" sz="1600" dirty="0" smtClean="0"/>
              <a:t>In terms of Section (9)(1)(</a:t>
            </a:r>
            <a:r>
              <a:rPr lang="en-US" sz="1600" dirty="0" err="1"/>
              <a:t>i</a:t>
            </a:r>
            <a:r>
              <a:rPr lang="en-US" sz="1600" dirty="0" smtClean="0"/>
              <a:t>) payment for downloading mobile applications does not constitute business connection in India and also there is no permanent establishment in India as per DTAA of India-Ireland.</a:t>
            </a:r>
          </a:p>
          <a:p>
            <a:pPr marL="285750" indent="-285750">
              <a:spcBef>
                <a:spcPts val="600"/>
              </a:spcBef>
              <a:buSzPct val="100000"/>
              <a:buFont typeface="Arial" panose="020B0604020202020204" pitchFamily="34" charset="0"/>
              <a:buChar char="•"/>
            </a:pPr>
            <a:r>
              <a:rPr lang="en-US" sz="1600" dirty="0" smtClean="0"/>
              <a:t>On a contrary note, one needs to examine whether the same constitutes ‘royalty’ under section 9(1)(vi) of the Act.  Definition of royalty shall be examined as per the Act vis-à-vis definition as per the DTAA. </a:t>
            </a:r>
          </a:p>
          <a:p>
            <a:pPr>
              <a:spcBef>
                <a:spcPts val="600"/>
              </a:spcBef>
              <a:buSzPct val="100000"/>
            </a:pPr>
            <a:r>
              <a:rPr lang="en-US" sz="1600" dirty="0" smtClean="0"/>
              <a:t>----------------------------------------------------------------------------------------------------------</a:t>
            </a:r>
            <a:endParaRPr lang="en-US" sz="1600" dirty="0"/>
          </a:p>
          <a:p>
            <a:pPr marL="342900" indent="-342900">
              <a:spcBef>
                <a:spcPts val="600"/>
              </a:spcBef>
              <a:buSzPct val="100000"/>
              <a:buFont typeface="Arial" panose="020B0604020202020204" pitchFamily="34" charset="0"/>
              <a:buChar char="•"/>
            </a:pPr>
            <a:r>
              <a:rPr lang="en-US" sz="1600" dirty="0" smtClean="0"/>
              <a:t>The definition of SEP encompasses “any transaction </a:t>
            </a:r>
            <a:r>
              <a:rPr lang="en-US" sz="1600" dirty="0"/>
              <a:t>in respect to any goods, services or </a:t>
            </a:r>
            <a:r>
              <a:rPr lang="en-US" sz="1600" dirty="0" smtClean="0"/>
              <a:t>property carried </a:t>
            </a:r>
            <a:r>
              <a:rPr lang="en-US" sz="1600" dirty="0"/>
              <a:t>on by the non- resident including </a:t>
            </a:r>
            <a:r>
              <a:rPr lang="en-US" sz="1600" dirty="0" smtClean="0"/>
              <a:t>provision of download </a:t>
            </a:r>
            <a:r>
              <a:rPr lang="en-US" sz="1600" dirty="0"/>
              <a:t>of data </a:t>
            </a:r>
            <a:r>
              <a:rPr lang="en-US" sz="1600" dirty="0" smtClean="0"/>
              <a:t>or software in India” would constitute a “business connection” in India.</a:t>
            </a:r>
            <a:endParaRPr lang="en-US" sz="1600" dirty="0"/>
          </a:p>
          <a:p>
            <a:pPr marL="342900" indent="-342900">
              <a:spcBef>
                <a:spcPts val="600"/>
              </a:spcBef>
              <a:buSzPct val="100000"/>
              <a:buFont typeface="Arial" panose="020B0604020202020204" pitchFamily="34" charset="0"/>
              <a:buChar char="•"/>
            </a:pPr>
            <a:r>
              <a:rPr lang="en-US" sz="1600" dirty="0" smtClean="0"/>
              <a:t>Accordingly, </a:t>
            </a:r>
            <a:r>
              <a:rPr lang="en-US" sz="1600" dirty="0">
                <a:solidFill>
                  <a:srgbClr val="313131"/>
                </a:solidFill>
              </a:rPr>
              <a:t>income earned by </a:t>
            </a:r>
            <a:r>
              <a:rPr lang="en-US" sz="1600" dirty="0" smtClean="0">
                <a:solidFill>
                  <a:srgbClr val="313131"/>
                </a:solidFill>
              </a:rPr>
              <a:t>G </a:t>
            </a:r>
            <a:r>
              <a:rPr lang="en-US" sz="1600" dirty="0">
                <a:solidFill>
                  <a:srgbClr val="313131"/>
                </a:solidFill>
              </a:rPr>
              <a:t>Co. </a:t>
            </a:r>
            <a:r>
              <a:rPr lang="en-US" sz="1600" dirty="0" smtClean="0">
                <a:solidFill>
                  <a:srgbClr val="313131"/>
                </a:solidFill>
              </a:rPr>
              <a:t>may trigger “business </a:t>
            </a:r>
            <a:r>
              <a:rPr lang="en-US" sz="1600" dirty="0">
                <a:solidFill>
                  <a:srgbClr val="313131"/>
                </a:solidFill>
              </a:rPr>
              <a:t>connection</a:t>
            </a:r>
            <a:r>
              <a:rPr lang="en-US" sz="1600" dirty="0" smtClean="0">
                <a:solidFill>
                  <a:srgbClr val="313131"/>
                </a:solidFill>
              </a:rPr>
              <a:t>” under the provisions of Section 9 of the Act (as amended by Finance Act, 2018).</a:t>
            </a:r>
          </a:p>
          <a:p>
            <a:pPr marL="342900" indent="-342900">
              <a:spcBef>
                <a:spcPts val="600"/>
              </a:spcBef>
              <a:buSzPct val="100000"/>
              <a:buFont typeface="Arial" panose="020B0604020202020204" pitchFamily="34" charset="0"/>
              <a:buChar char="•"/>
            </a:pPr>
            <a:r>
              <a:rPr lang="en-US" sz="1600" dirty="0" smtClean="0">
                <a:solidFill>
                  <a:srgbClr val="313131"/>
                </a:solidFill>
              </a:rPr>
              <a:t>However, the position needs to be revisited once the rules / threshold with regard to SEP are prescribed.</a:t>
            </a:r>
          </a:p>
          <a:p>
            <a:pPr>
              <a:spcBef>
                <a:spcPts val="600"/>
              </a:spcBef>
              <a:buSzPct val="100000"/>
            </a:pPr>
            <a:r>
              <a:rPr lang="en-US" sz="1600" dirty="0" smtClean="0"/>
              <a:t>----------------------------------------------------------------------------------------------------------</a:t>
            </a:r>
          </a:p>
          <a:p>
            <a:pPr marL="285750" indent="-285750">
              <a:spcBef>
                <a:spcPts val="600"/>
              </a:spcBef>
              <a:buSzPct val="100000"/>
              <a:buFont typeface="Arial" panose="020B0604020202020204" pitchFamily="34" charset="0"/>
              <a:buChar char="•"/>
            </a:pPr>
            <a:r>
              <a:rPr lang="en-US" sz="1600" dirty="0" smtClean="0">
                <a:solidFill>
                  <a:srgbClr val="313131"/>
                </a:solidFill>
              </a:rPr>
              <a:t>Whether XY Co being a related party or unrelated party of G Co is indifferent given that it does not secure customers to G Co.</a:t>
            </a:r>
          </a:p>
          <a:p>
            <a:pPr marL="285750" indent="-285750">
              <a:spcBef>
                <a:spcPts val="600"/>
              </a:spcBef>
              <a:buSzPct val="100000"/>
              <a:buFont typeface="Arial" panose="020B0604020202020204" pitchFamily="34" charset="0"/>
              <a:buChar char="•"/>
            </a:pPr>
            <a:r>
              <a:rPr lang="en-US" sz="1600" dirty="0" smtClean="0">
                <a:solidFill>
                  <a:srgbClr val="313131"/>
                </a:solidFill>
              </a:rPr>
              <a:t>If XY Co is the branch of G Co, then the revenue earned from Indian customers needs to be attributed to the extent it relates to the business from India.</a:t>
            </a:r>
            <a:endParaRPr lang="en-US" sz="1600" dirty="0">
              <a:solidFill>
                <a:srgbClr val="313131"/>
              </a:solidFill>
            </a:endParaRPr>
          </a:p>
        </p:txBody>
      </p:sp>
    </p:spTree>
    <p:extLst>
      <p:ext uri="{BB962C8B-B14F-4D97-AF65-F5344CB8AC3E}">
        <p14:creationId xmlns:p14="http://schemas.microsoft.com/office/powerpoint/2010/main" val="144757669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94" y="3048000"/>
            <a:ext cx="9241218" cy="589041"/>
          </a:xfrm>
        </p:spPr>
        <p:txBody>
          <a:bodyPr/>
          <a:lstStyle/>
          <a:p>
            <a:r>
              <a:rPr lang="en-US" dirty="0" smtClean="0"/>
              <a:t>Case Study </a:t>
            </a:r>
            <a:r>
              <a:rPr lang="en-US" dirty="0" smtClean="0"/>
              <a:t>4</a:t>
            </a:r>
            <a:endParaRPr lang="en-IN" dirty="0"/>
          </a:p>
        </p:txBody>
      </p:sp>
    </p:spTree>
    <p:extLst>
      <p:ext uri="{BB962C8B-B14F-4D97-AF65-F5344CB8AC3E}">
        <p14:creationId xmlns:p14="http://schemas.microsoft.com/office/powerpoint/2010/main" val="302693229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560762"/>
          </a:xfrm>
        </p:spPr>
        <p:txBody>
          <a:bodyPr/>
          <a:lstStyle/>
          <a:p>
            <a:r>
              <a:rPr lang="en-US" sz="2800" dirty="0" smtClean="0"/>
              <a:t>Case Study </a:t>
            </a:r>
            <a:r>
              <a:rPr lang="en-US" sz="2800" dirty="0" smtClean="0"/>
              <a:t>4</a:t>
            </a:r>
            <a:endParaRPr lang="en-IN" sz="2800" dirty="0"/>
          </a:p>
        </p:txBody>
      </p:sp>
      <p:sp>
        <p:nvSpPr>
          <p:cNvPr id="3" name="Rectangle 2"/>
          <p:cNvSpPr/>
          <p:nvPr/>
        </p:nvSpPr>
        <p:spPr bwMode="gray">
          <a:xfrm>
            <a:off x="439794" y="1441614"/>
            <a:ext cx="2153801" cy="711348"/>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IN" sz="1600" b="1" dirty="0">
                <a:solidFill>
                  <a:schemeClr val="bg1"/>
                </a:solidFill>
              </a:rPr>
              <a:t>R</a:t>
            </a:r>
            <a:r>
              <a:rPr lang="en-IN" sz="1600" b="1" dirty="0" smtClean="0">
                <a:solidFill>
                  <a:schemeClr val="bg1"/>
                </a:solidFill>
              </a:rPr>
              <a:t> Co</a:t>
            </a:r>
            <a:endParaRPr lang="en-IN" sz="1600" b="1" dirty="0">
              <a:solidFill>
                <a:schemeClr val="bg1"/>
              </a:solidFill>
            </a:endParaRPr>
          </a:p>
          <a:p>
            <a:pPr algn="ctr">
              <a:lnSpc>
                <a:spcPct val="106000"/>
              </a:lnSpc>
              <a:buFont typeface="Wingdings 2" pitchFamily="18" charset="2"/>
              <a:buNone/>
            </a:pPr>
            <a:r>
              <a:rPr lang="en-IN" sz="1600" b="1" dirty="0" smtClean="0">
                <a:solidFill>
                  <a:schemeClr val="bg1"/>
                </a:solidFill>
              </a:rPr>
              <a:t>(Singapore)</a:t>
            </a:r>
          </a:p>
        </p:txBody>
      </p:sp>
      <p:sp>
        <p:nvSpPr>
          <p:cNvPr id="5" name="Rectangle 4"/>
          <p:cNvSpPr/>
          <p:nvPr/>
        </p:nvSpPr>
        <p:spPr bwMode="gray">
          <a:xfrm>
            <a:off x="439794" y="3745062"/>
            <a:ext cx="2103560" cy="696310"/>
          </a:xfrm>
          <a:prstGeom prst="rect">
            <a:avLst/>
          </a:prstGeom>
          <a:solidFill>
            <a:srgbClr val="57575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XY Co (India)</a:t>
            </a:r>
            <a:endParaRPr lang="en-IN" sz="1600" b="1" dirty="0" smtClean="0">
              <a:solidFill>
                <a:schemeClr val="bg1"/>
              </a:solidFill>
            </a:endParaRPr>
          </a:p>
        </p:txBody>
      </p:sp>
      <p:sp>
        <p:nvSpPr>
          <p:cNvPr id="7" name="TextBox 6"/>
          <p:cNvSpPr txBox="1"/>
          <p:nvPr/>
        </p:nvSpPr>
        <p:spPr>
          <a:xfrm>
            <a:off x="3818395" y="4682767"/>
            <a:ext cx="1072052" cy="153888"/>
          </a:xfrm>
          <a:prstGeom prst="rect">
            <a:avLst/>
          </a:prstGeom>
          <a:noFill/>
        </p:spPr>
        <p:txBody>
          <a:bodyPr wrap="square" lIns="0" tIns="0" rIns="0" bIns="0" rtlCol="0">
            <a:spAutoFit/>
          </a:bodyPr>
          <a:lstStyle/>
          <a:p>
            <a:pPr>
              <a:lnSpc>
                <a:spcPts val="1200"/>
              </a:lnSpc>
              <a:buSzPct val="100000"/>
            </a:pPr>
            <a:r>
              <a:rPr lang="en-US" sz="1000" dirty="0" smtClean="0">
                <a:solidFill>
                  <a:srgbClr val="313131"/>
                </a:solidFill>
              </a:rPr>
              <a:t>India </a:t>
            </a:r>
            <a:r>
              <a:rPr lang="en-US" sz="1000" dirty="0">
                <a:solidFill>
                  <a:srgbClr val="313131"/>
                </a:solidFill>
              </a:rPr>
              <a:t>customers</a:t>
            </a:r>
            <a:endParaRPr lang="en-IN" sz="1000" dirty="0" smtClean="0">
              <a:solidFill>
                <a:srgbClr val="313131"/>
              </a:solidFill>
            </a:endParaRPr>
          </a:p>
        </p:txBody>
      </p:sp>
      <p:sp>
        <p:nvSpPr>
          <p:cNvPr id="45" name="TextBox 44"/>
          <p:cNvSpPr txBox="1"/>
          <p:nvPr/>
        </p:nvSpPr>
        <p:spPr>
          <a:xfrm>
            <a:off x="5494847" y="563323"/>
            <a:ext cx="4823209" cy="4001095"/>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Facts</a:t>
            </a:r>
          </a:p>
          <a:p>
            <a:pPr marL="342900" indent="-342900">
              <a:spcBef>
                <a:spcPts val="600"/>
              </a:spcBef>
              <a:buSzPct val="100000"/>
              <a:buFont typeface="Arial" panose="020B0604020202020204" pitchFamily="34" charset="0"/>
              <a:buChar char="•"/>
            </a:pPr>
            <a:r>
              <a:rPr lang="en-US" sz="1600" dirty="0" smtClean="0"/>
              <a:t>R Co </a:t>
            </a:r>
            <a:r>
              <a:rPr lang="en-US" sz="1600" dirty="0"/>
              <a:t>incorporated in </a:t>
            </a:r>
            <a:r>
              <a:rPr lang="en-US" sz="1600" dirty="0" smtClean="0"/>
              <a:t>Singapore, </a:t>
            </a:r>
            <a:r>
              <a:rPr lang="en-US" sz="1600" dirty="0"/>
              <a:t>is engaged in the business of providing </a:t>
            </a:r>
            <a:r>
              <a:rPr lang="en-US" sz="1600" dirty="0" smtClean="0"/>
              <a:t>cloud computing services to customers worldwide. It has data servers and development team in Singapore.</a:t>
            </a:r>
          </a:p>
          <a:p>
            <a:pPr marL="342900" indent="-342900">
              <a:spcBef>
                <a:spcPts val="600"/>
              </a:spcBef>
              <a:buSzPct val="100000"/>
              <a:buFont typeface="Arial" panose="020B0604020202020204" pitchFamily="34" charset="0"/>
              <a:buChar char="•"/>
            </a:pPr>
            <a:r>
              <a:rPr lang="en-US" sz="1600" dirty="0" smtClean="0"/>
              <a:t>Customers </a:t>
            </a:r>
            <a:r>
              <a:rPr lang="en-US" sz="1600" dirty="0"/>
              <a:t>in India also avail </a:t>
            </a:r>
            <a:r>
              <a:rPr lang="en-US" sz="1600" dirty="0" smtClean="0"/>
              <a:t>the cloud computing services and makes direct payment to R Co.</a:t>
            </a:r>
          </a:p>
          <a:p>
            <a:pPr marL="342900" indent="-342900">
              <a:spcBef>
                <a:spcPts val="600"/>
              </a:spcBef>
              <a:buSzPct val="100000"/>
              <a:buFont typeface="Arial" panose="020B0604020202020204" pitchFamily="34" charset="0"/>
              <a:buChar char="•"/>
            </a:pPr>
            <a:r>
              <a:rPr lang="en-US" sz="1600" dirty="0" smtClean="0"/>
              <a:t>R Co </a:t>
            </a:r>
            <a:r>
              <a:rPr lang="en-US" sz="1600" dirty="0"/>
              <a:t>does not have any branch / permanent establishment in India</a:t>
            </a:r>
            <a:r>
              <a:rPr lang="en-US" sz="1600" dirty="0" smtClean="0"/>
              <a:t>.</a:t>
            </a:r>
          </a:p>
          <a:p>
            <a:pPr marL="342900" indent="-342900">
              <a:spcBef>
                <a:spcPts val="600"/>
              </a:spcBef>
              <a:buSzPct val="100000"/>
              <a:buFont typeface="Arial" panose="020B0604020202020204" pitchFamily="34" charset="0"/>
              <a:buChar char="•"/>
            </a:pPr>
            <a:r>
              <a:rPr lang="en-US" sz="1600" dirty="0" smtClean="0">
                <a:solidFill>
                  <a:srgbClr val="313131"/>
                </a:solidFill>
              </a:rPr>
              <a:t>XY Co is an Indian entity engaged in marketing/promotion and support services to the customers in India. XY Co is remunerated on cost plus basis.</a:t>
            </a:r>
            <a:endParaRPr lang="en-IN" sz="1600" dirty="0" smtClean="0">
              <a:solidFill>
                <a:srgbClr val="313131"/>
              </a:solidFill>
            </a:endParaRPr>
          </a:p>
        </p:txBody>
      </p:sp>
      <p:sp>
        <p:nvSpPr>
          <p:cNvPr id="46" name="TextBox 45"/>
          <p:cNvSpPr txBox="1"/>
          <p:nvPr/>
        </p:nvSpPr>
        <p:spPr>
          <a:xfrm>
            <a:off x="251209" y="4983968"/>
            <a:ext cx="10189028" cy="2031325"/>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spAutoFit/>
          </a:bodyPr>
          <a:lstStyle/>
          <a:p>
            <a:pPr>
              <a:spcBef>
                <a:spcPts val="600"/>
              </a:spcBef>
              <a:buSzPct val="100000"/>
            </a:pPr>
            <a:r>
              <a:rPr lang="en-US" sz="1600" b="1" dirty="0">
                <a:solidFill>
                  <a:srgbClr val="313131"/>
                </a:solidFill>
              </a:rPr>
              <a:t>Issues to be examined</a:t>
            </a:r>
          </a:p>
          <a:p>
            <a:pPr marL="285750" indent="-285750">
              <a:spcBef>
                <a:spcPts val="600"/>
              </a:spcBef>
              <a:buSzPct val="100000"/>
              <a:buFont typeface="Arial" panose="020B0604020202020204" pitchFamily="34" charset="0"/>
              <a:buChar char="•"/>
            </a:pPr>
            <a:r>
              <a:rPr lang="en-US" sz="1600" dirty="0" smtClean="0">
                <a:solidFill>
                  <a:srgbClr val="313131"/>
                </a:solidFill>
              </a:rPr>
              <a:t>Characterization </a:t>
            </a:r>
            <a:r>
              <a:rPr lang="en-US" sz="1600" dirty="0">
                <a:solidFill>
                  <a:srgbClr val="313131"/>
                </a:solidFill>
              </a:rPr>
              <a:t>of income earned by R</a:t>
            </a:r>
            <a:r>
              <a:rPr lang="en-US" sz="1600" dirty="0" smtClean="0">
                <a:solidFill>
                  <a:srgbClr val="313131"/>
                </a:solidFill>
              </a:rPr>
              <a:t> </a:t>
            </a:r>
            <a:r>
              <a:rPr lang="en-US" sz="1600" dirty="0">
                <a:solidFill>
                  <a:srgbClr val="313131"/>
                </a:solidFill>
              </a:rPr>
              <a:t>Co in </a:t>
            </a:r>
            <a:r>
              <a:rPr lang="en-US" sz="1600" dirty="0" smtClean="0">
                <a:solidFill>
                  <a:srgbClr val="313131"/>
                </a:solidFill>
              </a:rPr>
              <a:t>India.</a:t>
            </a:r>
          </a:p>
          <a:p>
            <a:pPr marL="285750" indent="-285750">
              <a:spcBef>
                <a:spcPts val="600"/>
              </a:spcBef>
              <a:buSzPct val="100000"/>
              <a:buFont typeface="Arial" panose="020B0604020202020204" pitchFamily="34" charset="0"/>
              <a:buChar char="•"/>
            </a:pPr>
            <a:r>
              <a:rPr lang="en-US" sz="1600" dirty="0" smtClean="0">
                <a:solidFill>
                  <a:srgbClr val="313131"/>
                </a:solidFill>
              </a:rPr>
              <a:t>Whether </a:t>
            </a:r>
            <a:r>
              <a:rPr lang="en-US" sz="1600" dirty="0">
                <a:solidFill>
                  <a:srgbClr val="313131"/>
                </a:solidFill>
              </a:rPr>
              <a:t>under the present scenario, R</a:t>
            </a:r>
            <a:r>
              <a:rPr lang="en-US" sz="1600" dirty="0" smtClean="0">
                <a:solidFill>
                  <a:srgbClr val="313131"/>
                </a:solidFill>
              </a:rPr>
              <a:t> </a:t>
            </a:r>
            <a:r>
              <a:rPr lang="en-US" sz="1600" dirty="0">
                <a:solidFill>
                  <a:srgbClr val="313131"/>
                </a:solidFill>
              </a:rPr>
              <a:t>Co has a PE in India?</a:t>
            </a:r>
          </a:p>
          <a:p>
            <a:pPr marL="285750" indent="-285750">
              <a:spcBef>
                <a:spcPts val="600"/>
              </a:spcBef>
              <a:buSzPct val="100000"/>
              <a:buFont typeface="Arial" panose="020B0604020202020204" pitchFamily="34" charset="0"/>
              <a:buChar char="•"/>
            </a:pPr>
            <a:r>
              <a:rPr lang="en-US" sz="1600" dirty="0">
                <a:solidFill>
                  <a:srgbClr val="313131"/>
                </a:solidFill>
              </a:rPr>
              <a:t>Post implementation of SEP, whether income earned by R</a:t>
            </a:r>
            <a:r>
              <a:rPr lang="en-US" sz="1600" dirty="0" smtClean="0">
                <a:solidFill>
                  <a:srgbClr val="313131"/>
                </a:solidFill>
              </a:rPr>
              <a:t> </a:t>
            </a:r>
            <a:r>
              <a:rPr lang="en-US" sz="1600" dirty="0">
                <a:solidFill>
                  <a:srgbClr val="313131"/>
                </a:solidFill>
              </a:rPr>
              <a:t>Co would fall within the purview of ‘business connection</a:t>
            </a:r>
            <a:r>
              <a:rPr lang="en-US" sz="1600" dirty="0" smtClean="0">
                <a:solidFill>
                  <a:srgbClr val="313131"/>
                </a:solidFill>
              </a:rPr>
              <a:t>?</a:t>
            </a:r>
          </a:p>
          <a:p>
            <a:pPr marL="285750" indent="-285750">
              <a:spcBef>
                <a:spcPts val="600"/>
              </a:spcBef>
              <a:buSzPct val="100000"/>
              <a:buFont typeface="Arial" panose="020B0604020202020204" pitchFamily="34" charset="0"/>
              <a:buChar char="•"/>
            </a:pPr>
            <a:r>
              <a:rPr lang="en-US" sz="1600" dirty="0" smtClean="0">
                <a:solidFill>
                  <a:srgbClr val="313131"/>
                </a:solidFill>
              </a:rPr>
              <a:t>Would the answer be different on the incomes earned from Indian customers in case XY Co was securing customers for R Co?</a:t>
            </a:r>
            <a:endParaRPr lang="en-US" sz="1600" dirty="0">
              <a:solidFill>
                <a:srgbClr val="313131"/>
              </a:solidFill>
            </a:endParaRPr>
          </a:p>
        </p:txBody>
      </p:sp>
      <p:grpSp>
        <p:nvGrpSpPr>
          <p:cNvPr id="25" name="Group 24"/>
          <p:cNvGrpSpPr>
            <a:grpSpLocks noChangeAspect="1"/>
          </p:cNvGrpSpPr>
          <p:nvPr/>
        </p:nvGrpSpPr>
        <p:grpSpPr>
          <a:xfrm>
            <a:off x="3927345" y="4044675"/>
            <a:ext cx="854153" cy="562428"/>
            <a:chOff x="6537910" y="4611206"/>
            <a:chExt cx="1849437" cy="1838325"/>
          </a:xfrm>
          <a:solidFill>
            <a:schemeClr val="accent2"/>
          </a:solidFill>
        </p:grpSpPr>
        <p:sp>
          <p:nvSpPr>
            <p:cNvPr id="26"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 name="Straight Arrow Connector 5"/>
          <p:cNvCxnSpPr/>
          <p:nvPr/>
        </p:nvCxnSpPr>
        <p:spPr>
          <a:xfrm>
            <a:off x="2662805" y="1645146"/>
            <a:ext cx="1616665" cy="22708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62805" y="2260879"/>
            <a:ext cx="1264540" cy="1712681"/>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2495" y="2351658"/>
            <a:ext cx="1308260" cy="307777"/>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Cloud Computing services</a:t>
            </a:r>
            <a:endParaRPr lang="en-IN" sz="1000" dirty="0" smtClean="0">
              <a:solidFill>
                <a:srgbClr val="313131"/>
              </a:solidFill>
            </a:endParaRPr>
          </a:p>
        </p:txBody>
      </p:sp>
      <p:sp>
        <p:nvSpPr>
          <p:cNvPr id="36" name="TextBox 35"/>
          <p:cNvSpPr txBox="1"/>
          <p:nvPr/>
        </p:nvSpPr>
        <p:spPr>
          <a:xfrm rot="3228479">
            <a:off x="2691186" y="3418460"/>
            <a:ext cx="1308260" cy="153888"/>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Revenue</a:t>
            </a:r>
            <a:endParaRPr lang="en-IN" sz="1000" dirty="0" smtClean="0">
              <a:solidFill>
                <a:srgbClr val="313131"/>
              </a:solidFill>
            </a:endParaRPr>
          </a:p>
        </p:txBody>
      </p:sp>
      <p:cxnSp>
        <p:nvCxnSpPr>
          <p:cNvPr id="37" name="Straight Arrow Connector 36"/>
          <p:cNvCxnSpPr/>
          <p:nvPr/>
        </p:nvCxnSpPr>
        <p:spPr>
          <a:xfrm>
            <a:off x="787244" y="2133209"/>
            <a:ext cx="0" cy="1641692"/>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58221" y="2794359"/>
            <a:ext cx="1142056" cy="153888"/>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Cost-plus fee</a:t>
            </a:r>
            <a:endParaRPr lang="en-IN" sz="1000" dirty="0" smtClean="0">
              <a:solidFill>
                <a:srgbClr val="313131"/>
              </a:solidFill>
            </a:endParaRPr>
          </a:p>
        </p:txBody>
      </p:sp>
      <p:cxnSp>
        <p:nvCxnSpPr>
          <p:cNvPr id="38" name="Straight Arrow Connector 37"/>
          <p:cNvCxnSpPr/>
          <p:nvPr/>
        </p:nvCxnSpPr>
        <p:spPr>
          <a:xfrm flipH="1" flipV="1">
            <a:off x="1954221" y="2119477"/>
            <a:ext cx="7104" cy="163236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6200000">
            <a:off x="941881" y="2773507"/>
            <a:ext cx="1480504" cy="307777"/>
          </a:xfrm>
          <a:prstGeom prst="rect">
            <a:avLst/>
          </a:prstGeom>
          <a:noFill/>
        </p:spPr>
        <p:txBody>
          <a:bodyPr wrap="square" lIns="0" tIns="0" rIns="0" bIns="0" rtlCol="0">
            <a:spAutoFit/>
          </a:bodyPr>
          <a:lstStyle/>
          <a:p>
            <a:pPr>
              <a:spcBef>
                <a:spcPts val="600"/>
              </a:spcBef>
              <a:buSzPct val="100000"/>
            </a:pPr>
            <a:r>
              <a:rPr lang="en-US" sz="1000" dirty="0" smtClean="0">
                <a:solidFill>
                  <a:srgbClr val="313131"/>
                </a:solidFill>
              </a:rPr>
              <a:t>Marketing/promotion and support services</a:t>
            </a:r>
            <a:endParaRPr lang="en-IN" sz="1000" dirty="0" smtClean="0">
              <a:solidFill>
                <a:srgbClr val="313131"/>
              </a:solidFill>
            </a:endParaRPr>
          </a:p>
        </p:txBody>
      </p:sp>
    </p:spTree>
    <p:extLst>
      <p:ext uri="{BB962C8B-B14F-4D97-AF65-F5344CB8AC3E}">
        <p14:creationId xmlns:p14="http://schemas.microsoft.com/office/powerpoint/2010/main" val="368969631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94" y="279795"/>
            <a:ext cx="9809052" cy="560762"/>
          </a:xfrm>
        </p:spPr>
        <p:txBody>
          <a:bodyPr/>
          <a:lstStyle/>
          <a:p>
            <a:r>
              <a:rPr lang="en-US" sz="2800" dirty="0"/>
              <a:t>Case Study </a:t>
            </a:r>
            <a:r>
              <a:rPr lang="en-US" sz="2800" dirty="0" smtClean="0"/>
              <a:t>4 </a:t>
            </a:r>
            <a:endParaRPr lang="en-IN" sz="2800" dirty="0"/>
          </a:p>
        </p:txBody>
      </p:sp>
      <p:sp>
        <p:nvSpPr>
          <p:cNvPr id="104" name="TextBox 103"/>
          <p:cNvSpPr txBox="1"/>
          <p:nvPr/>
        </p:nvSpPr>
        <p:spPr>
          <a:xfrm>
            <a:off x="439794" y="1105317"/>
            <a:ext cx="9809052" cy="4801314"/>
          </a:xfrm>
          <a:prstGeom prst="rect">
            <a:avLst/>
          </a:prstGeom>
          <a:noFill/>
        </p:spPr>
        <p:txBody>
          <a:bodyPr wrap="square" lIns="0" tIns="0" rIns="0" bIns="0" rtlCol="0">
            <a:spAutoFit/>
          </a:bodyPr>
          <a:lstStyle/>
          <a:p>
            <a:pPr>
              <a:spcBef>
                <a:spcPts val="600"/>
              </a:spcBef>
              <a:buSzPct val="100000"/>
            </a:pPr>
            <a:r>
              <a:rPr lang="en-US" sz="1600" b="1" dirty="0" smtClean="0">
                <a:solidFill>
                  <a:srgbClr val="313131"/>
                </a:solidFill>
              </a:rPr>
              <a:t>Discussion</a:t>
            </a:r>
          </a:p>
          <a:p>
            <a:pPr>
              <a:spcBef>
                <a:spcPts val="600"/>
              </a:spcBef>
              <a:buSzPct val="100000"/>
            </a:pPr>
            <a:endParaRPr lang="en-US" sz="1600" b="1" dirty="0" smtClean="0">
              <a:solidFill>
                <a:srgbClr val="313131"/>
              </a:solidFill>
            </a:endParaRPr>
          </a:p>
          <a:p>
            <a:pPr marL="285750" indent="-285750">
              <a:spcBef>
                <a:spcPts val="600"/>
              </a:spcBef>
              <a:buSzPct val="100000"/>
              <a:buFont typeface="Arial" panose="020B0604020202020204" pitchFamily="34" charset="0"/>
              <a:buChar char="•"/>
            </a:pPr>
            <a:r>
              <a:rPr lang="en-US" sz="1600" dirty="0" smtClean="0"/>
              <a:t>In terms of Section (9)(1)(</a:t>
            </a:r>
            <a:r>
              <a:rPr lang="en-US" sz="1600" dirty="0" err="1"/>
              <a:t>i</a:t>
            </a:r>
            <a:r>
              <a:rPr lang="en-US" sz="1600" dirty="0" smtClean="0"/>
              <a:t>) payment for availing cloud computing services does not constitute business connection in India and also there is no permanent establishment in India as per DTAA of India-Singapore.</a:t>
            </a:r>
          </a:p>
          <a:p>
            <a:pPr marL="285750" indent="-285750">
              <a:spcBef>
                <a:spcPts val="600"/>
              </a:spcBef>
              <a:buSzPct val="100000"/>
              <a:buFont typeface="Arial" panose="020B0604020202020204" pitchFamily="34" charset="0"/>
              <a:buChar char="•"/>
            </a:pPr>
            <a:r>
              <a:rPr lang="en-US" sz="1600" dirty="0" smtClean="0"/>
              <a:t>On a contrary note, one needs to examine whether the same constitutes ‘royalty’ under section 9(1)(vi) of the Act.  Definition of royalty shall be examined as per the Act vis-à-vis definition as per the DTAA. </a:t>
            </a:r>
          </a:p>
          <a:p>
            <a:pPr>
              <a:spcBef>
                <a:spcPts val="600"/>
              </a:spcBef>
              <a:buSzPct val="100000"/>
            </a:pPr>
            <a:r>
              <a:rPr lang="en-US" sz="1600" dirty="0" smtClean="0"/>
              <a:t>----------------------------------------------------------------------------------------------------------</a:t>
            </a:r>
            <a:endParaRPr lang="en-US" sz="1600" dirty="0"/>
          </a:p>
          <a:p>
            <a:pPr marL="342900" indent="-342900">
              <a:spcBef>
                <a:spcPts val="600"/>
              </a:spcBef>
              <a:buSzPct val="100000"/>
              <a:buFont typeface="Arial" panose="020B0604020202020204" pitchFamily="34" charset="0"/>
              <a:buChar char="•"/>
            </a:pPr>
            <a:r>
              <a:rPr lang="en-US" sz="1600" dirty="0" smtClean="0"/>
              <a:t>Post implementation of SEP, </a:t>
            </a:r>
            <a:r>
              <a:rPr lang="en-US" sz="1600" dirty="0">
                <a:solidFill>
                  <a:srgbClr val="313131"/>
                </a:solidFill>
              </a:rPr>
              <a:t>income earned by R</a:t>
            </a:r>
            <a:r>
              <a:rPr lang="en-US" sz="1600" dirty="0" smtClean="0">
                <a:solidFill>
                  <a:srgbClr val="313131"/>
                </a:solidFill>
              </a:rPr>
              <a:t> </a:t>
            </a:r>
            <a:r>
              <a:rPr lang="en-US" sz="1600" dirty="0">
                <a:solidFill>
                  <a:srgbClr val="313131"/>
                </a:solidFill>
              </a:rPr>
              <a:t>Co. </a:t>
            </a:r>
            <a:r>
              <a:rPr lang="en-US" sz="1600" dirty="0" smtClean="0">
                <a:solidFill>
                  <a:srgbClr val="313131"/>
                </a:solidFill>
              </a:rPr>
              <a:t>may trigger “business </a:t>
            </a:r>
            <a:r>
              <a:rPr lang="en-US" sz="1600" dirty="0">
                <a:solidFill>
                  <a:srgbClr val="313131"/>
                </a:solidFill>
              </a:rPr>
              <a:t>connection</a:t>
            </a:r>
            <a:r>
              <a:rPr lang="en-US" sz="1600" dirty="0" smtClean="0">
                <a:solidFill>
                  <a:srgbClr val="313131"/>
                </a:solidFill>
              </a:rPr>
              <a:t>” under the provisions of Section 9 of the Act (as amended by Finance Act, 2018).</a:t>
            </a:r>
          </a:p>
          <a:p>
            <a:pPr marL="342900" indent="-342900">
              <a:spcBef>
                <a:spcPts val="600"/>
              </a:spcBef>
              <a:buSzPct val="100000"/>
              <a:buFont typeface="Arial" panose="020B0604020202020204" pitchFamily="34" charset="0"/>
              <a:buChar char="•"/>
            </a:pPr>
            <a:r>
              <a:rPr lang="en-US" sz="1600" dirty="0" smtClean="0">
                <a:solidFill>
                  <a:srgbClr val="313131"/>
                </a:solidFill>
              </a:rPr>
              <a:t>However, the position needs to be revisited once the rules / threshold with regard to SEP are prescribed.</a:t>
            </a:r>
          </a:p>
          <a:p>
            <a:pPr>
              <a:spcBef>
                <a:spcPts val="600"/>
              </a:spcBef>
              <a:buSzPct val="100000"/>
            </a:pPr>
            <a:r>
              <a:rPr lang="en-US" sz="1600" dirty="0" smtClean="0"/>
              <a:t>----------------------------------------------------------------------------------------------------------</a:t>
            </a:r>
          </a:p>
          <a:p>
            <a:pPr marL="285750" indent="-285750">
              <a:spcBef>
                <a:spcPts val="600"/>
              </a:spcBef>
              <a:buSzPct val="100000"/>
              <a:buFont typeface="Arial" panose="020B0604020202020204" pitchFamily="34" charset="0"/>
              <a:buChar char="•"/>
            </a:pPr>
            <a:r>
              <a:rPr lang="en-US" sz="1600" dirty="0" smtClean="0">
                <a:solidFill>
                  <a:srgbClr val="313131"/>
                </a:solidFill>
              </a:rPr>
              <a:t>If XY Co is securing the contracts to R Co., irrespective of whether there exists SEP, the income of R Co may be attributed to the extent it relates business from India if it plays the principal role in securing contracts on behalf of R Co.</a:t>
            </a:r>
          </a:p>
        </p:txBody>
      </p:sp>
    </p:spTree>
    <p:extLst>
      <p:ext uri="{BB962C8B-B14F-4D97-AF65-F5344CB8AC3E}">
        <p14:creationId xmlns:p14="http://schemas.microsoft.com/office/powerpoint/2010/main" val="24278892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76844" y="2865022"/>
            <a:ext cx="5209963" cy="4201583"/>
            <a:chOff x="5103800" y="2529152"/>
            <a:chExt cx="3467689" cy="3178015"/>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00" y="5347156"/>
              <a:ext cx="3467689" cy="36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rot="8501623">
              <a:off x="6776156" y="3833767"/>
              <a:ext cx="1190173" cy="1552284"/>
            </a:xfrm>
            <a:custGeom>
              <a:avLst/>
              <a:gdLst>
                <a:gd name="T0" fmla="*/ 888 w 1104"/>
                <a:gd name="T1" fmla="*/ 0 h 1608"/>
                <a:gd name="T2" fmla="*/ 184 w 1104"/>
                <a:gd name="T3" fmla="*/ 0 h 1608"/>
                <a:gd name="T4" fmla="*/ 0 w 1104"/>
                <a:gd name="T5" fmla="*/ 200 h 1608"/>
                <a:gd name="T6" fmla="*/ 8 w 1104"/>
                <a:gd name="T7" fmla="*/ 952 h 1608"/>
                <a:gd name="T8" fmla="*/ 144 w 1104"/>
                <a:gd name="T9" fmla="*/ 1240 h 1608"/>
                <a:gd name="T10" fmla="*/ 436 w 1104"/>
                <a:gd name="T11" fmla="*/ 1532 h 1608"/>
                <a:gd name="T12" fmla="*/ 680 w 1104"/>
                <a:gd name="T13" fmla="*/ 1520 h 1608"/>
                <a:gd name="T14" fmla="*/ 960 w 1104"/>
                <a:gd name="T15" fmla="*/ 1240 h 1608"/>
                <a:gd name="T16" fmla="*/ 1088 w 1104"/>
                <a:gd name="T17" fmla="*/ 920 h 1608"/>
                <a:gd name="T18" fmla="*/ 1064 w 1104"/>
                <a:gd name="T19" fmla="*/ 128 h 1608"/>
                <a:gd name="T20" fmla="*/ 888 w 1104"/>
                <a:gd name="T21" fmla="*/ 0 h 1608"/>
                <a:gd name="T22" fmla="*/ 0 w 1104"/>
                <a:gd name="T23" fmla="*/ 0 h 1608"/>
                <a:gd name="T24" fmla="*/ 1104 w 1104"/>
                <a:gd name="T25" fmla="*/ 1608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chemeClr val="accent3"/>
            </a:solidFill>
            <a:ln>
              <a:noFill/>
            </a:ln>
            <a:extLst/>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sz="4981" dirty="0">
                  <a:solidFill>
                    <a:prstClr val="white"/>
                  </a:solidFill>
                </a:rPr>
                <a:t>?</a:t>
              </a:r>
            </a:p>
          </p:txBody>
        </p:sp>
        <p:sp>
          <p:nvSpPr>
            <p:cNvPr id="12" name="Freeform 11"/>
            <p:cNvSpPr>
              <a:spLocks/>
            </p:cNvSpPr>
            <p:nvPr/>
          </p:nvSpPr>
          <p:spPr bwMode="auto">
            <a:xfrm rot="19219215">
              <a:off x="5885763" y="2529152"/>
              <a:ext cx="1190173" cy="1719219"/>
            </a:xfrm>
            <a:custGeom>
              <a:avLst/>
              <a:gdLst>
                <a:gd name="T0" fmla="*/ 888 w 1104"/>
                <a:gd name="T1" fmla="*/ 0 h 1608"/>
                <a:gd name="T2" fmla="*/ 184 w 1104"/>
                <a:gd name="T3" fmla="*/ 0 h 1608"/>
                <a:gd name="T4" fmla="*/ 0 w 1104"/>
                <a:gd name="T5" fmla="*/ 200 h 1608"/>
                <a:gd name="T6" fmla="*/ 8 w 1104"/>
                <a:gd name="T7" fmla="*/ 952 h 1608"/>
                <a:gd name="T8" fmla="*/ 144 w 1104"/>
                <a:gd name="T9" fmla="*/ 1240 h 1608"/>
                <a:gd name="T10" fmla="*/ 436 w 1104"/>
                <a:gd name="T11" fmla="*/ 1532 h 1608"/>
                <a:gd name="T12" fmla="*/ 680 w 1104"/>
                <a:gd name="T13" fmla="*/ 1520 h 1608"/>
                <a:gd name="T14" fmla="*/ 960 w 1104"/>
                <a:gd name="T15" fmla="*/ 1240 h 1608"/>
                <a:gd name="T16" fmla="*/ 1088 w 1104"/>
                <a:gd name="T17" fmla="*/ 920 h 1608"/>
                <a:gd name="T18" fmla="*/ 1064 w 1104"/>
                <a:gd name="T19" fmla="*/ 128 h 1608"/>
                <a:gd name="T20" fmla="*/ 888 w 1104"/>
                <a:gd name="T21" fmla="*/ 0 h 1608"/>
                <a:gd name="T22" fmla="*/ 0 w 1104"/>
                <a:gd name="T23" fmla="*/ 0 h 1608"/>
                <a:gd name="T24" fmla="*/ 1104 w 1104"/>
                <a:gd name="T25" fmla="*/ 1608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chemeClr val="accent1"/>
            </a:solidFill>
            <a:ln>
              <a:noFill/>
            </a:ln>
            <a:extLst/>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sz="4981" dirty="0">
                  <a:solidFill>
                    <a:prstClr val="white"/>
                  </a:solidFill>
                </a:rPr>
                <a:t>?</a:t>
              </a:r>
              <a:endParaRPr lang="en-US" sz="1245" dirty="0">
                <a:solidFill>
                  <a:prstClr val="white"/>
                </a:solidFill>
              </a:endParaRPr>
            </a:p>
          </p:txBody>
        </p:sp>
        <p:sp>
          <p:nvSpPr>
            <p:cNvPr id="13" name="Freeform 12"/>
            <p:cNvSpPr>
              <a:spLocks/>
            </p:cNvSpPr>
            <p:nvPr/>
          </p:nvSpPr>
          <p:spPr bwMode="auto">
            <a:xfrm rot="3019215">
              <a:off x="7100367" y="2615330"/>
              <a:ext cx="1190173" cy="1552283"/>
            </a:xfrm>
            <a:custGeom>
              <a:avLst/>
              <a:gdLst>
                <a:gd name="T0" fmla="*/ 888 w 1104"/>
                <a:gd name="T1" fmla="*/ 0 h 1608"/>
                <a:gd name="T2" fmla="*/ 184 w 1104"/>
                <a:gd name="T3" fmla="*/ 0 h 1608"/>
                <a:gd name="T4" fmla="*/ 0 w 1104"/>
                <a:gd name="T5" fmla="*/ 200 h 1608"/>
                <a:gd name="T6" fmla="*/ 8 w 1104"/>
                <a:gd name="T7" fmla="*/ 952 h 1608"/>
                <a:gd name="T8" fmla="*/ 144 w 1104"/>
                <a:gd name="T9" fmla="*/ 1240 h 1608"/>
                <a:gd name="T10" fmla="*/ 436 w 1104"/>
                <a:gd name="T11" fmla="*/ 1532 h 1608"/>
                <a:gd name="T12" fmla="*/ 680 w 1104"/>
                <a:gd name="T13" fmla="*/ 1520 h 1608"/>
                <a:gd name="T14" fmla="*/ 960 w 1104"/>
                <a:gd name="T15" fmla="*/ 1240 h 1608"/>
                <a:gd name="T16" fmla="*/ 1088 w 1104"/>
                <a:gd name="T17" fmla="*/ 920 h 1608"/>
                <a:gd name="T18" fmla="*/ 1064 w 1104"/>
                <a:gd name="T19" fmla="*/ 128 h 1608"/>
                <a:gd name="T20" fmla="*/ 888 w 1104"/>
                <a:gd name="T21" fmla="*/ 0 h 1608"/>
                <a:gd name="T22" fmla="*/ 0 w 1104"/>
                <a:gd name="T23" fmla="*/ 0 h 1608"/>
                <a:gd name="T24" fmla="*/ 1104 w 1104"/>
                <a:gd name="T25" fmla="*/ 1608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chemeClr val="accent2"/>
            </a:solidFill>
            <a:ln>
              <a:noFill/>
            </a:ln>
            <a:extLst/>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sz="4981" dirty="0">
                  <a:solidFill>
                    <a:prstClr val="white"/>
                  </a:solidFill>
                </a:rPr>
                <a:t>?</a:t>
              </a:r>
            </a:p>
          </p:txBody>
        </p:sp>
        <p:sp>
          <p:nvSpPr>
            <p:cNvPr id="14" name="Freeform 13"/>
            <p:cNvSpPr>
              <a:spLocks/>
            </p:cNvSpPr>
            <p:nvPr/>
          </p:nvSpPr>
          <p:spPr bwMode="auto">
            <a:xfrm rot="13819215">
              <a:off x="5536037" y="3864421"/>
              <a:ext cx="1190173" cy="1552283"/>
            </a:xfrm>
            <a:custGeom>
              <a:avLst/>
              <a:gdLst>
                <a:gd name="T0" fmla="*/ 888 w 1104"/>
                <a:gd name="T1" fmla="*/ 0 h 1608"/>
                <a:gd name="T2" fmla="*/ 184 w 1104"/>
                <a:gd name="T3" fmla="*/ 0 h 1608"/>
                <a:gd name="T4" fmla="*/ 0 w 1104"/>
                <a:gd name="T5" fmla="*/ 200 h 1608"/>
                <a:gd name="T6" fmla="*/ 8 w 1104"/>
                <a:gd name="T7" fmla="*/ 952 h 1608"/>
                <a:gd name="T8" fmla="*/ 144 w 1104"/>
                <a:gd name="T9" fmla="*/ 1240 h 1608"/>
                <a:gd name="T10" fmla="*/ 436 w 1104"/>
                <a:gd name="T11" fmla="*/ 1532 h 1608"/>
                <a:gd name="T12" fmla="*/ 680 w 1104"/>
                <a:gd name="T13" fmla="*/ 1520 h 1608"/>
                <a:gd name="T14" fmla="*/ 960 w 1104"/>
                <a:gd name="T15" fmla="*/ 1240 h 1608"/>
                <a:gd name="T16" fmla="*/ 1088 w 1104"/>
                <a:gd name="T17" fmla="*/ 920 h 1608"/>
                <a:gd name="T18" fmla="*/ 1064 w 1104"/>
                <a:gd name="T19" fmla="*/ 128 h 1608"/>
                <a:gd name="T20" fmla="*/ 888 w 1104"/>
                <a:gd name="T21" fmla="*/ 0 h 1608"/>
                <a:gd name="T22" fmla="*/ 0 w 1104"/>
                <a:gd name="T23" fmla="*/ 0 h 1608"/>
                <a:gd name="T24" fmla="*/ 1104 w 1104"/>
                <a:gd name="T25" fmla="*/ 1608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chemeClr val="accent5"/>
            </a:solidFill>
            <a:ln>
              <a:noFill/>
            </a:ln>
            <a:extLst/>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sz="4981" dirty="0">
                  <a:solidFill>
                    <a:prstClr val="white"/>
                  </a:solidFill>
                </a:rPr>
                <a:t>?</a:t>
              </a:r>
            </a:p>
          </p:txBody>
        </p:sp>
      </p:grpSp>
      <p:sp>
        <p:nvSpPr>
          <p:cNvPr id="15" name="Round Single Corner Rectangle 14"/>
          <p:cNvSpPr/>
          <p:nvPr/>
        </p:nvSpPr>
        <p:spPr>
          <a:xfrm flipH="1">
            <a:off x="4569633" y="756285"/>
            <a:ext cx="5816587" cy="1178018"/>
          </a:xfrm>
          <a:prstGeom prst="round1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11" dirty="0">
                <a:solidFill>
                  <a:schemeClr val="tx2"/>
                </a:solidFill>
              </a:rPr>
              <a:t>Questions</a:t>
            </a:r>
          </a:p>
        </p:txBody>
      </p:sp>
      <p:cxnSp>
        <p:nvCxnSpPr>
          <p:cNvPr id="20" name="Straight Connector 19"/>
          <p:cNvCxnSpPr/>
          <p:nvPr/>
        </p:nvCxnSpPr>
        <p:spPr>
          <a:xfrm>
            <a:off x="4271915" y="1987175"/>
            <a:ext cx="6095902" cy="2958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5780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Traditional PE Triggers</a:t>
            </a:r>
            <a:endParaRPr lang="en-IN"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747107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042" y="2689014"/>
            <a:ext cx="9250100" cy="598276"/>
          </a:xfrm>
        </p:spPr>
        <p:txBody>
          <a:bodyPr/>
          <a:lstStyle/>
          <a:p>
            <a:pPr>
              <a:defRPr/>
            </a:pPr>
            <a:r>
              <a:rPr lang="en-US" sz="2426" b="1" dirty="0">
                <a:solidFill>
                  <a:prstClr val="black"/>
                </a:solidFill>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14975473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11"/>
          <p:cNvSpPr>
            <a:spLocks noChangeShapeType="1"/>
          </p:cNvSpPr>
          <p:nvPr/>
        </p:nvSpPr>
        <p:spPr bwMode="auto">
          <a:xfrm>
            <a:off x="5335675" y="1105319"/>
            <a:ext cx="46699" cy="291244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39693" tIns="39693" rIns="39693" bIns="39693" anchor="ctr"/>
          <a:lstStyle/>
          <a:p>
            <a:endParaRPr lang="en-US" sz="2264"/>
          </a:p>
        </p:txBody>
      </p:sp>
      <p:sp>
        <p:nvSpPr>
          <p:cNvPr id="28678" name="Rectangle 4"/>
          <p:cNvSpPr>
            <a:spLocks noChangeArrowheads="1"/>
          </p:cNvSpPr>
          <p:nvPr/>
        </p:nvSpPr>
        <p:spPr bwMode="auto">
          <a:xfrm>
            <a:off x="755841" y="2505195"/>
            <a:ext cx="1923974" cy="768539"/>
          </a:xfrm>
          <a:prstGeom prst="rect">
            <a:avLst/>
          </a:prstGeom>
          <a:solidFill>
            <a:srgbClr val="9CD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823" tIns="50410" rIns="100823" bIns="50410" anchor="ctr"/>
          <a:lstStyle/>
          <a:p>
            <a:pPr algn="ctr"/>
            <a:r>
              <a:rPr lang="nl-BE" sz="1500" b="1" dirty="0" smtClean="0">
                <a:solidFill>
                  <a:srgbClr val="FFFFFF"/>
                </a:solidFill>
              </a:rPr>
              <a:t>Non-residnet </a:t>
            </a:r>
          </a:p>
          <a:p>
            <a:pPr algn="ctr"/>
            <a:r>
              <a:rPr lang="nl-BE" sz="1500" b="1" dirty="0" smtClean="0">
                <a:solidFill>
                  <a:srgbClr val="FFFFFF"/>
                </a:solidFill>
              </a:rPr>
              <a:t>Seller</a:t>
            </a:r>
            <a:endParaRPr lang="nl-BE" sz="1500" b="1" dirty="0">
              <a:solidFill>
                <a:srgbClr val="FFFFFF"/>
              </a:solidFill>
            </a:endParaRPr>
          </a:p>
        </p:txBody>
      </p:sp>
      <p:sp>
        <p:nvSpPr>
          <p:cNvPr id="28680" name="Rectangle 6"/>
          <p:cNvSpPr>
            <a:spLocks noChangeArrowheads="1"/>
          </p:cNvSpPr>
          <p:nvPr/>
        </p:nvSpPr>
        <p:spPr bwMode="auto">
          <a:xfrm>
            <a:off x="7812750" y="2503444"/>
            <a:ext cx="1923976" cy="768540"/>
          </a:xfrm>
          <a:prstGeom prst="rect">
            <a:avLst/>
          </a:prstGeom>
          <a:solidFill>
            <a:srgbClr val="9CD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823" tIns="50410" rIns="100823" bIns="50410" anchor="ctr"/>
          <a:lstStyle/>
          <a:p>
            <a:pPr algn="ctr"/>
            <a:r>
              <a:rPr lang="nl-BE" sz="1500" b="1" dirty="0" smtClean="0">
                <a:solidFill>
                  <a:srgbClr val="FFFFFF"/>
                </a:solidFill>
              </a:rPr>
              <a:t>Buyer </a:t>
            </a:r>
            <a:r>
              <a:rPr lang="nl-BE" sz="1500" b="1" dirty="0">
                <a:solidFill>
                  <a:srgbClr val="FFFFFF"/>
                </a:solidFill>
              </a:rPr>
              <a:t>/ </a:t>
            </a:r>
          </a:p>
          <a:p>
            <a:pPr algn="ctr"/>
            <a:r>
              <a:rPr lang="nl-BE" sz="1500" b="1" dirty="0" smtClean="0">
                <a:solidFill>
                  <a:srgbClr val="FFFFFF"/>
                </a:solidFill>
              </a:rPr>
              <a:t>Customer</a:t>
            </a:r>
            <a:endParaRPr lang="nl-BE" sz="1500" b="1" dirty="0">
              <a:solidFill>
                <a:srgbClr val="FFFFFF"/>
              </a:solidFill>
            </a:endParaRPr>
          </a:p>
        </p:txBody>
      </p:sp>
      <p:sp>
        <p:nvSpPr>
          <p:cNvPr id="28681" name="Text Box 7"/>
          <p:cNvSpPr txBox="1">
            <a:spLocks noChangeArrowheads="1"/>
          </p:cNvSpPr>
          <p:nvPr/>
        </p:nvSpPr>
        <p:spPr bwMode="auto">
          <a:xfrm>
            <a:off x="992179" y="1324745"/>
            <a:ext cx="1708644" cy="3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23" tIns="50410" rIns="100823" bIns="5041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b="1" dirty="0" smtClean="0">
                <a:solidFill>
                  <a:srgbClr val="002776"/>
                </a:solidFill>
                <a:latin typeface="+mj-lt"/>
              </a:rPr>
              <a:t>Outside India</a:t>
            </a:r>
            <a:endParaRPr lang="en-US" sz="1500" b="1" dirty="0">
              <a:solidFill>
                <a:srgbClr val="002776"/>
              </a:solidFill>
              <a:latin typeface="+mj-lt"/>
            </a:endParaRPr>
          </a:p>
        </p:txBody>
      </p:sp>
      <p:sp>
        <p:nvSpPr>
          <p:cNvPr id="28682" name="Text Box 8"/>
          <p:cNvSpPr txBox="1">
            <a:spLocks noChangeArrowheads="1"/>
          </p:cNvSpPr>
          <p:nvPr/>
        </p:nvSpPr>
        <p:spPr bwMode="auto">
          <a:xfrm>
            <a:off x="8117364" y="1303424"/>
            <a:ext cx="1883710" cy="3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23" tIns="50410" rIns="100823" bIns="5041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b="1" dirty="0" smtClean="0">
                <a:solidFill>
                  <a:srgbClr val="002776"/>
                </a:solidFill>
                <a:latin typeface="+mj-lt"/>
              </a:rPr>
              <a:t>India</a:t>
            </a:r>
            <a:endParaRPr lang="en-US" sz="1500" b="1" dirty="0">
              <a:solidFill>
                <a:srgbClr val="002776"/>
              </a:solidFill>
              <a:latin typeface="+mj-lt"/>
            </a:endParaRPr>
          </a:p>
        </p:txBody>
      </p:sp>
      <p:sp>
        <p:nvSpPr>
          <p:cNvPr id="28684" name="Text Box 10"/>
          <p:cNvSpPr txBox="1">
            <a:spLocks noChangeArrowheads="1"/>
          </p:cNvSpPr>
          <p:nvPr/>
        </p:nvSpPr>
        <p:spPr bwMode="auto">
          <a:xfrm>
            <a:off x="566769" y="3426042"/>
            <a:ext cx="5229220"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23" tIns="50410" rIns="100823" bIns="5041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dirty="0">
                <a:latin typeface="+mj-lt"/>
              </a:rPr>
              <a:t>Costs = $110 (including agent’s fees)</a:t>
            </a:r>
          </a:p>
          <a:p>
            <a:pPr eaLnBrk="1" hangingPunct="1"/>
            <a:r>
              <a:rPr lang="en-US" sz="1500" dirty="0">
                <a:latin typeface="+mj-lt"/>
              </a:rPr>
              <a:t>Seller’s profit = $40</a:t>
            </a:r>
          </a:p>
        </p:txBody>
      </p:sp>
      <p:sp>
        <p:nvSpPr>
          <p:cNvPr id="28687" name="Freeform 14"/>
          <p:cNvSpPr>
            <a:spLocks/>
          </p:cNvSpPr>
          <p:nvPr/>
        </p:nvSpPr>
        <p:spPr bwMode="auto">
          <a:xfrm>
            <a:off x="2707826" y="3135432"/>
            <a:ext cx="5087417" cy="281856"/>
          </a:xfrm>
          <a:custGeom>
            <a:avLst/>
            <a:gdLst>
              <a:gd name="T0" fmla="*/ 2147483647 w 2906"/>
              <a:gd name="T1" fmla="*/ 2147483647 h 161"/>
              <a:gd name="T2" fmla="*/ 2147483647 w 2906"/>
              <a:gd name="T3" fmla="*/ 2147483647 h 161"/>
              <a:gd name="T4" fmla="*/ 0 w 2906"/>
              <a:gd name="T5" fmla="*/ 0 h 161"/>
              <a:gd name="T6" fmla="*/ 0 60000 65536"/>
              <a:gd name="T7" fmla="*/ 0 60000 65536"/>
              <a:gd name="T8" fmla="*/ 0 60000 65536"/>
              <a:gd name="T9" fmla="*/ 0 w 2906"/>
              <a:gd name="T10" fmla="*/ 0 h 161"/>
              <a:gd name="T11" fmla="*/ 2906 w 2906"/>
              <a:gd name="T12" fmla="*/ 161 h 161"/>
            </a:gdLst>
            <a:ahLst/>
            <a:cxnLst>
              <a:cxn ang="T6">
                <a:pos x="T0" y="T1"/>
              </a:cxn>
              <a:cxn ang="T7">
                <a:pos x="T2" y="T3"/>
              </a:cxn>
              <a:cxn ang="T8">
                <a:pos x="T4" y="T5"/>
              </a:cxn>
            </a:cxnLst>
            <a:rect l="T9" t="T10" r="T11" b="T12"/>
            <a:pathLst>
              <a:path w="2906" h="161">
                <a:moveTo>
                  <a:pt x="2906" y="9"/>
                </a:moveTo>
                <a:cubicBezTo>
                  <a:pt x="2658" y="34"/>
                  <a:pt x="1901" y="161"/>
                  <a:pt x="1417" y="159"/>
                </a:cubicBezTo>
                <a:cubicBezTo>
                  <a:pt x="933" y="157"/>
                  <a:pt x="295" y="33"/>
                  <a:pt x="0" y="0"/>
                </a:cubicBezTo>
              </a:path>
            </a:pathLst>
          </a:custGeom>
          <a:noFill/>
          <a:ln w="9525"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lIns="39693" tIns="39693" rIns="39693" bIns="39693" anchor="ctr"/>
          <a:lstStyle/>
          <a:p>
            <a:endParaRPr lang="en-US" sz="2264"/>
          </a:p>
        </p:txBody>
      </p:sp>
      <p:sp>
        <p:nvSpPr>
          <p:cNvPr id="28688" name="Text Box 15"/>
          <p:cNvSpPr txBox="1">
            <a:spLocks noChangeArrowheads="1"/>
          </p:cNvSpPr>
          <p:nvPr/>
        </p:nvSpPr>
        <p:spPr bwMode="auto">
          <a:xfrm>
            <a:off x="5622674" y="3504741"/>
            <a:ext cx="3550338" cy="3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23" tIns="50410" rIns="100823" bIns="5041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dirty="0">
                <a:latin typeface="+mj-lt"/>
              </a:rPr>
              <a:t>Pays price of $150 to seller</a:t>
            </a:r>
          </a:p>
        </p:txBody>
      </p:sp>
      <p:sp>
        <p:nvSpPr>
          <p:cNvPr id="28689" name="Rectangle 6"/>
          <p:cNvSpPr>
            <a:spLocks noChangeArrowheads="1"/>
          </p:cNvSpPr>
          <p:nvPr/>
        </p:nvSpPr>
        <p:spPr bwMode="auto">
          <a:xfrm>
            <a:off x="5650685" y="1472305"/>
            <a:ext cx="1923974" cy="768539"/>
          </a:xfrm>
          <a:prstGeom prst="rect">
            <a:avLst/>
          </a:prstGeom>
          <a:solidFill>
            <a:srgbClr val="9CD1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823" tIns="50410" rIns="100823" bIns="50410" anchor="ctr"/>
          <a:lstStyle/>
          <a:p>
            <a:pPr algn="ctr"/>
            <a:r>
              <a:rPr lang="nl-BE" sz="1500" b="1" dirty="0">
                <a:solidFill>
                  <a:srgbClr val="FFFFFF"/>
                </a:solidFill>
              </a:rPr>
              <a:t>Agent</a:t>
            </a:r>
          </a:p>
        </p:txBody>
      </p:sp>
      <p:sp>
        <p:nvSpPr>
          <p:cNvPr id="28690" name="Line 9"/>
          <p:cNvSpPr>
            <a:spLocks noChangeShapeType="1"/>
          </p:cNvSpPr>
          <p:nvPr/>
        </p:nvSpPr>
        <p:spPr bwMode="auto">
          <a:xfrm flipV="1">
            <a:off x="2735836" y="1878459"/>
            <a:ext cx="2886838" cy="815807"/>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39693" tIns="39693" rIns="39693" bIns="39693" anchor="ctr"/>
          <a:lstStyle/>
          <a:p>
            <a:endParaRPr lang="en-US" sz="2264"/>
          </a:p>
        </p:txBody>
      </p:sp>
      <p:sp>
        <p:nvSpPr>
          <p:cNvPr id="28691" name="Line 9"/>
          <p:cNvSpPr>
            <a:spLocks noChangeShapeType="1"/>
          </p:cNvSpPr>
          <p:nvPr/>
        </p:nvSpPr>
        <p:spPr bwMode="auto">
          <a:xfrm>
            <a:off x="7534395" y="1825939"/>
            <a:ext cx="1321748" cy="65999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39693" tIns="39693" rIns="39693" bIns="39693" anchor="ctr"/>
          <a:lstStyle/>
          <a:p>
            <a:endParaRPr lang="en-US" sz="2264"/>
          </a:p>
        </p:txBody>
      </p:sp>
      <p:sp>
        <p:nvSpPr>
          <p:cNvPr id="22" name="Oval 21"/>
          <p:cNvSpPr/>
          <p:nvPr/>
        </p:nvSpPr>
        <p:spPr>
          <a:xfrm>
            <a:off x="566770" y="4937797"/>
            <a:ext cx="9541095" cy="1262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23" tIns="50410" rIns="100823" bIns="50410" anchor="ctr"/>
          <a:lstStyle/>
          <a:p>
            <a:pPr algn="ctr">
              <a:defRPr/>
            </a:pPr>
            <a:r>
              <a:rPr lang="en-US" sz="1544" dirty="0" smtClean="0">
                <a:solidFill>
                  <a:srgbClr val="FFFFFF"/>
                </a:solidFill>
              </a:rPr>
              <a:t>Typical business models which the non-residents prefer and the implications due to which are discussed in the ensuing slides</a:t>
            </a:r>
            <a:endParaRPr lang="en-US" sz="1544" dirty="0">
              <a:solidFill>
                <a:srgbClr val="FFFFFF"/>
              </a:solidFill>
            </a:endParaRPr>
          </a:p>
        </p:txBody>
      </p:sp>
      <p:sp>
        <p:nvSpPr>
          <p:cNvPr id="18" name="Title 1"/>
          <p:cNvSpPr txBox="1">
            <a:spLocks/>
          </p:cNvSpPr>
          <p:nvPr/>
        </p:nvSpPr>
        <p:spPr bwMode="gray">
          <a:xfrm>
            <a:off x="311499" y="309640"/>
            <a:ext cx="9967965"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Typical business model of non-resident</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0720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343614" y="1165361"/>
            <a:ext cx="9250100" cy="668752"/>
          </a:xfrm>
        </p:spPr>
        <p:txBody>
          <a:bodyPr>
            <a:normAutofit/>
          </a:bodyPr>
          <a:lstStyle/>
          <a:p>
            <a:r>
              <a:rPr lang="en-US" sz="1985" b="1" dirty="0"/>
              <a:t>Article 5 of OECD Model Convention</a:t>
            </a:r>
          </a:p>
        </p:txBody>
      </p:sp>
      <p:sp>
        <p:nvSpPr>
          <p:cNvPr id="8" name="Text Placeholder 7"/>
          <p:cNvSpPr>
            <a:spLocks noGrp="1"/>
          </p:cNvSpPr>
          <p:nvPr>
            <p:ph type="body" sz="quarter" idx="14"/>
          </p:nvPr>
        </p:nvSpPr>
        <p:spPr>
          <a:xfrm>
            <a:off x="6142575" y="1459781"/>
            <a:ext cx="4458436" cy="5714153"/>
          </a:xfrm>
        </p:spPr>
        <p:txBody>
          <a:bodyPr>
            <a:noAutofit/>
          </a:bodyPr>
          <a:lstStyle/>
          <a:p>
            <a:pPr defTabSz="1055670" fontAlgn="base">
              <a:spcBef>
                <a:spcPct val="0"/>
              </a:spcBef>
              <a:spcAft>
                <a:spcPct val="0"/>
              </a:spcAft>
              <a:buSzPct val="120000"/>
              <a:defRPr/>
            </a:pPr>
            <a:endParaRPr lang="en-US" sz="1300" b="1" dirty="0">
              <a:solidFill>
                <a:srgbClr val="00B0F0"/>
              </a:solidFill>
              <a:latin typeface="+mj-lt"/>
            </a:endParaRPr>
          </a:p>
          <a:p>
            <a:pPr defTabSz="1055670" fontAlgn="base">
              <a:spcBef>
                <a:spcPct val="0"/>
              </a:spcBef>
              <a:spcAft>
                <a:spcPct val="0"/>
              </a:spcAft>
              <a:buSzPct val="120000"/>
              <a:defRPr/>
            </a:pPr>
            <a:r>
              <a:rPr lang="en-US" sz="1300" b="1" dirty="0">
                <a:solidFill>
                  <a:srgbClr val="00B0F0"/>
                </a:solidFill>
                <a:latin typeface="+mj-lt"/>
              </a:rPr>
              <a:t>Article 5(1) - </a:t>
            </a:r>
            <a:r>
              <a:rPr lang="en-US" sz="1300" dirty="0">
                <a:latin typeface="+mj-lt"/>
              </a:rPr>
              <a:t>General Rule: </a:t>
            </a:r>
            <a:r>
              <a:rPr lang="en-IN" sz="1300" dirty="0">
                <a:latin typeface="+mj-lt"/>
              </a:rPr>
              <a:t>The general rule: the PE must be a fixed place of business at the disposal of the enterprise through which the business of the enterprise is carried on.</a:t>
            </a:r>
            <a:endParaRPr lang="en-US" sz="1300" dirty="0">
              <a:latin typeface="+mj-lt"/>
            </a:endParaRPr>
          </a:p>
          <a:p>
            <a:pPr defTabSz="1055670" fontAlgn="base">
              <a:spcBef>
                <a:spcPct val="0"/>
              </a:spcBef>
              <a:spcAft>
                <a:spcPct val="0"/>
              </a:spcAft>
              <a:buSzPct val="120000"/>
              <a:defRPr/>
            </a:pPr>
            <a:endParaRPr lang="en-US" sz="1300" b="1" dirty="0">
              <a:latin typeface="+mj-lt"/>
            </a:endParaRPr>
          </a:p>
          <a:p>
            <a:pPr defTabSz="1055670" fontAlgn="base">
              <a:spcBef>
                <a:spcPct val="0"/>
              </a:spcBef>
              <a:spcAft>
                <a:spcPct val="0"/>
              </a:spcAft>
              <a:buSzPct val="120000"/>
              <a:defRPr/>
            </a:pPr>
            <a:r>
              <a:rPr lang="en-IN" sz="1300" b="1" dirty="0">
                <a:solidFill>
                  <a:srgbClr val="00B0F0"/>
                </a:solidFill>
                <a:latin typeface="+mj-lt"/>
              </a:rPr>
              <a:t>Article 5(2) - </a:t>
            </a:r>
            <a:r>
              <a:rPr lang="en-IN" sz="1300" dirty="0">
                <a:latin typeface="+mj-lt"/>
              </a:rPr>
              <a:t>Contains a list of places of</a:t>
            </a:r>
          </a:p>
          <a:p>
            <a:pPr defTabSz="1055670" fontAlgn="base">
              <a:spcBef>
                <a:spcPct val="0"/>
              </a:spcBef>
              <a:spcAft>
                <a:spcPct val="0"/>
              </a:spcAft>
              <a:buSzPct val="120000"/>
              <a:defRPr/>
            </a:pPr>
            <a:r>
              <a:rPr lang="en-IN" sz="1300" dirty="0">
                <a:latin typeface="+mj-lt"/>
              </a:rPr>
              <a:t>business, which prima facie constitute PE, provided they satisfy the requirements of Article 5(1). </a:t>
            </a:r>
          </a:p>
          <a:p>
            <a:pPr defTabSz="1055670" fontAlgn="base">
              <a:spcBef>
                <a:spcPct val="0"/>
              </a:spcBef>
              <a:spcAft>
                <a:spcPct val="0"/>
              </a:spcAft>
              <a:buSzPct val="120000"/>
              <a:defRPr/>
            </a:pPr>
            <a:endParaRPr lang="en-US" sz="1300" dirty="0">
              <a:latin typeface="+mj-lt"/>
            </a:endParaRPr>
          </a:p>
          <a:p>
            <a:pPr defTabSz="1055670" fontAlgn="base">
              <a:spcBef>
                <a:spcPct val="0"/>
              </a:spcBef>
              <a:spcAft>
                <a:spcPct val="0"/>
              </a:spcAft>
              <a:buSzPct val="120000"/>
              <a:defRPr/>
            </a:pPr>
            <a:r>
              <a:rPr lang="en-IN" sz="1300" b="1" dirty="0">
                <a:solidFill>
                  <a:srgbClr val="00B0F0"/>
                </a:solidFill>
                <a:latin typeface="+mj-lt"/>
              </a:rPr>
              <a:t>Article 5(3) - </a:t>
            </a:r>
            <a:r>
              <a:rPr lang="en-IN" sz="1300" dirty="0">
                <a:latin typeface="+mj-lt"/>
              </a:rPr>
              <a:t>Special rule for construction &amp; installation sites – a limitation on Article 5(1). </a:t>
            </a:r>
          </a:p>
          <a:p>
            <a:pPr defTabSz="1055670" fontAlgn="base">
              <a:spcBef>
                <a:spcPct val="0"/>
              </a:spcBef>
              <a:spcAft>
                <a:spcPct val="0"/>
              </a:spcAft>
              <a:buSzPct val="120000"/>
              <a:defRPr/>
            </a:pPr>
            <a:endParaRPr lang="en-US" sz="1300" dirty="0">
              <a:latin typeface="+mj-lt"/>
            </a:endParaRPr>
          </a:p>
          <a:p>
            <a:pPr defTabSz="1055670" fontAlgn="base">
              <a:spcBef>
                <a:spcPct val="0"/>
              </a:spcBef>
              <a:spcAft>
                <a:spcPct val="0"/>
              </a:spcAft>
              <a:buSzPct val="120000"/>
              <a:defRPr/>
            </a:pPr>
            <a:r>
              <a:rPr lang="en-IN" sz="1300" b="1" dirty="0">
                <a:solidFill>
                  <a:srgbClr val="00B0F0"/>
                </a:solidFill>
                <a:latin typeface="+mj-lt"/>
              </a:rPr>
              <a:t>Article 5(4) - </a:t>
            </a:r>
            <a:r>
              <a:rPr lang="en-IN" sz="1300" dirty="0">
                <a:latin typeface="+mj-lt"/>
              </a:rPr>
              <a:t>Lists activities, which may be carried on at a fixed place of business without giving rise to a </a:t>
            </a:r>
            <a:r>
              <a:rPr lang="en-IN" sz="1300" dirty="0" smtClean="0">
                <a:latin typeface="+mj-lt"/>
              </a:rPr>
              <a:t>PE (preparatory and auxiliary services).</a:t>
            </a:r>
            <a:endParaRPr lang="en-IN" sz="1300" dirty="0">
              <a:latin typeface="+mj-lt"/>
            </a:endParaRPr>
          </a:p>
          <a:p>
            <a:pPr defTabSz="1055670" fontAlgn="base">
              <a:spcBef>
                <a:spcPct val="0"/>
              </a:spcBef>
              <a:spcAft>
                <a:spcPct val="0"/>
              </a:spcAft>
              <a:buSzPct val="120000"/>
              <a:defRPr/>
            </a:pPr>
            <a:endParaRPr lang="en-IN" sz="1300" dirty="0">
              <a:latin typeface="+mj-lt"/>
            </a:endParaRPr>
          </a:p>
          <a:p>
            <a:pPr defTabSz="1055670" fontAlgn="base">
              <a:spcBef>
                <a:spcPct val="0"/>
              </a:spcBef>
              <a:spcAft>
                <a:spcPct val="0"/>
              </a:spcAft>
              <a:buSzPct val="120000"/>
              <a:defRPr/>
            </a:pPr>
            <a:r>
              <a:rPr lang="en-IN" sz="1300" b="1" dirty="0">
                <a:solidFill>
                  <a:srgbClr val="00B0F0"/>
                </a:solidFill>
                <a:latin typeface="+mj-lt"/>
              </a:rPr>
              <a:t>Article 5(5) - </a:t>
            </a:r>
            <a:r>
              <a:rPr lang="en-IN" sz="1300" dirty="0">
                <a:latin typeface="+mj-lt"/>
              </a:rPr>
              <a:t>Provides that dependent agents constitute a PE.</a:t>
            </a:r>
          </a:p>
          <a:p>
            <a:pPr defTabSz="1055670" fontAlgn="base">
              <a:spcBef>
                <a:spcPct val="0"/>
              </a:spcBef>
              <a:spcAft>
                <a:spcPct val="0"/>
              </a:spcAft>
              <a:buSzPct val="120000"/>
              <a:defRPr/>
            </a:pPr>
            <a:endParaRPr lang="en-IN" sz="1300" dirty="0">
              <a:latin typeface="+mj-lt"/>
            </a:endParaRPr>
          </a:p>
          <a:p>
            <a:pPr defTabSz="1055670" fontAlgn="base">
              <a:spcBef>
                <a:spcPct val="0"/>
              </a:spcBef>
              <a:spcAft>
                <a:spcPct val="0"/>
              </a:spcAft>
              <a:buSzPct val="120000"/>
              <a:defRPr/>
            </a:pPr>
            <a:r>
              <a:rPr lang="en-IN" sz="1300" b="1" dirty="0">
                <a:solidFill>
                  <a:srgbClr val="00B0F0"/>
                </a:solidFill>
                <a:latin typeface="+mj-lt"/>
              </a:rPr>
              <a:t>Article 5(6) - </a:t>
            </a:r>
            <a:r>
              <a:rPr lang="en-IN" sz="1300" dirty="0">
                <a:latin typeface="+mj-lt"/>
              </a:rPr>
              <a:t>Identifies certain forms of independent agents who do not constitute a PE.</a:t>
            </a:r>
          </a:p>
          <a:p>
            <a:pPr defTabSz="1055670" fontAlgn="base">
              <a:spcBef>
                <a:spcPct val="0"/>
              </a:spcBef>
              <a:spcAft>
                <a:spcPct val="0"/>
              </a:spcAft>
              <a:buSzPct val="120000"/>
              <a:defRPr/>
            </a:pPr>
            <a:endParaRPr lang="en-IN" sz="1300" dirty="0">
              <a:latin typeface="+mj-lt"/>
            </a:endParaRPr>
          </a:p>
          <a:p>
            <a:pPr defTabSz="1055670" fontAlgn="base">
              <a:spcBef>
                <a:spcPct val="0"/>
              </a:spcBef>
              <a:spcAft>
                <a:spcPct val="0"/>
              </a:spcAft>
              <a:buSzPct val="120000"/>
              <a:defRPr/>
            </a:pPr>
            <a:r>
              <a:rPr lang="en-IN" sz="1300" b="1" dirty="0">
                <a:solidFill>
                  <a:srgbClr val="00B0F0"/>
                </a:solidFill>
                <a:latin typeface="+mj-lt"/>
              </a:rPr>
              <a:t>Article 5(7) - </a:t>
            </a:r>
            <a:r>
              <a:rPr lang="en-IN" sz="1300" dirty="0">
                <a:latin typeface="+mj-lt"/>
              </a:rPr>
              <a:t>States that an associated company will not necessarily give rise to a PE.</a:t>
            </a:r>
            <a:endParaRPr lang="en-US" sz="1300" b="1" i="1" dirty="0">
              <a:latin typeface="+mj-lt"/>
            </a:endParaRPr>
          </a:p>
        </p:txBody>
      </p:sp>
      <p:graphicFrame>
        <p:nvGraphicFramePr>
          <p:cNvPr id="2" name="Diagram 1"/>
          <p:cNvGraphicFramePr/>
          <p:nvPr>
            <p:extLst>
              <p:ext uri="{D42A27DB-BD31-4B8C-83A1-F6EECF244321}">
                <p14:modId xmlns:p14="http://schemas.microsoft.com/office/powerpoint/2010/main" val="193205646"/>
              </p:ext>
            </p:extLst>
          </p:nvPr>
        </p:nvGraphicFramePr>
        <p:xfrm>
          <a:off x="473241" y="1607736"/>
          <a:ext cx="5535673" cy="500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Provisions under the Double Tax Avoidance Agreement (‘DTAA’)</a:t>
            </a:r>
            <a:r>
              <a:rPr lang="en-US" sz="22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Permanent Establishment </a:t>
            </a:r>
            <a:endParaRPr lang="en-US" sz="2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271875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235" y="954305"/>
            <a:ext cx="9762850" cy="411600"/>
          </a:xfrm>
        </p:spPr>
        <p:txBody>
          <a:bodyPr/>
          <a:lstStyle/>
          <a:p>
            <a:r>
              <a:rPr lang="en-US" dirty="0" smtClean="0"/>
              <a:t/>
            </a:r>
            <a:br>
              <a:rPr lang="en-US" dirty="0" smtClean="0"/>
            </a:br>
            <a:endParaRPr lang="en-IN" dirty="0">
              <a:solidFill>
                <a:schemeClr val="accent1"/>
              </a:solidFill>
            </a:endParaRPr>
          </a:p>
        </p:txBody>
      </p:sp>
      <p:sp>
        <p:nvSpPr>
          <p:cNvPr id="4" name="Content Placeholder 3"/>
          <p:cNvSpPr>
            <a:spLocks noGrp="1"/>
          </p:cNvSpPr>
          <p:nvPr>
            <p:ph idx="1"/>
          </p:nvPr>
        </p:nvSpPr>
        <p:spPr>
          <a:xfrm>
            <a:off x="462895" y="1365905"/>
            <a:ext cx="9762850" cy="778818"/>
          </a:xfrm>
          <a:ln>
            <a:solidFill>
              <a:schemeClr val="tx1">
                <a:lumMod val="50000"/>
                <a:lumOff val="50000"/>
              </a:schemeClr>
            </a:solidFill>
          </a:ln>
        </p:spPr>
        <p:txBody>
          <a:bodyPr>
            <a:normAutofit/>
          </a:bodyPr>
          <a:lstStyle/>
          <a:p>
            <a:r>
              <a:rPr lang="en-US" sz="1300" dirty="0"/>
              <a:t>The term "permanent establishment" means a fixed place of business through which the business of an enterprise </a:t>
            </a:r>
            <a:r>
              <a:rPr lang="en-US" sz="1300" dirty="0" smtClean="0"/>
              <a:t>is wholly </a:t>
            </a:r>
            <a:r>
              <a:rPr lang="en-US" sz="1300" dirty="0"/>
              <a:t>or partly carried on. The following conditions/ tests must be cumulatively satisfied to trigger a fixed place PE</a:t>
            </a:r>
          </a:p>
          <a:p>
            <a:endParaRPr lang="en-IN" sz="1300" dirty="0"/>
          </a:p>
        </p:txBody>
      </p:sp>
      <p:cxnSp>
        <p:nvCxnSpPr>
          <p:cNvPr id="14" name="Straight Arrow Connector 13"/>
          <p:cNvCxnSpPr/>
          <p:nvPr/>
        </p:nvCxnSpPr>
        <p:spPr>
          <a:xfrm>
            <a:off x="5002283" y="2170113"/>
            <a:ext cx="8016" cy="9619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4044" y="2282344"/>
            <a:ext cx="8705895" cy="80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2894" y="2891596"/>
            <a:ext cx="2209266" cy="4108817"/>
          </a:xfrm>
          <a:prstGeom prst="rect">
            <a:avLst/>
          </a:prstGeom>
          <a:noFill/>
          <a:ln>
            <a:solidFill>
              <a:schemeClr val="tx1">
                <a:lumMod val="50000"/>
                <a:lumOff val="50000"/>
              </a:schemeClr>
            </a:solidFill>
          </a:ln>
        </p:spPr>
        <p:txBody>
          <a:bodyPr wrap="square" lIns="0" tIns="0" rIns="0" bIns="0" rtlCol="0">
            <a:spAutoFit/>
          </a:bodyPr>
          <a:lstStyle/>
          <a:p>
            <a:pPr marL="178145" indent="-178145">
              <a:spcBef>
                <a:spcPts val="526"/>
              </a:spcBef>
              <a:buSzPct val="100000"/>
              <a:buFont typeface="Arial"/>
              <a:buChar char="•"/>
            </a:pPr>
            <a:r>
              <a:rPr lang="en-US" sz="1100" dirty="0">
                <a:solidFill>
                  <a:srgbClr val="313131"/>
                </a:solidFill>
              </a:rPr>
              <a:t>“Place of business” covers any premises used for carrying on the business of the enterprise</a:t>
            </a:r>
          </a:p>
          <a:p>
            <a:pPr marL="178145" indent="-178145">
              <a:spcBef>
                <a:spcPts val="526"/>
              </a:spcBef>
              <a:buSzPct val="100000"/>
              <a:buFont typeface="Arial"/>
              <a:buChar char="•"/>
            </a:pPr>
            <a:endParaRPr lang="en-US" sz="1100" dirty="0">
              <a:solidFill>
                <a:srgbClr val="313131"/>
              </a:solidFill>
            </a:endParaRPr>
          </a:p>
          <a:p>
            <a:pPr marL="178145" indent="-178145">
              <a:spcBef>
                <a:spcPts val="526"/>
              </a:spcBef>
              <a:buSzPct val="100000"/>
              <a:buFont typeface="Arial"/>
              <a:buChar char="•"/>
            </a:pPr>
            <a:r>
              <a:rPr lang="en-US" sz="1100" dirty="0">
                <a:solidFill>
                  <a:srgbClr val="313131"/>
                </a:solidFill>
              </a:rPr>
              <a:t>Place of business may also exist where no premises are available or required for carrying on the business of the enterprise and it simply has a certain amount of space at its disposal.</a:t>
            </a:r>
          </a:p>
          <a:p>
            <a:pPr marL="178145" indent="-178145">
              <a:spcBef>
                <a:spcPts val="526"/>
              </a:spcBef>
              <a:buSzPct val="100000"/>
              <a:buFont typeface="Arial"/>
              <a:buChar char="•"/>
            </a:pPr>
            <a:endParaRPr lang="en-US" sz="1100" dirty="0">
              <a:solidFill>
                <a:srgbClr val="313131"/>
              </a:solidFill>
            </a:endParaRPr>
          </a:p>
          <a:p>
            <a:pPr marL="178145" indent="-178145">
              <a:spcBef>
                <a:spcPts val="526"/>
              </a:spcBef>
              <a:buSzPct val="100000"/>
              <a:buFont typeface="Arial"/>
              <a:buChar char="•"/>
            </a:pPr>
            <a:r>
              <a:rPr lang="en-US" sz="1100" dirty="0">
                <a:solidFill>
                  <a:srgbClr val="313131"/>
                </a:solidFill>
              </a:rPr>
              <a:t>Immaterial whether the premises are owned or rented by or otherwise at the disposal of the enterprise.</a:t>
            </a:r>
          </a:p>
          <a:p>
            <a:pPr marL="178145" indent="-178145">
              <a:spcBef>
                <a:spcPts val="526"/>
              </a:spcBef>
              <a:buSzPct val="100000"/>
              <a:buFont typeface="Arial"/>
              <a:buChar char="•"/>
            </a:pPr>
            <a:endParaRPr lang="en-US" sz="1100" dirty="0">
              <a:solidFill>
                <a:srgbClr val="313131"/>
              </a:solidFill>
            </a:endParaRPr>
          </a:p>
          <a:p>
            <a:pPr marL="178145" indent="-178145">
              <a:spcBef>
                <a:spcPts val="526"/>
              </a:spcBef>
              <a:buSzPct val="100000"/>
              <a:buFont typeface="Arial"/>
              <a:buChar char="•"/>
            </a:pPr>
            <a:r>
              <a:rPr lang="en-US" sz="1100" dirty="0">
                <a:solidFill>
                  <a:srgbClr val="313131"/>
                </a:solidFill>
              </a:rPr>
              <a:t>Use of business facilities of another enterprise also covered</a:t>
            </a:r>
            <a:endParaRPr lang="en-IN" sz="1100" dirty="0">
              <a:solidFill>
                <a:srgbClr val="313131"/>
              </a:solidFill>
            </a:endParaRPr>
          </a:p>
        </p:txBody>
      </p:sp>
      <p:sp>
        <p:nvSpPr>
          <p:cNvPr id="18" name="TextBox 17"/>
          <p:cNvSpPr txBox="1"/>
          <p:nvPr/>
        </p:nvSpPr>
        <p:spPr>
          <a:xfrm>
            <a:off x="3073594" y="2896940"/>
            <a:ext cx="2209266" cy="4149854"/>
          </a:xfrm>
          <a:prstGeom prst="rect">
            <a:avLst/>
          </a:prstGeom>
          <a:noFill/>
          <a:ln>
            <a:solidFill>
              <a:schemeClr val="tx1">
                <a:lumMod val="50000"/>
                <a:lumOff val="50000"/>
              </a:schemeClr>
            </a:solidFill>
          </a:ln>
        </p:spPr>
        <p:txBody>
          <a:bodyPr wrap="square" lIns="0" tIns="0" rIns="0" bIns="0" rtlCol="0">
            <a:spAutoFit/>
          </a:bodyPr>
          <a:lstStyle/>
          <a:p>
            <a:pPr marL="178145" indent="-178145">
              <a:spcBef>
                <a:spcPts val="526"/>
              </a:spcBef>
              <a:buSzPct val="100000"/>
              <a:buFont typeface="Arial"/>
              <a:buChar char="•"/>
            </a:pPr>
            <a:r>
              <a:rPr lang="en-US" sz="1100" dirty="0">
                <a:solidFill>
                  <a:srgbClr val="313131"/>
                </a:solidFill>
              </a:rPr>
              <a:t>A PE can be deemed to exist only if the place of business has a certain degree of permanence</a:t>
            </a:r>
          </a:p>
          <a:p>
            <a:pPr marL="178145" indent="-178145">
              <a:spcBef>
                <a:spcPts val="526"/>
              </a:spcBef>
              <a:buSzPct val="100000"/>
              <a:buFont typeface="Arial"/>
              <a:buChar char="•"/>
            </a:pPr>
            <a:endParaRPr lang="en-US" sz="1100" dirty="0">
              <a:solidFill>
                <a:srgbClr val="313131"/>
              </a:solidFill>
            </a:endParaRPr>
          </a:p>
          <a:p>
            <a:pPr marL="178145" indent="-178145">
              <a:spcBef>
                <a:spcPts val="526"/>
              </a:spcBef>
              <a:buSzPct val="100000"/>
              <a:buFont typeface="Arial"/>
              <a:buChar char="•"/>
            </a:pPr>
            <a:r>
              <a:rPr lang="en-US" sz="1100" dirty="0">
                <a:solidFill>
                  <a:srgbClr val="313131"/>
                </a:solidFill>
              </a:rPr>
              <a:t>While the exact time period required to constitute a PE has not been defined, PEs have been normally considered to exist in situations where the place of business that maintained for a period longer than 6 months</a:t>
            </a:r>
          </a:p>
          <a:p>
            <a:pPr marL="178145" indent="-178145">
              <a:spcBef>
                <a:spcPts val="526"/>
              </a:spcBef>
              <a:buSzPct val="100000"/>
              <a:buFont typeface="Arial"/>
              <a:buChar char="•"/>
            </a:pPr>
            <a:endParaRPr lang="en-US" sz="1100" dirty="0">
              <a:solidFill>
                <a:srgbClr val="313131"/>
              </a:solidFill>
            </a:endParaRPr>
          </a:p>
          <a:p>
            <a:pPr marL="178145" indent="-178145">
              <a:spcBef>
                <a:spcPts val="526"/>
              </a:spcBef>
              <a:buSzPct val="100000"/>
              <a:buFont typeface="Arial"/>
              <a:buChar char="•"/>
            </a:pPr>
            <a:r>
              <a:rPr lang="en-US" sz="1100" dirty="0">
                <a:solidFill>
                  <a:srgbClr val="313131"/>
                </a:solidFill>
              </a:rPr>
              <a:t>By the word ‘fixed’ what is contemplated is a reasonable continuity in the activities and linkage to the geographical location. Thus there has to be a reasonable permanence in terms of time to constitute a PE</a:t>
            </a:r>
            <a:endParaRPr lang="en-IN" sz="1100" dirty="0">
              <a:solidFill>
                <a:srgbClr val="313131"/>
              </a:solidFill>
            </a:endParaRPr>
          </a:p>
        </p:txBody>
      </p:sp>
      <p:sp>
        <p:nvSpPr>
          <p:cNvPr id="19" name="TextBox 18"/>
          <p:cNvSpPr txBox="1"/>
          <p:nvPr/>
        </p:nvSpPr>
        <p:spPr>
          <a:xfrm>
            <a:off x="5711015" y="2920990"/>
            <a:ext cx="2209266" cy="4067780"/>
          </a:xfrm>
          <a:prstGeom prst="rect">
            <a:avLst/>
          </a:prstGeom>
          <a:noFill/>
          <a:ln>
            <a:solidFill>
              <a:schemeClr val="tx1">
                <a:lumMod val="50000"/>
                <a:lumOff val="50000"/>
              </a:schemeClr>
            </a:solidFill>
          </a:ln>
        </p:spPr>
        <p:txBody>
          <a:bodyPr wrap="square" lIns="0" tIns="0" rIns="0" bIns="0" rtlCol="0">
            <a:spAutoFit/>
          </a:bodyPr>
          <a:lstStyle/>
          <a:p>
            <a:pPr marL="178145" indent="-178145">
              <a:spcBef>
                <a:spcPts val="526"/>
              </a:spcBef>
              <a:buSzPct val="100000"/>
              <a:buFont typeface="Arial"/>
              <a:buChar char="•"/>
            </a:pPr>
            <a:r>
              <a:rPr lang="en-US" sz="1100" dirty="0" smtClean="0">
                <a:solidFill>
                  <a:srgbClr val="313131"/>
                </a:solidFill>
              </a:rPr>
              <a:t>The foreign company must have a certain right of use to the place of business</a:t>
            </a:r>
          </a:p>
          <a:p>
            <a:pPr marL="178145" indent="-178145">
              <a:spcBef>
                <a:spcPts val="526"/>
              </a:spcBef>
              <a:buSzPct val="100000"/>
              <a:buFont typeface="Arial"/>
              <a:buChar char="•"/>
            </a:pPr>
            <a:endParaRPr lang="en-US" sz="1100" dirty="0" smtClean="0">
              <a:solidFill>
                <a:srgbClr val="313131"/>
              </a:solidFill>
            </a:endParaRPr>
          </a:p>
          <a:p>
            <a:pPr marL="178145" indent="-178145">
              <a:spcBef>
                <a:spcPts val="526"/>
              </a:spcBef>
              <a:buSzPct val="100000"/>
              <a:buFont typeface="Arial"/>
              <a:buChar char="•"/>
            </a:pPr>
            <a:r>
              <a:rPr lang="en-US" sz="1100" dirty="0" smtClean="0">
                <a:solidFill>
                  <a:srgbClr val="313131"/>
                </a:solidFill>
              </a:rPr>
              <a:t>Even where the foreign company does not have a legal right per se over the place of business, the right of use test may be satisfied if the conduct of the foreign company implies a right of use over the premises (for instance, designated cabins for foreign company employees, </a:t>
            </a:r>
            <a:r>
              <a:rPr lang="en-US" sz="1100" dirty="0" err="1" smtClean="0">
                <a:solidFill>
                  <a:srgbClr val="313131"/>
                </a:solidFill>
              </a:rPr>
              <a:t>etc</a:t>
            </a:r>
            <a:r>
              <a:rPr lang="en-US" sz="1100" dirty="0" smtClean="0">
                <a:solidFill>
                  <a:srgbClr val="313131"/>
                </a:solidFill>
              </a:rPr>
              <a:t>)</a:t>
            </a:r>
          </a:p>
          <a:p>
            <a:pPr marL="178145" indent="-178145">
              <a:spcBef>
                <a:spcPts val="526"/>
              </a:spcBef>
              <a:buSzPct val="100000"/>
              <a:buFont typeface="Arial"/>
              <a:buChar char="•"/>
            </a:pPr>
            <a:endParaRPr lang="en-US" sz="1100" dirty="0" smtClean="0">
              <a:solidFill>
                <a:srgbClr val="313131"/>
              </a:solidFill>
            </a:endParaRPr>
          </a:p>
          <a:p>
            <a:pPr marL="178145" indent="-178145">
              <a:spcBef>
                <a:spcPts val="526"/>
              </a:spcBef>
              <a:buSzPct val="100000"/>
              <a:buFont typeface="Arial"/>
              <a:buChar char="•"/>
            </a:pPr>
            <a:endParaRPr lang="en-US" sz="1100" dirty="0" smtClean="0">
              <a:solidFill>
                <a:srgbClr val="313131"/>
              </a:solidFill>
            </a:endParaRPr>
          </a:p>
          <a:p>
            <a:pPr marL="178145" indent="-178145">
              <a:spcBef>
                <a:spcPts val="526"/>
              </a:spcBef>
              <a:buSzPct val="100000"/>
              <a:buFont typeface="Arial"/>
              <a:buChar char="•"/>
            </a:pPr>
            <a:endParaRPr lang="en-US" sz="1100" dirty="0" smtClean="0">
              <a:solidFill>
                <a:srgbClr val="313131"/>
              </a:solidFill>
            </a:endParaRPr>
          </a:p>
          <a:p>
            <a:pPr marL="178145" indent="-178145">
              <a:spcBef>
                <a:spcPts val="526"/>
              </a:spcBef>
              <a:buSzPct val="100000"/>
              <a:buFont typeface="Arial"/>
              <a:buChar char="•"/>
            </a:pPr>
            <a:endParaRPr lang="en-US" sz="1100" dirty="0" smtClean="0">
              <a:solidFill>
                <a:srgbClr val="313131"/>
              </a:solidFill>
            </a:endParaRPr>
          </a:p>
          <a:p>
            <a:pPr marL="178145" indent="-178145">
              <a:spcBef>
                <a:spcPts val="526"/>
              </a:spcBef>
              <a:buSzPct val="100000"/>
              <a:buFont typeface="Arial"/>
              <a:buChar char="•"/>
            </a:pPr>
            <a:endParaRPr lang="en-US" sz="1100" dirty="0">
              <a:solidFill>
                <a:srgbClr val="313131"/>
              </a:solidFill>
            </a:endParaRPr>
          </a:p>
          <a:p>
            <a:pPr marL="178145" indent="-178145">
              <a:spcBef>
                <a:spcPts val="526"/>
              </a:spcBef>
              <a:buSzPct val="100000"/>
              <a:buFont typeface="Arial"/>
              <a:buChar char="•"/>
            </a:pPr>
            <a:endParaRPr lang="en-IN" sz="1100" dirty="0">
              <a:solidFill>
                <a:srgbClr val="313131"/>
              </a:solidFill>
            </a:endParaRPr>
          </a:p>
        </p:txBody>
      </p:sp>
      <p:sp>
        <p:nvSpPr>
          <p:cNvPr id="20" name="TextBox 19"/>
          <p:cNvSpPr txBox="1"/>
          <p:nvPr/>
        </p:nvSpPr>
        <p:spPr>
          <a:xfrm>
            <a:off x="8252238" y="2904957"/>
            <a:ext cx="2209266" cy="4062651"/>
          </a:xfrm>
          <a:prstGeom prst="rect">
            <a:avLst/>
          </a:prstGeom>
          <a:noFill/>
          <a:ln>
            <a:solidFill>
              <a:schemeClr val="tx1">
                <a:lumMod val="50000"/>
                <a:lumOff val="50000"/>
              </a:schemeClr>
            </a:solidFill>
          </a:ln>
        </p:spPr>
        <p:txBody>
          <a:bodyPr wrap="square" lIns="0" tIns="0" rIns="0" bIns="0" rtlCol="0">
            <a:spAutoFit/>
          </a:bodyPr>
          <a:lstStyle/>
          <a:p>
            <a:pPr marL="150310" indent="-150310">
              <a:buFont typeface="Arial" panose="020B0604020202020204" pitchFamily="34" charset="0"/>
              <a:buChar char="•"/>
            </a:pPr>
            <a:r>
              <a:rPr lang="en-IN" sz="1100" dirty="0"/>
              <a:t>The activities performed through the place of business must constitute the core activities</a:t>
            </a:r>
          </a:p>
          <a:p>
            <a:pPr marL="150310" indent="-150310">
              <a:buFont typeface="Arial" panose="020B0604020202020204" pitchFamily="34" charset="0"/>
              <a:buChar char="•"/>
            </a:pPr>
            <a:endParaRPr lang="en-IN" sz="1100" dirty="0"/>
          </a:p>
          <a:p>
            <a:pPr marL="150310" indent="-150310">
              <a:buFont typeface="Arial" panose="020B0604020202020204" pitchFamily="34" charset="0"/>
              <a:buChar char="•"/>
            </a:pPr>
            <a:r>
              <a:rPr lang="en-US" sz="1100" dirty="0"/>
              <a:t>Further, for a place of </a:t>
            </a:r>
            <a:r>
              <a:rPr lang="en-IN" sz="1100" dirty="0"/>
              <a:t>business to constitute a PE, the enterprise using </a:t>
            </a:r>
            <a:r>
              <a:rPr lang="en-US" sz="1100" dirty="0"/>
              <a:t>it must carry on its </a:t>
            </a:r>
            <a:r>
              <a:rPr lang="en-IN" sz="1100" dirty="0"/>
              <a:t>business wholly or partly </a:t>
            </a:r>
            <a:r>
              <a:rPr lang="en-US" sz="1100" dirty="0"/>
              <a:t>in or through or by it.</a:t>
            </a:r>
          </a:p>
          <a:p>
            <a:pPr marL="150310" indent="-150310">
              <a:buFont typeface="Arial" panose="020B0604020202020204" pitchFamily="34" charset="0"/>
              <a:buChar char="•"/>
            </a:pPr>
            <a:endParaRPr lang="en-US" sz="1100" dirty="0"/>
          </a:p>
          <a:p>
            <a:pPr marL="150310" indent="-150310">
              <a:buFont typeface="Arial" panose="020B0604020202020204" pitchFamily="34" charset="0"/>
              <a:buChar char="•"/>
            </a:pPr>
            <a:r>
              <a:rPr lang="en-IN" sz="1100" dirty="0"/>
              <a:t>Furthermore, the activity need not be permanent </a:t>
            </a:r>
            <a:r>
              <a:rPr lang="en-US" sz="1100" dirty="0"/>
              <a:t>in the sense that there is </a:t>
            </a:r>
            <a:r>
              <a:rPr lang="en-IN" sz="1100" dirty="0"/>
              <a:t>no interruption of operation, but operations must be </a:t>
            </a:r>
            <a:r>
              <a:rPr lang="en-US" sz="1100" dirty="0"/>
              <a:t>carried out on a regular </a:t>
            </a:r>
            <a:r>
              <a:rPr lang="en-IN" sz="1100" dirty="0"/>
              <a:t>basis</a:t>
            </a:r>
          </a:p>
          <a:p>
            <a:pPr marL="150310" indent="-150310">
              <a:buFont typeface="Arial" panose="020B0604020202020204" pitchFamily="34" charset="0"/>
              <a:buChar char="•"/>
            </a:pPr>
            <a:endParaRPr lang="en-US" sz="1100" dirty="0">
              <a:solidFill>
                <a:srgbClr val="313131"/>
              </a:solidFill>
            </a:endParaRPr>
          </a:p>
          <a:p>
            <a:pPr marL="150310" indent="-150310">
              <a:buFont typeface="Arial" panose="020B0604020202020204" pitchFamily="34" charset="0"/>
              <a:buChar char="•"/>
            </a:pPr>
            <a:endParaRPr lang="en-US" sz="1100" dirty="0">
              <a:solidFill>
                <a:srgbClr val="313131"/>
              </a:solidFill>
            </a:endParaRPr>
          </a:p>
          <a:p>
            <a:pPr marL="150310" indent="-150310">
              <a:buFont typeface="Arial" panose="020B0604020202020204" pitchFamily="34" charset="0"/>
              <a:buChar char="•"/>
            </a:pPr>
            <a:endParaRPr lang="en-US" sz="1100" dirty="0">
              <a:solidFill>
                <a:srgbClr val="313131"/>
              </a:solidFill>
            </a:endParaRPr>
          </a:p>
          <a:p>
            <a:pPr marL="150310" indent="-150310">
              <a:buFont typeface="Arial" panose="020B0604020202020204" pitchFamily="34" charset="0"/>
              <a:buChar char="•"/>
            </a:pPr>
            <a:endParaRPr lang="en-US" sz="1100" dirty="0">
              <a:solidFill>
                <a:srgbClr val="313131"/>
              </a:solidFill>
            </a:endParaRPr>
          </a:p>
          <a:p>
            <a:pPr marL="150310" indent="-150310">
              <a:buFont typeface="Arial" panose="020B0604020202020204" pitchFamily="34" charset="0"/>
              <a:buChar char="•"/>
            </a:pPr>
            <a:endParaRPr lang="en-US" sz="1100" dirty="0">
              <a:solidFill>
                <a:srgbClr val="313131"/>
              </a:solidFill>
            </a:endParaRPr>
          </a:p>
          <a:p>
            <a:pPr marL="150310" indent="-150310">
              <a:buFont typeface="Arial" panose="020B0604020202020204" pitchFamily="34" charset="0"/>
              <a:buChar char="•"/>
            </a:pPr>
            <a:endParaRPr lang="en-IN" sz="1100" dirty="0">
              <a:solidFill>
                <a:srgbClr val="313131"/>
              </a:solidFill>
            </a:endParaRPr>
          </a:p>
        </p:txBody>
      </p:sp>
      <p:sp>
        <p:nvSpPr>
          <p:cNvPr id="22" name="Rectangle 21"/>
          <p:cNvSpPr/>
          <p:nvPr/>
        </p:nvSpPr>
        <p:spPr bwMode="gray">
          <a:xfrm>
            <a:off x="462894" y="2442673"/>
            <a:ext cx="2209266" cy="416857"/>
          </a:xfrm>
          <a:prstGeom prst="rect">
            <a:avLst/>
          </a:prstGeom>
          <a:solidFill>
            <a:schemeClr val="accent1"/>
          </a:solidFill>
          <a:ln w="19050" algn="ctr">
            <a:noFill/>
            <a:miter lim="800000"/>
            <a:headEnd/>
            <a:tailEnd/>
          </a:ln>
        </p:spPr>
        <p:txBody>
          <a:bodyPr wrap="square" lIns="77938" tIns="77938" rIns="77938" bIns="77938" rtlCol="0" anchor="ctr"/>
          <a:lstStyle/>
          <a:p>
            <a:pPr algn="ctr">
              <a:lnSpc>
                <a:spcPct val="106000"/>
              </a:lnSpc>
              <a:buFont typeface="Wingdings 2" pitchFamily="18" charset="2"/>
              <a:buNone/>
            </a:pPr>
            <a:r>
              <a:rPr lang="en-US" sz="1403" dirty="0">
                <a:solidFill>
                  <a:schemeClr val="bg1"/>
                </a:solidFill>
              </a:rPr>
              <a:t>Place of business Test</a:t>
            </a:r>
            <a:endParaRPr lang="en-IN" sz="1403" b="1" dirty="0">
              <a:solidFill>
                <a:schemeClr val="bg1"/>
              </a:solidFill>
            </a:endParaRPr>
          </a:p>
        </p:txBody>
      </p:sp>
      <p:sp>
        <p:nvSpPr>
          <p:cNvPr id="23" name="Rectangle 22"/>
          <p:cNvSpPr/>
          <p:nvPr/>
        </p:nvSpPr>
        <p:spPr bwMode="gray">
          <a:xfrm>
            <a:off x="3049544" y="2456034"/>
            <a:ext cx="2233315" cy="416857"/>
          </a:xfrm>
          <a:prstGeom prst="rect">
            <a:avLst/>
          </a:prstGeom>
          <a:solidFill>
            <a:schemeClr val="accent1"/>
          </a:solidFill>
          <a:ln w="19050" algn="ctr">
            <a:noFill/>
            <a:miter lim="800000"/>
            <a:headEnd/>
            <a:tailEnd/>
          </a:ln>
        </p:spPr>
        <p:txBody>
          <a:bodyPr wrap="square" lIns="77938" tIns="77938" rIns="77938" bIns="77938" rtlCol="0" anchor="ctr"/>
          <a:lstStyle/>
          <a:p>
            <a:pPr algn="ctr">
              <a:spcBef>
                <a:spcPts val="526"/>
              </a:spcBef>
              <a:buSzPct val="100000"/>
            </a:pPr>
            <a:r>
              <a:rPr lang="en-IN" sz="1403">
                <a:solidFill>
                  <a:schemeClr val="bg1"/>
                </a:solidFill>
              </a:rPr>
              <a:t>Permanence Test</a:t>
            </a:r>
            <a:endParaRPr lang="en-IN" sz="1403" dirty="0">
              <a:solidFill>
                <a:schemeClr val="bg1"/>
              </a:solidFill>
            </a:endParaRPr>
          </a:p>
        </p:txBody>
      </p:sp>
      <p:sp>
        <p:nvSpPr>
          <p:cNvPr id="24" name="Rectangle 23"/>
          <p:cNvSpPr/>
          <p:nvPr/>
        </p:nvSpPr>
        <p:spPr bwMode="gray">
          <a:xfrm>
            <a:off x="5694982" y="2488100"/>
            <a:ext cx="2209266" cy="416857"/>
          </a:xfrm>
          <a:prstGeom prst="rect">
            <a:avLst/>
          </a:prstGeom>
          <a:solidFill>
            <a:schemeClr val="accent1"/>
          </a:solidFill>
          <a:ln w="19050" algn="ctr">
            <a:noFill/>
            <a:miter lim="800000"/>
            <a:headEnd/>
            <a:tailEnd/>
          </a:ln>
        </p:spPr>
        <p:txBody>
          <a:bodyPr wrap="square" lIns="77938" tIns="77938" rIns="77938" bIns="77938" rtlCol="0" anchor="ctr"/>
          <a:lstStyle/>
          <a:p>
            <a:pPr algn="ctr">
              <a:defRPr/>
            </a:pPr>
            <a:r>
              <a:rPr lang="en-US" sz="1403">
                <a:solidFill>
                  <a:schemeClr val="bg1"/>
                </a:solidFill>
                <a:ea typeface="ＭＳ Ｐゴシック" pitchFamily="50" charset="-128"/>
              </a:rPr>
              <a:t>Disposal Test</a:t>
            </a:r>
            <a:endParaRPr lang="en-US" sz="1403" dirty="0">
              <a:solidFill>
                <a:schemeClr val="bg1"/>
              </a:solidFill>
              <a:ea typeface="ＭＳ Ｐゴシック" pitchFamily="50" charset="-128"/>
            </a:endParaRPr>
          </a:p>
        </p:txBody>
      </p:sp>
      <p:sp>
        <p:nvSpPr>
          <p:cNvPr id="25" name="Rectangle 24"/>
          <p:cNvSpPr/>
          <p:nvPr/>
        </p:nvSpPr>
        <p:spPr bwMode="gray">
          <a:xfrm>
            <a:off x="8260255" y="2472067"/>
            <a:ext cx="2209266" cy="416857"/>
          </a:xfrm>
          <a:prstGeom prst="rect">
            <a:avLst/>
          </a:prstGeom>
          <a:solidFill>
            <a:schemeClr val="accent1"/>
          </a:solidFill>
          <a:ln w="19050" algn="ctr">
            <a:noFill/>
            <a:miter lim="800000"/>
            <a:headEnd/>
            <a:tailEnd/>
          </a:ln>
        </p:spPr>
        <p:txBody>
          <a:bodyPr wrap="square" lIns="77938" tIns="77938" rIns="77938" bIns="77938" rtlCol="0" anchor="ctr"/>
          <a:lstStyle/>
          <a:p>
            <a:pPr algn="ctr">
              <a:defRPr/>
            </a:pPr>
            <a:r>
              <a:rPr lang="en-US" sz="1403">
                <a:solidFill>
                  <a:schemeClr val="bg1"/>
                </a:solidFill>
                <a:ea typeface="ＭＳ Ｐゴシック" pitchFamily="50" charset="-128"/>
              </a:rPr>
              <a:t>Business Activity Test</a:t>
            </a:r>
            <a:endParaRPr lang="en-US" sz="1403" dirty="0">
              <a:solidFill>
                <a:schemeClr val="bg1"/>
              </a:solidFill>
              <a:ea typeface="ＭＳ Ｐゴシック" pitchFamily="50" charset="-128"/>
            </a:endParaRPr>
          </a:p>
        </p:txBody>
      </p:sp>
      <p:cxnSp>
        <p:nvCxnSpPr>
          <p:cNvPr id="32" name="Straight Arrow Connector 31"/>
          <p:cNvCxnSpPr/>
          <p:nvPr/>
        </p:nvCxnSpPr>
        <p:spPr>
          <a:xfrm>
            <a:off x="986027" y="2274327"/>
            <a:ext cx="0" cy="1763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053666" y="2287688"/>
            <a:ext cx="0" cy="1763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739186" y="2303721"/>
            <a:ext cx="0" cy="1763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705283" y="2287688"/>
            <a:ext cx="0" cy="1763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bwMode="gray">
          <a:xfrm>
            <a:off x="311499" y="309640"/>
            <a:ext cx="10108642" cy="725339"/>
          </a:xfrm>
          <a:prstGeom prst="rect">
            <a:avLst/>
          </a:prstGeom>
        </p:spPr>
        <p:txBody>
          <a:bodyPr vert="horz" lIns="0" tIns="0" rIns="0" bIns="0" rtlCol="0" anchor="t" anchorCtr="0">
            <a:noAutofit/>
          </a:bodyPr>
          <a:lstStyle>
            <a:lvl1pPr algn="l" defTabSz="1008400" rtl="0" eaLnBrk="1" latinLnBrk="0" hangingPunct="1">
              <a:spcBef>
                <a:spcPct val="0"/>
              </a:spcBef>
              <a:buNone/>
              <a:defRPr sz="2529" kern="1200">
                <a:solidFill>
                  <a:schemeClr val="accent3"/>
                </a:solidFill>
                <a:latin typeface="+mj-lt"/>
                <a:ea typeface="+mj-ea"/>
                <a:cs typeface="+mj-cs"/>
              </a:defRPr>
            </a:lvl1pPr>
          </a:lstStyle>
          <a:p>
            <a:pPr defTabSz="914400">
              <a:spcBef>
                <a:spcPts val="1500"/>
              </a:spcBef>
            </a:pPr>
            <a:r>
              <a:rPr lang="en-US" sz="2200" b="1" dirty="0">
                <a:solidFill>
                  <a:schemeClr val="tx1"/>
                </a:solidFill>
                <a:latin typeface="Verdana" panose="020B0604030504040204" pitchFamily="34" charset="0"/>
                <a:ea typeface="Verdana" panose="020B0604030504040204" pitchFamily="34" charset="0"/>
                <a:cs typeface="Verdana" panose="020B0604030504040204" pitchFamily="34" charset="0"/>
              </a:rPr>
              <a:t>Concept of PE</a:t>
            </a:r>
            <a:br>
              <a:rPr lang="en-US" sz="2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Fixed place PE– Guiding principles</a:t>
            </a:r>
          </a:p>
        </p:txBody>
      </p:sp>
    </p:spTree>
    <p:extLst>
      <p:ext uri="{BB962C8B-B14F-4D97-AF65-F5344CB8AC3E}">
        <p14:creationId xmlns:p14="http://schemas.microsoft.com/office/powerpoint/2010/main" val="223742090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potx" id="{300F3ED9-9C4C-4838-B157-107BB206E623}" vid="{ABD9136E-862F-4680-B56C-E8832C898B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0343744724FF46B7AD98224B39BE52" ma:contentTypeVersion="2" ma:contentTypeDescription="Create a new document." ma:contentTypeScope="" ma:versionID="088151b90c8afaf91da3cce23c1678e4">
  <xsd:schema xmlns:xsd="http://www.w3.org/2001/XMLSchema" xmlns:xs="http://www.w3.org/2001/XMLSchema" xmlns:p="http://schemas.microsoft.com/office/2006/metadata/properties" targetNamespace="http://schemas.microsoft.com/office/2006/metadata/properties" ma:root="true" ma:fieldsID="4a9e1423231864226a390b3240cbb87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40D739-5959-49AC-92D7-192AF482ED8E}">
  <ds:schemaRefs>
    <ds:schemaRef ds:uri="http://schemas.microsoft.com/sharepoint/v3/contenttype/forms"/>
  </ds:schemaRefs>
</ds:datastoreItem>
</file>

<file path=customXml/itemProps2.xml><?xml version="1.0" encoding="utf-8"?>
<ds:datastoreItem xmlns:ds="http://schemas.openxmlformats.org/officeDocument/2006/customXml" ds:itemID="{D3156B57-2802-4D8B-BFB8-5CE00300C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E4BF101-9CF0-4E56-886B-DA00D1617B3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9848</TotalTime>
  <Words>10602</Words>
  <Application>Microsoft Office PowerPoint</Application>
  <PresentationFormat>Custom</PresentationFormat>
  <Paragraphs>866</Paragraphs>
  <Slides>60</Slides>
  <Notes>34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2" baseType="lpstr">
      <vt:lpstr>ＭＳ Ｐゴシック</vt:lpstr>
      <vt:lpstr>宋体</vt:lpstr>
      <vt:lpstr>Arial</vt:lpstr>
      <vt:lpstr>AsterV</vt:lpstr>
      <vt:lpstr>Calibri</vt:lpstr>
      <vt:lpstr>Open Sans</vt:lpstr>
      <vt:lpstr>Times New Roman</vt:lpstr>
      <vt:lpstr>Verdana</vt:lpstr>
      <vt:lpstr>Wingdings</vt:lpstr>
      <vt:lpstr>Wingdings 2</vt:lpstr>
      <vt:lpstr>Deloitte 16_9 onscreen</vt:lpstr>
      <vt:lpstr>think-cell Slide</vt:lpstr>
      <vt:lpstr>Headline Verdana Bold</vt:lpstr>
      <vt:lpstr>PowerPoint Presentation</vt:lpstr>
      <vt:lpstr>PowerPoint Presentation</vt:lpstr>
      <vt:lpstr>PowerPoint Presentation</vt:lpstr>
      <vt:lpstr>PowerPoint Presentation</vt:lpstr>
      <vt:lpstr>Traditional PE Triggers</vt:lpstr>
      <vt:lpstr>PowerPoint Presentation</vt:lpstr>
      <vt:lpstr>PowerPoint Presentation</vt:lpstr>
      <vt:lpstr> </vt:lpstr>
      <vt:lpstr>PowerPoint Presentation</vt:lpstr>
      <vt:lpstr>PowerPoint Presentation</vt:lpstr>
      <vt:lpstr>Challenges posed by the digital economy</vt:lpstr>
      <vt:lpstr>PowerPoint Presentation</vt:lpstr>
      <vt:lpstr>PowerPoint Presentation</vt:lpstr>
      <vt:lpstr>PowerPoint Presentation</vt:lpstr>
      <vt:lpstr>PowerPoint Presentation</vt:lpstr>
      <vt:lpstr>PowerPoint Presentation</vt:lpstr>
      <vt:lpstr>PowerPoint Presentation</vt:lpstr>
      <vt:lpstr>Amendment made to Section 9 (1)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 on SEP</vt:lpstr>
      <vt:lpstr>Case Study 1 </vt:lpstr>
      <vt:lpstr>Case Study 1 </vt:lpstr>
      <vt:lpstr>Case Study 1 </vt:lpstr>
      <vt:lpstr>Case Study 2 </vt:lpstr>
      <vt:lpstr>Case Study 2A</vt:lpstr>
      <vt:lpstr>Case Study 2A </vt:lpstr>
      <vt:lpstr>Case Study 2B</vt:lpstr>
      <vt:lpstr>Case Study 2B </vt:lpstr>
      <vt:lpstr>Case Study 3</vt:lpstr>
      <vt:lpstr>Case Study 3</vt:lpstr>
      <vt:lpstr>Case Study 3 </vt:lpstr>
      <vt:lpstr>Case Study 4</vt:lpstr>
      <vt:lpstr>Case Study 4</vt:lpstr>
      <vt:lpstr>Case Study 4 </vt:lpstr>
      <vt:lpstr>PowerPoint Presentation</vt:lpstr>
      <vt:lpstr>Thank you!</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subject/>
  <dc:creator>niralishah@deloitte.com</dc:creator>
  <cp:keywords>DTTILLP 2018</cp:keywords>
  <cp:lastModifiedBy>S, Ananthapadmanabhan</cp:lastModifiedBy>
  <cp:revision>319</cp:revision>
  <cp:lastPrinted>2018-04-06T12:23:25Z</cp:lastPrinted>
  <dcterms:created xsi:type="dcterms:W3CDTF">2016-06-13T07:02:02Z</dcterms:created>
  <dcterms:modified xsi:type="dcterms:W3CDTF">2019-04-03T11:15:53Z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0x010100F80343744724FF46B7AD98224B39BE52</vt:lpwstr>
  </property>
  <property fmtid="{D5CDD505-2E9C-101B-9397-08002B2CF9AE}" pid="3" name="_dlc_DocIdItemGuid">
    <vt:lpwstr>5a3771e1-9eac-4107-aab8-cb01ed80b2ad</vt:lpwstr>
  </property>
  <property fmtid="{D5CDD505-2E9C-101B-9397-08002B2CF9AE}" pid="4" name="Local Content Type">
    <vt:lpwstr/>
  </property>
  <property fmtid="{D5CDD505-2E9C-101B-9397-08002B2CF9AE}" pid="5" name="TaxKeyword">
    <vt:lpwstr/>
  </property>
  <property fmtid="{D5CDD505-2E9C-101B-9397-08002B2CF9AE}" pid="6" name="Geography">
    <vt:lpwstr>18;#India (52387)|a87c33bf-1037-46ea-adf3-4e511a076333</vt:lpwstr>
  </property>
  <property fmtid="{D5CDD505-2E9C-101B-9397-08002B2CF9AE}" pid="7" name="Global Client Services">
    <vt:lpwstr/>
  </property>
  <property fmtid="{D5CDD505-2E9C-101B-9397-08002B2CF9AE}" pid="8" name="Local Industry">
    <vt:lpwstr/>
  </property>
  <property fmtid="{D5CDD505-2E9C-101B-9397-08002B2CF9AE}" pid="9" name="Global Industry">
    <vt:lpwstr/>
  </property>
  <property fmtid="{D5CDD505-2E9C-101B-9397-08002B2CF9AE}" pid="10" name="Global Content Type">
    <vt:lpwstr/>
  </property>
  <property fmtid="{D5CDD505-2E9C-101B-9397-08002B2CF9AE}" pid="11" name="LanguageB">
    <vt:lpwstr>2;#English|b169a262-1aaa-4ccb-9acf-78a36c1d9bab</vt:lpwstr>
  </property>
  <property fmtid="{D5CDD505-2E9C-101B-9397-08002B2CF9AE}" pid="12" name="Local Client Services">
    <vt:lpwstr/>
  </property>
</Properties>
</file>