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4" r:id="rId1"/>
  </p:sldMasterIdLst>
  <p:notesMasterIdLst>
    <p:notesMasterId r:id="rId62"/>
  </p:notesMasterIdLst>
  <p:handoutMasterIdLst>
    <p:handoutMasterId r:id="rId63"/>
  </p:handoutMasterIdLst>
  <p:sldIdLst>
    <p:sldId id="258" r:id="rId2"/>
    <p:sldId id="317" r:id="rId3"/>
    <p:sldId id="318" r:id="rId4"/>
    <p:sldId id="320" r:id="rId5"/>
    <p:sldId id="321" r:id="rId6"/>
    <p:sldId id="322" r:id="rId7"/>
    <p:sldId id="323" r:id="rId8"/>
    <p:sldId id="324" r:id="rId9"/>
    <p:sldId id="325" r:id="rId10"/>
    <p:sldId id="326" r:id="rId11"/>
    <p:sldId id="327" r:id="rId12"/>
    <p:sldId id="329" r:id="rId13"/>
    <p:sldId id="328" r:id="rId14"/>
    <p:sldId id="330" r:id="rId15"/>
    <p:sldId id="331" r:id="rId16"/>
    <p:sldId id="332" r:id="rId17"/>
    <p:sldId id="333" r:id="rId18"/>
    <p:sldId id="335" r:id="rId19"/>
    <p:sldId id="338" r:id="rId20"/>
    <p:sldId id="336" r:id="rId21"/>
    <p:sldId id="339" r:id="rId22"/>
    <p:sldId id="341" r:id="rId23"/>
    <p:sldId id="342" r:id="rId24"/>
    <p:sldId id="343" r:id="rId25"/>
    <p:sldId id="344" r:id="rId26"/>
    <p:sldId id="347" r:id="rId27"/>
    <p:sldId id="348" r:id="rId28"/>
    <p:sldId id="346" r:id="rId29"/>
    <p:sldId id="349" r:id="rId30"/>
    <p:sldId id="350" r:id="rId31"/>
    <p:sldId id="351" r:id="rId32"/>
    <p:sldId id="352" r:id="rId33"/>
    <p:sldId id="282" r:id="rId34"/>
    <p:sldId id="287" r:id="rId35"/>
    <p:sldId id="288" r:id="rId36"/>
    <p:sldId id="294" r:id="rId37"/>
    <p:sldId id="296" r:id="rId38"/>
    <p:sldId id="295" r:id="rId39"/>
    <p:sldId id="297" r:id="rId40"/>
    <p:sldId id="298" r:id="rId41"/>
    <p:sldId id="299" r:id="rId42"/>
    <p:sldId id="300" r:id="rId43"/>
    <p:sldId id="289" r:id="rId44"/>
    <p:sldId id="303" r:id="rId45"/>
    <p:sldId id="290" r:id="rId46"/>
    <p:sldId id="304" r:id="rId47"/>
    <p:sldId id="305" r:id="rId48"/>
    <p:sldId id="293" r:id="rId49"/>
    <p:sldId id="291" r:id="rId50"/>
    <p:sldId id="306" r:id="rId51"/>
    <p:sldId id="307" r:id="rId52"/>
    <p:sldId id="308" r:id="rId53"/>
    <p:sldId id="311" r:id="rId54"/>
    <p:sldId id="312" r:id="rId55"/>
    <p:sldId id="310" r:id="rId56"/>
    <p:sldId id="313" r:id="rId57"/>
    <p:sldId id="314" r:id="rId58"/>
    <p:sldId id="315" r:id="rId59"/>
    <p:sldId id="316" r:id="rId60"/>
    <p:sldId id="271" r:id="rId61"/>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71" autoAdjust="0"/>
    <p:restoredTop sz="93961" autoAdjust="0"/>
  </p:normalViewPr>
  <p:slideViewPr>
    <p:cSldViewPr snapToGrid="0">
      <p:cViewPr varScale="1">
        <p:scale>
          <a:sx n="68" d="100"/>
          <a:sy n="68" d="100"/>
        </p:scale>
        <p:origin x="858" y="48"/>
      </p:cViewPr>
      <p:guideLst>
        <p:guide orient="horz" pos="2160"/>
        <p:guide pos="3840"/>
      </p:guideLst>
    </p:cSldViewPr>
  </p:slideViewPr>
  <p:outlineViewPr>
    <p:cViewPr>
      <p:scale>
        <a:sx n="33" d="100"/>
        <a:sy n="33" d="100"/>
      </p:scale>
      <p:origin x="48" y="4392"/>
    </p:cViewPr>
  </p:outlineViewPr>
  <p:notesTextViewPr>
    <p:cViewPr>
      <p:scale>
        <a:sx n="1" d="1"/>
        <a:sy n="1" d="1"/>
      </p:scale>
      <p:origin x="0" y="0"/>
    </p:cViewPr>
  </p:notesTextViewPr>
  <p:notesViewPr>
    <p:cSldViewPr snapToGrid="0">
      <p:cViewPr varScale="1">
        <p:scale>
          <a:sx n="59" d="100"/>
          <a:sy n="59" d="100"/>
        </p:scale>
        <p:origin x="2556" y="6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0E2D496-0471-4CD2-ACE7-7BE0621391A7}"/>
              </a:ext>
            </a:extLst>
          </p:cNvPr>
          <p:cNvSpPr>
            <a:spLocks noGrp="1"/>
          </p:cNvSpPr>
          <p:nvPr>
            <p:ph type="hdr" sz="quarter"/>
          </p:nvPr>
        </p:nvSpPr>
        <p:spPr>
          <a:xfrm>
            <a:off x="0" y="1"/>
            <a:ext cx="2971800" cy="466434"/>
          </a:xfrm>
          <a:prstGeom prst="rect">
            <a:avLst/>
          </a:prstGeom>
        </p:spPr>
        <p:txBody>
          <a:bodyPr vert="horz" lIns="90913" tIns="45457" rIns="90913" bIns="45457" rtlCol="0"/>
          <a:lstStyle>
            <a:lvl1pPr algn="l">
              <a:defRPr sz="1100"/>
            </a:lvl1pPr>
          </a:lstStyle>
          <a:p>
            <a:endParaRPr lang="en-IN" dirty="0"/>
          </a:p>
        </p:txBody>
      </p:sp>
      <p:sp>
        <p:nvSpPr>
          <p:cNvPr id="3" name="Date Placeholder 2">
            <a:extLst>
              <a:ext uri="{FF2B5EF4-FFF2-40B4-BE49-F238E27FC236}">
                <a16:creationId xmlns:a16="http://schemas.microsoft.com/office/drawing/2014/main" id="{7E218D17-F80A-4044-B3C2-3514DC11751F}"/>
              </a:ext>
            </a:extLst>
          </p:cNvPr>
          <p:cNvSpPr>
            <a:spLocks noGrp="1"/>
          </p:cNvSpPr>
          <p:nvPr>
            <p:ph type="dt" sz="quarter" idx="1"/>
          </p:nvPr>
        </p:nvSpPr>
        <p:spPr>
          <a:xfrm>
            <a:off x="3884613" y="1"/>
            <a:ext cx="2971800" cy="466434"/>
          </a:xfrm>
          <a:prstGeom prst="rect">
            <a:avLst/>
          </a:prstGeom>
        </p:spPr>
        <p:txBody>
          <a:bodyPr vert="horz" lIns="90913" tIns="45457" rIns="90913" bIns="45457" rtlCol="0"/>
          <a:lstStyle>
            <a:lvl1pPr algn="r">
              <a:defRPr sz="1100"/>
            </a:lvl1pPr>
          </a:lstStyle>
          <a:p>
            <a:fld id="{FB6DBECF-45A7-4BDD-887E-DDA8BB29DABB}" type="datetimeFigureOut">
              <a:rPr lang="en-IN" smtClean="0"/>
              <a:pPr/>
              <a:t>22-05-2019</a:t>
            </a:fld>
            <a:endParaRPr lang="en-IN" dirty="0"/>
          </a:p>
        </p:txBody>
      </p:sp>
      <p:sp>
        <p:nvSpPr>
          <p:cNvPr id="4" name="Footer Placeholder 3">
            <a:extLst>
              <a:ext uri="{FF2B5EF4-FFF2-40B4-BE49-F238E27FC236}">
                <a16:creationId xmlns:a16="http://schemas.microsoft.com/office/drawing/2014/main" id="{D7B2859F-264A-4CFC-9D92-F950AEE1F9C6}"/>
              </a:ext>
            </a:extLst>
          </p:cNvPr>
          <p:cNvSpPr>
            <a:spLocks noGrp="1"/>
          </p:cNvSpPr>
          <p:nvPr>
            <p:ph type="ftr" sz="quarter" idx="2"/>
          </p:nvPr>
        </p:nvSpPr>
        <p:spPr>
          <a:xfrm>
            <a:off x="0" y="8829967"/>
            <a:ext cx="2971800" cy="466434"/>
          </a:xfrm>
          <a:prstGeom prst="rect">
            <a:avLst/>
          </a:prstGeom>
        </p:spPr>
        <p:txBody>
          <a:bodyPr vert="horz" lIns="90913" tIns="45457" rIns="90913" bIns="45457" rtlCol="0" anchor="b"/>
          <a:lstStyle>
            <a:lvl1pPr algn="l">
              <a:defRPr sz="1100"/>
            </a:lvl1pPr>
          </a:lstStyle>
          <a:p>
            <a:endParaRPr lang="en-IN" dirty="0"/>
          </a:p>
        </p:txBody>
      </p:sp>
      <p:sp>
        <p:nvSpPr>
          <p:cNvPr id="5" name="Slide Number Placeholder 4">
            <a:extLst>
              <a:ext uri="{FF2B5EF4-FFF2-40B4-BE49-F238E27FC236}">
                <a16:creationId xmlns:a16="http://schemas.microsoft.com/office/drawing/2014/main" id="{2D6896F4-2C74-447A-A8C6-D96318D57D76}"/>
              </a:ext>
            </a:extLst>
          </p:cNvPr>
          <p:cNvSpPr>
            <a:spLocks noGrp="1"/>
          </p:cNvSpPr>
          <p:nvPr>
            <p:ph type="sldNum" sz="quarter" idx="3"/>
          </p:nvPr>
        </p:nvSpPr>
        <p:spPr>
          <a:xfrm>
            <a:off x="3884613" y="8829967"/>
            <a:ext cx="2971800" cy="466434"/>
          </a:xfrm>
          <a:prstGeom prst="rect">
            <a:avLst/>
          </a:prstGeom>
        </p:spPr>
        <p:txBody>
          <a:bodyPr vert="horz" lIns="90913" tIns="45457" rIns="90913" bIns="45457" rtlCol="0" anchor="b"/>
          <a:lstStyle>
            <a:lvl1pPr algn="r">
              <a:defRPr sz="1100"/>
            </a:lvl1pPr>
          </a:lstStyle>
          <a:p>
            <a:fld id="{B84CDD4F-F122-488A-869A-8C5E928BBA9E}" type="slidenum">
              <a:rPr lang="en-IN" smtClean="0"/>
              <a:pPr/>
              <a:t>‹#›</a:t>
            </a:fld>
            <a:endParaRPr lang="en-IN" dirty="0"/>
          </a:p>
        </p:txBody>
      </p:sp>
    </p:spTree>
    <p:extLst>
      <p:ext uri="{BB962C8B-B14F-4D97-AF65-F5344CB8AC3E}">
        <p14:creationId xmlns:p14="http://schemas.microsoft.com/office/powerpoint/2010/main" val="27532436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6434"/>
          </a:xfrm>
          <a:prstGeom prst="rect">
            <a:avLst/>
          </a:prstGeom>
        </p:spPr>
        <p:txBody>
          <a:bodyPr vert="horz" lIns="90913" tIns="45457" rIns="90913" bIns="45457" rtlCol="0"/>
          <a:lstStyle>
            <a:lvl1pPr algn="l">
              <a:defRPr sz="1100"/>
            </a:lvl1pPr>
          </a:lstStyle>
          <a:p>
            <a:endParaRPr lang="en-IN" dirty="0"/>
          </a:p>
        </p:txBody>
      </p:sp>
      <p:sp>
        <p:nvSpPr>
          <p:cNvPr id="3" name="Date Placeholder 2"/>
          <p:cNvSpPr>
            <a:spLocks noGrp="1"/>
          </p:cNvSpPr>
          <p:nvPr>
            <p:ph type="dt" idx="1"/>
          </p:nvPr>
        </p:nvSpPr>
        <p:spPr>
          <a:xfrm>
            <a:off x="3884613" y="1"/>
            <a:ext cx="2971800" cy="466434"/>
          </a:xfrm>
          <a:prstGeom prst="rect">
            <a:avLst/>
          </a:prstGeom>
        </p:spPr>
        <p:txBody>
          <a:bodyPr vert="horz" lIns="90913" tIns="45457" rIns="90913" bIns="45457" rtlCol="0"/>
          <a:lstStyle>
            <a:lvl1pPr algn="r">
              <a:defRPr sz="1100"/>
            </a:lvl1pPr>
          </a:lstStyle>
          <a:p>
            <a:fld id="{E416D795-8709-472F-B381-81012A681E75}" type="datetimeFigureOut">
              <a:rPr lang="en-IN" smtClean="0"/>
              <a:pPr/>
              <a:t>22-05-2019</a:t>
            </a:fld>
            <a:endParaRPr lang="en-IN" dirty="0"/>
          </a:p>
        </p:txBody>
      </p:sp>
      <p:sp>
        <p:nvSpPr>
          <p:cNvPr id="4" name="Slide Image Placeholder 3"/>
          <p:cNvSpPr>
            <a:spLocks noGrp="1" noRot="1" noChangeAspect="1"/>
          </p:cNvSpPr>
          <p:nvPr>
            <p:ph type="sldImg" idx="2"/>
          </p:nvPr>
        </p:nvSpPr>
        <p:spPr>
          <a:xfrm>
            <a:off x="644525" y="1163638"/>
            <a:ext cx="5568950" cy="3133725"/>
          </a:xfrm>
          <a:prstGeom prst="rect">
            <a:avLst/>
          </a:prstGeom>
          <a:noFill/>
          <a:ln w="12700">
            <a:solidFill>
              <a:prstClr val="black"/>
            </a:solidFill>
          </a:ln>
        </p:spPr>
        <p:txBody>
          <a:bodyPr vert="horz" lIns="90913" tIns="45457" rIns="90913" bIns="45457" rtlCol="0" anchor="ctr"/>
          <a:lstStyle/>
          <a:p>
            <a:endParaRPr lang="en-IN" dirty="0"/>
          </a:p>
        </p:txBody>
      </p:sp>
      <p:sp>
        <p:nvSpPr>
          <p:cNvPr id="5" name="Notes Placeholder 4"/>
          <p:cNvSpPr>
            <a:spLocks noGrp="1"/>
          </p:cNvSpPr>
          <p:nvPr>
            <p:ph type="body" sz="quarter" idx="3"/>
          </p:nvPr>
        </p:nvSpPr>
        <p:spPr>
          <a:xfrm>
            <a:off x="685801" y="4473893"/>
            <a:ext cx="5486400" cy="3660458"/>
          </a:xfrm>
          <a:prstGeom prst="rect">
            <a:avLst/>
          </a:prstGeom>
        </p:spPr>
        <p:txBody>
          <a:bodyPr vert="horz" lIns="90913" tIns="45457" rIns="90913" bIns="4545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829967"/>
            <a:ext cx="2971800" cy="466434"/>
          </a:xfrm>
          <a:prstGeom prst="rect">
            <a:avLst/>
          </a:prstGeom>
        </p:spPr>
        <p:txBody>
          <a:bodyPr vert="horz" lIns="90913" tIns="45457" rIns="90913" bIns="45457" rtlCol="0" anchor="b"/>
          <a:lstStyle>
            <a:lvl1pPr algn="l">
              <a:defRPr sz="1100"/>
            </a:lvl1pPr>
          </a:lstStyle>
          <a:p>
            <a:endParaRPr lang="en-IN" dirty="0"/>
          </a:p>
        </p:txBody>
      </p:sp>
      <p:sp>
        <p:nvSpPr>
          <p:cNvPr id="7" name="Slide Number Placeholder 6"/>
          <p:cNvSpPr>
            <a:spLocks noGrp="1"/>
          </p:cNvSpPr>
          <p:nvPr>
            <p:ph type="sldNum" sz="quarter" idx="5"/>
          </p:nvPr>
        </p:nvSpPr>
        <p:spPr>
          <a:xfrm>
            <a:off x="3884613" y="8829967"/>
            <a:ext cx="2971800" cy="466434"/>
          </a:xfrm>
          <a:prstGeom prst="rect">
            <a:avLst/>
          </a:prstGeom>
        </p:spPr>
        <p:txBody>
          <a:bodyPr vert="horz" lIns="90913" tIns="45457" rIns="90913" bIns="45457" rtlCol="0" anchor="b"/>
          <a:lstStyle>
            <a:lvl1pPr algn="r">
              <a:defRPr sz="1100"/>
            </a:lvl1pPr>
          </a:lstStyle>
          <a:p>
            <a:fld id="{9EB64EED-1919-4C02-B9B1-57032C83194D}" type="slidenum">
              <a:rPr lang="en-IN" smtClean="0"/>
              <a:pPr/>
              <a:t>‹#›</a:t>
            </a:fld>
            <a:endParaRPr lang="en-IN" dirty="0"/>
          </a:p>
        </p:txBody>
      </p:sp>
    </p:spTree>
    <p:extLst>
      <p:ext uri="{BB962C8B-B14F-4D97-AF65-F5344CB8AC3E}">
        <p14:creationId xmlns:p14="http://schemas.microsoft.com/office/powerpoint/2010/main" val="3215784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EB64EED-1919-4C02-B9B1-57032C83194D}" type="slidenum">
              <a:rPr lang="en-IN" smtClean="0"/>
              <a:pPr/>
              <a:t>41</a:t>
            </a:fld>
            <a:endParaRPr lang="en-IN" dirty="0"/>
          </a:p>
        </p:txBody>
      </p:sp>
    </p:spTree>
    <p:extLst>
      <p:ext uri="{BB962C8B-B14F-4D97-AF65-F5344CB8AC3E}">
        <p14:creationId xmlns:p14="http://schemas.microsoft.com/office/powerpoint/2010/main" val="1289129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EB64EED-1919-4C02-B9B1-57032C83194D}" type="slidenum">
              <a:rPr lang="en-IN" smtClean="0"/>
              <a:pPr/>
              <a:t>42</a:t>
            </a:fld>
            <a:endParaRPr lang="en-IN" dirty="0"/>
          </a:p>
        </p:txBody>
      </p:sp>
    </p:spTree>
    <p:extLst>
      <p:ext uri="{BB962C8B-B14F-4D97-AF65-F5344CB8AC3E}">
        <p14:creationId xmlns:p14="http://schemas.microsoft.com/office/powerpoint/2010/main" val="23940787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EB64EED-1919-4C02-B9B1-57032C83194D}" type="slidenum">
              <a:rPr lang="en-IN" smtClean="0"/>
              <a:pPr/>
              <a:t>43</a:t>
            </a:fld>
            <a:endParaRPr lang="en-IN" dirty="0"/>
          </a:p>
        </p:txBody>
      </p:sp>
    </p:spTree>
    <p:extLst>
      <p:ext uri="{BB962C8B-B14F-4D97-AF65-F5344CB8AC3E}">
        <p14:creationId xmlns:p14="http://schemas.microsoft.com/office/powerpoint/2010/main" val="10970165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EB64EED-1919-4C02-B9B1-57032C83194D}" type="slidenum">
              <a:rPr lang="en-IN" smtClean="0"/>
              <a:pPr/>
              <a:t>46</a:t>
            </a:fld>
            <a:endParaRPr lang="en-IN" dirty="0"/>
          </a:p>
        </p:txBody>
      </p:sp>
    </p:spTree>
    <p:extLst>
      <p:ext uri="{BB962C8B-B14F-4D97-AF65-F5344CB8AC3E}">
        <p14:creationId xmlns:p14="http://schemas.microsoft.com/office/powerpoint/2010/main" val="13376748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EB64EED-1919-4C02-B9B1-57032C83194D}" type="slidenum">
              <a:rPr lang="en-IN" smtClean="0"/>
              <a:pPr/>
              <a:t>49</a:t>
            </a:fld>
            <a:endParaRPr lang="en-IN" dirty="0"/>
          </a:p>
        </p:txBody>
      </p:sp>
    </p:spTree>
    <p:extLst>
      <p:ext uri="{BB962C8B-B14F-4D97-AF65-F5344CB8AC3E}">
        <p14:creationId xmlns:p14="http://schemas.microsoft.com/office/powerpoint/2010/main" val="16105750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EB64EED-1919-4C02-B9B1-57032C83194D}" type="slidenum">
              <a:rPr lang="en-IN" smtClean="0"/>
              <a:pPr/>
              <a:t>50</a:t>
            </a:fld>
            <a:endParaRPr lang="en-IN" dirty="0"/>
          </a:p>
        </p:txBody>
      </p:sp>
    </p:spTree>
    <p:extLst>
      <p:ext uri="{BB962C8B-B14F-4D97-AF65-F5344CB8AC3E}">
        <p14:creationId xmlns:p14="http://schemas.microsoft.com/office/powerpoint/2010/main" val="1723375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B64EED-1919-4C02-B9B1-57032C83194D}" type="slidenum">
              <a:rPr lang="en-IN" smtClean="0"/>
              <a:pPr/>
              <a:t>52</a:t>
            </a:fld>
            <a:endParaRPr lang="en-IN" dirty="0"/>
          </a:p>
        </p:txBody>
      </p:sp>
    </p:spTree>
    <p:extLst>
      <p:ext uri="{BB962C8B-B14F-4D97-AF65-F5344CB8AC3E}">
        <p14:creationId xmlns:p14="http://schemas.microsoft.com/office/powerpoint/2010/main" val="758258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4" name="Rectangle 3"/>
          <p:cNvSpPr/>
          <p:nvPr/>
        </p:nvSpPr>
        <p:spPr bwMode="white">
          <a:xfrm>
            <a:off x="0" y="5410200"/>
            <a:ext cx="12192000" cy="14478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a:xfrm>
            <a:off x="0" y="6043614"/>
            <a:ext cx="12192000" cy="714375"/>
          </a:xfrm>
          <a:prstGeom prst="rect">
            <a:avLst/>
          </a:prstGeom>
          <a:solidFill>
            <a:srgbClr val="006699"/>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1930400" y="1752600"/>
            <a:ext cx="8636000" cy="1828800"/>
          </a:xfrm>
        </p:spPr>
        <p:txBody>
          <a:bodyPr anchor="b"/>
          <a:lstStyle>
            <a:lvl1pPr>
              <a:defRPr cap="all" baseline="0"/>
            </a:lvl1pPr>
          </a:lstStyle>
          <a:p>
            <a:r>
              <a:rPr lang="en-US"/>
              <a:t>Click to edit Master title style</a:t>
            </a:r>
            <a:endParaRPr lang="en-US" dirty="0"/>
          </a:p>
        </p:txBody>
      </p:sp>
      <p:sp>
        <p:nvSpPr>
          <p:cNvPr id="9" name="Subtitle 8"/>
          <p:cNvSpPr>
            <a:spLocks noGrp="1"/>
          </p:cNvSpPr>
          <p:nvPr>
            <p:ph type="subTitle" idx="1"/>
          </p:nvPr>
        </p:nvSpPr>
        <p:spPr>
          <a:xfrm>
            <a:off x="0" y="6248400"/>
            <a:ext cx="12293600" cy="457200"/>
          </a:xfrm>
        </p:spPr>
        <p:txBody>
          <a:bodyPr anchor="ctr">
            <a:normAutofit/>
          </a:bodyPr>
          <a:lstStyle>
            <a:lvl1pPr marL="0" indent="0" algn="l">
              <a:buNone/>
              <a:defRPr sz="2600" baseline="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pic>
        <p:nvPicPr>
          <p:cNvPr id="6" name="Picture 5">
            <a:extLst>
              <a:ext uri="{FF2B5EF4-FFF2-40B4-BE49-F238E27FC236}">
                <a16:creationId xmlns:a16="http://schemas.microsoft.com/office/drawing/2014/main" id="{4AA96C49-3766-4097-AD90-BCF9A1200DF5}"/>
              </a:ext>
            </a:extLst>
          </p:cNvPr>
          <p:cNvPicPr>
            <a:picLocks noChangeAspect="1"/>
          </p:cNvPicPr>
          <p:nvPr userDrawn="1"/>
        </p:nvPicPr>
        <p:blipFill rotWithShape="1">
          <a:blip r:embed="rId3" cstate="print"/>
          <a:srcRect b="3933"/>
          <a:stretch/>
        </p:blipFill>
        <p:spPr>
          <a:xfrm>
            <a:off x="10639167" y="0"/>
            <a:ext cx="1549657" cy="533401"/>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6864" y="228600"/>
            <a:ext cx="10871200" cy="609600"/>
          </a:xfrm>
        </p:spPr>
        <p:txBody>
          <a:bodyPr/>
          <a:lstStyle/>
          <a:p>
            <a:r>
              <a:rPr lang="en-US"/>
              <a:t>Click to edit Master title style</a:t>
            </a:r>
            <a:endParaRPr lang="en-US" dirty="0"/>
          </a:p>
        </p:txBody>
      </p:sp>
      <p:sp>
        <p:nvSpPr>
          <p:cNvPr id="8" name="Content Placeholder 7"/>
          <p:cNvSpPr>
            <a:spLocks noGrp="1"/>
          </p:cNvSpPr>
          <p:nvPr>
            <p:ph sz="quarter" idx="1"/>
          </p:nvPr>
        </p:nvSpPr>
        <p:spPr>
          <a:xfrm>
            <a:off x="816864" y="1600200"/>
            <a:ext cx="108712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endParaRPr lang="en-IN" dirty="0"/>
          </a:p>
        </p:txBody>
      </p:sp>
      <p:sp>
        <p:nvSpPr>
          <p:cNvPr id="5" name="Footer Placeholder 4"/>
          <p:cNvSpPr>
            <a:spLocks noGrp="1"/>
          </p:cNvSpPr>
          <p:nvPr>
            <p:ph type="ftr" sz="quarter" idx="11"/>
          </p:nvPr>
        </p:nvSpPr>
        <p:spPr/>
        <p:txBody>
          <a:bodyPr/>
          <a:lstStyle>
            <a:lvl1pPr>
              <a:defRPr/>
            </a:lvl1pPr>
          </a:lstStyle>
          <a:p>
            <a:endParaRPr lang="en-IN" dirty="0"/>
          </a:p>
        </p:txBody>
      </p:sp>
      <p:sp>
        <p:nvSpPr>
          <p:cNvPr id="6" name="Slide Number Placeholder 5"/>
          <p:cNvSpPr>
            <a:spLocks noGrp="1"/>
          </p:cNvSpPr>
          <p:nvPr>
            <p:ph type="sldNum" sz="quarter" idx="12"/>
          </p:nvPr>
        </p:nvSpPr>
        <p:spPr>
          <a:xfrm>
            <a:off x="0" y="1271589"/>
            <a:ext cx="711200" cy="244475"/>
          </a:xfrm>
          <a:prstGeom prst="rect">
            <a:avLst/>
          </a:prstGeom>
        </p:spPr>
        <p:txBody>
          <a:bodyPr/>
          <a:lstStyle>
            <a:lvl1pPr fontAlgn="auto">
              <a:spcBef>
                <a:spcPts val="0"/>
              </a:spcBef>
              <a:spcAft>
                <a:spcPts val="0"/>
              </a:spcAft>
              <a:defRPr>
                <a:solidFill>
                  <a:srgbClr val="FFFFFF"/>
                </a:solidFill>
                <a:latin typeface="+mn-lt"/>
              </a:defRPr>
            </a:lvl1pPr>
          </a:lstStyle>
          <a:p>
            <a:fld id="{6A8C29CB-4217-45B2-83D7-9F7C74936F11}" type="slidenum">
              <a:rPr lang="en-IN" smtClean="0"/>
              <a:pPr/>
              <a:t>‹#›</a:t>
            </a:fld>
            <a:endParaRPr lang="en-I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812800" y="1589567"/>
            <a:ext cx="5181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2"/>
          </p:nvPr>
        </p:nvSpPr>
        <p:spPr>
          <a:xfrm>
            <a:off x="6459868" y="1589567"/>
            <a:ext cx="5181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7"/>
          <p:cNvSpPr>
            <a:spLocks noGrp="1"/>
          </p:cNvSpPr>
          <p:nvPr>
            <p:ph type="dt" sz="half" idx="10"/>
          </p:nvPr>
        </p:nvSpPr>
        <p:spPr/>
        <p:txBody>
          <a:bodyPr rtlCol="0"/>
          <a:lstStyle>
            <a:lvl1pPr>
              <a:defRPr/>
            </a:lvl1pPr>
          </a:lstStyle>
          <a:p>
            <a:endParaRPr lang="en-IN" dirty="0"/>
          </a:p>
        </p:txBody>
      </p:sp>
      <p:sp>
        <p:nvSpPr>
          <p:cNvPr id="6" name="Slide Number Placeholder 9"/>
          <p:cNvSpPr>
            <a:spLocks noGrp="1"/>
          </p:cNvSpPr>
          <p:nvPr>
            <p:ph type="sldNum" sz="quarter" idx="11"/>
          </p:nvPr>
        </p:nvSpPr>
        <p:spPr>
          <a:xfrm>
            <a:off x="0" y="1271589"/>
            <a:ext cx="711200" cy="244475"/>
          </a:xfrm>
          <a:prstGeom prst="rect">
            <a:avLst/>
          </a:prstGeom>
        </p:spPr>
        <p:txBody>
          <a:bodyPr rtlCol="0"/>
          <a:lstStyle>
            <a:lvl1pPr algn="ctr" fontAlgn="auto">
              <a:spcBef>
                <a:spcPts val="0"/>
              </a:spcBef>
              <a:spcAft>
                <a:spcPts val="0"/>
              </a:spcAft>
              <a:defRPr>
                <a:latin typeface="+mn-lt"/>
              </a:defRPr>
            </a:lvl1pPr>
          </a:lstStyle>
          <a:p>
            <a:fld id="{6A8C29CB-4217-45B2-83D7-9F7C74936F11}" type="slidenum">
              <a:rPr lang="en-IN" smtClean="0"/>
              <a:pPr/>
              <a:t>‹#›</a:t>
            </a:fld>
            <a:endParaRPr lang="en-IN" dirty="0"/>
          </a:p>
        </p:txBody>
      </p:sp>
      <p:sp>
        <p:nvSpPr>
          <p:cNvPr id="7" name="Footer Placeholder 11"/>
          <p:cNvSpPr>
            <a:spLocks noGrp="1"/>
          </p:cNvSpPr>
          <p:nvPr>
            <p:ph type="ftr" sz="quarter" idx="12"/>
          </p:nvPr>
        </p:nvSpPr>
        <p:spPr/>
        <p:txBody>
          <a:bodyPr rtlCol="0"/>
          <a:lstStyle>
            <a:lvl1pPr>
              <a:defRPr/>
            </a:lvl1pPr>
          </a:lstStyle>
          <a:p>
            <a:endParaRPr lang="en-IN"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IN" dirty="0"/>
          </a:p>
        </p:txBody>
      </p:sp>
      <p:sp>
        <p:nvSpPr>
          <p:cNvPr id="4" name="Footer Placeholder 3"/>
          <p:cNvSpPr>
            <a:spLocks noGrp="1"/>
          </p:cNvSpPr>
          <p:nvPr>
            <p:ph type="ftr" sz="quarter" idx="11"/>
          </p:nvPr>
        </p:nvSpPr>
        <p:spPr/>
        <p:txBody>
          <a:bodyPr/>
          <a:lstStyle>
            <a:lvl1pPr>
              <a:defRPr/>
            </a:lvl1pPr>
          </a:lstStyle>
          <a:p>
            <a:endParaRPr lang="en-IN" dirty="0"/>
          </a:p>
        </p:txBody>
      </p:sp>
      <p:sp>
        <p:nvSpPr>
          <p:cNvPr id="5" name="Slide Number Placeholder 4"/>
          <p:cNvSpPr>
            <a:spLocks noGrp="1"/>
          </p:cNvSpPr>
          <p:nvPr>
            <p:ph type="sldNum" sz="quarter" idx="12"/>
          </p:nvPr>
        </p:nvSpPr>
        <p:spPr>
          <a:xfrm>
            <a:off x="0" y="1271589"/>
            <a:ext cx="711200" cy="244475"/>
          </a:xfrm>
          <a:prstGeom prst="rect">
            <a:avLst/>
          </a:prstGeom>
        </p:spPr>
        <p:txBody>
          <a:bodyPr/>
          <a:lstStyle>
            <a:lvl1pPr fontAlgn="auto">
              <a:spcBef>
                <a:spcPts val="0"/>
              </a:spcBef>
              <a:spcAft>
                <a:spcPts val="0"/>
              </a:spcAft>
              <a:defRPr>
                <a:solidFill>
                  <a:srgbClr val="FFFFFF"/>
                </a:solidFill>
                <a:latin typeface="+mn-lt"/>
              </a:defRPr>
            </a:lvl1pPr>
          </a:lstStyle>
          <a:p>
            <a:fld id="{6A8C29CB-4217-45B2-83D7-9F7C74936F11}" type="slidenum">
              <a:rPr lang="en-IN" smtClean="0"/>
              <a:pPr/>
              <a:t>‹#›</a:t>
            </a:fld>
            <a:endParaRPr lang="en-I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IN" dirty="0"/>
          </a:p>
        </p:txBody>
      </p:sp>
      <p:sp>
        <p:nvSpPr>
          <p:cNvPr id="3" name="Footer Placeholder 2"/>
          <p:cNvSpPr>
            <a:spLocks noGrp="1"/>
          </p:cNvSpPr>
          <p:nvPr>
            <p:ph type="ftr" sz="quarter" idx="11"/>
          </p:nvPr>
        </p:nvSpPr>
        <p:spPr/>
        <p:txBody>
          <a:bodyPr/>
          <a:lstStyle>
            <a:lvl1pPr>
              <a:defRPr/>
            </a:lvl1pPr>
          </a:lstStyle>
          <a:p>
            <a:endParaRPr lang="en-IN" dirty="0"/>
          </a:p>
        </p:txBody>
      </p:sp>
      <p:sp>
        <p:nvSpPr>
          <p:cNvPr id="4" name="Slide Number Placeholder 3"/>
          <p:cNvSpPr>
            <a:spLocks noGrp="1"/>
          </p:cNvSpPr>
          <p:nvPr>
            <p:ph type="sldNum" sz="quarter" idx="12"/>
          </p:nvPr>
        </p:nvSpPr>
        <p:spPr>
          <a:xfrm>
            <a:off x="0" y="6248400"/>
            <a:ext cx="711200" cy="381000"/>
          </a:xfrm>
          <a:prstGeom prst="rect">
            <a:avLst/>
          </a:prstGeom>
        </p:spPr>
        <p:txBody>
          <a:bodyPr/>
          <a:lstStyle>
            <a:lvl1pPr fontAlgn="auto">
              <a:spcBef>
                <a:spcPts val="0"/>
              </a:spcBef>
              <a:spcAft>
                <a:spcPts val="0"/>
              </a:spcAft>
              <a:defRPr>
                <a:solidFill>
                  <a:schemeClr val="tx2"/>
                </a:solidFill>
                <a:latin typeface="+mn-lt"/>
              </a:defRPr>
            </a:lvl1pPr>
          </a:lstStyle>
          <a:p>
            <a:fld id="{6A8C29CB-4217-45B2-83D7-9F7C74936F11}" type="slidenum">
              <a:rPr lang="en-IN" smtClean="0"/>
              <a:pPr/>
              <a:t>‹#›</a:t>
            </a:fld>
            <a:endParaRPr lang="en-IN"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273050"/>
            <a:ext cx="10769600" cy="869950"/>
          </a:xfrm>
        </p:spPr>
        <p:txBody>
          <a:bodyPr/>
          <a:lstStyle>
            <a:lvl1pPr algn="l">
              <a:buNone/>
              <a:defRPr sz="4400" b="0"/>
            </a:lvl1pPr>
          </a:lstStyle>
          <a:p>
            <a:r>
              <a:rPr lang="en-US"/>
              <a:t>Click to edit Master title style</a:t>
            </a:r>
            <a:endParaRPr lang="en-US" dirty="0"/>
          </a:p>
        </p:txBody>
      </p:sp>
      <p:sp>
        <p:nvSpPr>
          <p:cNvPr id="3" name="Text Placeholder 2"/>
          <p:cNvSpPr>
            <a:spLocks noGrp="1"/>
          </p:cNvSpPr>
          <p:nvPr>
            <p:ph type="body" idx="2"/>
          </p:nvPr>
        </p:nvSpPr>
        <p:spPr>
          <a:xfrm>
            <a:off x="812800" y="1752600"/>
            <a:ext cx="21336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9" name="Content Placeholder 8"/>
          <p:cNvSpPr>
            <a:spLocks noGrp="1"/>
          </p:cNvSpPr>
          <p:nvPr>
            <p:ph sz="quarter" idx="1"/>
          </p:nvPr>
        </p:nvSpPr>
        <p:spPr>
          <a:xfrm>
            <a:off x="3149600" y="1752600"/>
            <a:ext cx="85344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a:lvl1pPr>
          </a:lstStyle>
          <a:p>
            <a:endParaRPr lang="en-IN" dirty="0"/>
          </a:p>
        </p:txBody>
      </p:sp>
      <p:sp>
        <p:nvSpPr>
          <p:cNvPr id="6" name="Footer Placeholder 5"/>
          <p:cNvSpPr>
            <a:spLocks noGrp="1"/>
          </p:cNvSpPr>
          <p:nvPr>
            <p:ph type="ftr" sz="quarter" idx="11"/>
          </p:nvPr>
        </p:nvSpPr>
        <p:spPr/>
        <p:txBody>
          <a:bodyPr/>
          <a:lstStyle>
            <a:lvl1pPr>
              <a:defRPr/>
            </a:lvl1pPr>
          </a:lstStyle>
          <a:p>
            <a:endParaRPr lang="en-IN" dirty="0"/>
          </a:p>
        </p:txBody>
      </p:sp>
      <p:sp>
        <p:nvSpPr>
          <p:cNvPr id="7" name="Slide Number Placeholder 6"/>
          <p:cNvSpPr>
            <a:spLocks noGrp="1"/>
          </p:cNvSpPr>
          <p:nvPr>
            <p:ph type="sldNum" sz="quarter" idx="12"/>
          </p:nvPr>
        </p:nvSpPr>
        <p:spPr>
          <a:xfrm>
            <a:off x="0" y="1271589"/>
            <a:ext cx="711200" cy="244475"/>
          </a:xfrm>
          <a:prstGeom prst="rect">
            <a:avLst/>
          </a:prstGeom>
        </p:spPr>
        <p:txBody>
          <a:bodyPr/>
          <a:lstStyle>
            <a:lvl1pPr fontAlgn="auto">
              <a:spcBef>
                <a:spcPts val="0"/>
              </a:spcBef>
              <a:spcAft>
                <a:spcPts val="0"/>
              </a:spcAft>
              <a:defRPr>
                <a:solidFill>
                  <a:srgbClr val="FFFFFF"/>
                </a:solidFill>
                <a:latin typeface="+mn-lt"/>
              </a:defRPr>
            </a:lvl1pPr>
          </a:lstStyle>
          <a:p>
            <a:fld id="{6A8C29CB-4217-45B2-83D7-9F7C74936F11}" type="slidenum">
              <a:rPr lang="en-IN" smtClean="0"/>
              <a:pPr/>
              <a:t>‹#›</a:t>
            </a:fld>
            <a:endParaRPr lang="en-I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bwMode="white">
          <a:xfrm>
            <a:off x="-12700" y="4572001"/>
            <a:ext cx="12192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12699" y="4664075"/>
            <a:ext cx="1951567"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p:nvSpPr>
        <p:spPr>
          <a:xfrm>
            <a:off x="2059517" y="4654550"/>
            <a:ext cx="10132483"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p:nvSpPr>
        <p:spPr bwMode="white">
          <a:xfrm>
            <a:off x="1930401" y="1"/>
            <a:ext cx="133351"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 Placeholder 3"/>
          <p:cNvSpPr>
            <a:spLocks noGrp="1"/>
          </p:cNvSpPr>
          <p:nvPr>
            <p:ph type="body" sz="half" idx="2"/>
          </p:nvPr>
        </p:nvSpPr>
        <p:spPr>
          <a:xfrm>
            <a:off x="2133600" y="5486400"/>
            <a:ext cx="97536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2" name="Title 1"/>
          <p:cNvSpPr>
            <a:spLocks noGrp="1"/>
          </p:cNvSpPr>
          <p:nvPr>
            <p:ph type="title"/>
          </p:nvPr>
        </p:nvSpPr>
        <p:spPr>
          <a:xfrm>
            <a:off x="2133600" y="4648200"/>
            <a:ext cx="9753600" cy="685800"/>
          </a:xfrm>
        </p:spPr>
        <p:txBody>
          <a:bodyPr/>
          <a:lstStyle>
            <a:lvl1pPr algn="l">
              <a:buNone/>
              <a:defRPr sz="2800" b="0">
                <a:solidFill>
                  <a:srgbClr val="FFFFFF"/>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2080768" y="0"/>
            <a:ext cx="10111232" cy="4568952"/>
          </a:xfrm>
          <a:solidFill>
            <a:schemeClr val="accent1">
              <a:tint val="40000"/>
            </a:schemeClr>
          </a:solidFill>
          <a:ln>
            <a:noFill/>
          </a:ln>
        </p:spPr>
        <p:txBody>
          <a:bodyPr>
            <a:normAutofit/>
          </a:bodyPr>
          <a:lstStyle>
            <a:lvl1pPr marL="0" indent="0">
              <a:buNone/>
              <a:defRPr sz="3200"/>
            </a:lvl1pPr>
          </a:lstStyle>
          <a:p>
            <a:pPr lvl="0"/>
            <a:r>
              <a:rPr lang="en-US" noProof="0" dirty="0"/>
              <a:t>Click icon to add picture</a:t>
            </a:r>
          </a:p>
        </p:txBody>
      </p:sp>
      <p:sp>
        <p:nvSpPr>
          <p:cNvPr id="9" name="Date Placeholder 11"/>
          <p:cNvSpPr>
            <a:spLocks noGrp="1"/>
          </p:cNvSpPr>
          <p:nvPr>
            <p:ph type="dt" sz="half" idx="10"/>
          </p:nvPr>
        </p:nvSpPr>
        <p:spPr>
          <a:xfrm>
            <a:off x="8331200" y="6248401"/>
            <a:ext cx="3556000" cy="365125"/>
          </a:xfrm>
        </p:spPr>
        <p:txBody>
          <a:bodyPr rtlCol="0"/>
          <a:lstStyle>
            <a:lvl1pPr>
              <a:defRPr/>
            </a:lvl1pPr>
          </a:lstStyle>
          <a:p>
            <a:endParaRPr lang="en-IN" dirty="0"/>
          </a:p>
        </p:txBody>
      </p:sp>
      <p:sp>
        <p:nvSpPr>
          <p:cNvPr id="10" name="Slide Number Placeholder 12"/>
          <p:cNvSpPr>
            <a:spLocks noGrp="1"/>
          </p:cNvSpPr>
          <p:nvPr>
            <p:ph type="sldNum" sz="quarter" idx="11"/>
          </p:nvPr>
        </p:nvSpPr>
        <p:spPr>
          <a:xfrm>
            <a:off x="0" y="4667251"/>
            <a:ext cx="1930400" cy="663575"/>
          </a:xfrm>
          <a:prstGeom prst="rect">
            <a:avLst/>
          </a:prstGeom>
        </p:spPr>
        <p:txBody>
          <a:bodyPr rtlCol="0"/>
          <a:lstStyle>
            <a:lvl1pPr algn="ctr" fontAlgn="auto">
              <a:spcBef>
                <a:spcPts val="0"/>
              </a:spcBef>
              <a:spcAft>
                <a:spcPts val="0"/>
              </a:spcAft>
              <a:defRPr sz="2800">
                <a:latin typeface="+mn-lt"/>
              </a:defRPr>
            </a:lvl1pPr>
          </a:lstStyle>
          <a:p>
            <a:fld id="{6A8C29CB-4217-45B2-83D7-9F7C74936F11}" type="slidenum">
              <a:rPr lang="en-IN" smtClean="0"/>
              <a:pPr/>
              <a:t>‹#›</a:t>
            </a:fld>
            <a:endParaRPr lang="en-IN" dirty="0"/>
          </a:p>
        </p:txBody>
      </p:sp>
      <p:sp>
        <p:nvSpPr>
          <p:cNvPr id="11" name="Footer Placeholder 13"/>
          <p:cNvSpPr>
            <a:spLocks noGrp="1"/>
          </p:cNvSpPr>
          <p:nvPr>
            <p:ph type="ftr" sz="quarter" idx="12"/>
          </p:nvPr>
        </p:nvSpPr>
        <p:spPr>
          <a:xfrm>
            <a:off x="2133600" y="6248401"/>
            <a:ext cx="6096000" cy="365125"/>
          </a:xfrm>
        </p:spPr>
        <p:txBody>
          <a:bodyPr rtlCol="0"/>
          <a:lstStyle>
            <a:lvl1pPr>
              <a:defRPr/>
            </a:lvl1pPr>
          </a:lstStyle>
          <a:p>
            <a:endParaRPr lang="en-IN" dirty="0"/>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IN" dirty="0"/>
          </a:p>
        </p:txBody>
      </p:sp>
      <p:sp>
        <p:nvSpPr>
          <p:cNvPr id="5" name="Footer Placeholder 4"/>
          <p:cNvSpPr>
            <a:spLocks noGrp="1"/>
          </p:cNvSpPr>
          <p:nvPr>
            <p:ph type="ftr" sz="quarter" idx="11"/>
          </p:nvPr>
        </p:nvSpPr>
        <p:spPr/>
        <p:txBody>
          <a:bodyPr/>
          <a:lstStyle>
            <a:lvl1pPr>
              <a:defRPr/>
            </a:lvl1pPr>
          </a:lstStyle>
          <a:p>
            <a:endParaRPr lang="en-IN" dirty="0"/>
          </a:p>
        </p:txBody>
      </p:sp>
      <p:sp>
        <p:nvSpPr>
          <p:cNvPr id="6" name="Slide Number Placeholder 5"/>
          <p:cNvSpPr>
            <a:spLocks noGrp="1"/>
          </p:cNvSpPr>
          <p:nvPr>
            <p:ph type="sldNum" sz="quarter" idx="12"/>
          </p:nvPr>
        </p:nvSpPr>
        <p:spPr>
          <a:xfrm>
            <a:off x="0" y="1271589"/>
            <a:ext cx="711200" cy="244475"/>
          </a:xfrm>
          <a:prstGeom prst="rect">
            <a:avLst/>
          </a:prstGeom>
        </p:spPr>
        <p:txBody>
          <a:bodyPr/>
          <a:lstStyle>
            <a:lvl1pPr fontAlgn="auto">
              <a:spcBef>
                <a:spcPts val="0"/>
              </a:spcBef>
              <a:spcAft>
                <a:spcPts val="0"/>
              </a:spcAft>
              <a:defRPr sz="1200">
                <a:solidFill>
                  <a:schemeClr val="tx2"/>
                </a:solidFill>
                <a:latin typeface="+mn-lt"/>
              </a:defRPr>
            </a:lvl1pPr>
          </a:lstStyle>
          <a:p>
            <a:fld id="{6A8C29CB-4217-45B2-83D7-9F7C74936F11}" type="slidenum">
              <a:rPr lang="en-IN" smtClean="0"/>
              <a:pPr/>
              <a:t>‹#›</a:t>
            </a:fld>
            <a:endParaRPr lang="en-IN"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812800" y="228600"/>
            <a:ext cx="108712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12"/>
          <p:cNvSpPr>
            <a:spLocks noGrp="1"/>
          </p:cNvSpPr>
          <p:nvPr>
            <p:ph type="body" idx="1"/>
          </p:nvPr>
        </p:nvSpPr>
        <p:spPr bwMode="auto">
          <a:xfrm>
            <a:off x="817033" y="1600201"/>
            <a:ext cx="108712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4" name="Date Placeholder 13"/>
          <p:cNvSpPr>
            <a:spLocks noGrp="1"/>
          </p:cNvSpPr>
          <p:nvPr>
            <p:ph type="dt" sz="half" idx="2"/>
          </p:nvPr>
        </p:nvSpPr>
        <p:spPr>
          <a:xfrm>
            <a:off x="8128000" y="6248401"/>
            <a:ext cx="3556000" cy="365125"/>
          </a:xfrm>
          <a:prstGeom prst="rect">
            <a:avLst/>
          </a:prstGeom>
        </p:spPr>
        <p:txBody>
          <a:bodyPr vert="horz" anchor="ctr" anchorCtr="0"/>
          <a:lstStyle>
            <a:lvl1pPr algn="l" fontAlgn="auto">
              <a:spcBef>
                <a:spcPts val="0"/>
              </a:spcBef>
              <a:spcAft>
                <a:spcPts val="0"/>
              </a:spcAft>
              <a:defRPr sz="1400">
                <a:solidFill>
                  <a:schemeClr val="tx2"/>
                </a:solidFill>
                <a:latin typeface="+mn-lt"/>
              </a:defRPr>
            </a:lvl1pPr>
          </a:lstStyle>
          <a:p>
            <a:endParaRPr lang="en-IN" dirty="0"/>
          </a:p>
        </p:txBody>
      </p:sp>
      <p:sp>
        <p:nvSpPr>
          <p:cNvPr id="3" name="Footer Placeholder 2"/>
          <p:cNvSpPr>
            <a:spLocks noGrp="1"/>
          </p:cNvSpPr>
          <p:nvPr>
            <p:ph type="ftr" sz="quarter" idx="3"/>
          </p:nvPr>
        </p:nvSpPr>
        <p:spPr>
          <a:xfrm>
            <a:off x="812801" y="6248401"/>
            <a:ext cx="7228417" cy="365125"/>
          </a:xfrm>
          <a:prstGeom prst="rect">
            <a:avLst/>
          </a:prstGeom>
        </p:spPr>
        <p:txBody>
          <a:bodyPr vert="horz" anchor="ctr"/>
          <a:lstStyle>
            <a:lvl1pPr algn="r" fontAlgn="auto">
              <a:spcBef>
                <a:spcPts val="0"/>
              </a:spcBef>
              <a:spcAft>
                <a:spcPts val="0"/>
              </a:spcAft>
              <a:defRPr sz="1400">
                <a:solidFill>
                  <a:schemeClr val="tx2"/>
                </a:solidFill>
                <a:latin typeface="+mn-lt"/>
              </a:defRPr>
            </a:lvl1pPr>
          </a:lstStyle>
          <a:p>
            <a:endParaRPr lang="en-IN" dirty="0"/>
          </a:p>
        </p:txBody>
      </p:sp>
      <p:sp>
        <p:nvSpPr>
          <p:cNvPr id="7" name="Rectangle 6"/>
          <p:cNvSpPr/>
          <p:nvPr/>
        </p:nvSpPr>
        <p:spPr bwMode="white">
          <a:xfrm>
            <a:off x="0" y="1235075"/>
            <a:ext cx="12192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p:nvSpPr>
        <p:spPr>
          <a:xfrm>
            <a:off x="0" y="914400"/>
            <a:ext cx="711200" cy="152400"/>
          </a:xfrm>
          <a:prstGeom prst="rect">
            <a:avLst/>
          </a:prstGeom>
          <a:solidFill>
            <a:srgbClr val="FF9900"/>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8"/>
          <p:cNvSpPr/>
          <p:nvPr/>
        </p:nvSpPr>
        <p:spPr>
          <a:xfrm>
            <a:off x="787400" y="914400"/>
            <a:ext cx="11404600" cy="152400"/>
          </a:xfrm>
          <a:prstGeom prst="rect">
            <a:avLst/>
          </a:prstGeom>
          <a:solidFill>
            <a:srgbClr val="006699"/>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Lst>
  <p:hf hdr="0" ftr="0" dt="0"/>
  <p:txStyles>
    <p:titleStyle>
      <a:lvl1pPr algn="l" rtl="0" eaLnBrk="1" fontAlgn="base" hangingPunct="1">
        <a:spcBef>
          <a:spcPct val="0"/>
        </a:spcBef>
        <a:spcAft>
          <a:spcPct val="0"/>
        </a:spcAft>
        <a:defRPr sz="4400" kern="12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w Cen MT" pitchFamily="34" charset="0"/>
        </a:defRPr>
      </a:lvl2pPr>
      <a:lvl3pPr algn="l" rtl="0" eaLnBrk="1" fontAlgn="base" hangingPunct="1">
        <a:spcBef>
          <a:spcPct val="0"/>
        </a:spcBef>
        <a:spcAft>
          <a:spcPct val="0"/>
        </a:spcAft>
        <a:defRPr sz="4400">
          <a:solidFill>
            <a:schemeClr val="tx2"/>
          </a:solidFill>
          <a:latin typeface="Tw Cen MT" pitchFamily="34" charset="0"/>
        </a:defRPr>
      </a:lvl3pPr>
      <a:lvl4pPr algn="l" rtl="0" eaLnBrk="1" fontAlgn="base" hangingPunct="1">
        <a:spcBef>
          <a:spcPct val="0"/>
        </a:spcBef>
        <a:spcAft>
          <a:spcPct val="0"/>
        </a:spcAft>
        <a:defRPr sz="4400">
          <a:solidFill>
            <a:schemeClr val="tx2"/>
          </a:solidFill>
          <a:latin typeface="Tw Cen MT" pitchFamily="34" charset="0"/>
        </a:defRPr>
      </a:lvl4pPr>
      <a:lvl5pPr algn="l" rtl="0" eaLnBrk="1" fontAlgn="base" hangingPunct="1">
        <a:spcBef>
          <a:spcPct val="0"/>
        </a:spcBef>
        <a:spcAft>
          <a:spcPct val="0"/>
        </a:spcAft>
        <a:defRPr sz="4400">
          <a:solidFill>
            <a:schemeClr val="tx2"/>
          </a:solidFill>
          <a:latin typeface="Tw Cen MT" pitchFamily="34" charset="0"/>
        </a:defRPr>
      </a:lvl5pPr>
      <a:lvl6pPr marL="457200" algn="l" rtl="0" eaLnBrk="1" fontAlgn="base" hangingPunct="1">
        <a:spcBef>
          <a:spcPct val="0"/>
        </a:spcBef>
        <a:spcAft>
          <a:spcPct val="0"/>
        </a:spcAft>
        <a:defRPr sz="4400">
          <a:solidFill>
            <a:schemeClr val="tx2"/>
          </a:solidFill>
          <a:latin typeface="Tw Cen MT" pitchFamily="34" charset="0"/>
        </a:defRPr>
      </a:lvl6pPr>
      <a:lvl7pPr marL="914400" algn="l" rtl="0" eaLnBrk="1" fontAlgn="base" hangingPunct="1">
        <a:spcBef>
          <a:spcPct val="0"/>
        </a:spcBef>
        <a:spcAft>
          <a:spcPct val="0"/>
        </a:spcAft>
        <a:defRPr sz="4400">
          <a:solidFill>
            <a:schemeClr val="tx2"/>
          </a:solidFill>
          <a:latin typeface="Tw Cen MT" pitchFamily="34" charset="0"/>
        </a:defRPr>
      </a:lvl7pPr>
      <a:lvl8pPr marL="1371600" algn="l" rtl="0" eaLnBrk="1" fontAlgn="base" hangingPunct="1">
        <a:spcBef>
          <a:spcPct val="0"/>
        </a:spcBef>
        <a:spcAft>
          <a:spcPct val="0"/>
        </a:spcAft>
        <a:defRPr sz="4400">
          <a:solidFill>
            <a:schemeClr val="tx2"/>
          </a:solidFill>
          <a:latin typeface="Tw Cen MT" pitchFamily="34" charset="0"/>
        </a:defRPr>
      </a:lvl8pPr>
      <a:lvl9pPr marL="1828800" algn="l" rtl="0" eaLnBrk="1" fontAlgn="base" hangingPunct="1">
        <a:spcBef>
          <a:spcPct val="0"/>
        </a:spcBef>
        <a:spcAft>
          <a:spcPct val="0"/>
        </a:spcAft>
        <a:defRPr sz="4400">
          <a:solidFill>
            <a:schemeClr val="tx2"/>
          </a:solidFill>
          <a:latin typeface="Tw Cen MT" pitchFamily="34" charset="0"/>
        </a:defRPr>
      </a:lvl9pPr>
    </p:titleStyle>
    <p:bodyStyle>
      <a:lvl1pPr marL="319088" indent="-319088" algn="l" rtl="0" eaLnBrk="1" fontAlgn="base" hangingPunct="1">
        <a:spcBef>
          <a:spcPts val="700"/>
        </a:spcBef>
        <a:spcAft>
          <a:spcPct val="0"/>
        </a:spcAft>
        <a:buClr>
          <a:srgbClr val="006699"/>
        </a:buClr>
        <a:buSzPct val="100000"/>
        <a:buFont typeface="Wingdings" pitchFamily="2" charset="2"/>
        <a:buChar char="§"/>
        <a:defRPr sz="2900" kern="1200">
          <a:solidFill>
            <a:schemeClr val="tx1"/>
          </a:solidFill>
          <a:latin typeface="+mn-lt"/>
          <a:ea typeface="+mn-ea"/>
          <a:cs typeface="+mn-cs"/>
        </a:defRPr>
      </a:lvl1pPr>
      <a:lvl2pPr marL="639763" indent="-273050" algn="l" rtl="0" eaLnBrk="1" fontAlgn="base" hangingPunct="1">
        <a:spcBef>
          <a:spcPts val="550"/>
        </a:spcBef>
        <a:spcAft>
          <a:spcPct val="0"/>
        </a:spcAft>
        <a:buClr>
          <a:srgbClr val="FF9900"/>
        </a:buClr>
        <a:buSzPct val="90000"/>
        <a:buFont typeface="Wingdings" pitchFamily="2" charset="2"/>
        <a:buChar char="§"/>
        <a:defRPr sz="2600" kern="1200">
          <a:solidFill>
            <a:schemeClr val="tx1"/>
          </a:solidFill>
          <a:latin typeface="+mn-lt"/>
          <a:ea typeface="+mn-ea"/>
          <a:cs typeface="+mn-cs"/>
        </a:defRPr>
      </a:lvl2pPr>
      <a:lvl3pPr marL="914400" indent="-228600" algn="l" rtl="0" eaLnBrk="1" fontAlgn="base" hangingPunct="1">
        <a:spcBef>
          <a:spcPts val="500"/>
        </a:spcBef>
        <a:spcAft>
          <a:spcPct val="0"/>
        </a:spcAft>
        <a:buClr>
          <a:srgbClr val="006699"/>
        </a:buClr>
        <a:buSzPct val="40000"/>
        <a:buFont typeface="Wingdings" pitchFamily="2" charset="2"/>
        <a:buChar char="q"/>
        <a:defRPr sz="23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FF9900"/>
        </a:buClr>
        <a:buSzPct val="50000"/>
        <a:buFont typeface="Wingdings" pitchFamily="2" charset="2"/>
        <a:buChar char="q"/>
        <a:defRPr sz="20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8064A2"/>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1050B-7C53-42FA-B2C5-074B316858A6}"/>
              </a:ext>
            </a:extLst>
          </p:cNvPr>
          <p:cNvSpPr>
            <a:spLocks noGrp="1"/>
          </p:cNvSpPr>
          <p:nvPr>
            <p:ph type="ctrTitle"/>
          </p:nvPr>
        </p:nvSpPr>
        <p:spPr>
          <a:xfrm>
            <a:off x="164277" y="760020"/>
            <a:ext cx="11863445" cy="4536373"/>
          </a:xfrm>
          <a:noFill/>
        </p:spPr>
        <p:txBody>
          <a:bodyPr/>
          <a:lstStyle/>
          <a:p>
            <a:pPr marL="0" indent="0" algn="ctr">
              <a:buNone/>
            </a:pPr>
            <a:r>
              <a:rPr lang="en-IN" sz="4000" b="1" dirty="0">
                <a:solidFill>
                  <a:schemeClr val="bg1"/>
                </a:solidFill>
                <a:latin typeface="Calibri" panose="020F0502020204030204" pitchFamily="34" charset="0"/>
              </a:rPr>
              <a:t>AUDITING STANDARDS APPLICABLE FOR PRIVATE COMPANIES</a:t>
            </a:r>
            <a:br>
              <a:rPr lang="en-IN" sz="4000" b="1" dirty="0">
                <a:solidFill>
                  <a:schemeClr val="bg1"/>
                </a:solidFill>
                <a:latin typeface="Calibri" panose="020F0502020204030204" pitchFamily="34" charset="0"/>
              </a:rPr>
            </a:br>
            <a:br>
              <a:rPr lang="en-IN" sz="4000" b="1" dirty="0">
                <a:solidFill>
                  <a:schemeClr val="bg1"/>
                </a:solidFill>
                <a:latin typeface="Calibri" panose="020F0502020204030204" pitchFamily="34" charset="0"/>
              </a:rPr>
            </a:br>
            <a:r>
              <a:rPr lang="en-US" sz="2800" b="1" i="1" dirty="0">
                <a:solidFill>
                  <a:schemeClr val="bg1"/>
                </a:solidFill>
                <a:latin typeface="Calibri" panose="020F0502020204030204" pitchFamily="34" charset="0"/>
              </a:rPr>
              <a:t>By</a:t>
            </a:r>
            <a:br>
              <a:rPr lang="en-US" sz="2800" b="1" i="1" dirty="0">
                <a:solidFill>
                  <a:schemeClr val="bg1"/>
                </a:solidFill>
                <a:latin typeface="Calibri" panose="020F0502020204030204" pitchFamily="34" charset="0"/>
              </a:rPr>
            </a:br>
            <a:r>
              <a:rPr lang="en-US" sz="2800" b="1" i="1" dirty="0">
                <a:solidFill>
                  <a:schemeClr val="bg1"/>
                </a:solidFill>
                <a:latin typeface="Calibri" panose="020F0502020204030204" pitchFamily="34" charset="0"/>
              </a:rPr>
              <a:t>K P Srinivas, FCA </a:t>
            </a:r>
            <a:br>
              <a:rPr lang="en-US" sz="2800" b="1" i="1" dirty="0">
                <a:solidFill>
                  <a:schemeClr val="bg1"/>
                </a:solidFill>
                <a:latin typeface="Calibri" panose="020F0502020204030204" pitchFamily="34" charset="0"/>
              </a:rPr>
            </a:br>
            <a:r>
              <a:rPr lang="en-US" sz="2800" b="1" i="1" dirty="0">
                <a:solidFill>
                  <a:schemeClr val="bg1"/>
                </a:solidFill>
                <a:latin typeface="Calibri" panose="020F0502020204030204" pitchFamily="34" charset="0"/>
              </a:rPr>
              <a:t>Partner </a:t>
            </a:r>
            <a:br>
              <a:rPr lang="en-US" sz="2800" b="1" i="1" dirty="0">
                <a:solidFill>
                  <a:schemeClr val="bg1"/>
                </a:solidFill>
                <a:latin typeface="Calibri" panose="020F0502020204030204" pitchFamily="34" charset="0"/>
              </a:rPr>
            </a:br>
            <a:r>
              <a:rPr lang="en-US" sz="2800" b="1" i="1" dirty="0">
                <a:solidFill>
                  <a:schemeClr val="bg1"/>
                </a:solidFill>
                <a:latin typeface="Calibri" panose="020F0502020204030204" pitchFamily="34" charset="0"/>
              </a:rPr>
              <a:t>Varma &amp; Varma</a:t>
            </a:r>
            <a:br>
              <a:rPr lang="en-US" sz="2800" b="1" i="1" dirty="0">
                <a:solidFill>
                  <a:schemeClr val="bg1"/>
                </a:solidFill>
                <a:latin typeface="Calibri" panose="020F0502020204030204" pitchFamily="34" charset="0"/>
              </a:rPr>
            </a:br>
            <a:r>
              <a:rPr lang="en-US" sz="2800" b="1" i="1" dirty="0">
                <a:solidFill>
                  <a:schemeClr val="bg1"/>
                </a:solidFill>
                <a:latin typeface="Calibri" panose="020F0502020204030204" pitchFamily="34" charset="0"/>
              </a:rPr>
              <a:t>Chartered Accountants</a:t>
            </a:r>
            <a:endParaRPr lang="en-IN" sz="2800" b="1" dirty="0">
              <a:solidFill>
                <a:schemeClr val="bg1"/>
              </a:solidFill>
              <a:latin typeface="Calibri" panose="020F0502020204030204" pitchFamily="34" charset="0"/>
            </a:endParaRPr>
          </a:p>
        </p:txBody>
      </p:sp>
      <p:pic>
        <p:nvPicPr>
          <p:cNvPr id="3" name="Picture 2">
            <a:extLst>
              <a:ext uri="{FF2B5EF4-FFF2-40B4-BE49-F238E27FC236}">
                <a16:creationId xmlns:a16="http://schemas.microsoft.com/office/drawing/2014/main" id="{DEF11E6C-E929-4686-891E-411D02B372FF}"/>
              </a:ext>
            </a:extLst>
          </p:cNvPr>
          <p:cNvPicPr>
            <a:picLocks noChangeAspect="1"/>
          </p:cNvPicPr>
          <p:nvPr/>
        </p:nvPicPr>
        <p:blipFill>
          <a:blip r:embed="rId2"/>
          <a:stretch>
            <a:fillRect/>
          </a:stretch>
        </p:blipFill>
        <p:spPr>
          <a:xfrm>
            <a:off x="10544175" y="0"/>
            <a:ext cx="1647825" cy="571500"/>
          </a:xfrm>
          <a:prstGeom prst="rect">
            <a:avLst/>
          </a:prstGeom>
        </p:spPr>
      </p:pic>
      <p:sp>
        <p:nvSpPr>
          <p:cNvPr id="4" name="TextBox 3">
            <a:extLst>
              <a:ext uri="{FF2B5EF4-FFF2-40B4-BE49-F238E27FC236}">
                <a16:creationId xmlns:a16="http://schemas.microsoft.com/office/drawing/2014/main" id="{FDADC4B4-BE79-4988-AA3B-DF2A44F19A37}"/>
              </a:ext>
            </a:extLst>
          </p:cNvPr>
          <p:cNvSpPr txBox="1"/>
          <p:nvPr/>
        </p:nvSpPr>
        <p:spPr>
          <a:xfrm>
            <a:off x="3137102" y="6119443"/>
            <a:ext cx="6260123" cy="584775"/>
          </a:xfrm>
          <a:prstGeom prst="rect">
            <a:avLst/>
          </a:prstGeom>
          <a:noFill/>
        </p:spPr>
        <p:txBody>
          <a:bodyPr wrap="square" rtlCol="0">
            <a:spAutoFit/>
          </a:bodyPr>
          <a:lstStyle/>
          <a:p>
            <a:pPr algn="ctr"/>
            <a:r>
              <a:rPr lang="en-US" sz="3200" b="1" dirty="0">
                <a:latin typeface="Calibri" panose="020F0502020204030204" pitchFamily="34" charset="0"/>
                <a:cs typeface="Calibri" panose="020F0502020204030204" pitchFamily="34" charset="0"/>
              </a:rPr>
              <a:t>ICAI, BANGALORE</a:t>
            </a:r>
            <a:endParaRPr lang="en-IN" sz="3200" b="1"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5AA78028-2F87-4225-B96B-29319BF24448}"/>
              </a:ext>
            </a:extLst>
          </p:cNvPr>
          <p:cNvSpPr txBox="1"/>
          <p:nvPr/>
        </p:nvSpPr>
        <p:spPr>
          <a:xfrm>
            <a:off x="9228411" y="6175715"/>
            <a:ext cx="2982196" cy="523220"/>
          </a:xfrm>
          <a:prstGeom prst="rect">
            <a:avLst/>
          </a:prstGeom>
          <a:noFill/>
        </p:spPr>
        <p:txBody>
          <a:bodyPr wrap="square" rtlCol="0">
            <a:spAutoFit/>
          </a:bodyPr>
          <a:lstStyle/>
          <a:p>
            <a:r>
              <a:rPr lang="en-US" sz="2800" b="1" dirty="0">
                <a:latin typeface="Calibri" panose="020F0502020204030204" pitchFamily="34" charset="0"/>
                <a:cs typeface="Calibri" panose="020F0502020204030204" pitchFamily="34" charset="0"/>
              </a:rPr>
              <a:t>22</a:t>
            </a:r>
            <a:r>
              <a:rPr lang="en-US" sz="2800" b="1" baseline="30000" dirty="0">
                <a:latin typeface="Calibri" panose="020F0502020204030204" pitchFamily="34" charset="0"/>
                <a:cs typeface="Calibri" panose="020F0502020204030204" pitchFamily="34" charset="0"/>
              </a:rPr>
              <a:t>nd</a:t>
            </a:r>
            <a:r>
              <a:rPr lang="en-US" sz="2800" b="1" dirty="0">
                <a:latin typeface="Calibri" panose="020F0502020204030204" pitchFamily="34" charset="0"/>
                <a:cs typeface="Calibri" panose="020F0502020204030204" pitchFamily="34" charset="0"/>
              </a:rPr>
              <a:t> MAY, 2019</a:t>
            </a:r>
            <a:endParaRPr lang="en-IN" sz="28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793922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608" y="0"/>
            <a:ext cx="11430555" cy="1302326"/>
          </a:xfrm>
        </p:spPr>
        <p:txBody>
          <a:bodyPr/>
          <a:lstStyle/>
          <a:p>
            <a:r>
              <a:rPr lang="en-US" sz="3400" dirty="0">
                <a:latin typeface="Cambria" panose="02040503050406030204" pitchFamily="18" charset="0"/>
                <a:ea typeface="Cambria" panose="02040503050406030204" pitchFamily="18" charset="0"/>
                <a:cs typeface="Calibri" panose="020F0502020204030204" pitchFamily="34" charset="0"/>
              </a:rPr>
              <a:t>SA-210 Agreeing the terms of Audit Engagement</a:t>
            </a:r>
          </a:p>
        </p:txBody>
      </p:sp>
      <p:sp>
        <p:nvSpPr>
          <p:cNvPr id="3" name="Content Placeholder 2"/>
          <p:cNvSpPr>
            <a:spLocks noGrp="1"/>
          </p:cNvSpPr>
          <p:nvPr>
            <p:ph sz="quarter" idx="1"/>
          </p:nvPr>
        </p:nvSpPr>
        <p:spPr>
          <a:xfrm>
            <a:off x="429491" y="1274618"/>
            <a:ext cx="11258573" cy="4821382"/>
          </a:xfrm>
        </p:spPr>
        <p:txBody>
          <a:bodyPr/>
          <a:lstStyle/>
          <a:p>
            <a:r>
              <a:rPr lang="en-US" sz="2800" dirty="0">
                <a:latin typeface="Calibri" pitchFamily="34" charset="0"/>
              </a:rPr>
              <a:t>Engagement letter (E L) before the commencement of the audit</a:t>
            </a:r>
          </a:p>
          <a:p>
            <a:r>
              <a:rPr lang="en-US" sz="2800" dirty="0">
                <a:latin typeface="Calibri" pitchFamily="34" charset="0"/>
              </a:rPr>
              <a:t>E L – cover both the responsibilities of the auditor and the management.</a:t>
            </a:r>
          </a:p>
          <a:p>
            <a:r>
              <a:rPr lang="en-US" sz="2800" u="sng" dirty="0">
                <a:latin typeface="Calibri" pitchFamily="34" charset="0"/>
              </a:rPr>
              <a:t>Contents of audit engagement letter:</a:t>
            </a:r>
          </a:p>
          <a:p>
            <a:pPr lvl="1">
              <a:buClr>
                <a:schemeClr val="tx2"/>
              </a:buClr>
              <a:buFont typeface="Wingdings" pitchFamily="2" charset="2"/>
              <a:buChar char="Ø"/>
            </a:pPr>
            <a:r>
              <a:rPr lang="en-US" sz="2800" dirty="0">
                <a:latin typeface="Calibri" pitchFamily="34" charset="0"/>
              </a:rPr>
              <a:t>The </a:t>
            </a:r>
            <a:r>
              <a:rPr lang="en-US" sz="2800" b="1" dirty="0">
                <a:latin typeface="Calibri" pitchFamily="34" charset="0"/>
              </a:rPr>
              <a:t>objective</a:t>
            </a:r>
            <a:r>
              <a:rPr lang="en-US" sz="2800" dirty="0">
                <a:latin typeface="Calibri" pitchFamily="34" charset="0"/>
              </a:rPr>
              <a:t> and </a:t>
            </a:r>
            <a:r>
              <a:rPr lang="en-US" sz="2800" b="1" dirty="0">
                <a:latin typeface="Calibri" pitchFamily="34" charset="0"/>
              </a:rPr>
              <a:t>scope</a:t>
            </a:r>
            <a:r>
              <a:rPr lang="en-US" sz="2800" dirty="0">
                <a:latin typeface="Calibri" pitchFamily="34" charset="0"/>
              </a:rPr>
              <a:t> of the audit of the Financial statements:</a:t>
            </a:r>
          </a:p>
          <a:p>
            <a:pPr lvl="1">
              <a:buClr>
                <a:schemeClr val="tx2"/>
              </a:buClr>
              <a:buFont typeface="Wingdings" pitchFamily="2" charset="2"/>
              <a:buChar char="Ø"/>
            </a:pPr>
            <a:r>
              <a:rPr lang="en-US" sz="2800" dirty="0">
                <a:latin typeface="Calibri" pitchFamily="34" charset="0"/>
              </a:rPr>
              <a:t>The responsibilities of the auditor</a:t>
            </a:r>
          </a:p>
          <a:p>
            <a:pPr lvl="1">
              <a:buClr>
                <a:schemeClr val="tx2"/>
              </a:buClr>
              <a:buFont typeface="Wingdings" pitchFamily="2" charset="2"/>
              <a:buChar char="Ø"/>
            </a:pPr>
            <a:r>
              <a:rPr lang="en-US" sz="2800" dirty="0">
                <a:latin typeface="Calibri" pitchFamily="34" charset="0"/>
              </a:rPr>
              <a:t>The responsibilities of management</a:t>
            </a:r>
          </a:p>
          <a:p>
            <a:pPr lvl="1">
              <a:buClr>
                <a:schemeClr val="tx2"/>
              </a:buClr>
              <a:buFont typeface="Wingdings" pitchFamily="2" charset="2"/>
              <a:buChar char="Ø"/>
            </a:pPr>
            <a:r>
              <a:rPr lang="en-US" sz="2800" dirty="0">
                <a:latin typeface="Calibri" pitchFamily="34" charset="0"/>
              </a:rPr>
              <a:t>Identification of  the </a:t>
            </a:r>
            <a:r>
              <a:rPr lang="en-US" sz="2800" b="1" dirty="0">
                <a:latin typeface="Calibri" pitchFamily="34" charset="0"/>
              </a:rPr>
              <a:t>applicable financial reporting framework</a:t>
            </a:r>
          </a:p>
          <a:p>
            <a:pPr lvl="1">
              <a:buClr>
                <a:schemeClr val="tx2"/>
              </a:buClr>
              <a:buFont typeface="Wingdings" pitchFamily="2" charset="2"/>
              <a:buChar char="Ø"/>
            </a:pPr>
            <a:r>
              <a:rPr lang="en-US" sz="2800" dirty="0">
                <a:latin typeface="Calibri" pitchFamily="34" charset="0"/>
              </a:rPr>
              <a:t>Reference to the expected form and content of any report to be issued by the auditor and  a statement there may be circumstances in which a report may differ from its expected form</a:t>
            </a:r>
          </a:p>
          <a:p>
            <a:pPr lvl="1"/>
            <a:endParaRPr lang="en-US" dirty="0">
              <a:latin typeface="Calibri" pitchFamily="34" charset="0"/>
            </a:endParaRPr>
          </a:p>
        </p:txBody>
      </p:sp>
      <p:sp>
        <p:nvSpPr>
          <p:cNvPr id="4" name="Slide Number Placeholder 3"/>
          <p:cNvSpPr>
            <a:spLocks noGrp="1"/>
          </p:cNvSpPr>
          <p:nvPr>
            <p:ph type="sldNum" sz="quarter" idx="12"/>
          </p:nvPr>
        </p:nvSpPr>
        <p:spPr/>
        <p:txBody>
          <a:bodyPr/>
          <a:lstStyle/>
          <a:p>
            <a:fld id="{6A8C29CB-4217-45B2-83D7-9F7C74936F11}" type="slidenum">
              <a:rPr lang="en-IN" smtClean="0"/>
              <a:pPr/>
              <a:t>10</a:t>
            </a:fld>
            <a:endParaRPr lang="en-IN" dirty="0"/>
          </a:p>
        </p:txBody>
      </p:sp>
    </p:spTree>
    <p:extLst>
      <p:ext uri="{BB962C8B-B14F-4D97-AF65-F5344CB8AC3E}">
        <p14:creationId xmlns:p14="http://schemas.microsoft.com/office/powerpoint/2010/main" val="19240332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a:latin typeface="Cambria" panose="02040503050406030204" pitchFamily="18" charset="0"/>
                <a:ea typeface="Cambria" panose="02040503050406030204" pitchFamily="18" charset="0"/>
                <a:cs typeface="Calibri" panose="020F0502020204030204" pitchFamily="34" charset="0"/>
              </a:rPr>
              <a:t>SA-230 Audit Documentation</a:t>
            </a:r>
          </a:p>
        </p:txBody>
      </p:sp>
      <p:sp>
        <p:nvSpPr>
          <p:cNvPr id="3" name="Content Placeholder 2"/>
          <p:cNvSpPr>
            <a:spLocks noGrp="1"/>
          </p:cNvSpPr>
          <p:nvPr>
            <p:ph sz="quarter" idx="1"/>
          </p:nvPr>
        </p:nvSpPr>
        <p:spPr>
          <a:xfrm>
            <a:off x="318654" y="1295399"/>
            <a:ext cx="11443855" cy="4662055"/>
          </a:xfrm>
        </p:spPr>
        <p:txBody>
          <a:bodyPr/>
          <a:lstStyle/>
          <a:p>
            <a:r>
              <a:rPr lang="en-US" sz="3000" dirty="0">
                <a:latin typeface="Calibri" pitchFamily="34" charset="0"/>
              </a:rPr>
              <a:t>Wrong assumption that documentation means taking everything that allows him to derive audit conclusions.</a:t>
            </a:r>
          </a:p>
          <a:p>
            <a:r>
              <a:rPr lang="en-US" sz="3000" u="sng" dirty="0">
                <a:latin typeface="Calibri" pitchFamily="34" charset="0"/>
              </a:rPr>
              <a:t>Examples of over documentation</a:t>
            </a:r>
            <a:r>
              <a:rPr lang="en-US" sz="3000" dirty="0">
                <a:latin typeface="Calibri" pitchFamily="34" charset="0"/>
              </a:rPr>
              <a:t>:-</a:t>
            </a:r>
          </a:p>
          <a:p>
            <a:pPr lvl="1">
              <a:buClrTx/>
              <a:buFont typeface="Wingdings" pitchFamily="2" charset="2"/>
              <a:buChar char="Ø"/>
            </a:pPr>
            <a:r>
              <a:rPr lang="en-US" sz="3000" dirty="0">
                <a:latin typeface="Calibri" pitchFamily="34" charset="0"/>
              </a:rPr>
              <a:t>Full documents relating to all Sales</a:t>
            </a:r>
          </a:p>
          <a:p>
            <a:pPr lvl="1">
              <a:buClrTx/>
              <a:buFont typeface="Wingdings" pitchFamily="2" charset="2"/>
              <a:buChar char="Ø"/>
            </a:pPr>
            <a:r>
              <a:rPr lang="en-US" sz="3000" dirty="0">
                <a:latin typeface="Calibri" pitchFamily="34" charset="0"/>
              </a:rPr>
              <a:t>Full documents relating to all purchases </a:t>
            </a:r>
          </a:p>
          <a:p>
            <a:pPr lvl="1">
              <a:buClrTx/>
              <a:buFont typeface="Wingdings" pitchFamily="2" charset="2"/>
              <a:buChar char="Ø"/>
            </a:pPr>
            <a:r>
              <a:rPr lang="en-US" sz="3000" dirty="0">
                <a:latin typeface="Calibri" pitchFamily="34" charset="0"/>
              </a:rPr>
              <a:t>Taking entire dump of data</a:t>
            </a:r>
          </a:p>
          <a:p>
            <a:pPr>
              <a:buClr>
                <a:schemeClr val="tx2"/>
              </a:buClr>
            </a:pPr>
            <a:r>
              <a:rPr lang="en-US" sz="3000" dirty="0">
                <a:latin typeface="Calibri" pitchFamily="34" charset="0"/>
              </a:rPr>
              <a:t>Normally, superseded documents shall not be assembled in the audit work papers. Only the </a:t>
            </a:r>
            <a:r>
              <a:rPr lang="en-US" sz="3000" b="1" dirty="0">
                <a:latin typeface="Calibri" pitchFamily="34" charset="0"/>
              </a:rPr>
              <a:t>final draft </a:t>
            </a:r>
            <a:r>
              <a:rPr lang="en-US" sz="3000" dirty="0">
                <a:latin typeface="Calibri" pitchFamily="34" charset="0"/>
              </a:rPr>
              <a:t>to be placed for documentation purpose.</a:t>
            </a:r>
          </a:p>
        </p:txBody>
      </p:sp>
      <p:sp>
        <p:nvSpPr>
          <p:cNvPr id="4" name="Slide Number Placeholder 3"/>
          <p:cNvSpPr>
            <a:spLocks noGrp="1"/>
          </p:cNvSpPr>
          <p:nvPr>
            <p:ph type="sldNum" sz="quarter" idx="12"/>
          </p:nvPr>
        </p:nvSpPr>
        <p:spPr/>
        <p:txBody>
          <a:bodyPr/>
          <a:lstStyle/>
          <a:p>
            <a:fld id="{6A8C29CB-4217-45B2-83D7-9F7C74936F11}" type="slidenum">
              <a:rPr lang="en-IN" smtClean="0"/>
              <a:pPr/>
              <a:t>11</a:t>
            </a:fld>
            <a:endParaRPr lang="en-IN" dirty="0"/>
          </a:p>
        </p:txBody>
      </p:sp>
    </p:spTree>
    <p:extLst>
      <p:ext uri="{BB962C8B-B14F-4D97-AF65-F5344CB8AC3E}">
        <p14:creationId xmlns:p14="http://schemas.microsoft.com/office/powerpoint/2010/main" val="3318117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a:latin typeface="Cambria" pitchFamily="18" charset="0"/>
              </a:rPr>
              <a:t>SA-230 Audit Documentation</a:t>
            </a:r>
          </a:p>
        </p:txBody>
      </p:sp>
      <p:sp>
        <p:nvSpPr>
          <p:cNvPr id="3" name="Content Placeholder 2"/>
          <p:cNvSpPr>
            <a:spLocks noGrp="1"/>
          </p:cNvSpPr>
          <p:nvPr>
            <p:ph sz="quarter" idx="1"/>
          </p:nvPr>
        </p:nvSpPr>
        <p:spPr>
          <a:xfrm>
            <a:off x="437618" y="1161426"/>
            <a:ext cx="11250446" cy="4772890"/>
          </a:xfrm>
        </p:spPr>
        <p:txBody>
          <a:bodyPr/>
          <a:lstStyle/>
          <a:p>
            <a:r>
              <a:rPr lang="en-US" sz="3000" u="sng" dirty="0">
                <a:latin typeface="Calibri" pitchFamily="34" charset="0"/>
              </a:rPr>
              <a:t>Examples of Documentation issues</a:t>
            </a:r>
            <a:r>
              <a:rPr lang="en-US" sz="3000" dirty="0">
                <a:latin typeface="Calibri" pitchFamily="34" charset="0"/>
              </a:rPr>
              <a:t>:-</a:t>
            </a:r>
          </a:p>
          <a:p>
            <a:pPr lvl="1">
              <a:buClr>
                <a:schemeClr val="tx2"/>
              </a:buClr>
              <a:buFont typeface="Wingdings" pitchFamily="2" charset="2"/>
              <a:buChar char="Ø"/>
            </a:pPr>
            <a:r>
              <a:rPr lang="en-US" sz="3000" dirty="0">
                <a:latin typeface="Calibri" pitchFamily="34" charset="0"/>
              </a:rPr>
              <a:t>Handwritten notes and observations</a:t>
            </a:r>
          </a:p>
          <a:p>
            <a:pPr lvl="1">
              <a:buClr>
                <a:schemeClr val="tx2"/>
              </a:buClr>
              <a:buFont typeface="Wingdings" pitchFamily="2" charset="2"/>
              <a:buChar char="Ø"/>
            </a:pPr>
            <a:r>
              <a:rPr lang="en-US" sz="3000" dirty="0">
                <a:latin typeface="Calibri" pitchFamily="34" charset="0"/>
              </a:rPr>
              <a:t>Areas of significant matters arising out of audit not recorded.</a:t>
            </a:r>
          </a:p>
          <a:p>
            <a:pPr lvl="1">
              <a:buClr>
                <a:schemeClr val="tx2"/>
              </a:buClr>
              <a:buFont typeface="Wingdings" pitchFamily="2" charset="2"/>
              <a:buChar char="Ø"/>
            </a:pPr>
            <a:r>
              <a:rPr lang="en-US" sz="3000" dirty="0">
                <a:latin typeface="Calibri" pitchFamily="34" charset="0"/>
              </a:rPr>
              <a:t>Not maintaining documentary record to show the control activities.</a:t>
            </a:r>
          </a:p>
          <a:p>
            <a:pPr lvl="1">
              <a:buClr>
                <a:schemeClr val="tx2"/>
              </a:buClr>
              <a:buFont typeface="Wingdings" pitchFamily="2" charset="2"/>
              <a:buChar char="Ø"/>
            </a:pPr>
            <a:r>
              <a:rPr lang="en-US" sz="3000" dirty="0">
                <a:latin typeface="Calibri" pitchFamily="34" charset="0"/>
              </a:rPr>
              <a:t>Failure to dispose off internal audit report observations.</a:t>
            </a:r>
          </a:p>
          <a:p>
            <a:pPr lvl="1">
              <a:buClr>
                <a:schemeClr val="tx2"/>
              </a:buClr>
              <a:buFont typeface="Wingdings" pitchFamily="2" charset="2"/>
              <a:buChar char="Ø"/>
            </a:pPr>
            <a:r>
              <a:rPr lang="en-US" sz="3000" dirty="0">
                <a:latin typeface="Calibri" pitchFamily="34" charset="0"/>
              </a:rPr>
              <a:t>No records of work allocation maintained.</a:t>
            </a:r>
          </a:p>
          <a:p>
            <a:pPr lvl="1">
              <a:buClr>
                <a:schemeClr val="tx2"/>
              </a:buClr>
              <a:buFont typeface="Wingdings" pitchFamily="2" charset="2"/>
              <a:buChar char="Ø"/>
            </a:pPr>
            <a:r>
              <a:rPr lang="en-US" sz="3000" dirty="0">
                <a:latin typeface="Calibri" pitchFamily="34" charset="0"/>
              </a:rPr>
              <a:t>Lack of adequate documentation for points of audit report.</a:t>
            </a:r>
          </a:p>
          <a:p>
            <a:pPr lvl="1">
              <a:buClr>
                <a:schemeClr val="tx2"/>
              </a:buClr>
              <a:buFont typeface="Wingdings" pitchFamily="2" charset="2"/>
              <a:buChar char="Ø"/>
            </a:pPr>
            <a:r>
              <a:rPr lang="en-US" sz="3000" dirty="0">
                <a:latin typeface="Calibri" pitchFamily="34" charset="0"/>
              </a:rPr>
              <a:t>No evidence to suffice involvement of engagement partner in the audit.</a:t>
            </a:r>
          </a:p>
        </p:txBody>
      </p:sp>
      <p:sp>
        <p:nvSpPr>
          <p:cNvPr id="4" name="Slide Number Placeholder 3"/>
          <p:cNvSpPr>
            <a:spLocks noGrp="1"/>
          </p:cNvSpPr>
          <p:nvPr>
            <p:ph type="sldNum" sz="quarter" idx="12"/>
          </p:nvPr>
        </p:nvSpPr>
        <p:spPr/>
        <p:txBody>
          <a:bodyPr/>
          <a:lstStyle/>
          <a:p>
            <a:fld id="{6A8C29CB-4217-45B2-83D7-9F7C74936F11}" type="slidenum">
              <a:rPr lang="en-IN" smtClean="0"/>
              <a:pPr/>
              <a:t>12</a:t>
            </a:fld>
            <a:endParaRPr lang="en-IN" dirty="0"/>
          </a:p>
        </p:txBody>
      </p:sp>
    </p:spTree>
    <p:extLst>
      <p:ext uri="{BB962C8B-B14F-4D97-AF65-F5344CB8AC3E}">
        <p14:creationId xmlns:p14="http://schemas.microsoft.com/office/powerpoint/2010/main" val="35964640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a:latin typeface="Cambria" pitchFamily="18" charset="0"/>
              </a:rPr>
              <a:t>SA-230 Audit Documentation</a:t>
            </a:r>
          </a:p>
        </p:txBody>
      </p:sp>
      <p:sp>
        <p:nvSpPr>
          <p:cNvPr id="3" name="Content Placeholder 2"/>
          <p:cNvSpPr>
            <a:spLocks noGrp="1"/>
          </p:cNvSpPr>
          <p:nvPr>
            <p:ph sz="quarter" idx="1"/>
          </p:nvPr>
        </p:nvSpPr>
        <p:spPr>
          <a:xfrm>
            <a:off x="437618" y="1142571"/>
            <a:ext cx="11250446" cy="4772890"/>
          </a:xfrm>
        </p:spPr>
        <p:txBody>
          <a:bodyPr/>
          <a:lstStyle/>
          <a:p>
            <a:r>
              <a:rPr lang="en-US" sz="3000" u="sng" dirty="0">
                <a:latin typeface="Calibri" pitchFamily="34" charset="0"/>
              </a:rPr>
              <a:t>Examples of Documentation issues:-</a:t>
            </a:r>
          </a:p>
          <a:p>
            <a:pPr lvl="1">
              <a:buClr>
                <a:schemeClr val="tx2"/>
              </a:buClr>
              <a:buFont typeface="Wingdings" pitchFamily="2" charset="2"/>
              <a:buChar char="Ø"/>
            </a:pPr>
            <a:r>
              <a:rPr lang="en-US" sz="3000" dirty="0">
                <a:latin typeface="Calibri" pitchFamily="34" charset="0"/>
              </a:rPr>
              <a:t>Having documentation for certain areas and not having for others although both the works are similar.</a:t>
            </a:r>
          </a:p>
          <a:p>
            <a:pPr lvl="1">
              <a:buClr>
                <a:schemeClr val="tx2"/>
              </a:buClr>
              <a:buFont typeface="Wingdings" pitchFamily="2" charset="2"/>
              <a:buChar char="Ø"/>
            </a:pPr>
            <a:r>
              <a:rPr lang="en-US" sz="3000" dirty="0">
                <a:latin typeface="Calibri" pitchFamily="34" charset="0"/>
              </a:rPr>
              <a:t>Not having and keeping quality control for engagements.</a:t>
            </a:r>
          </a:p>
          <a:p>
            <a:pPr lvl="1">
              <a:buClr>
                <a:schemeClr val="tx2"/>
              </a:buClr>
              <a:buFont typeface="Wingdings" pitchFamily="2" charset="2"/>
              <a:buChar char="Ø"/>
            </a:pPr>
            <a:r>
              <a:rPr lang="en-US" sz="3000" dirty="0">
                <a:latin typeface="Calibri" pitchFamily="34" charset="0"/>
              </a:rPr>
              <a:t>Lack of basis of important items of Financial statements.</a:t>
            </a:r>
          </a:p>
          <a:p>
            <a:pPr lvl="1">
              <a:buClr>
                <a:schemeClr val="tx2"/>
              </a:buClr>
              <a:buFont typeface="Wingdings" pitchFamily="2" charset="2"/>
              <a:buChar char="Ø"/>
            </a:pPr>
            <a:r>
              <a:rPr lang="en-US" sz="3000" dirty="0">
                <a:latin typeface="Calibri" pitchFamily="34" charset="0"/>
              </a:rPr>
              <a:t>Correlating planning, execution and conclusion seamlessly.</a:t>
            </a:r>
          </a:p>
          <a:p>
            <a:pPr lvl="1">
              <a:buClr>
                <a:schemeClr val="tx2"/>
              </a:buClr>
              <a:buFont typeface="Wingdings" pitchFamily="2" charset="2"/>
              <a:buChar char="Ø"/>
            </a:pPr>
            <a:r>
              <a:rPr lang="en-US" sz="3000" dirty="0">
                <a:latin typeface="Calibri" pitchFamily="34" charset="0"/>
              </a:rPr>
              <a:t>Inconsistency between CARO and the financial statements</a:t>
            </a:r>
          </a:p>
          <a:p>
            <a:pPr lvl="1">
              <a:buClr>
                <a:schemeClr val="tx2"/>
              </a:buClr>
              <a:buFont typeface="Wingdings" pitchFamily="2" charset="2"/>
              <a:buChar char="Ø"/>
            </a:pPr>
            <a:r>
              <a:rPr lang="en-US" sz="3000" dirty="0">
                <a:latin typeface="Calibri" pitchFamily="34" charset="0"/>
              </a:rPr>
              <a:t>Not following points stated in SQC Manual of the firm.</a:t>
            </a:r>
          </a:p>
          <a:p>
            <a:pPr lvl="1">
              <a:buClr>
                <a:schemeClr val="tx2"/>
              </a:buClr>
              <a:buFont typeface="Wingdings" pitchFamily="2" charset="2"/>
              <a:buChar char="Ø"/>
            </a:pPr>
            <a:r>
              <a:rPr lang="en-US" sz="3000" dirty="0">
                <a:latin typeface="Calibri" pitchFamily="34" charset="0"/>
              </a:rPr>
              <a:t>No adequate documentation regarding declaration of independence by the audit team.</a:t>
            </a:r>
          </a:p>
          <a:p>
            <a:pPr marL="366713" lvl="1" indent="0">
              <a:buClr>
                <a:schemeClr val="tx2"/>
              </a:buClr>
              <a:buNone/>
            </a:pPr>
            <a:endParaRPr lang="en-US" sz="3200" dirty="0">
              <a:latin typeface="Calibri" pitchFamily="34" charset="0"/>
            </a:endParaRPr>
          </a:p>
        </p:txBody>
      </p:sp>
      <p:sp>
        <p:nvSpPr>
          <p:cNvPr id="4" name="Slide Number Placeholder 3"/>
          <p:cNvSpPr>
            <a:spLocks noGrp="1"/>
          </p:cNvSpPr>
          <p:nvPr>
            <p:ph type="sldNum" sz="quarter" idx="12"/>
          </p:nvPr>
        </p:nvSpPr>
        <p:spPr/>
        <p:txBody>
          <a:bodyPr/>
          <a:lstStyle/>
          <a:p>
            <a:fld id="{6A8C29CB-4217-45B2-83D7-9F7C74936F11}" type="slidenum">
              <a:rPr lang="en-IN" smtClean="0"/>
              <a:pPr/>
              <a:t>13</a:t>
            </a:fld>
            <a:endParaRPr lang="en-IN" dirty="0"/>
          </a:p>
        </p:txBody>
      </p:sp>
    </p:spTree>
    <p:extLst>
      <p:ext uri="{BB962C8B-B14F-4D97-AF65-F5344CB8AC3E}">
        <p14:creationId xmlns:p14="http://schemas.microsoft.com/office/powerpoint/2010/main" val="10723623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616DF-9845-4A72-8BF0-1C0E9A6C7C30}"/>
              </a:ext>
            </a:extLst>
          </p:cNvPr>
          <p:cNvSpPr>
            <a:spLocks noGrp="1"/>
          </p:cNvSpPr>
          <p:nvPr>
            <p:ph type="title"/>
          </p:nvPr>
        </p:nvSpPr>
        <p:spPr>
          <a:xfrm>
            <a:off x="816864" y="471340"/>
            <a:ext cx="10871200" cy="667652"/>
          </a:xfrm>
        </p:spPr>
        <p:txBody>
          <a:bodyPr/>
          <a:lstStyle/>
          <a:p>
            <a:r>
              <a:rPr lang="en-US" sz="3200" dirty="0">
                <a:latin typeface="Cambria" panose="02040503050406030204" pitchFamily="18" charset="0"/>
                <a:ea typeface="Cambria" panose="02040503050406030204" pitchFamily="18" charset="0"/>
                <a:cs typeface="Calibri" panose="020F0502020204030204" pitchFamily="34" charset="0"/>
              </a:rPr>
              <a:t>SA-240 The Auditor’s responsibilities relating to fraud in an audit of financial statements</a:t>
            </a:r>
            <a:br>
              <a:rPr lang="en-US" dirty="0"/>
            </a:br>
            <a:endParaRPr lang="en-IN" dirty="0"/>
          </a:p>
        </p:txBody>
      </p:sp>
      <p:sp>
        <p:nvSpPr>
          <p:cNvPr id="3" name="Content Placeholder 2">
            <a:extLst>
              <a:ext uri="{FF2B5EF4-FFF2-40B4-BE49-F238E27FC236}">
                <a16:creationId xmlns:a16="http://schemas.microsoft.com/office/drawing/2014/main" id="{8BAF6DD1-4D99-4FA4-A6D8-7A9F6C991719}"/>
              </a:ext>
            </a:extLst>
          </p:cNvPr>
          <p:cNvSpPr>
            <a:spLocks noGrp="1"/>
          </p:cNvSpPr>
          <p:nvPr>
            <p:ph sz="quarter" idx="1"/>
          </p:nvPr>
        </p:nvSpPr>
        <p:spPr>
          <a:xfrm>
            <a:off x="332510" y="918891"/>
            <a:ext cx="11596253" cy="4495800"/>
          </a:xfrm>
        </p:spPr>
        <p:txBody>
          <a:bodyPr/>
          <a:lstStyle/>
          <a:p>
            <a:r>
              <a:rPr lang="en-IN" sz="2800" dirty="0">
                <a:latin typeface="Calibri" panose="020F0502020204030204" pitchFamily="34" charset="0"/>
                <a:cs typeface="Calibri" panose="020F0502020204030204" pitchFamily="34" charset="0"/>
              </a:rPr>
              <a:t>Illustrative responses to fraud:</a:t>
            </a:r>
          </a:p>
          <a:p>
            <a:pPr>
              <a:buFont typeface="Wingdings" panose="05000000000000000000" pitchFamily="2" charset="2"/>
              <a:buChar char="Ø"/>
            </a:pPr>
            <a:r>
              <a:rPr lang="en-IN" sz="2800" u="sng" dirty="0">
                <a:latin typeface="Calibri" panose="020F0502020204030204" pitchFamily="34" charset="0"/>
                <a:cs typeface="Calibri" panose="020F0502020204030204" pitchFamily="34" charset="0"/>
              </a:rPr>
              <a:t>Revenue Recognition:</a:t>
            </a:r>
          </a:p>
          <a:p>
            <a:pPr lvl="1">
              <a:buClr>
                <a:schemeClr val="tx2"/>
              </a:buClr>
            </a:pPr>
            <a:r>
              <a:rPr lang="en-IN" sz="2800" dirty="0">
                <a:latin typeface="Calibri" panose="020F0502020204030204" pitchFamily="34" charset="0"/>
                <a:cs typeface="Calibri" panose="020F0502020204030204" pitchFamily="34" charset="0"/>
              </a:rPr>
              <a:t>Performing substantive analytical procedures relating to revenue using disaggregated data</a:t>
            </a:r>
          </a:p>
          <a:p>
            <a:pPr lvl="1">
              <a:buClr>
                <a:schemeClr val="tx2"/>
              </a:buClr>
            </a:pPr>
            <a:r>
              <a:rPr lang="en-IN" sz="2800" dirty="0">
                <a:latin typeface="Calibri" panose="020F0502020204030204" pitchFamily="34" charset="0"/>
                <a:cs typeface="Calibri" panose="020F0502020204030204" pitchFamily="34" charset="0"/>
              </a:rPr>
              <a:t>Confirming certain relevant contract terms with customers and the absence of side agreements</a:t>
            </a:r>
          </a:p>
          <a:p>
            <a:pPr lvl="1">
              <a:buClr>
                <a:schemeClr val="tx2"/>
              </a:buClr>
            </a:pPr>
            <a:r>
              <a:rPr lang="en-IN" sz="2800" dirty="0">
                <a:latin typeface="Calibri" panose="020F0502020204030204" pitchFamily="34" charset="0"/>
                <a:cs typeface="Calibri" panose="020F0502020204030204" pitchFamily="34" charset="0"/>
              </a:rPr>
              <a:t>Inquiring of the entity’s sales  and marketing personnel regarding sales near the end of the period and their knowledge of any unusual terms associated</a:t>
            </a:r>
          </a:p>
          <a:p>
            <a:pPr lvl="1">
              <a:buClr>
                <a:schemeClr val="tx2"/>
              </a:buClr>
            </a:pPr>
            <a:r>
              <a:rPr lang="en-IN" sz="2800" dirty="0">
                <a:latin typeface="Calibri" panose="020F0502020204030204" pitchFamily="34" charset="0"/>
                <a:cs typeface="Calibri" panose="020F0502020204030204" pitchFamily="34" charset="0"/>
              </a:rPr>
              <a:t>Physically present at one or more locations at year end to observe goods being shipped and performing cut-off procedures.</a:t>
            </a:r>
          </a:p>
          <a:p>
            <a:pPr lvl="1">
              <a:buClr>
                <a:schemeClr val="tx2"/>
              </a:buClr>
            </a:pPr>
            <a:r>
              <a:rPr lang="en-IN" sz="2800" dirty="0">
                <a:latin typeface="Calibri" panose="020F0502020204030204" pitchFamily="34" charset="0"/>
                <a:cs typeface="Calibri" panose="020F0502020204030204" pitchFamily="34" charset="0"/>
              </a:rPr>
              <a:t>Testing controls to determine the accuracy of electronically initiated transactions.</a:t>
            </a:r>
          </a:p>
        </p:txBody>
      </p:sp>
      <p:sp>
        <p:nvSpPr>
          <p:cNvPr id="4" name="Slide Number Placeholder 3">
            <a:extLst>
              <a:ext uri="{FF2B5EF4-FFF2-40B4-BE49-F238E27FC236}">
                <a16:creationId xmlns:a16="http://schemas.microsoft.com/office/drawing/2014/main" id="{64C190BE-6BDC-46E6-8334-8BB84E47DF9D}"/>
              </a:ext>
            </a:extLst>
          </p:cNvPr>
          <p:cNvSpPr>
            <a:spLocks noGrp="1"/>
          </p:cNvSpPr>
          <p:nvPr>
            <p:ph type="sldNum" sz="quarter" idx="12"/>
          </p:nvPr>
        </p:nvSpPr>
        <p:spPr/>
        <p:txBody>
          <a:bodyPr/>
          <a:lstStyle/>
          <a:p>
            <a:fld id="{6A8C29CB-4217-45B2-83D7-9F7C74936F11}" type="slidenum">
              <a:rPr lang="en-IN" smtClean="0"/>
              <a:pPr/>
              <a:t>14</a:t>
            </a:fld>
            <a:endParaRPr lang="en-IN" dirty="0"/>
          </a:p>
        </p:txBody>
      </p:sp>
    </p:spTree>
    <p:extLst>
      <p:ext uri="{BB962C8B-B14F-4D97-AF65-F5344CB8AC3E}">
        <p14:creationId xmlns:p14="http://schemas.microsoft.com/office/powerpoint/2010/main" val="13985817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616DF-9845-4A72-8BF0-1C0E9A6C7C30}"/>
              </a:ext>
            </a:extLst>
          </p:cNvPr>
          <p:cNvSpPr>
            <a:spLocks noGrp="1"/>
          </p:cNvSpPr>
          <p:nvPr>
            <p:ph type="title"/>
          </p:nvPr>
        </p:nvSpPr>
        <p:spPr>
          <a:xfrm>
            <a:off x="816864" y="433633"/>
            <a:ext cx="10871200" cy="705359"/>
          </a:xfrm>
        </p:spPr>
        <p:txBody>
          <a:bodyPr/>
          <a:lstStyle/>
          <a:p>
            <a:r>
              <a:rPr lang="en-US" sz="3200" dirty="0">
                <a:latin typeface="Cambria" panose="02040503050406030204" pitchFamily="18" charset="0"/>
                <a:ea typeface="Cambria" panose="02040503050406030204" pitchFamily="18" charset="0"/>
                <a:cs typeface="Calibri" panose="020F0502020204030204" pitchFamily="34" charset="0"/>
              </a:rPr>
              <a:t>SA-240 The Auditor’s responsibilities relating to fraud in an audit of financial statements</a:t>
            </a:r>
            <a:br>
              <a:rPr lang="en-US" dirty="0"/>
            </a:br>
            <a:endParaRPr lang="en-IN" dirty="0"/>
          </a:p>
        </p:txBody>
      </p:sp>
      <p:sp>
        <p:nvSpPr>
          <p:cNvPr id="3" name="Content Placeholder 2">
            <a:extLst>
              <a:ext uri="{FF2B5EF4-FFF2-40B4-BE49-F238E27FC236}">
                <a16:creationId xmlns:a16="http://schemas.microsoft.com/office/drawing/2014/main" id="{8BAF6DD1-4D99-4FA4-A6D8-7A9F6C991719}"/>
              </a:ext>
            </a:extLst>
          </p:cNvPr>
          <p:cNvSpPr>
            <a:spLocks noGrp="1"/>
          </p:cNvSpPr>
          <p:nvPr>
            <p:ph sz="quarter" idx="1"/>
          </p:nvPr>
        </p:nvSpPr>
        <p:spPr>
          <a:xfrm>
            <a:off x="711200" y="988163"/>
            <a:ext cx="10871200" cy="4495800"/>
          </a:xfrm>
        </p:spPr>
        <p:txBody>
          <a:bodyPr/>
          <a:lstStyle/>
          <a:p>
            <a:r>
              <a:rPr lang="en-IN" sz="3000" dirty="0">
                <a:latin typeface="Calibri" panose="020F0502020204030204" pitchFamily="34" charset="0"/>
                <a:cs typeface="Calibri" panose="020F0502020204030204" pitchFamily="34" charset="0"/>
              </a:rPr>
              <a:t>Illustrative responses to fraud:</a:t>
            </a:r>
          </a:p>
          <a:p>
            <a:pPr>
              <a:buFont typeface="Wingdings" panose="05000000000000000000" pitchFamily="2" charset="2"/>
              <a:buChar char="Ø"/>
            </a:pPr>
            <a:r>
              <a:rPr lang="en-IN" sz="3000" u="sng" dirty="0">
                <a:latin typeface="Calibri" panose="020F0502020204030204" pitchFamily="34" charset="0"/>
                <a:cs typeface="Calibri" panose="020F0502020204030204" pitchFamily="34" charset="0"/>
              </a:rPr>
              <a:t>Inventory:</a:t>
            </a:r>
          </a:p>
          <a:p>
            <a:pPr lvl="1">
              <a:buClr>
                <a:schemeClr val="tx2"/>
              </a:buClr>
            </a:pPr>
            <a:r>
              <a:rPr lang="en-IN" sz="3000" dirty="0">
                <a:latin typeface="Calibri" panose="020F0502020204030204" pitchFamily="34" charset="0"/>
                <a:cs typeface="Calibri" panose="020F0502020204030204" pitchFamily="34" charset="0"/>
              </a:rPr>
              <a:t>Examining the entity’s inventory records </a:t>
            </a:r>
          </a:p>
          <a:p>
            <a:pPr lvl="1">
              <a:buClr>
                <a:schemeClr val="tx2"/>
              </a:buClr>
            </a:pPr>
            <a:r>
              <a:rPr lang="en-IN" sz="3000" dirty="0">
                <a:latin typeface="Calibri" panose="020F0502020204030204" pitchFamily="34" charset="0"/>
                <a:cs typeface="Calibri" panose="020F0502020204030204" pitchFamily="34" charset="0"/>
              </a:rPr>
              <a:t>Conducting surprise Inventory verification</a:t>
            </a:r>
          </a:p>
          <a:p>
            <a:pPr lvl="1">
              <a:buClr>
                <a:schemeClr val="tx2"/>
              </a:buClr>
            </a:pPr>
            <a:r>
              <a:rPr lang="en-IN" sz="3000" dirty="0">
                <a:latin typeface="Calibri" panose="020F0502020204030204" pitchFamily="34" charset="0"/>
                <a:cs typeface="Calibri" panose="020F0502020204030204" pitchFamily="34" charset="0"/>
              </a:rPr>
              <a:t>Perform additional procedures during the observation of the count</a:t>
            </a:r>
          </a:p>
          <a:p>
            <a:pPr lvl="1">
              <a:buClr>
                <a:schemeClr val="tx2"/>
              </a:buClr>
            </a:pPr>
            <a:r>
              <a:rPr lang="en-IN" sz="3000" dirty="0">
                <a:latin typeface="Calibri" panose="020F0502020204030204" pitchFamily="34" charset="0"/>
                <a:cs typeface="Calibri" panose="020F0502020204030204" pitchFamily="34" charset="0"/>
              </a:rPr>
              <a:t>Comparison of current year with the prior year inventory at category level.</a:t>
            </a:r>
          </a:p>
          <a:p>
            <a:pPr lvl="1">
              <a:buClr>
                <a:schemeClr val="tx2"/>
              </a:buClr>
            </a:pPr>
            <a:r>
              <a:rPr lang="en-IN" sz="3000" dirty="0">
                <a:latin typeface="Calibri" panose="020F0502020204030204" pitchFamily="34" charset="0"/>
                <a:cs typeface="Calibri" panose="020F0502020204030204" pitchFamily="34" charset="0"/>
              </a:rPr>
              <a:t>Using computer assisted audit techniques.</a:t>
            </a:r>
          </a:p>
        </p:txBody>
      </p:sp>
      <p:sp>
        <p:nvSpPr>
          <p:cNvPr id="4" name="Slide Number Placeholder 3">
            <a:extLst>
              <a:ext uri="{FF2B5EF4-FFF2-40B4-BE49-F238E27FC236}">
                <a16:creationId xmlns:a16="http://schemas.microsoft.com/office/drawing/2014/main" id="{64C190BE-6BDC-46E6-8334-8BB84E47DF9D}"/>
              </a:ext>
            </a:extLst>
          </p:cNvPr>
          <p:cNvSpPr>
            <a:spLocks noGrp="1"/>
          </p:cNvSpPr>
          <p:nvPr>
            <p:ph type="sldNum" sz="quarter" idx="12"/>
          </p:nvPr>
        </p:nvSpPr>
        <p:spPr/>
        <p:txBody>
          <a:bodyPr/>
          <a:lstStyle/>
          <a:p>
            <a:fld id="{6A8C29CB-4217-45B2-83D7-9F7C74936F11}" type="slidenum">
              <a:rPr lang="en-IN" smtClean="0"/>
              <a:pPr/>
              <a:t>15</a:t>
            </a:fld>
            <a:endParaRPr lang="en-IN" dirty="0"/>
          </a:p>
        </p:txBody>
      </p:sp>
    </p:spTree>
    <p:extLst>
      <p:ext uri="{BB962C8B-B14F-4D97-AF65-F5344CB8AC3E}">
        <p14:creationId xmlns:p14="http://schemas.microsoft.com/office/powerpoint/2010/main" val="12015889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616DF-9845-4A72-8BF0-1C0E9A6C7C30}"/>
              </a:ext>
            </a:extLst>
          </p:cNvPr>
          <p:cNvSpPr>
            <a:spLocks noGrp="1"/>
          </p:cNvSpPr>
          <p:nvPr>
            <p:ph type="title"/>
          </p:nvPr>
        </p:nvSpPr>
        <p:spPr>
          <a:xfrm>
            <a:off x="816864" y="491684"/>
            <a:ext cx="10871200" cy="609600"/>
          </a:xfrm>
        </p:spPr>
        <p:txBody>
          <a:bodyPr/>
          <a:lstStyle/>
          <a:p>
            <a:r>
              <a:rPr lang="en-US" sz="3200" dirty="0">
                <a:latin typeface="Cambria" panose="02040503050406030204" pitchFamily="18" charset="0"/>
                <a:ea typeface="Cambria" panose="02040503050406030204" pitchFamily="18" charset="0"/>
                <a:cs typeface="Calibri" panose="020F0502020204030204" pitchFamily="34" charset="0"/>
              </a:rPr>
              <a:t>SA-240 The Auditor’s responsibilities relating to fraud in an audit of financial statements</a:t>
            </a:r>
            <a:br>
              <a:rPr lang="en-US" dirty="0"/>
            </a:br>
            <a:endParaRPr lang="en-IN" dirty="0"/>
          </a:p>
        </p:txBody>
      </p:sp>
      <p:sp>
        <p:nvSpPr>
          <p:cNvPr id="3" name="Content Placeholder 2">
            <a:extLst>
              <a:ext uri="{FF2B5EF4-FFF2-40B4-BE49-F238E27FC236}">
                <a16:creationId xmlns:a16="http://schemas.microsoft.com/office/drawing/2014/main" id="{8BAF6DD1-4D99-4FA4-A6D8-7A9F6C991719}"/>
              </a:ext>
            </a:extLst>
          </p:cNvPr>
          <p:cNvSpPr>
            <a:spLocks noGrp="1"/>
          </p:cNvSpPr>
          <p:nvPr>
            <p:ph sz="quarter" idx="1"/>
          </p:nvPr>
        </p:nvSpPr>
        <p:spPr>
          <a:xfrm>
            <a:off x="711200" y="1393826"/>
            <a:ext cx="10871200" cy="4495800"/>
          </a:xfrm>
        </p:spPr>
        <p:txBody>
          <a:bodyPr/>
          <a:lstStyle/>
          <a:p>
            <a:r>
              <a:rPr lang="en-IN" sz="3000" u="sng" dirty="0">
                <a:latin typeface="Calibri" panose="020F0502020204030204" pitchFamily="34" charset="0"/>
                <a:cs typeface="Calibri" panose="020F0502020204030204" pitchFamily="34" charset="0"/>
              </a:rPr>
              <a:t>Procedures for detection of fraud:</a:t>
            </a:r>
          </a:p>
          <a:p>
            <a:pPr>
              <a:buFont typeface="Wingdings" panose="05000000000000000000" pitchFamily="2" charset="2"/>
              <a:buChar char="Ø"/>
            </a:pPr>
            <a:r>
              <a:rPr lang="en-IN" sz="3000" dirty="0">
                <a:latin typeface="Calibri" panose="020F0502020204030204" pitchFamily="34" charset="0"/>
                <a:cs typeface="Calibri" panose="020F0502020204030204" pitchFamily="34" charset="0"/>
              </a:rPr>
              <a:t> Inquiry of Management and others within the entity</a:t>
            </a:r>
          </a:p>
          <a:p>
            <a:pPr>
              <a:buFont typeface="Wingdings" panose="05000000000000000000" pitchFamily="2" charset="2"/>
              <a:buChar char="Ø"/>
            </a:pPr>
            <a:r>
              <a:rPr lang="en-IN" sz="3000" dirty="0">
                <a:latin typeface="Calibri" panose="020F0502020204030204" pitchFamily="34" charset="0"/>
                <a:cs typeface="Calibri" panose="020F0502020204030204" pitchFamily="34" charset="0"/>
              </a:rPr>
              <a:t>Inquiry of Internal Audit</a:t>
            </a:r>
          </a:p>
          <a:p>
            <a:pPr>
              <a:buFont typeface="Wingdings" panose="05000000000000000000" pitchFamily="2" charset="2"/>
              <a:buChar char="Ø"/>
            </a:pPr>
            <a:r>
              <a:rPr lang="en-IN" sz="3000" dirty="0">
                <a:latin typeface="Calibri" panose="020F0502020204030204" pitchFamily="34" charset="0"/>
                <a:cs typeface="Calibri" panose="020F0502020204030204" pitchFamily="34" charset="0"/>
              </a:rPr>
              <a:t>Understanding of oversight excised by those charged with governance</a:t>
            </a:r>
          </a:p>
          <a:p>
            <a:pPr>
              <a:buFont typeface="Wingdings" panose="05000000000000000000" pitchFamily="2" charset="2"/>
              <a:buChar char="Ø"/>
            </a:pPr>
            <a:r>
              <a:rPr lang="en-IN" sz="3000" dirty="0">
                <a:latin typeface="Calibri" panose="020F0502020204030204" pitchFamily="34" charset="0"/>
                <a:cs typeface="Calibri" panose="020F0502020204030204" pitchFamily="34" charset="0"/>
              </a:rPr>
              <a:t>Evaluation of unusual or unexpected relationship</a:t>
            </a:r>
          </a:p>
          <a:p>
            <a:pPr>
              <a:buFont typeface="Wingdings" panose="05000000000000000000" pitchFamily="2" charset="2"/>
              <a:buChar char="Ø"/>
            </a:pPr>
            <a:r>
              <a:rPr lang="en-IN" sz="3000" dirty="0">
                <a:latin typeface="Calibri" panose="020F0502020204030204" pitchFamily="34" charset="0"/>
                <a:cs typeface="Calibri" panose="020F0502020204030204" pitchFamily="34" charset="0"/>
              </a:rPr>
              <a:t>Evaluation of fraud risk factors.</a:t>
            </a:r>
          </a:p>
        </p:txBody>
      </p:sp>
      <p:sp>
        <p:nvSpPr>
          <p:cNvPr id="4" name="Slide Number Placeholder 3">
            <a:extLst>
              <a:ext uri="{FF2B5EF4-FFF2-40B4-BE49-F238E27FC236}">
                <a16:creationId xmlns:a16="http://schemas.microsoft.com/office/drawing/2014/main" id="{64C190BE-6BDC-46E6-8334-8BB84E47DF9D}"/>
              </a:ext>
            </a:extLst>
          </p:cNvPr>
          <p:cNvSpPr>
            <a:spLocks noGrp="1"/>
          </p:cNvSpPr>
          <p:nvPr>
            <p:ph type="sldNum" sz="quarter" idx="12"/>
          </p:nvPr>
        </p:nvSpPr>
        <p:spPr/>
        <p:txBody>
          <a:bodyPr/>
          <a:lstStyle/>
          <a:p>
            <a:fld id="{6A8C29CB-4217-45B2-83D7-9F7C74936F11}" type="slidenum">
              <a:rPr lang="en-IN" smtClean="0"/>
              <a:pPr/>
              <a:t>16</a:t>
            </a:fld>
            <a:endParaRPr lang="en-IN" dirty="0"/>
          </a:p>
        </p:txBody>
      </p:sp>
    </p:spTree>
    <p:extLst>
      <p:ext uri="{BB962C8B-B14F-4D97-AF65-F5344CB8AC3E}">
        <p14:creationId xmlns:p14="http://schemas.microsoft.com/office/powerpoint/2010/main" val="12693040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616DF-9845-4A72-8BF0-1C0E9A6C7C30}"/>
              </a:ext>
            </a:extLst>
          </p:cNvPr>
          <p:cNvSpPr>
            <a:spLocks noGrp="1"/>
          </p:cNvSpPr>
          <p:nvPr>
            <p:ph type="title"/>
          </p:nvPr>
        </p:nvSpPr>
        <p:spPr>
          <a:xfrm>
            <a:off x="816864" y="491684"/>
            <a:ext cx="10871200" cy="609600"/>
          </a:xfrm>
        </p:spPr>
        <p:txBody>
          <a:bodyPr/>
          <a:lstStyle/>
          <a:p>
            <a:r>
              <a:rPr lang="en-US" sz="3200" dirty="0">
                <a:latin typeface="Cambria" panose="02040503050406030204" pitchFamily="18" charset="0"/>
                <a:ea typeface="Cambria" panose="02040503050406030204" pitchFamily="18" charset="0"/>
                <a:cs typeface="Calibri" panose="020F0502020204030204" pitchFamily="34" charset="0"/>
              </a:rPr>
              <a:t>SA-240 The Auditor’s responsibilities relating to fraud in an audit of financial statements</a:t>
            </a:r>
            <a:br>
              <a:rPr lang="en-US" dirty="0"/>
            </a:br>
            <a:endParaRPr lang="en-IN" dirty="0"/>
          </a:p>
        </p:txBody>
      </p:sp>
      <p:sp>
        <p:nvSpPr>
          <p:cNvPr id="3" name="Content Placeholder 2">
            <a:extLst>
              <a:ext uri="{FF2B5EF4-FFF2-40B4-BE49-F238E27FC236}">
                <a16:creationId xmlns:a16="http://schemas.microsoft.com/office/drawing/2014/main" id="{8BAF6DD1-4D99-4FA4-A6D8-7A9F6C991719}"/>
              </a:ext>
            </a:extLst>
          </p:cNvPr>
          <p:cNvSpPr>
            <a:spLocks noGrp="1"/>
          </p:cNvSpPr>
          <p:nvPr>
            <p:ph sz="quarter" idx="1"/>
          </p:nvPr>
        </p:nvSpPr>
        <p:spPr>
          <a:xfrm>
            <a:off x="711200" y="1393826"/>
            <a:ext cx="10871200" cy="4495800"/>
          </a:xfrm>
        </p:spPr>
        <p:txBody>
          <a:bodyPr/>
          <a:lstStyle/>
          <a:p>
            <a:r>
              <a:rPr lang="en-IN" sz="3000" u="sng" dirty="0">
                <a:latin typeface="Calibri" panose="020F0502020204030204" pitchFamily="34" charset="0"/>
                <a:cs typeface="Calibri" panose="020F0502020204030204" pitchFamily="34" charset="0"/>
              </a:rPr>
              <a:t>Procedures for mitigating risk from journal entries and other adjustments:</a:t>
            </a:r>
          </a:p>
          <a:p>
            <a:pPr>
              <a:buFont typeface="Wingdings" panose="05000000000000000000" pitchFamily="2" charset="2"/>
              <a:buChar char="Ø"/>
            </a:pPr>
            <a:r>
              <a:rPr lang="en-IN" sz="3000" dirty="0">
                <a:latin typeface="Calibri" panose="020F0502020204030204" pitchFamily="34" charset="0"/>
                <a:cs typeface="Calibri" panose="020F0502020204030204" pitchFamily="34" charset="0"/>
              </a:rPr>
              <a:t> Make inquiries of individual involved in the financial reporting process</a:t>
            </a:r>
          </a:p>
          <a:p>
            <a:pPr>
              <a:buFont typeface="Wingdings" panose="05000000000000000000" pitchFamily="2" charset="2"/>
              <a:buChar char="Ø"/>
            </a:pPr>
            <a:r>
              <a:rPr lang="en-IN" sz="3000" dirty="0">
                <a:latin typeface="Calibri" panose="020F0502020204030204" pitchFamily="34" charset="0"/>
                <a:cs typeface="Calibri" panose="020F0502020204030204" pitchFamily="34" charset="0"/>
              </a:rPr>
              <a:t>Review of journal entries made at the end of the reporting period.</a:t>
            </a:r>
          </a:p>
          <a:p>
            <a:pPr>
              <a:buFont typeface="Wingdings" panose="05000000000000000000" pitchFamily="2" charset="2"/>
              <a:buChar char="Ø"/>
            </a:pPr>
            <a:r>
              <a:rPr lang="en-IN" sz="3000" dirty="0">
                <a:latin typeface="Calibri" panose="020F0502020204030204" pitchFamily="34" charset="0"/>
                <a:cs typeface="Calibri" panose="020F0502020204030204" pitchFamily="34" charset="0"/>
              </a:rPr>
              <a:t>Consider the need to test journal entries and other adjustments throughout the period.</a:t>
            </a:r>
          </a:p>
          <a:p>
            <a:pPr marL="0" indent="0">
              <a:buNone/>
            </a:pPr>
            <a:endParaRPr lang="en-IN" sz="3200" dirty="0">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64C190BE-6BDC-46E6-8334-8BB84E47DF9D}"/>
              </a:ext>
            </a:extLst>
          </p:cNvPr>
          <p:cNvSpPr>
            <a:spLocks noGrp="1"/>
          </p:cNvSpPr>
          <p:nvPr>
            <p:ph type="sldNum" sz="quarter" idx="12"/>
          </p:nvPr>
        </p:nvSpPr>
        <p:spPr/>
        <p:txBody>
          <a:bodyPr/>
          <a:lstStyle/>
          <a:p>
            <a:fld id="{6A8C29CB-4217-45B2-83D7-9F7C74936F11}" type="slidenum">
              <a:rPr lang="en-IN" smtClean="0"/>
              <a:pPr/>
              <a:t>17</a:t>
            </a:fld>
            <a:endParaRPr lang="en-IN" dirty="0"/>
          </a:p>
        </p:txBody>
      </p:sp>
    </p:spTree>
    <p:extLst>
      <p:ext uri="{BB962C8B-B14F-4D97-AF65-F5344CB8AC3E}">
        <p14:creationId xmlns:p14="http://schemas.microsoft.com/office/powerpoint/2010/main" val="27413964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010" y="131618"/>
            <a:ext cx="10871200" cy="609600"/>
          </a:xfrm>
        </p:spPr>
        <p:txBody>
          <a:bodyPr/>
          <a:lstStyle/>
          <a:p>
            <a:r>
              <a:rPr lang="en-US" sz="3200" dirty="0">
                <a:latin typeface="Cambria" panose="02040503050406030204" pitchFamily="18" charset="0"/>
                <a:ea typeface="Cambria" panose="02040503050406030204" pitchFamily="18" charset="0"/>
                <a:cs typeface="Calibri" panose="020F0502020204030204" pitchFamily="34" charset="0"/>
              </a:rPr>
              <a:t>SA-240 The Auditor’s responsibilities relating to fraud in an audit of financial statements</a:t>
            </a:r>
            <a:endParaRPr lang="en-US" sz="3200" dirty="0"/>
          </a:p>
        </p:txBody>
      </p:sp>
      <p:sp>
        <p:nvSpPr>
          <p:cNvPr id="3" name="Content Placeholder 2"/>
          <p:cNvSpPr>
            <a:spLocks noGrp="1"/>
          </p:cNvSpPr>
          <p:nvPr>
            <p:ph sz="quarter" idx="1"/>
          </p:nvPr>
        </p:nvSpPr>
        <p:spPr>
          <a:xfrm>
            <a:off x="678319" y="1046018"/>
            <a:ext cx="10871200" cy="4495800"/>
          </a:xfrm>
        </p:spPr>
        <p:txBody>
          <a:bodyPr/>
          <a:lstStyle/>
          <a:p>
            <a:r>
              <a:rPr lang="en-US" sz="3000" u="sng" dirty="0">
                <a:latin typeface="Calibri" pitchFamily="34" charset="0"/>
              </a:rPr>
              <a:t>Importance of business rationale - in mind while reviewing the transactions</a:t>
            </a:r>
          </a:p>
          <a:p>
            <a:pPr lvl="1">
              <a:buClr>
                <a:schemeClr val="tx2"/>
              </a:buClr>
              <a:buFont typeface="Wingdings" pitchFamily="2" charset="2"/>
              <a:buChar char="Ø"/>
            </a:pPr>
            <a:r>
              <a:rPr lang="en-US" sz="3000" dirty="0">
                <a:latin typeface="Calibri" pitchFamily="34" charset="0"/>
              </a:rPr>
              <a:t>Form of transactions appearing overly complex.</a:t>
            </a:r>
          </a:p>
          <a:p>
            <a:pPr lvl="1">
              <a:buClr>
                <a:schemeClr val="tx2"/>
              </a:buClr>
              <a:buFont typeface="Wingdings" pitchFamily="2" charset="2"/>
              <a:buChar char="Ø"/>
            </a:pPr>
            <a:r>
              <a:rPr lang="en-US" sz="3000" dirty="0">
                <a:latin typeface="Calibri" pitchFamily="34" charset="0"/>
              </a:rPr>
              <a:t>Emphasis on the need for a particular accounting treatment than the underlying economics of the transaction.</a:t>
            </a:r>
          </a:p>
          <a:p>
            <a:pPr lvl="1">
              <a:buClr>
                <a:schemeClr val="tx2"/>
              </a:buClr>
              <a:buFont typeface="Wingdings" pitchFamily="2" charset="2"/>
              <a:buChar char="Ø"/>
            </a:pPr>
            <a:r>
              <a:rPr lang="en-US" sz="3000" dirty="0">
                <a:latin typeface="Calibri" pitchFamily="34" charset="0"/>
              </a:rPr>
              <a:t>Lack of proper review or approval by those charged with governance for transactions with non-consolidated related parties.</a:t>
            </a:r>
          </a:p>
          <a:p>
            <a:pPr lvl="1">
              <a:buClr>
                <a:schemeClr val="tx2"/>
              </a:buClr>
              <a:buFont typeface="Wingdings" pitchFamily="2" charset="2"/>
              <a:buChar char="Ø"/>
            </a:pPr>
            <a:r>
              <a:rPr lang="en-US" sz="3000" dirty="0">
                <a:latin typeface="Calibri" pitchFamily="34" charset="0"/>
              </a:rPr>
              <a:t>Transactions involving previously unidentified related parties.</a:t>
            </a:r>
          </a:p>
          <a:p>
            <a:pPr marL="366713" lvl="1" indent="0">
              <a:buClr>
                <a:schemeClr val="tx2"/>
              </a:buClr>
              <a:buNone/>
            </a:pPr>
            <a:endParaRPr lang="en-US" dirty="0"/>
          </a:p>
        </p:txBody>
      </p:sp>
      <p:sp>
        <p:nvSpPr>
          <p:cNvPr id="4" name="Slide Number Placeholder 3"/>
          <p:cNvSpPr>
            <a:spLocks noGrp="1"/>
          </p:cNvSpPr>
          <p:nvPr>
            <p:ph type="sldNum" sz="quarter" idx="12"/>
          </p:nvPr>
        </p:nvSpPr>
        <p:spPr/>
        <p:txBody>
          <a:bodyPr/>
          <a:lstStyle/>
          <a:p>
            <a:fld id="{6A8C29CB-4217-45B2-83D7-9F7C74936F11}" type="slidenum">
              <a:rPr lang="en-IN" smtClean="0"/>
              <a:pPr/>
              <a:t>18</a:t>
            </a:fld>
            <a:endParaRPr lang="en-IN" dirty="0"/>
          </a:p>
        </p:txBody>
      </p:sp>
    </p:spTree>
    <p:extLst>
      <p:ext uri="{BB962C8B-B14F-4D97-AF65-F5344CB8AC3E}">
        <p14:creationId xmlns:p14="http://schemas.microsoft.com/office/powerpoint/2010/main" val="3295148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010" y="131618"/>
            <a:ext cx="10871200" cy="609600"/>
          </a:xfrm>
        </p:spPr>
        <p:txBody>
          <a:bodyPr/>
          <a:lstStyle/>
          <a:p>
            <a:r>
              <a:rPr lang="en-US" sz="3200" dirty="0">
                <a:latin typeface="Cambria" panose="02040503050406030204" pitchFamily="18" charset="0"/>
                <a:ea typeface="Cambria" panose="02040503050406030204" pitchFamily="18" charset="0"/>
                <a:cs typeface="Calibri" panose="020F0502020204030204" pitchFamily="34" charset="0"/>
              </a:rPr>
              <a:t>SA-240 The Auditor’s responsibilities relating to fraud in an audit of financial statements</a:t>
            </a:r>
            <a:endParaRPr lang="en-US" sz="3200" dirty="0"/>
          </a:p>
        </p:txBody>
      </p:sp>
      <p:sp>
        <p:nvSpPr>
          <p:cNvPr id="3" name="Content Placeholder 2"/>
          <p:cNvSpPr>
            <a:spLocks noGrp="1"/>
          </p:cNvSpPr>
          <p:nvPr>
            <p:ph sz="quarter" idx="1"/>
          </p:nvPr>
        </p:nvSpPr>
        <p:spPr>
          <a:xfrm>
            <a:off x="678319" y="1046018"/>
            <a:ext cx="10871200" cy="4495800"/>
          </a:xfrm>
        </p:spPr>
        <p:txBody>
          <a:bodyPr/>
          <a:lstStyle/>
          <a:p>
            <a:r>
              <a:rPr lang="en-US" sz="3000" u="sng" dirty="0">
                <a:latin typeface="Calibri" pitchFamily="34" charset="0"/>
              </a:rPr>
              <a:t>Examples of circumstances that indicate a possibility of fraud:</a:t>
            </a:r>
          </a:p>
          <a:p>
            <a:pPr lvl="1">
              <a:buClr>
                <a:schemeClr val="tx2"/>
              </a:buClr>
            </a:pPr>
            <a:r>
              <a:rPr lang="en-US" sz="3000" u="sng" dirty="0">
                <a:latin typeface="Calibri" pitchFamily="34" charset="0"/>
              </a:rPr>
              <a:t>Discrepancies in the accounting records:-</a:t>
            </a:r>
          </a:p>
          <a:p>
            <a:pPr lvl="1">
              <a:buClr>
                <a:schemeClr val="tx2"/>
              </a:buClr>
              <a:buFont typeface="Wingdings" pitchFamily="2" charset="2"/>
              <a:buChar char="Ø"/>
            </a:pPr>
            <a:r>
              <a:rPr lang="en-US" sz="3000" dirty="0">
                <a:latin typeface="Calibri" pitchFamily="34" charset="0"/>
              </a:rPr>
              <a:t>Improperly recorded transactions.</a:t>
            </a:r>
          </a:p>
          <a:p>
            <a:pPr lvl="1">
              <a:buClr>
                <a:schemeClr val="tx2"/>
              </a:buClr>
              <a:buFont typeface="Wingdings" pitchFamily="2" charset="2"/>
              <a:buChar char="Ø"/>
            </a:pPr>
            <a:r>
              <a:rPr lang="en-US" sz="3000" dirty="0">
                <a:latin typeface="Calibri" pitchFamily="34" charset="0"/>
              </a:rPr>
              <a:t>Unsupported or unauthorized balances or transactions.</a:t>
            </a:r>
          </a:p>
          <a:p>
            <a:pPr lvl="1">
              <a:buClr>
                <a:schemeClr val="tx2"/>
              </a:buClr>
              <a:buFont typeface="Wingdings" pitchFamily="2" charset="2"/>
              <a:buChar char="Ø"/>
            </a:pPr>
            <a:r>
              <a:rPr lang="en-US" sz="3000" dirty="0">
                <a:latin typeface="Calibri" pitchFamily="34" charset="0"/>
              </a:rPr>
              <a:t>Last minute adjustments significantly affecting the financial statements.</a:t>
            </a:r>
          </a:p>
          <a:p>
            <a:pPr lvl="1">
              <a:buClr>
                <a:schemeClr val="tx2"/>
              </a:buClr>
              <a:buFont typeface="Wingdings" pitchFamily="2" charset="2"/>
              <a:buChar char="Ø"/>
            </a:pPr>
            <a:r>
              <a:rPr lang="en-US" sz="3000" dirty="0">
                <a:latin typeface="Calibri" pitchFamily="34" charset="0"/>
              </a:rPr>
              <a:t>Evidence of unauthorized access to systems and records</a:t>
            </a:r>
          </a:p>
          <a:p>
            <a:pPr lvl="1">
              <a:buClr>
                <a:schemeClr val="tx2"/>
              </a:buClr>
              <a:buFont typeface="Wingdings" pitchFamily="2" charset="2"/>
              <a:buChar char="Ø"/>
            </a:pPr>
            <a:r>
              <a:rPr lang="en-US" sz="3000" dirty="0">
                <a:latin typeface="Calibri" pitchFamily="34" charset="0"/>
              </a:rPr>
              <a:t>Tips or complaints to the auditor about alleged fraud</a:t>
            </a:r>
          </a:p>
          <a:p>
            <a:pPr lvl="1">
              <a:buClr>
                <a:schemeClr val="tx2"/>
              </a:buClr>
              <a:buFont typeface="Wingdings" pitchFamily="2" charset="2"/>
              <a:buChar char="Ø"/>
            </a:pPr>
            <a:endParaRPr lang="en-US" sz="3200" dirty="0">
              <a:latin typeface="Calibri" pitchFamily="34" charset="0"/>
            </a:endParaRPr>
          </a:p>
          <a:p>
            <a:pPr marL="366713" lvl="1" indent="0">
              <a:buClr>
                <a:schemeClr val="tx2"/>
              </a:buClr>
              <a:buNone/>
            </a:pPr>
            <a:endParaRPr lang="en-US" dirty="0"/>
          </a:p>
        </p:txBody>
      </p:sp>
      <p:sp>
        <p:nvSpPr>
          <p:cNvPr id="4" name="Slide Number Placeholder 3"/>
          <p:cNvSpPr>
            <a:spLocks noGrp="1"/>
          </p:cNvSpPr>
          <p:nvPr>
            <p:ph type="sldNum" sz="quarter" idx="12"/>
          </p:nvPr>
        </p:nvSpPr>
        <p:spPr/>
        <p:txBody>
          <a:bodyPr/>
          <a:lstStyle/>
          <a:p>
            <a:fld id="{6A8C29CB-4217-45B2-83D7-9F7C74936F11}" type="slidenum">
              <a:rPr lang="en-IN" smtClean="0"/>
              <a:pPr/>
              <a:t>19</a:t>
            </a:fld>
            <a:endParaRPr lang="en-IN" dirty="0"/>
          </a:p>
        </p:txBody>
      </p:sp>
    </p:spTree>
    <p:extLst>
      <p:ext uri="{BB962C8B-B14F-4D97-AF65-F5344CB8AC3E}">
        <p14:creationId xmlns:p14="http://schemas.microsoft.com/office/powerpoint/2010/main" val="1121023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610" y="533399"/>
            <a:ext cx="10871200" cy="609600"/>
          </a:xfrm>
        </p:spPr>
        <p:txBody>
          <a:bodyPr/>
          <a:lstStyle/>
          <a:p>
            <a:r>
              <a:rPr lang="en-US" sz="3600" dirty="0">
                <a:latin typeface="Cambria" pitchFamily="18" charset="0"/>
              </a:rPr>
              <a:t>SEC 143(9) AND143(10) OF COMPANIES ACT, 2013</a:t>
            </a:r>
            <a:br>
              <a:rPr lang="en-US" dirty="0"/>
            </a:br>
            <a:endParaRPr lang="en-US" dirty="0"/>
          </a:p>
        </p:txBody>
      </p:sp>
      <p:sp>
        <p:nvSpPr>
          <p:cNvPr id="3" name="Content Placeholder 2"/>
          <p:cNvSpPr>
            <a:spLocks noGrp="1"/>
          </p:cNvSpPr>
          <p:nvPr>
            <p:ph sz="quarter" idx="1"/>
          </p:nvPr>
        </p:nvSpPr>
        <p:spPr>
          <a:xfrm>
            <a:off x="581890" y="1129145"/>
            <a:ext cx="11305310" cy="5188527"/>
          </a:xfrm>
        </p:spPr>
        <p:txBody>
          <a:bodyPr/>
          <a:lstStyle/>
          <a:p>
            <a:r>
              <a:rPr lang="en-US" sz="3000" dirty="0">
                <a:latin typeface="Calibri" pitchFamily="34" charset="0"/>
              </a:rPr>
              <a:t>Sec 143(9) -Every auditor shall comply with the auditing standards.</a:t>
            </a:r>
          </a:p>
          <a:p>
            <a:pPr marL="0" indent="0">
              <a:buNone/>
            </a:pPr>
            <a:endParaRPr lang="en-US" sz="3000" dirty="0">
              <a:latin typeface="Calibri" pitchFamily="34" charset="0"/>
            </a:endParaRPr>
          </a:p>
          <a:p>
            <a:pPr algn="just"/>
            <a:r>
              <a:rPr lang="en-US" sz="3000" dirty="0">
                <a:latin typeface="Calibri" pitchFamily="34" charset="0"/>
              </a:rPr>
              <a:t>Sec 143(10) -The Central Government may prescribe the standards of auditing or any addendum thereto, as recommended by the ICAI, under Sec 3 of Chartered Accountants Act, 1949, in consultation with and after examination of the recommendations made by the NFRA </a:t>
            </a:r>
          </a:p>
          <a:p>
            <a:pPr algn="just"/>
            <a:endParaRPr lang="en-US" sz="3000" dirty="0">
              <a:latin typeface="Calibri" pitchFamily="34" charset="0"/>
            </a:endParaRPr>
          </a:p>
          <a:p>
            <a:pPr algn="just"/>
            <a:r>
              <a:rPr lang="en-US" sz="3000" dirty="0">
                <a:latin typeface="Calibri" pitchFamily="34" charset="0"/>
              </a:rPr>
              <a:t>Provided that until any auditing standards are notified, any standard   or  standards of auditing specified by the Institute of Chartered Accountants of India shall be deemed to be the auditing standards.</a:t>
            </a:r>
          </a:p>
          <a:p>
            <a:endParaRPr lang="en-US" sz="2800" dirty="0">
              <a:latin typeface="Calibri" pitchFamily="34" charset="0"/>
            </a:endParaRPr>
          </a:p>
        </p:txBody>
      </p:sp>
      <p:sp>
        <p:nvSpPr>
          <p:cNvPr id="4" name="Slide Number Placeholder 3"/>
          <p:cNvSpPr>
            <a:spLocks noGrp="1"/>
          </p:cNvSpPr>
          <p:nvPr>
            <p:ph type="sldNum" sz="quarter" idx="12"/>
          </p:nvPr>
        </p:nvSpPr>
        <p:spPr/>
        <p:txBody>
          <a:bodyPr/>
          <a:lstStyle/>
          <a:p>
            <a:fld id="{6A8C29CB-4217-45B2-83D7-9F7C74936F11}" type="slidenum">
              <a:rPr lang="en-IN" smtClean="0"/>
              <a:pPr/>
              <a:t>2</a:t>
            </a:fld>
            <a:endParaRPr lang="en-IN" dirty="0"/>
          </a:p>
        </p:txBody>
      </p:sp>
    </p:spTree>
    <p:extLst>
      <p:ext uri="{BB962C8B-B14F-4D97-AF65-F5344CB8AC3E}">
        <p14:creationId xmlns:p14="http://schemas.microsoft.com/office/powerpoint/2010/main" val="28442137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010" y="131618"/>
            <a:ext cx="10871200" cy="609600"/>
          </a:xfrm>
        </p:spPr>
        <p:txBody>
          <a:bodyPr/>
          <a:lstStyle/>
          <a:p>
            <a:r>
              <a:rPr lang="en-US" sz="3200" dirty="0">
                <a:latin typeface="Cambria" panose="02040503050406030204" pitchFamily="18" charset="0"/>
                <a:ea typeface="Cambria" panose="02040503050406030204" pitchFamily="18" charset="0"/>
                <a:cs typeface="Calibri" panose="020F0502020204030204" pitchFamily="34" charset="0"/>
              </a:rPr>
              <a:t>SA-240 The Auditor’s responsibilities relating to fraud in an audit of financial statements</a:t>
            </a:r>
            <a:endParaRPr lang="en-US" sz="3200" dirty="0"/>
          </a:p>
        </p:txBody>
      </p:sp>
      <p:sp>
        <p:nvSpPr>
          <p:cNvPr id="3" name="Content Placeholder 2"/>
          <p:cNvSpPr>
            <a:spLocks noGrp="1"/>
          </p:cNvSpPr>
          <p:nvPr>
            <p:ph sz="quarter" idx="1"/>
          </p:nvPr>
        </p:nvSpPr>
        <p:spPr>
          <a:xfrm>
            <a:off x="581337" y="921327"/>
            <a:ext cx="11084190" cy="4495800"/>
          </a:xfrm>
        </p:spPr>
        <p:txBody>
          <a:bodyPr/>
          <a:lstStyle/>
          <a:p>
            <a:pPr lvl="1">
              <a:buClr>
                <a:schemeClr val="tx2"/>
              </a:buClr>
            </a:pPr>
            <a:r>
              <a:rPr lang="en-US" sz="3000" u="sng" dirty="0">
                <a:latin typeface="Calibri" pitchFamily="34" charset="0"/>
              </a:rPr>
              <a:t>Conflicting or missing evidence including:-</a:t>
            </a:r>
          </a:p>
          <a:p>
            <a:pPr lvl="1">
              <a:buClr>
                <a:schemeClr val="tx2"/>
              </a:buClr>
              <a:buFont typeface="Wingdings" pitchFamily="2" charset="2"/>
              <a:buChar char="Ø"/>
            </a:pPr>
            <a:r>
              <a:rPr lang="en-US" sz="3000" dirty="0">
                <a:latin typeface="Calibri" pitchFamily="34" charset="0"/>
              </a:rPr>
              <a:t>Missing documents/electronic evidence.</a:t>
            </a:r>
          </a:p>
          <a:p>
            <a:pPr lvl="1">
              <a:buClr>
                <a:schemeClr val="tx2"/>
              </a:buClr>
              <a:buFont typeface="Wingdings" pitchFamily="2" charset="2"/>
              <a:buChar char="Ø"/>
            </a:pPr>
            <a:r>
              <a:rPr lang="en-US" sz="3000" dirty="0">
                <a:latin typeface="Calibri" pitchFamily="34" charset="0"/>
              </a:rPr>
              <a:t>Missing inventory or physical assets of significant magnitude.</a:t>
            </a:r>
          </a:p>
          <a:p>
            <a:pPr lvl="1">
              <a:buClr>
                <a:schemeClr val="tx2"/>
              </a:buClr>
              <a:buFont typeface="Wingdings" pitchFamily="2" charset="2"/>
              <a:buChar char="Ø"/>
            </a:pPr>
            <a:r>
              <a:rPr lang="en-US" sz="3000" dirty="0">
                <a:latin typeface="Calibri" pitchFamily="34" charset="0"/>
              </a:rPr>
              <a:t>Alteration of the documents.</a:t>
            </a:r>
          </a:p>
          <a:p>
            <a:pPr lvl="1">
              <a:buClr>
                <a:schemeClr val="tx2"/>
              </a:buClr>
              <a:buFont typeface="Wingdings" pitchFamily="2" charset="2"/>
              <a:buChar char="Ø"/>
            </a:pPr>
            <a:r>
              <a:rPr lang="en-US" sz="3000" dirty="0">
                <a:latin typeface="Calibri" pitchFamily="34" charset="0"/>
              </a:rPr>
              <a:t>Unavailability of original documents.</a:t>
            </a:r>
          </a:p>
          <a:p>
            <a:pPr lvl="1">
              <a:buClr>
                <a:schemeClr val="tx2"/>
              </a:buClr>
              <a:buFont typeface="Wingdings" pitchFamily="2" charset="2"/>
              <a:buChar char="Ø"/>
            </a:pPr>
            <a:r>
              <a:rPr lang="en-US" sz="3000" dirty="0">
                <a:latin typeface="Calibri" pitchFamily="34" charset="0"/>
              </a:rPr>
              <a:t>Unusual changes in the balance sheet or change in trends</a:t>
            </a:r>
          </a:p>
          <a:p>
            <a:pPr lvl="1">
              <a:buClr>
                <a:schemeClr val="tx2"/>
              </a:buClr>
              <a:buFont typeface="Wingdings" pitchFamily="2" charset="2"/>
              <a:buChar char="Ø"/>
            </a:pPr>
            <a:r>
              <a:rPr lang="en-US" sz="3000" dirty="0">
                <a:latin typeface="Calibri" pitchFamily="34" charset="0"/>
              </a:rPr>
              <a:t>Significant unexplained items on reconciliation.</a:t>
            </a:r>
          </a:p>
          <a:p>
            <a:pPr lvl="1">
              <a:buClr>
                <a:schemeClr val="tx2"/>
              </a:buClr>
              <a:buFont typeface="Wingdings" pitchFamily="2" charset="2"/>
              <a:buChar char="Ø"/>
            </a:pPr>
            <a:r>
              <a:rPr lang="en-US" sz="3000" dirty="0">
                <a:latin typeface="Calibri" pitchFamily="34" charset="0"/>
              </a:rPr>
              <a:t>Inconsistent, vague or implausible responses from management/ employees arising from analytical procedures.</a:t>
            </a:r>
          </a:p>
          <a:p>
            <a:pPr lvl="1">
              <a:buClr>
                <a:schemeClr val="tx2"/>
              </a:buClr>
              <a:buFont typeface="Wingdings" pitchFamily="2" charset="2"/>
              <a:buChar char="Ø"/>
            </a:pPr>
            <a:r>
              <a:rPr lang="en-US" sz="3000" dirty="0">
                <a:latin typeface="Calibri" pitchFamily="34" charset="0"/>
              </a:rPr>
              <a:t>Unusual discrepancies between the entity’s records and confirmation replies and no explanation for the differences.</a:t>
            </a:r>
          </a:p>
          <a:p>
            <a:pPr lvl="1">
              <a:buClr>
                <a:schemeClr val="tx2"/>
              </a:buClr>
              <a:buFont typeface="Wingdings" pitchFamily="2" charset="2"/>
              <a:buChar char="Ø"/>
            </a:pPr>
            <a:endParaRPr lang="en-US" sz="3200" dirty="0">
              <a:latin typeface="Calibri" pitchFamily="34" charset="0"/>
            </a:endParaRPr>
          </a:p>
          <a:p>
            <a:pPr lvl="1">
              <a:buClr>
                <a:schemeClr val="tx2"/>
              </a:buClr>
              <a:buFont typeface="Wingdings" pitchFamily="2" charset="2"/>
              <a:buChar char="Ø"/>
            </a:pPr>
            <a:endParaRPr lang="en-US" sz="3200" dirty="0">
              <a:latin typeface="Calibri" pitchFamily="34" charset="0"/>
            </a:endParaRPr>
          </a:p>
          <a:p>
            <a:pPr lvl="1">
              <a:buClr>
                <a:schemeClr val="tx2"/>
              </a:buClr>
              <a:buFont typeface="Wingdings" pitchFamily="2" charset="2"/>
              <a:buChar char="Ø"/>
            </a:pPr>
            <a:endParaRPr lang="en-US" sz="3200" dirty="0">
              <a:latin typeface="Calibri" pitchFamily="34" charset="0"/>
            </a:endParaRPr>
          </a:p>
          <a:p>
            <a:pPr marL="366713" lvl="1" indent="0">
              <a:buClr>
                <a:schemeClr val="tx2"/>
              </a:buClr>
              <a:buNone/>
            </a:pPr>
            <a:endParaRPr lang="en-US" sz="3200" dirty="0">
              <a:latin typeface="Calibri" pitchFamily="34" charset="0"/>
            </a:endParaRPr>
          </a:p>
          <a:p>
            <a:pPr marL="366713" lvl="1" indent="0">
              <a:buClr>
                <a:schemeClr val="tx2"/>
              </a:buClr>
              <a:buNone/>
            </a:pPr>
            <a:endParaRPr lang="en-US" dirty="0"/>
          </a:p>
        </p:txBody>
      </p:sp>
      <p:sp>
        <p:nvSpPr>
          <p:cNvPr id="4" name="Slide Number Placeholder 3"/>
          <p:cNvSpPr>
            <a:spLocks noGrp="1"/>
          </p:cNvSpPr>
          <p:nvPr>
            <p:ph type="sldNum" sz="quarter" idx="12"/>
          </p:nvPr>
        </p:nvSpPr>
        <p:spPr/>
        <p:txBody>
          <a:bodyPr/>
          <a:lstStyle/>
          <a:p>
            <a:fld id="{6A8C29CB-4217-45B2-83D7-9F7C74936F11}" type="slidenum">
              <a:rPr lang="en-IN" smtClean="0"/>
              <a:pPr/>
              <a:t>20</a:t>
            </a:fld>
            <a:endParaRPr lang="en-IN" dirty="0"/>
          </a:p>
        </p:txBody>
      </p:sp>
    </p:spTree>
    <p:extLst>
      <p:ext uri="{BB962C8B-B14F-4D97-AF65-F5344CB8AC3E}">
        <p14:creationId xmlns:p14="http://schemas.microsoft.com/office/powerpoint/2010/main" val="8273371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010" y="131618"/>
            <a:ext cx="10871200" cy="609600"/>
          </a:xfrm>
        </p:spPr>
        <p:txBody>
          <a:bodyPr/>
          <a:lstStyle/>
          <a:p>
            <a:r>
              <a:rPr lang="en-US" sz="3200" dirty="0">
                <a:latin typeface="Cambria" panose="02040503050406030204" pitchFamily="18" charset="0"/>
                <a:ea typeface="Cambria" panose="02040503050406030204" pitchFamily="18" charset="0"/>
                <a:cs typeface="Calibri" panose="020F0502020204030204" pitchFamily="34" charset="0"/>
              </a:rPr>
              <a:t>SA-240 The Auditor’s responsibilities relating to fraud in an audit of financial statements</a:t>
            </a:r>
            <a:endParaRPr lang="en-US" sz="3200" dirty="0"/>
          </a:p>
        </p:txBody>
      </p:sp>
      <p:sp>
        <p:nvSpPr>
          <p:cNvPr id="3" name="Content Placeholder 2"/>
          <p:cNvSpPr>
            <a:spLocks noGrp="1"/>
          </p:cNvSpPr>
          <p:nvPr>
            <p:ph sz="quarter" idx="1"/>
          </p:nvPr>
        </p:nvSpPr>
        <p:spPr>
          <a:xfrm>
            <a:off x="678319" y="1046018"/>
            <a:ext cx="11084190" cy="4495800"/>
          </a:xfrm>
        </p:spPr>
        <p:txBody>
          <a:bodyPr/>
          <a:lstStyle/>
          <a:p>
            <a:pPr lvl="1">
              <a:buClr>
                <a:schemeClr val="tx2"/>
              </a:buClr>
            </a:pPr>
            <a:r>
              <a:rPr lang="en-US" sz="3000" u="sng" dirty="0">
                <a:latin typeface="Calibri" pitchFamily="34" charset="0"/>
              </a:rPr>
              <a:t>Problematic or unusual relationships between the auditor and the management:-</a:t>
            </a:r>
          </a:p>
          <a:p>
            <a:pPr lvl="1">
              <a:buClr>
                <a:schemeClr val="tx2"/>
              </a:buClr>
              <a:buFont typeface="Wingdings" pitchFamily="2" charset="2"/>
              <a:buChar char="Ø"/>
            </a:pPr>
            <a:r>
              <a:rPr lang="en-US" sz="3000" dirty="0">
                <a:latin typeface="Calibri" pitchFamily="34" charset="0"/>
              </a:rPr>
              <a:t>Denial of access to records, facilities, certain employees.</a:t>
            </a:r>
          </a:p>
          <a:p>
            <a:pPr lvl="1">
              <a:buClr>
                <a:schemeClr val="tx2"/>
              </a:buClr>
              <a:buFont typeface="Wingdings" pitchFamily="2" charset="2"/>
              <a:buChar char="Ø"/>
            </a:pPr>
            <a:r>
              <a:rPr lang="en-US" sz="3000" dirty="0">
                <a:latin typeface="Calibri" pitchFamily="34" charset="0"/>
              </a:rPr>
              <a:t>Undue time pressure imposed for resolving complex issues.</a:t>
            </a:r>
          </a:p>
          <a:p>
            <a:pPr lvl="1">
              <a:buClr>
                <a:schemeClr val="tx2"/>
              </a:buClr>
              <a:buFont typeface="Wingdings" pitchFamily="2" charset="2"/>
              <a:buChar char="Ø"/>
            </a:pPr>
            <a:r>
              <a:rPr lang="en-US" sz="3000" dirty="0">
                <a:latin typeface="Calibri" pitchFamily="34" charset="0"/>
              </a:rPr>
              <a:t>Complaints by management about the conduct of the audit</a:t>
            </a:r>
          </a:p>
          <a:p>
            <a:pPr lvl="1">
              <a:buClr>
                <a:schemeClr val="tx2"/>
              </a:buClr>
              <a:buFont typeface="Wingdings" pitchFamily="2" charset="2"/>
              <a:buChar char="Ø"/>
            </a:pPr>
            <a:r>
              <a:rPr lang="en-US" sz="3000" dirty="0">
                <a:latin typeface="Calibri" pitchFamily="34" charset="0"/>
              </a:rPr>
              <a:t>Unusual delays in providing requested information</a:t>
            </a:r>
          </a:p>
          <a:p>
            <a:pPr lvl="1">
              <a:buClr>
                <a:schemeClr val="tx2"/>
              </a:buClr>
              <a:buFont typeface="Wingdings" pitchFamily="2" charset="2"/>
              <a:buChar char="Ø"/>
            </a:pPr>
            <a:r>
              <a:rPr lang="en-US" sz="3000" dirty="0">
                <a:latin typeface="Calibri" pitchFamily="34" charset="0"/>
              </a:rPr>
              <a:t>Unwillingness to facilitate auditor access to key electronic files.</a:t>
            </a:r>
          </a:p>
          <a:p>
            <a:pPr lvl="1">
              <a:buClr>
                <a:schemeClr val="tx2"/>
              </a:buClr>
              <a:buFont typeface="Wingdings" pitchFamily="2" charset="2"/>
              <a:buChar char="Ø"/>
            </a:pPr>
            <a:r>
              <a:rPr lang="en-US" sz="3000" dirty="0">
                <a:latin typeface="Calibri" pitchFamily="34" charset="0"/>
              </a:rPr>
              <a:t>Unwillingness to add or revise disclosure in the financial statements.</a:t>
            </a:r>
          </a:p>
        </p:txBody>
      </p:sp>
      <p:sp>
        <p:nvSpPr>
          <p:cNvPr id="4" name="Slide Number Placeholder 3"/>
          <p:cNvSpPr>
            <a:spLocks noGrp="1"/>
          </p:cNvSpPr>
          <p:nvPr>
            <p:ph type="sldNum" sz="quarter" idx="12"/>
          </p:nvPr>
        </p:nvSpPr>
        <p:spPr/>
        <p:txBody>
          <a:bodyPr/>
          <a:lstStyle/>
          <a:p>
            <a:fld id="{6A8C29CB-4217-45B2-83D7-9F7C74936F11}" type="slidenum">
              <a:rPr lang="en-IN" smtClean="0"/>
              <a:pPr/>
              <a:t>21</a:t>
            </a:fld>
            <a:endParaRPr lang="en-IN" dirty="0"/>
          </a:p>
        </p:txBody>
      </p:sp>
    </p:spTree>
    <p:extLst>
      <p:ext uri="{BB962C8B-B14F-4D97-AF65-F5344CB8AC3E}">
        <p14:creationId xmlns:p14="http://schemas.microsoft.com/office/powerpoint/2010/main" val="38025449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010" y="131618"/>
            <a:ext cx="10871200" cy="609600"/>
          </a:xfrm>
        </p:spPr>
        <p:txBody>
          <a:bodyPr/>
          <a:lstStyle/>
          <a:p>
            <a:r>
              <a:rPr lang="en-US" sz="3200" dirty="0">
                <a:latin typeface="Cambria" panose="02040503050406030204" pitchFamily="18" charset="0"/>
                <a:ea typeface="Cambria" panose="02040503050406030204" pitchFamily="18" charset="0"/>
                <a:cs typeface="Calibri" panose="020F0502020204030204" pitchFamily="34" charset="0"/>
              </a:rPr>
              <a:t>SA-240 The Auditor’s responsibilities relating to fraud in an audit of financial statements</a:t>
            </a:r>
            <a:endParaRPr lang="en-US" sz="3200" dirty="0"/>
          </a:p>
        </p:txBody>
      </p:sp>
      <p:sp>
        <p:nvSpPr>
          <p:cNvPr id="3" name="Content Placeholder 2"/>
          <p:cNvSpPr>
            <a:spLocks noGrp="1"/>
          </p:cNvSpPr>
          <p:nvPr>
            <p:ph sz="quarter" idx="1"/>
          </p:nvPr>
        </p:nvSpPr>
        <p:spPr>
          <a:xfrm>
            <a:off x="678319" y="1046018"/>
            <a:ext cx="11084190" cy="4495800"/>
          </a:xfrm>
        </p:spPr>
        <p:txBody>
          <a:bodyPr/>
          <a:lstStyle/>
          <a:p>
            <a:pPr lvl="1">
              <a:buClr>
                <a:schemeClr val="tx2"/>
              </a:buClr>
            </a:pPr>
            <a:r>
              <a:rPr lang="en-US" sz="3000" u="sng" dirty="0">
                <a:latin typeface="Calibri" pitchFamily="34" charset="0"/>
              </a:rPr>
              <a:t>Other matters:-</a:t>
            </a:r>
          </a:p>
          <a:p>
            <a:pPr lvl="1">
              <a:buClr>
                <a:schemeClr val="tx2"/>
              </a:buClr>
              <a:buFont typeface="Wingdings" pitchFamily="2" charset="2"/>
              <a:buChar char="Ø"/>
            </a:pPr>
            <a:r>
              <a:rPr lang="en-US" sz="3000" dirty="0">
                <a:latin typeface="Calibri" pitchFamily="34" charset="0"/>
              </a:rPr>
              <a:t>Accounting policies appear to be at variance with industry norms.</a:t>
            </a:r>
          </a:p>
          <a:p>
            <a:pPr lvl="1">
              <a:buClr>
                <a:schemeClr val="tx2"/>
              </a:buClr>
              <a:buFont typeface="Wingdings" pitchFamily="2" charset="2"/>
              <a:buChar char="Ø"/>
            </a:pPr>
            <a:r>
              <a:rPr lang="en-US" sz="3000" dirty="0">
                <a:latin typeface="Calibri" pitchFamily="34" charset="0"/>
              </a:rPr>
              <a:t>Frequent changes in accounting estimates.</a:t>
            </a:r>
          </a:p>
          <a:p>
            <a:pPr lvl="1">
              <a:buClr>
                <a:schemeClr val="tx2"/>
              </a:buClr>
              <a:buFont typeface="Wingdings" pitchFamily="2" charset="2"/>
              <a:buChar char="Ø"/>
            </a:pPr>
            <a:r>
              <a:rPr lang="en-US" sz="3000" dirty="0">
                <a:latin typeface="Calibri" pitchFamily="34" charset="0"/>
              </a:rPr>
              <a:t>Tolerance of violations of the entity’s code of conduct.</a:t>
            </a:r>
          </a:p>
          <a:p>
            <a:pPr lvl="1">
              <a:buClr>
                <a:schemeClr val="tx2"/>
              </a:buClr>
              <a:buFont typeface="Wingdings" pitchFamily="2" charset="2"/>
              <a:buChar char="Ø"/>
            </a:pPr>
            <a:r>
              <a:rPr lang="en-US" sz="3000" dirty="0">
                <a:latin typeface="Calibri" pitchFamily="34" charset="0"/>
              </a:rPr>
              <a:t>Denial of access to records, facilities, certain employees.</a:t>
            </a:r>
          </a:p>
        </p:txBody>
      </p:sp>
      <p:sp>
        <p:nvSpPr>
          <p:cNvPr id="4" name="Slide Number Placeholder 3"/>
          <p:cNvSpPr>
            <a:spLocks noGrp="1"/>
          </p:cNvSpPr>
          <p:nvPr>
            <p:ph type="sldNum" sz="quarter" idx="12"/>
          </p:nvPr>
        </p:nvSpPr>
        <p:spPr/>
        <p:txBody>
          <a:bodyPr/>
          <a:lstStyle/>
          <a:p>
            <a:fld id="{6A8C29CB-4217-45B2-83D7-9F7C74936F11}" type="slidenum">
              <a:rPr lang="en-IN" smtClean="0"/>
              <a:pPr/>
              <a:t>22</a:t>
            </a:fld>
            <a:endParaRPr lang="en-IN" dirty="0"/>
          </a:p>
        </p:txBody>
      </p:sp>
    </p:spTree>
    <p:extLst>
      <p:ext uri="{BB962C8B-B14F-4D97-AF65-F5344CB8AC3E}">
        <p14:creationId xmlns:p14="http://schemas.microsoft.com/office/powerpoint/2010/main" val="14035367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027" y="117763"/>
            <a:ext cx="10871200" cy="609600"/>
          </a:xfrm>
        </p:spPr>
        <p:txBody>
          <a:bodyPr/>
          <a:lstStyle/>
          <a:p>
            <a:r>
              <a:rPr lang="en-US" sz="3200" dirty="0">
                <a:latin typeface="Cambria" panose="02040503050406030204" pitchFamily="18" charset="0"/>
                <a:ea typeface="Cambria" panose="02040503050406030204" pitchFamily="18" charset="0"/>
                <a:cs typeface="Calibri" panose="020F0502020204030204" pitchFamily="34" charset="0"/>
              </a:rPr>
              <a:t>SA-250 Considerations of Laws and Regulations in an audit of Financial statements</a:t>
            </a:r>
            <a:endParaRPr lang="en-US" sz="3200" dirty="0"/>
          </a:p>
        </p:txBody>
      </p:sp>
      <p:sp>
        <p:nvSpPr>
          <p:cNvPr id="3" name="Content Placeholder 2"/>
          <p:cNvSpPr>
            <a:spLocks noGrp="1"/>
          </p:cNvSpPr>
          <p:nvPr>
            <p:ph sz="quarter" idx="1"/>
          </p:nvPr>
        </p:nvSpPr>
        <p:spPr>
          <a:xfrm>
            <a:off x="678319" y="1046018"/>
            <a:ext cx="11084190" cy="4495800"/>
          </a:xfrm>
        </p:spPr>
        <p:txBody>
          <a:bodyPr/>
          <a:lstStyle/>
          <a:p>
            <a:pPr lvl="1">
              <a:buClr>
                <a:schemeClr val="tx2"/>
              </a:buClr>
            </a:pPr>
            <a:r>
              <a:rPr lang="en-US" sz="3000" u="sng" dirty="0">
                <a:latin typeface="Calibri" pitchFamily="34" charset="0"/>
              </a:rPr>
              <a:t>Auditor’s responsibility with regards to compliance with laws and regulation:-</a:t>
            </a:r>
          </a:p>
          <a:p>
            <a:pPr lvl="1">
              <a:buClr>
                <a:schemeClr val="tx2"/>
              </a:buClr>
              <a:buFont typeface="Wingdings" pitchFamily="2" charset="2"/>
              <a:buChar char="Ø"/>
            </a:pPr>
            <a:r>
              <a:rPr lang="en-US" sz="3000" dirty="0">
                <a:latin typeface="Calibri" pitchFamily="34" charset="0"/>
              </a:rPr>
              <a:t>Ensure that non-compliance of laws and regulations shall not result in material misstatement</a:t>
            </a:r>
          </a:p>
          <a:p>
            <a:pPr lvl="1">
              <a:buClr>
                <a:schemeClr val="tx2"/>
              </a:buClr>
              <a:buFont typeface="Wingdings" pitchFamily="2" charset="2"/>
              <a:buChar char="Ø"/>
            </a:pPr>
            <a:r>
              <a:rPr lang="en-US" sz="3000" dirty="0">
                <a:latin typeface="Calibri" pitchFamily="34" charset="0"/>
              </a:rPr>
              <a:t>Detect non-compliances even if immaterial which may affect other aspects of audit such as integrity of management / employees.</a:t>
            </a:r>
          </a:p>
          <a:p>
            <a:pPr lvl="1">
              <a:buClr>
                <a:schemeClr val="tx2"/>
              </a:buClr>
              <a:buFont typeface="Wingdings" pitchFamily="2" charset="2"/>
              <a:buChar char="Ø"/>
            </a:pPr>
            <a:r>
              <a:rPr lang="en-US" sz="3000" dirty="0">
                <a:latin typeface="Calibri" pitchFamily="34" charset="0"/>
              </a:rPr>
              <a:t>Legal determination of non compliance which is beyond the auditor’s professional competence.</a:t>
            </a:r>
          </a:p>
          <a:p>
            <a:pPr lvl="1">
              <a:buClr>
                <a:schemeClr val="tx2"/>
              </a:buClr>
              <a:buFont typeface="Wingdings" pitchFamily="2" charset="2"/>
              <a:buChar char="Ø"/>
            </a:pPr>
            <a:r>
              <a:rPr lang="en-US" sz="3000" dirty="0">
                <a:latin typeface="Calibri" pitchFamily="34" charset="0"/>
              </a:rPr>
              <a:t>Report in accordance with specific statutory requirements.</a:t>
            </a:r>
          </a:p>
        </p:txBody>
      </p:sp>
      <p:sp>
        <p:nvSpPr>
          <p:cNvPr id="4" name="Slide Number Placeholder 3"/>
          <p:cNvSpPr>
            <a:spLocks noGrp="1"/>
          </p:cNvSpPr>
          <p:nvPr>
            <p:ph type="sldNum" sz="quarter" idx="12"/>
          </p:nvPr>
        </p:nvSpPr>
        <p:spPr/>
        <p:txBody>
          <a:bodyPr/>
          <a:lstStyle/>
          <a:p>
            <a:fld id="{6A8C29CB-4217-45B2-83D7-9F7C74936F11}" type="slidenum">
              <a:rPr lang="en-IN" smtClean="0"/>
              <a:pPr/>
              <a:t>23</a:t>
            </a:fld>
            <a:endParaRPr lang="en-IN" dirty="0"/>
          </a:p>
        </p:txBody>
      </p:sp>
    </p:spTree>
    <p:extLst>
      <p:ext uri="{BB962C8B-B14F-4D97-AF65-F5344CB8AC3E}">
        <p14:creationId xmlns:p14="http://schemas.microsoft.com/office/powerpoint/2010/main" val="35951852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027" y="117763"/>
            <a:ext cx="10871200" cy="609600"/>
          </a:xfrm>
        </p:spPr>
        <p:txBody>
          <a:bodyPr/>
          <a:lstStyle/>
          <a:p>
            <a:r>
              <a:rPr lang="en-US" sz="3200" dirty="0">
                <a:latin typeface="Cambria" panose="02040503050406030204" pitchFamily="18" charset="0"/>
                <a:ea typeface="Cambria" panose="02040503050406030204" pitchFamily="18" charset="0"/>
                <a:cs typeface="Calibri" panose="020F0502020204030204" pitchFamily="34" charset="0"/>
              </a:rPr>
              <a:t>SA-250 Considerations of Laws and Regulations in an audit of Financial statements</a:t>
            </a:r>
            <a:endParaRPr lang="en-US" sz="3200" dirty="0"/>
          </a:p>
        </p:txBody>
      </p:sp>
      <p:sp>
        <p:nvSpPr>
          <p:cNvPr id="3" name="Content Placeholder 2"/>
          <p:cNvSpPr>
            <a:spLocks noGrp="1"/>
          </p:cNvSpPr>
          <p:nvPr>
            <p:ph sz="quarter" idx="1"/>
          </p:nvPr>
        </p:nvSpPr>
        <p:spPr>
          <a:xfrm>
            <a:off x="678319" y="1046018"/>
            <a:ext cx="11084190" cy="4495800"/>
          </a:xfrm>
        </p:spPr>
        <p:txBody>
          <a:bodyPr/>
          <a:lstStyle/>
          <a:p>
            <a:pPr lvl="1">
              <a:buClr>
                <a:schemeClr val="tx2"/>
              </a:buClr>
            </a:pPr>
            <a:r>
              <a:rPr lang="en-US" sz="3000" u="sng" dirty="0">
                <a:latin typeface="Calibri" pitchFamily="34" charset="0"/>
              </a:rPr>
              <a:t>Procedure to identify non compliance:-</a:t>
            </a:r>
          </a:p>
          <a:p>
            <a:pPr lvl="2">
              <a:buClr>
                <a:schemeClr val="tx2"/>
              </a:buClr>
              <a:buSzPct val="90000"/>
              <a:buFont typeface="Wingdings" pitchFamily="2" charset="2"/>
              <a:buChar char="Ø"/>
            </a:pPr>
            <a:r>
              <a:rPr lang="en-US" sz="3000" dirty="0">
                <a:latin typeface="Calibri" pitchFamily="34" charset="0"/>
              </a:rPr>
              <a:t>Inquiries from management and those charged with governance.</a:t>
            </a:r>
          </a:p>
          <a:p>
            <a:pPr lvl="2">
              <a:buClr>
                <a:schemeClr val="tx2"/>
              </a:buClr>
              <a:buSzPct val="90000"/>
              <a:buFont typeface="Wingdings" pitchFamily="2" charset="2"/>
              <a:buChar char="Ø"/>
            </a:pPr>
            <a:r>
              <a:rPr lang="en-US" sz="3000" dirty="0">
                <a:latin typeface="Calibri" pitchFamily="34" charset="0"/>
              </a:rPr>
              <a:t>Reading minutes</a:t>
            </a:r>
          </a:p>
          <a:p>
            <a:pPr lvl="2">
              <a:buClr>
                <a:schemeClr val="tx2"/>
              </a:buClr>
              <a:buSzPct val="90000"/>
              <a:buFont typeface="Wingdings" pitchFamily="2" charset="2"/>
              <a:buChar char="Ø"/>
            </a:pPr>
            <a:r>
              <a:rPr lang="en-US" sz="3000" dirty="0">
                <a:latin typeface="Calibri" pitchFamily="34" charset="0"/>
              </a:rPr>
              <a:t>Inquiries with internal and external legal counsel</a:t>
            </a:r>
          </a:p>
          <a:p>
            <a:pPr lvl="2">
              <a:buClr>
                <a:schemeClr val="tx2"/>
              </a:buClr>
              <a:buSzPct val="90000"/>
              <a:buFont typeface="Wingdings" pitchFamily="2" charset="2"/>
              <a:buChar char="Ø"/>
            </a:pPr>
            <a:r>
              <a:rPr lang="en-US" sz="3000" dirty="0">
                <a:latin typeface="Calibri" pitchFamily="34" charset="0"/>
              </a:rPr>
              <a:t>Substantive test on classes of transactions, account balances and disclosures.</a:t>
            </a:r>
          </a:p>
          <a:p>
            <a:pPr lvl="2">
              <a:buClr>
                <a:schemeClr val="tx2"/>
              </a:buClr>
              <a:buSzPct val="90000"/>
              <a:buFont typeface="Wingdings" pitchFamily="2" charset="2"/>
              <a:buChar char="Ø"/>
            </a:pPr>
            <a:r>
              <a:rPr lang="en-US" sz="3000" dirty="0">
                <a:latin typeface="Calibri" pitchFamily="34" charset="0"/>
              </a:rPr>
              <a:t>Inspecting correspondence , if any, with relevant licensing and regulatory authorities.</a:t>
            </a:r>
          </a:p>
        </p:txBody>
      </p:sp>
      <p:sp>
        <p:nvSpPr>
          <p:cNvPr id="4" name="Slide Number Placeholder 3"/>
          <p:cNvSpPr>
            <a:spLocks noGrp="1"/>
          </p:cNvSpPr>
          <p:nvPr>
            <p:ph type="sldNum" sz="quarter" idx="12"/>
          </p:nvPr>
        </p:nvSpPr>
        <p:spPr/>
        <p:txBody>
          <a:bodyPr/>
          <a:lstStyle/>
          <a:p>
            <a:fld id="{6A8C29CB-4217-45B2-83D7-9F7C74936F11}" type="slidenum">
              <a:rPr lang="en-IN" smtClean="0"/>
              <a:pPr/>
              <a:t>24</a:t>
            </a:fld>
            <a:endParaRPr lang="en-IN" dirty="0"/>
          </a:p>
        </p:txBody>
      </p:sp>
    </p:spTree>
    <p:extLst>
      <p:ext uri="{BB962C8B-B14F-4D97-AF65-F5344CB8AC3E}">
        <p14:creationId xmlns:p14="http://schemas.microsoft.com/office/powerpoint/2010/main" val="25851141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027" y="117763"/>
            <a:ext cx="10871200" cy="609600"/>
          </a:xfrm>
        </p:spPr>
        <p:txBody>
          <a:bodyPr/>
          <a:lstStyle/>
          <a:p>
            <a:r>
              <a:rPr lang="en-US" sz="3200" dirty="0">
                <a:latin typeface="Cambria" panose="02040503050406030204" pitchFamily="18" charset="0"/>
                <a:ea typeface="Cambria" panose="02040503050406030204" pitchFamily="18" charset="0"/>
                <a:cs typeface="Calibri" panose="020F0502020204030204" pitchFamily="34" charset="0"/>
              </a:rPr>
              <a:t>SA-250 Considerations of Laws and Regulations in an audit of Financial statements</a:t>
            </a:r>
            <a:endParaRPr lang="en-US" sz="3200" dirty="0"/>
          </a:p>
        </p:txBody>
      </p:sp>
      <p:sp>
        <p:nvSpPr>
          <p:cNvPr id="3" name="Content Placeholder 2"/>
          <p:cNvSpPr>
            <a:spLocks noGrp="1"/>
          </p:cNvSpPr>
          <p:nvPr>
            <p:ph sz="quarter" idx="1"/>
          </p:nvPr>
        </p:nvSpPr>
        <p:spPr>
          <a:xfrm>
            <a:off x="387928" y="1046018"/>
            <a:ext cx="11374582" cy="4495800"/>
          </a:xfrm>
        </p:spPr>
        <p:txBody>
          <a:bodyPr/>
          <a:lstStyle/>
          <a:p>
            <a:pPr lvl="1">
              <a:buClr>
                <a:schemeClr val="tx2"/>
              </a:buClr>
            </a:pPr>
            <a:r>
              <a:rPr lang="en-US" sz="3000" u="sng" dirty="0">
                <a:latin typeface="Calibri" pitchFamily="34" charset="0"/>
              </a:rPr>
              <a:t>Indicative matters for non compliance:-</a:t>
            </a:r>
          </a:p>
          <a:p>
            <a:pPr lvl="1">
              <a:buClr>
                <a:schemeClr val="tx2"/>
              </a:buClr>
              <a:buFont typeface="Wingdings" pitchFamily="2" charset="2"/>
              <a:buChar char="Ø"/>
            </a:pPr>
            <a:r>
              <a:rPr lang="en-US" sz="3000" dirty="0">
                <a:latin typeface="Calibri" pitchFamily="34" charset="0"/>
              </a:rPr>
              <a:t>Investigations by regulatory organizations and government departments or payment of fines/ penalties.</a:t>
            </a:r>
          </a:p>
          <a:p>
            <a:pPr lvl="1">
              <a:buClr>
                <a:schemeClr val="tx2"/>
              </a:buClr>
              <a:buFont typeface="Wingdings" pitchFamily="2" charset="2"/>
              <a:buChar char="Ø"/>
            </a:pPr>
            <a:r>
              <a:rPr lang="en-US" sz="3000" dirty="0">
                <a:latin typeface="Calibri" pitchFamily="34" charset="0"/>
              </a:rPr>
              <a:t>Payments for unspecified services or loans to consultants, related parties, employees or government employees.</a:t>
            </a:r>
          </a:p>
          <a:p>
            <a:pPr lvl="1">
              <a:buClr>
                <a:schemeClr val="tx2"/>
              </a:buClr>
              <a:buFont typeface="Wingdings" pitchFamily="2" charset="2"/>
              <a:buChar char="Ø"/>
            </a:pPr>
            <a:r>
              <a:rPr lang="en-US" sz="3000" dirty="0">
                <a:latin typeface="Calibri" pitchFamily="34" charset="0"/>
              </a:rPr>
              <a:t>Purchasing at prices significantly above or below market price</a:t>
            </a:r>
          </a:p>
          <a:p>
            <a:pPr lvl="1">
              <a:buClr>
                <a:schemeClr val="tx2"/>
              </a:buClr>
              <a:buFont typeface="Wingdings" pitchFamily="2" charset="2"/>
              <a:buChar char="Ø"/>
            </a:pPr>
            <a:r>
              <a:rPr lang="en-US" sz="3000" dirty="0">
                <a:latin typeface="Calibri" pitchFamily="34" charset="0"/>
              </a:rPr>
              <a:t>Unusual payments towards legal and retainership fees.</a:t>
            </a:r>
          </a:p>
          <a:p>
            <a:pPr lvl="1">
              <a:buClr>
                <a:schemeClr val="tx2"/>
              </a:buClr>
              <a:buFont typeface="Wingdings" pitchFamily="2" charset="2"/>
              <a:buChar char="Ø"/>
            </a:pPr>
            <a:r>
              <a:rPr lang="en-US" sz="3000" dirty="0">
                <a:latin typeface="Calibri" pitchFamily="34" charset="0"/>
              </a:rPr>
              <a:t>Unusual transactions with companies registered in tax havens.</a:t>
            </a:r>
          </a:p>
          <a:p>
            <a:pPr lvl="1">
              <a:buClr>
                <a:schemeClr val="tx2"/>
              </a:buClr>
              <a:buFont typeface="Wingdings" pitchFamily="2" charset="2"/>
              <a:buChar char="Ø"/>
            </a:pPr>
            <a:r>
              <a:rPr lang="en-US" sz="3000" dirty="0">
                <a:latin typeface="Calibri" pitchFamily="34" charset="0"/>
              </a:rPr>
              <a:t> Payments without proper FEMA documentation</a:t>
            </a:r>
          </a:p>
          <a:p>
            <a:pPr lvl="1">
              <a:buClr>
                <a:schemeClr val="tx2"/>
              </a:buClr>
              <a:buFont typeface="Wingdings" pitchFamily="2" charset="2"/>
              <a:buChar char="Ø"/>
            </a:pPr>
            <a:r>
              <a:rPr lang="en-US" sz="3000" dirty="0">
                <a:latin typeface="Calibri" pitchFamily="34" charset="0"/>
              </a:rPr>
              <a:t>Adverse media comment.</a:t>
            </a:r>
          </a:p>
        </p:txBody>
      </p:sp>
      <p:sp>
        <p:nvSpPr>
          <p:cNvPr id="4" name="Slide Number Placeholder 3"/>
          <p:cNvSpPr>
            <a:spLocks noGrp="1"/>
          </p:cNvSpPr>
          <p:nvPr>
            <p:ph type="sldNum" sz="quarter" idx="12"/>
          </p:nvPr>
        </p:nvSpPr>
        <p:spPr/>
        <p:txBody>
          <a:bodyPr/>
          <a:lstStyle/>
          <a:p>
            <a:fld id="{6A8C29CB-4217-45B2-83D7-9F7C74936F11}" type="slidenum">
              <a:rPr lang="en-IN" smtClean="0"/>
              <a:pPr/>
              <a:t>25</a:t>
            </a:fld>
            <a:endParaRPr lang="en-IN" dirty="0"/>
          </a:p>
        </p:txBody>
      </p:sp>
    </p:spTree>
    <p:extLst>
      <p:ext uri="{BB962C8B-B14F-4D97-AF65-F5344CB8AC3E}">
        <p14:creationId xmlns:p14="http://schemas.microsoft.com/office/powerpoint/2010/main" val="25851141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7591" y="394854"/>
            <a:ext cx="10871200" cy="609600"/>
          </a:xfrm>
        </p:spPr>
        <p:txBody>
          <a:bodyPr/>
          <a:lstStyle/>
          <a:p>
            <a:r>
              <a:rPr lang="en-US" sz="3200" dirty="0">
                <a:latin typeface="Cambria" panose="02040503050406030204" pitchFamily="18" charset="0"/>
                <a:ea typeface="Cambria" panose="02040503050406030204" pitchFamily="18" charset="0"/>
                <a:cs typeface="Calibri" panose="020F0502020204030204" pitchFamily="34" charset="0"/>
              </a:rPr>
              <a:t>SA-260 Communication with those charged with </a:t>
            </a:r>
            <a:br>
              <a:rPr lang="en-US" sz="3200" dirty="0">
                <a:latin typeface="Cambria" panose="02040503050406030204" pitchFamily="18" charset="0"/>
                <a:ea typeface="Cambria" panose="02040503050406030204" pitchFamily="18" charset="0"/>
                <a:cs typeface="Calibri" panose="020F0502020204030204" pitchFamily="34" charset="0"/>
              </a:rPr>
            </a:br>
            <a:r>
              <a:rPr lang="en-US" sz="3200" dirty="0">
                <a:latin typeface="Cambria" panose="02040503050406030204" pitchFamily="18" charset="0"/>
                <a:ea typeface="Cambria" panose="02040503050406030204" pitchFamily="18" charset="0"/>
                <a:cs typeface="Calibri" panose="020F0502020204030204" pitchFamily="34" charset="0"/>
              </a:rPr>
              <a:t>Governance (Revised)</a:t>
            </a:r>
            <a:br>
              <a:rPr lang="en-US" sz="3600" dirty="0">
                <a:latin typeface="Cambria" panose="02040503050406030204" pitchFamily="18" charset="0"/>
                <a:ea typeface="Cambria" panose="02040503050406030204" pitchFamily="18" charset="0"/>
                <a:cs typeface="Calibri" panose="020F0502020204030204" pitchFamily="34" charset="0"/>
              </a:rPr>
            </a:br>
            <a:endParaRPr lang="en-US" sz="3600" dirty="0"/>
          </a:p>
        </p:txBody>
      </p:sp>
      <p:sp>
        <p:nvSpPr>
          <p:cNvPr id="3" name="Content Placeholder 2"/>
          <p:cNvSpPr>
            <a:spLocks noGrp="1"/>
          </p:cNvSpPr>
          <p:nvPr>
            <p:ph sz="quarter" idx="1"/>
          </p:nvPr>
        </p:nvSpPr>
        <p:spPr>
          <a:xfrm>
            <a:off x="415637" y="1295399"/>
            <a:ext cx="11374582" cy="4495800"/>
          </a:xfrm>
        </p:spPr>
        <p:txBody>
          <a:bodyPr/>
          <a:lstStyle/>
          <a:p>
            <a:pPr lvl="1">
              <a:buClr>
                <a:schemeClr val="tx2"/>
              </a:buClr>
            </a:pPr>
            <a:r>
              <a:rPr lang="en-US" sz="3000" u="sng" dirty="0">
                <a:latin typeface="Calibri" pitchFamily="34" charset="0"/>
              </a:rPr>
              <a:t>Importance of communication between the auditor and those charged with governance:-</a:t>
            </a:r>
          </a:p>
          <a:p>
            <a:pPr lvl="1">
              <a:buClr>
                <a:schemeClr val="tx2"/>
              </a:buClr>
              <a:buFont typeface="Wingdings" pitchFamily="2" charset="2"/>
              <a:buChar char="Ø"/>
            </a:pPr>
            <a:r>
              <a:rPr lang="en-US" sz="3000" dirty="0">
                <a:latin typeface="Calibri" pitchFamily="34" charset="0"/>
              </a:rPr>
              <a:t>To understand matters related to the audit in context and developing a constructive working relationship.</a:t>
            </a:r>
          </a:p>
          <a:p>
            <a:pPr lvl="1">
              <a:buClr>
                <a:schemeClr val="tx2"/>
              </a:buClr>
              <a:buFont typeface="Wingdings" pitchFamily="2" charset="2"/>
              <a:buChar char="Ø"/>
            </a:pPr>
            <a:r>
              <a:rPr lang="en-US" sz="3000" dirty="0">
                <a:latin typeface="Calibri" pitchFamily="34" charset="0"/>
              </a:rPr>
              <a:t>For obtaining information related to the audit from those charged with governance.</a:t>
            </a:r>
          </a:p>
          <a:p>
            <a:pPr lvl="1">
              <a:buClr>
                <a:schemeClr val="tx2"/>
              </a:buClr>
              <a:buFont typeface="Wingdings" pitchFamily="2" charset="2"/>
              <a:buChar char="Ø"/>
            </a:pPr>
            <a:r>
              <a:rPr lang="en-US" sz="3000" dirty="0">
                <a:latin typeface="Calibri" pitchFamily="34" charset="0"/>
              </a:rPr>
              <a:t> Assisting those charged with governance in fulfilling their responsibility to oversee the financial reporting process.</a:t>
            </a:r>
          </a:p>
          <a:p>
            <a:pPr marL="366713" lvl="1" indent="0">
              <a:buClr>
                <a:schemeClr val="tx2"/>
              </a:buClr>
              <a:buNone/>
            </a:pPr>
            <a:endParaRPr lang="en-US" sz="3000" dirty="0">
              <a:latin typeface="Calibri" pitchFamily="34" charset="0"/>
            </a:endParaRPr>
          </a:p>
        </p:txBody>
      </p:sp>
      <p:sp>
        <p:nvSpPr>
          <p:cNvPr id="4" name="Slide Number Placeholder 3"/>
          <p:cNvSpPr>
            <a:spLocks noGrp="1"/>
          </p:cNvSpPr>
          <p:nvPr>
            <p:ph type="sldNum" sz="quarter" idx="12"/>
          </p:nvPr>
        </p:nvSpPr>
        <p:spPr/>
        <p:txBody>
          <a:bodyPr/>
          <a:lstStyle/>
          <a:p>
            <a:fld id="{6A8C29CB-4217-45B2-83D7-9F7C74936F11}" type="slidenum">
              <a:rPr lang="en-IN" smtClean="0"/>
              <a:pPr/>
              <a:t>26</a:t>
            </a:fld>
            <a:endParaRPr lang="en-IN" dirty="0"/>
          </a:p>
        </p:txBody>
      </p:sp>
    </p:spTree>
    <p:extLst>
      <p:ext uri="{BB962C8B-B14F-4D97-AF65-F5344CB8AC3E}">
        <p14:creationId xmlns:p14="http://schemas.microsoft.com/office/powerpoint/2010/main" val="35462070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7591" y="394854"/>
            <a:ext cx="10871200" cy="609600"/>
          </a:xfrm>
        </p:spPr>
        <p:txBody>
          <a:bodyPr/>
          <a:lstStyle/>
          <a:p>
            <a:r>
              <a:rPr lang="en-US" sz="3200" dirty="0">
                <a:latin typeface="Cambria" panose="02040503050406030204" pitchFamily="18" charset="0"/>
                <a:ea typeface="Cambria" panose="02040503050406030204" pitchFamily="18" charset="0"/>
                <a:cs typeface="Calibri" panose="020F0502020204030204" pitchFamily="34" charset="0"/>
              </a:rPr>
              <a:t>SA-260 Communication with those charged with </a:t>
            </a:r>
            <a:br>
              <a:rPr lang="en-US" sz="3200" dirty="0">
                <a:latin typeface="Cambria" panose="02040503050406030204" pitchFamily="18" charset="0"/>
                <a:ea typeface="Cambria" panose="02040503050406030204" pitchFamily="18" charset="0"/>
                <a:cs typeface="Calibri" panose="020F0502020204030204" pitchFamily="34" charset="0"/>
              </a:rPr>
            </a:br>
            <a:r>
              <a:rPr lang="en-US" sz="3200" dirty="0">
                <a:latin typeface="Cambria" panose="02040503050406030204" pitchFamily="18" charset="0"/>
                <a:ea typeface="Cambria" panose="02040503050406030204" pitchFamily="18" charset="0"/>
                <a:cs typeface="Calibri" panose="020F0502020204030204" pitchFamily="34" charset="0"/>
              </a:rPr>
              <a:t>Governance (Revised)</a:t>
            </a:r>
            <a:br>
              <a:rPr lang="en-US" sz="3600" dirty="0">
                <a:latin typeface="Cambria" panose="02040503050406030204" pitchFamily="18" charset="0"/>
                <a:ea typeface="Cambria" panose="02040503050406030204" pitchFamily="18" charset="0"/>
                <a:cs typeface="Calibri" panose="020F0502020204030204" pitchFamily="34" charset="0"/>
              </a:rPr>
            </a:br>
            <a:endParaRPr lang="en-US" sz="3600" dirty="0"/>
          </a:p>
        </p:txBody>
      </p:sp>
      <p:sp>
        <p:nvSpPr>
          <p:cNvPr id="3" name="Content Placeholder 2"/>
          <p:cNvSpPr>
            <a:spLocks noGrp="1"/>
          </p:cNvSpPr>
          <p:nvPr>
            <p:ph sz="quarter" idx="1"/>
          </p:nvPr>
        </p:nvSpPr>
        <p:spPr>
          <a:xfrm>
            <a:off x="415637" y="1184563"/>
            <a:ext cx="11374582" cy="4495800"/>
          </a:xfrm>
        </p:spPr>
        <p:txBody>
          <a:bodyPr/>
          <a:lstStyle/>
          <a:p>
            <a:pPr lvl="1">
              <a:buClr>
                <a:schemeClr val="tx2"/>
              </a:buClr>
            </a:pPr>
            <a:r>
              <a:rPr lang="en-US" sz="3000" u="sng" dirty="0">
                <a:latin typeface="Calibri" pitchFamily="34" charset="0"/>
              </a:rPr>
              <a:t>Objectives of the auditor  under this SA:-</a:t>
            </a:r>
          </a:p>
          <a:p>
            <a:pPr lvl="1">
              <a:buClr>
                <a:schemeClr val="tx2"/>
              </a:buClr>
              <a:buFont typeface="Wingdings" pitchFamily="2" charset="2"/>
              <a:buChar char="Ø"/>
            </a:pPr>
            <a:r>
              <a:rPr lang="en-US" sz="3000" dirty="0">
                <a:latin typeface="Calibri" pitchFamily="34" charset="0"/>
              </a:rPr>
              <a:t>Communicate the responsibilities to those charged with governance in relation to the financial statement audit;</a:t>
            </a:r>
          </a:p>
          <a:p>
            <a:pPr lvl="1">
              <a:buClr>
                <a:schemeClr val="tx2"/>
              </a:buClr>
              <a:buFont typeface="Wingdings" pitchFamily="2" charset="2"/>
              <a:buChar char="Ø"/>
            </a:pPr>
            <a:r>
              <a:rPr lang="en-US" sz="3000" dirty="0">
                <a:latin typeface="Calibri" pitchFamily="34" charset="0"/>
              </a:rPr>
              <a:t>To obtain from those charged with governance, information relevant to the audit;</a:t>
            </a:r>
          </a:p>
          <a:p>
            <a:pPr lvl="1">
              <a:buClr>
                <a:schemeClr val="tx2"/>
              </a:buClr>
              <a:buFont typeface="Wingdings" pitchFamily="2" charset="2"/>
              <a:buChar char="Ø"/>
            </a:pPr>
            <a:r>
              <a:rPr lang="en-US" sz="3000" dirty="0">
                <a:latin typeface="Calibri" pitchFamily="34" charset="0"/>
              </a:rPr>
              <a:t>To provide those charged with governance with timely observations arising from the audit that are significant and relevant to their responsibility to oversee the financial reporting process; and</a:t>
            </a:r>
          </a:p>
          <a:p>
            <a:pPr lvl="1">
              <a:buClr>
                <a:schemeClr val="tx2"/>
              </a:buClr>
              <a:buFont typeface="Wingdings" pitchFamily="2" charset="2"/>
              <a:buChar char="Ø"/>
            </a:pPr>
            <a:r>
              <a:rPr lang="en-US" sz="3000" dirty="0">
                <a:latin typeface="Calibri" pitchFamily="34" charset="0"/>
              </a:rPr>
              <a:t>To promote effective two-way communication between the auditor and those charged with governance.</a:t>
            </a:r>
          </a:p>
          <a:p>
            <a:pPr marL="366713" lvl="1" indent="0">
              <a:buClr>
                <a:schemeClr val="tx2"/>
              </a:buClr>
              <a:buNone/>
            </a:pPr>
            <a:endParaRPr lang="en-US" sz="3000" dirty="0">
              <a:latin typeface="Calibri" pitchFamily="34" charset="0"/>
            </a:endParaRPr>
          </a:p>
        </p:txBody>
      </p:sp>
      <p:sp>
        <p:nvSpPr>
          <p:cNvPr id="4" name="Slide Number Placeholder 3"/>
          <p:cNvSpPr>
            <a:spLocks noGrp="1"/>
          </p:cNvSpPr>
          <p:nvPr>
            <p:ph type="sldNum" sz="quarter" idx="12"/>
          </p:nvPr>
        </p:nvSpPr>
        <p:spPr/>
        <p:txBody>
          <a:bodyPr/>
          <a:lstStyle/>
          <a:p>
            <a:fld id="{6A8C29CB-4217-45B2-83D7-9F7C74936F11}" type="slidenum">
              <a:rPr lang="en-IN" smtClean="0"/>
              <a:pPr/>
              <a:t>27</a:t>
            </a:fld>
            <a:endParaRPr lang="en-IN" dirty="0"/>
          </a:p>
        </p:txBody>
      </p:sp>
    </p:spTree>
    <p:extLst>
      <p:ext uri="{BB962C8B-B14F-4D97-AF65-F5344CB8AC3E}">
        <p14:creationId xmlns:p14="http://schemas.microsoft.com/office/powerpoint/2010/main" val="41780285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446" y="166255"/>
            <a:ext cx="11167318" cy="1004454"/>
          </a:xfrm>
        </p:spPr>
        <p:txBody>
          <a:bodyPr/>
          <a:lstStyle/>
          <a:p>
            <a:r>
              <a:rPr lang="en-US" sz="3200" dirty="0">
                <a:latin typeface="Cambria" panose="02040503050406030204" pitchFamily="18" charset="0"/>
                <a:ea typeface="Cambria" panose="02040503050406030204" pitchFamily="18" charset="0"/>
                <a:cs typeface="Calibri" panose="020F0502020204030204" pitchFamily="34" charset="0"/>
              </a:rPr>
              <a:t>SA-260 Communication with those charged with Governance (Revised)</a:t>
            </a:r>
            <a:br>
              <a:rPr lang="en-US" sz="3600" dirty="0">
                <a:latin typeface="Cambria" panose="02040503050406030204" pitchFamily="18" charset="0"/>
                <a:ea typeface="Cambria" panose="02040503050406030204" pitchFamily="18" charset="0"/>
                <a:cs typeface="Calibri" panose="020F0502020204030204" pitchFamily="34" charset="0"/>
              </a:rPr>
            </a:br>
            <a:endParaRPr lang="en-US" sz="3600" dirty="0"/>
          </a:p>
        </p:txBody>
      </p:sp>
      <p:sp>
        <p:nvSpPr>
          <p:cNvPr id="3" name="Content Placeholder 2"/>
          <p:cNvSpPr>
            <a:spLocks noGrp="1"/>
          </p:cNvSpPr>
          <p:nvPr>
            <p:ph sz="quarter" idx="1"/>
          </p:nvPr>
        </p:nvSpPr>
        <p:spPr>
          <a:xfrm>
            <a:off x="637311" y="1281544"/>
            <a:ext cx="10931234" cy="4495800"/>
          </a:xfrm>
        </p:spPr>
        <p:txBody>
          <a:bodyPr/>
          <a:lstStyle/>
          <a:p>
            <a:pPr lvl="1">
              <a:buClr>
                <a:schemeClr val="tx2"/>
              </a:buClr>
            </a:pPr>
            <a:r>
              <a:rPr lang="en-US" sz="3000" u="sng" dirty="0">
                <a:latin typeface="Calibri" pitchFamily="34" charset="0"/>
              </a:rPr>
              <a:t>Matters to be communicated to those charged with governance:-</a:t>
            </a:r>
          </a:p>
          <a:p>
            <a:pPr lvl="1">
              <a:buClr>
                <a:schemeClr val="tx2"/>
              </a:buClr>
              <a:buFont typeface="Wingdings" pitchFamily="2" charset="2"/>
              <a:buChar char="Ø"/>
            </a:pPr>
            <a:r>
              <a:rPr lang="en-US" sz="3000" dirty="0">
                <a:latin typeface="Calibri" pitchFamily="34" charset="0"/>
              </a:rPr>
              <a:t>The auditor’s responsibilities in relation to the financial statement audit.</a:t>
            </a:r>
          </a:p>
          <a:p>
            <a:pPr lvl="1">
              <a:buClr>
                <a:schemeClr val="tx2"/>
              </a:buClr>
              <a:buFont typeface="Wingdings" pitchFamily="2" charset="2"/>
              <a:buChar char="Ø"/>
            </a:pPr>
            <a:r>
              <a:rPr lang="en-US" sz="3000" dirty="0">
                <a:latin typeface="Calibri" pitchFamily="34" charset="0"/>
              </a:rPr>
              <a:t>Planned scope and timing of the audit.</a:t>
            </a:r>
          </a:p>
          <a:p>
            <a:pPr lvl="1">
              <a:buClr>
                <a:schemeClr val="tx2"/>
              </a:buClr>
              <a:buFont typeface="Wingdings" pitchFamily="2" charset="2"/>
              <a:buChar char="Ø"/>
            </a:pPr>
            <a:r>
              <a:rPr lang="en-US" sz="3000" dirty="0">
                <a:latin typeface="Calibri" pitchFamily="34" charset="0"/>
              </a:rPr>
              <a:t>Auditor’s approach to internal control relevant to the audit.</a:t>
            </a:r>
          </a:p>
          <a:p>
            <a:pPr lvl="1">
              <a:buClr>
                <a:schemeClr val="tx2"/>
              </a:buClr>
              <a:buFont typeface="Wingdings" pitchFamily="2" charset="2"/>
              <a:buChar char="Ø"/>
            </a:pPr>
            <a:r>
              <a:rPr lang="en-US" sz="3000" dirty="0">
                <a:latin typeface="Calibri" pitchFamily="34" charset="0"/>
              </a:rPr>
              <a:t>The application of the concept of materiality in the context of an audit.</a:t>
            </a:r>
          </a:p>
          <a:p>
            <a:pPr lvl="1">
              <a:buClr>
                <a:schemeClr val="tx2"/>
              </a:buClr>
              <a:buFont typeface="Wingdings" pitchFamily="2" charset="2"/>
              <a:buChar char="Ø"/>
            </a:pPr>
            <a:r>
              <a:rPr lang="en-US" sz="3000" dirty="0">
                <a:latin typeface="Calibri" pitchFamily="34" charset="0"/>
              </a:rPr>
              <a:t>Nature and extent of specialized skill or knowledge need to perform the audit.</a:t>
            </a:r>
          </a:p>
          <a:p>
            <a:pPr lvl="1">
              <a:buClr>
                <a:schemeClr val="tx2"/>
              </a:buClr>
              <a:buFont typeface="Wingdings" pitchFamily="2" charset="2"/>
              <a:buChar char="Ø"/>
            </a:pPr>
            <a:r>
              <a:rPr lang="en-US" sz="3000" dirty="0">
                <a:latin typeface="Calibri" pitchFamily="34" charset="0"/>
              </a:rPr>
              <a:t>Auditor’s independence.</a:t>
            </a:r>
          </a:p>
        </p:txBody>
      </p:sp>
      <p:sp>
        <p:nvSpPr>
          <p:cNvPr id="4" name="Slide Number Placeholder 3"/>
          <p:cNvSpPr>
            <a:spLocks noGrp="1"/>
          </p:cNvSpPr>
          <p:nvPr>
            <p:ph type="sldNum" sz="quarter" idx="12"/>
          </p:nvPr>
        </p:nvSpPr>
        <p:spPr/>
        <p:txBody>
          <a:bodyPr/>
          <a:lstStyle/>
          <a:p>
            <a:fld id="{6A8C29CB-4217-45B2-83D7-9F7C74936F11}" type="slidenum">
              <a:rPr lang="en-IN" smtClean="0"/>
              <a:pPr/>
              <a:t>28</a:t>
            </a:fld>
            <a:endParaRPr lang="en-IN" dirty="0"/>
          </a:p>
        </p:txBody>
      </p:sp>
    </p:spTree>
    <p:extLst>
      <p:ext uri="{BB962C8B-B14F-4D97-AF65-F5344CB8AC3E}">
        <p14:creationId xmlns:p14="http://schemas.microsoft.com/office/powerpoint/2010/main" val="7308597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736" y="180109"/>
            <a:ext cx="11319719" cy="1004454"/>
          </a:xfrm>
        </p:spPr>
        <p:txBody>
          <a:bodyPr/>
          <a:lstStyle/>
          <a:p>
            <a:r>
              <a:rPr lang="en-US" sz="3200" dirty="0">
                <a:latin typeface="Cambria" panose="02040503050406030204" pitchFamily="18" charset="0"/>
                <a:ea typeface="Cambria" panose="02040503050406030204" pitchFamily="18" charset="0"/>
                <a:cs typeface="Calibri" panose="020F0502020204030204" pitchFamily="34" charset="0"/>
              </a:rPr>
              <a:t>SA-260 Communication with those charged with Governance (Revised)</a:t>
            </a:r>
            <a:br>
              <a:rPr lang="en-US" sz="3600" dirty="0">
                <a:latin typeface="Cambria" panose="02040503050406030204" pitchFamily="18" charset="0"/>
                <a:ea typeface="Cambria" panose="02040503050406030204" pitchFamily="18" charset="0"/>
                <a:cs typeface="Calibri" panose="020F0502020204030204" pitchFamily="34" charset="0"/>
              </a:rPr>
            </a:br>
            <a:endParaRPr lang="en-US" sz="3600" dirty="0"/>
          </a:p>
        </p:txBody>
      </p:sp>
      <p:sp>
        <p:nvSpPr>
          <p:cNvPr id="3" name="Content Placeholder 2"/>
          <p:cNvSpPr>
            <a:spLocks noGrp="1"/>
          </p:cNvSpPr>
          <p:nvPr>
            <p:ph sz="quarter" idx="1"/>
          </p:nvPr>
        </p:nvSpPr>
        <p:spPr>
          <a:xfrm>
            <a:off x="637311" y="1281544"/>
            <a:ext cx="10931234" cy="4495800"/>
          </a:xfrm>
        </p:spPr>
        <p:txBody>
          <a:bodyPr/>
          <a:lstStyle/>
          <a:p>
            <a:pPr lvl="1">
              <a:buClr>
                <a:schemeClr val="tx2"/>
              </a:buClr>
            </a:pPr>
            <a:r>
              <a:rPr lang="en-US" sz="3000" u="sng" dirty="0">
                <a:latin typeface="Calibri" pitchFamily="34" charset="0"/>
              </a:rPr>
              <a:t>Auditor’s responsibilities that shall be communicated to those charged with governance:-</a:t>
            </a:r>
          </a:p>
          <a:p>
            <a:pPr lvl="1">
              <a:buClr>
                <a:schemeClr val="tx2"/>
              </a:buClr>
              <a:buFont typeface="Wingdings" pitchFamily="2" charset="2"/>
              <a:buChar char="Ø"/>
            </a:pPr>
            <a:r>
              <a:rPr lang="en-US" sz="3000" dirty="0">
                <a:latin typeface="Calibri" pitchFamily="34" charset="0"/>
              </a:rPr>
              <a:t>Responsible for forming and expressing an opinion on the financial statements.</a:t>
            </a:r>
          </a:p>
          <a:p>
            <a:pPr lvl="1">
              <a:buClr>
                <a:schemeClr val="tx2"/>
              </a:buClr>
              <a:buFont typeface="Wingdings" pitchFamily="2" charset="2"/>
              <a:buChar char="Ø"/>
            </a:pPr>
            <a:r>
              <a:rPr lang="en-US" sz="3000" dirty="0">
                <a:latin typeface="Calibri" pitchFamily="34" charset="0"/>
              </a:rPr>
              <a:t>Audit of the financial statements does not relieve management or those charged with governance of their responsibilities.</a:t>
            </a:r>
          </a:p>
          <a:p>
            <a:pPr marL="366713" lvl="1" indent="0">
              <a:buClr>
                <a:schemeClr val="tx2"/>
              </a:buClr>
              <a:buNone/>
            </a:pPr>
            <a:endParaRPr lang="en-US" sz="3000" dirty="0">
              <a:latin typeface="Calibri" pitchFamily="34" charset="0"/>
            </a:endParaRPr>
          </a:p>
        </p:txBody>
      </p:sp>
      <p:sp>
        <p:nvSpPr>
          <p:cNvPr id="4" name="Slide Number Placeholder 3"/>
          <p:cNvSpPr>
            <a:spLocks noGrp="1"/>
          </p:cNvSpPr>
          <p:nvPr>
            <p:ph type="sldNum" sz="quarter" idx="12"/>
          </p:nvPr>
        </p:nvSpPr>
        <p:spPr/>
        <p:txBody>
          <a:bodyPr/>
          <a:lstStyle/>
          <a:p>
            <a:fld id="{6A8C29CB-4217-45B2-83D7-9F7C74936F11}" type="slidenum">
              <a:rPr lang="en-IN" smtClean="0"/>
              <a:pPr/>
              <a:t>29</a:t>
            </a:fld>
            <a:endParaRPr lang="en-IN" dirty="0"/>
          </a:p>
        </p:txBody>
      </p:sp>
    </p:spTree>
    <p:extLst>
      <p:ext uri="{BB962C8B-B14F-4D97-AF65-F5344CB8AC3E}">
        <p14:creationId xmlns:p14="http://schemas.microsoft.com/office/powerpoint/2010/main" val="1698540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688064" cy="609600"/>
          </a:xfrm>
        </p:spPr>
        <p:txBody>
          <a:bodyPr/>
          <a:lstStyle/>
          <a:p>
            <a:r>
              <a:rPr lang="en-US" sz="3600" dirty="0">
                <a:latin typeface="Cambria" panose="02040503050406030204" pitchFamily="18" charset="0"/>
                <a:ea typeface="Cambria" panose="02040503050406030204" pitchFamily="18" charset="0"/>
              </a:rPr>
              <a:t>STANDARDS ON AUDITING</a:t>
            </a:r>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4011289473"/>
              </p:ext>
            </p:extLst>
          </p:nvPr>
        </p:nvGraphicFramePr>
        <p:xfrm>
          <a:off x="0" y="677063"/>
          <a:ext cx="12178145" cy="6159231"/>
        </p:xfrm>
        <a:graphic>
          <a:graphicData uri="http://schemas.openxmlformats.org/drawingml/2006/table">
            <a:tbl>
              <a:tblPr firstRow="1" bandRow="1">
                <a:tableStyleId>{5C22544A-7EE6-4342-B048-85BDC9FD1C3A}</a:tableStyleId>
              </a:tblPr>
              <a:tblGrid>
                <a:gridCol w="645216">
                  <a:extLst>
                    <a:ext uri="{9D8B030D-6E8A-4147-A177-3AD203B41FA5}">
                      <a16:colId xmlns:a16="http://schemas.microsoft.com/office/drawing/2014/main" val="20000"/>
                    </a:ext>
                  </a:extLst>
                </a:gridCol>
                <a:gridCol w="1585366">
                  <a:extLst>
                    <a:ext uri="{9D8B030D-6E8A-4147-A177-3AD203B41FA5}">
                      <a16:colId xmlns:a16="http://schemas.microsoft.com/office/drawing/2014/main" val="20001"/>
                    </a:ext>
                  </a:extLst>
                </a:gridCol>
                <a:gridCol w="7661563">
                  <a:extLst>
                    <a:ext uri="{9D8B030D-6E8A-4147-A177-3AD203B41FA5}">
                      <a16:colId xmlns:a16="http://schemas.microsoft.com/office/drawing/2014/main" val="20002"/>
                    </a:ext>
                  </a:extLst>
                </a:gridCol>
                <a:gridCol w="2286000">
                  <a:extLst>
                    <a:ext uri="{9D8B030D-6E8A-4147-A177-3AD203B41FA5}">
                      <a16:colId xmlns:a16="http://schemas.microsoft.com/office/drawing/2014/main" val="20003"/>
                    </a:ext>
                  </a:extLst>
                </a:gridCol>
              </a:tblGrid>
              <a:tr h="473825">
                <a:tc>
                  <a:txBody>
                    <a:bodyPr/>
                    <a:lstStyle/>
                    <a:p>
                      <a:pPr algn="ctr"/>
                      <a:r>
                        <a:rPr lang="en-US" dirty="0">
                          <a:latin typeface="Calibri" pitchFamily="34" charset="0"/>
                        </a:rPr>
                        <a:t>Sl </a:t>
                      </a:r>
                    </a:p>
                  </a:txBody>
                  <a:tcPr/>
                </a:tc>
                <a:tc>
                  <a:txBody>
                    <a:bodyPr/>
                    <a:lstStyle/>
                    <a:p>
                      <a:pPr algn="ctr"/>
                      <a:r>
                        <a:rPr lang="en-US" dirty="0">
                          <a:latin typeface="Calibri" pitchFamily="34" charset="0"/>
                        </a:rPr>
                        <a:t>Standard Number</a:t>
                      </a:r>
                    </a:p>
                  </a:txBody>
                  <a:tcPr/>
                </a:tc>
                <a:tc>
                  <a:txBody>
                    <a:bodyPr/>
                    <a:lstStyle/>
                    <a:p>
                      <a:pPr algn="ctr"/>
                      <a:r>
                        <a:rPr lang="en-US" b="1" i="0" kern="1200" dirty="0">
                          <a:solidFill>
                            <a:schemeClr val="lt1"/>
                          </a:solidFill>
                          <a:effectLst/>
                          <a:latin typeface="Calibri" pitchFamily="34" charset="0"/>
                          <a:ea typeface="+mn-ea"/>
                          <a:cs typeface="+mn-cs"/>
                        </a:rPr>
                        <a:t>Standards on Auditing (SAs)</a:t>
                      </a:r>
                      <a:endParaRPr lang="en-US" dirty="0">
                        <a:latin typeface="Calibri" pitchFamily="34" charset="0"/>
                      </a:endParaRPr>
                    </a:p>
                  </a:txBody>
                  <a:tcPr/>
                </a:tc>
                <a:tc>
                  <a:txBody>
                    <a:bodyPr/>
                    <a:lstStyle/>
                    <a:p>
                      <a:pPr algn="ctr"/>
                      <a:r>
                        <a:rPr lang="en-US" b="1" i="0" kern="1200" dirty="0">
                          <a:solidFill>
                            <a:schemeClr val="lt1"/>
                          </a:solidFill>
                          <a:effectLst/>
                          <a:latin typeface="Calibri" pitchFamily="34" charset="0"/>
                          <a:ea typeface="+mn-ea"/>
                          <a:cs typeface="+mn-cs"/>
                        </a:rPr>
                        <a:t>With</a:t>
                      </a:r>
                      <a:r>
                        <a:rPr lang="en-US" b="1" i="0" kern="1200" baseline="0" dirty="0">
                          <a:solidFill>
                            <a:schemeClr val="lt1"/>
                          </a:solidFill>
                          <a:effectLst/>
                          <a:latin typeface="Calibri" pitchFamily="34" charset="0"/>
                          <a:ea typeface="+mn-ea"/>
                          <a:cs typeface="+mn-cs"/>
                        </a:rPr>
                        <a:t> effect from</a:t>
                      </a:r>
                      <a:endParaRPr lang="en-US" dirty="0">
                        <a:latin typeface="Calibri" pitchFamily="34" charset="0"/>
                      </a:endParaRPr>
                    </a:p>
                  </a:txBody>
                  <a:tcPr/>
                </a:tc>
                <a:extLst>
                  <a:ext uri="{0D108BD9-81ED-4DB2-BD59-A6C34878D82A}">
                    <a16:rowId xmlns:a16="http://schemas.microsoft.com/office/drawing/2014/main" val="10000"/>
                  </a:ext>
                </a:extLst>
              </a:tr>
              <a:tr h="381486">
                <a:tc>
                  <a:txBody>
                    <a:bodyPr/>
                    <a:lstStyle/>
                    <a:p>
                      <a:endParaRPr lang="en-US" dirty="0">
                        <a:latin typeface="Calibri" pitchFamily="34" charset="0"/>
                      </a:endParaRPr>
                    </a:p>
                  </a:txBody>
                  <a:tcPr/>
                </a:tc>
                <a:tc>
                  <a:txBody>
                    <a:bodyPr/>
                    <a:lstStyle/>
                    <a:p>
                      <a:pPr algn="ctr" fontAlgn="t"/>
                      <a:r>
                        <a:rPr lang="en-US" b="1" dirty="0">
                          <a:effectLst/>
                          <a:latin typeface="Calibri" pitchFamily="34" charset="0"/>
                        </a:rPr>
                        <a:t>100-199</a:t>
                      </a:r>
                      <a:endParaRPr lang="en-US" dirty="0">
                        <a:effectLst/>
                        <a:latin typeface="Calibri" pitchFamily="34" charset="0"/>
                      </a:endParaRPr>
                    </a:p>
                  </a:txBody>
                  <a:tcPr marL="76200" marR="76200" marT="76200" marB="76200"/>
                </a:tc>
                <a:tc>
                  <a:txBody>
                    <a:bodyPr/>
                    <a:lstStyle/>
                    <a:p>
                      <a:pPr algn="ctr" fontAlgn="t"/>
                      <a:r>
                        <a:rPr lang="en-US" b="1" dirty="0">
                          <a:effectLst/>
                          <a:latin typeface="Calibri" pitchFamily="34" charset="0"/>
                        </a:rPr>
                        <a:t>Introductory Matters</a:t>
                      </a:r>
                      <a:endParaRPr lang="en-US" dirty="0">
                        <a:effectLst/>
                        <a:latin typeface="Calibri" pitchFamily="34" charset="0"/>
                      </a:endParaRPr>
                    </a:p>
                  </a:txBody>
                  <a:tcPr marL="76200" marR="76200" marT="76200" marB="76200"/>
                </a:tc>
                <a:tc>
                  <a:txBody>
                    <a:bodyPr/>
                    <a:lstStyle/>
                    <a:p>
                      <a:endParaRPr lang="en-US" dirty="0">
                        <a:latin typeface="Calibri" pitchFamily="34" charset="0"/>
                      </a:endParaRPr>
                    </a:p>
                  </a:txBody>
                  <a:tcPr/>
                </a:tc>
                <a:extLst>
                  <a:ext uri="{0D108BD9-81ED-4DB2-BD59-A6C34878D82A}">
                    <a16:rowId xmlns:a16="http://schemas.microsoft.com/office/drawing/2014/main" val="10001"/>
                  </a:ext>
                </a:extLst>
              </a:tr>
              <a:tr h="381486">
                <a:tc>
                  <a:txBody>
                    <a:bodyPr/>
                    <a:lstStyle/>
                    <a:p>
                      <a:endParaRPr lang="en-US" dirty="0">
                        <a:latin typeface="Calibri" pitchFamily="34" charset="0"/>
                      </a:endParaRPr>
                    </a:p>
                  </a:txBody>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b="1" dirty="0">
                          <a:effectLst/>
                          <a:latin typeface="Calibri" pitchFamily="34" charset="0"/>
                        </a:rPr>
                        <a:t>200-299</a:t>
                      </a:r>
                    </a:p>
                  </a:txBody>
                  <a:tcPr marL="76200" marR="76200" marT="76200" marB="7620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b="1" dirty="0">
                          <a:effectLst/>
                          <a:latin typeface="Calibri" pitchFamily="34" charset="0"/>
                        </a:rPr>
                        <a:t>General Principles and Responsibilities</a:t>
                      </a:r>
                      <a:endParaRPr lang="en-US" dirty="0">
                        <a:effectLst/>
                        <a:latin typeface="Calibri" pitchFamily="34" charset="0"/>
                      </a:endParaRPr>
                    </a:p>
                  </a:txBody>
                  <a:tcPr marL="76200" marR="76200" marT="76200" marB="76200"/>
                </a:tc>
                <a:tc>
                  <a:txBody>
                    <a:bodyPr/>
                    <a:lstStyle/>
                    <a:p>
                      <a:endParaRPr lang="en-US" dirty="0">
                        <a:latin typeface="Calibri" pitchFamily="34" charset="0"/>
                      </a:endParaRPr>
                    </a:p>
                  </a:txBody>
                  <a:tcPr/>
                </a:tc>
                <a:extLst>
                  <a:ext uri="{0D108BD9-81ED-4DB2-BD59-A6C34878D82A}">
                    <a16:rowId xmlns:a16="http://schemas.microsoft.com/office/drawing/2014/main" val="10002"/>
                  </a:ext>
                </a:extLst>
              </a:tr>
              <a:tr h="626726">
                <a:tc>
                  <a:txBody>
                    <a:bodyPr/>
                    <a:lstStyle/>
                    <a:p>
                      <a:pPr algn="ctr" fontAlgn="t"/>
                      <a:r>
                        <a:rPr lang="en-US" dirty="0">
                          <a:effectLst/>
                          <a:latin typeface="Calibri" pitchFamily="34" charset="0"/>
                        </a:rPr>
                        <a:t>1.</a:t>
                      </a:r>
                    </a:p>
                  </a:txBody>
                  <a:tcPr marL="76200" marR="76200" marT="76200" marB="76200"/>
                </a:tc>
                <a:tc>
                  <a:txBody>
                    <a:bodyPr/>
                    <a:lstStyle/>
                    <a:p>
                      <a:pPr algn="ctr" fontAlgn="t"/>
                      <a:r>
                        <a:rPr lang="en-US" dirty="0">
                          <a:effectLst/>
                          <a:latin typeface="Calibri" pitchFamily="34" charset="0"/>
                        </a:rPr>
                        <a:t>200</a:t>
                      </a:r>
                    </a:p>
                  </a:txBody>
                  <a:tcPr marL="76200" marR="76200" marT="76200" marB="76200"/>
                </a:tc>
                <a:tc>
                  <a:txBody>
                    <a:bodyPr/>
                    <a:lstStyle/>
                    <a:p>
                      <a:pPr algn="l" fontAlgn="t"/>
                      <a:r>
                        <a:rPr lang="en-US" dirty="0">
                          <a:effectLst/>
                          <a:latin typeface="Calibri" pitchFamily="34" charset="0"/>
                        </a:rPr>
                        <a:t>Overall Objectives of the Independent Auditor and the Conduct of an Audit in Accordance with Standards on Auditing</a:t>
                      </a:r>
                    </a:p>
                  </a:txBody>
                  <a:tcPr marL="76200" marR="76200" marT="76200" marB="76200"/>
                </a:tc>
                <a:tc>
                  <a:txBody>
                    <a:bodyPr/>
                    <a:lstStyle/>
                    <a:p>
                      <a:pPr algn="ctr" fontAlgn="t"/>
                      <a:r>
                        <a:rPr lang="en-US" sz="1800" dirty="0">
                          <a:effectLst/>
                          <a:latin typeface="Calibri" pitchFamily="34" charset="0"/>
                        </a:rPr>
                        <a:t> 1</a:t>
                      </a:r>
                      <a:r>
                        <a:rPr lang="en-US" sz="1800" baseline="30000" dirty="0">
                          <a:effectLst/>
                          <a:latin typeface="Calibri" pitchFamily="34" charset="0"/>
                        </a:rPr>
                        <a:t>st</a:t>
                      </a:r>
                      <a:r>
                        <a:rPr lang="en-US" sz="1800" baseline="0" dirty="0">
                          <a:effectLst/>
                          <a:latin typeface="Calibri" pitchFamily="34" charset="0"/>
                        </a:rPr>
                        <a:t> </a:t>
                      </a:r>
                      <a:r>
                        <a:rPr lang="en-US" sz="1800" dirty="0">
                          <a:effectLst/>
                          <a:latin typeface="Calibri" pitchFamily="34" charset="0"/>
                        </a:rPr>
                        <a:t>April , 2010</a:t>
                      </a:r>
                    </a:p>
                  </a:txBody>
                  <a:tcPr marL="76200" marR="76200" marT="76200" marB="76200"/>
                </a:tc>
                <a:extLst>
                  <a:ext uri="{0D108BD9-81ED-4DB2-BD59-A6C34878D82A}">
                    <a16:rowId xmlns:a16="http://schemas.microsoft.com/office/drawing/2014/main" val="10003"/>
                  </a:ext>
                </a:extLst>
              </a:tr>
              <a:tr h="381486">
                <a:tc>
                  <a:txBody>
                    <a:bodyPr/>
                    <a:lstStyle/>
                    <a:p>
                      <a:pPr algn="ctr" fontAlgn="t"/>
                      <a:r>
                        <a:rPr lang="en-US" dirty="0">
                          <a:effectLst/>
                          <a:latin typeface="Calibri" pitchFamily="34" charset="0"/>
                        </a:rPr>
                        <a:t>2.</a:t>
                      </a:r>
                    </a:p>
                  </a:txBody>
                  <a:tcPr marL="76200" marR="76200" marT="76200" marB="76200"/>
                </a:tc>
                <a:tc>
                  <a:txBody>
                    <a:bodyPr/>
                    <a:lstStyle/>
                    <a:p>
                      <a:pPr algn="ctr" fontAlgn="t"/>
                      <a:r>
                        <a:rPr lang="en-US" dirty="0">
                          <a:effectLst/>
                          <a:latin typeface="Calibri" pitchFamily="34" charset="0"/>
                        </a:rPr>
                        <a:t>210</a:t>
                      </a:r>
                    </a:p>
                  </a:txBody>
                  <a:tcPr marL="76200" marR="76200" marT="76200" marB="76200"/>
                </a:tc>
                <a:tc>
                  <a:txBody>
                    <a:bodyPr/>
                    <a:lstStyle/>
                    <a:p>
                      <a:pPr algn="l" fontAlgn="t"/>
                      <a:r>
                        <a:rPr lang="en-US" dirty="0">
                          <a:effectLst/>
                          <a:latin typeface="Calibri" pitchFamily="34" charset="0"/>
                        </a:rPr>
                        <a:t>Agreeing the Terms of Audit Engagements</a:t>
                      </a:r>
                    </a:p>
                  </a:txBody>
                  <a:tcPr marL="76200" marR="76200" marT="76200" marB="76200"/>
                </a:tc>
                <a:tc>
                  <a:txBody>
                    <a:bodyPr/>
                    <a:lstStyle/>
                    <a:p>
                      <a:pPr algn="ctr" fontAlgn="t"/>
                      <a:r>
                        <a:rPr lang="en-US" sz="1800" dirty="0">
                          <a:effectLst/>
                          <a:latin typeface="Calibri" pitchFamily="34" charset="0"/>
                        </a:rPr>
                        <a:t> 1</a:t>
                      </a:r>
                      <a:r>
                        <a:rPr lang="en-US" sz="1800" baseline="30000" dirty="0">
                          <a:effectLst/>
                          <a:latin typeface="Calibri" pitchFamily="34" charset="0"/>
                        </a:rPr>
                        <a:t>st</a:t>
                      </a:r>
                      <a:r>
                        <a:rPr lang="en-US" sz="1800" baseline="0" dirty="0">
                          <a:effectLst/>
                          <a:latin typeface="Calibri" pitchFamily="34" charset="0"/>
                        </a:rPr>
                        <a:t> </a:t>
                      </a:r>
                      <a:r>
                        <a:rPr lang="en-US" sz="1800" dirty="0">
                          <a:effectLst/>
                          <a:latin typeface="Calibri" pitchFamily="34" charset="0"/>
                        </a:rPr>
                        <a:t>April , 2010</a:t>
                      </a:r>
                    </a:p>
                  </a:txBody>
                  <a:tcPr marL="76200" marR="76200" marT="76200" marB="76200"/>
                </a:tc>
                <a:extLst>
                  <a:ext uri="{0D108BD9-81ED-4DB2-BD59-A6C34878D82A}">
                    <a16:rowId xmlns:a16="http://schemas.microsoft.com/office/drawing/2014/main" val="10004"/>
                  </a:ext>
                </a:extLst>
              </a:tr>
              <a:tr h="381486">
                <a:tc>
                  <a:txBody>
                    <a:bodyPr/>
                    <a:lstStyle/>
                    <a:p>
                      <a:pPr algn="ctr" fontAlgn="t"/>
                      <a:r>
                        <a:rPr lang="en-US" dirty="0">
                          <a:effectLst/>
                          <a:latin typeface="Calibri" pitchFamily="34" charset="0"/>
                        </a:rPr>
                        <a:t>3.</a:t>
                      </a:r>
                    </a:p>
                  </a:txBody>
                  <a:tcPr marL="76200" marR="76200" marT="76200" marB="76200"/>
                </a:tc>
                <a:tc>
                  <a:txBody>
                    <a:bodyPr/>
                    <a:lstStyle/>
                    <a:p>
                      <a:pPr algn="ctr" fontAlgn="t"/>
                      <a:r>
                        <a:rPr lang="en-US" dirty="0">
                          <a:effectLst/>
                          <a:latin typeface="Calibri" pitchFamily="34" charset="0"/>
                        </a:rPr>
                        <a:t>220</a:t>
                      </a:r>
                    </a:p>
                  </a:txBody>
                  <a:tcPr marL="76200" marR="76200" marT="76200" marB="76200"/>
                </a:tc>
                <a:tc>
                  <a:txBody>
                    <a:bodyPr/>
                    <a:lstStyle/>
                    <a:p>
                      <a:pPr algn="l" fontAlgn="t"/>
                      <a:r>
                        <a:rPr lang="en-US" dirty="0">
                          <a:effectLst/>
                          <a:latin typeface="Calibri" pitchFamily="34" charset="0"/>
                        </a:rPr>
                        <a:t>Quality Control for an Audit of Financial Statements</a:t>
                      </a:r>
                    </a:p>
                  </a:txBody>
                  <a:tcPr marL="76200" marR="76200" marT="76200" marB="76200"/>
                </a:tc>
                <a:tc>
                  <a:txBody>
                    <a:bodyPr/>
                    <a:lstStyle/>
                    <a:p>
                      <a:pPr algn="ctr" fontAlgn="t"/>
                      <a:r>
                        <a:rPr lang="en-US" sz="1800" dirty="0">
                          <a:effectLst/>
                          <a:latin typeface="Calibri" pitchFamily="34" charset="0"/>
                        </a:rPr>
                        <a:t> 1</a:t>
                      </a:r>
                      <a:r>
                        <a:rPr lang="en-US" sz="1800" baseline="30000" dirty="0">
                          <a:effectLst/>
                          <a:latin typeface="Calibri" pitchFamily="34" charset="0"/>
                        </a:rPr>
                        <a:t>st</a:t>
                      </a:r>
                      <a:r>
                        <a:rPr lang="en-US" sz="1800" baseline="0" dirty="0">
                          <a:effectLst/>
                          <a:latin typeface="Calibri" pitchFamily="34" charset="0"/>
                        </a:rPr>
                        <a:t> </a:t>
                      </a:r>
                      <a:r>
                        <a:rPr lang="en-US" sz="1800" dirty="0">
                          <a:effectLst/>
                          <a:latin typeface="Calibri" pitchFamily="34" charset="0"/>
                        </a:rPr>
                        <a:t>April , 2010</a:t>
                      </a:r>
                    </a:p>
                  </a:txBody>
                  <a:tcPr marL="76200" marR="76200" marT="76200" marB="76200"/>
                </a:tc>
                <a:extLst>
                  <a:ext uri="{0D108BD9-81ED-4DB2-BD59-A6C34878D82A}">
                    <a16:rowId xmlns:a16="http://schemas.microsoft.com/office/drawing/2014/main" val="10005"/>
                  </a:ext>
                </a:extLst>
              </a:tr>
              <a:tr h="401782">
                <a:tc>
                  <a:txBody>
                    <a:bodyPr/>
                    <a:lstStyle/>
                    <a:p>
                      <a:pPr algn="ctr" fontAlgn="t"/>
                      <a:r>
                        <a:rPr lang="en-US" dirty="0">
                          <a:effectLst/>
                          <a:latin typeface="Calibri" pitchFamily="34" charset="0"/>
                        </a:rPr>
                        <a:t>4.</a:t>
                      </a:r>
                    </a:p>
                  </a:txBody>
                  <a:tcPr marL="76200" marR="76200" marT="76200" marB="76200"/>
                </a:tc>
                <a:tc>
                  <a:txBody>
                    <a:bodyPr/>
                    <a:lstStyle/>
                    <a:p>
                      <a:pPr algn="ctr" fontAlgn="t"/>
                      <a:r>
                        <a:rPr lang="en-US" dirty="0">
                          <a:effectLst/>
                          <a:latin typeface="Calibri" pitchFamily="34" charset="0"/>
                        </a:rPr>
                        <a:t>230</a:t>
                      </a:r>
                    </a:p>
                  </a:txBody>
                  <a:tcPr marL="76200" marR="76200" marT="76200" marB="76200"/>
                </a:tc>
                <a:tc>
                  <a:txBody>
                    <a:bodyPr/>
                    <a:lstStyle/>
                    <a:p>
                      <a:pPr algn="l" fontAlgn="t"/>
                      <a:r>
                        <a:rPr lang="en-US" dirty="0">
                          <a:effectLst/>
                          <a:latin typeface="Calibri" pitchFamily="34" charset="0"/>
                        </a:rPr>
                        <a:t>Audit Documentation</a:t>
                      </a:r>
                    </a:p>
                  </a:txBody>
                  <a:tcPr marL="76200" marR="76200" marT="76200" marB="76200"/>
                </a:tc>
                <a:tc>
                  <a:txBody>
                    <a:bodyPr/>
                    <a:lstStyle/>
                    <a:p>
                      <a:pPr algn="ctr" fontAlgn="t"/>
                      <a:r>
                        <a:rPr lang="en-US" sz="1800" dirty="0">
                          <a:effectLst/>
                          <a:latin typeface="Calibri" pitchFamily="34" charset="0"/>
                        </a:rPr>
                        <a:t> 1</a:t>
                      </a:r>
                      <a:r>
                        <a:rPr lang="en-US" sz="1800" baseline="30000" dirty="0">
                          <a:effectLst/>
                          <a:latin typeface="Calibri" pitchFamily="34" charset="0"/>
                        </a:rPr>
                        <a:t>st</a:t>
                      </a:r>
                      <a:r>
                        <a:rPr lang="en-US" sz="1800" baseline="0" dirty="0">
                          <a:effectLst/>
                          <a:latin typeface="Calibri" pitchFamily="34" charset="0"/>
                        </a:rPr>
                        <a:t> </a:t>
                      </a:r>
                      <a:r>
                        <a:rPr lang="en-US" sz="1800" dirty="0">
                          <a:effectLst/>
                          <a:latin typeface="Calibri" pitchFamily="34" charset="0"/>
                        </a:rPr>
                        <a:t>April , 2009</a:t>
                      </a:r>
                    </a:p>
                  </a:txBody>
                  <a:tcPr marL="76200" marR="76200" marT="76200" marB="76200"/>
                </a:tc>
                <a:extLst>
                  <a:ext uri="{0D108BD9-81ED-4DB2-BD59-A6C34878D82A}">
                    <a16:rowId xmlns:a16="http://schemas.microsoft.com/office/drawing/2014/main" val="10006"/>
                  </a:ext>
                </a:extLst>
              </a:tr>
              <a:tr h="473826">
                <a:tc>
                  <a:txBody>
                    <a:bodyPr/>
                    <a:lstStyle/>
                    <a:p>
                      <a:pPr algn="ctr" fontAlgn="t"/>
                      <a:r>
                        <a:rPr lang="en-US" dirty="0">
                          <a:effectLst/>
                          <a:latin typeface="Calibri" pitchFamily="34" charset="0"/>
                        </a:rPr>
                        <a:t>5.</a:t>
                      </a:r>
                    </a:p>
                  </a:txBody>
                  <a:tcPr marL="76200" marR="76200" marT="76200" marB="76200"/>
                </a:tc>
                <a:tc>
                  <a:txBody>
                    <a:bodyPr/>
                    <a:lstStyle/>
                    <a:p>
                      <a:pPr algn="ctr" fontAlgn="t"/>
                      <a:r>
                        <a:rPr lang="en-US" dirty="0">
                          <a:effectLst/>
                          <a:latin typeface="Calibri" pitchFamily="34" charset="0"/>
                        </a:rPr>
                        <a:t>240</a:t>
                      </a:r>
                    </a:p>
                  </a:txBody>
                  <a:tcPr marL="76200" marR="76200" marT="76200" marB="76200"/>
                </a:tc>
                <a:tc>
                  <a:txBody>
                    <a:bodyPr/>
                    <a:lstStyle/>
                    <a:p>
                      <a:pPr algn="l" fontAlgn="t"/>
                      <a:r>
                        <a:rPr lang="en-US" dirty="0">
                          <a:effectLst/>
                          <a:latin typeface="Calibri" pitchFamily="34" charset="0"/>
                        </a:rPr>
                        <a:t>The Auditor’s Responsibilities Relating to Fraud in an Audit of Financial Statements</a:t>
                      </a:r>
                    </a:p>
                  </a:txBody>
                  <a:tcPr marL="76200" marR="76200" marT="76200" marB="76200"/>
                </a:tc>
                <a:tc>
                  <a:txBody>
                    <a:bodyPr/>
                    <a:lstStyle/>
                    <a:p>
                      <a:pPr algn="ctr" fontAlgn="t"/>
                      <a:r>
                        <a:rPr lang="en-US" sz="1800" dirty="0">
                          <a:effectLst/>
                          <a:latin typeface="Calibri" pitchFamily="34" charset="0"/>
                        </a:rPr>
                        <a:t>1</a:t>
                      </a:r>
                      <a:r>
                        <a:rPr lang="en-US" sz="1800" baseline="30000" dirty="0">
                          <a:effectLst/>
                          <a:latin typeface="Calibri" pitchFamily="34" charset="0"/>
                        </a:rPr>
                        <a:t>st</a:t>
                      </a:r>
                      <a:r>
                        <a:rPr lang="en-US" sz="1800" baseline="0" dirty="0">
                          <a:effectLst/>
                          <a:latin typeface="Calibri" pitchFamily="34" charset="0"/>
                        </a:rPr>
                        <a:t> </a:t>
                      </a:r>
                      <a:r>
                        <a:rPr lang="en-US" sz="1800" dirty="0">
                          <a:effectLst/>
                          <a:latin typeface="Calibri" pitchFamily="34" charset="0"/>
                        </a:rPr>
                        <a:t>April , 2009</a:t>
                      </a:r>
                    </a:p>
                  </a:txBody>
                  <a:tcPr marL="76200" marR="76200" marT="76200" marB="76200"/>
                </a:tc>
                <a:extLst>
                  <a:ext uri="{0D108BD9-81ED-4DB2-BD59-A6C34878D82A}">
                    <a16:rowId xmlns:a16="http://schemas.microsoft.com/office/drawing/2014/main" val="10007"/>
                  </a:ext>
                </a:extLst>
              </a:tr>
              <a:tr h="428991">
                <a:tc>
                  <a:txBody>
                    <a:bodyPr/>
                    <a:lstStyle/>
                    <a:p>
                      <a:pPr algn="ctr" fontAlgn="t"/>
                      <a:r>
                        <a:rPr lang="en-US" dirty="0">
                          <a:effectLst/>
                          <a:latin typeface="Calibri" pitchFamily="34" charset="0"/>
                        </a:rPr>
                        <a:t>6.</a:t>
                      </a:r>
                    </a:p>
                  </a:txBody>
                  <a:tcPr marL="76200" marR="76200" marT="76200" marB="76200"/>
                </a:tc>
                <a:tc>
                  <a:txBody>
                    <a:bodyPr/>
                    <a:lstStyle/>
                    <a:p>
                      <a:pPr algn="ctr" fontAlgn="t"/>
                      <a:r>
                        <a:rPr lang="en-US" dirty="0">
                          <a:effectLst/>
                          <a:latin typeface="Calibri" pitchFamily="34" charset="0"/>
                        </a:rPr>
                        <a:t>250</a:t>
                      </a:r>
                    </a:p>
                  </a:txBody>
                  <a:tcPr marL="76200" marR="76200" marT="76200" marB="76200"/>
                </a:tc>
                <a:tc>
                  <a:txBody>
                    <a:bodyPr/>
                    <a:lstStyle/>
                    <a:p>
                      <a:pPr algn="l" fontAlgn="t"/>
                      <a:r>
                        <a:rPr lang="en-US" dirty="0">
                          <a:effectLst/>
                          <a:latin typeface="Calibri" pitchFamily="34" charset="0"/>
                        </a:rPr>
                        <a:t>Consideration of Laws and Regulations in an Audit of Financial Statements</a:t>
                      </a:r>
                    </a:p>
                  </a:txBody>
                  <a:tcPr marL="76200" marR="76200" marT="76200" marB="76200"/>
                </a:tc>
                <a:tc>
                  <a:txBody>
                    <a:bodyPr/>
                    <a:lstStyle/>
                    <a:p>
                      <a:pPr algn="ctr" fontAlgn="t"/>
                      <a:r>
                        <a:rPr lang="en-US" sz="1800" dirty="0">
                          <a:effectLst/>
                          <a:latin typeface="Calibri" pitchFamily="34" charset="0"/>
                        </a:rPr>
                        <a:t>1</a:t>
                      </a:r>
                      <a:r>
                        <a:rPr lang="en-US" sz="1800" baseline="30000" dirty="0">
                          <a:effectLst/>
                          <a:latin typeface="Calibri" pitchFamily="34" charset="0"/>
                        </a:rPr>
                        <a:t>st</a:t>
                      </a:r>
                      <a:r>
                        <a:rPr lang="en-US" sz="1800" baseline="0" dirty="0">
                          <a:effectLst/>
                          <a:latin typeface="Calibri" pitchFamily="34" charset="0"/>
                        </a:rPr>
                        <a:t> </a:t>
                      </a:r>
                      <a:r>
                        <a:rPr lang="en-US" sz="1800" dirty="0">
                          <a:effectLst/>
                          <a:latin typeface="Calibri" pitchFamily="34" charset="0"/>
                        </a:rPr>
                        <a:t>April , 2009</a:t>
                      </a:r>
                    </a:p>
                  </a:txBody>
                  <a:tcPr marL="76200" marR="76200" marT="76200" marB="76200"/>
                </a:tc>
                <a:extLst>
                  <a:ext uri="{0D108BD9-81ED-4DB2-BD59-A6C34878D82A}">
                    <a16:rowId xmlns:a16="http://schemas.microsoft.com/office/drawing/2014/main" val="10008"/>
                  </a:ext>
                </a:extLst>
              </a:tr>
              <a:tr h="398010">
                <a:tc>
                  <a:txBody>
                    <a:bodyPr/>
                    <a:lstStyle/>
                    <a:p>
                      <a:pPr algn="ctr" fontAlgn="t"/>
                      <a:r>
                        <a:rPr lang="en-US" dirty="0">
                          <a:effectLst/>
                          <a:latin typeface="Calibri" pitchFamily="34" charset="0"/>
                        </a:rPr>
                        <a:t>7.</a:t>
                      </a:r>
                    </a:p>
                  </a:txBody>
                  <a:tcPr marL="76200" marR="76200" marT="76200" marB="76200"/>
                </a:tc>
                <a:tc>
                  <a:txBody>
                    <a:bodyPr/>
                    <a:lstStyle/>
                    <a:p>
                      <a:pPr algn="ctr" fontAlgn="t"/>
                      <a:r>
                        <a:rPr lang="en-US" dirty="0">
                          <a:effectLst/>
                          <a:latin typeface="Calibri" pitchFamily="34" charset="0"/>
                        </a:rPr>
                        <a:t>260 (Revised)</a:t>
                      </a:r>
                    </a:p>
                  </a:txBody>
                  <a:tcPr marL="76200" marR="76200" marT="76200" marB="76200"/>
                </a:tc>
                <a:tc>
                  <a:txBody>
                    <a:bodyPr/>
                    <a:lstStyle/>
                    <a:p>
                      <a:pPr algn="l" fontAlgn="t"/>
                      <a:r>
                        <a:rPr lang="en-US" dirty="0">
                          <a:effectLst/>
                          <a:latin typeface="Calibri" pitchFamily="34" charset="0"/>
                        </a:rPr>
                        <a:t>Communication with Those Charged with Governance</a:t>
                      </a:r>
                    </a:p>
                  </a:txBody>
                  <a:tcPr marL="76200" marR="76200" marT="76200" marB="76200"/>
                </a:tc>
                <a:tc>
                  <a:txBody>
                    <a:bodyPr/>
                    <a:lstStyle/>
                    <a:p>
                      <a:pPr algn="ctr" fontAlgn="t"/>
                      <a:r>
                        <a:rPr lang="en-US" sz="1800" dirty="0">
                          <a:effectLst/>
                          <a:latin typeface="Calibri" pitchFamily="34" charset="0"/>
                        </a:rPr>
                        <a:t>1</a:t>
                      </a:r>
                      <a:r>
                        <a:rPr lang="en-US" sz="1800" baseline="30000" dirty="0">
                          <a:effectLst/>
                          <a:latin typeface="Calibri" pitchFamily="34" charset="0"/>
                        </a:rPr>
                        <a:t>st</a:t>
                      </a:r>
                      <a:r>
                        <a:rPr lang="en-US" sz="1800" baseline="0" dirty="0">
                          <a:effectLst/>
                          <a:latin typeface="Calibri" pitchFamily="34" charset="0"/>
                        </a:rPr>
                        <a:t> </a:t>
                      </a:r>
                      <a:r>
                        <a:rPr lang="en-US" sz="1800" dirty="0">
                          <a:effectLst/>
                          <a:latin typeface="Calibri" pitchFamily="34" charset="0"/>
                        </a:rPr>
                        <a:t>April , 2017</a:t>
                      </a:r>
                    </a:p>
                  </a:txBody>
                  <a:tcPr marL="76200" marR="76200" marT="76200" marB="76200"/>
                </a:tc>
                <a:extLst>
                  <a:ext uri="{0D108BD9-81ED-4DB2-BD59-A6C34878D82A}">
                    <a16:rowId xmlns:a16="http://schemas.microsoft.com/office/drawing/2014/main" val="10009"/>
                  </a:ext>
                </a:extLst>
              </a:tr>
              <a:tr h="640580">
                <a:tc>
                  <a:txBody>
                    <a:bodyPr/>
                    <a:lstStyle/>
                    <a:p>
                      <a:pPr algn="ctr" fontAlgn="t"/>
                      <a:r>
                        <a:rPr lang="en-US" dirty="0">
                          <a:effectLst/>
                          <a:latin typeface="Calibri" pitchFamily="34" charset="0"/>
                        </a:rPr>
                        <a:t>8.</a:t>
                      </a:r>
                    </a:p>
                  </a:txBody>
                  <a:tcPr marL="76200" marR="76200" marT="76200" marB="76200"/>
                </a:tc>
                <a:tc>
                  <a:txBody>
                    <a:bodyPr/>
                    <a:lstStyle/>
                    <a:p>
                      <a:pPr algn="ctr" fontAlgn="t"/>
                      <a:r>
                        <a:rPr lang="en-US" dirty="0">
                          <a:effectLst/>
                          <a:latin typeface="Calibri" pitchFamily="34" charset="0"/>
                        </a:rPr>
                        <a:t>265</a:t>
                      </a:r>
                    </a:p>
                  </a:txBody>
                  <a:tcPr marL="76200" marR="76200" marT="76200" marB="76200"/>
                </a:tc>
                <a:tc>
                  <a:txBody>
                    <a:bodyPr/>
                    <a:lstStyle/>
                    <a:p>
                      <a:pPr algn="l" fontAlgn="t"/>
                      <a:r>
                        <a:rPr lang="en-US" dirty="0">
                          <a:effectLst/>
                          <a:latin typeface="Calibri" pitchFamily="34" charset="0"/>
                        </a:rPr>
                        <a:t>Communicating Deficiencies in Internal Control to Those Charged with Governance and Management</a:t>
                      </a:r>
                    </a:p>
                  </a:txBody>
                  <a:tcPr marL="76200" marR="76200" marT="76200" marB="76200"/>
                </a:tc>
                <a:tc>
                  <a:txBody>
                    <a:bodyPr/>
                    <a:lstStyle/>
                    <a:p>
                      <a:pPr algn="ctr" fontAlgn="t"/>
                      <a:r>
                        <a:rPr lang="en-US" sz="1800" dirty="0">
                          <a:effectLst/>
                          <a:latin typeface="Calibri" pitchFamily="34" charset="0"/>
                        </a:rPr>
                        <a:t>1</a:t>
                      </a:r>
                      <a:r>
                        <a:rPr lang="en-US" sz="1800" baseline="30000" dirty="0">
                          <a:effectLst/>
                          <a:latin typeface="Calibri" pitchFamily="34" charset="0"/>
                        </a:rPr>
                        <a:t>st</a:t>
                      </a:r>
                      <a:r>
                        <a:rPr lang="en-US" sz="1800" baseline="0" dirty="0">
                          <a:effectLst/>
                          <a:latin typeface="Calibri" pitchFamily="34" charset="0"/>
                        </a:rPr>
                        <a:t> </a:t>
                      </a:r>
                      <a:r>
                        <a:rPr lang="en-US" sz="1800" dirty="0">
                          <a:effectLst/>
                          <a:latin typeface="Calibri" pitchFamily="34" charset="0"/>
                        </a:rPr>
                        <a:t>April , 2010</a:t>
                      </a:r>
                    </a:p>
                  </a:txBody>
                  <a:tcPr marL="76200" marR="76200" marT="76200" marB="76200"/>
                </a:tc>
                <a:extLst>
                  <a:ext uri="{0D108BD9-81ED-4DB2-BD59-A6C34878D82A}">
                    <a16:rowId xmlns:a16="http://schemas.microsoft.com/office/drawing/2014/main" val="10010"/>
                  </a:ext>
                </a:extLst>
              </a:tr>
              <a:tr h="0">
                <a:tc>
                  <a:txBody>
                    <a:bodyPr/>
                    <a:lstStyle/>
                    <a:p>
                      <a:pPr algn="ctr" fontAlgn="t"/>
                      <a:r>
                        <a:rPr lang="en-US" dirty="0">
                          <a:effectLst/>
                          <a:latin typeface="Calibri" pitchFamily="34" charset="0"/>
                        </a:rPr>
                        <a:t>9.</a:t>
                      </a:r>
                    </a:p>
                  </a:txBody>
                  <a:tcPr marL="76200" marR="76200" marT="76200" marB="76200"/>
                </a:tc>
                <a:tc>
                  <a:txBody>
                    <a:bodyPr/>
                    <a:lstStyle/>
                    <a:p>
                      <a:pPr algn="ctr" fontAlgn="t"/>
                      <a:r>
                        <a:rPr lang="en-US" dirty="0">
                          <a:effectLst/>
                          <a:latin typeface="Calibri" pitchFamily="34" charset="0"/>
                        </a:rPr>
                        <a:t>299 (Revised)</a:t>
                      </a:r>
                    </a:p>
                  </a:txBody>
                  <a:tcPr marL="76200" marR="76200" marT="76200" marB="76200"/>
                </a:tc>
                <a:tc>
                  <a:txBody>
                    <a:bodyPr/>
                    <a:lstStyle/>
                    <a:p>
                      <a:pPr algn="l" fontAlgn="t"/>
                      <a:r>
                        <a:rPr lang="en-US" b="0" i="0" kern="1200" dirty="0">
                          <a:solidFill>
                            <a:schemeClr val="dk1"/>
                          </a:solidFill>
                          <a:effectLst/>
                          <a:latin typeface="+mn-lt"/>
                          <a:ea typeface="+mn-ea"/>
                          <a:cs typeface="+mn-cs"/>
                        </a:rPr>
                        <a:t>Joint Audit of Financial Statements</a:t>
                      </a:r>
                      <a:endParaRPr lang="en-US" b="0" dirty="0">
                        <a:effectLst/>
                        <a:latin typeface="Calibri" pitchFamily="34" charset="0"/>
                      </a:endParaRPr>
                    </a:p>
                  </a:txBody>
                  <a:tcPr marL="76200" marR="76200" marT="76200" marB="76200"/>
                </a:tc>
                <a:tc>
                  <a:txBody>
                    <a:bodyPr/>
                    <a:lstStyle/>
                    <a:p>
                      <a:pPr algn="ctr" fontAlgn="t"/>
                      <a:r>
                        <a:rPr lang="en-US" sz="1800" dirty="0">
                          <a:effectLst/>
                          <a:latin typeface="Calibri" pitchFamily="34" charset="0"/>
                        </a:rPr>
                        <a:t>1</a:t>
                      </a:r>
                      <a:r>
                        <a:rPr lang="en-US" sz="1800" baseline="30000" dirty="0">
                          <a:effectLst/>
                          <a:latin typeface="Calibri" pitchFamily="34" charset="0"/>
                        </a:rPr>
                        <a:t>st</a:t>
                      </a:r>
                      <a:r>
                        <a:rPr lang="en-US" sz="1800" baseline="0" dirty="0">
                          <a:effectLst/>
                          <a:latin typeface="Calibri" pitchFamily="34" charset="0"/>
                        </a:rPr>
                        <a:t> </a:t>
                      </a:r>
                      <a:r>
                        <a:rPr lang="en-US" sz="1800" dirty="0">
                          <a:effectLst/>
                          <a:latin typeface="Calibri" pitchFamily="34" charset="0"/>
                        </a:rPr>
                        <a:t>April , 2018</a:t>
                      </a:r>
                    </a:p>
                  </a:txBody>
                  <a:tcPr marL="76200" marR="76200" marT="76200" marB="76200"/>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2791198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7590" y="394854"/>
            <a:ext cx="11042627" cy="609600"/>
          </a:xfrm>
        </p:spPr>
        <p:txBody>
          <a:bodyPr/>
          <a:lstStyle/>
          <a:p>
            <a:r>
              <a:rPr lang="en-US" sz="3200" dirty="0">
                <a:latin typeface="Cambria" panose="02040503050406030204" pitchFamily="18" charset="0"/>
                <a:ea typeface="Cambria" panose="02040503050406030204" pitchFamily="18" charset="0"/>
                <a:cs typeface="Calibri" panose="020F0502020204030204" pitchFamily="34" charset="0"/>
              </a:rPr>
              <a:t>SA-260 Communication with those charged with Governance (Revised)</a:t>
            </a:r>
            <a:br>
              <a:rPr lang="en-US" sz="3600" dirty="0">
                <a:latin typeface="Cambria" panose="02040503050406030204" pitchFamily="18" charset="0"/>
                <a:ea typeface="Cambria" panose="02040503050406030204" pitchFamily="18" charset="0"/>
                <a:cs typeface="Calibri" panose="020F0502020204030204" pitchFamily="34" charset="0"/>
              </a:rPr>
            </a:br>
            <a:endParaRPr lang="en-US" sz="3600" dirty="0"/>
          </a:p>
        </p:txBody>
      </p:sp>
      <p:sp>
        <p:nvSpPr>
          <p:cNvPr id="3" name="Content Placeholder 2"/>
          <p:cNvSpPr>
            <a:spLocks noGrp="1"/>
          </p:cNvSpPr>
          <p:nvPr>
            <p:ph sz="quarter" idx="1"/>
          </p:nvPr>
        </p:nvSpPr>
        <p:spPr>
          <a:xfrm>
            <a:off x="637311" y="1281544"/>
            <a:ext cx="10931234" cy="4495800"/>
          </a:xfrm>
        </p:spPr>
        <p:txBody>
          <a:bodyPr/>
          <a:lstStyle/>
          <a:p>
            <a:pPr lvl="1">
              <a:buClr>
                <a:schemeClr val="tx2"/>
              </a:buClr>
            </a:pPr>
            <a:r>
              <a:rPr lang="en-US" sz="3000" u="sng" dirty="0">
                <a:latin typeface="Calibri" pitchFamily="34" charset="0"/>
              </a:rPr>
              <a:t>Matters relating to planning  that shall be discussed with  those charged with governance:-</a:t>
            </a:r>
          </a:p>
          <a:p>
            <a:pPr lvl="1">
              <a:buClr>
                <a:schemeClr val="tx2"/>
              </a:buClr>
              <a:buFont typeface="Wingdings" pitchFamily="2" charset="2"/>
              <a:buChar char="Ø"/>
            </a:pPr>
            <a:r>
              <a:rPr lang="en-US" sz="3000" dirty="0">
                <a:latin typeface="Calibri" pitchFamily="34" charset="0"/>
              </a:rPr>
              <a:t>How the external and internal auditor can work together in a constructive and complementary manner</a:t>
            </a:r>
          </a:p>
          <a:p>
            <a:pPr lvl="1">
              <a:buClr>
                <a:schemeClr val="tx2"/>
              </a:buClr>
              <a:buFont typeface="Wingdings" pitchFamily="2" charset="2"/>
              <a:buChar char="Ø"/>
            </a:pPr>
            <a:r>
              <a:rPr lang="en-US" sz="3000" dirty="0">
                <a:latin typeface="Calibri" pitchFamily="34" charset="0"/>
              </a:rPr>
              <a:t>The appropriate person(s) with whom the auditor shall communicate.</a:t>
            </a:r>
          </a:p>
          <a:p>
            <a:pPr lvl="1">
              <a:buClr>
                <a:schemeClr val="tx2"/>
              </a:buClr>
              <a:buFont typeface="Wingdings" pitchFamily="2" charset="2"/>
              <a:buChar char="Ø"/>
            </a:pPr>
            <a:r>
              <a:rPr lang="en-US" sz="3000" dirty="0">
                <a:latin typeface="Calibri" pitchFamily="34" charset="0"/>
              </a:rPr>
              <a:t>The allocation of responsibilities between those charged with governance and management.</a:t>
            </a:r>
          </a:p>
          <a:p>
            <a:pPr lvl="1">
              <a:buClr>
                <a:schemeClr val="tx2"/>
              </a:buClr>
              <a:buFont typeface="Wingdings" pitchFamily="2" charset="2"/>
              <a:buChar char="Ø"/>
            </a:pPr>
            <a:r>
              <a:rPr lang="en-US" sz="3000" dirty="0">
                <a:latin typeface="Calibri" pitchFamily="34" charset="0"/>
              </a:rPr>
              <a:t>The entity’s objectives and strategies, and the related business risks which may result in material misstatements.</a:t>
            </a:r>
          </a:p>
          <a:p>
            <a:pPr lvl="1">
              <a:buClr>
                <a:schemeClr val="tx2"/>
              </a:buClr>
              <a:buFont typeface="Wingdings" pitchFamily="2" charset="2"/>
              <a:buChar char="Ø"/>
            </a:pPr>
            <a:endParaRPr lang="en-US" sz="3000" dirty="0">
              <a:latin typeface="Calibri" pitchFamily="34" charset="0"/>
            </a:endParaRPr>
          </a:p>
          <a:p>
            <a:pPr marL="366713" lvl="1" indent="0">
              <a:buClr>
                <a:schemeClr val="tx2"/>
              </a:buClr>
              <a:buNone/>
            </a:pPr>
            <a:endParaRPr lang="en-US" sz="3000" dirty="0">
              <a:latin typeface="Calibri" pitchFamily="34" charset="0"/>
            </a:endParaRPr>
          </a:p>
        </p:txBody>
      </p:sp>
      <p:sp>
        <p:nvSpPr>
          <p:cNvPr id="4" name="Slide Number Placeholder 3"/>
          <p:cNvSpPr>
            <a:spLocks noGrp="1"/>
          </p:cNvSpPr>
          <p:nvPr>
            <p:ph type="sldNum" sz="quarter" idx="12"/>
          </p:nvPr>
        </p:nvSpPr>
        <p:spPr/>
        <p:txBody>
          <a:bodyPr/>
          <a:lstStyle/>
          <a:p>
            <a:fld id="{6A8C29CB-4217-45B2-83D7-9F7C74936F11}" type="slidenum">
              <a:rPr lang="en-IN" smtClean="0"/>
              <a:pPr/>
              <a:t>30</a:t>
            </a:fld>
            <a:endParaRPr lang="en-IN" dirty="0"/>
          </a:p>
        </p:txBody>
      </p:sp>
    </p:spTree>
    <p:extLst>
      <p:ext uri="{BB962C8B-B14F-4D97-AF65-F5344CB8AC3E}">
        <p14:creationId xmlns:p14="http://schemas.microsoft.com/office/powerpoint/2010/main" val="15256039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7590" y="394854"/>
            <a:ext cx="11139609" cy="609600"/>
          </a:xfrm>
        </p:spPr>
        <p:txBody>
          <a:bodyPr/>
          <a:lstStyle/>
          <a:p>
            <a:r>
              <a:rPr lang="en-US" sz="3200" dirty="0">
                <a:latin typeface="Cambria" panose="02040503050406030204" pitchFamily="18" charset="0"/>
                <a:ea typeface="Cambria" panose="02040503050406030204" pitchFamily="18" charset="0"/>
                <a:cs typeface="Calibri" panose="020F0502020204030204" pitchFamily="34" charset="0"/>
              </a:rPr>
              <a:t>SA-260 Communication with those charged with Governance (Revised)</a:t>
            </a:r>
            <a:br>
              <a:rPr lang="en-US" sz="3600" dirty="0">
                <a:latin typeface="Cambria" panose="02040503050406030204" pitchFamily="18" charset="0"/>
                <a:ea typeface="Cambria" panose="02040503050406030204" pitchFamily="18" charset="0"/>
                <a:cs typeface="Calibri" panose="020F0502020204030204" pitchFamily="34" charset="0"/>
              </a:rPr>
            </a:br>
            <a:endParaRPr lang="en-US" sz="3600" dirty="0"/>
          </a:p>
        </p:txBody>
      </p:sp>
      <p:sp>
        <p:nvSpPr>
          <p:cNvPr id="3" name="Content Placeholder 2"/>
          <p:cNvSpPr>
            <a:spLocks noGrp="1"/>
          </p:cNvSpPr>
          <p:nvPr>
            <p:ph sz="quarter" idx="1"/>
          </p:nvPr>
        </p:nvSpPr>
        <p:spPr>
          <a:xfrm>
            <a:off x="637311" y="1281544"/>
            <a:ext cx="10931234" cy="4495800"/>
          </a:xfrm>
        </p:spPr>
        <p:txBody>
          <a:bodyPr/>
          <a:lstStyle/>
          <a:p>
            <a:pPr lvl="1">
              <a:buClr>
                <a:schemeClr val="tx2"/>
              </a:buClr>
            </a:pPr>
            <a:r>
              <a:rPr lang="en-US" sz="3000" u="sng" dirty="0">
                <a:latin typeface="Calibri" pitchFamily="34" charset="0"/>
              </a:rPr>
              <a:t>Matters relating to planning  that shall be discussed with  those charged with governance:-</a:t>
            </a:r>
          </a:p>
          <a:p>
            <a:pPr lvl="1">
              <a:buClr>
                <a:schemeClr val="tx2"/>
              </a:buClr>
              <a:buFont typeface="Wingdings" pitchFamily="2" charset="2"/>
              <a:buChar char="Ø"/>
            </a:pPr>
            <a:r>
              <a:rPr lang="en-US" sz="3000" dirty="0">
                <a:latin typeface="Calibri" pitchFamily="34" charset="0"/>
              </a:rPr>
              <a:t>The actions of those charged with governance in response to developments in accounting standards</a:t>
            </a:r>
            <a:r>
              <a:rPr lang="en-US" sz="3000">
                <a:latin typeface="Calibri" pitchFamily="34" charset="0"/>
              </a:rPr>
              <a:t>, </a:t>
            </a:r>
            <a:endParaRPr lang="en-US" sz="3000" dirty="0">
              <a:latin typeface="Calibri" pitchFamily="34" charset="0"/>
            </a:endParaRPr>
          </a:p>
          <a:p>
            <a:pPr lvl="1">
              <a:buClr>
                <a:schemeClr val="tx2"/>
              </a:buClr>
              <a:buFont typeface="Wingdings" pitchFamily="2" charset="2"/>
              <a:buChar char="Ø"/>
            </a:pPr>
            <a:r>
              <a:rPr lang="en-US" sz="3000" dirty="0">
                <a:latin typeface="Calibri" pitchFamily="34" charset="0"/>
              </a:rPr>
              <a:t>The responses of those charged with governance to previous communications with the auditor.</a:t>
            </a:r>
          </a:p>
        </p:txBody>
      </p:sp>
      <p:sp>
        <p:nvSpPr>
          <p:cNvPr id="4" name="Slide Number Placeholder 3"/>
          <p:cNvSpPr>
            <a:spLocks noGrp="1"/>
          </p:cNvSpPr>
          <p:nvPr>
            <p:ph type="sldNum" sz="quarter" idx="12"/>
          </p:nvPr>
        </p:nvSpPr>
        <p:spPr/>
        <p:txBody>
          <a:bodyPr/>
          <a:lstStyle/>
          <a:p>
            <a:fld id="{6A8C29CB-4217-45B2-83D7-9F7C74936F11}" type="slidenum">
              <a:rPr lang="en-IN" smtClean="0"/>
              <a:pPr/>
              <a:t>31</a:t>
            </a:fld>
            <a:endParaRPr lang="en-IN" dirty="0"/>
          </a:p>
        </p:txBody>
      </p:sp>
    </p:spTree>
    <p:extLst>
      <p:ext uri="{BB962C8B-B14F-4D97-AF65-F5344CB8AC3E}">
        <p14:creationId xmlns:p14="http://schemas.microsoft.com/office/powerpoint/2010/main" val="366196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7590" y="394854"/>
            <a:ext cx="11098045" cy="609600"/>
          </a:xfrm>
        </p:spPr>
        <p:txBody>
          <a:bodyPr/>
          <a:lstStyle/>
          <a:p>
            <a:r>
              <a:rPr lang="en-US" sz="3200" dirty="0">
                <a:latin typeface="Cambria" panose="02040503050406030204" pitchFamily="18" charset="0"/>
                <a:ea typeface="Cambria" panose="02040503050406030204" pitchFamily="18" charset="0"/>
                <a:cs typeface="Calibri" panose="020F0502020204030204" pitchFamily="34" charset="0"/>
              </a:rPr>
              <a:t>SA-260 Communication with those charged with Governances (Revised)</a:t>
            </a:r>
            <a:br>
              <a:rPr lang="en-US" sz="3600" dirty="0">
                <a:latin typeface="Cambria" panose="02040503050406030204" pitchFamily="18" charset="0"/>
                <a:ea typeface="Cambria" panose="02040503050406030204" pitchFamily="18" charset="0"/>
                <a:cs typeface="Calibri" panose="020F0502020204030204" pitchFamily="34" charset="0"/>
              </a:rPr>
            </a:br>
            <a:endParaRPr lang="en-US" sz="3600" dirty="0"/>
          </a:p>
        </p:txBody>
      </p:sp>
      <p:sp>
        <p:nvSpPr>
          <p:cNvPr id="3" name="Content Placeholder 2"/>
          <p:cNvSpPr>
            <a:spLocks noGrp="1"/>
          </p:cNvSpPr>
          <p:nvPr>
            <p:ph sz="quarter" idx="1"/>
          </p:nvPr>
        </p:nvSpPr>
        <p:spPr>
          <a:xfrm>
            <a:off x="637311" y="1281544"/>
            <a:ext cx="10931234" cy="4495800"/>
          </a:xfrm>
        </p:spPr>
        <p:txBody>
          <a:bodyPr/>
          <a:lstStyle/>
          <a:p>
            <a:pPr lvl="1">
              <a:buClr>
                <a:schemeClr val="tx2"/>
              </a:buClr>
            </a:pPr>
            <a:r>
              <a:rPr lang="en-US" sz="3000" u="sng" dirty="0">
                <a:latin typeface="Calibri" pitchFamily="34" charset="0"/>
              </a:rPr>
              <a:t>Documentation requirements under the SA:-</a:t>
            </a:r>
          </a:p>
          <a:p>
            <a:pPr lvl="1">
              <a:buClr>
                <a:schemeClr val="tx2"/>
              </a:buClr>
              <a:buFont typeface="Wingdings" pitchFamily="2" charset="2"/>
              <a:buChar char="Ø"/>
            </a:pPr>
            <a:r>
              <a:rPr lang="en-US" sz="3000" dirty="0">
                <a:latin typeface="Calibri" pitchFamily="34" charset="0"/>
              </a:rPr>
              <a:t>Audit documentation of the matters communicated orally.</a:t>
            </a:r>
          </a:p>
          <a:p>
            <a:pPr lvl="1">
              <a:buClr>
                <a:schemeClr val="tx2"/>
              </a:buClr>
              <a:buFont typeface="Wingdings" pitchFamily="2" charset="2"/>
              <a:buChar char="Ø"/>
            </a:pPr>
            <a:r>
              <a:rPr lang="en-US" sz="3000" dirty="0">
                <a:latin typeface="Calibri" pitchFamily="34" charset="0"/>
              </a:rPr>
              <a:t>When and to whom the matter was communicated.</a:t>
            </a:r>
          </a:p>
          <a:p>
            <a:pPr lvl="1">
              <a:buClr>
                <a:schemeClr val="tx2"/>
              </a:buClr>
              <a:buFont typeface="Wingdings" pitchFamily="2" charset="2"/>
              <a:buChar char="Ø"/>
            </a:pPr>
            <a:r>
              <a:rPr lang="en-US" sz="3000" dirty="0">
                <a:latin typeface="Calibri" pitchFamily="34" charset="0"/>
              </a:rPr>
              <a:t>Retaining a copy of the communication as a part of audit documentation.</a:t>
            </a:r>
          </a:p>
        </p:txBody>
      </p:sp>
      <p:sp>
        <p:nvSpPr>
          <p:cNvPr id="4" name="Slide Number Placeholder 3"/>
          <p:cNvSpPr>
            <a:spLocks noGrp="1"/>
          </p:cNvSpPr>
          <p:nvPr>
            <p:ph type="sldNum" sz="quarter" idx="12"/>
          </p:nvPr>
        </p:nvSpPr>
        <p:spPr/>
        <p:txBody>
          <a:bodyPr/>
          <a:lstStyle/>
          <a:p>
            <a:fld id="{6A8C29CB-4217-45B2-83D7-9F7C74936F11}" type="slidenum">
              <a:rPr lang="en-IN" smtClean="0"/>
              <a:pPr/>
              <a:t>32</a:t>
            </a:fld>
            <a:endParaRPr lang="en-IN" dirty="0"/>
          </a:p>
        </p:txBody>
      </p:sp>
    </p:spTree>
    <p:extLst>
      <p:ext uri="{BB962C8B-B14F-4D97-AF65-F5344CB8AC3E}">
        <p14:creationId xmlns:p14="http://schemas.microsoft.com/office/powerpoint/2010/main" val="31668872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99042-E0CE-49A7-AC80-AD80647BDB1C}"/>
              </a:ext>
            </a:extLst>
          </p:cNvPr>
          <p:cNvSpPr>
            <a:spLocks noGrp="1"/>
          </p:cNvSpPr>
          <p:nvPr>
            <p:ph type="title"/>
          </p:nvPr>
        </p:nvSpPr>
        <p:spPr/>
        <p:txBody>
          <a:bodyPr/>
          <a:lstStyle/>
          <a:p>
            <a:r>
              <a:rPr lang="en-IN" sz="3400" dirty="0">
                <a:latin typeface="Cambria" panose="02040503050406030204" pitchFamily="18" charset="0"/>
              </a:rPr>
              <a:t>QRB Reports</a:t>
            </a:r>
          </a:p>
        </p:txBody>
      </p:sp>
      <p:sp>
        <p:nvSpPr>
          <p:cNvPr id="3" name="Content Placeholder 2">
            <a:extLst>
              <a:ext uri="{FF2B5EF4-FFF2-40B4-BE49-F238E27FC236}">
                <a16:creationId xmlns:a16="http://schemas.microsoft.com/office/drawing/2014/main" id="{7404F5A1-3100-4225-A5A4-CC014C8F1E8B}"/>
              </a:ext>
            </a:extLst>
          </p:cNvPr>
          <p:cNvSpPr>
            <a:spLocks noGrp="1"/>
          </p:cNvSpPr>
          <p:nvPr>
            <p:ph sz="quarter" idx="1"/>
          </p:nvPr>
        </p:nvSpPr>
        <p:spPr>
          <a:xfrm>
            <a:off x="816864" y="1125184"/>
            <a:ext cx="11248466" cy="5504215"/>
          </a:xfrm>
        </p:spPr>
        <p:txBody>
          <a:bodyPr/>
          <a:lstStyle/>
          <a:p>
            <a:pPr algn="just"/>
            <a:r>
              <a:rPr lang="en-IN" sz="3000" dirty="0">
                <a:latin typeface="Calibri" panose="020F0502020204030204" pitchFamily="34" charset="0"/>
              </a:rPr>
              <a:t>The Report highlights the </a:t>
            </a:r>
            <a:r>
              <a:rPr lang="en-IN" sz="3000" b="1" dirty="0">
                <a:latin typeface="Calibri" panose="020F0502020204030204" pitchFamily="34" charset="0"/>
              </a:rPr>
              <a:t>key findings </a:t>
            </a:r>
            <a:r>
              <a:rPr lang="en-IN" sz="3000" dirty="0">
                <a:latin typeface="Calibri" panose="020F0502020204030204" pitchFamily="34" charset="0"/>
              </a:rPr>
              <a:t>observed in the audit quality reviews conducted, the approach for review, overall trend, expectations and other focus areas in respect of various areas. </a:t>
            </a:r>
          </a:p>
          <a:p>
            <a:pPr marL="0" indent="0" algn="just">
              <a:buNone/>
            </a:pPr>
            <a:endParaRPr lang="en-IN" sz="3000" dirty="0">
              <a:latin typeface="Calibri" panose="020F0502020204030204" pitchFamily="34" charset="0"/>
            </a:endParaRPr>
          </a:p>
          <a:p>
            <a:pPr algn="just"/>
            <a:r>
              <a:rPr lang="en-IN" sz="3000" dirty="0">
                <a:latin typeface="Calibri" panose="020F0502020204030204" pitchFamily="34" charset="0"/>
              </a:rPr>
              <a:t>Key findings are reported as under ;</a:t>
            </a:r>
          </a:p>
          <a:p>
            <a:pPr marL="808038" indent="-452438" algn="just">
              <a:buFont typeface="Wingdings" panose="05000000000000000000" pitchFamily="2" charset="2"/>
              <a:buChar char="Ø"/>
              <a:tabLst>
                <a:tab pos="712788" algn="l"/>
              </a:tabLst>
            </a:pPr>
            <a:r>
              <a:rPr lang="en-IN" sz="3000" dirty="0">
                <a:latin typeface="Calibri" panose="020F0502020204030204" pitchFamily="34" charset="0"/>
              </a:rPr>
              <a:t>Standards on Auditing</a:t>
            </a:r>
          </a:p>
          <a:p>
            <a:pPr marL="808038" indent="-452438" algn="just">
              <a:buFont typeface="Wingdings" panose="05000000000000000000" pitchFamily="2" charset="2"/>
              <a:buChar char="Ø"/>
              <a:tabLst>
                <a:tab pos="712788" algn="l"/>
              </a:tabLst>
            </a:pPr>
            <a:r>
              <a:rPr lang="en-IN" sz="3000" dirty="0">
                <a:latin typeface="Calibri" panose="020F0502020204030204" pitchFamily="34" charset="0"/>
              </a:rPr>
              <a:t>Accounting Standards</a:t>
            </a:r>
          </a:p>
          <a:p>
            <a:pPr marL="808038" indent="-452438" algn="just">
              <a:buFont typeface="Wingdings" panose="05000000000000000000" pitchFamily="2" charset="2"/>
              <a:buChar char="Ø"/>
              <a:tabLst>
                <a:tab pos="712788" algn="l"/>
              </a:tabLst>
            </a:pPr>
            <a:r>
              <a:rPr lang="en-IN" sz="3000" dirty="0">
                <a:latin typeface="Calibri" panose="020F0502020204030204" pitchFamily="34" charset="0"/>
              </a:rPr>
              <a:t>Other Relevant Laws and Regulations including CARO.</a:t>
            </a:r>
          </a:p>
        </p:txBody>
      </p:sp>
      <p:sp>
        <p:nvSpPr>
          <p:cNvPr id="4" name="Slide Number Placeholder 3">
            <a:extLst>
              <a:ext uri="{FF2B5EF4-FFF2-40B4-BE49-F238E27FC236}">
                <a16:creationId xmlns:a16="http://schemas.microsoft.com/office/drawing/2014/main" id="{67DE999F-DD43-4B15-B050-652C416DCCCE}"/>
              </a:ext>
            </a:extLst>
          </p:cNvPr>
          <p:cNvSpPr>
            <a:spLocks noGrp="1"/>
          </p:cNvSpPr>
          <p:nvPr>
            <p:ph type="sldNum" sz="quarter" idx="12"/>
          </p:nvPr>
        </p:nvSpPr>
        <p:spPr/>
        <p:txBody>
          <a:bodyPr/>
          <a:lstStyle/>
          <a:p>
            <a:fld id="{6A8C29CB-4217-45B2-83D7-9F7C74936F11}" type="slidenum">
              <a:rPr lang="en-IN" smtClean="0"/>
              <a:pPr/>
              <a:t>33</a:t>
            </a:fld>
            <a:endParaRPr lang="en-IN" dirty="0"/>
          </a:p>
        </p:txBody>
      </p:sp>
    </p:spTree>
    <p:extLst>
      <p:ext uri="{BB962C8B-B14F-4D97-AF65-F5344CB8AC3E}">
        <p14:creationId xmlns:p14="http://schemas.microsoft.com/office/powerpoint/2010/main" val="2986871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99042-E0CE-49A7-AC80-AD80647BDB1C}"/>
              </a:ext>
            </a:extLst>
          </p:cNvPr>
          <p:cNvSpPr>
            <a:spLocks noGrp="1"/>
          </p:cNvSpPr>
          <p:nvPr>
            <p:ph type="title"/>
          </p:nvPr>
        </p:nvSpPr>
        <p:spPr/>
        <p:txBody>
          <a:bodyPr/>
          <a:lstStyle/>
          <a:p>
            <a:r>
              <a:rPr lang="en-IN" sz="3400" dirty="0">
                <a:latin typeface="Cambria" panose="02040503050406030204" pitchFamily="18" charset="0"/>
              </a:rPr>
              <a:t>Key findings of QRB - (SA 210) </a:t>
            </a:r>
          </a:p>
        </p:txBody>
      </p:sp>
      <p:sp>
        <p:nvSpPr>
          <p:cNvPr id="6" name="Content Placeholder 5">
            <a:extLst>
              <a:ext uri="{FF2B5EF4-FFF2-40B4-BE49-F238E27FC236}">
                <a16:creationId xmlns:a16="http://schemas.microsoft.com/office/drawing/2014/main" id="{5F03D2FA-F6A1-4FC1-A41B-9D23ABB1E55C}"/>
              </a:ext>
            </a:extLst>
          </p:cNvPr>
          <p:cNvSpPr>
            <a:spLocks noGrp="1"/>
          </p:cNvSpPr>
          <p:nvPr>
            <p:ph sz="quarter" idx="1"/>
          </p:nvPr>
        </p:nvSpPr>
        <p:spPr>
          <a:xfrm>
            <a:off x="816864" y="991592"/>
            <a:ext cx="11248466" cy="5207327"/>
          </a:xfrm>
        </p:spPr>
        <p:txBody>
          <a:bodyPr/>
          <a:lstStyle/>
          <a:p>
            <a:pPr algn="just"/>
            <a:r>
              <a:rPr lang="en-IN" sz="3000" b="1" dirty="0">
                <a:latin typeface="Calibri" panose="020F0502020204030204" pitchFamily="34" charset="0"/>
              </a:rPr>
              <a:t>Agreeing the Terms of Audit Engagement (SA 210) </a:t>
            </a:r>
          </a:p>
          <a:p>
            <a:pPr marL="808038" indent="-534988" algn="just">
              <a:buFont typeface="Wingdings" panose="05000000000000000000" pitchFamily="2" charset="2"/>
              <a:buChar char="Ø"/>
            </a:pPr>
            <a:r>
              <a:rPr lang="en-IN" sz="3000" dirty="0">
                <a:latin typeface="Calibri" panose="020F0502020204030204" pitchFamily="34" charset="0"/>
              </a:rPr>
              <a:t>failure to issue Engagement letter (EL), EL issued did not mention that </a:t>
            </a:r>
            <a:r>
              <a:rPr lang="en-IN" sz="3000" b="1" u="sng" dirty="0">
                <a:latin typeface="Calibri" panose="020F0502020204030204" pitchFamily="34" charset="0"/>
              </a:rPr>
              <a:t>management acknowledgment</a:t>
            </a:r>
            <a:r>
              <a:rPr lang="en-IN" sz="3000" dirty="0">
                <a:latin typeface="Calibri" panose="020F0502020204030204" pitchFamily="34" charset="0"/>
              </a:rPr>
              <a:t> and responsibility for preparation of </a:t>
            </a:r>
            <a:r>
              <a:rPr lang="en-IN" sz="3000" b="1" u="sng" dirty="0">
                <a:latin typeface="Calibri" panose="020F0502020204030204" pitchFamily="34" charset="0"/>
              </a:rPr>
              <a:t>CFS</a:t>
            </a:r>
            <a:r>
              <a:rPr lang="en-IN" sz="3000" dirty="0">
                <a:latin typeface="Calibri" panose="020F0502020204030204" pitchFamily="34" charset="0"/>
              </a:rPr>
              <a:t>, Engagement letters </a:t>
            </a:r>
            <a:r>
              <a:rPr lang="en-IN" sz="3000" b="1" u="sng" dirty="0">
                <a:latin typeface="Calibri" panose="020F0502020204030204" pitchFamily="34" charset="0"/>
              </a:rPr>
              <a:t>not dated</a:t>
            </a:r>
            <a:r>
              <a:rPr lang="en-IN" sz="3000" dirty="0">
                <a:latin typeface="Calibri" panose="020F0502020204030204" pitchFamily="34" charset="0"/>
              </a:rPr>
              <a:t>; </a:t>
            </a:r>
          </a:p>
          <a:p>
            <a:pPr marL="808038" indent="-534988" algn="just">
              <a:buFont typeface="Wingdings" panose="05000000000000000000" pitchFamily="2" charset="2"/>
              <a:buChar char="Ø"/>
            </a:pPr>
            <a:r>
              <a:rPr lang="en-IN" sz="3000" dirty="0">
                <a:latin typeface="Calibri" panose="020F0502020204030204" pitchFamily="34" charset="0"/>
              </a:rPr>
              <a:t>EL </a:t>
            </a:r>
            <a:r>
              <a:rPr lang="en-IN" sz="3000" b="1" u="sng" dirty="0">
                <a:latin typeface="Calibri" panose="020F0502020204030204" pitchFamily="34" charset="0"/>
              </a:rPr>
              <a:t>NOT</a:t>
            </a:r>
            <a:r>
              <a:rPr lang="en-IN" sz="3000" dirty="0">
                <a:latin typeface="Calibri" panose="020F0502020204030204" pitchFamily="34" charset="0"/>
              </a:rPr>
              <a:t> issued for engagements like compilation of accounts, unaudited financial statements, assignment and corporate governance and other certificate assignments. </a:t>
            </a:r>
          </a:p>
          <a:p>
            <a:pPr marL="808038" indent="-534988" algn="just">
              <a:buFont typeface="Wingdings" panose="05000000000000000000" pitchFamily="2" charset="2"/>
              <a:buChar char="Ø"/>
            </a:pPr>
            <a:r>
              <a:rPr lang="en-IN" sz="3000" dirty="0">
                <a:latin typeface="Calibri" panose="020F0502020204030204" pitchFamily="34" charset="0"/>
              </a:rPr>
              <a:t>Request for </a:t>
            </a:r>
            <a:r>
              <a:rPr lang="en-IN" sz="3000" b="1" u="sng" dirty="0">
                <a:latin typeface="Calibri" panose="020F0502020204030204" pitchFamily="34" charset="0"/>
              </a:rPr>
              <a:t>NOC </a:t>
            </a:r>
            <a:r>
              <a:rPr lang="en-IN" sz="3000" dirty="0">
                <a:latin typeface="Calibri" panose="020F0502020204030204" pitchFamily="34" charset="0"/>
              </a:rPr>
              <a:t>to the previous auditors was after the date of formal acceptance of the engagement</a:t>
            </a:r>
          </a:p>
        </p:txBody>
      </p:sp>
      <p:sp>
        <p:nvSpPr>
          <p:cNvPr id="3" name="Slide Number Placeholder 2">
            <a:extLst>
              <a:ext uri="{FF2B5EF4-FFF2-40B4-BE49-F238E27FC236}">
                <a16:creationId xmlns:a16="http://schemas.microsoft.com/office/drawing/2014/main" id="{A96CE889-72E6-46D8-A111-9B34AE6E35C4}"/>
              </a:ext>
            </a:extLst>
          </p:cNvPr>
          <p:cNvSpPr>
            <a:spLocks noGrp="1"/>
          </p:cNvSpPr>
          <p:nvPr>
            <p:ph type="sldNum" sz="quarter" idx="12"/>
          </p:nvPr>
        </p:nvSpPr>
        <p:spPr/>
        <p:txBody>
          <a:bodyPr/>
          <a:lstStyle/>
          <a:p>
            <a:fld id="{6A8C29CB-4217-45B2-83D7-9F7C74936F11}" type="slidenum">
              <a:rPr lang="en-IN" smtClean="0"/>
              <a:pPr/>
              <a:t>34</a:t>
            </a:fld>
            <a:endParaRPr lang="en-IN" dirty="0"/>
          </a:p>
        </p:txBody>
      </p:sp>
    </p:spTree>
    <p:extLst>
      <p:ext uri="{BB962C8B-B14F-4D97-AF65-F5344CB8AC3E}">
        <p14:creationId xmlns:p14="http://schemas.microsoft.com/office/powerpoint/2010/main" val="18327955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5F03D2FA-F6A1-4FC1-A41B-9D23ABB1E55C}"/>
              </a:ext>
            </a:extLst>
          </p:cNvPr>
          <p:cNvSpPr>
            <a:spLocks noGrp="1"/>
          </p:cNvSpPr>
          <p:nvPr>
            <p:ph sz="quarter" idx="1"/>
          </p:nvPr>
        </p:nvSpPr>
        <p:spPr>
          <a:xfrm>
            <a:off x="816864" y="1086598"/>
            <a:ext cx="11248466" cy="4969818"/>
          </a:xfrm>
        </p:spPr>
        <p:txBody>
          <a:bodyPr/>
          <a:lstStyle/>
          <a:p>
            <a:pPr marL="808038" indent="-534988" algn="just">
              <a:buFont typeface="Wingdings" panose="05000000000000000000" pitchFamily="2" charset="2"/>
              <a:buChar char="Ø"/>
            </a:pPr>
            <a:r>
              <a:rPr lang="en-IN" sz="3000" dirty="0">
                <a:latin typeface="Calibri" panose="020F0502020204030204" pitchFamily="34" charset="0"/>
              </a:rPr>
              <a:t>EL did </a:t>
            </a:r>
            <a:r>
              <a:rPr lang="en-IN" sz="3000" b="1" u="sng" dirty="0">
                <a:latin typeface="Calibri" panose="020F0502020204030204" pitchFamily="34" charset="0"/>
              </a:rPr>
              <a:t>not </a:t>
            </a:r>
            <a:r>
              <a:rPr lang="en-IN" sz="3000" dirty="0">
                <a:latin typeface="Calibri" panose="020F0502020204030204" pitchFamily="34" charset="0"/>
              </a:rPr>
              <a:t>include reference of the </a:t>
            </a:r>
            <a:r>
              <a:rPr lang="en-IN" sz="3000" b="1" u="sng" dirty="0">
                <a:latin typeface="Calibri" panose="020F0502020204030204" pitchFamily="34" charset="0"/>
              </a:rPr>
              <a:t>basis of which fees </a:t>
            </a:r>
            <a:r>
              <a:rPr lang="en-IN" sz="3000" dirty="0">
                <a:latin typeface="Calibri" panose="020F0502020204030204" pitchFamily="34" charset="0"/>
              </a:rPr>
              <a:t>are computed and any billing arrangements agreed</a:t>
            </a:r>
          </a:p>
          <a:p>
            <a:pPr marL="808038" indent="-534988" algn="just">
              <a:buFont typeface="Wingdings" panose="05000000000000000000" pitchFamily="2" charset="2"/>
              <a:buChar char="Ø"/>
            </a:pPr>
            <a:endParaRPr lang="en-IN" sz="3000" dirty="0">
              <a:latin typeface="Calibri" panose="020F0502020204030204" pitchFamily="34" charset="0"/>
            </a:endParaRPr>
          </a:p>
          <a:p>
            <a:pPr marL="808038" indent="-534988" algn="just">
              <a:buFont typeface="Wingdings" panose="05000000000000000000" pitchFamily="2" charset="2"/>
              <a:buChar char="Ø"/>
            </a:pPr>
            <a:r>
              <a:rPr lang="en-IN" sz="3000" dirty="0">
                <a:latin typeface="Calibri" panose="020F0502020204030204" pitchFamily="34" charset="0"/>
              </a:rPr>
              <a:t>Board Resolution in favour of the Authorised Person who was </a:t>
            </a:r>
            <a:r>
              <a:rPr lang="en-IN" sz="3000" b="1" u="sng" dirty="0">
                <a:latin typeface="Calibri" panose="020F0502020204030204" pitchFamily="34" charset="0"/>
              </a:rPr>
              <a:t>authorised to sign Management Representation/ Engagement Letters </a:t>
            </a:r>
            <a:r>
              <a:rPr lang="en-IN" sz="3000" dirty="0">
                <a:latin typeface="Calibri" panose="020F0502020204030204" pitchFamily="34" charset="0"/>
              </a:rPr>
              <a:t>to Auditors and other documents and statements, extracts of minutes (Board) etc. were not available;</a:t>
            </a:r>
          </a:p>
        </p:txBody>
      </p:sp>
      <p:sp>
        <p:nvSpPr>
          <p:cNvPr id="8" name="Title 1">
            <a:extLst>
              <a:ext uri="{FF2B5EF4-FFF2-40B4-BE49-F238E27FC236}">
                <a16:creationId xmlns:a16="http://schemas.microsoft.com/office/drawing/2014/main" id="{BE678EF4-0CE7-40DC-9164-876C0429041D}"/>
              </a:ext>
            </a:extLst>
          </p:cNvPr>
          <p:cNvSpPr>
            <a:spLocks noGrp="1"/>
          </p:cNvSpPr>
          <p:nvPr>
            <p:ph type="title"/>
          </p:nvPr>
        </p:nvSpPr>
        <p:spPr>
          <a:xfrm>
            <a:off x="817563" y="228600"/>
            <a:ext cx="10871200" cy="609600"/>
          </a:xfrm>
        </p:spPr>
        <p:txBody>
          <a:bodyPr/>
          <a:lstStyle/>
          <a:p>
            <a:r>
              <a:rPr lang="en-IN" sz="3400" dirty="0">
                <a:latin typeface="Cambria" panose="02040503050406030204" pitchFamily="18" charset="0"/>
              </a:rPr>
              <a:t>Key findings of QRB - (SA 210) </a:t>
            </a:r>
          </a:p>
        </p:txBody>
      </p:sp>
      <p:sp>
        <p:nvSpPr>
          <p:cNvPr id="2" name="Slide Number Placeholder 1">
            <a:extLst>
              <a:ext uri="{FF2B5EF4-FFF2-40B4-BE49-F238E27FC236}">
                <a16:creationId xmlns:a16="http://schemas.microsoft.com/office/drawing/2014/main" id="{651618CE-3E9F-4FBD-8AA1-93699D9882B1}"/>
              </a:ext>
            </a:extLst>
          </p:cNvPr>
          <p:cNvSpPr>
            <a:spLocks noGrp="1"/>
          </p:cNvSpPr>
          <p:nvPr>
            <p:ph type="sldNum" sz="quarter" idx="12"/>
          </p:nvPr>
        </p:nvSpPr>
        <p:spPr/>
        <p:txBody>
          <a:bodyPr/>
          <a:lstStyle/>
          <a:p>
            <a:fld id="{6A8C29CB-4217-45B2-83D7-9F7C74936F11}" type="slidenum">
              <a:rPr lang="en-IN" smtClean="0"/>
              <a:pPr/>
              <a:t>35</a:t>
            </a:fld>
            <a:endParaRPr lang="en-IN" dirty="0"/>
          </a:p>
        </p:txBody>
      </p:sp>
    </p:spTree>
    <p:extLst>
      <p:ext uri="{BB962C8B-B14F-4D97-AF65-F5344CB8AC3E}">
        <p14:creationId xmlns:p14="http://schemas.microsoft.com/office/powerpoint/2010/main" val="36136069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5F03D2FA-F6A1-4FC1-A41B-9D23ABB1E55C}"/>
              </a:ext>
            </a:extLst>
          </p:cNvPr>
          <p:cNvSpPr>
            <a:spLocks noGrp="1"/>
          </p:cNvSpPr>
          <p:nvPr>
            <p:ph sz="quarter" idx="1"/>
          </p:nvPr>
        </p:nvSpPr>
        <p:spPr>
          <a:xfrm>
            <a:off x="816864" y="1086598"/>
            <a:ext cx="11248466" cy="4969818"/>
          </a:xfrm>
        </p:spPr>
        <p:txBody>
          <a:bodyPr/>
          <a:lstStyle/>
          <a:p>
            <a:pPr algn="just"/>
            <a:r>
              <a:rPr lang="en-IN" sz="3000" b="1" dirty="0">
                <a:latin typeface="Calibri" panose="020F0502020204030204" pitchFamily="34" charset="0"/>
              </a:rPr>
              <a:t>QUALITY CONTROL FOR AN AUDIT OF FINANCIAL STATEMENTS (SA- 220) </a:t>
            </a:r>
          </a:p>
          <a:p>
            <a:pPr marL="808038" indent="-534988" algn="just">
              <a:buFont typeface="Wingdings" panose="05000000000000000000" pitchFamily="2" charset="2"/>
              <a:buChar char="Ø"/>
            </a:pPr>
            <a:r>
              <a:rPr lang="en-IN" sz="3000" dirty="0">
                <a:latin typeface="Calibri" panose="020F0502020204030204" pitchFamily="34" charset="0"/>
              </a:rPr>
              <a:t>Written </a:t>
            </a:r>
            <a:r>
              <a:rPr lang="en-IN" sz="3000" b="1" u="sng" dirty="0">
                <a:latin typeface="Calibri" panose="020F0502020204030204" pitchFamily="34" charset="0"/>
              </a:rPr>
              <a:t>Independence </a:t>
            </a:r>
            <a:r>
              <a:rPr lang="en-IN" sz="3000" dirty="0">
                <a:latin typeface="Calibri" panose="020F0502020204030204" pitchFamily="34" charset="0"/>
              </a:rPr>
              <a:t>confirmation/ declaration not obtained from all firm personnel and others.</a:t>
            </a:r>
          </a:p>
          <a:p>
            <a:pPr marL="808038" indent="-534988" algn="just">
              <a:buFont typeface="Wingdings" panose="05000000000000000000" pitchFamily="2" charset="2"/>
              <a:buChar char="Ø"/>
            </a:pPr>
            <a:r>
              <a:rPr lang="en-IN" sz="3000" dirty="0">
                <a:latin typeface="Calibri" panose="020F0502020204030204" pitchFamily="34" charset="0"/>
              </a:rPr>
              <a:t>There was </a:t>
            </a:r>
            <a:r>
              <a:rPr lang="en-IN" sz="3000" b="1" u="sng" dirty="0">
                <a:latin typeface="Calibri" panose="020F0502020204030204" pitchFamily="34" charset="0"/>
              </a:rPr>
              <a:t>no proof </a:t>
            </a:r>
            <a:r>
              <a:rPr lang="en-IN" sz="3000" dirty="0">
                <a:latin typeface="Calibri" panose="020F0502020204030204" pitchFamily="34" charset="0"/>
              </a:rPr>
              <a:t>of assembly of the audit files within 60 days.</a:t>
            </a:r>
          </a:p>
          <a:p>
            <a:pPr marL="808038" indent="-534988" algn="just">
              <a:buFont typeface="Wingdings" panose="05000000000000000000" pitchFamily="2" charset="2"/>
              <a:buChar char="Ø"/>
            </a:pPr>
            <a:r>
              <a:rPr lang="en-IN" sz="3000" dirty="0">
                <a:latin typeface="Calibri" panose="020F0502020204030204" pitchFamily="34" charset="0"/>
              </a:rPr>
              <a:t>Periodic </a:t>
            </a:r>
            <a:r>
              <a:rPr lang="en-IN" sz="3000" b="1" u="sng" dirty="0">
                <a:latin typeface="Calibri" panose="020F0502020204030204" pitchFamily="34" charset="0"/>
              </a:rPr>
              <a:t>internal inspection </a:t>
            </a:r>
            <a:r>
              <a:rPr lang="en-IN" sz="3000" dirty="0">
                <a:latin typeface="Calibri" panose="020F0502020204030204" pitchFamily="34" charset="0"/>
              </a:rPr>
              <a:t>for compliance with the firm’s independence policies and procedures was not undertaken.</a:t>
            </a:r>
          </a:p>
        </p:txBody>
      </p:sp>
      <p:sp>
        <p:nvSpPr>
          <p:cNvPr id="8" name="Title 1">
            <a:extLst>
              <a:ext uri="{FF2B5EF4-FFF2-40B4-BE49-F238E27FC236}">
                <a16:creationId xmlns:a16="http://schemas.microsoft.com/office/drawing/2014/main" id="{64BD8E33-119B-4BA0-AC16-AC66319FCCE2}"/>
              </a:ext>
            </a:extLst>
          </p:cNvPr>
          <p:cNvSpPr>
            <a:spLocks noGrp="1"/>
          </p:cNvSpPr>
          <p:nvPr>
            <p:ph type="title"/>
          </p:nvPr>
        </p:nvSpPr>
        <p:spPr>
          <a:xfrm>
            <a:off x="817563" y="228600"/>
            <a:ext cx="10871200" cy="609600"/>
          </a:xfrm>
        </p:spPr>
        <p:txBody>
          <a:bodyPr/>
          <a:lstStyle/>
          <a:p>
            <a:r>
              <a:rPr lang="en-IN" sz="3400" dirty="0">
                <a:latin typeface="Cambria" panose="02040503050406030204" pitchFamily="18" charset="0"/>
              </a:rPr>
              <a:t>Key findings of QRB - (SA 220) </a:t>
            </a:r>
          </a:p>
        </p:txBody>
      </p:sp>
      <p:sp>
        <p:nvSpPr>
          <p:cNvPr id="2" name="Slide Number Placeholder 1">
            <a:extLst>
              <a:ext uri="{FF2B5EF4-FFF2-40B4-BE49-F238E27FC236}">
                <a16:creationId xmlns:a16="http://schemas.microsoft.com/office/drawing/2014/main" id="{A5E7FB6E-65CB-4EED-A4D5-338996745040}"/>
              </a:ext>
            </a:extLst>
          </p:cNvPr>
          <p:cNvSpPr>
            <a:spLocks noGrp="1"/>
          </p:cNvSpPr>
          <p:nvPr>
            <p:ph type="sldNum" sz="quarter" idx="12"/>
          </p:nvPr>
        </p:nvSpPr>
        <p:spPr/>
        <p:txBody>
          <a:bodyPr/>
          <a:lstStyle/>
          <a:p>
            <a:fld id="{6A8C29CB-4217-45B2-83D7-9F7C74936F11}" type="slidenum">
              <a:rPr lang="en-IN" smtClean="0"/>
              <a:pPr/>
              <a:t>36</a:t>
            </a:fld>
            <a:endParaRPr lang="en-IN" dirty="0"/>
          </a:p>
        </p:txBody>
      </p:sp>
    </p:spTree>
    <p:extLst>
      <p:ext uri="{BB962C8B-B14F-4D97-AF65-F5344CB8AC3E}">
        <p14:creationId xmlns:p14="http://schemas.microsoft.com/office/powerpoint/2010/main" val="6684510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5F03D2FA-F6A1-4FC1-A41B-9D23ABB1E55C}"/>
              </a:ext>
            </a:extLst>
          </p:cNvPr>
          <p:cNvSpPr>
            <a:spLocks noGrp="1"/>
          </p:cNvSpPr>
          <p:nvPr>
            <p:ph sz="quarter" idx="1"/>
          </p:nvPr>
        </p:nvSpPr>
        <p:spPr>
          <a:xfrm>
            <a:off x="816864" y="1086598"/>
            <a:ext cx="11248466" cy="4969818"/>
          </a:xfrm>
        </p:spPr>
        <p:txBody>
          <a:bodyPr/>
          <a:lstStyle/>
          <a:p>
            <a:pPr marL="808038" indent="-534988" algn="just">
              <a:buFont typeface="Wingdings" panose="05000000000000000000" pitchFamily="2" charset="2"/>
              <a:buChar char="Ø"/>
            </a:pPr>
            <a:r>
              <a:rPr lang="en-IN" sz="3000" dirty="0">
                <a:latin typeface="Calibri" panose="020F0502020204030204" pitchFamily="34" charset="0"/>
              </a:rPr>
              <a:t>Minutes of the planning meetings of the partners and qualified staff/ assistants were not maintained.</a:t>
            </a:r>
          </a:p>
          <a:p>
            <a:pPr marL="808038" indent="-534988" algn="just">
              <a:buFont typeface="Wingdings" panose="05000000000000000000" pitchFamily="2" charset="2"/>
              <a:buChar char="Ø"/>
            </a:pPr>
            <a:endParaRPr lang="en-IN" sz="3000" dirty="0">
              <a:latin typeface="Calibri" panose="020F0502020204030204" pitchFamily="34" charset="0"/>
            </a:endParaRPr>
          </a:p>
          <a:p>
            <a:pPr marL="808038" indent="-534988" algn="just">
              <a:buFont typeface="Wingdings" panose="05000000000000000000" pitchFamily="2" charset="2"/>
              <a:buChar char="Ø"/>
            </a:pPr>
            <a:r>
              <a:rPr lang="en-IN" sz="3000" dirty="0">
                <a:latin typeface="Calibri" panose="020F0502020204030204" pitchFamily="34" charset="0"/>
              </a:rPr>
              <a:t>Policies and procedures in accepting prospective client and assessing engagement risk not documented.</a:t>
            </a:r>
          </a:p>
          <a:p>
            <a:pPr marL="808038" indent="-534988" algn="just">
              <a:buFont typeface="Wingdings" panose="05000000000000000000" pitchFamily="2" charset="2"/>
              <a:buChar char="Ø"/>
            </a:pPr>
            <a:endParaRPr lang="en-IN" sz="3200" dirty="0">
              <a:latin typeface="Calibri" panose="020F0502020204030204" pitchFamily="34" charset="0"/>
            </a:endParaRPr>
          </a:p>
        </p:txBody>
      </p:sp>
      <p:sp>
        <p:nvSpPr>
          <p:cNvPr id="8" name="Title 1">
            <a:extLst>
              <a:ext uri="{FF2B5EF4-FFF2-40B4-BE49-F238E27FC236}">
                <a16:creationId xmlns:a16="http://schemas.microsoft.com/office/drawing/2014/main" id="{8EE1EC84-5B31-4279-B04D-D13F80CEE2E0}"/>
              </a:ext>
            </a:extLst>
          </p:cNvPr>
          <p:cNvSpPr>
            <a:spLocks noGrp="1"/>
          </p:cNvSpPr>
          <p:nvPr>
            <p:ph type="title"/>
          </p:nvPr>
        </p:nvSpPr>
        <p:spPr>
          <a:xfrm>
            <a:off x="817563" y="228600"/>
            <a:ext cx="10871200" cy="609600"/>
          </a:xfrm>
        </p:spPr>
        <p:txBody>
          <a:bodyPr/>
          <a:lstStyle/>
          <a:p>
            <a:r>
              <a:rPr lang="en-IN" sz="3400" dirty="0">
                <a:latin typeface="Cambria" panose="02040503050406030204" pitchFamily="18" charset="0"/>
              </a:rPr>
              <a:t>Key findings of QRB - (SA 220) </a:t>
            </a:r>
          </a:p>
        </p:txBody>
      </p:sp>
      <p:sp>
        <p:nvSpPr>
          <p:cNvPr id="2" name="Slide Number Placeholder 1">
            <a:extLst>
              <a:ext uri="{FF2B5EF4-FFF2-40B4-BE49-F238E27FC236}">
                <a16:creationId xmlns:a16="http://schemas.microsoft.com/office/drawing/2014/main" id="{3C6E0779-6276-4BDF-AE4A-2CFE5FAABB41}"/>
              </a:ext>
            </a:extLst>
          </p:cNvPr>
          <p:cNvSpPr>
            <a:spLocks noGrp="1"/>
          </p:cNvSpPr>
          <p:nvPr>
            <p:ph type="sldNum" sz="quarter" idx="12"/>
          </p:nvPr>
        </p:nvSpPr>
        <p:spPr/>
        <p:txBody>
          <a:bodyPr/>
          <a:lstStyle/>
          <a:p>
            <a:fld id="{6A8C29CB-4217-45B2-83D7-9F7C74936F11}" type="slidenum">
              <a:rPr lang="en-IN" smtClean="0"/>
              <a:pPr/>
              <a:t>37</a:t>
            </a:fld>
            <a:endParaRPr lang="en-IN" dirty="0"/>
          </a:p>
        </p:txBody>
      </p:sp>
    </p:spTree>
    <p:extLst>
      <p:ext uri="{BB962C8B-B14F-4D97-AF65-F5344CB8AC3E}">
        <p14:creationId xmlns:p14="http://schemas.microsoft.com/office/powerpoint/2010/main" val="15867608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5F03D2FA-F6A1-4FC1-A41B-9D23ABB1E55C}"/>
              </a:ext>
            </a:extLst>
          </p:cNvPr>
          <p:cNvSpPr>
            <a:spLocks noGrp="1"/>
          </p:cNvSpPr>
          <p:nvPr>
            <p:ph sz="quarter" idx="1"/>
          </p:nvPr>
        </p:nvSpPr>
        <p:spPr>
          <a:xfrm>
            <a:off x="816864" y="1086598"/>
            <a:ext cx="11248466" cy="4969818"/>
          </a:xfrm>
        </p:spPr>
        <p:txBody>
          <a:bodyPr/>
          <a:lstStyle/>
          <a:p>
            <a:pPr algn="just"/>
            <a:r>
              <a:rPr lang="en-IN" sz="3000" b="1" dirty="0">
                <a:latin typeface="Calibri" panose="020F0502020204030204" pitchFamily="34" charset="0"/>
              </a:rPr>
              <a:t>Audit Documentation (SA- 230) </a:t>
            </a:r>
          </a:p>
          <a:p>
            <a:pPr marL="808038" indent="-534988" algn="just">
              <a:buFont typeface="Wingdings" panose="05000000000000000000" pitchFamily="2" charset="2"/>
              <a:buChar char="Ø"/>
            </a:pPr>
            <a:r>
              <a:rPr lang="en-IN" sz="3000" dirty="0">
                <a:latin typeface="Calibri" panose="020F0502020204030204" pitchFamily="34" charset="0"/>
              </a:rPr>
              <a:t>Lack of audit </a:t>
            </a:r>
            <a:r>
              <a:rPr lang="en-IN" sz="3000" b="1" u="sng" dirty="0">
                <a:latin typeface="Calibri" panose="020F0502020204030204" pitchFamily="34" charset="0"/>
              </a:rPr>
              <a:t>documentation </a:t>
            </a:r>
            <a:r>
              <a:rPr lang="en-IN" sz="3000" dirty="0">
                <a:latin typeface="Calibri" panose="020F0502020204030204" pitchFamily="34" charset="0"/>
              </a:rPr>
              <a:t>for </a:t>
            </a:r>
            <a:r>
              <a:rPr lang="en-IN" sz="3000" b="1" u="sng" dirty="0">
                <a:latin typeface="Calibri" panose="020F0502020204030204" pitchFamily="34" charset="0"/>
              </a:rPr>
              <a:t>audit procedure performed and audit evidence </a:t>
            </a:r>
            <a:r>
              <a:rPr lang="en-IN" sz="3000" dirty="0">
                <a:latin typeface="Calibri" panose="020F0502020204030204" pitchFamily="34" charset="0"/>
              </a:rPr>
              <a:t>required by SA 200, 240, 250, 260, 320, 330, 500, 530, 610, 720 and SQC-1;</a:t>
            </a:r>
          </a:p>
          <a:p>
            <a:pPr marL="808038" indent="-534988" algn="just">
              <a:buFont typeface="Wingdings" panose="05000000000000000000" pitchFamily="2" charset="2"/>
              <a:buChar char="Ø"/>
            </a:pPr>
            <a:r>
              <a:rPr lang="en-IN" sz="3000" dirty="0">
                <a:latin typeface="Calibri" panose="020F0502020204030204" pitchFamily="34" charset="0"/>
              </a:rPr>
              <a:t>Lack of adequate audit evidence for audit procedure performed for reporting under </a:t>
            </a:r>
            <a:r>
              <a:rPr lang="en-IN" sz="3000" b="1" u="sng" dirty="0">
                <a:latin typeface="Calibri" panose="020F0502020204030204" pitchFamily="34" charset="0"/>
              </a:rPr>
              <a:t>CARO</a:t>
            </a:r>
            <a:r>
              <a:rPr lang="en-IN" sz="3000" dirty="0">
                <a:latin typeface="Calibri" panose="020F0502020204030204" pitchFamily="34" charset="0"/>
              </a:rPr>
              <a:t>;</a:t>
            </a:r>
          </a:p>
          <a:p>
            <a:pPr marL="808038" indent="-534988" algn="just">
              <a:buFont typeface="Wingdings" panose="05000000000000000000" pitchFamily="2" charset="2"/>
              <a:buChar char="Ø"/>
            </a:pPr>
            <a:r>
              <a:rPr lang="en-IN" sz="3000" dirty="0">
                <a:latin typeface="Calibri" panose="020F0502020204030204" pitchFamily="34" charset="0"/>
              </a:rPr>
              <a:t>Failure to </a:t>
            </a:r>
            <a:r>
              <a:rPr lang="en-IN" sz="3000" b="1" u="sng" dirty="0">
                <a:latin typeface="Calibri" panose="020F0502020204030204" pitchFamily="34" charset="0"/>
              </a:rPr>
              <a:t>prepare documentation </a:t>
            </a:r>
            <a:r>
              <a:rPr lang="en-IN" sz="3000" dirty="0">
                <a:latin typeface="Calibri" panose="020F0502020204030204" pitchFamily="34" charset="0"/>
              </a:rPr>
              <a:t>for </a:t>
            </a:r>
            <a:r>
              <a:rPr lang="en-IN" sz="3000" b="1" u="sng" dirty="0">
                <a:latin typeface="Calibri" panose="020F0502020204030204" pitchFamily="34" charset="0"/>
              </a:rPr>
              <a:t>work performed</a:t>
            </a:r>
            <a:r>
              <a:rPr lang="en-IN" sz="3000" dirty="0">
                <a:latin typeface="Calibri" panose="020F0502020204030204" pitchFamily="34" charset="0"/>
              </a:rPr>
              <a:t>, indicates that the firm has </a:t>
            </a:r>
            <a:r>
              <a:rPr lang="en-IN" sz="3000" b="1" u="sng" dirty="0">
                <a:latin typeface="Calibri" panose="020F0502020204030204" pitchFamily="34" charset="0"/>
              </a:rPr>
              <a:t>not </a:t>
            </a:r>
            <a:r>
              <a:rPr lang="en-IN" sz="3000" dirty="0">
                <a:latin typeface="Calibri" panose="020F0502020204030204" pitchFamily="34" charset="0"/>
              </a:rPr>
              <a:t>carried out appropriate audit procedures.</a:t>
            </a:r>
          </a:p>
        </p:txBody>
      </p:sp>
      <p:sp>
        <p:nvSpPr>
          <p:cNvPr id="7" name="Title 1">
            <a:extLst>
              <a:ext uri="{FF2B5EF4-FFF2-40B4-BE49-F238E27FC236}">
                <a16:creationId xmlns:a16="http://schemas.microsoft.com/office/drawing/2014/main" id="{3A81D33D-CB41-4174-A7BC-45BC50019223}"/>
              </a:ext>
            </a:extLst>
          </p:cNvPr>
          <p:cNvSpPr>
            <a:spLocks noGrp="1"/>
          </p:cNvSpPr>
          <p:nvPr>
            <p:ph type="title"/>
          </p:nvPr>
        </p:nvSpPr>
        <p:spPr>
          <a:xfrm>
            <a:off x="817563" y="228600"/>
            <a:ext cx="10871200" cy="609600"/>
          </a:xfrm>
        </p:spPr>
        <p:txBody>
          <a:bodyPr/>
          <a:lstStyle/>
          <a:p>
            <a:r>
              <a:rPr lang="en-IN" sz="3400" dirty="0">
                <a:latin typeface="Cambria" panose="02040503050406030204" pitchFamily="18" charset="0"/>
              </a:rPr>
              <a:t>Key findings of QRB - (SA 230) </a:t>
            </a:r>
          </a:p>
        </p:txBody>
      </p:sp>
      <p:sp>
        <p:nvSpPr>
          <p:cNvPr id="2" name="Slide Number Placeholder 1">
            <a:extLst>
              <a:ext uri="{FF2B5EF4-FFF2-40B4-BE49-F238E27FC236}">
                <a16:creationId xmlns:a16="http://schemas.microsoft.com/office/drawing/2014/main" id="{50F625E6-2260-4E04-904C-343DE73C50D1}"/>
              </a:ext>
            </a:extLst>
          </p:cNvPr>
          <p:cNvSpPr>
            <a:spLocks noGrp="1"/>
          </p:cNvSpPr>
          <p:nvPr>
            <p:ph type="sldNum" sz="quarter" idx="12"/>
          </p:nvPr>
        </p:nvSpPr>
        <p:spPr/>
        <p:txBody>
          <a:bodyPr/>
          <a:lstStyle/>
          <a:p>
            <a:fld id="{6A8C29CB-4217-45B2-83D7-9F7C74936F11}" type="slidenum">
              <a:rPr lang="en-IN" smtClean="0"/>
              <a:pPr/>
              <a:t>38</a:t>
            </a:fld>
            <a:endParaRPr lang="en-IN" dirty="0"/>
          </a:p>
        </p:txBody>
      </p:sp>
    </p:spTree>
    <p:extLst>
      <p:ext uri="{BB962C8B-B14F-4D97-AF65-F5344CB8AC3E}">
        <p14:creationId xmlns:p14="http://schemas.microsoft.com/office/powerpoint/2010/main" val="42490420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5F03D2FA-F6A1-4FC1-A41B-9D23ABB1E55C}"/>
              </a:ext>
            </a:extLst>
          </p:cNvPr>
          <p:cNvSpPr>
            <a:spLocks noGrp="1"/>
          </p:cNvSpPr>
          <p:nvPr>
            <p:ph sz="quarter" idx="1"/>
          </p:nvPr>
        </p:nvSpPr>
        <p:spPr>
          <a:xfrm>
            <a:off x="816864" y="979722"/>
            <a:ext cx="11248466" cy="5171695"/>
          </a:xfrm>
        </p:spPr>
        <p:txBody>
          <a:bodyPr/>
          <a:lstStyle/>
          <a:p>
            <a:pPr marL="534988" indent="-534988" algn="just">
              <a:buFont typeface="Wingdings" panose="05000000000000000000" pitchFamily="2" charset="2"/>
              <a:buChar char="Ø"/>
            </a:pPr>
            <a:r>
              <a:rPr lang="en-IN" sz="3000" dirty="0">
                <a:latin typeface="Calibri" panose="020F0502020204030204" pitchFamily="34" charset="0"/>
              </a:rPr>
              <a:t>No evidence of review of audit </a:t>
            </a:r>
            <a:r>
              <a:rPr lang="en-IN" sz="3000" b="1" u="sng" dirty="0">
                <a:latin typeface="Calibri" panose="020F0502020204030204" pitchFamily="34" charset="0"/>
              </a:rPr>
              <a:t>work papers </a:t>
            </a:r>
            <a:r>
              <a:rPr lang="en-IN" sz="3000" dirty="0">
                <a:latin typeface="Calibri" panose="020F0502020204030204" pitchFamily="34" charset="0"/>
              </a:rPr>
              <a:t>by way of </a:t>
            </a:r>
            <a:r>
              <a:rPr lang="en-IN" sz="3000" b="1" u="sng" dirty="0">
                <a:latin typeface="Calibri" panose="020F0502020204030204" pitchFamily="34" charset="0"/>
              </a:rPr>
              <a:t>sign-off </a:t>
            </a:r>
            <a:r>
              <a:rPr lang="en-IN" sz="3000" dirty="0">
                <a:latin typeface="Calibri" panose="020F0502020204030204" pitchFamily="34" charset="0"/>
              </a:rPr>
              <a:t>by the Engagement Partner on manual print outs maintained in the physical working paper file;</a:t>
            </a:r>
          </a:p>
          <a:p>
            <a:pPr marL="534988" indent="-534988" algn="just">
              <a:buFont typeface="Wingdings" panose="05000000000000000000" pitchFamily="2" charset="2"/>
              <a:buChar char="Ø"/>
            </a:pPr>
            <a:r>
              <a:rPr lang="en-IN" sz="3000" dirty="0">
                <a:latin typeface="Calibri" panose="020F0502020204030204" pitchFamily="34" charset="0"/>
              </a:rPr>
              <a:t>Time sheets of assistants and </a:t>
            </a:r>
            <a:r>
              <a:rPr lang="en-IN" sz="3000" b="1" u="sng" dirty="0">
                <a:latin typeface="Calibri" panose="020F0502020204030204" pitchFamily="34" charset="0"/>
              </a:rPr>
              <a:t>conclusion </a:t>
            </a:r>
            <a:r>
              <a:rPr lang="en-IN" sz="3000" dirty="0">
                <a:latin typeface="Calibri" panose="020F0502020204030204" pitchFamily="34" charset="0"/>
              </a:rPr>
              <a:t>of the </a:t>
            </a:r>
            <a:r>
              <a:rPr lang="en-IN" sz="3000" b="1" u="sng" dirty="0">
                <a:latin typeface="Calibri" panose="020F0502020204030204" pitchFamily="34" charset="0"/>
              </a:rPr>
              <a:t>observations </a:t>
            </a:r>
            <a:r>
              <a:rPr lang="en-IN" sz="3000" dirty="0">
                <a:latin typeface="Calibri" panose="020F0502020204030204" pitchFamily="34" charset="0"/>
              </a:rPr>
              <a:t>noted were </a:t>
            </a:r>
            <a:r>
              <a:rPr lang="en-IN" sz="3000" b="1" u="sng" dirty="0">
                <a:latin typeface="Calibri" panose="020F0502020204030204" pitchFamily="34" charset="0"/>
              </a:rPr>
              <a:t>not signed </a:t>
            </a:r>
            <a:r>
              <a:rPr lang="en-IN" sz="3000" dirty="0">
                <a:latin typeface="Calibri" panose="020F0502020204030204" pitchFamily="34" charset="0"/>
              </a:rPr>
              <a:t>by the Audit assistants, Partner in Charge, Signing Partner</a:t>
            </a:r>
          </a:p>
          <a:p>
            <a:pPr marL="534988" indent="-534988" algn="just">
              <a:buFont typeface="Wingdings" panose="05000000000000000000" pitchFamily="2" charset="2"/>
              <a:buChar char="Ø"/>
            </a:pPr>
            <a:r>
              <a:rPr lang="en-IN" sz="3000" dirty="0">
                <a:latin typeface="Calibri" panose="020F0502020204030204" pitchFamily="34" charset="0"/>
              </a:rPr>
              <a:t>Lack of adequate audit evidence for audit procedure performed for reporting under </a:t>
            </a:r>
            <a:r>
              <a:rPr lang="en-IN" sz="3000" b="1" u="sng" dirty="0">
                <a:latin typeface="Calibri" panose="020F0502020204030204" pitchFamily="34" charset="0"/>
              </a:rPr>
              <a:t>CARO</a:t>
            </a:r>
            <a:r>
              <a:rPr lang="en-IN" sz="3000" dirty="0">
                <a:latin typeface="Calibri" panose="020F0502020204030204" pitchFamily="34" charset="0"/>
              </a:rPr>
              <a:t>;</a:t>
            </a:r>
          </a:p>
          <a:p>
            <a:pPr marL="534988" indent="-534988" algn="just">
              <a:buFont typeface="Wingdings" panose="05000000000000000000" pitchFamily="2" charset="2"/>
              <a:buChar char="Ø"/>
            </a:pPr>
            <a:r>
              <a:rPr lang="en-IN" sz="3000" dirty="0">
                <a:latin typeface="Calibri" panose="020F0502020204030204" pitchFamily="34" charset="0"/>
              </a:rPr>
              <a:t>Work papers (WP) and quantitative reconciliation of stock records were not tied up with the financial statements.</a:t>
            </a:r>
          </a:p>
          <a:p>
            <a:pPr algn="just"/>
            <a:endParaRPr lang="en-IN" sz="3200" dirty="0">
              <a:latin typeface="Calibri" panose="020F0502020204030204" pitchFamily="34" charset="0"/>
            </a:endParaRPr>
          </a:p>
        </p:txBody>
      </p:sp>
      <p:sp>
        <p:nvSpPr>
          <p:cNvPr id="7" name="Title 1">
            <a:extLst>
              <a:ext uri="{FF2B5EF4-FFF2-40B4-BE49-F238E27FC236}">
                <a16:creationId xmlns:a16="http://schemas.microsoft.com/office/drawing/2014/main" id="{3AF0BB56-B501-415B-8B45-9178F6F3F9B1}"/>
              </a:ext>
            </a:extLst>
          </p:cNvPr>
          <p:cNvSpPr>
            <a:spLocks noGrp="1"/>
          </p:cNvSpPr>
          <p:nvPr>
            <p:ph type="title"/>
          </p:nvPr>
        </p:nvSpPr>
        <p:spPr>
          <a:xfrm>
            <a:off x="817563" y="228600"/>
            <a:ext cx="10871200" cy="609600"/>
          </a:xfrm>
        </p:spPr>
        <p:txBody>
          <a:bodyPr/>
          <a:lstStyle/>
          <a:p>
            <a:r>
              <a:rPr lang="en-IN" sz="3400" dirty="0">
                <a:latin typeface="Cambria" panose="02040503050406030204" pitchFamily="18" charset="0"/>
              </a:rPr>
              <a:t>Key findings of QRB - (SA 230) </a:t>
            </a:r>
          </a:p>
        </p:txBody>
      </p:sp>
      <p:sp>
        <p:nvSpPr>
          <p:cNvPr id="2" name="Slide Number Placeholder 1">
            <a:extLst>
              <a:ext uri="{FF2B5EF4-FFF2-40B4-BE49-F238E27FC236}">
                <a16:creationId xmlns:a16="http://schemas.microsoft.com/office/drawing/2014/main" id="{9F0C57AC-B293-426F-8A5D-B984B6F4C44E}"/>
              </a:ext>
            </a:extLst>
          </p:cNvPr>
          <p:cNvSpPr>
            <a:spLocks noGrp="1"/>
          </p:cNvSpPr>
          <p:nvPr>
            <p:ph type="sldNum" sz="quarter" idx="12"/>
          </p:nvPr>
        </p:nvSpPr>
        <p:spPr/>
        <p:txBody>
          <a:bodyPr/>
          <a:lstStyle/>
          <a:p>
            <a:fld id="{6A8C29CB-4217-45B2-83D7-9F7C74936F11}" type="slidenum">
              <a:rPr lang="en-IN" smtClean="0"/>
              <a:pPr/>
              <a:t>39</a:t>
            </a:fld>
            <a:endParaRPr lang="en-IN" dirty="0"/>
          </a:p>
        </p:txBody>
      </p:sp>
    </p:spTree>
    <p:extLst>
      <p:ext uri="{BB962C8B-B14F-4D97-AF65-F5344CB8AC3E}">
        <p14:creationId xmlns:p14="http://schemas.microsoft.com/office/powerpoint/2010/main" val="3156086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688064" cy="609600"/>
          </a:xfrm>
        </p:spPr>
        <p:txBody>
          <a:bodyPr/>
          <a:lstStyle/>
          <a:p>
            <a:r>
              <a:rPr lang="en-US" sz="3600" dirty="0">
                <a:latin typeface="Cambria" panose="02040503050406030204" pitchFamily="18" charset="0"/>
                <a:ea typeface="Cambria" panose="02040503050406030204" pitchFamily="18" charset="0"/>
              </a:rPr>
              <a:t>STANDARDS ON AUDITING</a:t>
            </a:r>
            <a:endParaRPr lang="en-US" sz="3600"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2576602735"/>
              </p:ext>
            </p:extLst>
          </p:nvPr>
        </p:nvGraphicFramePr>
        <p:xfrm>
          <a:off x="13855" y="940299"/>
          <a:ext cx="12178145" cy="4085706"/>
        </p:xfrm>
        <a:graphic>
          <a:graphicData uri="http://schemas.openxmlformats.org/drawingml/2006/table">
            <a:tbl>
              <a:tblPr firstRow="1" bandRow="1">
                <a:tableStyleId>{5C22544A-7EE6-4342-B048-85BDC9FD1C3A}</a:tableStyleId>
              </a:tblPr>
              <a:tblGrid>
                <a:gridCol w="645216">
                  <a:extLst>
                    <a:ext uri="{9D8B030D-6E8A-4147-A177-3AD203B41FA5}">
                      <a16:colId xmlns:a16="http://schemas.microsoft.com/office/drawing/2014/main" val="20000"/>
                    </a:ext>
                  </a:extLst>
                </a:gridCol>
                <a:gridCol w="1585366">
                  <a:extLst>
                    <a:ext uri="{9D8B030D-6E8A-4147-A177-3AD203B41FA5}">
                      <a16:colId xmlns:a16="http://schemas.microsoft.com/office/drawing/2014/main" val="20001"/>
                    </a:ext>
                  </a:extLst>
                </a:gridCol>
                <a:gridCol w="7661563">
                  <a:extLst>
                    <a:ext uri="{9D8B030D-6E8A-4147-A177-3AD203B41FA5}">
                      <a16:colId xmlns:a16="http://schemas.microsoft.com/office/drawing/2014/main" val="20002"/>
                    </a:ext>
                  </a:extLst>
                </a:gridCol>
                <a:gridCol w="2286000">
                  <a:extLst>
                    <a:ext uri="{9D8B030D-6E8A-4147-A177-3AD203B41FA5}">
                      <a16:colId xmlns:a16="http://schemas.microsoft.com/office/drawing/2014/main" val="20003"/>
                    </a:ext>
                  </a:extLst>
                </a:gridCol>
              </a:tblGrid>
              <a:tr h="473825">
                <a:tc>
                  <a:txBody>
                    <a:bodyPr/>
                    <a:lstStyle/>
                    <a:p>
                      <a:pPr algn="ctr"/>
                      <a:r>
                        <a:rPr lang="en-US" sz="1900" dirty="0">
                          <a:latin typeface="Calibri" pitchFamily="34" charset="0"/>
                        </a:rPr>
                        <a:t>Sl </a:t>
                      </a:r>
                    </a:p>
                  </a:txBody>
                  <a:tcPr/>
                </a:tc>
                <a:tc>
                  <a:txBody>
                    <a:bodyPr/>
                    <a:lstStyle/>
                    <a:p>
                      <a:pPr algn="ctr"/>
                      <a:r>
                        <a:rPr lang="en-US" sz="1900" dirty="0">
                          <a:latin typeface="Calibri" pitchFamily="34" charset="0"/>
                        </a:rPr>
                        <a:t>Standard Number</a:t>
                      </a:r>
                    </a:p>
                  </a:txBody>
                  <a:tcPr/>
                </a:tc>
                <a:tc>
                  <a:txBody>
                    <a:bodyPr/>
                    <a:lstStyle/>
                    <a:p>
                      <a:pPr algn="ctr"/>
                      <a:r>
                        <a:rPr lang="en-US" sz="1900" b="1" i="0" kern="1200" dirty="0">
                          <a:solidFill>
                            <a:schemeClr val="lt1"/>
                          </a:solidFill>
                          <a:effectLst/>
                          <a:latin typeface="Calibri" pitchFamily="34" charset="0"/>
                          <a:ea typeface="+mn-ea"/>
                          <a:cs typeface="+mn-cs"/>
                        </a:rPr>
                        <a:t>Standards on Auditing (SAs)</a:t>
                      </a:r>
                      <a:endParaRPr lang="en-US" sz="1900" dirty="0">
                        <a:latin typeface="Calibri" pitchFamily="34" charset="0"/>
                      </a:endParaRPr>
                    </a:p>
                  </a:txBody>
                  <a:tcPr/>
                </a:tc>
                <a:tc>
                  <a:txBody>
                    <a:bodyPr/>
                    <a:lstStyle/>
                    <a:p>
                      <a:pPr algn="ctr"/>
                      <a:r>
                        <a:rPr lang="en-US" sz="1900" b="1" i="0" kern="1200" dirty="0">
                          <a:solidFill>
                            <a:schemeClr val="lt1"/>
                          </a:solidFill>
                          <a:effectLst/>
                          <a:latin typeface="Calibri" pitchFamily="34" charset="0"/>
                          <a:ea typeface="+mn-ea"/>
                          <a:cs typeface="+mn-cs"/>
                        </a:rPr>
                        <a:t>With</a:t>
                      </a:r>
                      <a:r>
                        <a:rPr lang="en-US" sz="1900" b="1" i="0" kern="1200" baseline="0" dirty="0">
                          <a:solidFill>
                            <a:schemeClr val="lt1"/>
                          </a:solidFill>
                          <a:effectLst/>
                          <a:latin typeface="Calibri" pitchFamily="34" charset="0"/>
                          <a:ea typeface="+mn-ea"/>
                          <a:cs typeface="+mn-cs"/>
                        </a:rPr>
                        <a:t> effect from</a:t>
                      </a:r>
                      <a:endParaRPr lang="en-US" sz="1900" dirty="0">
                        <a:latin typeface="Calibri" pitchFamily="34" charset="0"/>
                      </a:endParaRPr>
                    </a:p>
                  </a:txBody>
                  <a:tcPr/>
                </a:tc>
                <a:extLst>
                  <a:ext uri="{0D108BD9-81ED-4DB2-BD59-A6C34878D82A}">
                    <a16:rowId xmlns:a16="http://schemas.microsoft.com/office/drawing/2014/main" val="10000"/>
                  </a:ext>
                </a:extLst>
              </a:tr>
              <a:tr h="0">
                <a:tc>
                  <a:txBody>
                    <a:bodyPr/>
                    <a:lstStyle/>
                    <a:p>
                      <a:endParaRPr lang="en-US" sz="1900" dirty="0">
                        <a:latin typeface="Calibri" pitchFamily="34" charset="0"/>
                      </a:endParaRPr>
                    </a:p>
                  </a:txBody>
                  <a:tcPr/>
                </a:tc>
                <a:tc>
                  <a:txBody>
                    <a:bodyPr/>
                    <a:lstStyle/>
                    <a:p>
                      <a:pPr algn="ctr" fontAlgn="t"/>
                      <a:r>
                        <a:rPr lang="en-US" sz="1900" b="1" dirty="0">
                          <a:effectLst/>
                          <a:latin typeface="Calibri" pitchFamily="34" charset="0"/>
                        </a:rPr>
                        <a:t>300-499</a:t>
                      </a:r>
                      <a:endParaRPr lang="en-US" sz="1900" dirty="0">
                        <a:effectLst/>
                        <a:latin typeface="Calibri" pitchFamily="34" charset="0"/>
                      </a:endParaRPr>
                    </a:p>
                  </a:txBody>
                  <a:tcPr marL="76200" marR="76200" marT="76200" marB="76200"/>
                </a:tc>
                <a:tc>
                  <a:txBody>
                    <a:bodyPr/>
                    <a:lstStyle/>
                    <a:p>
                      <a:pPr algn="ctr" fontAlgn="t"/>
                      <a:r>
                        <a:rPr lang="en-US" sz="1900" b="1" dirty="0">
                          <a:effectLst/>
                          <a:latin typeface="Calibri" pitchFamily="34" charset="0"/>
                        </a:rPr>
                        <a:t>Risk Assessment and Response to Assessed Risks</a:t>
                      </a:r>
                      <a:endParaRPr lang="en-US" sz="1900" dirty="0">
                        <a:effectLst/>
                        <a:latin typeface="Calibri" pitchFamily="34" charset="0"/>
                      </a:endParaRPr>
                    </a:p>
                  </a:txBody>
                  <a:tcPr marL="76200" marR="76200" marT="76200" marB="76200"/>
                </a:tc>
                <a:tc>
                  <a:txBody>
                    <a:bodyPr/>
                    <a:lstStyle/>
                    <a:p>
                      <a:endParaRPr lang="en-US" sz="1900" dirty="0">
                        <a:latin typeface="Calibri" pitchFamily="34" charset="0"/>
                      </a:endParaRPr>
                    </a:p>
                  </a:txBody>
                  <a:tcPr/>
                </a:tc>
                <a:extLst>
                  <a:ext uri="{0D108BD9-81ED-4DB2-BD59-A6C34878D82A}">
                    <a16:rowId xmlns:a16="http://schemas.microsoft.com/office/drawing/2014/main" val="10001"/>
                  </a:ext>
                </a:extLst>
              </a:tr>
              <a:tr h="381486">
                <a:tc>
                  <a:txBody>
                    <a:bodyPr/>
                    <a:lstStyle/>
                    <a:p>
                      <a:pPr algn="ctr" fontAlgn="t"/>
                      <a:r>
                        <a:rPr lang="en-US" sz="1900" dirty="0">
                          <a:effectLst/>
                          <a:latin typeface="Calibri" pitchFamily="34" charset="0"/>
                        </a:rPr>
                        <a:t>10.</a:t>
                      </a:r>
                    </a:p>
                  </a:txBody>
                  <a:tcPr marL="76200" marR="76200" marT="76200" marB="76200"/>
                </a:tc>
                <a:tc>
                  <a:txBody>
                    <a:bodyPr/>
                    <a:lstStyle/>
                    <a:p>
                      <a:pPr algn="ctr" fontAlgn="t"/>
                      <a:r>
                        <a:rPr lang="en-US" sz="1900" dirty="0">
                          <a:effectLst/>
                          <a:latin typeface="Calibri" pitchFamily="34" charset="0"/>
                        </a:rPr>
                        <a:t>300</a:t>
                      </a:r>
                    </a:p>
                  </a:txBody>
                  <a:tcPr marL="76200" marR="76200" marT="76200" marB="76200"/>
                </a:tc>
                <a:tc>
                  <a:txBody>
                    <a:bodyPr/>
                    <a:lstStyle/>
                    <a:p>
                      <a:pPr algn="l" fontAlgn="t"/>
                      <a:r>
                        <a:rPr lang="en-US" sz="1900" dirty="0">
                          <a:effectLst/>
                          <a:latin typeface="Calibri" pitchFamily="34" charset="0"/>
                        </a:rPr>
                        <a:t>Planning an Audit of Financial Statements</a:t>
                      </a:r>
                    </a:p>
                  </a:txBody>
                  <a:tcPr marL="76200" marR="76200" marT="76200" marB="76200"/>
                </a:tc>
                <a:tc>
                  <a:txBody>
                    <a:bodyPr/>
                    <a:lstStyle/>
                    <a:p>
                      <a:pPr algn="ctr" fontAlgn="t"/>
                      <a:r>
                        <a:rPr lang="en-US" sz="1900" dirty="0">
                          <a:effectLst/>
                          <a:latin typeface="Calibri" pitchFamily="34" charset="0"/>
                        </a:rPr>
                        <a:t> 1</a:t>
                      </a:r>
                      <a:r>
                        <a:rPr lang="en-US" sz="1900" baseline="30000" dirty="0">
                          <a:effectLst/>
                          <a:latin typeface="Calibri" pitchFamily="34" charset="0"/>
                        </a:rPr>
                        <a:t>st</a:t>
                      </a:r>
                      <a:r>
                        <a:rPr lang="en-US" sz="1900" baseline="0" dirty="0">
                          <a:effectLst/>
                          <a:latin typeface="Calibri" pitchFamily="34" charset="0"/>
                        </a:rPr>
                        <a:t> </a:t>
                      </a:r>
                      <a:r>
                        <a:rPr lang="en-US" sz="1900" dirty="0">
                          <a:effectLst/>
                          <a:latin typeface="Calibri" pitchFamily="34" charset="0"/>
                        </a:rPr>
                        <a:t>April , 2008</a:t>
                      </a:r>
                    </a:p>
                  </a:txBody>
                  <a:tcPr marL="76200" marR="76200" marT="76200" marB="76200"/>
                </a:tc>
                <a:extLst>
                  <a:ext uri="{0D108BD9-81ED-4DB2-BD59-A6C34878D82A}">
                    <a16:rowId xmlns:a16="http://schemas.microsoft.com/office/drawing/2014/main" val="10002"/>
                  </a:ext>
                </a:extLst>
              </a:tr>
              <a:tr h="626726">
                <a:tc>
                  <a:txBody>
                    <a:bodyPr/>
                    <a:lstStyle/>
                    <a:p>
                      <a:pPr algn="ctr" fontAlgn="t"/>
                      <a:r>
                        <a:rPr lang="en-US" sz="1900" dirty="0">
                          <a:effectLst/>
                          <a:latin typeface="Calibri" pitchFamily="34" charset="0"/>
                        </a:rPr>
                        <a:t>11.</a:t>
                      </a:r>
                    </a:p>
                  </a:txBody>
                  <a:tcPr marL="76200" marR="76200" marT="76200" marB="76200"/>
                </a:tc>
                <a:tc>
                  <a:txBody>
                    <a:bodyPr/>
                    <a:lstStyle/>
                    <a:p>
                      <a:pPr algn="ctr" fontAlgn="t"/>
                      <a:r>
                        <a:rPr lang="en-US" sz="1900" dirty="0">
                          <a:effectLst/>
                          <a:latin typeface="Calibri" pitchFamily="34" charset="0"/>
                        </a:rPr>
                        <a:t>315</a:t>
                      </a:r>
                    </a:p>
                  </a:txBody>
                  <a:tcPr marL="76200" marR="76200" marT="76200" marB="76200"/>
                </a:tc>
                <a:tc>
                  <a:txBody>
                    <a:bodyPr/>
                    <a:lstStyle/>
                    <a:p>
                      <a:pPr algn="l" fontAlgn="t"/>
                      <a:r>
                        <a:rPr lang="en-US" sz="1900" dirty="0">
                          <a:effectLst/>
                          <a:latin typeface="Calibri" pitchFamily="34" charset="0"/>
                        </a:rPr>
                        <a:t>Identifying and Assessing the Risks of Material Misstatement through Understanding the Entity and Its Environment</a:t>
                      </a:r>
                    </a:p>
                  </a:txBody>
                  <a:tcPr marL="76200" marR="76200" marT="76200" marB="76200"/>
                </a:tc>
                <a:tc>
                  <a:txBody>
                    <a:bodyPr/>
                    <a:lstStyle/>
                    <a:p>
                      <a:pPr algn="ctr" fontAlgn="t"/>
                      <a:r>
                        <a:rPr lang="en-US" sz="1900" dirty="0">
                          <a:effectLst/>
                          <a:latin typeface="Calibri" pitchFamily="34" charset="0"/>
                        </a:rPr>
                        <a:t> 1</a:t>
                      </a:r>
                      <a:r>
                        <a:rPr lang="en-US" sz="1900" baseline="30000" dirty="0">
                          <a:effectLst/>
                          <a:latin typeface="Calibri" pitchFamily="34" charset="0"/>
                        </a:rPr>
                        <a:t>st</a:t>
                      </a:r>
                      <a:r>
                        <a:rPr lang="en-US" sz="1900" baseline="0" dirty="0">
                          <a:effectLst/>
                          <a:latin typeface="Calibri" pitchFamily="34" charset="0"/>
                        </a:rPr>
                        <a:t> </a:t>
                      </a:r>
                      <a:r>
                        <a:rPr lang="en-US" sz="1900" dirty="0">
                          <a:effectLst/>
                          <a:latin typeface="Calibri" pitchFamily="34" charset="0"/>
                        </a:rPr>
                        <a:t>April , 2008</a:t>
                      </a:r>
                    </a:p>
                  </a:txBody>
                  <a:tcPr marL="76200" marR="76200" marT="76200" marB="76200"/>
                </a:tc>
                <a:extLst>
                  <a:ext uri="{0D108BD9-81ED-4DB2-BD59-A6C34878D82A}">
                    <a16:rowId xmlns:a16="http://schemas.microsoft.com/office/drawing/2014/main" val="10003"/>
                  </a:ext>
                </a:extLst>
              </a:tr>
              <a:tr h="381486">
                <a:tc>
                  <a:txBody>
                    <a:bodyPr/>
                    <a:lstStyle/>
                    <a:p>
                      <a:pPr algn="ctr" fontAlgn="t"/>
                      <a:r>
                        <a:rPr lang="en-US" sz="1900" dirty="0">
                          <a:effectLst/>
                          <a:latin typeface="Calibri" pitchFamily="34" charset="0"/>
                        </a:rPr>
                        <a:t>12.</a:t>
                      </a:r>
                    </a:p>
                  </a:txBody>
                  <a:tcPr marL="76200" marR="76200" marT="76200" marB="76200"/>
                </a:tc>
                <a:tc>
                  <a:txBody>
                    <a:bodyPr/>
                    <a:lstStyle/>
                    <a:p>
                      <a:pPr algn="ctr" fontAlgn="t"/>
                      <a:r>
                        <a:rPr lang="en-US" sz="1900" dirty="0">
                          <a:effectLst/>
                          <a:latin typeface="Calibri" pitchFamily="34" charset="0"/>
                        </a:rPr>
                        <a:t>320</a:t>
                      </a:r>
                    </a:p>
                  </a:txBody>
                  <a:tcPr marL="76200" marR="76200" marT="76200" marB="76200"/>
                </a:tc>
                <a:tc>
                  <a:txBody>
                    <a:bodyPr/>
                    <a:lstStyle/>
                    <a:p>
                      <a:pPr algn="l" fontAlgn="t"/>
                      <a:r>
                        <a:rPr lang="en-US" sz="1900" dirty="0">
                          <a:effectLst/>
                          <a:latin typeface="Calibri" pitchFamily="34" charset="0"/>
                        </a:rPr>
                        <a:t>Materiality in Planning and Performing an Audit</a:t>
                      </a:r>
                    </a:p>
                  </a:txBody>
                  <a:tcPr marL="76200" marR="76200" marT="76200" marB="7620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900" dirty="0">
                          <a:effectLst/>
                          <a:latin typeface="Calibri" pitchFamily="34" charset="0"/>
                        </a:rPr>
                        <a:t> 1</a:t>
                      </a:r>
                      <a:r>
                        <a:rPr lang="en-US" sz="1900" baseline="30000" dirty="0">
                          <a:effectLst/>
                          <a:latin typeface="Calibri" pitchFamily="34" charset="0"/>
                        </a:rPr>
                        <a:t>st</a:t>
                      </a:r>
                      <a:r>
                        <a:rPr lang="en-US" sz="1900" baseline="0" dirty="0">
                          <a:effectLst/>
                          <a:latin typeface="Calibri" pitchFamily="34" charset="0"/>
                        </a:rPr>
                        <a:t> </a:t>
                      </a:r>
                      <a:r>
                        <a:rPr lang="en-US" sz="1900" dirty="0">
                          <a:effectLst/>
                          <a:latin typeface="Calibri" pitchFamily="34" charset="0"/>
                        </a:rPr>
                        <a:t>April , 2010</a:t>
                      </a:r>
                    </a:p>
                  </a:txBody>
                  <a:tcPr marL="76200" marR="76200" marT="76200" marB="76200"/>
                </a:tc>
                <a:extLst>
                  <a:ext uri="{0D108BD9-81ED-4DB2-BD59-A6C34878D82A}">
                    <a16:rowId xmlns:a16="http://schemas.microsoft.com/office/drawing/2014/main" val="10004"/>
                  </a:ext>
                </a:extLst>
              </a:tr>
              <a:tr h="381486">
                <a:tc>
                  <a:txBody>
                    <a:bodyPr/>
                    <a:lstStyle/>
                    <a:p>
                      <a:pPr algn="ctr" fontAlgn="t"/>
                      <a:r>
                        <a:rPr lang="en-US" sz="1900" dirty="0">
                          <a:effectLst/>
                          <a:latin typeface="Calibri" pitchFamily="34" charset="0"/>
                        </a:rPr>
                        <a:t>13.</a:t>
                      </a:r>
                    </a:p>
                  </a:txBody>
                  <a:tcPr marL="76200" marR="76200" marT="76200" marB="76200"/>
                </a:tc>
                <a:tc>
                  <a:txBody>
                    <a:bodyPr/>
                    <a:lstStyle/>
                    <a:p>
                      <a:pPr algn="ctr" fontAlgn="t"/>
                      <a:r>
                        <a:rPr lang="en-US" sz="1900" dirty="0">
                          <a:effectLst/>
                          <a:latin typeface="Calibri" pitchFamily="34" charset="0"/>
                        </a:rPr>
                        <a:t>330</a:t>
                      </a:r>
                    </a:p>
                  </a:txBody>
                  <a:tcPr marL="76200" marR="76200" marT="76200" marB="76200"/>
                </a:tc>
                <a:tc>
                  <a:txBody>
                    <a:bodyPr/>
                    <a:lstStyle/>
                    <a:p>
                      <a:pPr algn="l" fontAlgn="t"/>
                      <a:r>
                        <a:rPr lang="en-US" sz="1900" dirty="0">
                          <a:effectLst/>
                          <a:latin typeface="Calibri" pitchFamily="34" charset="0"/>
                        </a:rPr>
                        <a:t>The Auditor’s Responses to Assessed Risks</a:t>
                      </a:r>
                    </a:p>
                  </a:txBody>
                  <a:tcPr marL="76200" marR="76200" marT="76200" marB="76200"/>
                </a:tc>
                <a:tc>
                  <a:txBody>
                    <a:bodyPr/>
                    <a:lstStyle/>
                    <a:p>
                      <a:pPr algn="ctr" fontAlgn="t"/>
                      <a:r>
                        <a:rPr lang="en-US" sz="1900" dirty="0">
                          <a:effectLst/>
                          <a:latin typeface="Calibri" pitchFamily="34" charset="0"/>
                        </a:rPr>
                        <a:t> 1</a:t>
                      </a:r>
                      <a:r>
                        <a:rPr lang="en-US" sz="1900" baseline="30000" dirty="0">
                          <a:effectLst/>
                          <a:latin typeface="Calibri" pitchFamily="34" charset="0"/>
                        </a:rPr>
                        <a:t>st</a:t>
                      </a:r>
                      <a:r>
                        <a:rPr lang="en-US" sz="1900" baseline="0" dirty="0">
                          <a:effectLst/>
                          <a:latin typeface="Calibri" pitchFamily="34" charset="0"/>
                        </a:rPr>
                        <a:t> </a:t>
                      </a:r>
                      <a:r>
                        <a:rPr lang="en-US" sz="1900" dirty="0">
                          <a:effectLst/>
                          <a:latin typeface="Calibri" pitchFamily="34" charset="0"/>
                        </a:rPr>
                        <a:t>April , 2008</a:t>
                      </a:r>
                    </a:p>
                  </a:txBody>
                  <a:tcPr marL="76200" marR="76200" marT="76200" marB="76200"/>
                </a:tc>
                <a:extLst>
                  <a:ext uri="{0D108BD9-81ED-4DB2-BD59-A6C34878D82A}">
                    <a16:rowId xmlns:a16="http://schemas.microsoft.com/office/drawing/2014/main" val="10005"/>
                  </a:ext>
                </a:extLst>
              </a:tr>
              <a:tr h="401782">
                <a:tc>
                  <a:txBody>
                    <a:bodyPr/>
                    <a:lstStyle/>
                    <a:p>
                      <a:pPr algn="ctr" fontAlgn="t"/>
                      <a:r>
                        <a:rPr lang="en-US" sz="1900" dirty="0">
                          <a:effectLst/>
                          <a:latin typeface="Calibri" pitchFamily="34" charset="0"/>
                        </a:rPr>
                        <a:t>14.</a:t>
                      </a:r>
                    </a:p>
                  </a:txBody>
                  <a:tcPr marL="76200" marR="76200" marT="76200" marB="76200"/>
                </a:tc>
                <a:tc>
                  <a:txBody>
                    <a:bodyPr/>
                    <a:lstStyle/>
                    <a:p>
                      <a:pPr algn="ctr" fontAlgn="t"/>
                      <a:r>
                        <a:rPr lang="en-US" sz="1900" dirty="0">
                          <a:effectLst/>
                          <a:latin typeface="Calibri" pitchFamily="34" charset="0"/>
                        </a:rPr>
                        <a:t>402</a:t>
                      </a:r>
                    </a:p>
                  </a:txBody>
                  <a:tcPr marL="76200" marR="76200" marT="76200" marB="76200"/>
                </a:tc>
                <a:tc>
                  <a:txBody>
                    <a:bodyPr/>
                    <a:lstStyle/>
                    <a:p>
                      <a:pPr algn="l" fontAlgn="t"/>
                      <a:r>
                        <a:rPr lang="en-US" sz="1900" dirty="0">
                          <a:effectLst/>
                          <a:latin typeface="Calibri" pitchFamily="34" charset="0"/>
                        </a:rPr>
                        <a:t>Audit Considerations Relating to an Entity Using a Service Organization</a:t>
                      </a:r>
                    </a:p>
                  </a:txBody>
                  <a:tcPr marL="76200" marR="76200" marT="76200" marB="76200"/>
                </a:tc>
                <a:tc>
                  <a:txBody>
                    <a:bodyPr/>
                    <a:lstStyle/>
                    <a:p>
                      <a:pPr algn="ctr" fontAlgn="t"/>
                      <a:r>
                        <a:rPr lang="en-US" sz="1900" dirty="0">
                          <a:effectLst/>
                          <a:latin typeface="Calibri" pitchFamily="34" charset="0"/>
                        </a:rPr>
                        <a:t>1</a:t>
                      </a:r>
                      <a:r>
                        <a:rPr lang="en-US" sz="1900" baseline="30000" dirty="0">
                          <a:effectLst/>
                          <a:latin typeface="Calibri" pitchFamily="34" charset="0"/>
                        </a:rPr>
                        <a:t>st</a:t>
                      </a:r>
                      <a:r>
                        <a:rPr lang="en-US" sz="1900" baseline="0" dirty="0">
                          <a:effectLst/>
                          <a:latin typeface="Calibri" pitchFamily="34" charset="0"/>
                        </a:rPr>
                        <a:t> </a:t>
                      </a:r>
                      <a:r>
                        <a:rPr lang="en-US" sz="1900" dirty="0">
                          <a:effectLst/>
                          <a:latin typeface="Calibri" pitchFamily="34" charset="0"/>
                        </a:rPr>
                        <a:t>April , 2010</a:t>
                      </a:r>
                    </a:p>
                  </a:txBody>
                  <a:tcPr marL="76200" marR="76200" marT="76200" marB="76200"/>
                </a:tc>
                <a:extLst>
                  <a:ext uri="{0D108BD9-81ED-4DB2-BD59-A6C34878D82A}">
                    <a16:rowId xmlns:a16="http://schemas.microsoft.com/office/drawing/2014/main" val="10006"/>
                  </a:ext>
                </a:extLst>
              </a:tr>
              <a:tr h="473826">
                <a:tc>
                  <a:txBody>
                    <a:bodyPr/>
                    <a:lstStyle/>
                    <a:p>
                      <a:pPr algn="ctr" fontAlgn="t"/>
                      <a:r>
                        <a:rPr lang="en-US" sz="1900" dirty="0">
                          <a:effectLst/>
                          <a:latin typeface="Calibri" pitchFamily="34" charset="0"/>
                        </a:rPr>
                        <a:t>15.</a:t>
                      </a:r>
                    </a:p>
                  </a:txBody>
                  <a:tcPr marL="76200" marR="76200" marT="76200" marB="76200"/>
                </a:tc>
                <a:tc>
                  <a:txBody>
                    <a:bodyPr/>
                    <a:lstStyle/>
                    <a:p>
                      <a:pPr algn="ctr" fontAlgn="t"/>
                      <a:r>
                        <a:rPr lang="en-US" sz="1900" dirty="0">
                          <a:effectLst/>
                          <a:latin typeface="Calibri" pitchFamily="34" charset="0"/>
                        </a:rPr>
                        <a:t>450</a:t>
                      </a:r>
                    </a:p>
                  </a:txBody>
                  <a:tcPr marL="76200" marR="76200" marT="76200" marB="76200"/>
                </a:tc>
                <a:tc>
                  <a:txBody>
                    <a:bodyPr/>
                    <a:lstStyle/>
                    <a:p>
                      <a:pPr algn="l" fontAlgn="t"/>
                      <a:r>
                        <a:rPr lang="en-US" sz="1900" dirty="0">
                          <a:effectLst/>
                          <a:latin typeface="Calibri" pitchFamily="34" charset="0"/>
                        </a:rPr>
                        <a:t>Evaluation of Misstatements Identified during the Audit</a:t>
                      </a:r>
                    </a:p>
                  </a:txBody>
                  <a:tcPr marL="76200" marR="76200" marT="76200" marB="76200"/>
                </a:tc>
                <a:tc>
                  <a:txBody>
                    <a:bodyPr/>
                    <a:lstStyle/>
                    <a:p>
                      <a:pPr algn="ctr" fontAlgn="t"/>
                      <a:r>
                        <a:rPr lang="en-US" sz="1900" dirty="0">
                          <a:effectLst/>
                          <a:latin typeface="Calibri" pitchFamily="34" charset="0"/>
                        </a:rPr>
                        <a:t>1</a:t>
                      </a:r>
                      <a:r>
                        <a:rPr lang="en-US" sz="1900" baseline="30000" dirty="0">
                          <a:effectLst/>
                          <a:latin typeface="Calibri" pitchFamily="34" charset="0"/>
                        </a:rPr>
                        <a:t>st</a:t>
                      </a:r>
                      <a:r>
                        <a:rPr lang="en-US" sz="1900" baseline="0" dirty="0">
                          <a:effectLst/>
                          <a:latin typeface="Calibri" pitchFamily="34" charset="0"/>
                        </a:rPr>
                        <a:t> </a:t>
                      </a:r>
                      <a:r>
                        <a:rPr lang="en-US" sz="1900" dirty="0">
                          <a:effectLst/>
                          <a:latin typeface="Calibri" pitchFamily="34" charset="0"/>
                        </a:rPr>
                        <a:t>April , 2010</a:t>
                      </a:r>
                    </a:p>
                  </a:txBody>
                  <a:tcPr marL="76200" marR="76200" marT="76200" marB="7620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41708242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5F03D2FA-F6A1-4FC1-A41B-9D23ABB1E55C}"/>
              </a:ext>
            </a:extLst>
          </p:cNvPr>
          <p:cNvSpPr>
            <a:spLocks noGrp="1"/>
          </p:cNvSpPr>
          <p:nvPr>
            <p:ph sz="quarter" idx="1"/>
          </p:nvPr>
        </p:nvSpPr>
        <p:spPr>
          <a:xfrm>
            <a:off x="816864" y="979722"/>
            <a:ext cx="11248466" cy="5171695"/>
          </a:xfrm>
        </p:spPr>
        <p:txBody>
          <a:bodyPr/>
          <a:lstStyle/>
          <a:p>
            <a:pPr marL="534988" indent="-534988" algn="just">
              <a:buFont typeface="Wingdings" panose="05000000000000000000" pitchFamily="2" charset="2"/>
              <a:buChar char="Ø"/>
            </a:pPr>
            <a:r>
              <a:rPr lang="en-IN" sz="3000" dirty="0">
                <a:latin typeface="Calibri" panose="020F0502020204030204" pitchFamily="34" charset="0"/>
              </a:rPr>
              <a:t>No standard format; and the documentation were not readily available.</a:t>
            </a:r>
          </a:p>
          <a:p>
            <a:pPr marL="534988" indent="-534988" algn="just">
              <a:buFont typeface="Wingdings" panose="05000000000000000000" pitchFamily="2" charset="2"/>
              <a:buChar char="Ø"/>
            </a:pPr>
            <a:r>
              <a:rPr lang="en-IN" sz="3000" dirty="0">
                <a:latin typeface="Calibri" panose="020F0502020204030204" pitchFamily="34" charset="0"/>
              </a:rPr>
              <a:t>Working Papers along with third party certificates and evidences regarding contingent liabilities were not available. </a:t>
            </a:r>
          </a:p>
          <a:p>
            <a:pPr marL="534988" indent="-534988" algn="just">
              <a:buFont typeface="Wingdings" panose="05000000000000000000" pitchFamily="2" charset="2"/>
              <a:buChar char="Ø"/>
            </a:pPr>
            <a:r>
              <a:rPr lang="en-IN" sz="3000" dirty="0">
                <a:latin typeface="Calibri" panose="020F0502020204030204" pitchFamily="34" charset="0"/>
              </a:rPr>
              <a:t>Working papers for amounts disclosed under different heads in Cash Flow Statement were not available.</a:t>
            </a:r>
          </a:p>
          <a:p>
            <a:pPr marL="534988" indent="-534988" algn="just">
              <a:buFont typeface="Wingdings" panose="05000000000000000000" pitchFamily="2" charset="2"/>
              <a:buChar char="Ø"/>
            </a:pPr>
            <a:r>
              <a:rPr lang="en-IN" sz="3000" dirty="0">
                <a:latin typeface="Calibri" panose="020F0502020204030204" pitchFamily="34" charset="0"/>
              </a:rPr>
              <a:t>No documentation of facility &amp; plant locations, details of product &amp; its classification, EDP- systems &amp; source code security, authorization and back-up policy, List of bankers, solicitors, investment analysts, Registrars, CR agency.</a:t>
            </a:r>
          </a:p>
          <a:p>
            <a:pPr lvl="4" algn="just"/>
            <a:endParaRPr lang="en-IN" sz="2300" dirty="0">
              <a:latin typeface="Calibri" panose="020F0502020204030204" pitchFamily="34" charset="0"/>
            </a:endParaRPr>
          </a:p>
        </p:txBody>
      </p:sp>
      <p:sp>
        <p:nvSpPr>
          <p:cNvPr id="7" name="Title 1">
            <a:extLst>
              <a:ext uri="{FF2B5EF4-FFF2-40B4-BE49-F238E27FC236}">
                <a16:creationId xmlns:a16="http://schemas.microsoft.com/office/drawing/2014/main" id="{C6B1ADBD-C963-472E-ABA1-56233B637965}"/>
              </a:ext>
            </a:extLst>
          </p:cNvPr>
          <p:cNvSpPr>
            <a:spLocks noGrp="1"/>
          </p:cNvSpPr>
          <p:nvPr>
            <p:ph type="title"/>
          </p:nvPr>
        </p:nvSpPr>
        <p:spPr>
          <a:xfrm>
            <a:off x="817563" y="228600"/>
            <a:ext cx="10871200" cy="609600"/>
          </a:xfrm>
        </p:spPr>
        <p:txBody>
          <a:bodyPr/>
          <a:lstStyle/>
          <a:p>
            <a:r>
              <a:rPr lang="en-IN" sz="3400" dirty="0">
                <a:latin typeface="Cambria" panose="02040503050406030204" pitchFamily="18" charset="0"/>
              </a:rPr>
              <a:t>Key findings of QRB - (SA 210) </a:t>
            </a:r>
          </a:p>
        </p:txBody>
      </p:sp>
      <p:sp>
        <p:nvSpPr>
          <p:cNvPr id="2" name="Slide Number Placeholder 1">
            <a:extLst>
              <a:ext uri="{FF2B5EF4-FFF2-40B4-BE49-F238E27FC236}">
                <a16:creationId xmlns:a16="http://schemas.microsoft.com/office/drawing/2014/main" id="{6483C23C-DD60-4E0A-AEF4-D600832B1C43}"/>
              </a:ext>
            </a:extLst>
          </p:cNvPr>
          <p:cNvSpPr>
            <a:spLocks noGrp="1"/>
          </p:cNvSpPr>
          <p:nvPr>
            <p:ph type="sldNum" sz="quarter" idx="12"/>
          </p:nvPr>
        </p:nvSpPr>
        <p:spPr/>
        <p:txBody>
          <a:bodyPr/>
          <a:lstStyle/>
          <a:p>
            <a:fld id="{6A8C29CB-4217-45B2-83D7-9F7C74936F11}" type="slidenum">
              <a:rPr lang="en-IN" smtClean="0"/>
              <a:pPr/>
              <a:t>40</a:t>
            </a:fld>
            <a:endParaRPr lang="en-IN" dirty="0"/>
          </a:p>
        </p:txBody>
      </p:sp>
    </p:spTree>
    <p:extLst>
      <p:ext uri="{BB962C8B-B14F-4D97-AF65-F5344CB8AC3E}">
        <p14:creationId xmlns:p14="http://schemas.microsoft.com/office/powerpoint/2010/main" val="14268122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C73220-3B88-4DBB-9764-C0671A1EF2DE}"/>
              </a:ext>
            </a:extLst>
          </p:cNvPr>
          <p:cNvSpPr>
            <a:spLocks noGrp="1"/>
          </p:cNvSpPr>
          <p:nvPr>
            <p:ph sz="quarter" idx="1"/>
          </p:nvPr>
        </p:nvSpPr>
        <p:spPr>
          <a:xfrm>
            <a:off x="816863" y="1089562"/>
            <a:ext cx="11224715" cy="5539838"/>
          </a:xfrm>
        </p:spPr>
        <p:txBody>
          <a:bodyPr/>
          <a:lstStyle/>
          <a:p>
            <a:pPr marL="450850" indent="-450850" algn="just">
              <a:buFont typeface="Wingdings" panose="05000000000000000000" pitchFamily="2" charset="2"/>
              <a:buChar char="Ø"/>
            </a:pPr>
            <a:r>
              <a:rPr lang="en-IN" sz="3000" dirty="0">
                <a:latin typeface="Calibri" panose="020F0502020204030204" pitchFamily="34" charset="0"/>
              </a:rPr>
              <a:t>WP’s for borrowings taken and repaid during the year, legal and inter-company </a:t>
            </a:r>
            <a:r>
              <a:rPr lang="en-IN" sz="3000" b="1" u="sng" dirty="0">
                <a:latin typeface="Calibri" panose="020F0502020204030204" pitchFamily="34" charset="0"/>
              </a:rPr>
              <a:t>confirmations </a:t>
            </a:r>
            <a:r>
              <a:rPr lang="en-IN" sz="3000" dirty="0">
                <a:latin typeface="Calibri" panose="020F0502020204030204" pitchFamily="34" charset="0"/>
              </a:rPr>
              <a:t>were not available.</a:t>
            </a:r>
          </a:p>
          <a:p>
            <a:pPr marL="450850" indent="-450850" algn="just">
              <a:buFont typeface="Wingdings" panose="05000000000000000000" pitchFamily="2" charset="2"/>
              <a:buChar char="Ø"/>
            </a:pPr>
            <a:r>
              <a:rPr lang="en-IN" sz="3000" dirty="0">
                <a:latin typeface="Calibri" panose="020F0502020204030204" pitchFamily="34" charset="0"/>
              </a:rPr>
              <a:t>Documentation file did not contain work sheet showing how net realizable value had been arrived at and also comparison of NRV vs. Cost.</a:t>
            </a:r>
          </a:p>
          <a:p>
            <a:pPr marL="450850" indent="-450850" algn="just">
              <a:buFont typeface="Wingdings" panose="05000000000000000000" pitchFamily="2" charset="2"/>
              <a:buChar char="Ø"/>
            </a:pPr>
            <a:r>
              <a:rPr lang="en-IN" sz="3000" dirty="0">
                <a:latin typeface="Calibri" panose="020F0502020204030204" pitchFamily="34" charset="0"/>
              </a:rPr>
              <a:t>Not having sufficient documents regarding the design and implementation of the maintenance of </a:t>
            </a:r>
            <a:r>
              <a:rPr lang="en-IN" sz="3000" b="1" u="sng" dirty="0">
                <a:latin typeface="Calibri" panose="020F0502020204030204" pitchFamily="34" charset="0"/>
              </a:rPr>
              <a:t>internal control.</a:t>
            </a:r>
          </a:p>
        </p:txBody>
      </p:sp>
      <p:sp>
        <p:nvSpPr>
          <p:cNvPr id="5" name="Title 1">
            <a:extLst>
              <a:ext uri="{FF2B5EF4-FFF2-40B4-BE49-F238E27FC236}">
                <a16:creationId xmlns:a16="http://schemas.microsoft.com/office/drawing/2014/main" id="{AD04F844-BD56-4404-A08D-BE6BCE90FB19}"/>
              </a:ext>
            </a:extLst>
          </p:cNvPr>
          <p:cNvSpPr>
            <a:spLocks noGrp="1"/>
          </p:cNvSpPr>
          <p:nvPr>
            <p:ph type="title"/>
          </p:nvPr>
        </p:nvSpPr>
        <p:spPr>
          <a:xfrm>
            <a:off x="817563" y="228600"/>
            <a:ext cx="10871200" cy="609600"/>
          </a:xfrm>
        </p:spPr>
        <p:txBody>
          <a:bodyPr/>
          <a:lstStyle/>
          <a:p>
            <a:r>
              <a:rPr lang="en-IN" sz="3400" dirty="0">
                <a:latin typeface="Cambria" panose="02040503050406030204" pitchFamily="18" charset="0"/>
              </a:rPr>
              <a:t>Key findings of QRB - (SA 210) </a:t>
            </a:r>
          </a:p>
        </p:txBody>
      </p:sp>
      <p:sp>
        <p:nvSpPr>
          <p:cNvPr id="2" name="Slide Number Placeholder 1">
            <a:extLst>
              <a:ext uri="{FF2B5EF4-FFF2-40B4-BE49-F238E27FC236}">
                <a16:creationId xmlns:a16="http://schemas.microsoft.com/office/drawing/2014/main" id="{AA8DE038-E1C9-4DF2-90D6-D06E4A741359}"/>
              </a:ext>
            </a:extLst>
          </p:cNvPr>
          <p:cNvSpPr>
            <a:spLocks noGrp="1"/>
          </p:cNvSpPr>
          <p:nvPr>
            <p:ph type="sldNum" sz="quarter" idx="12"/>
          </p:nvPr>
        </p:nvSpPr>
        <p:spPr/>
        <p:txBody>
          <a:bodyPr/>
          <a:lstStyle/>
          <a:p>
            <a:fld id="{6A8C29CB-4217-45B2-83D7-9F7C74936F11}" type="slidenum">
              <a:rPr lang="en-IN" smtClean="0"/>
              <a:pPr/>
              <a:t>41</a:t>
            </a:fld>
            <a:endParaRPr lang="en-IN" dirty="0"/>
          </a:p>
        </p:txBody>
      </p:sp>
    </p:spTree>
    <p:extLst>
      <p:ext uri="{BB962C8B-B14F-4D97-AF65-F5344CB8AC3E}">
        <p14:creationId xmlns:p14="http://schemas.microsoft.com/office/powerpoint/2010/main" val="36387509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870E4E-8791-486B-830A-8FF6F2CC5822}"/>
              </a:ext>
            </a:extLst>
          </p:cNvPr>
          <p:cNvSpPr>
            <a:spLocks noGrp="1"/>
          </p:cNvSpPr>
          <p:nvPr>
            <p:ph sz="quarter" idx="1"/>
          </p:nvPr>
        </p:nvSpPr>
        <p:spPr>
          <a:xfrm>
            <a:off x="816863" y="1038600"/>
            <a:ext cx="11236591" cy="5255326"/>
          </a:xfrm>
        </p:spPr>
        <p:txBody>
          <a:bodyPr/>
          <a:lstStyle/>
          <a:p>
            <a:pPr marL="450850" indent="-450850">
              <a:buFont typeface="Wingdings" panose="05000000000000000000" pitchFamily="2" charset="2"/>
              <a:buChar char="Ø"/>
            </a:pPr>
            <a:r>
              <a:rPr lang="en-IN" sz="3000" dirty="0">
                <a:latin typeface="Calibri" panose="020F0502020204030204" pitchFamily="34" charset="0"/>
              </a:rPr>
              <a:t>No documentation for the review of </a:t>
            </a:r>
            <a:r>
              <a:rPr lang="en-IN" sz="3000" b="1" u="sng" dirty="0">
                <a:latin typeface="Calibri" panose="020F0502020204030204" pitchFamily="34" charset="0"/>
              </a:rPr>
              <a:t>subsequent events</a:t>
            </a:r>
            <a:r>
              <a:rPr lang="en-IN" sz="3000" dirty="0">
                <a:latin typeface="Calibri" panose="020F0502020204030204" pitchFamily="34" charset="0"/>
              </a:rPr>
              <a:t>, </a:t>
            </a:r>
            <a:r>
              <a:rPr lang="en-IN" sz="3000" b="1" u="sng" dirty="0">
                <a:latin typeface="Calibri" panose="020F0502020204030204" pitchFamily="34" charset="0"/>
              </a:rPr>
              <a:t>IT Controls General and or automated controls, Materiality, </a:t>
            </a:r>
          </a:p>
          <a:p>
            <a:pPr marL="450850" indent="-450850">
              <a:buFont typeface="Wingdings" panose="05000000000000000000" pitchFamily="2" charset="2"/>
              <a:buChar char="Ø"/>
            </a:pPr>
            <a:endParaRPr lang="en-IN" sz="3000" dirty="0">
              <a:latin typeface="Calibri" panose="020F0502020204030204" pitchFamily="34" charset="0"/>
            </a:endParaRPr>
          </a:p>
          <a:p>
            <a:pPr marL="450850" indent="-450850">
              <a:buFont typeface="Wingdings" panose="05000000000000000000" pitchFamily="2" charset="2"/>
              <a:buChar char="Ø"/>
            </a:pPr>
            <a:r>
              <a:rPr lang="en-IN" sz="3000" dirty="0">
                <a:latin typeface="Calibri" panose="020F0502020204030204" pitchFamily="34" charset="0"/>
              </a:rPr>
              <a:t>Evidence of </a:t>
            </a:r>
            <a:r>
              <a:rPr lang="en-IN" sz="3000" b="1" u="sng" dirty="0">
                <a:latin typeface="Calibri" panose="020F0502020204030204" pitchFamily="34" charset="0"/>
              </a:rPr>
              <a:t>all open </a:t>
            </a:r>
            <a:r>
              <a:rPr lang="en-IN" sz="3000" dirty="0">
                <a:latin typeface="Calibri" panose="020F0502020204030204" pitchFamily="34" charset="0"/>
              </a:rPr>
              <a:t>queries in work papers being </a:t>
            </a:r>
            <a:r>
              <a:rPr lang="en-IN" sz="3000" b="1" u="sng" dirty="0">
                <a:latin typeface="Calibri" panose="020F0502020204030204" pitchFamily="34" charset="0"/>
              </a:rPr>
              <a:t>closed </a:t>
            </a:r>
            <a:r>
              <a:rPr lang="en-IN" sz="3000" dirty="0">
                <a:latin typeface="Calibri" panose="020F0502020204030204" pitchFamily="34" charset="0"/>
              </a:rPr>
              <a:t>to the satisfaction or being </a:t>
            </a:r>
            <a:r>
              <a:rPr lang="en-IN" sz="3000" b="1" u="sng" dirty="0">
                <a:latin typeface="Calibri" panose="020F0502020204030204" pitchFamily="34" charset="0"/>
              </a:rPr>
              <a:t>dropped </a:t>
            </a:r>
            <a:r>
              <a:rPr lang="en-IN" sz="3000" dirty="0">
                <a:latin typeface="Calibri" panose="020F0502020204030204" pitchFamily="34" charset="0"/>
              </a:rPr>
              <a:t>on account of materiality were not documented.</a:t>
            </a:r>
          </a:p>
          <a:p>
            <a:pPr marL="450850" indent="-450850">
              <a:buFont typeface="Wingdings" panose="05000000000000000000" pitchFamily="2" charset="2"/>
              <a:buChar char="Ø"/>
            </a:pPr>
            <a:endParaRPr lang="en-IN" sz="3000" dirty="0">
              <a:latin typeface="Calibri" panose="020F0502020204030204" pitchFamily="34" charset="0"/>
            </a:endParaRPr>
          </a:p>
          <a:p>
            <a:pPr marL="450850" indent="-450850">
              <a:buFont typeface="Wingdings" panose="05000000000000000000" pitchFamily="2" charset="2"/>
              <a:buChar char="Ø"/>
            </a:pPr>
            <a:r>
              <a:rPr lang="en-IN" sz="3000" dirty="0">
                <a:latin typeface="Calibri" panose="020F0502020204030204" pitchFamily="34" charset="0"/>
              </a:rPr>
              <a:t>The Audit Firm had not obtained and documented a </a:t>
            </a:r>
            <a:r>
              <a:rPr lang="en-IN" sz="3000" b="1" dirty="0">
                <a:latin typeface="Calibri" panose="020F0502020204030204" pitchFamily="34" charset="0"/>
              </a:rPr>
              <a:t>business understanding.</a:t>
            </a:r>
          </a:p>
        </p:txBody>
      </p:sp>
      <p:sp>
        <p:nvSpPr>
          <p:cNvPr id="5" name="Title 1">
            <a:extLst>
              <a:ext uri="{FF2B5EF4-FFF2-40B4-BE49-F238E27FC236}">
                <a16:creationId xmlns:a16="http://schemas.microsoft.com/office/drawing/2014/main" id="{A7CD6487-2A54-4256-A049-87A80E151D74}"/>
              </a:ext>
            </a:extLst>
          </p:cNvPr>
          <p:cNvSpPr>
            <a:spLocks noGrp="1"/>
          </p:cNvSpPr>
          <p:nvPr>
            <p:ph type="title"/>
          </p:nvPr>
        </p:nvSpPr>
        <p:spPr>
          <a:xfrm>
            <a:off x="817563" y="228600"/>
            <a:ext cx="10871200" cy="609600"/>
          </a:xfrm>
        </p:spPr>
        <p:txBody>
          <a:bodyPr/>
          <a:lstStyle/>
          <a:p>
            <a:r>
              <a:rPr lang="en-IN" sz="3400" dirty="0">
                <a:latin typeface="Cambria" panose="02040503050406030204" pitchFamily="18" charset="0"/>
              </a:rPr>
              <a:t>Key findings of QRB - (SA 210) </a:t>
            </a:r>
          </a:p>
        </p:txBody>
      </p:sp>
      <p:sp>
        <p:nvSpPr>
          <p:cNvPr id="2" name="Slide Number Placeholder 1">
            <a:extLst>
              <a:ext uri="{FF2B5EF4-FFF2-40B4-BE49-F238E27FC236}">
                <a16:creationId xmlns:a16="http://schemas.microsoft.com/office/drawing/2014/main" id="{1060579B-98A3-4410-BA8F-60A0A5FD3D95}"/>
              </a:ext>
            </a:extLst>
          </p:cNvPr>
          <p:cNvSpPr>
            <a:spLocks noGrp="1"/>
          </p:cNvSpPr>
          <p:nvPr>
            <p:ph type="sldNum" sz="quarter" idx="12"/>
          </p:nvPr>
        </p:nvSpPr>
        <p:spPr/>
        <p:txBody>
          <a:bodyPr/>
          <a:lstStyle/>
          <a:p>
            <a:fld id="{6A8C29CB-4217-45B2-83D7-9F7C74936F11}" type="slidenum">
              <a:rPr lang="en-IN" smtClean="0"/>
              <a:pPr/>
              <a:t>42</a:t>
            </a:fld>
            <a:endParaRPr lang="en-IN" dirty="0"/>
          </a:p>
        </p:txBody>
      </p:sp>
    </p:spTree>
    <p:extLst>
      <p:ext uri="{BB962C8B-B14F-4D97-AF65-F5344CB8AC3E}">
        <p14:creationId xmlns:p14="http://schemas.microsoft.com/office/powerpoint/2010/main" val="35134528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5F03D2FA-F6A1-4FC1-A41B-9D23ABB1E55C}"/>
              </a:ext>
            </a:extLst>
          </p:cNvPr>
          <p:cNvSpPr>
            <a:spLocks noGrp="1"/>
          </p:cNvSpPr>
          <p:nvPr>
            <p:ph sz="quarter" idx="1"/>
          </p:nvPr>
        </p:nvSpPr>
        <p:spPr>
          <a:xfrm>
            <a:off x="698114" y="967848"/>
            <a:ext cx="11248466" cy="4969818"/>
          </a:xfrm>
        </p:spPr>
        <p:txBody>
          <a:bodyPr/>
          <a:lstStyle/>
          <a:p>
            <a:pPr algn="just"/>
            <a:r>
              <a:rPr lang="en-IN" sz="2800" b="1" dirty="0">
                <a:latin typeface="Calibri" panose="020F0502020204030204" pitchFamily="34" charset="0"/>
              </a:rPr>
              <a:t>Risk Assessment and Response to Assessed Risk </a:t>
            </a:r>
          </a:p>
          <a:p>
            <a:pPr marL="0" indent="0" algn="just">
              <a:buNone/>
            </a:pPr>
            <a:r>
              <a:rPr lang="en-IN" sz="2800" b="1" dirty="0">
                <a:latin typeface="Calibri" panose="020F0502020204030204" pitchFamily="34" charset="0"/>
              </a:rPr>
              <a:t>     (SA- 300, 315, 320, 330) </a:t>
            </a:r>
          </a:p>
          <a:p>
            <a:pPr marL="712788" indent="-439738" algn="just">
              <a:buFont typeface="Wingdings" panose="05000000000000000000" pitchFamily="2" charset="2"/>
              <a:buChar char="Ø"/>
            </a:pPr>
            <a:r>
              <a:rPr lang="en-IN" sz="2800" dirty="0">
                <a:latin typeface="Calibri" panose="020F0502020204030204" pitchFamily="34" charset="0"/>
              </a:rPr>
              <a:t>Not considering material </a:t>
            </a:r>
            <a:r>
              <a:rPr lang="en-IN" sz="2800" b="1" u="sng" dirty="0">
                <a:latin typeface="Calibri" panose="020F0502020204030204" pitchFamily="34" charset="0"/>
              </a:rPr>
              <a:t>RPT transactions </a:t>
            </a:r>
            <a:r>
              <a:rPr lang="en-IN" sz="2800" dirty="0">
                <a:latin typeface="Calibri" panose="020F0502020204030204" pitchFamily="34" charset="0"/>
              </a:rPr>
              <a:t>as high risk item.</a:t>
            </a:r>
          </a:p>
          <a:p>
            <a:pPr marL="712788" indent="-439738" algn="just">
              <a:buFont typeface="Wingdings" panose="05000000000000000000" pitchFamily="2" charset="2"/>
              <a:buChar char="Ø"/>
            </a:pPr>
            <a:r>
              <a:rPr lang="en-IN" sz="2800" dirty="0">
                <a:latin typeface="Calibri" panose="020F0502020204030204" pitchFamily="34" charset="0"/>
              </a:rPr>
              <a:t>Failure to document audit procedure performed for treating </a:t>
            </a:r>
            <a:r>
              <a:rPr lang="en-IN" sz="2800" b="1" u="sng" dirty="0">
                <a:latin typeface="Calibri" panose="020F0502020204030204" pitchFamily="34" charset="0"/>
              </a:rPr>
              <a:t>certain litigation </a:t>
            </a:r>
            <a:r>
              <a:rPr lang="en-IN" sz="2800" dirty="0">
                <a:latin typeface="Calibri" panose="020F0502020204030204" pitchFamily="34" charset="0"/>
              </a:rPr>
              <a:t>and </a:t>
            </a:r>
            <a:r>
              <a:rPr lang="en-IN" sz="2800" b="1" u="sng" dirty="0">
                <a:latin typeface="Calibri" panose="020F0502020204030204" pitchFamily="34" charset="0"/>
              </a:rPr>
              <a:t>claims as non contingent</a:t>
            </a:r>
            <a:r>
              <a:rPr lang="en-IN" sz="2800" dirty="0">
                <a:latin typeface="Calibri" panose="020F0502020204030204" pitchFamily="34" charset="0"/>
              </a:rPr>
              <a:t>.</a:t>
            </a:r>
          </a:p>
          <a:p>
            <a:pPr marL="628650" indent="-355600" algn="just">
              <a:buFont typeface="Wingdings" panose="05000000000000000000" pitchFamily="2" charset="2"/>
              <a:buChar char="Ø"/>
            </a:pPr>
            <a:r>
              <a:rPr lang="en-IN" sz="2800" dirty="0">
                <a:latin typeface="Calibri" panose="020F0502020204030204" pitchFamily="34" charset="0"/>
              </a:rPr>
              <a:t>Failure to plan for overall </a:t>
            </a:r>
            <a:r>
              <a:rPr lang="en-IN" sz="2800" b="1" u="sng" dirty="0">
                <a:latin typeface="Calibri" panose="020F0502020204030204" pitchFamily="34" charset="0"/>
              </a:rPr>
              <a:t>audit / procedures</a:t>
            </a:r>
            <a:endParaRPr lang="en-IN" sz="2800" dirty="0">
              <a:latin typeface="Calibri" panose="020F0502020204030204" pitchFamily="34" charset="0"/>
            </a:endParaRPr>
          </a:p>
        </p:txBody>
      </p:sp>
      <p:sp>
        <p:nvSpPr>
          <p:cNvPr id="8" name="Title 1">
            <a:extLst>
              <a:ext uri="{FF2B5EF4-FFF2-40B4-BE49-F238E27FC236}">
                <a16:creationId xmlns:a16="http://schemas.microsoft.com/office/drawing/2014/main" id="{88177124-59C2-4FB7-B8CE-092B422456CC}"/>
              </a:ext>
            </a:extLst>
          </p:cNvPr>
          <p:cNvSpPr>
            <a:spLocks noGrp="1"/>
          </p:cNvSpPr>
          <p:nvPr>
            <p:ph type="title"/>
          </p:nvPr>
        </p:nvSpPr>
        <p:spPr>
          <a:xfrm>
            <a:off x="817563" y="228600"/>
            <a:ext cx="10871200" cy="609600"/>
          </a:xfrm>
        </p:spPr>
        <p:txBody>
          <a:bodyPr/>
          <a:lstStyle/>
          <a:p>
            <a:r>
              <a:rPr lang="en-IN" sz="3400" dirty="0">
                <a:latin typeface="Cambria" panose="02040503050406030204" pitchFamily="18" charset="0"/>
              </a:rPr>
              <a:t>Key findings of QRB - (SA- 300, 315, 320, 330) </a:t>
            </a:r>
          </a:p>
        </p:txBody>
      </p:sp>
      <p:sp>
        <p:nvSpPr>
          <p:cNvPr id="2" name="Slide Number Placeholder 1">
            <a:extLst>
              <a:ext uri="{FF2B5EF4-FFF2-40B4-BE49-F238E27FC236}">
                <a16:creationId xmlns:a16="http://schemas.microsoft.com/office/drawing/2014/main" id="{6F7322F7-D81E-49E0-9C76-5DC2BF29531E}"/>
              </a:ext>
            </a:extLst>
          </p:cNvPr>
          <p:cNvSpPr>
            <a:spLocks noGrp="1"/>
          </p:cNvSpPr>
          <p:nvPr>
            <p:ph type="sldNum" sz="quarter" idx="12"/>
          </p:nvPr>
        </p:nvSpPr>
        <p:spPr/>
        <p:txBody>
          <a:bodyPr/>
          <a:lstStyle/>
          <a:p>
            <a:fld id="{6A8C29CB-4217-45B2-83D7-9F7C74936F11}" type="slidenum">
              <a:rPr lang="en-IN" smtClean="0"/>
              <a:pPr/>
              <a:t>43</a:t>
            </a:fld>
            <a:endParaRPr lang="en-IN" dirty="0"/>
          </a:p>
        </p:txBody>
      </p:sp>
    </p:spTree>
    <p:extLst>
      <p:ext uri="{BB962C8B-B14F-4D97-AF65-F5344CB8AC3E}">
        <p14:creationId xmlns:p14="http://schemas.microsoft.com/office/powerpoint/2010/main" val="41394418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6D489-2F7E-4699-99A1-08166503DADB}"/>
              </a:ext>
            </a:extLst>
          </p:cNvPr>
          <p:cNvSpPr>
            <a:spLocks noGrp="1"/>
          </p:cNvSpPr>
          <p:nvPr>
            <p:ph type="title"/>
          </p:nvPr>
        </p:nvSpPr>
        <p:spPr>
          <a:xfrm>
            <a:off x="816864" y="228600"/>
            <a:ext cx="11260340" cy="609600"/>
          </a:xfrm>
        </p:spPr>
        <p:txBody>
          <a:bodyPr/>
          <a:lstStyle/>
          <a:p>
            <a:r>
              <a:rPr lang="en-IN" sz="3400" dirty="0">
                <a:latin typeface="Cambria" panose="02040503050406030204" pitchFamily="18" charset="0"/>
              </a:rPr>
              <a:t>Key findings of QRB - (SA- 300, 315, 320, 330) </a:t>
            </a:r>
            <a:endParaRPr lang="en-IN" sz="3400" dirty="0"/>
          </a:p>
        </p:txBody>
      </p:sp>
      <p:sp>
        <p:nvSpPr>
          <p:cNvPr id="3" name="Content Placeholder 2">
            <a:extLst>
              <a:ext uri="{FF2B5EF4-FFF2-40B4-BE49-F238E27FC236}">
                <a16:creationId xmlns:a16="http://schemas.microsoft.com/office/drawing/2014/main" id="{BB2E3535-D138-4FC3-8482-A67B5527B157}"/>
              </a:ext>
            </a:extLst>
          </p:cNvPr>
          <p:cNvSpPr>
            <a:spLocks noGrp="1"/>
          </p:cNvSpPr>
          <p:nvPr>
            <p:ph sz="quarter" idx="1"/>
          </p:nvPr>
        </p:nvSpPr>
        <p:spPr>
          <a:xfrm>
            <a:off x="816863" y="970805"/>
            <a:ext cx="11260341" cy="4495800"/>
          </a:xfrm>
        </p:spPr>
        <p:txBody>
          <a:bodyPr/>
          <a:lstStyle/>
          <a:p>
            <a:pPr algn="just">
              <a:buFont typeface="Wingdings" panose="05000000000000000000" pitchFamily="2" charset="2"/>
              <a:buChar char="Ø"/>
            </a:pPr>
            <a:r>
              <a:rPr lang="en-IN" sz="3000" dirty="0">
                <a:latin typeface="Calibri" panose="020F0502020204030204" pitchFamily="34" charset="0"/>
              </a:rPr>
              <a:t>Work papers wherein substantive testing was performed were not cross referenced to the groupings/ trial balance with reference numbers in all cases. </a:t>
            </a:r>
          </a:p>
          <a:p>
            <a:pPr algn="just">
              <a:buFont typeface="Wingdings" panose="05000000000000000000" pitchFamily="2" charset="2"/>
              <a:buChar char="Ø"/>
            </a:pPr>
            <a:r>
              <a:rPr lang="en-IN" sz="3000" dirty="0">
                <a:latin typeface="Calibri" panose="020F0502020204030204" pitchFamily="34" charset="0"/>
              </a:rPr>
              <a:t>The aspects of the external factors affecting the entity, the laws and regulations and their monitoring by the Entity are to be covered.</a:t>
            </a:r>
          </a:p>
          <a:p>
            <a:pPr algn="just">
              <a:buFont typeface="Wingdings" panose="05000000000000000000" pitchFamily="2" charset="2"/>
              <a:buChar char="Ø"/>
            </a:pPr>
            <a:r>
              <a:rPr lang="en-IN" sz="3000" dirty="0">
                <a:latin typeface="Calibri" panose="020F0502020204030204" pitchFamily="34" charset="0"/>
              </a:rPr>
              <a:t>Audit plan and programmes were not comprehensive to cover all aspects and the audit strategy did not contain applicable reporting framework and other legal regulatory requirement.</a:t>
            </a:r>
          </a:p>
          <a:p>
            <a:pPr algn="just">
              <a:buFont typeface="Wingdings" panose="05000000000000000000" pitchFamily="2" charset="2"/>
              <a:buChar char="Ø"/>
            </a:pPr>
            <a:endParaRPr lang="en-IN" sz="3200" dirty="0">
              <a:latin typeface="Calibri" panose="020F0502020204030204" pitchFamily="34" charset="0"/>
            </a:endParaRPr>
          </a:p>
        </p:txBody>
      </p:sp>
      <p:sp>
        <p:nvSpPr>
          <p:cNvPr id="5" name="Slide Number Placeholder 4">
            <a:extLst>
              <a:ext uri="{FF2B5EF4-FFF2-40B4-BE49-F238E27FC236}">
                <a16:creationId xmlns:a16="http://schemas.microsoft.com/office/drawing/2014/main" id="{18852BFE-EF88-4E76-B389-3831E3BF7279}"/>
              </a:ext>
            </a:extLst>
          </p:cNvPr>
          <p:cNvSpPr>
            <a:spLocks noGrp="1"/>
          </p:cNvSpPr>
          <p:nvPr>
            <p:ph type="sldNum" sz="quarter" idx="12"/>
          </p:nvPr>
        </p:nvSpPr>
        <p:spPr/>
        <p:txBody>
          <a:bodyPr/>
          <a:lstStyle/>
          <a:p>
            <a:fld id="{6A8C29CB-4217-45B2-83D7-9F7C74936F11}" type="slidenum">
              <a:rPr lang="en-IN" smtClean="0"/>
              <a:pPr/>
              <a:t>44</a:t>
            </a:fld>
            <a:endParaRPr lang="en-IN" dirty="0"/>
          </a:p>
        </p:txBody>
      </p:sp>
    </p:spTree>
    <p:extLst>
      <p:ext uri="{BB962C8B-B14F-4D97-AF65-F5344CB8AC3E}">
        <p14:creationId xmlns:p14="http://schemas.microsoft.com/office/powerpoint/2010/main" val="10796811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99042-E0CE-49A7-AC80-AD80647BDB1C}"/>
              </a:ext>
            </a:extLst>
          </p:cNvPr>
          <p:cNvSpPr>
            <a:spLocks noGrp="1"/>
          </p:cNvSpPr>
          <p:nvPr>
            <p:ph type="title"/>
          </p:nvPr>
        </p:nvSpPr>
        <p:spPr>
          <a:xfrm>
            <a:off x="858982" y="167938"/>
            <a:ext cx="11333018" cy="609600"/>
          </a:xfrm>
        </p:spPr>
        <p:txBody>
          <a:bodyPr/>
          <a:lstStyle/>
          <a:p>
            <a:r>
              <a:rPr lang="en-IN" sz="3200" dirty="0">
                <a:latin typeface="Cambria" panose="02040503050406030204" pitchFamily="18" charset="0"/>
              </a:rPr>
              <a:t>Key findings of QRB (SA- 500, 501, 505, 520, 530, 550 and 580)</a:t>
            </a:r>
          </a:p>
        </p:txBody>
      </p:sp>
      <p:sp>
        <p:nvSpPr>
          <p:cNvPr id="6" name="Content Placeholder 5">
            <a:extLst>
              <a:ext uri="{FF2B5EF4-FFF2-40B4-BE49-F238E27FC236}">
                <a16:creationId xmlns:a16="http://schemas.microsoft.com/office/drawing/2014/main" id="{5F03D2FA-F6A1-4FC1-A41B-9D23ABB1E55C}"/>
              </a:ext>
            </a:extLst>
          </p:cNvPr>
          <p:cNvSpPr>
            <a:spLocks noGrp="1"/>
          </p:cNvSpPr>
          <p:nvPr>
            <p:ph sz="quarter" idx="1"/>
          </p:nvPr>
        </p:nvSpPr>
        <p:spPr>
          <a:xfrm>
            <a:off x="674363" y="967847"/>
            <a:ext cx="11367216" cy="5266697"/>
          </a:xfrm>
        </p:spPr>
        <p:txBody>
          <a:bodyPr/>
          <a:lstStyle/>
          <a:p>
            <a:pPr algn="just"/>
            <a:r>
              <a:rPr lang="en-IN" sz="3000" b="1" dirty="0">
                <a:latin typeface="Calibri" panose="020F0502020204030204" pitchFamily="34" charset="0"/>
              </a:rPr>
              <a:t>Audit Evidence and related standards (SA- 500, 501, 505, 520, 530, 550 and 580)</a:t>
            </a:r>
          </a:p>
          <a:p>
            <a:pPr marL="712788" indent="-439738" algn="just">
              <a:buFont typeface="Wingdings" panose="05000000000000000000" pitchFamily="2" charset="2"/>
              <a:buChar char="Ø"/>
            </a:pPr>
            <a:r>
              <a:rPr lang="en-IN" sz="3000" dirty="0">
                <a:latin typeface="Calibri" panose="020F0502020204030204" pitchFamily="34" charset="0"/>
              </a:rPr>
              <a:t>Failure to </a:t>
            </a:r>
            <a:r>
              <a:rPr lang="en-IN" sz="3000" b="1" u="sng" dirty="0">
                <a:latin typeface="Calibri" panose="020F0502020204030204" pitchFamily="34" charset="0"/>
              </a:rPr>
              <a:t>attend physical inventory counting </a:t>
            </a:r>
            <a:r>
              <a:rPr lang="en-IN" sz="3000" dirty="0">
                <a:latin typeface="Calibri" panose="020F0502020204030204" pitchFamily="34" charset="0"/>
              </a:rPr>
              <a:t>and </a:t>
            </a:r>
            <a:r>
              <a:rPr lang="en-IN" sz="3000" b="1" u="sng" dirty="0">
                <a:latin typeface="Calibri" panose="020F0502020204030204" pitchFamily="34" charset="0"/>
              </a:rPr>
              <a:t>not </a:t>
            </a:r>
            <a:r>
              <a:rPr lang="en-IN" sz="3000" dirty="0">
                <a:latin typeface="Calibri" panose="020F0502020204030204" pitchFamily="34" charset="0"/>
              </a:rPr>
              <a:t>performing </a:t>
            </a:r>
            <a:r>
              <a:rPr lang="en-IN" sz="3000" b="1" u="sng" dirty="0">
                <a:latin typeface="Calibri" panose="020F0502020204030204" pitchFamily="34" charset="0"/>
              </a:rPr>
              <a:t>audit procedures </a:t>
            </a:r>
            <a:r>
              <a:rPr lang="en-IN" sz="3000" dirty="0">
                <a:latin typeface="Calibri" panose="020F0502020204030204" pitchFamily="34" charset="0"/>
              </a:rPr>
              <a:t>over the entity’s </a:t>
            </a:r>
            <a:r>
              <a:rPr lang="en-IN" sz="3000" b="1" u="sng" dirty="0">
                <a:latin typeface="Calibri" panose="020F0502020204030204" pitchFamily="34" charset="0"/>
              </a:rPr>
              <a:t>final inventory records</a:t>
            </a:r>
            <a:r>
              <a:rPr lang="en-IN" sz="3000" dirty="0">
                <a:latin typeface="Calibri" panose="020F0502020204030204" pitchFamily="34" charset="0"/>
              </a:rPr>
              <a:t>. </a:t>
            </a:r>
          </a:p>
          <a:p>
            <a:pPr marL="712788" indent="-439738" algn="just">
              <a:buFont typeface="Wingdings" panose="05000000000000000000" pitchFamily="2" charset="2"/>
              <a:buChar char="Ø"/>
            </a:pPr>
            <a:r>
              <a:rPr lang="en-IN" sz="3000" dirty="0">
                <a:latin typeface="Calibri" panose="020F0502020204030204" pitchFamily="34" charset="0"/>
              </a:rPr>
              <a:t>Failure to prepare audit documentation for </a:t>
            </a:r>
            <a:r>
              <a:rPr lang="en-IN" sz="3000" b="1" u="sng" dirty="0">
                <a:latin typeface="Calibri" panose="020F0502020204030204" pitchFamily="34" charset="0"/>
              </a:rPr>
              <a:t>analytical procedures</a:t>
            </a:r>
            <a:r>
              <a:rPr lang="en-IN" sz="3000" dirty="0">
                <a:latin typeface="Calibri" panose="020F0502020204030204" pitchFamily="34" charset="0"/>
              </a:rPr>
              <a:t>, </a:t>
            </a:r>
            <a:r>
              <a:rPr lang="en-IN" sz="3000" b="1" u="sng" dirty="0">
                <a:latin typeface="Calibri" panose="020F0502020204030204" pitchFamily="34" charset="0"/>
              </a:rPr>
              <a:t>audit sampling</a:t>
            </a:r>
            <a:r>
              <a:rPr lang="en-IN" sz="3000" dirty="0">
                <a:latin typeface="Calibri" panose="020F0502020204030204" pitchFamily="34" charset="0"/>
              </a:rPr>
              <a:t>, and identifying </a:t>
            </a:r>
            <a:r>
              <a:rPr lang="en-IN" sz="3000" b="1" u="sng" dirty="0">
                <a:latin typeface="Calibri" panose="020F0502020204030204" pitchFamily="34" charset="0"/>
              </a:rPr>
              <a:t>related party transaction</a:t>
            </a:r>
            <a:r>
              <a:rPr lang="en-IN" sz="3000" dirty="0">
                <a:latin typeface="Calibri" panose="020F0502020204030204" pitchFamily="34" charset="0"/>
              </a:rPr>
              <a:t>; </a:t>
            </a:r>
          </a:p>
          <a:p>
            <a:pPr marL="712788" indent="-439738" algn="just">
              <a:buFont typeface="Wingdings" panose="05000000000000000000" pitchFamily="2" charset="2"/>
              <a:buChar char="Ø"/>
            </a:pPr>
            <a:r>
              <a:rPr lang="en-IN" sz="3000" dirty="0">
                <a:latin typeface="Calibri" panose="020F0502020204030204" pitchFamily="34" charset="0"/>
              </a:rPr>
              <a:t>Failure to obtain sufficient </a:t>
            </a:r>
            <a:r>
              <a:rPr lang="en-IN" sz="3000" b="1" u="sng" dirty="0">
                <a:latin typeface="Calibri" panose="020F0502020204030204" pitchFamily="34" charset="0"/>
              </a:rPr>
              <a:t>external confirmations </a:t>
            </a:r>
            <a:r>
              <a:rPr lang="en-IN" sz="3000" dirty="0">
                <a:latin typeface="Calibri" panose="020F0502020204030204" pitchFamily="34" charset="0"/>
              </a:rPr>
              <a:t>and </a:t>
            </a:r>
            <a:r>
              <a:rPr lang="en-IN" sz="3000" b="1" u="sng" dirty="0">
                <a:latin typeface="Calibri" panose="020F0502020204030204" pitchFamily="34" charset="0"/>
              </a:rPr>
              <a:t>alternative audit procedure </a:t>
            </a:r>
            <a:r>
              <a:rPr lang="en-IN" sz="3000" dirty="0">
                <a:latin typeface="Calibri" panose="020F0502020204030204" pitchFamily="34" charset="0"/>
              </a:rPr>
              <a:t>in case of not using external confirmation. </a:t>
            </a:r>
          </a:p>
          <a:p>
            <a:pPr marL="712788" indent="-439738" algn="just">
              <a:buFont typeface="Wingdings" panose="05000000000000000000" pitchFamily="2" charset="2"/>
              <a:buChar char="Ø"/>
            </a:pPr>
            <a:r>
              <a:rPr lang="en-IN" sz="3000" dirty="0">
                <a:latin typeface="Calibri" panose="020F0502020204030204" pitchFamily="34" charset="0"/>
              </a:rPr>
              <a:t>Failure to obtain </a:t>
            </a:r>
            <a:r>
              <a:rPr lang="en-IN" sz="3000" b="1" u="sng" dirty="0">
                <a:latin typeface="Calibri" panose="020F0502020204030204" pitchFamily="34" charset="0"/>
              </a:rPr>
              <a:t>written representations </a:t>
            </a:r>
            <a:r>
              <a:rPr lang="en-IN" sz="3000" dirty="0">
                <a:latin typeface="Calibri" panose="020F0502020204030204" pitchFamily="34" charset="0"/>
              </a:rPr>
              <a:t>from management in specific form and appropriately dated and signed; </a:t>
            </a:r>
          </a:p>
        </p:txBody>
      </p:sp>
      <p:sp>
        <p:nvSpPr>
          <p:cNvPr id="3" name="Slide Number Placeholder 2">
            <a:extLst>
              <a:ext uri="{FF2B5EF4-FFF2-40B4-BE49-F238E27FC236}">
                <a16:creationId xmlns:a16="http://schemas.microsoft.com/office/drawing/2014/main" id="{EF416DDB-ED10-4628-8F8B-7EAE26FD9C2A}"/>
              </a:ext>
            </a:extLst>
          </p:cNvPr>
          <p:cNvSpPr>
            <a:spLocks noGrp="1"/>
          </p:cNvSpPr>
          <p:nvPr>
            <p:ph type="sldNum" sz="quarter" idx="12"/>
          </p:nvPr>
        </p:nvSpPr>
        <p:spPr/>
        <p:txBody>
          <a:bodyPr/>
          <a:lstStyle/>
          <a:p>
            <a:fld id="{6A8C29CB-4217-45B2-83D7-9F7C74936F11}" type="slidenum">
              <a:rPr lang="en-IN" smtClean="0"/>
              <a:pPr/>
              <a:t>45</a:t>
            </a:fld>
            <a:endParaRPr lang="en-IN" dirty="0"/>
          </a:p>
        </p:txBody>
      </p:sp>
    </p:spTree>
    <p:extLst>
      <p:ext uri="{BB962C8B-B14F-4D97-AF65-F5344CB8AC3E}">
        <p14:creationId xmlns:p14="http://schemas.microsoft.com/office/powerpoint/2010/main" val="389472678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6D489-2F7E-4699-99A1-08166503DADB}"/>
              </a:ext>
            </a:extLst>
          </p:cNvPr>
          <p:cNvSpPr>
            <a:spLocks noGrp="1"/>
          </p:cNvSpPr>
          <p:nvPr>
            <p:ph type="title"/>
          </p:nvPr>
        </p:nvSpPr>
        <p:spPr>
          <a:xfrm>
            <a:off x="762000" y="145475"/>
            <a:ext cx="11148949" cy="609600"/>
          </a:xfrm>
        </p:spPr>
        <p:txBody>
          <a:bodyPr/>
          <a:lstStyle/>
          <a:p>
            <a:r>
              <a:rPr lang="en-IN" sz="3200" dirty="0">
                <a:latin typeface="Cambria" panose="02040503050406030204" pitchFamily="18" charset="0"/>
              </a:rPr>
              <a:t>Key findings of QRB (SA- 500, 501, 505, 520, 530, 550 and 580)</a:t>
            </a:r>
            <a:endParaRPr lang="en-IN" sz="3200" dirty="0"/>
          </a:p>
        </p:txBody>
      </p:sp>
      <p:sp>
        <p:nvSpPr>
          <p:cNvPr id="3" name="Content Placeholder 2">
            <a:extLst>
              <a:ext uri="{FF2B5EF4-FFF2-40B4-BE49-F238E27FC236}">
                <a16:creationId xmlns:a16="http://schemas.microsoft.com/office/drawing/2014/main" id="{BB2E3535-D138-4FC3-8482-A67B5527B157}"/>
              </a:ext>
            </a:extLst>
          </p:cNvPr>
          <p:cNvSpPr>
            <a:spLocks noGrp="1"/>
          </p:cNvSpPr>
          <p:nvPr>
            <p:ph sz="quarter" idx="1"/>
          </p:nvPr>
        </p:nvSpPr>
        <p:spPr>
          <a:xfrm>
            <a:off x="581891" y="947054"/>
            <a:ext cx="11562609" cy="5358741"/>
          </a:xfrm>
        </p:spPr>
        <p:txBody>
          <a:bodyPr/>
          <a:lstStyle/>
          <a:p>
            <a:pPr algn="just">
              <a:buFont typeface="Wingdings" panose="05000000000000000000" pitchFamily="2" charset="2"/>
              <a:buChar char="Ø"/>
            </a:pPr>
            <a:r>
              <a:rPr lang="en-IN" sz="3000" dirty="0">
                <a:latin typeface="Calibri" panose="020F0502020204030204" pitchFamily="34" charset="0"/>
              </a:rPr>
              <a:t>Bank Reconciliation statement had not been taken for all the bank accounts.</a:t>
            </a:r>
          </a:p>
          <a:p>
            <a:pPr algn="just">
              <a:buFont typeface="Wingdings" panose="05000000000000000000" pitchFamily="2" charset="2"/>
              <a:buChar char="Ø"/>
            </a:pPr>
            <a:r>
              <a:rPr lang="en-IN" sz="3000" dirty="0">
                <a:latin typeface="Calibri" panose="020F0502020204030204" pitchFamily="34" charset="0"/>
              </a:rPr>
              <a:t>No documentation maintained for the procedures followed for selection, preparation and sending out for </a:t>
            </a:r>
            <a:r>
              <a:rPr lang="en-IN" sz="3000" b="1" u="sng" dirty="0">
                <a:latin typeface="Calibri" panose="020F0502020204030204" pitchFamily="34" charset="0"/>
              </a:rPr>
              <a:t>external confirmations</a:t>
            </a:r>
            <a:r>
              <a:rPr lang="en-IN" sz="3000" dirty="0">
                <a:latin typeface="Calibri" panose="020F0502020204030204" pitchFamily="34" charset="0"/>
              </a:rPr>
              <a:t>.</a:t>
            </a:r>
          </a:p>
          <a:p>
            <a:pPr algn="just">
              <a:buFont typeface="Wingdings" panose="05000000000000000000" pitchFamily="2" charset="2"/>
              <a:buChar char="Ø"/>
            </a:pPr>
            <a:r>
              <a:rPr lang="en-IN" sz="3000" dirty="0">
                <a:latin typeface="Calibri" panose="020F0502020204030204" pitchFamily="34" charset="0"/>
              </a:rPr>
              <a:t>Confirmations received were not having any evidence of acknowledgement of the date, time and person/department receiving the confirmation and were not directly addressed.</a:t>
            </a:r>
          </a:p>
          <a:p>
            <a:pPr algn="just">
              <a:buFont typeface="Wingdings" panose="05000000000000000000" pitchFamily="2" charset="2"/>
              <a:buChar char="Ø"/>
            </a:pPr>
            <a:r>
              <a:rPr lang="en-IN" sz="3000" b="1" dirty="0">
                <a:latin typeface="Calibri" panose="020F0502020204030204" pitchFamily="34" charset="0"/>
              </a:rPr>
              <a:t>The audited balances brought forward to the next year was not tested and documented</a:t>
            </a:r>
            <a:r>
              <a:rPr lang="en-IN" sz="3000" dirty="0">
                <a:latin typeface="Calibri" panose="020F0502020204030204" pitchFamily="34" charset="0"/>
              </a:rPr>
              <a:t>.</a:t>
            </a:r>
          </a:p>
          <a:p>
            <a:pPr algn="just">
              <a:buFont typeface="Wingdings" panose="05000000000000000000" pitchFamily="2" charset="2"/>
              <a:buChar char="Ø"/>
            </a:pPr>
            <a:r>
              <a:rPr lang="en-IN" sz="3000" dirty="0">
                <a:latin typeface="Calibri" panose="020F0502020204030204" pitchFamily="34" charset="0"/>
              </a:rPr>
              <a:t>No documentation to </a:t>
            </a:r>
            <a:r>
              <a:rPr lang="en-IN" sz="3000" b="1" dirty="0">
                <a:latin typeface="Calibri" panose="020F0502020204030204" pitchFamily="34" charset="0"/>
              </a:rPr>
              <a:t>confirm related party </a:t>
            </a:r>
            <a:r>
              <a:rPr lang="en-IN" sz="3000" dirty="0">
                <a:latin typeface="Calibri" panose="020F0502020204030204" pitchFamily="34" charset="0"/>
              </a:rPr>
              <a:t>relationships and transactions</a:t>
            </a:r>
          </a:p>
        </p:txBody>
      </p:sp>
      <p:sp>
        <p:nvSpPr>
          <p:cNvPr id="5" name="Slide Number Placeholder 4">
            <a:extLst>
              <a:ext uri="{FF2B5EF4-FFF2-40B4-BE49-F238E27FC236}">
                <a16:creationId xmlns:a16="http://schemas.microsoft.com/office/drawing/2014/main" id="{19BB2878-B117-4C78-AC62-511769498C2A}"/>
              </a:ext>
            </a:extLst>
          </p:cNvPr>
          <p:cNvSpPr>
            <a:spLocks noGrp="1"/>
          </p:cNvSpPr>
          <p:nvPr>
            <p:ph type="sldNum" sz="quarter" idx="12"/>
          </p:nvPr>
        </p:nvSpPr>
        <p:spPr/>
        <p:txBody>
          <a:bodyPr/>
          <a:lstStyle/>
          <a:p>
            <a:fld id="{6A8C29CB-4217-45B2-83D7-9F7C74936F11}" type="slidenum">
              <a:rPr lang="en-IN" smtClean="0"/>
              <a:pPr/>
              <a:t>46</a:t>
            </a:fld>
            <a:endParaRPr lang="en-IN" dirty="0"/>
          </a:p>
        </p:txBody>
      </p:sp>
    </p:spTree>
    <p:extLst>
      <p:ext uri="{BB962C8B-B14F-4D97-AF65-F5344CB8AC3E}">
        <p14:creationId xmlns:p14="http://schemas.microsoft.com/office/powerpoint/2010/main" val="18982438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6D489-2F7E-4699-99A1-08166503DADB}"/>
              </a:ext>
            </a:extLst>
          </p:cNvPr>
          <p:cNvSpPr>
            <a:spLocks noGrp="1"/>
          </p:cNvSpPr>
          <p:nvPr>
            <p:ph type="title"/>
          </p:nvPr>
        </p:nvSpPr>
        <p:spPr>
          <a:xfrm>
            <a:off x="816864" y="145475"/>
            <a:ext cx="11181172" cy="609600"/>
          </a:xfrm>
        </p:spPr>
        <p:txBody>
          <a:bodyPr/>
          <a:lstStyle/>
          <a:p>
            <a:r>
              <a:rPr lang="en-IN" sz="3200" dirty="0">
                <a:latin typeface="Cambria" panose="02040503050406030204" pitchFamily="18" charset="0"/>
              </a:rPr>
              <a:t>Key findings of QRB (SA- 500, 501, 505, 520, 530, 550 and 580)</a:t>
            </a:r>
            <a:endParaRPr lang="en-IN" sz="3200" dirty="0"/>
          </a:p>
        </p:txBody>
      </p:sp>
      <p:sp>
        <p:nvSpPr>
          <p:cNvPr id="3" name="Content Placeholder 2">
            <a:extLst>
              <a:ext uri="{FF2B5EF4-FFF2-40B4-BE49-F238E27FC236}">
                <a16:creationId xmlns:a16="http://schemas.microsoft.com/office/drawing/2014/main" id="{BB2E3535-D138-4FC3-8482-A67B5527B157}"/>
              </a:ext>
            </a:extLst>
          </p:cNvPr>
          <p:cNvSpPr>
            <a:spLocks noGrp="1"/>
          </p:cNvSpPr>
          <p:nvPr>
            <p:ph sz="quarter" idx="1"/>
          </p:nvPr>
        </p:nvSpPr>
        <p:spPr>
          <a:xfrm>
            <a:off x="731205" y="931719"/>
            <a:ext cx="11260341" cy="5480958"/>
          </a:xfrm>
        </p:spPr>
        <p:txBody>
          <a:bodyPr/>
          <a:lstStyle/>
          <a:p>
            <a:pPr algn="just">
              <a:buFont typeface="Wingdings" panose="05000000000000000000" pitchFamily="2" charset="2"/>
              <a:buChar char="Ø"/>
            </a:pPr>
            <a:r>
              <a:rPr lang="en-IN" sz="3000" dirty="0">
                <a:latin typeface="Calibri" panose="020F0502020204030204" pitchFamily="34" charset="0"/>
              </a:rPr>
              <a:t>No risks on Going Concern had been identified by the Engagement Team and no documentation for evaluating Going Concern.</a:t>
            </a:r>
          </a:p>
          <a:p>
            <a:pPr algn="just">
              <a:buFont typeface="Wingdings" panose="05000000000000000000" pitchFamily="2" charset="2"/>
              <a:buChar char="Ø"/>
            </a:pPr>
            <a:r>
              <a:rPr lang="en-IN" sz="3000" dirty="0">
                <a:latin typeface="Calibri" panose="020F0502020204030204" pitchFamily="34" charset="0"/>
              </a:rPr>
              <a:t>Failure to obtain </a:t>
            </a:r>
            <a:r>
              <a:rPr lang="en-IN" sz="3000" b="1" u="sng" dirty="0">
                <a:latin typeface="Calibri" panose="020F0502020204030204" pitchFamily="34" charset="0"/>
              </a:rPr>
              <a:t>audit evidence </a:t>
            </a:r>
            <a:r>
              <a:rPr lang="en-IN" sz="3000" dirty="0">
                <a:latin typeface="Calibri" panose="020F0502020204030204" pitchFamily="34" charset="0"/>
              </a:rPr>
              <a:t>for reporting requirement under Companies Act, 2013 regarding </a:t>
            </a:r>
            <a:r>
              <a:rPr lang="en-IN" sz="3000" b="1" u="sng" dirty="0">
                <a:latin typeface="Calibri" panose="020F0502020204030204" pitchFamily="34" charset="0"/>
              </a:rPr>
              <a:t>disqualification of director </a:t>
            </a:r>
          </a:p>
          <a:p>
            <a:pPr algn="just">
              <a:buFont typeface="Wingdings" panose="05000000000000000000" pitchFamily="2" charset="2"/>
              <a:buChar char="Ø"/>
            </a:pPr>
            <a:r>
              <a:rPr lang="en-IN" sz="3000" dirty="0">
                <a:latin typeface="Calibri" panose="020F0502020204030204" pitchFamily="34" charset="0"/>
              </a:rPr>
              <a:t>Management representation letter had been obtained for the </a:t>
            </a:r>
            <a:r>
              <a:rPr lang="en-IN" sz="3000" b="1" dirty="0">
                <a:latin typeface="Calibri" panose="020F0502020204030204" pitchFamily="34" charset="0"/>
              </a:rPr>
              <a:t>general points </a:t>
            </a:r>
            <a:r>
              <a:rPr lang="en-IN" sz="3000" b="1" u="sng" dirty="0">
                <a:latin typeface="Calibri" panose="020F0502020204030204" pitchFamily="34" charset="0"/>
              </a:rPr>
              <a:t>not </a:t>
            </a:r>
            <a:r>
              <a:rPr lang="en-IN" sz="3000" dirty="0">
                <a:latin typeface="Calibri" panose="020F0502020204030204" pitchFamily="34" charset="0"/>
              </a:rPr>
              <a:t>on other </a:t>
            </a:r>
            <a:r>
              <a:rPr lang="en-IN" sz="3000" b="1" u="sng" dirty="0">
                <a:latin typeface="Calibri" panose="020F0502020204030204" pitchFamily="34" charset="0"/>
              </a:rPr>
              <a:t>specific items.</a:t>
            </a:r>
          </a:p>
          <a:p>
            <a:pPr algn="just">
              <a:buFont typeface="Wingdings" panose="05000000000000000000" pitchFamily="2" charset="2"/>
              <a:buChar char="Ø"/>
            </a:pPr>
            <a:r>
              <a:rPr lang="en-IN" sz="3000" dirty="0">
                <a:latin typeface="Calibri" panose="020F0502020204030204" pitchFamily="34" charset="0"/>
              </a:rPr>
              <a:t>No Representation Letter was obtained for issuance of for engagements like Tax Audits, Certifications, etc.,</a:t>
            </a:r>
          </a:p>
          <a:p>
            <a:pPr algn="just">
              <a:buFont typeface="Wingdings" panose="05000000000000000000" pitchFamily="2" charset="2"/>
              <a:buChar char="Ø"/>
            </a:pPr>
            <a:r>
              <a:rPr lang="en-IN" sz="3000" dirty="0">
                <a:latin typeface="Calibri" panose="020F0502020204030204" pitchFamily="34" charset="0"/>
              </a:rPr>
              <a:t>The usage of phrase ‘RPT are based on the information available with Company and relied upon by the auditor’ to be avoided.</a:t>
            </a:r>
          </a:p>
        </p:txBody>
      </p:sp>
      <p:sp>
        <p:nvSpPr>
          <p:cNvPr id="5" name="Slide Number Placeholder 4">
            <a:extLst>
              <a:ext uri="{FF2B5EF4-FFF2-40B4-BE49-F238E27FC236}">
                <a16:creationId xmlns:a16="http://schemas.microsoft.com/office/drawing/2014/main" id="{1DEFAF85-9B0B-474F-88FB-804291412042}"/>
              </a:ext>
            </a:extLst>
          </p:cNvPr>
          <p:cNvSpPr>
            <a:spLocks noGrp="1"/>
          </p:cNvSpPr>
          <p:nvPr>
            <p:ph type="sldNum" sz="quarter" idx="12"/>
          </p:nvPr>
        </p:nvSpPr>
        <p:spPr/>
        <p:txBody>
          <a:bodyPr/>
          <a:lstStyle/>
          <a:p>
            <a:fld id="{6A8C29CB-4217-45B2-83D7-9F7C74936F11}" type="slidenum">
              <a:rPr lang="en-IN" smtClean="0"/>
              <a:pPr/>
              <a:t>47</a:t>
            </a:fld>
            <a:endParaRPr lang="en-IN" dirty="0"/>
          </a:p>
        </p:txBody>
      </p:sp>
    </p:spTree>
    <p:extLst>
      <p:ext uri="{BB962C8B-B14F-4D97-AF65-F5344CB8AC3E}">
        <p14:creationId xmlns:p14="http://schemas.microsoft.com/office/powerpoint/2010/main" val="34150041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99042-E0CE-49A7-AC80-AD80647BDB1C}"/>
              </a:ext>
            </a:extLst>
          </p:cNvPr>
          <p:cNvSpPr>
            <a:spLocks noGrp="1"/>
          </p:cNvSpPr>
          <p:nvPr>
            <p:ph type="title"/>
          </p:nvPr>
        </p:nvSpPr>
        <p:spPr/>
        <p:txBody>
          <a:bodyPr/>
          <a:lstStyle/>
          <a:p>
            <a:r>
              <a:rPr lang="en-IN" sz="3400" dirty="0">
                <a:latin typeface="Cambria" panose="02040503050406030204" pitchFamily="18" charset="0"/>
              </a:rPr>
              <a:t>Key findings of QRB (SA- 600,610 and 620)</a:t>
            </a:r>
          </a:p>
        </p:txBody>
      </p:sp>
      <p:sp>
        <p:nvSpPr>
          <p:cNvPr id="6" name="Content Placeholder 5">
            <a:extLst>
              <a:ext uri="{FF2B5EF4-FFF2-40B4-BE49-F238E27FC236}">
                <a16:creationId xmlns:a16="http://schemas.microsoft.com/office/drawing/2014/main" id="{5F03D2FA-F6A1-4FC1-A41B-9D23ABB1E55C}"/>
              </a:ext>
            </a:extLst>
          </p:cNvPr>
          <p:cNvSpPr>
            <a:spLocks noGrp="1"/>
          </p:cNvSpPr>
          <p:nvPr>
            <p:ph sz="quarter" idx="1"/>
          </p:nvPr>
        </p:nvSpPr>
        <p:spPr>
          <a:xfrm>
            <a:off x="816864" y="1086598"/>
            <a:ext cx="11248466" cy="4969818"/>
          </a:xfrm>
        </p:spPr>
        <p:txBody>
          <a:bodyPr/>
          <a:lstStyle/>
          <a:p>
            <a:pPr algn="just"/>
            <a:r>
              <a:rPr lang="en-IN" sz="3000" b="1" dirty="0">
                <a:latin typeface="Calibri" panose="020F0502020204030204" pitchFamily="34" charset="0"/>
              </a:rPr>
              <a:t>USING THE WORK OF OTHERS (SA- 600,610 &amp; 620) </a:t>
            </a:r>
          </a:p>
          <a:p>
            <a:pPr marL="808038" indent="-534988" algn="just">
              <a:buFont typeface="Wingdings" panose="05000000000000000000" pitchFamily="2" charset="2"/>
              <a:buChar char="Ø"/>
            </a:pPr>
            <a:r>
              <a:rPr lang="en-IN" sz="3000" dirty="0">
                <a:latin typeface="Calibri" panose="020F0502020204030204" pitchFamily="34" charset="0"/>
              </a:rPr>
              <a:t>Extent of the work of internal auditors on the audit procedures not documented and evaluation of points raised by the internal auditor and its impact on planned audit procedures not documented;</a:t>
            </a:r>
          </a:p>
          <a:p>
            <a:pPr marL="808038" indent="-534988" algn="just">
              <a:buFont typeface="Wingdings" panose="05000000000000000000" pitchFamily="2" charset="2"/>
              <a:buChar char="Ø"/>
            </a:pPr>
            <a:endParaRPr lang="en-IN" sz="3000" dirty="0">
              <a:latin typeface="Calibri" panose="020F0502020204030204" pitchFamily="34" charset="0"/>
            </a:endParaRPr>
          </a:p>
          <a:p>
            <a:pPr marL="808038" indent="-534988" algn="just">
              <a:buFont typeface="Wingdings" panose="05000000000000000000" pitchFamily="2" charset="2"/>
              <a:buChar char="Ø"/>
            </a:pPr>
            <a:r>
              <a:rPr lang="en-IN" sz="3000" dirty="0">
                <a:latin typeface="Calibri" panose="020F0502020204030204" pitchFamily="34" charset="0"/>
              </a:rPr>
              <a:t>No documentation to substantiate the procedures carried out regarding evaluation of expert was available for verification.</a:t>
            </a:r>
          </a:p>
          <a:p>
            <a:pPr marL="808038" indent="-534988" algn="just">
              <a:buFont typeface="Wingdings" panose="05000000000000000000" pitchFamily="2" charset="2"/>
              <a:buChar char="Ø"/>
            </a:pPr>
            <a:endParaRPr lang="en-IN" sz="3200" dirty="0">
              <a:latin typeface="Calibri" panose="020F0502020204030204" pitchFamily="34" charset="0"/>
            </a:endParaRPr>
          </a:p>
          <a:p>
            <a:pPr algn="just"/>
            <a:endParaRPr lang="en-IN" sz="3200" dirty="0">
              <a:latin typeface="Calibri" panose="020F0502020204030204" pitchFamily="34" charset="0"/>
            </a:endParaRPr>
          </a:p>
        </p:txBody>
      </p:sp>
      <p:sp>
        <p:nvSpPr>
          <p:cNvPr id="3" name="Slide Number Placeholder 2">
            <a:extLst>
              <a:ext uri="{FF2B5EF4-FFF2-40B4-BE49-F238E27FC236}">
                <a16:creationId xmlns:a16="http://schemas.microsoft.com/office/drawing/2014/main" id="{087DEF33-A8FC-4F8A-8E97-57B058FC9BC5}"/>
              </a:ext>
            </a:extLst>
          </p:cNvPr>
          <p:cNvSpPr>
            <a:spLocks noGrp="1"/>
          </p:cNvSpPr>
          <p:nvPr>
            <p:ph type="sldNum" sz="quarter" idx="12"/>
          </p:nvPr>
        </p:nvSpPr>
        <p:spPr/>
        <p:txBody>
          <a:bodyPr/>
          <a:lstStyle/>
          <a:p>
            <a:fld id="{6A8C29CB-4217-45B2-83D7-9F7C74936F11}" type="slidenum">
              <a:rPr lang="en-IN" smtClean="0"/>
              <a:pPr/>
              <a:t>48</a:t>
            </a:fld>
            <a:endParaRPr lang="en-IN" dirty="0"/>
          </a:p>
        </p:txBody>
      </p:sp>
    </p:spTree>
    <p:extLst>
      <p:ext uri="{BB962C8B-B14F-4D97-AF65-F5344CB8AC3E}">
        <p14:creationId xmlns:p14="http://schemas.microsoft.com/office/powerpoint/2010/main" val="19088818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99042-E0CE-49A7-AC80-AD80647BDB1C}"/>
              </a:ext>
            </a:extLst>
          </p:cNvPr>
          <p:cNvSpPr>
            <a:spLocks noGrp="1"/>
          </p:cNvSpPr>
          <p:nvPr>
            <p:ph type="title"/>
          </p:nvPr>
        </p:nvSpPr>
        <p:spPr/>
        <p:txBody>
          <a:bodyPr/>
          <a:lstStyle/>
          <a:p>
            <a:r>
              <a:rPr lang="en-IN" sz="3400" dirty="0">
                <a:latin typeface="Cambria" panose="02040503050406030204" pitchFamily="18" charset="0"/>
              </a:rPr>
              <a:t>Key findings of QRB (SA 700, 705, 706 &amp; 720)</a:t>
            </a:r>
          </a:p>
        </p:txBody>
      </p:sp>
      <p:sp>
        <p:nvSpPr>
          <p:cNvPr id="6" name="Content Placeholder 5">
            <a:extLst>
              <a:ext uri="{FF2B5EF4-FFF2-40B4-BE49-F238E27FC236}">
                <a16:creationId xmlns:a16="http://schemas.microsoft.com/office/drawing/2014/main" id="{5F03D2FA-F6A1-4FC1-A41B-9D23ABB1E55C}"/>
              </a:ext>
            </a:extLst>
          </p:cNvPr>
          <p:cNvSpPr>
            <a:spLocks noGrp="1"/>
          </p:cNvSpPr>
          <p:nvPr>
            <p:ph sz="quarter" idx="1"/>
          </p:nvPr>
        </p:nvSpPr>
        <p:spPr>
          <a:xfrm>
            <a:off x="674360" y="967847"/>
            <a:ext cx="11426596" cy="5361699"/>
          </a:xfrm>
        </p:spPr>
        <p:txBody>
          <a:bodyPr/>
          <a:lstStyle/>
          <a:p>
            <a:pPr algn="just"/>
            <a:r>
              <a:rPr lang="en-IN" sz="3000" b="1" dirty="0">
                <a:latin typeface="Calibri" panose="020F0502020204030204" pitchFamily="34" charset="0"/>
              </a:rPr>
              <a:t>Audit Conclusions and Reporting (SA 700, 705, 706, 720)</a:t>
            </a:r>
          </a:p>
          <a:p>
            <a:pPr marL="712788" indent="-439738" algn="just">
              <a:buFont typeface="Wingdings" panose="05000000000000000000" pitchFamily="2" charset="2"/>
              <a:buChar char="Ø"/>
            </a:pPr>
            <a:r>
              <a:rPr lang="en-IN" sz="3000" dirty="0">
                <a:latin typeface="Calibri" panose="020F0502020204030204" pitchFamily="34" charset="0"/>
              </a:rPr>
              <a:t>Failure to </a:t>
            </a:r>
            <a:r>
              <a:rPr lang="en-IN" sz="3000" b="1" u="sng" dirty="0">
                <a:latin typeface="Calibri" panose="020F0502020204030204" pitchFamily="34" charset="0"/>
              </a:rPr>
              <a:t>prepare audit report </a:t>
            </a:r>
            <a:r>
              <a:rPr lang="en-IN" sz="3000" dirty="0">
                <a:latin typeface="Calibri" panose="020F0502020204030204" pitchFamily="34" charset="0"/>
              </a:rPr>
              <a:t>in specified </a:t>
            </a:r>
            <a:r>
              <a:rPr lang="en-IN" sz="3000" b="1" u="sng" dirty="0">
                <a:latin typeface="Calibri" panose="020F0502020204030204" pitchFamily="34" charset="0"/>
              </a:rPr>
              <a:t>format</a:t>
            </a:r>
            <a:r>
              <a:rPr lang="en-IN" sz="3000" dirty="0">
                <a:latin typeface="Calibri" panose="020F0502020204030204" pitchFamily="34" charset="0"/>
              </a:rPr>
              <a:t>;</a:t>
            </a:r>
          </a:p>
          <a:p>
            <a:pPr marL="712788" indent="-439738" algn="just">
              <a:buFont typeface="Wingdings" panose="05000000000000000000" pitchFamily="2" charset="2"/>
              <a:buChar char="Ø"/>
            </a:pPr>
            <a:r>
              <a:rPr lang="en-IN" sz="3000" dirty="0">
                <a:latin typeface="Calibri" panose="020F0502020204030204" pitchFamily="34" charset="0"/>
              </a:rPr>
              <a:t>Failure to include ‘</a:t>
            </a:r>
            <a:r>
              <a:rPr lang="en-IN" sz="3000" b="1" u="sng" dirty="0">
                <a:latin typeface="Calibri" panose="020F0502020204030204" pitchFamily="34" charset="0"/>
              </a:rPr>
              <a:t>Basis for Qualified Opinion</a:t>
            </a:r>
            <a:r>
              <a:rPr lang="en-IN" sz="3000" dirty="0">
                <a:latin typeface="Calibri" panose="020F0502020204030204" pitchFamily="34" charset="0"/>
              </a:rPr>
              <a:t>’ Paragraph in the Independent Auditor’s report that provides a description of the matter giving rise to the modification;</a:t>
            </a:r>
          </a:p>
          <a:p>
            <a:pPr marL="712788" indent="-439738" algn="just">
              <a:buFont typeface="Wingdings" panose="05000000000000000000" pitchFamily="2" charset="2"/>
              <a:buChar char="Ø"/>
            </a:pPr>
            <a:r>
              <a:rPr lang="en-IN" sz="3000" dirty="0">
                <a:latin typeface="Calibri" panose="020F0502020204030204" pitchFamily="34" charset="0"/>
              </a:rPr>
              <a:t>Inconsistency in </a:t>
            </a:r>
            <a:r>
              <a:rPr lang="en-IN" sz="3000" b="1" u="sng" dirty="0">
                <a:latin typeface="Calibri" panose="020F0502020204030204" pitchFamily="34" charset="0"/>
              </a:rPr>
              <a:t>other Information </a:t>
            </a:r>
            <a:r>
              <a:rPr lang="en-IN" sz="3000" dirty="0">
                <a:latin typeface="Calibri" panose="020F0502020204030204" pitchFamily="34" charset="0"/>
              </a:rPr>
              <a:t>as defined in </a:t>
            </a:r>
            <a:r>
              <a:rPr lang="en-IN" sz="3000" b="1" u="sng" dirty="0">
                <a:latin typeface="Calibri" panose="020F0502020204030204" pitchFamily="34" charset="0"/>
              </a:rPr>
              <a:t>SA 720 </a:t>
            </a:r>
            <a:r>
              <a:rPr lang="en-IN" sz="3000" dirty="0">
                <a:latin typeface="Calibri" panose="020F0502020204030204" pitchFamily="34" charset="0"/>
              </a:rPr>
              <a:t>and financial statements.</a:t>
            </a:r>
          </a:p>
          <a:p>
            <a:pPr marL="712788" indent="-439738" algn="just">
              <a:buFont typeface="Wingdings" panose="05000000000000000000" pitchFamily="2" charset="2"/>
              <a:buChar char="Ø"/>
            </a:pPr>
            <a:r>
              <a:rPr lang="en-IN" sz="3000" dirty="0">
                <a:latin typeface="Calibri" panose="020F0502020204030204" pitchFamily="34" charset="0"/>
              </a:rPr>
              <a:t>Emphasis of Matter Paragraph was given before opinion Paragraph and there was no mention that report is not modified in respect of the matters emphasized </a:t>
            </a:r>
          </a:p>
        </p:txBody>
      </p:sp>
      <p:sp>
        <p:nvSpPr>
          <p:cNvPr id="3" name="Slide Number Placeholder 2">
            <a:extLst>
              <a:ext uri="{FF2B5EF4-FFF2-40B4-BE49-F238E27FC236}">
                <a16:creationId xmlns:a16="http://schemas.microsoft.com/office/drawing/2014/main" id="{2D2CAD77-12AC-4E8F-9C95-4A4FBE59A218}"/>
              </a:ext>
            </a:extLst>
          </p:cNvPr>
          <p:cNvSpPr>
            <a:spLocks noGrp="1"/>
          </p:cNvSpPr>
          <p:nvPr>
            <p:ph type="sldNum" sz="quarter" idx="12"/>
          </p:nvPr>
        </p:nvSpPr>
        <p:spPr/>
        <p:txBody>
          <a:bodyPr/>
          <a:lstStyle/>
          <a:p>
            <a:fld id="{6A8C29CB-4217-45B2-83D7-9F7C74936F11}" type="slidenum">
              <a:rPr lang="en-IN" smtClean="0"/>
              <a:pPr/>
              <a:t>49</a:t>
            </a:fld>
            <a:endParaRPr lang="en-IN" dirty="0"/>
          </a:p>
        </p:txBody>
      </p:sp>
    </p:spTree>
    <p:extLst>
      <p:ext uri="{BB962C8B-B14F-4D97-AF65-F5344CB8AC3E}">
        <p14:creationId xmlns:p14="http://schemas.microsoft.com/office/powerpoint/2010/main" val="439881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688064" cy="609600"/>
          </a:xfrm>
        </p:spPr>
        <p:txBody>
          <a:bodyPr/>
          <a:lstStyle/>
          <a:p>
            <a:r>
              <a:rPr lang="en-US" sz="3600" dirty="0">
                <a:latin typeface="Cambria" panose="02040503050406030204" pitchFamily="18" charset="0"/>
                <a:ea typeface="Cambria" panose="02040503050406030204" pitchFamily="18" charset="0"/>
              </a:rPr>
              <a:t>STANDARDS ON AUDITING</a:t>
            </a:r>
            <a:endParaRPr lang="en-US" sz="3600"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1681723722"/>
              </p:ext>
            </p:extLst>
          </p:nvPr>
        </p:nvGraphicFramePr>
        <p:xfrm>
          <a:off x="41564" y="637309"/>
          <a:ext cx="12150436" cy="6292620"/>
        </p:xfrm>
        <a:graphic>
          <a:graphicData uri="http://schemas.openxmlformats.org/drawingml/2006/table">
            <a:tbl>
              <a:tblPr firstRow="1" bandRow="1">
                <a:tableStyleId>{5C22544A-7EE6-4342-B048-85BDC9FD1C3A}</a:tableStyleId>
              </a:tblPr>
              <a:tblGrid>
                <a:gridCol w="762000">
                  <a:extLst>
                    <a:ext uri="{9D8B030D-6E8A-4147-A177-3AD203B41FA5}">
                      <a16:colId xmlns:a16="http://schemas.microsoft.com/office/drawing/2014/main" val="20000"/>
                    </a:ext>
                  </a:extLst>
                </a:gridCol>
                <a:gridCol w="1427018">
                  <a:extLst>
                    <a:ext uri="{9D8B030D-6E8A-4147-A177-3AD203B41FA5}">
                      <a16:colId xmlns:a16="http://schemas.microsoft.com/office/drawing/2014/main" val="20001"/>
                    </a:ext>
                  </a:extLst>
                </a:gridCol>
                <a:gridCol w="7592291">
                  <a:extLst>
                    <a:ext uri="{9D8B030D-6E8A-4147-A177-3AD203B41FA5}">
                      <a16:colId xmlns:a16="http://schemas.microsoft.com/office/drawing/2014/main" val="20002"/>
                    </a:ext>
                  </a:extLst>
                </a:gridCol>
                <a:gridCol w="2369127">
                  <a:extLst>
                    <a:ext uri="{9D8B030D-6E8A-4147-A177-3AD203B41FA5}">
                      <a16:colId xmlns:a16="http://schemas.microsoft.com/office/drawing/2014/main" val="20003"/>
                    </a:ext>
                  </a:extLst>
                </a:gridCol>
              </a:tblGrid>
              <a:tr h="598631">
                <a:tc>
                  <a:txBody>
                    <a:bodyPr/>
                    <a:lstStyle/>
                    <a:p>
                      <a:pPr algn="ctr"/>
                      <a:r>
                        <a:rPr lang="en-US" sz="1900" dirty="0">
                          <a:latin typeface="Calibri" pitchFamily="34" charset="0"/>
                        </a:rPr>
                        <a:t>Sl </a:t>
                      </a:r>
                    </a:p>
                  </a:txBody>
                  <a:tcPr/>
                </a:tc>
                <a:tc>
                  <a:txBody>
                    <a:bodyPr/>
                    <a:lstStyle/>
                    <a:p>
                      <a:pPr algn="ctr"/>
                      <a:r>
                        <a:rPr lang="en-US" sz="1900" dirty="0">
                          <a:latin typeface="Calibri" pitchFamily="34" charset="0"/>
                        </a:rPr>
                        <a:t>Standard Number</a:t>
                      </a:r>
                    </a:p>
                  </a:txBody>
                  <a:tcPr/>
                </a:tc>
                <a:tc>
                  <a:txBody>
                    <a:bodyPr/>
                    <a:lstStyle/>
                    <a:p>
                      <a:pPr algn="ctr"/>
                      <a:r>
                        <a:rPr lang="en-US" sz="1900" b="1" i="0" kern="1200" dirty="0">
                          <a:solidFill>
                            <a:schemeClr val="lt1"/>
                          </a:solidFill>
                          <a:effectLst/>
                          <a:latin typeface="Calibri" pitchFamily="34" charset="0"/>
                          <a:ea typeface="+mn-ea"/>
                          <a:cs typeface="+mn-cs"/>
                        </a:rPr>
                        <a:t>Standards on Auditing (SAs)</a:t>
                      </a:r>
                      <a:endParaRPr lang="en-US" sz="1900" dirty="0">
                        <a:latin typeface="Calibri" pitchFamily="34" charset="0"/>
                      </a:endParaRPr>
                    </a:p>
                  </a:txBody>
                  <a:tcPr/>
                </a:tc>
                <a:tc>
                  <a:txBody>
                    <a:bodyPr/>
                    <a:lstStyle/>
                    <a:p>
                      <a:pPr algn="ctr"/>
                      <a:r>
                        <a:rPr lang="en-US" sz="1900" b="1" i="0" kern="1200" dirty="0">
                          <a:solidFill>
                            <a:schemeClr val="lt1"/>
                          </a:solidFill>
                          <a:effectLst/>
                          <a:latin typeface="Calibri" pitchFamily="34" charset="0"/>
                          <a:ea typeface="+mn-ea"/>
                          <a:cs typeface="+mn-cs"/>
                        </a:rPr>
                        <a:t>With</a:t>
                      </a:r>
                      <a:r>
                        <a:rPr lang="en-US" sz="1900" b="1" i="0" kern="1200" baseline="0" dirty="0">
                          <a:solidFill>
                            <a:schemeClr val="lt1"/>
                          </a:solidFill>
                          <a:effectLst/>
                          <a:latin typeface="Calibri" pitchFamily="34" charset="0"/>
                          <a:ea typeface="+mn-ea"/>
                          <a:cs typeface="+mn-cs"/>
                        </a:rPr>
                        <a:t> effect from</a:t>
                      </a:r>
                      <a:endParaRPr lang="en-US" sz="1900" dirty="0">
                        <a:latin typeface="Calibri" pitchFamily="34" charset="0"/>
                      </a:endParaRPr>
                    </a:p>
                  </a:txBody>
                  <a:tcPr/>
                </a:tc>
                <a:extLst>
                  <a:ext uri="{0D108BD9-81ED-4DB2-BD59-A6C34878D82A}">
                    <a16:rowId xmlns:a16="http://schemas.microsoft.com/office/drawing/2014/main" val="10000"/>
                  </a:ext>
                </a:extLst>
              </a:tr>
              <a:tr h="446790">
                <a:tc>
                  <a:txBody>
                    <a:bodyPr/>
                    <a:lstStyle/>
                    <a:p>
                      <a:endParaRPr lang="en-US" sz="1900" dirty="0">
                        <a:latin typeface="Calibri" pitchFamily="34" charset="0"/>
                      </a:endParaRPr>
                    </a:p>
                  </a:txBody>
                  <a:tcPr marL="76200" marR="76200" marT="76200" marB="76200"/>
                </a:tc>
                <a:tc>
                  <a:txBody>
                    <a:bodyPr/>
                    <a:lstStyle/>
                    <a:p>
                      <a:pPr algn="ctr" fontAlgn="t"/>
                      <a:r>
                        <a:rPr lang="en-US" sz="1900" b="1" dirty="0">
                          <a:effectLst/>
                          <a:latin typeface="Calibri" pitchFamily="34" charset="0"/>
                        </a:rPr>
                        <a:t>500–599</a:t>
                      </a:r>
                      <a:endParaRPr lang="en-US" sz="1900" dirty="0">
                        <a:effectLst/>
                        <a:latin typeface="Calibri" pitchFamily="34" charset="0"/>
                      </a:endParaRPr>
                    </a:p>
                  </a:txBody>
                  <a:tcPr marL="76200" marR="76200" marT="76200" marB="76200"/>
                </a:tc>
                <a:tc>
                  <a:txBody>
                    <a:bodyPr/>
                    <a:lstStyle/>
                    <a:p>
                      <a:pPr algn="ctr" fontAlgn="t"/>
                      <a:r>
                        <a:rPr lang="en-US" sz="1900" b="1" dirty="0">
                          <a:effectLst/>
                          <a:latin typeface="Calibri" pitchFamily="34" charset="0"/>
                        </a:rPr>
                        <a:t>Audit Evidence</a:t>
                      </a:r>
                      <a:endParaRPr lang="en-US" sz="1900" dirty="0">
                        <a:effectLst/>
                        <a:latin typeface="Calibri" pitchFamily="34" charset="0"/>
                      </a:endParaRPr>
                    </a:p>
                  </a:txBody>
                  <a:tcPr marL="76200" marR="76200" marT="76200" marB="76200"/>
                </a:tc>
                <a:tc>
                  <a:txBody>
                    <a:bodyPr/>
                    <a:lstStyle/>
                    <a:p>
                      <a:endParaRPr lang="en-US" sz="1900" dirty="0">
                        <a:latin typeface="Calibri" pitchFamily="34" charset="0"/>
                      </a:endParaRPr>
                    </a:p>
                  </a:txBody>
                  <a:tcPr/>
                </a:tc>
                <a:extLst>
                  <a:ext uri="{0D108BD9-81ED-4DB2-BD59-A6C34878D82A}">
                    <a16:rowId xmlns:a16="http://schemas.microsoft.com/office/drawing/2014/main" val="10001"/>
                  </a:ext>
                </a:extLst>
              </a:tr>
              <a:tr h="446790">
                <a:tc>
                  <a:txBody>
                    <a:bodyPr/>
                    <a:lstStyle/>
                    <a:p>
                      <a:pPr marL="0" algn="ctr" rtl="0" eaLnBrk="1" fontAlgn="t" hangingPunct="1"/>
                      <a:r>
                        <a:rPr lang="en-US" sz="1900" kern="1200" dirty="0">
                          <a:solidFill>
                            <a:schemeClr val="dk1"/>
                          </a:solidFill>
                          <a:effectLst/>
                          <a:latin typeface="Calibri" pitchFamily="34" charset="0"/>
                          <a:ea typeface="+mn-ea"/>
                          <a:cs typeface="+mn-cs"/>
                        </a:rPr>
                        <a:t>16.</a:t>
                      </a:r>
                    </a:p>
                  </a:txBody>
                  <a:tcPr marL="76200" marR="76200" marT="76200" marB="76200"/>
                </a:tc>
                <a:tc>
                  <a:txBody>
                    <a:bodyPr/>
                    <a:lstStyle/>
                    <a:p>
                      <a:pPr marL="0" algn="ctr" rtl="0" eaLnBrk="1" fontAlgn="t" hangingPunct="1"/>
                      <a:r>
                        <a:rPr lang="en-US" sz="1900" kern="1200" dirty="0">
                          <a:solidFill>
                            <a:schemeClr val="dk1"/>
                          </a:solidFill>
                          <a:effectLst/>
                          <a:latin typeface="Calibri" pitchFamily="34" charset="0"/>
                          <a:ea typeface="+mn-ea"/>
                          <a:cs typeface="+mn-cs"/>
                        </a:rPr>
                        <a:t>500</a:t>
                      </a:r>
                    </a:p>
                  </a:txBody>
                  <a:tcPr marL="76200" marR="76200" marT="76200" marB="76200"/>
                </a:tc>
                <a:tc>
                  <a:txBody>
                    <a:bodyPr/>
                    <a:lstStyle/>
                    <a:p>
                      <a:pPr marL="0" algn="l" rtl="0" eaLnBrk="1" fontAlgn="t" hangingPunct="1"/>
                      <a:r>
                        <a:rPr lang="en-US" sz="1900" kern="1200" dirty="0">
                          <a:solidFill>
                            <a:schemeClr val="dk1"/>
                          </a:solidFill>
                          <a:effectLst/>
                          <a:latin typeface="Calibri" pitchFamily="34" charset="0"/>
                          <a:ea typeface="+mn-ea"/>
                          <a:cs typeface="+mn-cs"/>
                        </a:rPr>
                        <a:t>Audit Evidence</a:t>
                      </a:r>
                    </a:p>
                  </a:txBody>
                  <a:tcPr marL="76200" marR="76200" marT="76200" marB="7620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900" kern="1200" dirty="0">
                          <a:solidFill>
                            <a:schemeClr val="dk1"/>
                          </a:solidFill>
                          <a:effectLst/>
                          <a:latin typeface="Calibri" pitchFamily="34" charset="0"/>
                          <a:ea typeface="+mn-ea"/>
                          <a:cs typeface="+mn-cs"/>
                        </a:rPr>
                        <a:t>1st April , 2009</a:t>
                      </a:r>
                    </a:p>
                  </a:txBody>
                  <a:tcPr marL="76200" marR="76200" marT="76200" marB="76200"/>
                </a:tc>
                <a:extLst>
                  <a:ext uri="{0D108BD9-81ED-4DB2-BD59-A6C34878D82A}">
                    <a16:rowId xmlns:a16="http://schemas.microsoft.com/office/drawing/2014/main" val="10002"/>
                  </a:ext>
                </a:extLst>
              </a:tr>
              <a:tr h="446790">
                <a:tc>
                  <a:txBody>
                    <a:bodyPr/>
                    <a:lstStyle/>
                    <a:p>
                      <a:pPr marL="0" algn="ctr" rtl="0" eaLnBrk="1" fontAlgn="t" hangingPunct="1"/>
                      <a:r>
                        <a:rPr lang="en-US" sz="1900" kern="1200" dirty="0">
                          <a:solidFill>
                            <a:schemeClr val="dk1"/>
                          </a:solidFill>
                          <a:effectLst/>
                          <a:latin typeface="Calibri" pitchFamily="34" charset="0"/>
                          <a:ea typeface="+mn-ea"/>
                          <a:cs typeface="+mn-cs"/>
                        </a:rPr>
                        <a:t>17.</a:t>
                      </a:r>
                    </a:p>
                  </a:txBody>
                  <a:tcPr marL="76200" marR="76200" marT="76200" marB="76200"/>
                </a:tc>
                <a:tc>
                  <a:txBody>
                    <a:bodyPr/>
                    <a:lstStyle/>
                    <a:p>
                      <a:pPr marL="0" algn="ctr" rtl="0" eaLnBrk="1" fontAlgn="t" hangingPunct="1"/>
                      <a:r>
                        <a:rPr lang="en-US" sz="1900" kern="1200" dirty="0">
                          <a:solidFill>
                            <a:schemeClr val="dk1"/>
                          </a:solidFill>
                          <a:effectLst/>
                          <a:latin typeface="Calibri" pitchFamily="34" charset="0"/>
                          <a:ea typeface="+mn-ea"/>
                          <a:cs typeface="+mn-cs"/>
                        </a:rPr>
                        <a:t>501</a:t>
                      </a:r>
                    </a:p>
                  </a:txBody>
                  <a:tcPr marL="76200" marR="76200" marT="76200" marB="76200"/>
                </a:tc>
                <a:tc>
                  <a:txBody>
                    <a:bodyPr/>
                    <a:lstStyle/>
                    <a:p>
                      <a:pPr marL="0" algn="l" rtl="0" eaLnBrk="1" fontAlgn="t" hangingPunct="1"/>
                      <a:r>
                        <a:rPr lang="en-US" sz="1900" kern="1200" dirty="0">
                          <a:solidFill>
                            <a:schemeClr val="dk1"/>
                          </a:solidFill>
                          <a:effectLst/>
                          <a:latin typeface="Calibri" pitchFamily="34" charset="0"/>
                          <a:ea typeface="+mn-ea"/>
                          <a:cs typeface="+mn-cs"/>
                        </a:rPr>
                        <a:t>Audit Evidence – Specific Considerations for Selected Items</a:t>
                      </a:r>
                    </a:p>
                  </a:txBody>
                  <a:tcPr marL="76200" marR="76200" marT="76200" marB="7620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900" kern="1200" dirty="0">
                          <a:solidFill>
                            <a:schemeClr val="dk1"/>
                          </a:solidFill>
                          <a:effectLst/>
                          <a:latin typeface="Calibri" pitchFamily="34" charset="0"/>
                          <a:ea typeface="+mn-ea"/>
                          <a:cs typeface="+mn-cs"/>
                        </a:rPr>
                        <a:t>1st April , 2010</a:t>
                      </a:r>
                    </a:p>
                  </a:txBody>
                  <a:tcPr marL="76200" marR="76200" marT="76200" marB="76200"/>
                </a:tc>
                <a:extLst>
                  <a:ext uri="{0D108BD9-81ED-4DB2-BD59-A6C34878D82A}">
                    <a16:rowId xmlns:a16="http://schemas.microsoft.com/office/drawing/2014/main" val="10003"/>
                  </a:ext>
                </a:extLst>
              </a:tr>
              <a:tr h="446790">
                <a:tc>
                  <a:txBody>
                    <a:bodyPr/>
                    <a:lstStyle/>
                    <a:p>
                      <a:pPr marL="0" algn="ctr" rtl="0" eaLnBrk="1" fontAlgn="t" hangingPunct="1"/>
                      <a:r>
                        <a:rPr lang="en-US" sz="1900" kern="1200" dirty="0">
                          <a:solidFill>
                            <a:schemeClr val="dk1"/>
                          </a:solidFill>
                          <a:effectLst/>
                          <a:latin typeface="Calibri" pitchFamily="34" charset="0"/>
                          <a:ea typeface="+mn-ea"/>
                          <a:cs typeface="+mn-cs"/>
                        </a:rPr>
                        <a:t>18.</a:t>
                      </a:r>
                    </a:p>
                  </a:txBody>
                  <a:tcPr marL="76200" marR="76200" marT="76200" marB="76200"/>
                </a:tc>
                <a:tc>
                  <a:txBody>
                    <a:bodyPr/>
                    <a:lstStyle/>
                    <a:p>
                      <a:pPr marL="0" algn="ctr" rtl="0" eaLnBrk="1" fontAlgn="t" hangingPunct="1"/>
                      <a:r>
                        <a:rPr lang="en-US" sz="1900" kern="1200" dirty="0">
                          <a:solidFill>
                            <a:schemeClr val="dk1"/>
                          </a:solidFill>
                          <a:effectLst/>
                          <a:latin typeface="Calibri" pitchFamily="34" charset="0"/>
                          <a:ea typeface="+mn-ea"/>
                          <a:cs typeface="+mn-cs"/>
                        </a:rPr>
                        <a:t>505</a:t>
                      </a:r>
                    </a:p>
                  </a:txBody>
                  <a:tcPr marL="76200" marR="76200" marT="76200" marB="76200"/>
                </a:tc>
                <a:tc>
                  <a:txBody>
                    <a:bodyPr/>
                    <a:lstStyle/>
                    <a:p>
                      <a:pPr marL="0" algn="l" rtl="0" eaLnBrk="1" fontAlgn="t" hangingPunct="1"/>
                      <a:r>
                        <a:rPr lang="en-US" sz="1900" kern="1200" dirty="0">
                          <a:solidFill>
                            <a:schemeClr val="dk1"/>
                          </a:solidFill>
                          <a:effectLst/>
                          <a:latin typeface="Calibri" pitchFamily="34" charset="0"/>
                          <a:ea typeface="+mn-ea"/>
                          <a:cs typeface="+mn-cs"/>
                        </a:rPr>
                        <a:t>External Confirmations</a:t>
                      </a:r>
                    </a:p>
                  </a:txBody>
                  <a:tcPr marL="76200" marR="76200" marT="76200" marB="7620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900" kern="1200" dirty="0">
                          <a:solidFill>
                            <a:schemeClr val="dk1"/>
                          </a:solidFill>
                          <a:effectLst/>
                          <a:latin typeface="Calibri" pitchFamily="34" charset="0"/>
                          <a:ea typeface="+mn-ea"/>
                          <a:cs typeface="+mn-cs"/>
                        </a:rPr>
                        <a:t>1st April , 2010</a:t>
                      </a:r>
                    </a:p>
                  </a:txBody>
                  <a:tcPr marL="76200" marR="76200" marT="76200" marB="76200"/>
                </a:tc>
                <a:extLst>
                  <a:ext uri="{0D108BD9-81ED-4DB2-BD59-A6C34878D82A}">
                    <a16:rowId xmlns:a16="http://schemas.microsoft.com/office/drawing/2014/main" val="10004"/>
                  </a:ext>
                </a:extLst>
              </a:tr>
              <a:tr h="361277">
                <a:tc>
                  <a:txBody>
                    <a:bodyPr/>
                    <a:lstStyle/>
                    <a:p>
                      <a:pPr marL="0" algn="ctr" rtl="0" eaLnBrk="1" fontAlgn="t" hangingPunct="1"/>
                      <a:r>
                        <a:rPr lang="en-US" sz="1900" kern="1200" dirty="0">
                          <a:solidFill>
                            <a:schemeClr val="dk1"/>
                          </a:solidFill>
                          <a:effectLst/>
                          <a:latin typeface="Calibri" pitchFamily="34" charset="0"/>
                          <a:ea typeface="+mn-ea"/>
                          <a:cs typeface="+mn-cs"/>
                        </a:rPr>
                        <a:t>19.</a:t>
                      </a:r>
                    </a:p>
                  </a:txBody>
                  <a:tcPr marL="76200" marR="76200" marT="76200" marB="76200"/>
                </a:tc>
                <a:tc>
                  <a:txBody>
                    <a:bodyPr/>
                    <a:lstStyle/>
                    <a:p>
                      <a:pPr marL="0" algn="ctr" rtl="0" eaLnBrk="1" fontAlgn="t" hangingPunct="1"/>
                      <a:r>
                        <a:rPr lang="en-US" sz="1900" kern="1200" dirty="0">
                          <a:solidFill>
                            <a:schemeClr val="dk1"/>
                          </a:solidFill>
                          <a:effectLst/>
                          <a:latin typeface="Calibri" pitchFamily="34" charset="0"/>
                          <a:ea typeface="+mn-ea"/>
                          <a:cs typeface="+mn-cs"/>
                        </a:rPr>
                        <a:t>510</a:t>
                      </a:r>
                    </a:p>
                  </a:txBody>
                  <a:tcPr marL="76200" marR="76200" marT="76200" marB="76200"/>
                </a:tc>
                <a:tc>
                  <a:txBody>
                    <a:bodyPr/>
                    <a:lstStyle/>
                    <a:p>
                      <a:pPr marL="0" algn="l" rtl="0" eaLnBrk="1" fontAlgn="t" hangingPunct="1"/>
                      <a:r>
                        <a:rPr lang="en-US" sz="1900" kern="1200" dirty="0">
                          <a:solidFill>
                            <a:schemeClr val="dk1"/>
                          </a:solidFill>
                          <a:effectLst/>
                          <a:latin typeface="Calibri" pitchFamily="34" charset="0"/>
                          <a:ea typeface="+mn-ea"/>
                          <a:cs typeface="+mn-cs"/>
                        </a:rPr>
                        <a:t>Initial Audit Engagements—Opening Balances</a:t>
                      </a:r>
                    </a:p>
                  </a:txBody>
                  <a:tcPr marL="76200" marR="76200" marT="76200" marB="7620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900" kern="1200" dirty="0">
                          <a:solidFill>
                            <a:schemeClr val="dk1"/>
                          </a:solidFill>
                          <a:effectLst/>
                          <a:latin typeface="Calibri" pitchFamily="34" charset="0"/>
                          <a:ea typeface="+mn-ea"/>
                          <a:cs typeface="+mn-cs"/>
                        </a:rPr>
                        <a:t>1st April , 2010</a:t>
                      </a:r>
                    </a:p>
                  </a:txBody>
                  <a:tcPr marL="76200" marR="76200" marT="76200" marB="76200"/>
                </a:tc>
                <a:extLst>
                  <a:ext uri="{0D108BD9-81ED-4DB2-BD59-A6C34878D82A}">
                    <a16:rowId xmlns:a16="http://schemas.microsoft.com/office/drawing/2014/main" val="10005"/>
                  </a:ext>
                </a:extLst>
              </a:tr>
              <a:tr h="390372">
                <a:tc>
                  <a:txBody>
                    <a:bodyPr/>
                    <a:lstStyle/>
                    <a:p>
                      <a:pPr marL="0" algn="ctr" rtl="0" eaLnBrk="1" fontAlgn="t" hangingPunct="1"/>
                      <a:r>
                        <a:rPr lang="en-US" sz="1900" kern="1200" dirty="0">
                          <a:solidFill>
                            <a:schemeClr val="dk1"/>
                          </a:solidFill>
                          <a:effectLst/>
                          <a:latin typeface="Calibri" pitchFamily="34" charset="0"/>
                          <a:ea typeface="+mn-ea"/>
                          <a:cs typeface="+mn-cs"/>
                        </a:rPr>
                        <a:t>20.</a:t>
                      </a:r>
                    </a:p>
                  </a:txBody>
                  <a:tcPr marL="76200" marR="76200" marT="76200" marB="76200"/>
                </a:tc>
                <a:tc>
                  <a:txBody>
                    <a:bodyPr/>
                    <a:lstStyle/>
                    <a:p>
                      <a:pPr marL="0" algn="ctr" rtl="0" eaLnBrk="1" fontAlgn="t" hangingPunct="1"/>
                      <a:r>
                        <a:rPr lang="en-US" sz="1900" kern="1200" dirty="0">
                          <a:solidFill>
                            <a:schemeClr val="dk1"/>
                          </a:solidFill>
                          <a:effectLst/>
                          <a:latin typeface="Calibri" pitchFamily="34" charset="0"/>
                          <a:ea typeface="+mn-ea"/>
                          <a:cs typeface="+mn-cs"/>
                        </a:rPr>
                        <a:t>520</a:t>
                      </a:r>
                    </a:p>
                  </a:txBody>
                  <a:tcPr marL="76200" marR="76200" marT="76200" marB="76200"/>
                </a:tc>
                <a:tc>
                  <a:txBody>
                    <a:bodyPr/>
                    <a:lstStyle/>
                    <a:p>
                      <a:pPr marL="0" algn="l" rtl="0" eaLnBrk="1" fontAlgn="t" hangingPunct="1"/>
                      <a:r>
                        <a:rPr lang="en-US" sz="1900" kern="1200" dirty="0">
                          <a:solidFill>
                            <a:schemeClr val="dk1"/>
                          </a:solidFill>
                          <a:effectLst/>
                          <a:latin typeface="Calibri" pitchFamily="34" charset="0"/>
                          <a:ea typeface="+mn-ea"/>
                          <a:cs typeface="+mn-cs"/>
                        </a:rPr>
                        <a:t>Analytical Procedures</a:t>
                      </a:r>
                    </a:p>
                  </a:txBody>
                  <a:tcPr marL="76200" marR="76200" marT="76200" marB="7620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900" kern="1200" dirty="0">
                          <a:solidFill>
                            <a:schemeClr val="dk1"/>
                          </a:solidFill>
                          <a:effectLst/>
                          <a:latin typeface="Calibri" pitchFamily="34" charset="0"/>
                          <a:ea typeface="+mn-ea"/>
                          <a:cs typeface="+mn-cs"/>
                        </a:rPr>
                        <a:t>1st April , 2010</a:t>
                      </a:r>
                    </a:p>
                  </a:txBody>
                  <a:tcPr marL="76200" marR="76200" marT="76200" marB="76200"/>
                </a:tc>
                <a:extLst>
                  <a:ext uri="{0D108BD9-81ED-4DB2-BD59-A6C34878D82A}">
                    <a16:rowId xmlns:a16="http://schemas.microsoft.com/office/drawing/2014/main" val="10006"/>
                  </a:ext>
                </a:extLst>
              </a:tr>
              <a:tr h="446790">
                <a:tc>
                  <a:txBody>
                    <a:bodyPr/>
                    <a:lstStyle/>
                    <a:p>
                      <a:pPr marL="0" algn="ctr" rtl="0" eaLnBrk="1" fontAlgn="t" hangingPunct="1"/>
                      <a:r>
                        <a:rPr lang="en-US" sz="1900" kern="1200" dirty="0">
                          <a:solidFill>
                            <a:schemeClr val="dk1"/>
                          </a:solidFill>
                          <a:effectLst/>
                          <a:latin typeface="Calibri" pitchFamily="34" charset="0"/>
                          <a:ea typeface="+mn-ea"/>
                          <a:cs typeface="+mn-cs"/>
                        </a:rPr>
                        <a:t>21.</a:t>
                      </a:r>
                    </a:p>
                  </a:txBody>
                  <a:tcPr marL="76200" marR="76200" marT="76200" marB="76200"/>
                </a:tc>
                <a:tc>
                  <a:txBody>
                    <a:bodyPr/>
                    <a:lstStyle/>
                    <a:p>
                      <a:pPr marL="0" algn="ctr" rtl="0" eaLnBrk="1" fontAlgn="t" hangingPunct="1"/>
                      <a:r>
                        <a:rPr lang="en-US" sz="1900" kern="1200" dirty="0">
                          <a:solidFill>
                            <a:schemeClr val="dk1"/>
                          </a:solidFill>
                          <a:effectLst/>
                          <a:latin typeface="Calibri" pitchFamily="34" charset="0"/>
                          <a:ea typeface="+mn-ea"/>
                          <a:cs typeface="+mn-cs"/>
                        </a:rPr>
                        <a:t>530</a:t>
                      </a:r>
                    </a:p>
                  </a:txBody>
                  <a:tcPr marL="76200" marR="76200" marT="76200" marB="76200"/>
                </a:tc>
                <a:tc>
                  <a:txBody>
                    <a:bodyPr/>
                    <a:lstStyle/>
                    <a:p>
                      <a:pPr marL="0" algn="l" rtl="0" eaLnBrk="1" fontAlgn="t" hangingPunct="1"/>
                      <a:r>
                        <a:rPr lang="en-US" sz="1900" kern="1200" dirty="0">
                          <a:solidFill>
                            <a:schemeClr val="dk1"/>
                          </a:solidFill>
                          <a:effectLst/>
                          <a:latin typeface="Calibri" pitchFamily="34" charset="0"/>
                          <a:ea typeface="+mn-ea"/>
                          <a:cs typeface="+mn-cs"/>
                        </a:rPr>
                        <a:t>Audit Sampling</a:t>
                      </a:r>
                    </a:p>
                  </a:txBody>
                  <a:tcPr marL="76200" marR="76200" marT="76200" marB="7620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900" kern="1200" dirty="0">
                          <a:solidFill>
                            <a:schemeClr val="dk1"/>
                          </a:solidFill>
                          <a:effectLst/>
                          <a:latin typeface="Calibri" pitchFamily="34" charset="0"/>
                          <a:ea typeface="+mn-ea"/>
                          <a:cs typeface="+mn-cs"/>
                        </a:rPr>
                        <a:t>1st April , 2009</a:t>
                      </a:r>
                    </a:p>
                  </a:txBody>
                  <a:tcPr marL="76200" marR="76200" marT="76200" marB="76200"/>
                </a:tc>
                <a:extLst>
                  <a:ext uri="{0D108BD9-81ED-4DB2-BD59-A6C34878D82A}">
                    <a16:rowId xmlns:a16="http://schemas.microsoft.com/office/drawing/2014/main" val="10007"/>
                  </a:ext>
                </a:extLst>
              </a:tr>
              <a:tr h="665404">
                <a:tc>
                  <a:txBody>
                    <a:bodyPr/>
                    <a:lstStyle/>
                    <a:p>
                      <a:pPr marL="0" algn="ctr" rtl="0" eaLnBrk="1" fontAlgn="t" hangingPunct="1"/>
                      <a:r>
                        <a:rPr lang="en-US" sz="1900" kern="1200" dirty="0">
                          <a:solidFill>
                            <a:schemeClr val="dk1"/>
                          </a:solidFill>
                          <a:effectLst/>
                          <a:latin typeface="Calibri" pitchFamily="34" charset="0"/>
                          <a:ea typeface="+mn-ea"/>
                          <a:cs typeface="+mn-cs"/>
                        </a:rPr>
                        <a:t>22.</a:t>
                      </a:r>
                    </a:p>
                  </a:txBody>
                  <a:tcPr marL="76200" marR="76200" marT="76200" marB="76200"/>
                </a:tc>
                <a:tc>
                  <a:txBody>
                    <a:bodyPr/>
                    <a:lstStyle/>
                    <a:p>
                      <a:pPr marL="0" algn="ctr" rtl="0" eaLnBrk="1" fontAlgn="t" hangingPunct="1"/>
                      <a:r>
                        <a:rPr lang="en-US" sz="1900" kern="1200" dirty="0">
                          <a:solidFill>
                            <a:schemeClr val="dk1"/>
                          </a:solidFill>
                          <a:effectLst/>
                          <a:latin typeface="Calibri" pitchFamily="34" charset="0"/>
                          <a:ea typeface="+mn-ea"/>
                          <a:cs typeface="+mn-cs"/>
                        </a:rPr>
                        <a:t>540</a:t>
                      </a:r>
                    </a:p>
                  </a:txBody>
                  <a:tcPr marL="76200" marR="76200" marT="76200" marB="76200"/>
                </a:tc>
                <a:tc>
                  <a:txBody>
                    <a:bodyPr/>
                    <a:lstStyle/>
                    <a:p>
                      <a:pPr marL="0" algn="l" rtl="0" eaLnBrk="1" fontAlgn="t" hangingPunct="1"/>
                      <a:r>
                        <a:rPr lang="en-US" sz="1900" kern="1200" dirty="0">
                          <a:solidFill>
                            <a:schemeClr val="dk1"/>
                          </a:solidFill>
                          <a:effectLst/>
                          <a:latin typeface="Calibri" pitchFamily="34" charset="0"/>
                          <a:ea typeface="+mn-ea"/>
                          <a:cs typeface="+mn-cs"/>
                        </a:rPr>
                        <a:t>Auditing Accounting Estimates, Including Fair Value Accounting Estimates, and Related Disclosures</a:t>
                      </a:r>
                    </a:p>
                  </a:txBody>
                  <a:tcPr marL="76200" marR="76200" marT="76200" marB="7620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900" kern="1200" dirty="0">
                          <a:solidFill>
                            <a:schemeClr val="dk1"/>
                          </a:solidFill>
                          <a:effectLst/>
                          <a:latin typeface="Calibri" pitchFamily="34" charset="0"/>
                          <a:ea typeface="+mn-ea"/>
                          <a:cs typeface="+mn-cs"/>
                        </a:rPr>
                        <a:t>1st April , 2009</a:t>
                      </a:r>
                    </a:p>
                  </a:txBody>
                  <a:tcPr marL="76200" marR="76200" marT="76200" marB="76200"/>
                </a:tc>
                <a:extLst>
                  <a:ext uri="{0D108BD9-81ED-4DB2-BD59-A6C34878D82A}">
                    <a16:rowId xmlns:a16="http://schemas.microsoft.com/office/drawing/2014/main" val="10008"/>
                  </a:ext>
                </a:extLst>
              </a:tr>
              <a:tr h="404938">
                <a:tc>
                  <a:txBody>
                    <a:bodyPr/>
                    <a:lstStyle/>
                    <a:p>
                      <a:pPr marL="0" algn="ctr" rtl="0" eaLnBrk="1" fontAlgn="t" hangingPunct="1"/>
                      <a:r>
                        <a:rPr lang="en-US" sz="1900" kern="1200" dirty="0">
                          <a:solidFill>
                            <a:schemeClr val="dk1"/>
                          </a:solidFill>
                          <a:effectLst/>
                          <a:latin typeface="Calibri" pitchFamily="34" charset="0"/>
                          <a:ea typeface="+mn-ea"/>
                          <a:cs typeface="+mn-cs"/>
                        </a:rPr>
                        <a:t>23.</a:t>
                      </a:r>
                    </a:p>
                  </a:txBody>
                  <a:tcPr marL="76200" marR="76200" marT="76200" marB="76200"/>
                </a:tc>
                <a:tc>
                  <a:txBody>
                    <a:bodyPr/>
                    <a:lstStyle/>
                    <a:p>
                      <a:pPr marL="0" algn="ctr" rtl="0" eaLnBrk="1" fontAlgn="t" hangingPunct="1"/>
                      <a:r>
                        <a:rPr lang="en-US" sz="1900" kern="1200" dirty="0">
                          <a:solidFill>
                            <a:schemeClr val="dk1"/>
                          </a:solidFill>
                          <a:effectLst/>
                          <a:latin typeface="Calibri" pitchFamily="34" charset="0"/>
                          <a:ea typeface="+mn-ea"/>
                          <a:cs typeface="+mn-cs"/>
                        </a:rPr>
                        <a:t>550</a:t>
                      </a:r>
                    </a:p>
                  </a:txBody>
                  <a:tcPr marL="76200" marR="76200" marT="76200" marB="76200"/>
                </a:tc>
                <a:tc>
                  <a:txBody>
                    <a:bodyPr/>
                    <a:lstStyle/>
                    <a:p>
                      <a:pPr marL="0" algn="l" rtl="0" eaLnBrk="1" fontAlgn="t" hangingPunct="1"/>
                      <a:r>
                        <a:rPr lang="en-US" sz="1900" kern="1200" dirty="0">
                          <a:solidFill>
                            <a:schemeClr val="dk1"/>
                          </a:solidFill>
                          <a:effectLst/>
                          <a:latin typeface="Calibri" pitchFamily="34" charset="0"/>
                          <a:ea typeface="+mn-ea"/>
                          <a:cs typeface="+mn-cs"/>
                        </a:rPr>
                        <a:t>Related Parties</a:t>
                      </a:r>
                    </a:p>
                  </a:txBody>
                  <a:tcPr marL="76200" marR="76200" marT="76200" marB="7620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900" kern="1200" dirty="0">
                          <a:solidFill>
                            <a:schemeClr val="dk1"/>
                          </a:solidFill>
                          <a:effectLst/>
                          <a:latin typeface="Calibri" pitchFamily="34" charset="0"/>
                          <a:ea typeface="+mn-ea"/>
                          <a:cs typeface="+mn-cs"/>
                        </a:rPr>
                        <a:t>1st April , 2010</a:t>
                      </a:r>
                    </a:p>
                  </a:txBody>
                  <a:tcPr marL="76200" marR="76200" marT="76200" marB="76200"/>
                </a:tc>
                <a:extLst>
                  <a:ext uri="{0D108BD9-81ED-4DB2-BD59-A6C34878D82A}">
                    <a16:rowId xmlns:a16="http://schemas.microsoft.com/office/drawing/2014/main" val="10009"/>
                  </a:ext>
                </a:extLst>
              </a:tr>
              <a:tr h="350905">
                <a:tc>
                  <a:txBody>
                    <a:bodyPr/>
                    <a:lstStyle/>
                    <a:p>
                      <a:pPr marL="0" algn="ctr" rtl="0" eaLnBrk="1" fontAlgn="t" hangingPunct="1"/>
                      <a:r>
                        <a:rPr lang="en-US" sz="1900" kern="1200" dirty="0">
                          <a:solidFill>
                            <a:schemeClr val="dk1"/>
                          </a:solidFill>
                          <a:effectLst/>
                          <a:latin typeface="Calibri" pitchFamily="34" charset="0"/>
                          <a:ea typeface="+mn-ea"/>
                          <a:cs typeface="+mn-cs"/>
                        </a:rPr>
                        <a:t>24.</a:t>
                      </a:r>
                    </a:p>
                  </a:txBody>
                  <a:tcPr marL="76200" marR="76200" marT="76200" marB="76200"/>
                </a:tc>
                <a:tc>
                  <a:txBody>
                    <a:bodyPr/>
                    <a:lstStyle/>
                    <a:p>
                      <a:pPr marL="0" algn="ctr" rtl="0" eaLnBrk="1" fontAlgn="t" hangingPunct="1"/>
                      <a:r>
                        <a:rPr lang="en-US" sz="1900" kern="1200" dirty="0">
                          <a:solidFill>
                            <a:schemeClr val="dk1"/>
                          </a:solidFill>
                          <a:effectLst/>
                          <a:latin typeface="Calibri" pitchFamily="34" charset="0"/>
                          <a:ea typeface="+mn-ea"/>
                          <a:cs typeface="+mn-cs"/>
                        </a:rPr>
                        <a:t>560</a:t>
                      </a:r>
                    </a:p>
                  </a:txBody>
                  <a:tcPr marL="76200" marR="76200" marT="76200" marB="76200"/>
                </a:tc>
                <a:tc>
                  <a:txBody>
                    <a:bodyPr/>
                    <a:lstStyle/>
                    <a:p>
                      <a:pPr marL="0" algn="l" rtl="0" eaLnBrk="1" fontAlgn="t" hangingPunct="1"/>
                      <a:r>
                        <a:rPr lang="en-US" sz="1900" kern="1200" dirty="0">
                          <a:solidFill>
                            <a:schemeClr val="dk1"/>
                          </a:solidFill>
                          <a:effectLst/>
                          <a:latin typeface="Calibri" pitchFamily="34" charset="0"/>
                          <a:ea typeface="+mn-ea"/>
                          <a:cs typeface="+mn-cs"/>
                        </a:rPr>
                        <a:t>Subsequent Events</a:t>
                      </a:r>
                    </a:p>
                  </a:txBody>
                  <a:tcPr marL="76200" marR="76200" marT="76200" marB="7620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900" kern="1200" dirty="0">
                          <a:solidFill>
                            <a:schemeClr val="dk1"/>
                          </a:solidFill>
                          <a:effectLst/>
                          <a:latin typeface="Calibri" pitchFamily="34" charset="0"/>
                          <a:ea typeface="+mn-ea"/>
                          <a:cs typeface="+mn-cs"/>
                        </a:rPr>
                        <a:t>1st April , 2009</a:t>
                      </a:r>
                    </a:p>
                  </a:txBody>
                  <a:tcPr marL="76200" marR="76200" marT="76200" marB="76200"/>
                </a:tc>
                <a:extLst>
                  <a:ext uri="{0D108BD9-81ED-4DB2-BD59-A6C34878D82A}">
                    <a16:rowId xmlns:a16="http://schemas.microsoft.com/office/drawing/2014/main" val="10010"/>
                  </a:ext>
                </a:extLst>
              </a:tr>
              <a:tr h="435418">
                <a:tc>
                  <a:txBody>
                    <a:bodyPr/>
                    <a:lstStyle/>
                    <a:p>
                      <a:pPr marL="0" algn="ctr" rtl="0" eaLnBrk="1" fontAlgn="t" hangingPunct="1"/>
                      <a:r>
                        <a:rPr lang="en-US" sz="1900" kern="1200" dirty="0">
                          <a:solidFill>
                            <a:schemeClr val="dk1"/>
                          </a:solidFill>
                          <a:effectLst/>
                          <a:latin typeface="Calibri" pitchFamily="34" charset="0"/>
                          <a:ea typeface="+mn-ea"/>
                          <a:cs typeface="+mn-cs"/>
                        </a:rPr>
                        <a:t>25.</a:t>
                      </a:r>
                    </a:p>
                  </a:txBody>
                  <a:tcPr marL="76200" marR="76200" marT="76200" marB="76200"/>
                </a:tc>
                <a:tc>
                  <a:txBody>
                    <a:bodyPr/>
                    <a:lstStyle/>
                    <a:p>
                      <a:pPr marL="0" algn="ctr" rtl="0" eaLnBrk="1" fontAlgn="t" hangingPunct="1"/>
                      <a:r>
                        <a:rPr lang="en-US" sz="1900" kern="1200" dirty="0">
                          <a:solidFill>
                            <a:schemeClr val="dk1"/>
                          </a:solidFill>
                          <a:effectLst/>
                          <a:latin typeface="Calibri" pitchFamily="34" charset="0"/>
                          <a:ea typeface="+mn-ea"/>
                          <a:cs typeface="+mn-cs"/>
                        </a:rPr>
                        <a:t>570(Revised)</a:t>
                      </a:r>
                    </a:p>
                  </a:txBody>
                  <a:tcPr marL="76200" marR="76200" marT="76200" marB="76200"/>
                </a:tc>
                <a:tc>
                  <a:txBody>
                    <a:bodyPr/>
                    <a:lstStyle/>
                    <a:p>
                      <a:pPr marL="0" algn="l" rtl="0" eaLnBrk="1" fontAlgn="t" hangingPunct="1"/>
                      <a:r>
                        <a:rPr lang="en-US" sz="1900" kern="1200" dirty="0">
                          <a:solidFill>
                            <a:schemeClr val="dk1"/>
                          </a:solidFill>
                          <a:effectLst/>
                          <a:latin typeface="Calibri" pitchFamily="34" charset="0"/>
                          <a:ea typeface="+mn-ea"/>
                          <a:cs typeface="+mn-cs"/>
                        </a:rPr>
                        <a:t>Going Concern</a:t>
                      </a:r>
                    </a:p>
                  </a:txBody>
                  <a:tcPr marL="76200" marR="76200" marT="76200" marB="7620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900" kern="1200" dirty="0">
                          <a:solidFill>
                            <a:schemeClr val="dk1"/>
                          </a:solidFill>
                          <a:effectLst/>
                          <a:latin typeface="Calibri" pitchFamily="34" charset="0"/>
                          <a:ea typeface="+mn-ea"/>
                          <a:cs typeface="+mn-cs"/>
                        </a:rPr>
                        <a:t>1st April , 2017</a:t>
                      </a:r>
                    </a:p>
                  </a:txBody>
                  <a:tcPr marL="76200" marR="76200" marT="76200" marB="76200"/>
                </a:tc>
                <a:extLst>
                  <a:ext uri="{0D108BD9-81ED-4DB2-BD59-A6C34878D82A}">
                    <a16:rowId xmlns:a16="http://schemas.microsoft.com/office/drawing/2014/main" val="10011"/>
                  </a:ext>
                </a:extLst>
              </a:tr>
              <a:tr h="446790">
                <a:tc>
                  <a:txBody>
                    <a:bodyPr/>
                    <a:lstStyle/>
                    <a:p>
                      <a:pPr marL="0" algn="ctr" rtl="0" eaLnBrk="1" fontAlgn="t" hangingPunct="1"/>
                      <a:r>
                        <a:rPr lang="en-US" sz="1900" kern="1200" dirty="0">
                          <a:solidFill>
                            <a:schemeClr val="dk1"/>
                          </a:solidFill>
                          <a:effectLst/>
                          <a:latin typeface="Calibri" pitchFamily="34" charset="0"/>
                          <a:ea typeface="+mn-ea"/>
                          <a:cs typeface="+mn-cs"/>
                        </a:rPr>
                        <a:t>26.</a:t>
                      </a:r>
                    </a:p>
                  </a:txBody>
                  <a:tcPr marL="76200" marR="76200" marT="76200" marB="76200"/>
                </a:tc>
                <a:tc>
                  <a:txBody>
                    <a:bodyPr/>
                    <a:lstStyle/>
                    <a:p>
                      <a:pPr marL="0" algn="ctr" rtl="0" eaLnBrk="1" fontAlgn="t" hangingPunct="1"/>
                      <a:r>
                        <a:rPr lang="en-US" sz="1900" kern="1200" dirty="0">
                          <a:solidFill>
                            <a:schemeClr val="dk1"/>
                          </a:solidFill>
                          <a:effectLst/>
                          <a:latin typeface="Calibri" pitchFamily="34" charset="0"/>
                          <a:ea typeface="+mn-ea"/>
                          <a:cs typeface="+mn-cs"/>
                        </a:rPr>
                        <a:t>580</a:t>
                      </a:r>
                    </a:p>
                  </a:txBody>
                  <a:tcPr marL="76200" marR="76200" marT="76200" marB="76200"/>
                </a:tc>
                <a:tc>
                  <a:txBody>
                    <a:bodyPr/>
                    <a:lstStyle/>
                    <a:p>
                      <a:pPr marL="0" algn="l" rtl="0" eaLnBrk="1" fontAlgn="t" hangingPunct="1"/>
                      <a:r>
                        <a:rPr lang="en-US" sz="1900" kern="1200" dirty="0">
                          <a:solidFill>
                            <a:schemeClr val="dk1"/>
                          </a:solidFill>
                          <a:effectLst/>
                          <a:latin typeface="Calibri" pitchFamily="34" charset="0"/>
                          <a:ea typeface="+mn-ea"/>
                          <a:cs typeface="+mn-cs"/>
                        </a:rPr>
                        <a:t>Written Representations</a:t>
                      </a:r>
                    </a:p>
                  </a:txBody>
                  <a:tcPr marL="76200" marR="76200" marT="76200" marB="7620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900" kern="1200" dirty="0">
                          <a:solidFill>
                            <a:schemeClr val="dk1"/>
                          </a:solidFill>
                          <a:effectLst/>
                          <a:latin typeface="Calibri" pitchFamily="34" charset="0"/>
                          <a:ea typeface="+mn-ea"/>
                          <a:cs typeface="+mn-cs"/>
                        </a:rPr>
                        <a:t>1st April , 2009</a:t>
                      </a:r>
                    </a:p>
                  </a:txBody>
                  <a:tcPr marL="76200" marR="76200" marT="76200" marB="76200"/>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134003171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99042-E0CE-49A7-AC80-AD80647BDB1C}"/>
              </a:ext>
            </a:extLst>
          </p:cNvPr>
          <p:cNvSpPr>
            <a:spLocks noGrp="1"/>
          </p:cNvSpPr>
          <p:nvPr>
            <p:ph type="title"/>
          </p:nvPr>
        </p:nvSpPr>
        <p:spPr/>
        <p:txBody>
          <a:bodyPr/>
          <a:lstStyle/>
          <a:p>
            <a:r>
              <a:rPr lang="en-IN" sz="3400" dirty="0">
                <a:latin typeface="Cambria" panose="02040503050406030204" pitchFamily="18" charset="0"/>
              </a:rPr>
              <a:t>Key findings of QRB (SA 700, 705, 706 &amp; 720)</a:t>
            </a:r>
          </a:p>
        </p:txBody>
      </p:sp>
      <p:sp>
        <p:nvSpPr>
          <p:cNvPr id="6" name="Content Placeholder 5">
            <a:extLst>
              <a:ext uri="{FF2B5EF4-FFF2-40B4-BE49-F238E27FC236}">
                <a16:creationId xmlns:a16="http://schemas.microsoft.com/office/drawing/2014/main" id="{5F03D2FA-F6A1-4FC1-A41B-9D23ABB1E55C}"/>
              </a:ext>
            </a:extLst>
          </p:cNvPr>
          <p:cNvSpPr>
            <a:spLocks noGrp="1"/>
          </p:cNvSpPr>
          <p:nvPr>
            <p:ph sz="quarter" idx="1"/>
          </p:nvPr>
        </p:nvSpPr>
        <p:spPr>
          <a:xfrm>
            <a:off x="413100" y="991600"/>
            <a:ext cx="11652229" cy="5337945"/>
          </a:xfrm>
        </p:spPr>
        <p:txBody>
          <a:bodyPr/>
          <a:lstStyle/>
          <a:p>
            <a:pPr marL="712788" indent="-439738" algn="just">
              <a:buFont typeface="Wingdings" panose="05000000000000000000" pitchFamily="2" charset="2"/>
              <a:buChar char="Ø"/>
            </a:pPr>
            <a:r>
              <a:rPr lang="en-IN" sz="3000" dirty="0">
                <a:latin typeface="Calibri" panose="020F0502020204030204" pitchFamily="34" charset="0"/>
              </a:rPr>
              <a:t>Firm in its audit report had not stated the fact about the receipt of returns from Branches not visited by them.</a:t>
            </a:r>
          </a:p>
          <a:p>
            <a:pPr marL="712788" indent="-439738" algn="just">
              <a:buFont typeface="Wingdings" panose="05000000000000000000" pitchFamily="2" charset="2"/>
              <a:buChar char="Ø"/>
            </a:pPr>
            <a:r>
              <a:rPr lang="en-IN" sz="3000" dirty="0">
                <a:latin typeface="Calibri" panose="020F0502020204030204" pitchFamily="34" charset="0"/>
              </a:rPr>
              <a:t>Auditor’s Report did not have a title to indicate that it is an Independent Auditor’s Report.;</a:t>
            </a:r>
          </a:p>
          <a:p>
            <a:pPr marL="712788" indent="-439738" algn="just">
              <a:buFont typeface="Wingdings" panose="05000000000000000000" pitchFamily="2" charset="2"/>
              <a:buChar char="Ø"/>
            </a:pPr>
            <a:r>
              <a:rPr lang="en-IN" sz="3000" dirty="0">
                <a:latin typeface="Calibri" panose="020F0502020204030204" pitchFamily="34" charset="0"/>
              </a:rPr>
              <a:t>Financial Statements signed by the auditors was not referring to auditor’s report.</a:t>
            </a:r>
          </a:p>
          <a:p>
            <a:pPr marL="0" indent="0" algn="just">
              <a:buNone/>
            </a:pPr>
            <a:endParaRPr lang="en-IN" sz="3200" dirty="0">
              <a:latin typeface="Calibri" panose="020F0502020204030204" pitchFamily="34" charset="0"/>
            </a:endParaRPr>
          </a:p>
        </p:txBody>
      </p:sp>
      <p:sp>
        <p:nvSpPr>
          <p:cNvPr id="3" name="Slide Number Placeholder 2">
            <a:extLst>
              <a:ext uri="{FF2B5EF4-FFF2-40B4-BE49-F238E27FC236}">
                <a16:creationId xmlns:a16="http://schemas.microsoft.com/office/drawing/2014/main" id="{8DEDF1FE-3C5D-461B-9C20-73D888EEE5A8}"/>
              </a:ext>
            </a:extLst>
          </p:cNvPr>
          <p:cNvSpPr>
            <a:spLocks noGrp="1"/>
          </p:cNvSpPr>
          <p:nvPr>
            <p:ph type="sldNum" sz="quarter" idx="12"/>
          </p:nvPr>
        </p:nvSpPr>
        <p:spPr/>
        <p:txBody>
          <a:bodyPr/>
          <a:lstStyle/>
          <a:p>
            <a:fld id="{6A8C29CB-4217-45B2-83D7-9F7C74936F11}" type="slidenum">
              <a:rPr lang="en-IN" smtClean="0"/>
              <a:pPr/>
              <a:t>50</a:t>
            </a:fld>
            <a:endParaRPr lang="en-IN" dirty="0"/>
          </a:p>
        </p:txBody>
      </p:sp>
    </p:spTree>
    <p:extLst>
      <p:ext uri="{BB962C8B-B14F-4D97-AF65-F5344CB8AC3E}">
        <p14:creationId xmlns:p14="http://schemas.microsoft.com/office/powerpoint/2010/main" val="132806800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99042-E0CE-49A7-AC80-AD80647BDB1C}"/>
              </a:ext>
            </a:extLst>
          </p:cNvPr>
          <p:cNvSpPr>
            <a:spLocks noGrp="1"/>
          </p:cNvSpPr>
          <p:nvPr>
            <p:ph type="title"/>
          </p:nvPr>
        </p:nvSpPr>
        <p:spPr>
          <a:xfrm>
            <a:off x="828739" y="181100"/>
            <a:ext cx="10871200" cy="609600"/>
          </a:xfrm>
        </p:spPr>
        <p:txBody>
          <a:bodyPr/>
          <a:lstStyle/>
          <a:p>
            <a:r>
              <a:rPr lang="en-IN" sz="3400" dirty="0">
                <a:latin typeface="Cambria" panose="02040503050406030204" pitchFamily="18" charset="0"/>
              </a:rPr>
              <a:t>Key findings of QRB(SA 700, 705, 706 &amp; 720)</a:t>
            </a:r>
          </a:p>
        </p:txBody>
      </p:sp>
      <p:sp>
        <p:nvSpPr>
          <p:cNvPr id="6" name="Content Placeholder 5">
            <a:extLst>
              <a:ext uri="{FF2B5EF4-FFF2-40B4-BE49-F238E27FC236}">
                <a16:creationId xmlns:a16="http://schemas.microsoft.com/office/drawing/2014/main" id="{5F03D2FA-F6A1-4FC1-A41B-9D23ABB1E55C}"/>
              </a:ext>
            </a:extLst>
          </p:cNvPr>
          <p:cNvSpPr>
            <a:spLocks noGrp="1"/>
          </p:cNvSpPr>
          <p:nvPr>
            <p:ph sz="quarter" idx="1"/>
          </p:nvPr>
        </p:nvSpPr>
        <p:spPr>
          <a:xfrm>
            <a:off x="413100" y="1027223"/>
            <a:ext cx="11652229" cy="4969818"/>
          </a:xfrm>
        </p:spPr>
        <p:txBody>
          <a:bodyPr/>
          <a:lstStyle/>
          <a:p>
            <a:pPr marL="712788" indent="-439738" algn="just">
              <a:buFont typeface="Wingdings" panose="05000000000000000000" pitchFamily="2" charset="2"/>
              <a:buChar char="Ø"/>
            </a:pPr>
            <a:r>
              <a:rPr lang="en-IN" sz="3000" dirty="0">
                <a:latin typeface="Calibri" panose="020F0502020204030204" pitchFamily="34" charset="0"/>
              </a:rPr>
              <a:t>Seal of the Company was not affixed on the Financial Statements, notes and significant accounting policies forming part of financial statements.</a:t>
            </a:r>
          </a:p>
          <a:p>
            <a:pPr marL="712788" indent="-439738" algn="just">
              <a:buFont typeface="Wingdings" panose="05000000000000000000" pitchFamily="2" charset="2"/>
              <a:buChar char="Ø"/>
            </a:pPr>
            <a:r>
              <a:rPr lang="en-IN" sz="3000" dirty="0">
                <a:latin typeface="Calibri" panose="020F0502020204030204" pitchFamily="34" charset="0"/>
              </a:rPr>
              <a:t>The format of Auditor’s Report had following deficiencies</a:t>
            </a:r>
          </a:p>
          <a:p>
            <a:pPr marL="985838" indent="-273050" algn="just"/>
            <a:r>
              <a:rPr lang="en-IN" sz="3000" dirty="0">
                <a:latin typeface="Calibri" panose="020F0502020204030204" pitchFamily="34" charset="0"/>
              </a:rPr>
              <a:t>No para of Management’s Responsibility for the CFS.</a:t>
            </a:r>
          </a:p>
          <a:p>
            <a:pPr marL="985838" indent="-273050" algn="just"/>
            <a:r>
              <a:rPr lang="en-IN" sz="3000" dirty="0">
                <a:latin typeface="Calibri" panose="020F0502020204030204" pitchFamily="34" charset="0"/>
              </a:rPr>
              <a:t>No para for Auditor’s Responsibility. </a:t>
            </a:r>
          </a:p>
          <a:p>
            <a:pPr marL="985838" indent="-273050" algn="just"/>
            <a:r>
              <a:rPr lang="en-IN" sz="3000" dirty="0">
                <a:latin typeface="Calibri" panose="020F0502020204030204" pitchFamily="34" charset="0"/>
              </a:rPr>
              <a:t>No opinion paragraph.</a:t>
            </a:r>
          </a:p>
        </p:txBody>
      </p:sp>
      <p:sp>
        <p:nvSpPr>
          <p:cNvPr id="3" name="Slide Number Placeholder 2">
            <a:extLst>
              <a:ext uri="{FF2B5EF4-FFF2-40B4-BE49-F238E27FC236}">
                <a16:creationId xmlns:a16="http://schemas.microsoft.com/office/drawing/2014/main" id="{7D1276B6-D216-4682-B038-29FA3D2A210F}"/>
              </a:ext>
            </a:extLst>
          </p:cNvPr>
          <p:cNvSpPr>
            <a:spLocks noGrp="1"/>
          </p:cNvSpPr>
          <p:nvPr>
            <p:ph type="sldNum" sz="quarter" idx="12"/>
          </p:nvPr>
        </p:nvSpPr>
        <p:spPr/>
        <p:txBody>
          <a:bodyPr/>
          <a:lstStyle/>
          <a:p>
            <a:fld id="{6A8C29CB-4217-45B2-83D7-9F7C74936F11}" type="slidenum">
              <a:rPr lang="en-IN" smtClean="0"/>
              <a:pPr/>
              <a:t>51</a:t>
            </a:fld>
            <a:endParaRPr lang="en-IN" dirty="0"/>
          </a:p>
        </p:txBody>
      </p:sp>
    </p:spTree>
    <p:extLst>
      <p:ext uri="{BB962C8B-B14F-4D97-AF65-F5344CB8AC3E}">
        <p14:creationId xmlns:p14="http://schemas.microsoft.com/office/powerpoint/2010/main" val="289489161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99042-E0CE-49A7-AC80-AD80647BDB1C}"/>
              </a:ext>
            </a:extLst>
          </p:cNvPr>
          <p:cNvSpPr>
            <a:spLocks noGrp="1"/>
          </p:cNvSpPr>
          <p:nvPr>
            <p:ph type="title"/>
          </p:nvPr>
        </p:nvSpPr>
        <p:spPr>
          <a:xfrm>
            <a:off x="816864" y="192975"/>
            <a:ext cx="10871200" cy="609600"/>
          </a:xfrm>
        </p:spPr>
        <p:txBody>
          <a:bodyPr/>
          <a:lstStyle/>
          <a:p>
            <a:r>
              <a:rPr lang="en-IN" sz="3400" dirty="0">
                <a:latin typeface="Cambria" panose="02040503050406030204" pitchFamily="18" charset="0"/>
              </a:rPr>
              <a:t>Key findings of QRB(SA 700, 705, 706 &amp; 720)</a:t>
            </a:r>
          </a:p>
        </p:txBody>
      </p:sp>
      <p:sp>
        <p:nvSpPr>
          <p:cNvPr id="6" name="Content Placeholder 5">
            <a:extLst>
              <a:ext uri="{FF2B5EF4-FFF2-40B4-BE49-F238E27FC236}">
                <a16:creationId xmlns:a16="http://schemas.microsoft.com/office/drawing/2014/main" id="{5F03D2FA-F6A1-4FC1-A41B-9D23ABB1E55C}"/>
              </a:ext>
            </a:extLst>
          </p:cNvPr>
          <p:cNvSpPr>
            <a:spLocks noGrp="1"/>
          </p:cNvSpPr>
          <p:nvPr>
            <p:ph sz="quarter" idx="1"/>
          </p:nvPr>
        </p:nvSpPr>
        <p:spPr>
          <a:xfrm>
            <a:off x="413100" y="1027222"/>
            <a:ext cx="11652229" cy="5302323"/>
          </a:xfrm>
        </p:spPr>
        <p:txBody>
          <a:bodyPr/>
          <a:lstStyle/>
          <a:p>
            <a:pPr marL="712788" indent="-439738" algn="just">
              <a:buFont typeface="Wingdings" panose="05000000000000000000" pitchFamily="2" charset="2"/>
              <a:buChar char="Ø"/>
            </a:pPr>
            <a:r>
              <a:rPr lang="en-IN" sz="3000" dirty="0">
                <a:latin typeface="Calibri" panose="020F0502020204030204" pitchFamily="34" charset="0"/>
              </a:rPr>
              <a:t>There was no documentation to demonstrate whether the firm obtained and reviewed the Draft Annual Report to meet the requirements of SA 720.</a:t>
            </a:r>
          </a:p>
          <a:p>
            <a:pPr marL="712788" indent="-439738" algn="just">
              <a:buFont typeface="Wingdings" panose="05000000000000000000" pitchFamily="2" charset="2"/>
              <a:buChar char="Ø"/>
            </a:pPr>
            <a:r>
              <a:rPr lang="en-IN" sz="3000" dirty="0">
                <a:latin typeface="Calibri" panose="020F0502020204030204" pitchFamily="34" charset="0"/>
              </a:rPr>
              <a:t>The firm has not read the other information (e.g. management report, financial summaries) to identify material inconsistencies, if any, with the audited financial report as per SA- 720.</a:t>
            </a:r>
          </a:p>
          <a:p>
            <a:pPr marL="712788" indent="-439738" algn="just">
              <a:buFont typeface="Wingdings" panose="05000000000000000000" pitchFamily="2" charset="2"/>
              <a:buChar char="Ø"/>
            </a:pPr>
            <a:r>
              <a:rPr lang="en-IN" sz="3000" dirty="0">
                <a:latin typeface="Calibri" panose="020F0502020204030204" pitchFamily="34" charset="0"/>
              </a:rPr>
              <a:t>FRN not mentioned in Audit reports.</a:t>
            </a:r>
          </a:p>
          <a:p>
            <a:pPr marL="712788" indent="-439738" algn="just">
              <a:buFont typeface="Wingdings" panose="05000000000000000000" pitchFamily="2" charset="2"/>
              <a:buChar char="Ø"/>
            </a:pPr>
            <a:r>
              <a:rPr lang="en-IN" sz="3000" dirty="0">
                <a:latin typeface="Calibri" panose="020F0502020204030204" pitchFamily="34" charset="0"/>
              </a:rPr>
              <a:t>No modified opinion for non compliance with accounting standards and reporting framework.</a:t>
            </a:r>
          </a:p>
        </p:txBody>
      </p:sp>
      <p:sp>
        <p:nvSpPr>
          <p:cNvPr id="3" name="Slide Number Placeholder 2">
            <a:extLst>
              <a:ext uri="{FF2B5EF4-FFF2-40B4-BE49-F238E27FC236}">
                <a16:creationId xmlns:a16="http://schemas.microsoft.com/office/drawing/2014/main" id="{EAA93604-E65F-46DF-8CC9-6BF38458E14A}"/>
              </a:ext>
            </a:extLst>
          </p:cNvPr>
          <p:cNvSpPr>
            <a:spLocks noGrp="1"/>
          </p:cNvSpPr>
          <p:nvPr>
            <p:ph type="sldNum" sz="quarter" idx="12"/>
          </p:nvPr>
        </p:nvSpPr>
        <p:spPr/>
        <p:txBody>
          <a:bodyPr/>
          <a:lstStyle/>
          <a:p>
            <a:fld id="{6A8C29CB-4217-45B2-83D7-9F7C74936F11}" type="slidenum">
              <a:rPr lang="en-IN" smtClean="0"/>
              <a:pPr/>
              <a:t>52</a:t>
            </a:fld>
            <a:endParaRPr lang="en-IN" dirty="0"/>
          </a:p>
        </p:txBody>
      </p:sp>
    </p:spTree>
    <p:extLst>
      <p:ext uri="{BB962C8B-B14F-4D97-AF65-F5344CB8AC3E}">
        <p14:creationId xmlns:p14="http://schemas.microsoft.com/office/powerpoint/2010/main" val="236761822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99042-E0CE-49A7-AC80-AD80647BDB1C}"/>
              </a:ext>
            </a:extLst>
          </p:cNvPr>
          <p:cNvSpPr>
            <a:spLocks noGrp="1"/>
          </p:cNvSpPr>
          <p:nvPr>
            <p:ph type="title"/>
          </p:nvPr>
        </p:nvSpPr>
        <p:spPr/>
        <p:txBody>
          <a:bodyPr/>
          <a:lstStyle/>
          <a:p>
            <a:r>
              <a:rPr lang="en-IN" sz="3400" dirty="0">
                <a:latin typeface="Cambria" panose="02040503050406030204" pitchFamily="18" charset="0"/>
              </a:rPr>
              <a:t>Key findings of QRB (SA 700, 705, 706 &amp; 720)</a:t>
            </a:r>
          </a:p>
        </p:txBody>
      </p:sp>
      <p:sp>
        <p:nvSpPr>
          <p:cNvPr id="6" name="Content Placeholder 5">
            <a:extLst>
              <a:ext uri="{FF2B5EF4-FFF2-40B4-BE49-F238E27FC236}">
                <a16:creationId xmlns:a16="http://schemas.microsoft.com/office/drawing/2014/main" id="{5F03D2FA-F6A1-4FC1-A41B-9D23ABB1E55C}"/>
              </a:ext>
            </a:extLst>
          </p:cNvPr>
          <p:cNvSpPr>
            <a:spLocks noGrp="1"/>
          </p:cNvSpPr>
          <p:nvPr>
            <p:ph sz="quarter" idx="1"/>
          </p:nvPr>
        </p:nvSpPr>
        <p:spPr>
          <a:xfrm>
            <a:off x="413100" y="1027222"/>
            <a:ext cx="11652229" cy="5302323"/>
          </a:xfrm>
        </p:spPr>
        <p:txBody>
          <a:bodyPr/>
          <a:lstStyle/>
          <a:p>
            <a:pPr marL="712788" indent="-439738" algn="just">
              <a:buFont typeface="Wingdings" panose="05000000000000000000" pitchFamily="2" charset="2"/>
              <a:buChar char="Ø"/>
            </a:pPr>
            <a:r>
              <a:rPr lang="en-US" sz="3000" dirty="0">
                <a:latin typeface="Calibri" panose="020F0502020204030204" pitchFamily="34" charset="0"/>
              </a:rPr>
              <a:t>Report was titled “Auditors Report” instead of “ Independent Auditors Report”.</a:t>
            </a:r>
          </a:p>
          <a:p>
            <a:pPr marL="712788" indent="-439738" algn="just">
              <a:buFont typeface="Wingdings" panose="05000000000000000000" pitchFamily="2" charset="2"/>
              <a:buChar char="Ø"/>
            </a:pPr>
            <a:r>
              <a:rPr lang="en-US" sz="3000" dirty="0">
                <a:latin typeface="Calibri" panose="020F0502020204030204" pitchFamily="34" charset="0"/>
              </a:rPr>
              <a:t>Cash flow statement wherever applicable is not referred to as a part of Financial Statements in introductory paragraph.</a:t>
            </a:r>
          </a:p>
          <a:p>
            <a:pPr marL="712788" indent="-439738" algn="just">
              <a:buFont typeface="Wingdings" panose="05000000000000000000" pitchFamily="2" charset="2"/>
              <a:buChar char="Ø"/>
            </a:pPr>
            <a:r>
              <a:rPr lang="en-IN" sz="3000" dirty="0">
                <a:latin typeface="Calibri" panose="020F0502020204030204" pitchFamily="34" charset="0"/>
              </a:rPr>
              <a:t>Financial statements, significant Accounting Policies and Notes are seen given in letter head of the Auditor.</a:t>
            </a:r>
          </a:p>
          <a:p>
            <a:pPr marL="712788" indent="-439738" algn="just">
              <a:buFont typeface="Wingdings" panose="05000000000000000000" pitchFamily="2" charset="2"/>
              <a:buChar char="Ø"/>
            </a:pPr>
            <a:r>
              <a:rPr lang="en-IN" sz="3000" dirty="0">
                <a:latin typeface="Calibri" panose="020F0502020204030204" pitchFamily="34" charset="0"/>
              </a:rPr>
              <a:t>Place of signature in Auditors report is different from that of the financial statements.</a:t>
            </a:r>
          </a:p>
          <a:p>
            <a:pPr marL="712788" indent="-439738" algn="just">
              <a:buFont typeface="Wingdings" panose="05000000000000000000" pitchFamily="2" charset="2"/>
              <a:buChar char="Ø"/>
            </a:pPr>
            <a:r>
              <a:rPr lang="en-IN" sz="3000" dirty="0">
                <a:latin typeface="Calibri" panose="020F0502020204030204" pitchFamily="34" charset="0"/>
              </a:rPr>
              <a:t>In case of modified opinion, heading should be modified / adverse / disclaimer as the case may be, not just ‘Opinion’.</a:t>
            </a:r>
          </a:p>
        </p:txBody>
      </p:sp>
      <p:sp>
        <p:nvSpPr>
          <p:cNvPr id="3" name="Slide Number Placeholder 2">
            <a:extLst>
              <a:ext uri="{FF2B5EF4-FFF2-40B4-BE49-F238E27FC236}">
                <a16:creationId xmlns:a16="http://schemas.microsoft.com/office/drawing/2014/main" id="{73AF27E5-3683-4392-A689-753A2A455D60}"/>
              </a:ext>
            </a:extLst>
          </p:cNvPr>
          <p:cNvSpPr>
            <a:spLocks noGrp="1"/>
          </p:cNvSpPr>
          <p:nvPr>
            <p:ph type="sldNum" sz="quarter" idx="12"/>
          </p:nvPr>
        </p:nvSpPr>
        <p:spPr/>
        <p:txBody>
          <a:bodyPr/>
          <a:lstStyle/>
          <a:p>
            <a:fld id="{6A8C29CB-4217-45B2-83D7-9F7C74936F11}" type="slidenum">
              <a:rPr lang="en-IN" smtClean="0"/>
              <a:pPr/>
              <a:t>53</a:t>
            </a:fld>
            <a:endParaRPr lang="en-IN" dirty="0"/>
          </a:p>
        </p:txBody>
      </p:sp>
    </p:spTree>
    <p:extLst>
      <p:ext uri="{BB962C8B-B14F-4D97-AF65-F5344CB8AC3E}">
        <p14:creationId xmlns:p14="http://schemas.microsoft.com/office/powerpoint/2010/main" val="6058859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99042-E0CE-49A7-AC80-AD80647BDB1C}"/>
              </a:ext>
            </a:extLst>
          </p:cNvPr>
          <p:cNvSpPr>
            <a:spLocks noGrp="1"/>
          </p:cNvSpPr>
          <p:nvPr>
            <p:ph type="title"/>
          </p:nvPr>
        </p:nvSpPr>
        <p:spPr/>
        <p:txBody>
          <a:bodyPr/>
          <a:lstStyle/>
          <a:p>
            <a:r>
              <a:rPr lang="en-IN" sz="3400" dirty="0">
                <a:latin typeface="Cambria" panose="02040503050406030204" pitchFamily="18" charset="0"/>
              </a:rPr>
              <a:t>Key findings of QRB(SA 700, 705, 706 &amp; 720)</a:t>
            </a:r>
          </a:p>
        </p:txBody>
      </p:sp>
      <p:sp>
        <p:nvSpPr>
          <p:cNvPr id="6" name="Content Placeholder 5">
            <a:extLst>
              <a:ext uri="{FF2B5EF4-FFF2-40B4-BE49-F238E27FC236}">
                <a16:creationId xmlns:a16="http://schemas.microsoft.com/office/drawing/2014/main" id="{5F03D2FA-F6A1-4FC1-A41B-9D23ABB1E55C}"/>
              </a:ext>
            </a:extLst>
          </p:cNvPr>
          <p:cNvSpPr>
            <a:spLocks noGrp="1"/>
          </p:cNvSpPr>
          <p:nvPr>
            <p:ph sz="quarter" idx="1"/>
          </p:nvPr>
        </p:nvSpPr>
        <p:spPr>
          <a:xfrm>
            <a:off x="413100" y="1027222"/>
            <a:ext cx="11652229" cy="5302323"/>
          </a:xfrm>
        </p:spPr>
        <p:txBody>
          <a:bodyPr/>
          <a:lstStyle/>
          <a:p>
            <a:pPr marL="712788" indent="-439738" algn="just">
              <a:buFont typeface="Wingdings" panose="05000000000000000000" pitchFamily="2" charset="2"/>
              <a:buChar char="Ø"/>
            </a:pPr>
            <a:r>
              <a:rPr lang="en-US" sz="3000" dirty="0">
                <a:latin typeface="Calibri" panose="020F0502020204030204" pitchFamily="34" charset="0"/>
              </a:rPr>
              <a:t>Report should be signed by the auditor in his personal name and there should be mention of M.No, Firm Name and FRN.</a:t>
            </a:r>
          </a:p>
          <a:p>
            <a:pPr marL="712788" indent="-439738" algn="just">
              <a:buFont typeface="Wingdings" panose="05000000000000000000" pitchFamily="2" charset="2"/>
              <a:buChar char="Ø"/>
            </a:pPr>
            <a:endParaRPr lang="en-US" sz="3000" dirty="0">
              <a:latin typeface="Calibri" panose="020F0502020204030204" pitchFamily="34" charset="0"/>
            </a:endParaRPr>
          </a:p>
          <a:p>
            <a:pPr marL="712788" indent="-439738" algn="just">
              <a:buFont typeface="Wingdings" panose="05000000000000000000" pitchFamily="2" charset="2"/>
              <a:buChar char="Ø"/>
            </a:pPr>
            <a:r>
              <a:rPr lang="en-US" sz="3000" dirty="0">
                <a:latin typeface="Calibri" panose="020F0502020204030204" pitchFamily="34" charset="0"/>
              </a:rPr>
              <a:t>In Annual Report phrase “ Accounting Standards issued by ICAI” seen used for Companies instead of “Notified under Companies Rules”.</a:t>
            </a:r>
          </a:p>
        </p:txBody>
      </p:sp>
      <p:sp>
        <p:nvSpPr>
          <p:cNvPr id="3" name="Slide Number Placeholder 2">
            <a:extLst>
              <a:ext uri="{FF2B5EF4-FFF2-40B4-BE49-F238E27FC236}">
                <a16:creationId xmlns:a16="http://schemas.microsoft.com/office/drawing/2014/main" id="{A2724039-535D-4115-9D6C-73B918DF860A}"/>
              </a:ext>
            </a:extLst>
          </p:cNvPr>
          <p:cNvSpPr>
            <a:spLocks noGrp="1"/>
          </p:cNvSpPr>
          <p:nvPr>
            <p:ph type="sldNum" sz="quarter" idx="12"/>
          </p:nvPr>
        </p:nvSpPr>
        <p:spPr/>
        <p:txBody>
          <a:bodyPr/>
          <a:lstStyle/>
          <a:p>
            <a:fld id="{6A8C29CB-4217-45B2-83D7-9F7C74936F11}" type="slidenum">
              <a:rPr lang="en-IN" smtClean="0"/>
              <a:pPr/>
              <a:t>54</a:t>
            </a:fld>
            <a:endParaRPr lang="en-IN" dirty="0"/>
          </a:p>
        </p:txBody>
      </p:sp>
    </p:spTree>
    <p:extLst>
      <p:ext uri="{BB962C8B-B14F-4D97-AF65-F5344CB8AC3E}">
        <p14:creationId xmlns:p14="http://schemas.microsoft.com/office/powerpoint/2010/main" val="132568611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99042-E0CE-49A7-AC80-AD80647BDB1C}"/>
              </a:ext>
            </a:extLst>
          </p:cNvPr>
          <p:cNvSpPr>
            <a:spLocks noGrp="1"/>
          </p:cNvSpPr>
          <p:nvPr>
            <p:ph type="title"/>
          </p:nvPr>
        </p:nvSpPr>
        <p:spPr/>
        <p:txBody>
          <a:bodyPr/>
          <a:lstStyle/>
          <a:p>
            <a:r>
              <a:rPr lang="en-IN" sz="3400" dirty="0">
                <a:latin typeface="Cambria" panose="02040503050406030204" pitchFamily="18" charset="0"/>
              </a:rPr>
              <a:t>Key findings of QRB(SQC-1)</a:t>
            </a:r>
          </a:p>
        </p:txBody>
      </p:sp>
      <p:sp>
        <p:nvSpPr>
          <p:cNvPr id="6" name="Content Placeholder 5">
            <a:extLst>
              <a:ext uri="{FF2B5EF4-FFF2-40B4-BE49-F238E27FC236}">
                <a16:creationId xmlns:a16="http://schemas.microsoft.com/office/drawing/2014/main" id="{5F03D2FA-F6A1-4FC1-A41B-9D23ABB1E55C}"/>
              </a:ext>
            </a:extLst>
          </p:cNvPr>
          <p:cNvSpPr>
            <a:spLocks noGrp="1"/>
          </p:cNvSpPr>
          <p:nvPr>
            <p:ph sz="quarter" idx="1"/>
          </p:nvPr>
        </p:nvSpPr>
        <p:spPr>
          <a:xfrm>
            <a:off x="413100" y="944097"/>
            <a:ext cx="11778900" cy="4969818"/>
          </a:xfrm>
        </p:spPr>
        <p:txBody>
          <a:bodyPr/>
          <a:lstStyle/>
          <a:p>
            <a:pPr marL="712788" indent="-439738" algn="just">
              <a:buFont typeface="Wingdings" panose="05000000000000000000" pitchFamily="2" charset="2"/>
              <a:buChar char="Ø"/>
            </a:pPr>
            <a:r>
              <a:rPr lang="en-IN" sz="3000" dirty="0">
                <a:latin typeface="Calibri" panose="020F0502020204030204" pitchFamily="34" charset="0"/>
              </a:rPr>
              <a:t>The training programs predominantly covered the technical/regulatory updates and not the ethical aspects.</a:t>
            </a:r>
          </a:p>
          <a:p>
            <a:pPr marL="712788" indent="-439738" algn="just">
              <a:buFont typeface="Wingdings" panose="05000000000000000000" pitchFamily="2" charset="2"/>
              <a:buChar char="Ø"/>
            </a:pPr>
            <a:r>
              <a:rPr lang="en-IN" sz="3000" dirty="0">
                <a:latin typeface="Calibri" panose="020F0502020204030204" pitchFamily="34" charset="0"/>
              </a:rPr>
              <a:t>Firm had not obtained written confirmations on independence from the members of engagement team.</a:t>
            </a:r>
          </a:p>
          <a:p>
            <a:pPr marL="712788" indent="-439738" algn="just">
              <a:buFont typeface="Wingdings" panose="05000000000000000000" pitchFamily="2" charset="2"/>
              <a:buChar char="Ø"/>
            </a:pPr>
            <a:r>
              <a:rPr lang="en-IN" sz="3000" dirty="0">
                <a:latin typeface="Calibri" panose="020F0502020204030204" pitchFamily="34" charset="0"/>
              </a:rPr>
              <a:t>No conflict checking system to identify and manage potential conflicts relating to business or financial relationships.</a:t>
            </a:r>
          </a:p>
        </p:txBody>
      </p:sp>
      <p:sp>
        <p:nvSpPr>
          <p:cNvPr id="3" name="Slide Number Placeholder 2">
            <a:extLst>
              <a:ext uri="{FF2B5EF4-FFF2-40B4-BE49-F238E27FC236}">
                <a16:creationId xmlns:a16="http://schemas.microsoft.com/office/drawing/2014/main" id="{E36D88CA-8B0B-4F0E-8EC5-FB68E9A53BC0}"/>
              </a:ext>
            </a:extLst>
          </p:cNvPr>
          <p:cNvSpPr>
            <a:spLocks noGrp="1"/>
          </p:cNvSpPr>
          <p:nvPr>
            <p:ph type="sldNum" sz="quarter" idx="12"/>
          </p:nvPr>
        </p:nvSpPr>
        <p:spPr/>
        <p:txBody>
          <a:bodyPr/>
          <a:lstStyle/>
          <a:p>
            <a:fld id="{6A8C29CB-4217-45B2-83D7-9F7C74936F11}" type="slidenum">
              <a:rPr lang="en-IN" smtClean="0"/>
              <a:pPr/>
              <a:t>55</a:t>
            </a:fld>
            <a:endParaRPr lang="en-IN" dirty="0"/>
          </a:p>
        </p:txBody>
      </p:sp>
    </p:spTree>
    <p:extLst>
      <p:ext uri="{BB962C8B-B14F-4D97-AF65-F5344CB8AC3E}">
        <p14:creationId xmlns:p14="http://schemas.microsoft.com/office/powerpoint/2010/main" val="118227704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99042-E0CE-49A7-AC80-AD80647BDB1C}"/>
              </a:ext>
            </a:extLst>
          </p:cNvPr>
          <p:cNvSpPr>
            <a:spLocks noGrp="1"/>
          </p:cNvSpPr>
          <p:nvPr>
            <p:ph type="title"/>
          </p:nvPr>
        </p:nvSpPr>
        <p:spPr/>
        <p:txBody>
          <a:bodyPr/>
          <a:lstStyle/>
          <a:p>
            <a:r>
              <a:rPr lang="en-IN" sz="3400" dirty="0">
                <a:latin typeface="Cambria" panose="02040503050406030204" pitchFamily="18" charset="0"/>
              </a:rPr>
              <a:t>Key findings of FRRB </a:t>
            </a:r>
          </a:p>
        </p:txBody>
      </p:sp>
      <p:sp>
        <p:nvSpPr>
          <p:cNvPr id="6" name="Content Placeholder 5">
            <a:extLst>
              <a:ext uri="{FF2B5EF4-FFF2-40B4-BE49-F238E27FC236}">
                <a16:creationId xmlns:a16="http://schemas.microsoft.com/office/drawing/2014/main" id="{5F03D2FA-F6A1-4FC1-A41B-9D23ABB1E55C}"/>
              </a:ext>
            </a:extLst>
          </p:cNvPr>
          <p:cNvSpPr>
            <a:spLocks noGrp="1"/>
          </p:cNvSpPr>
          <p:nvPr>
            <p:ph sz="quarter" idx="1"/>
          </p:nvPr>
        </p:nvSpPr>
        <p:spPr>
          <a:xfrm>
            <a:off x="413100" y="944097"/>
            <a:ext cx="11778900" cy="4969818"/>
          </a:xfrm>
        </p:spPr>
        <p:txBody>
          <a:bodyPr/>
          <a:lstStyle/>
          <a:p>
            <a:pPr marL="712788" indent="-439738" algn="just">
              <a:buFont typeface="Wingdings" panose="05000000000000000000" pitchFamily="2" charset="2"/>
              <a:buChar char="Ø"/>
            </a:pPr>
            <a:r>
              <a:rPr lang="en-IN" sz="3000" dirty="0">
                <a:latin typeface="Calibri" panose="020F0502020204030204" pitchFamily="34" charset="0"/>
              </a:rPr>
              <a:t>Auditors have signed the Financial Statements before the Directors.</a:t>
            </a:r>
          </a:p>
          <a:p>
            <a:pPr marL="712788" indent="-439738" algn="just">
              <a:buFont typeface="Wingdings" panose="05000000000000000000" pitchFamily="2" charset="2"/>
              <a:buChar char="Ø"/>
            </a:pPr>
            <a:r>
              <a:rPr lang="en-IN" sz="3000" dirty="0">
                <a:latin typeface="Calibri" panose="020F0502020204030204" pitchFamily="34" charset="0"/>
              </a:rPr>
              <a:t>Auditors Report was not addressed to anyone.</a:t>
            </a:r>
          </a:p>
          <a:p>
            <a:pPr marL="712788" indent="-439738" algn="just">
              <a:buFont typeface="Wingdings" panose="05000000000000000000" pitchFamily="2" charset="2"/>
              <a:buChar char="Ø"/>
            </a:pPr>
            <a:r>
              <a:rPr lang="en-IN" sz="3000" dirty="0">
                <a:latin typeface="Calibri" panose="020F0502020204030204" pitchFamily="34" charset="0"/>
              </a:rPr>
              <a:t>Membership Numbers not mentioned in Auditors Report and it’s Annexures and in Financial Statements.</a:t>
            </a:r>
          </a:p>
          <a:p>
            <a:pPr marL="712788" indent="-439738" algn="just">
              <a:buFont typeface="Wingdings" panose="05000000000000000000" pitchFamily="2" charset="2"/>
              <a:buChar char="Ø"/>
            </a:pPr>
            <a:r>
              <a:rPr lang="en-IN" sz="3000" dirty="0">
                <a:latin typeface="Calibri" panose="020F0502020204030204" pitchFamily="34" charset="0"/>
              </a:rPr>
              <a:t>In case of Qualified opinions the quantification of possible effect was not made.</a:t>
            </a:r>
          </a:p>
          <a:p>
            <a:pPr marL="712788" indent="-439738" algn="just">
              <a:buFont typeface="Wingdings" panose="05000000000000000000" pitchFamily="2" charset="2"/>
              <a:buChar char="Ø"/>
            </a:pPr>
            <a:r>
              <a:rPr lang="en-IN" sz="3000" dirty="0">
                <a:latin typeface="Calibri" panose="020F0502020204030204" pitchFamily="34" charset="0"/>
              </a:rPr>
              <a:t>In Auditors report, omitted to state as to whether the financial statements are in conformity with the GAAP.</a:t>
            </a:r>
          </a:p>
        </p:txBody>
      </p:sp>
      <p:sp>
        <p:nvSpPr>
          <p:cNvPr id="3" name="Slide Number Placeholder 2">
            <a:extLst>
              <a:ext uri="{FF2B5EF4-FFF2-40B4-BE49-F238E27FC236}">
                <a16:creationId xmlns:a16="http://schemas.microsoft.com/office/drawing/2014/main" id="{3BCB81BB-99A2-41D7-9813-648027C8A08F}"/>
              </a:ext>
            </a:extLst>
          </p:cNvPr>
          <p:cNvSpPr>
            <a:spLocks noGrp="1"/>
          </p:cNvSpPr>
          <p:nvPr>
            <p:ph type="sldNum" sz="quarter" idx="12"/>
          </p:nvPr>
        </p:nvSpPr>
        <p:spPr/>
        <p:txBody>
          <a:bodyPr/>
          <a:lstStyle/>
          <a:p>
            <a:fld id="{6A8C29CB-4217-45B2-83D7-9F7C74936F11}" type="slidenum">
              <a:rPr lang="en-IN" smtClean="0"/>
              <a:pPr/>
              <a:t>56</a:t>
            </a:fld>
            <a:endParaRPr lang="en-IN" dirty="0"/>
          </a:p>
        </p:txBody>
      </p:sp>
    </p:spTree>
    <p:extLst>
      <p:ext uri="{BB962C8B-B14F-4D97-AF65-F5344CB8AC3E}">
        <p14:creationId xmlns:p14="http://schemas.microsoft.com/office/powerpoint/2010/main" val="209708987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99042-E0CE-49A7-AC80-AD80647BDB1C}"/>
              </a:ext>
            </a:extLst>
          </p:cNvPr>
          <p:cNvSpPr>
            <a:spLocks noGrp="1"/>
          </p:cNvSpPr>
          <p:nvPr>
            <p:ph type="title"/>
          </p:nvPr>
        </p:nvSpPr>
        <p:spPr/>
        <p:txBody>
          <a:bodyPr/>
          <a:lstStyle/>
          <a:p>
            <a:r>
              <a:rPr lang="en-IN" sz="3400" dirty="0">
                <a:latin typeface="Cambria" panose="02040503050406030204" pitchFamily="18" charset="0"/>
              </a:rPr>
              <a:t>Key findings of FRRB </a:t>
            </a:r>
          </a:p>
        </p:txBody>
      </p:sp>
      <p:sp>
        <p:nvSpPr>
          <p:cNvPr id="6" name="Content Placeholder 5">
            <a:extLst>
              <a:ext uri="{FF2B5EF4-FFF2-40B4-BE49-F238E27FC236}">
                <a16:creationId xmlns:a16="http://schemas.microsoft.com/office/drawing/2014/main" id="{5F03D2FA-F6A1-4FC1-A41B-9D23ABB1E55C}"/>
              </a:ext>
            </a:extLst>
          </p:cNvPr>
          <p:cNvSpPr>
            <a:spLocks noGrp="1"/>
          </p:cNvSpPr>
          <p:nvPr>
            <p:ph sz="quarter" idx="1"/>
          </p:nvPr>
        </p:nvSpPr>
        <p:spPr>
          <a:xfrm>
            <a:off x="413100" y="944097"/>
            <a:ext cx="11778900" cy="4969818"/>
          </a:xfrm>
        </p:spPr>
        <p:txBody>
          <a:bodyPr/>
          <a:lstStyle/>
          <a:p>
            <a:pPr marL="712788" indent="-439738" algn="just">
              <a:buFont typeface="Wingdings" panose="05000000000000000000" pitchFamily="2" charset="2"/>
              <a:buChar char="Ø"/>
            </a:pPr>
            <a:r>
              <a:rPr lang="en-IN" sz="3000" dirty="0">
                <a:latin typeface="Calibri" panose="020F0502020204030204" pitchFamily="34" charset="0"/>
              </a:rPr>
              <a:t>In the Auditors Report Phrase “subject to a note for indicating change in accounting policies”, instead of modified opinion.</a:t>
            </a:r>
          </a:p>
          <a:p>
            <a:pPr marL="712788" indent="-439738" algn="just">
              <a:buFont typeface="Wingdings" panose="05000000000000000000" pitchFamily="2" charset="2"/>
              <a:buChar char="Ø"/>
            </a:pPr>
            <a:r>
              <a:rPr lang="en-IN" sz="3000" dirty="0">
                <a:latin typeface="Calibri" panose="020F0502020204030204" pitchFamily="34" charset="0"/>
              </a:rPr>
              <a:t>Auditors Report was not addressed to anyone.</a:t>
            </a:r>
          </a:p>
          <a:p>
            <a:pPr marL="712788" indent="-439738" algn="just">
              <a:buFont typeface="Wingdings" panose="05000000000000000000" pitchFamily="2" charset="2"/>
              <a:buChar char="Ø"/>
            </a:pPr>
            <a:r>
              <a:rPr lang="en-IN" sz="3000" dirty="0">
                <a:latin typeface="Calibri" panose="020F0502020204030204" pitchFamily="34" charset="0"/>
              </a:rPr>
              <a:t>Membership and Firm Registration Numbers not mentioned in Auditors Report and Its Annexures and in Financial Statements.</a:t>
            </a:r>
          </a:p>
          <a:p>
            <a:pPr marL="712788" indent="-439738" algn="just">
              <a:buFont typeface="Wingdings" panose="05000000000000000000" pitchFamily="2" charset="2"/>
              <a:buChar char="Ø"/>
            </a:pPr>
            <a:r>
              <a:rPr lang="en-IN" sz="3000" dirty="0">
                <a:latin typeface="Calibri" panose="020F0502020204030204" pitchFamily="34" charset="0"/>
              </a:rPr>
              <a:t>Annual report mentions non compliance with accounting standards but auditors report states complied with all the AS.</a:t>
            </a:r>
          </a:p>
        </p:txBody>
      </p:sp>
      <p:sp>
        <p:nvSpPr>
          <p:cNvPr id="3" name="Slide Number Placeholder 2">
            <a:extLst>
              <a:ext uri="{FF2B5EF4-FFF2-40B4-BE49-F238E27FC236}">
                <a16:creationId xmlns:a16="http://schemas.microsoft.com/office/drawing/2014/main" id="{A46A675C-2CF3-40E4-A01C-62FE9C49D2ED}"/>
              </a:ext>
            </a:extLst>
          </p:cNvPr>
          <p:cNvSpPr>
            <a:spLocks noGrp="1"/>
          </p:cNvSpPr>
          <p:nvPr>
            <p:ph type="sldNum" sz="quarter" idx="12"/>
          </p:nvPr>
        </p:nvSpPr>
        <p:spPr/>
        <p:txBody>
          <a:bodyPr/>
          <a:lstStyle/>
          <a:p>
            <a:fld id="{6A8C29CB-4217-45B2-83D7-9F7C74936F11}" type="slidenum">
              <a:rPr lang="en-IN" smtClean="0"/>
              <a:pPr/>
              <a:t>57</a:t>
            </a:fld>
            <a:endParaRPr lang="en-IN" dirty="0"/>
          </a:p>
        </p:txBody>
      </p:sp>
    </p:spTree>
    <p:extLst>
      <p:ext uri="{BB962C8B-B14F-4D97-AF65-F5344CB8AC3E}">
        <p14:creationId xmlns:p14="http://schemas.microsoft.com/office/powerpoint/2010/main" val="362963479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99042-E0CE-49A7-AC80-AD80647BDB1C}"/>
              </a:ext>
            </a:extLst>
          </p:cNvPr>
          <p:cNvSpPr>
            <a:spLocks noGrp="1"/>
          </p:cNvSpPr>
          <p:nvPr>
            <p:ph type="title"/>
          </p:nvPr>
        </p:nvSpPr>
        <p:spPr/>
        <p:txBody>
          <a:bodyPr/>
          <a:lstStyle/>
          <a:p>
            <a:r>
              <a:rPr lang="en-IN" sz="3400" dirty="0">
                <a:latin typeface="Cambria" panose="02040503050406030204" pitchFamily="18" charset="0"/>
              </a:rPr>
              <a:t>Key findings of FRRB </a:t>
            </a:r>
          </a:p>
        </p:txBody>
      </p:sp>
      <p:sp>
        <p:nvSpPr>
          <p:cNvPr id="6" name="Content Placeholder 5">
            <a:extLst>
              <a:ext uri="{FF2B5EF4-FFF2-40B4-BE49-F238E27FC236}">
                <a16:creationId xmlns:a16="http://schemas.microsoft.com/office/drawing/2014/main" id="{5F03D2FA-F6A1-4FC1-A41B-9D23ABB1E55C}"/>
              </a:ext>
            </a:extLst>
          </p:cNvPr>
          <p:cNvSpPr>
            <a:spLocks noGrp="1"/>
          </p:cNvSpPr>
          <p:nvPr>
            <p:ph sz="quarter" idx="1"/>
          </p:nvPr>
        </p:nvSpPr>
        <p:spPr>
          <a:xfrm>
            <a:off x="413100" y="944096"/>
            <a:ext cx="11778900" cy="5242947"/>
          </a:xfrm>
        </p:spPr>
        <p:txBody>
          <a:bodyPr/>
          <a:lstStyle/>
          <a:p>
            <a:pPr marL="712788" indent="-439738" algn="just">
              <a:buFont typeface="Wingdings" panose="05000000000000000000" pitchFamily="2" charset="2"/>
              <a:buChar char="Ø"/>
            </a:pPr>
            <a:r>
              <a:rPr lang="en-US" sz="3000" dirty="0">
                <a:latin typeface="Calibri" panose="020F0502020204030204" pitchFamily="34" charset="0"/>
              </a:rPr>
              <a:t>In the Opinion para phrases ‘Profit/Loss’ is used although either profit or loss is to be given.</a:t>
            </a:r>
          </a:p>
          <a:p>
            <a:pPr marL="712788" indent="-439738" algn="just">
              <a:buFont typeface="Wingdings" panose="05000000000000000000" pitchFamily="2" charset="2"/>
              <a:buChar char="Ø"/>
            </a:pPr>
            <a:r>
              <a:rPr lang="en-US" sz="3000" dirty="0">
                <a:latin typeface="Calibri" panose="020F0502020204030204" pitchFamily="34" charset="0"/>
              </a:rPr>
              <a:t>The Report heading reads “Auditors Report” instead of “Independent Auditors Report”.</a:t>
            </a:r>
          </a:p>
          <a:p>
            <a:pPr marL="712788" indent="-439738" algn="just">
              <a:buFont typeface="Wingdings" panose="05000000000000000000" pitchFamily="2" charset="2"/>
              <a:buChar char="Ø"/>
            </a:pPr>
            <a:r>
              <a:rPr lang="en-US" sz="3000" dirty="0">
                <a:latin typeface="Calibri" panose="020F0502020204030204" pitchFamily="34" charset="0"/>
              </a:rPr>
              <a:t>The Significant Accounting policies and Notes to Accounts are given in the Letter Head of the Auditor.</a:t>
            </a:r>
          </a:p>
          <a:p>
            <a:pPr marL="712788" indent="-439738" algn="just">
              <a:buFont typeface="Wingdings" panose="05000000000000000000" pitchFamily="2" charset="2"/>
              <a:buChar char="Ø"/>
            </a:pPr>
            <a:r>
              <a:rPr lang="en-US" sz="3000" dirty="0">
                <a:latin typeface="Calibri" panose="020F0502020204030204" pitchFamily="34" charset="0"/>
              </a:rPr>
              <a:t>Auditors has signed auditor report and financial statement with different place.</a:t>
            </a:r>
          </a:p>
          <a:p>
            <a:pPr marL="712788" indent="-439738" algn="just">
              <a:buFont typeface="Wingdings" panose="05000000000000000000" pitchFamily="2" charset="2"/>
              <a:buChar char="Ø"/>
            </a:pPr>
            <a:r>
              <a:rPr lang="en-IN" sz="3000" dirty="0">
                <a:latin typeface="Calibri" panose="020F0502020204030204" pitchFamily="34" charset="0"/>
              </a:rPr>
              <a:t>The phrases ‘relied upon by the auditor’ used in identifying the related party transactions – SA 500 not complied with. </a:t>
            </a:r>
          </a:p>
        </p:txBody>
      </p:sp>
      <p:sp>
        <p:nvSpPr>
          <p:cNvPr id="3" name="Slide Number Placeholder 2">
            <a:extLst>
              <a:ext uri="{FF2B5EF4-FFF2-40B4-BE49-F238E27FC236}">
                <a16:creationId xmlns:a16="http://schemas.microsoft.com/office/drawing/2014/main" id="{DB90D98B-68DF-442C-8392-338B41C254D5}"/>
              </a:ext>
            </a:extLst>
          </p:cNvPr>
          <p:cNvSpPr>
            <a:spLocks noGrp="1"/>
          </p:cNvSpPr>
          <p:nvPr>
            <p:ph type="sldNum" sz="quarter" idx="12"/>
          </p:nvPr>
        </p:nvSpPr>
        <p:spPr/>
        <p:txBody>
          <a:bodyPr/>
          <a:lstStyle/>
          <a:p>
            <a:fld id="{6A8C29CB-4217-45B2-83D7-9F7C74936F11}" type="slidenum">
              <a:rPr lang="en-IN" smtClean="0"/>
              <a:pPr/>
              <a:t>58</a:t>
            </a:fld>
            <a:endParaRPr lang="en-IN" dirty="0"/>
          </a:p>
        </p:txBody>
      </p:sp>
    </p:spTree>
    <p:extLst>
      <p:ext uri="{BB962C8B-B14F-4D97-AF65-F5344CB8AC3E}">
        <p14:creationId xmlns:p14="http://schemas.microsoft.com/office/powerpoint/2010/main" val="6208699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99042-E0CE-49A7-AC80-AD80647BDB1C}"/>
              </a:ext>
            </a:extLst>
          </p:cNvPr>
          <p:cNvSpPr>
            <a:spLocks noGrp="1"/>
          </p:cNvSpPr>
          <p:nvPr>
            <p:ph type="title"/>
          </p:nvPr>
        </p:nvSpPr>
        <p:spPr/>
        <p:txBody>
          <a:bodyPr/>
          <a:lstStyle/>
          <a:p>
            <a:r>
              <a:rPr lang="en-IN" sz="3400" dirty="0">
                <a:latin typeface="Cambria" panose="02040503050406030204" pitchFamily="18" charset="0"/>
              </a:rPr>
              <a:t>Key findings of FRRB </a:t>
            </a:r>
          </a:p>
        </p:txBody>
      </p:sp>
      <p:sp>
        <p:nvSpPr>
          <p:cNvPr id="6" name="Content Placeholder 5">
            <a:extLst>
              <a:ext uri="{FF2B5EF4-FFF2-40B4-BE49-F238E27FC236}">
                <a16:creationId xmlns:a16="http://schemas.microsoft.com/office/drawing/2014/main" id="{5F03D2FA-F6A1-4FC1-A41B-9D23ABB1E55C}"/>
              </a:ext>
            </a:extLst>
          </p:cNvPr>
          <p:cNvSpPr>
            <a:spLocks noGrp="1"/>
          </p:cNvSpPr>
          <p:nvPr>
            <p:ph sz="quarter" idx="1"/>
          </p:nvPr>
        </p:nvSpPr>
        <p:spPr>
          <a:xfrm>
            <a:off x="413100" y="944096"/>
            <a:ext cx="11778900" cy="5242947"/>
          </a:xfrm>
        </p:spPr>
        <p:txBody>
          <a:bodyPr/>
          <a:lstStyle/>
          <a:p>
            <a:pPr marL="712788" indent="-439738" algn="just">
              <a:buFont typeface="Wingdings" panose="05000000000000000000" pitchFamily="2" charset="2"/>
              <a:buChar char="Ø"/>
            </a:pPr>
            <a:r>
              <a:rPr lang="en-US" sz="3000" dirty="0">
                <a:latin typeface="Calibri" panose="020F0502020204030204" pitchFamily="34" charset="0"/>
              </a:rPr>
              <a:t>The Company has indicated the strong signs of going concern issue however auditor has neither ‘Emphasized’ nor issued ‘qualified’ opinion.</a:t>
            </a:r>
          </a:p>
          <a:p>
            <a:pPr marL="712788" indent="-439738" algn="just">
              <a:buFont typeface="Wingdings" panose="05000000000000000000" pitchFamily="2" charset="2"/>
              <a:buChar char="Ø"/>
            </a:pPr>
            <a:r>
              <a:rPr lang="en-US" sz="3000" dirty="0">
                <a:latin typeface="Calibri" panose="020F0502020204030204" pitchFamily="34" charset="0"/>
              </a:rPr>
              <a:t>Auditors Opinion is reported under Auditors Responsibility Paragraph.</a:t>
            </a:r>
          </a:p>
          <a:p>
            <a:pPr marL="273050" indent="0" algn="just">
              <a:buNone/>
            </a:pPr>
            <a:endParaRPr lang="en-US" sz="3200" dirty="0">
              <a:latin typeface="Calibri" panose="020F0502020204030204" pitchFamily="34" charset="0"/>
            </a:endParaRPr>
          </a:p>
          <a:p>
            <a:pPr marL="712788" indent="-439738" algn="just">
              <a:buFont typeface="Wingdings" panose="05000000000000000000" pitchFamily="2" charset="2"/>
              <a:buChar char="Ø"/>
            </a:pPr>
            <a:endParaRPr lang="en-US" sz="3200" dirty="0">
              <a:latin typeface="Calibri" panose="020F0502020204030204" pitchFamily="34" charset="0"/>
            </a:endParaRPr>
          </a:p>
          <a:p>
            <a:pPr marL="712788" indent="-439738" algn="just">
              <a:buFont typeface="Wingdings" panose="05000000000000000000" pitchFamily="2" charset="2"/>
              <a:buChar char="Ø"/>
            </a:pPr>
            <a:endParaRPr lang="en-IN" sz="3200" dirty="0">
              <a:latin typeface="Calibri" panose="020F0502020204030204" pitchFamily="34" charset="0"/>
            </a:endParaRPr>
          </a:p>
        </p:txBody>
      </p:sp>
      <p:sp>
        <p:nvSpPr>
          <p:cNvPr id="3" name="Slide Number Placeholder 2">
            <a:extLst>
              <a:ext uri="{FF2B5EF4-FFF2-40B4-BE49-F238E27FC236}">
                <a16:creationId xmlns:a16="http://schemas.microsoft.com/office/drawing/2014/main" id="{2124AA71-A3BB-49F2-9714-117C41E3A257}"/>
              </a:ext>
            </a:extLst>
          </p:cNvPr>
          <p:cNvSpPr>
            <a:spLocks noGrp="1"/>
          </p:cNvSpPr>
          <p:nvPr>
            <p:ph type="sldNum" sz="quarter" idx="12"/>
          </p:nvPr>
        </p:nvSpPr>
        <p:spPr/>
        <p:txBody>
          <a:bodyPr/>
          <a:lstStyle/>
          <a:p>
            <a:fld id="{6A8C29CB-4217-45B2-83D7-9F7C74936F11}" type="slidenum">
              <a:rPr lang="en-IN" smtClean="0"/>
              <a:pPr/>
              <a:t>59</a:t>
            </a:fld>
            <a:endParaRPr lang="en-IN" dirty="0"/>
          </a:p>
        </p:txBody>
      </p:sp>
    </p:spTree>
    <p:extLst>
      <p:ext uri="{BB962C8B-B14F-4D97-AF65-F5344CB8AC3E}">
        <p14:creationId xmlns:p14="http://schemas.microsoft.com/office/powerpoint/2010/main" val="2058208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688064" cy="609600"/>
          </a:xfrm>
        </p:spPr>
        <p:txBody>
          <a:bodyPr/>
          <a:lstStyle/>
          <a:p>
            <a:r>
              <a:rPr lang="en-US" sz="3600" dirty="0">
                <a:latin typeface="Cambria" panose="02040503050406030204" pitchFamily="18" charset="0"/>
                <a:ea typeface="Cambria" panose="02040503050406030204" pitchFamily="18" charset="0"/>
              </a:rPr>
              <a:t>STANDARDS ON AUDITING</a:t>
            </a:r>
            <a:endParaRPr lang="en-US" sz="3600"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3454712709"/>
              </p:ext>
            </p:extLst>
          </p:nvPr>
        </p:nvGraphicFramePr>
        <p:xfrm>
          <a:off x="0" y="746760"/>
          <a:ext cx="12192000" cy="6111240"/>
        </p:xfrm>
        <a:graphic>
          <a:graphicData uri="http://schemas.openxmlformats.org/drawingml/2006/table">
            <a:tbl>
              <a:tblPr firstRow="1" bandRow="1">
                <a:tableStyleId>{5C22544A-7EE6-4342-B048-85BDC9FD1C3A}</a:tableStyleId>
              </a:tblPr>
              <a:tblGrid>
                <a:gridCol w="671862">
                  <a:extLst>
                    <a:ext uri="{9D8B030D-6E8A-4147-A177-3AD203B41FA5}">
                      <a16:colId xmlns:a16="http://schemas.microsoft.com/office/drawing/2014/main" val="20000"/>
                    </a:ext>
                  </a:extLst>
                </a:gridCol>
                <a:gridCol w="1621260">
                  <a:extLst>
                    <a:ext uri="{9D8B030D-6E8A-4147-A177-3AD203B41FA5}">
                      <a16:colId xmlns:a16="http://schemas.microsoft.com/office/drawing/2014/main" val="20001"/>
                    </a:ext>
                  </a:extLst>
                </a:gridCol>
                <a:gridCol w="7420597">
                  <a:extLst>
                    <a:ext uri="{9D8B030D-6E8A-4147-A177-3AD203B41FA5}">
                      <a16:colId xmlns:a16="http://schemas.microsoft.com/office/drawing/2014/main" val="20002"/>
                    </a:ext>
                  </a:extLst>
                </a:gridCol>
                <a:gridCol w="2478281">
                  <a:extLst>
                    <a:ext uri="{9D8B030D-6E8A-4147-A177-3AD203B41FA5}">
                      <a16:colId xmlns:a16="http://schemas.microsoft.com/office/drawing/2014/main" val="20003"/>
                    </a:ext>
                  </a:extLst>
                </a:gridCol>
              </a:tblGrid>
              <a:tr h="653627">
                <a:tc>
                  <a:txBody>
                    <a:bodyPr/>
                    <a:lstStyle/>
                    <a:p>
                      <a:pPr algn="ctr"/>
                      <a:r>
                        <a:rPr lang="en-US" sz="1900" dirty="0">
                          <a:latin typeface="Calibri" pitchFamily="34" charset="0"/>
                        </a:rPr>
                        <a:t>Sl </a:t>
                      </a:r>
                    </a:p>
                  </a:txBody>
                  <a:tcPr/>
                </a:tc>
                <a:tc>
                  <a:txBody>
                    <a:bodyPr/>
                    <a:lstStyle/>
                    <a:p>
                      <a:pPr algn="ctr"/>
                      <a:r>
                        <a:rPr lang="en-US" sz="1900" dirty="0">
                          <a:latin typeface="Calibri" pitchFamily="34" charset="0"/>
                        </a:rPr>
                        <a:t>Standard Number</a:t>
                      </a:r>
                    </a:p>
                  </a:txBody>
                  <a:tcPr/>
                </a:tc>
                <a:tc>
                  <a:txBody>
                    <a:bodyPr/>
                    <a:lstStyle/>
                    <a:p>
                      <a:pPr algn="ctr"/>
                      <a:r>
                        <a:rPr lang="en-US" sz="1900" b="1" i="0" kern="1200" dirty="0">
                          <a:solidFill>
                            <a:schemeClr val="lt1"/>
                          </a:solidFill>
                          <a:effectLst/>
                          <a:latin typeface="Calibri" pitchFamily="34" charset="0"/>
                          <a:ea typeface="+mn-ea"/>
                          <a:cs typeface="+mn-cs"/>
                        </a:rPr>
                        <a:t>Standards on Auditing (SAs)</a:t>
                      </a:r>
                      <a:endParaRPr lang="en-US" sz="1900" dirty="0">
                        <a:latin typeface="Calibri" pitchFamily="34" charset="0"/>
                      </a:endParaRPr>
                    </a:p>
                  </a:txBody>
                  <a:tcPr/>
                </a:tc>
                <a:tc>
                  <a:txBody>
                    <a:bodyPr/>
                    <a:lstStyle/>
                    <a:p>
                      <a:pPr algn="ctr"/>
                      <a:r>
                        <a:rPr lang="en-US" sz="1900" b="1" i="0" kern="1200" dirty="0">
                          <a:solidFill>
                            <a:schemeClr val="lt1"/>
                          </a:solidFill>
                          <a:effectLst/>
                          <a:latin typeface="Calibri" pitchFamily="34" charset="0"/>
                          <a:ea typeface="+mn-ea"/>
                          <a:cs typeface="+mn-cs"/>
                        </a:rPr>
                        <a:t>With</a:t>
                      </a:r>
                      <a:r>
                        <a:rPr lang="en-US" sz="1900" b="1" i="0" kern="1200" baseline="0" dirty="0">
                          <a:solidFill>
                            <a:schemeClr val="lt1"/>
                          </a:solidFill>
                          <a:effectLst/>
                          <a:latin typeface="Calibri" pitchFamily="34" charset="0"/>
                          <a:ea typeface="+mn-ea"/>
                          <a:cs typeface="+mn-cs"/>
                        </a:rPr>
                        <a:t> effect from</a:t>
                      </a:r>
                      <a:endParaRPr lang="en-US" sz="1900" dirty="0">
                        <a:latin typeface="Calibri" pitchFamily="34" charset="0"/>
                      </a:endParaRPr>
                    </a:p>
                  </a:txBody>
                  <a:tcPr/>
                </a:tc>
                <a:extLst>
                  <a:ext uri="{0D108BD9-81ED-4DB2-BD59-A6C34878D82A}">
                    <a16:rowId xmlns:a16="http://schemas.microsoft.com/office/drawing/2014/main" val="10000"/>
                  </a:ext>
                </a:extLst>
              </a:tr>
              <a:tr h="435507">
                <a:tc>
                  <a:txBody>
                    <a:bodyPr/>
                    <a:lstStyle/>
                    <a:p>
                      <a:pPr algn="ctr"/>
                      <a:endParaRPr lang="en-US" sz="1900" dirty="0">
                        <a:latin typeface="Calibri" pitchFamily="34" charset="0"/>
                      </a:endParaRPr>
                    </a:p>
                  </a:txBody>
                  <a:tcPr marL="76200" marR="76200" marT="76200" marB="76200"/>
                </a:tc>
                <a:tc>
                  <a:txBody>
                    <a:bodyPr/>
                    <a:lstStyle/>
                    <a:p>
                      <a:pPr algn="ctr" fontAlgn="t"/>
                      <a:r>
                        <a:rPr lang="en-US" sz="1900" b="1" dirty="0">
                          <a:effectLst/>
                          <a:latin typeface="Calibri" pitchFamily="34" charset="0"/>
                        </a:rPr>
                        <a:t>600-699</a:t>
                      </a:r>
                    </a:p>
                  </a:txBody>
                  <a:tcPr marL="76200" marR="76200" marT="76200" marB="7620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900" b="1" dirty="0">
                          <a:effectLst/>
                          <a:latin typeface="Calibri" pitchFamily="34" charset="0"/>
                        </a:rPr>
                        <a:t>Using Work of Others</a:t>
                      </a:r>
                    </a:p>
                  </a:txBody>
                  <a:tcPr marL="76200" marR="76200" marT="76200" marB="76200"/>
                </a:tc>
                <a:tc>
                  <a:txBody>
                    <a:bodyPr/>
                    <a:lstStyle/>
                    <a:p>
                      <a:endParaRPr lang="en-US" sz="1900" dirty="0">
                        <a:latin typeface="Calibri" pitchFamily="34" charset="0"/>
                      </a:endParaRPr>
                    </a:p>
                  </a:txBody>
                  <a:tcPr/>
                </a:tc>
                <a:extLst>
                  <a:ext uri="{0D108BD9-81ED-4DB2-BD59-A6C34878D82A}">
                    <a16:rowId xmlns:a16="http://schemas.microsoft.com/office/drawing/2014/main" val="10001"/>
                  </a:ext>
                </a:extLst>
              </a:tr>
              <a:tr h="435507">
                <a:tc>
                  <a:txBody>
                    <a:bodyPr/>
                    <a:lstStyle/>
                    <a:p>
                      <a:pPr algn="ctr" fontAlgn="t"/>
                      <a:r>
                        <a:rPr lang="en-US" sz="1900" b="0" dirty="0">
                          <a:effectLst/>
                          <a:latin typeface="Calibri" pitchFamily="34" charset="0"/>
                        </a:rPr>
                        <a:t>27.</a:t>
                      </a:r>
                    </a:p>
                  </a:txBody>
                  <a:tcPr marL="76200" marR="76200" marT="76200" marB="76200"/>
                </a:tc>
                <a:tc>
                  <a:txBody>
                    <a:bodyPr/>
                    <a:lstStyle/>
                    <a:p>
                      <a:pPr algn="ctr" fontAlgn="t"/>
                      <a:r>
                        <a:rPr lang="en-US" sz="1900" b="0" dirty="0">
                          <a:effectLst/>
                          <a:latin typeface="Calibri" pitchFamily="34" charset="0"/>
                        </a:rPr>
                        <a:t>600</a:t>
                      </a:r>
                    </a:p>
                  </a:txBody>
                  <a:tcPr marL="76200" marR="76200" marT="76200" marB="76200"/>
                </a:tc>
                <a:tc>
                  <a:txBody>
                    <a:bodyPr/>
                    <a:lstStyle/>
                    <a:p>
                      <a:pPr algn="l" fontAlgn="t"/>
                      <a:r>
                        <a:rPr lang="en-US" sz="1900" b="0" dirty="0">
                          <a:effectLst/>
                          <a:latin typeface="Calibri" pitchFamily="34" charset="0"/>
                        </a:rPr>
                        <a:t>Using the Work of Another Auditor</a:t>
                      </a:r>
                    </a:p>
                  </a:txBody>
                  <a:tcPr marL="76200" marR="76200" marT="76200" marB="7620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900" kern="1200" dirty="0">
                          <a:solidFill>
                            <a:schemeClr val="dk1"/>
                          </a:solidFill>
                          <a:effectLst/>
                          <a:latin typeface="Calibri" pitchFamily="34" charset="0"/>
                          <a:ea typeface="+mn-ea"/>
                          <a:cs typeface="+mn-cs"/>
                        </a:rPr>
                        <a:t>1st April , 2002</a:t>
                      </a:r>
                    </a:p>
                  </a:txBody>
                  <a:tcPr marL="76200" marR="76200" marT="76200" marB="76200"/>
                </a:tc>
                <a:extLst>
                  <a:ext uri="{0D108BD9-81ED-4DB2-BD59-A6C34878D82A}">
                    <a16:rowId xmlns:a16="http://schemas.microsoft.com/office/drawing/2014/main" val="10002"/>
                  </a:ext>
                </a:extLst>
              </a:tr>
              <a:tr h="435507">
                <a:tc>
                  <a:txBody>
                    <a:bodyPr/>
                    <a:lstStyle/>
                    <a:p>
                      <a:pPr algn="ctr" fontAlgn="t"/>
                      <a:r>
                        <a:rPr lang="en-US" sz="1900" b="0" dirty="0">
                          <a:effectLst/>
                          <a:latin typeface="Calibri" pitchFamily="34" charset="0"/>
                        </a:rPr>
                        <a:t>28.</a:t>
                      </a:r>
                    </a:p>
                  </a:txBody>
                  <a:tcPr marL="76200" marR="76200" marT="76200" marB="76200"/>
                </a:tc>
                <a:tc>
                  <a:txBody>
                    <a:bodyPr/>
                    <a:lstStyle/>
                    <a:p>
                      <a:pPr algn="ctr" fontAlgn="t"/>
                      <a:r>
                        <a:rPr lang="en-US" sz="1900" b="0" dirty="0">
                          <a:effectLst/>
                          <a:latin typeface="Calibri" pitchFamily="34" charset="0"/>
                        </a:rPr>
                        <a:t>610(Revised)</a:t>
                      </a:r>
                    </a:p>
                  </a:txBody>
                  <a:tcPr marL="76200" marR="76200" marT="76200" marB="76200"/>
                </a:tc>
                <a:tc>
                  <a:txBody>
                    <a:bodyPr/>
                    <a:lstStyle/>
                    <a:p>
                      <a:pPr algn="l" fontAlgn="t"/>
                      <a:r>
                        <a:rPr lang="en-US" sz="1900" b="0" dirty="0">
                          <a:effectLst/>
                          <a:latin typeface="Calibri" pitchFamily="34" charset="0"/>
                        </a:rPr>
                        <a:t>Using the Work of Internal Auditors</a:t>
                      </a:r>
                    </a:p>
                  </a:txBody>
                  <a:tcPr marL="76200" marR="76200" marT="76200" marB="7620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900" kern="1200" dirty="0">
                          <a:solidFill>
                            <a:schemeClr val="dk1"/>
                          </a:solidFill>
                          <a:effectLst/>
                          <a:latin typeface="Calibri" pitchFamily="34" charset="0"/>
                          <a:ea typeface="+mn-ea"/>
                          <a:cs typeface="+mn-cs"/>
                        </a:rPr>
                        <a:t>1st April , 2016</a:t>
                      </a:r>
                    </a:p>
                  </a:txBody>
                  <a:tcPr marL="76200" marR="76200" marT="76200" marB="76200"/>
                </a:tc>
                <a:extLst>
                  <a:ext uri="{0D108BD9-81ED-4DB2-BD59-A6C34878D82A}">
                    <a16:rowId xmlns:a16="http://schemas.microsoft.com/office/drawing/2014/main" val="10003"/>
                  </a:ext>
                </a:extLst>
              </a:tr>
              <a:tr h="435507">
                <a:tc>
                  <a:txBody>
                    <a:bodyPr/>
                    <a:lstStyle/>
                    <a:p>
                      <a:pPr algn="ctr" fontAlgn="t"/>
                      <a:r>
                        <a:rPr lang="en-US" sz="1900" b="0" dirty="0">
                          <a:effectLst/>
                          <a:latin typeface="Calibri" pitchFamily="34" charset="0"/>
                        </a:rPr>
                        <a:t>29.</a:t>
                      </a:r>
                    </a:p>
                  </a:txBody>
                  <a:tcPr marL="76200" marR="76200" marT="76200" marB="76200"/>
                </a:tc>
                <a:tc>
                  <a:txBody>
                    <a:bodyPr/>
                    <a:lstStyle/>
                    <a:p>
                      <a:pPr algn="ctr" fontAlgn="t"/>
                      <a:r>
                        <a:rPr lang="en-US" sz="1900" b="0" dirty="0">
                          <a:effectLst/>
                          <a:latin typeface="Calibri" pitchFamily="34" charset="0"/>
                        </a:rPr>
                        <a:t>620</a:t>
                      </a:r>
                    </a:p>
                  </a:txBody>
                  <a:tcPr marL="76200" marR="76200" marT="76200" marB="76200"/>
                </a:tc>
                <a:tc>
                  <a:txBody>
                    <a:bodyPr/>
                    <a:lstStyle/>
                    <a:p>
                      <a:pPr algn="l" fontAlgn="t"/>
                      <a:r>
                        <a:rPr lang="en-US" sz="1900" b="0" dirty="0">
                          <a:effectLst/>
                          <a:latin typeface="Calibri" pitchFamily="34" charset="0"/>
                        </a:rPr>
                        <a:t>Using the Work of an Auditor’s Expert</a:t>
                      </a:r>
                    </a:p>
                  </a:txBody>
                  <a:tcPr marL="76200" marR="76200" marT="76200" marB="7620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900" kern="1200" dirty="0">
                          <a:solidFill>
                            <a:schemeClr val="dk1"/>
                          </a:solidFill>
                          <a:effectLst/>
                          <a:latin typeface="Calibri" pitchFamily="34" charset="0"/>
                          <a:ea typeface="+mn-ea"/>
                          <a:cs typeface="+mn-cs"/>
                        </a:rPr>
                        <a:t>1st April , 2010</a:t>
                      </a:r>
                    </a:p>
                  </a:txBody>
                  <a:tcPr marL="76200" marR="76200" marT="76200" marB="76200"/>
                </a:tc>
                <a:extLst>
                  <a:ext uri="{0D108BD9-81ED-4DB2-BD59-A6C34878D82A}">
                    <a16:rowId xmlns:a16="http://schemas.microsoft.com/office/drawing/2014/main" val="10004"/>
                  </a:ext>
                </a:extLst>
              </a:tr>
              <a:tr h="430799">
                <a:tc>
                  <a:txBody>
                    <a:bodyPr/>
                    <a:lstStyle/>
                    <a:p>
                      <a:pPr algn="ctr" fontAlgn="t"/>
                      <a:endParaRPr lang="en-US" sz="1900" b="1" dirty="0">
                        <a:effectLst/>
                        <a:latin typeface="Calibri" pitchFamily="34" charset="0"/>
                      </a:endParaRPr>
                    </a:p>
                  </a:txBody>
                  <a:tcPr marL="76200" marR="76200" marT="76200" marB="76200"/>
                </a:tc>
                <a:tc>
                  <a:txBody>
                    <a:bodyPr/>
                    <a:lstStyle/>
                    <a:p>
                      <a:pPr algn="ctr" fontAlgn="t"/>
                      <a:r>
                        <a:rPr lang="en-US" sz="1900" b="1" dirty="0">
                          <a:effectLst/>
                          <a:latin typeface="Calibri" pitchFamily="34" charset="0"/>
                        </a:rPr>
                        <a:t>700-799</a:t>
                      </a:r>
                    </a:p>
                  </a:txBody>
                  <a:tcPr marL="76200" marR="76200" marT="76200" marB="76200"/>
                </a:tc>
                <a:tc>
                  <a:txBody>
                    <a:bodyPr/>
                    <a:lstStyle/>
                    <a:p>
                      <a:pPr algn="ctr" fontAlgn="t"/>
                      <a:r>
                        <a:rPr lang="en-US" sz="1900" b="1" dirty="0">
                          <a:effectLst/>
                          <a:latin typeface="Calibri" pitchFamily="34" charset="0"/>
                        </a:rPr>
                        <a:t>Audit Conclusions and Reporting</a:t>
                      </a:r>
                    </a:p>
                  </a:txBody>
                  <a:tcPr marL="76200" marR="76200" marT="76200" marB="76200"/>
                </a:tc>
                <a:tc>
                  <a:txBody>
                    <a:bodyPr/>
                    <a:lstStyle/>
                    <a:p>
                      <a:pPr algn="ctr"/>
                      <a:endParaRPr lang="en-US" sz="1900" dirty="0">
                        <a:latin typeface="Calibri" pitchFamily="34" charset="0"/>
                      </a:endParaRPr>
                    </a:p>
                  </a:txBody>
                  <a:tcPr marL="76200" marR="76200" marT="76200" marB="76200"/>
                </a:tc>
                <a:extLst>
                  <a:ext uri="{0D108BD9-81ED-4DB2-BD59-A6C34878D82A}">
                    <a16:rowId xmlns:a16="http://schemas.microsoft.com/office/drawing/2014/main" val="10005"/>
                  </a:ext>
                </a:extLst>
              </a:tr>
              <a:tr h="430799">
                <a:tc>
                  <a:txBody>
                    <a:bodyPr/>
                    <a:lstStyle/>
                    <a:p>
                      <a:pPr algn="ctr" fontAlgn="t"/>
                      <a:r>
                        <a:rPr lang="en-US" sz="1900" b="0" dirty="0">
                          <a:effectLst/>
                          <a:latin typeface="Calibri" pitchFamily="34" charset="0"/>
                        </a:rPr>
                        <a:t>30.</a:t>
                      </a:r>
                    </a:p>
                  </a:txBody>
                  <a:tcPr marL="76200" marR="76200" marT="76200" marB="76200"/>
                </a:tc>
                <a:tc>
                  <a:txBody>
                    <a:bodyPr/>
                    <a:lstStyle/>
                    <a:p>
                      <a:pPr algn="ctr" fontAlgn="t"/>
                      <a:r>
                        <a:rPr lang="en-US" sz="1900" b="0" i="0" kern="1200" dirty="0">
                          <a:solidFill>
                            <a:schemeClr val="dk1"/>
                          </a:solidFill>
                          <a:effectLst/>
                          <a:latin typeface="Calibri" pitchFamily="34" charset="0"/>
                          <a:ea typeface="+mn-ea"/>
                          <a:cs typeface="+mn-cs"/>
                        </a:rPr>
                        <a:t>700(Revised)</a:t>
                      </a:r>
                      <a:endParaRPr lang="en-US" sz="1900" b="0" dirty="0">
                        <a:effectLst/>
                        <a:latin typeface="Calibri" pitchFamily="34" charset="0"/>
                      </a:endParaRPr>
                    </a:p>
                  </a:txBody>
                  <a:tcPr marL="76200" marR="76200" marT="76200" marB="76200"/>
                </a:tc>
                <a:tc>
                  <a:txBody>
                    <a:bodyPr/>
                    <a:lstStyle/>
                    <a:p>
                      <a:pPr algn="l" fontAlgn="t"/>
                      <a:r>
                        <a:rPr lang="en-US" sz="1900" b="0" dirty="0">
                          <a:effectLst/>
                          <a:latin typeface="Calibri" pitchFamily="34" charset="0"/>
                        </a:rPr>
                        <a:t>Forming an Opinion and Reporting on Financial Statements</a:t>
                      </a:r>
                    </a:p>
                  </a:txBody>
                  <a:tcPr marL="76200" marR="76200" marT="76200" marB="7620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900" b="0" kern="1200" dirty="0">
                          <a:solidFill>
                            <a:schemeClr val="dk1"/>
                          </a:solidFill>
                          <a:effectLst/>
                          <a:latin typeface="Calibri" pitchFamily="34" charset="0"/>
                          <a:ea typeface="+mn-ea"/>
                          <a:cs typeface="+mn-cs"/>
                        </a:rPr>
                        <a:t>1st April , 2018</a:t>
                      </a:r>
                    </a:p>
                  </a:txBody>
                  <a:tcPr marL="76200" marR="76200" marT="76200" marB="76200"/>
                </a:tc>
                <a:extLst>
                  <a:ext uri="{0D108BD9-81ED-4DB2-BD59-A6C34878D82A}">
                    <a16:rowId xmlns:a16="http://schemas.microsoft.com/office/drawing/2014/main" val="10006"/>
                  </a:ext>
                </a:extLst>
              </a:tr>
              <a:tr h="435507">
                <a:tc>
                  <a:txBody>
                    <a:bodyPr/>
                    <a:lstStyle/>
                    <a:p>
                      <a:pPr algn="ctr" fontAlgn="t"/>
                      <a:r>
                        <a:rPr lang="en-US" sz="1900" b="0" dirty="0">
                          <a:effectLst/>
                          <a:latin typeface="Calibri" pitchFamily="34" charset="0"/>
                        </a:rPr>
                        <a:t>31.</a:t>
                      </a:r>
                    </a:p>
                  </a:txBody>
                  <a:tcPr marL="76200" marR="76200" marT="76200" marB="76200"/>
                </a:tc>
                <a:tc>
                  <a:txBody>
                    <a:bodyPr/>
                    <a:lstStyle/>
                    <a:p>
                      <a:pPr algn="ctr" fontAlgn="t"/>
                      <a:r>
                        <a:rPr lang="en-US" sz="1900" b="0" i="0" kern="1200" dirty="0">
                          <a:solidFill>
                            <a:schemeClr val="dk1"/>
                          </a:solidFill>
                          <a:effectLst/>
                          <a:latin typeface="Calibri" pitchFamily="34" charset="0"/>
                          <a:ea typeface="+mn-ea"/>
                          <a:cs typeface="+mn-cs"/>
                        </a:rPr>
                        <a:t>701</a:t>
                      </a:r>
                    </a:p>
                  </a:txBody>
                  <a:tcPr marL="76200" marR="76200" marT="76200" marB="76200"/>
                </a:tc>
                <a:tc>
                  <a:txBody>
                    <a:bodyPr/>
                    <a:lstStyle/>
                    <a:p>
                      <a:pPr algn="l" fontAlgn="t"/>
                      <a:r>
                        <a:rPr lang="en-US" sz="1900" b="0" dirty="0">
                          <a:effectLst/>
                          <a:latin typeface="Calibri" pitchFamily="34" charset="0"/>
                        </a:rPr>
                        <a:t>Communicating Key Audit Matters in the Independent Auditor’s Report</a:t>
                      </a:r>
                    </a:p>
                  </a:txBody>
                  <a:tcPr marL="76200" marR="76200" marT="76200" marB="7620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900" b="0" kern="1200" dirty="0">
                          <a:solidFill>
                            <a:schemeClr val="dk1"/>
                          </a:solidFill>
                          <a:effectLst/>
                          <a:latin typeface="Calibri" pitchFamily="34" charset="0"/>
                          <a:ea typeface="+mn-ea"/>
                          <a:cs typeface="+mn-cs"/>
                        </a:rPr>
                        <a:t>1st April , 2018</a:t>
                      </a:r>
                    </a:p>
                  </a:txBody>
                  <a:tcPr marL="76200" marR="76200" marT="76200" marB="76200"/>
                </a:tc>
                <a:extLst>
                  <a:ext uri="{0D108BD9-81ED-4DB2-BD59-A6C34878D82A}">
                    <a16:rowId xmlns:a16="http://schemas.microsoft.com/office/drawing/2014/main" val="10007"/>
                  </a:ext>
                </a:extLst>
              </a:tr>
              <a:tr h="435507">
                <a:tc>
                  <a:txBody>
                    <a:bodyPr/>
                    <a:lstStyle/>
                    <a:p>
                      <a:pPr algn="ctr" fontAlgn="t"/>
                      <a:r>
                        <a:rPr lang="en-US" sz="1900" b="0" dirty="0">
                          <a:effectLst/>
                          <a:latin typeface="Calibri" pitchFamily="34" charset="0"/>
                        </a:rPr>
                        <a:t>32.</a:t>
                      </a:r>
                    </a:p>
                  </a:txBody>
                  <a:tcPr marL="76200" marR="76200" marT="76200" marB="76200"/>
                </a:tc>
                <a:tc>
                  <a:txBody>
                    <a:bodyPr/>
                    <a:lstStyle/>
                    <a:p>
                      <a:pPr algn="ctr" fontAlgn="t"/>
                      <a:r>
                        <a:rPr lang="en-US" sz="1900" b="0" i="0" kern="1200" dirty="0">
                          <a:solidFill>
                            <a:schemeClr val="dk1"/>
                          </a:solidFill>
                          <a:effectLst/>
                          <a:latin typeface="Calibri" pitchFamily="34" charset="0"/>
                          <a:ea typeface="+mn-ea"/>
                          <a:cs typeface="+mn-cs"/>
                        </a:rPr>
                        <a:t>705(Revised)</a:t>
                      </a:r>
                      <a:endParaRPr lang="en-US" sz="1900" b="0" dirty="0">
                        <a:effectLst/>
                        <a:latin typeface="Calibri" pitchFamily="34" charset="0"/>
                      </a:endParaRPr>
                    </a:p>
                  </a:txBody>
                  <a:tcPr marL="76200" marR="76200" marT="76200" marB="76200"/>
                </a:tc>
                <a:tc>
                  <a:txBody>
                    <a:bodyPr/>
                    <a:lstStyle/>
                    <a:p>
                      <a:pPr algn="l" fontAlgn="t"/>
                      <a:r>
                        <a:rPr lang="en-US" sz="1900" b="0" dirty="0">
                          <a:effectLst/>
                          <a:latin typeface="Calibri" pitchFamily="34" charset="0"/>
                        </a:rPr>
                        <a:t>Modifications to the Opinion in the Independent Auditor’s Report</a:t>
                      </a:r>
                    </a:p>
                  </a:txBody>
                  <a:tcPr marL="76200" marR="76200" marT="76200" marB="7620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900" kern="1200" dirty="0">
                          <a:solidFill>
                            <a:schemeClr val="dk1"/>
                          </a:solidFill>
                          <a:effectLst/>
                          <a:latin typeface="Calibri" pitchFamily="34" charset="0"/>
                          <a:ea typeface="+mn-ea"/>
                          <a:cs typeface="+mn-cs"/>
                        </a:rPr>
                        <a:t>1st April , 2018</a:t>
                      </a:r>
                    </a:p>
                  </a:txBody>
                  <a:tcPr marL="76200" marR="76200" marT="76200" marB="76200"/>
                </a:tc>
                <a:extLst>
                  <a:ext uri="{0D108BD9-81ED-4DB2-BD59-A6C34878D82A}">
                    <a16:rowId xmlns:a16="http://schemas.microsoft.com/office/drawing/2014/main" val="10008"/>
                  </a:ext>
                </a:extLst>
              </a:tr>
              <a:tr h="713047">
                <a:tc>
                  <a:txBody>
                    <a:bodyPr/>
                    <a:lstStyle/>
                    <a:p>
                      <a:pPr algn="ctr" fontAlgn="t"/>
                      <a:r>
                        <a:rPr lang="en-US" sz="1900" b="0" dirty="0">
                          <a:effectLst/>
                          <a:latin typeface="Calibri" pitchFamily="34" charset="0"/>
                        </a:rPr>
                        <a:t>33.</a:t>
                      </a:r>
                    </a:p>
                  </a:txBody>
                  <a:tcPr marL="76200" marR="76200" marT="76200" marB="76200"/>
                </a:tc>
                <a:tc>
                  <a:txBody>
                    <a:bodyPr/>
                    <a:lstStyle/>
                    <a:p>
                      <a:pPr algn="ctr" fontAlgn="t"/>
                      <a:r>
                        <a:rPr lang="en-US" sz="1900" b="0" i="0" kern="1200" dirty="0">
                          <a:solidFill>
                            <a:schemeClr val="dk1"/>
                          </a:solidFill>
                          <a:effectLst/>
                          <a:latin typeface="Calibri" pitchFamily="34" charset="0"/>
                          <a:ea typeface="+mn-ea"/>
                          <a:cs typeface="+mn-cs"/>
                        </a:rPr>
                        <a:t>706(Revised)</a:t>
                      </a:r>
                      <a:endParaRPr lang="en-US" sz="1900" b="0" dirty="0">
                        <a:effectLst/>
                        <a:latin typeface="Calibri" pitchFamily="34" charset="0"/>
                      </a:endParaRPr>
                    </a:p>
                  </a:txBody>
                  <a:tcPr marL="76200" marR="76200" marT="76200" marB="76200"/>
                </a:tc>
                <a:tc>
                  <a:txBody>
                    <a:bodyPr/>
                    <a:lstStyle/>
                    <a:p>
                      <a:pPr algn="l" fontAlgn="t"/>
                      <a:r>
                        <a:rPr lang="en-US" sz="1900" b="0" dirty="0">
                          <a:effectLst/>
                          <a:latin typeface="Calibri" pitchFamily="34" charset="0"/>
                        </a:rPr>
                        <a:t>Emphasis of Matter Paragraphs and Other Matter Paragraphs in the Independent Auditor’s Report</a:t>
                      </a:r>
                    </a:p>
                  </a:txBody>
                  <a:tcPr marL="76200" marR="76200" marT="76200" marB="7620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900" kern="1200" dirty="0">
                          <a:solidFill>
                            <a:schemeClr val="dk1"/>
                          </a:solidFill>
                          <a:effectLst/>
                          <a:latin typeface="Calibri" pitchFamily="34" charset="0"/>
                          <a:ea typeface="+mn-ea"/>
                          <a:cs typeface="+mn-cs"/>
                        </a:rPr>
                        <a:t>1st April , 2018</a:t>
                      </a:r>
                    </a:p>
                  </a:txBody>
                  <a:tcPr marL="76200" marR="76200" marT="76200" marB="76200"/>
                </a:tc>
                <a:extLst>
                  <a:ext uri="{0D108BD9-81ED-4DB2-BD59-A6C34878D82A}">
                    <a16:rowId xmlns:a16="http://schemas.microsoft.com/office/drawing/2014/main" val="10009"/>
                  </a:ext>
                </a:extLst>
              </a:tr>
              <a:tr h="713047">
                <a:tc>
                  <a:txBody>
                    <a:bodyPr/>
                    <a:lstStyle/>
                    <a:p>
                      <a:pPr algn="ctr" fontAlgn="t"/>
                      <a:r>
                        <a:rPr lang="en-US" sz="1900" b="0" dirty="0">
                          <a:effectLst/>
                          <a:latin typeface="Calibri" pitchFamily="34" charset="0"/>
                        </a:rPr>
                        <a:t>34.</a:t>
                      </a:r>
                    </a:p>
                  </a:txBody>
                  <a:tcPr marL="76200" marR="76200" marT="76200" marB="76200"/>
                </a:tc>
                <a:tc>
                  <a:txBody>
                    <a:bodyPr/>
                    <a:lstStyle/>
                    <a:p>
                      <a:pPr algn="ctr" fontAlgn="t"/>
                      <a:r>
                        <a:rPr lang="en-US" sz="1900" b="0" dirty="0">
                          <a:effectLst/>
                          <a:latin typeface="Calibri" pitchFamily="34" charset="0"/>
                        </a:rPr>
                        <a:t>710</a:t>
                      </a:r>
                    </a:p>
                  </a:txBody>
                  <a:tcPr marL="76200" marR="76200" marT="76200" marB="76200"/>
                </a:tc>
                <a:tc>
                  <a:txBody>
                    <a:bodyPr/>
                    <a:lstStyle/>
                    <a:p>
                      <a:pPr algn="l" fontAlgn="t"/>
                      <a:r>
                        <a:rPr lang="en-US" sz="1900" b="0" dirty="0">
                          <a:effectLst/>
                          <a:latin typeface="Calibri" pitchFamily="34" charset="0"/>
                        </a:rPr>
                        <a:t>Comparative Information – Corresponding Figures and Comparative Financial Statements</a:t>
                      </a:r>
                    </a:p>
                  </a:txBody>
                  <a:tcPr marL="76200" marR="76200" marT="76200" marB="7620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900" kern="1200" dirty="0">
                          <a:solidFill>
                            <a:schemeClr val="dk1"/>
                          </a:solidFill>
                          <a:effectLst/>
                          <a:latin typeface="Calibri" pitchFamily="34" charset="0"/>
                          <a:ea typeface="+mn-ea"/>
                          <a:cs typeface="+mn-cs"/>
                        </a:rPr>
                        <a:t>1st April , 2011</a:t>
                      </a:r>
                    </a:p>
                  </a:txBody>
                  <a:tcPr marL="76200" marR="76200" marT="76200" marB="76200"/>
                </a:tc>
                <a:extLst>
                  <a:ext uri="{0D108BD9-81ED-4DB2-BD59-A6C34878D82A}">
                    <a16:rowId xmlns:a16="http://schemas.microsoft.com/office/drawing/2014/main" val="10010"/>
                  </a:ext>
                </a:extLst>
              </a:tr>
              <a:tr h="430799">
                <a:tc>
                  <a:txBody>
                    <a:bodyPr/>
                    <a:lstStyle/>
                    <a:p>
                      <a:pPr algn="ctr"/>
                      <a:r>
                        <a:rPr lang="en-US" sz="1900" dirty="0">
                          <a:latin typeface="Calibri" pitchFamily="34" charset="0"/>
                        </a:rPr>
                        <a:t>35. </a:t>
                      </a:r>
                    </a:p>
                  </a:txBody>
                  <a:tcPr marL="76200" marR="76200" marT="76200" marB="76200"/>
                </a:tc>
                <a:tc>
                  <a:txBody>
                    <a:bodyPr/>
                    <a:lstStyle/>
                    <a:p>
                      <a:pPr algn="ctr" fontAlgn="t"/>
                      <a:r>
                        <a:rPr lang="en-US" sz="1900" b="0" i="0" kern="1200" dirty="0">
                          <a:solidFill>
                            <a:schemeClr val="dk1"/>
                          </a:solidFill>
                          <a:effectLst/>
                          <a:latin typeface="Calibri" pitchFamily="34" charset="0"/>
                          <a:ea typeface="+mn-ea"/>
                          <a:cs typeface="+mn-cs"/>
                        </a:rPr>
                        <a:t>720(Revised)</a:t>
                      </a:r>
                      <a:endParaRPr lang="en-US" sz="1900" b="0" dirty="0">
                        <a:effectLst/>
                        <a:latin typeface="Calibri" pitchFamily="34" charset="0"/>
                      </a:endParaRPr>
                    </a:p>
                  </a:txBody>
                  <a:tcPr marL="76200" marR="76200" marT="76200" marB="76200"/>
                </a:tc>
                <a:tc>
                  <a:txBody>
                    <a:bodyPr/>
                    <a:lstStyle/>
                    <a:p>
                      <a:pPr algn="l" fontAlgn="t"/>
                      <a:r>
                        <a:rPr lang="en-US" sz="1900" b="0" dirty="0">
                          <a:effectLst/>
                          <a:latin typeface="Calibri" pitchFamily="34" charset="0"/>
                        </a:rPr>
                        <a:t>The Auditor’s Responsibility in Relation to Other Information</a:t>
                      </a:r>
                    </a:p>
                  </a:txBody>
                  <a:tcPr marL="76200" marR="76200" marT="76200" marB="7620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900" kern="1200" dirty="0">
                          <a:solidFill>
                            <a:schemeClr val="dk1"/>
                          </a:solidFill>
                          <a:effectLst/>
                          <a:latin typeface="Calibri" pitchFamily="34" charset="0"/>
                          <a:ea typeface="+mn-ea"/>
                          <a:cs typeface="+mn-cs"/>
                        </a:rPr>
                        <a:t>1st April , 2018</a:t>
                      </a:r>
                    </a:p>
                  </a:txBody>
                  <a:tcPr marL="76200" marR="76200" marT="76200" marB="76200"/>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23001349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96C1EB-A4EC-4110-8075-2F1C70C6FE7A}"/>
              </a:ext>
            </a:extLst>
          </p:cNvPr>
          <p:cNvSpPr>
            <a:spLocks noGrp="1"/>
          </p:cNvSpPr>
          <p:nvPr>
            <p:ph sz="quarter" idx="1"/>
          </p:nvPr>
        </p:nvSpPr>
        <p:spPr/>
        <p:txBody>
          <a:bodyPr/>
          <a:lstStyle/>
          <a:p>
            <a:pPr marL="0" indent="0" algn="ctr">
              <a:buNone/>
            </a:pPr>
            <a:endParaRPr lang="en-US" sz="4800" dirty="0">
              <a:solidFill>
                <a:schemeClr val="tx2"/>
              </a:solidFill>
              <a:latin typeface="Consolas" panose="020B0609020204030204" pitchFamily="49" charset="0"/>
              <a:cs typeface="Consolas" panose="020B0609020204030204" pitchFamily="49" charset="0"/>
            </a:endParaRPr>
          </a:p>
          <a:p>
            <a:pPr marL="0" indent="0" algn="ctr">
              <a:buNone/>
            </a:pPr>
            <a:r>
              <a:rPr lang="en-US" sz="9600" dirty="0">
                <a:solidFill>
                  <a:schemeClr val="tx2"/>
                </a:solidFill>
                <a:latin typeface="Consolas" panose="020B0609020204030204" pitchFamily="49" charset="0"/>
                <a:cs typeface="Consolas" panose="020B0609020204030204" pitchFamily="49" charset="0"/>
              </a:rPr>
              <a:t>Questions ?</a:t>
            </a:r>
            <a:endParaRPr lang="en-IN" sz="2800" dirty="0">
              <a:solidFill>
                <a:schemeClr val="tx2"/>
              </a:solidFill>
              <a:latin typeface="Consolas" panose="020B0609020204030204" pitchFamily="49" charset="0"/>
              <a:cs typeface="Consolas" panose="020B0609020204030204" pitchFamily="49" charset="0"/>
            </a:endParaRPr>
          </a:p>
        </p:txBody>
      </p:sp>
      <p:sp>
        <p:nvSpPr>
          <p:cNvPr id="2" name="Slide Number Placeholder 1">
            <a:extLst>
              <a:ext uri="{FF2B5EF4-FFF2-40B4-BE49-F238E27FC236}">
                <a16:creationId xmlns:a16="http://schemas.microsoft.com/office/drawing/2014/main" id="{793B6714-BCE3-4920-BDBA-064E93BBC24E}"/>
              </a:ext>
            </a:extLst>
          </p:cNvPr>
          <p:cNvSpPr>
            <a:spLocks noGrp="1"/>
          </p:cNvSpPr>
          <p:nvPr>
            <p:ph type="sldNum" sz="quarter" idx="12"/>
          </p:nvPr>
        </p:nvSpPr>
        <p:spPr/>
        <p:txBody>
          <a:bodyPr/>
          <a:lstStyle/>
          <a:p>
            <a:fld id="{6A8C29CB-4217-45B2-83D7-9F7C74936F11}" type="slidenum">
              <a:rPr lang="en-IN" smtClean="0"/>
              <a:pPr/>
              <a:t>60</a:t>
            </a:fld>
            <a:endParaRPr lang="en-IN" dirty="0"/>
          </a:p>
        </p:txBody>
      </p:sp>
    </p:spTree>
    <p:extLst>
      <p:ext uri="{BB962C8B-B14F-4D97-AF65-F5344CB8AC3E}">
        <p14:creationId xmlns:p14="http://schemas.microsoft.com/office/powerpoint/2010/main" val="2391534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688064" cy="609600"/>
          </a:xfrm>
        </p:spPr>
        <p:txBody>
          <a:bodyPr/>
          <a:lstStyle/>
          <a:p>
            <a:r>
              <a:rPr lang="en-US" sz="3600" dirty="0">
                <a:latin typeface="Cambria" panose="02040503050406030204" pitchFamily="18" charset="0"/>
                <a:ea typeface="Cambria" panose="02040503050406030204" pitchFamily="18" charset="0"/>
              </a:rPr>
              <a:t>STANDARDS ON AUDITING</a:t>
            </a:r>
            <a:endParaRPr lang="en-US" sz="3600"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3366820199"/>
              </p:ext>
            </p:extLst>
          </p:nvPr>
        </p:nvGraphicFramePr>
        <p:xfrm>
          <a:off x="0" y="900547"/>
          <a:ext cx="12053454" cy="3627046"/>
        </p:xfrm>
        <a:graphic>
          <a:graphicData uri="http://schemas.openxmlformats.org/drawingml/2006/table">
            <a:tbl>
              <a:tblPr firstRow="1" bandRow="1">
                <a:tableStyleId>{5C22544A-7EE6-4342-B048-85BDC9FD1C3A}</a:tableStyleId>
              </a:tblPr>
              <a:tblGrid>
                <a:gridCol w="638610">
                  <a:extLst>
                    <a:ext uri="{9D8B030D-6E8A-4147-A177-3AD203B41FA5}">
                      <a16:colId xmlns:a16="http://schemas.microsoft.com/office/drawing/2014/main" val="20000"/>
                    </a:ext>
                  </a:extLst>
                </a:gridCol>
                <a:gridCol w="1569134">
                  <a:extLst>
                    <a:ext uri="{9D8B030D-6E8A-4147-A177-3AD203B41FA5}">
                      <a16:colId xmlns:a16="http://schemas.microsoft.com/office/drawing/2014/main" val="20001"/>
                    </a:ext>
                  </a:extLst>
                </a:gridCol>
                <a:gridCol w="7583117">
                  <a:extLst>
                    <a:ext uri="{9D8B030D-6E8A-4147-A177-3AD203B41FA5}">
                      <a16:colId xmlns:a16="http://schemas.microsoft.com/office/drawing/2014/main" val="20002"/>
                    </a:ext>
                  </a:extLst>
                </a:gridCol>
                <a:gridCol w="2262593">
                  <a:extLst>
                    <a:ext uri="{9D8B030D-6E8A-4147-A177-3AD203B41FA5}">
                      <a16:colId xmlns:a16="http://schemas.microsoft.com/office/drawing/2014/main" val="20003"/>
                    </a:ext>
                  </a:extLst>
                </a:gridCol>
              </a:tblGrid>
              <a:tr h="739965">
                <a:tc>
                  <a:txBody>
                    <a:bodyPr/>
                    <a:lstStyle/>
                    <a:p>
                      <a:pPr algn="ctr"/>
                      <a:r>
                        <a:rPr lang="en-US" sz="1900" dirty="0">
                          <a:latin typeface="Calibri" pitchFamily="34" charset="0"/>
                        </a:rPr>
                        <a:t>Sl </a:t>
                      </a:r>
                    </a:p>
                  </a:txBody>
                  <a:tcPr/>
                </a:tc>
                <a:tc>
                  <a:txBody>
                    <a:bodyPr/>
                    <a:lstStyle/>
                    <a:p>
                      <a:pPr algn="ctr"/>
                      <a:r>
                        <a:rPr lang="en-US" sz="1900" dirty="0">
                          <a:latin typeface="Calibri" pitchFamily="34" charset="0"/>
                        </a:rPr>
                        <a:t>Standard Number</a:t>
                      </a:r>
                    </a:p>
                  </a:txBody>
                  <a:tcPr/>
                </a:tc>
                <a:tc>
                  <a:txBody>
                    <a:bodyPr/>
                    <a:lstStyle/>
                    <a:p>
                      <a:pPr algn="ctr"/>
                      <a:r>
                        <a:rPr lang="en-US" sz="1900" b="1" i="0" kern="1200" dirty="0">
                          <a:solidFill>
                            <a:schemeClr val="lt1"/>
                          </a:solidFill>
                          <a:effectLst/>
                          <a:latin typeface="Calibri" pitchFamily="34" charset="0"/>
                          <a:ea typeface="+mn-ea"/>
                          <a:cs typeface="+mn-cs"/>
                        </a:rPr>
                        <a:t>Standards on Auditing (SAs)</a:t>
                      </a:r>
                      <a:endParaRPr lang="en-US" sz="1900" dirty="0">
                        <a:latin typeface="Calibri" pitchFamily="34" charset="0"/>
                      </a:endParaRPr>
                    </a:p>
                  </a:txBody>
                  <a:tcPr/>
                </a:tc>
                <a:tc>
                  <a:txBody>
                    <a:bodyPr/>
                    <a:lstStyle/>
                    <a:p>
                      <a:pPr algn="ctr"/>
                      <a:r>
                        <a:rPr lang="en-US" sz="1900" b="1" i="0" kern="1200" dirty="0">
                          <a:solidFill>
                            <a:schemeClr val="lt1"/>
                          </a:solidFill>
                          <a:effectLst/>
                          <a:latin typeface="Calibri" pitchFamily="34" charset="0"/>
                          <a:ea typeface="+mn-ea"/>
                          <a:cs typeface="+mn-cs"/>
                        </a:rPr>
                        <a:t>With</a:t>
                      </a:r>
                      <a:r>
                        <a:rPr lang="en-US" sz="1900" b="1" i="0" kern="1200" baseline="0" dirty="0">
                          <a:solidFill>
                            <a:schemeClr val="lt1"/>
                          </a:solidFill>
                          <a:effectLst/>
                          <a:latin typeface="Calibri" pitchFamily="34" charset="0"/>
                          <a:ea typeface="+mn-ea"/>
                          <a:cs typeface="+mn-cs"/>
                        </a:rPr>
                        <a:t> effect from</a:t>
                      </a:r>
                      <a:endParaRPr lang="en-US" sz="1900" dirty="0">
                        <a:latin typeface="Calibri" pitchFamily="34" charset="0"/>
                      </a:endParaRPr>
                    </a:p>
                  </a:txBody>
                  <a:tcPr/>
                </a:tc>
                <a:extLst>
                  <a:ext uri="{0D108BD9-81ED-4DB2-BD59-A6C34878D82A}">
                    <a16:rowId xmlns:a16="http://schemas.microsoft.com/office/drawing/2014/main" val="10000"/>
                  </a:ext>
                </a:extLst>
              </a:tr>
              <a:tr h="465379">
                <a:tc>
                  <a:txBody>
                    <a:bodyPr/>
                    <a:lstStyle/>
                    <a:p>
                      <a:pPr algn="ctr"/>
                      <a:endParaRPr lang="en-US" sz="1900" dirty="0">
                        <a:latin typeface="Calibri" pitchFamily="34" charset="0"/>
                      </a:endParaRPr>
                    </a:p>
                  </a:txBody>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900" b="1" dirty="0">
                          <a:effectLst/>
                          <a:latin typeface="Calibri" pitchFamily="34" charset="0"/>
                        </a:rPr>
                        <a:t>800-899</a:t>
                      </a:r>
                    </a:p>
                  </a:txBody>
                  <a:tcPr marL="76200" marR="76200" marT="76200" marB="7620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900" b="1" dirty="0">
                          <a:effectLst/>
                          <a:latin typeface="Calibri" pitchFamily="34" charset="0"/>
                        </a:rPr>
                        <a:t>Specialized Areas</a:t>
                      </a:r>
                      <a:endParaRPr lang="en-US" sz="1900" dirty="0">
                        <a:effectLst/>
                        <a:latin typeface="Calibri" pitchFamily="34" charset="0"/>
                      </a:endParaRPr>
                    </a:p>
                  </a:txBody>
                  <a:tcPr marL="76200" marR="76200" marT="76200" marB="76200"/>
                </a:tc>
                <a:tc>
                  <a:txBody>
                    <a:bodyPr/>
                    <a:lstStyle/>
                    <a:p>
                      <a:endParaRPr lang="en-US" sz="1900" dirty="0">
                        <a:latin typeface="Calibri" pitchFamily="34" charset="0"/>
                      </a:endParaRPr>
                    </a:p>
                  </a:txBody>
                  <a:tcPr/>
                </a:tc>
                <a:extLst>
                  <a:ext uri="{0D108BD9-81ED-4DB2-BD59-A6C34878D82A}">
                    <a16:rowId xmlns:a16="http://schemas.microsoft.com/office/drawing/2014/main" val="10001"/>
                  </a:ext>
                </a:extLst>
              </a:tr>
              <a:tr h="807234">
                <a:tc>
                  <a:txBody>
                    <a:bodyPr/>
                    <a:lstStyle/>
                    <a:p>
                      <a:pPr algn="ctr" fontAlgn="t"/>
                      <a:r>
                        <a:rPr lang="en-US" sz="1900" dirty="0">
                          <a:effectLst/>
                          <a:latin typeface="Calibri" pitchFamily="34" charset="0"/>
                        </a:rPr>
                        <a:t>36.</a:t>
                      </a:r>
                    </a:p>
                  </a:txBody>
                  <a:tcPr marL="76200" marR="76200" marT="76200" marB="76200"/>
                </a:tc>
                <a:tc>
                  <a:txBody>
                    <a:bodyPr/>
                    <a:lstStyle/>
                    <a:p>
                      <a:pPr algn="ctr" fontAlgn="t"/>
                      <a:r>
                        <a:rPr lang="en-US" sz="1900" dirty="0">
                          <a:effectLst/>
                          <a:latin typeface="Calibri" pitchFamily="34" charset="0"/>
                        </a:rPr>
                        <a:t>800</a:t>
                      </a:r>
                    </a:p>
                  </a:txBody>
                  <a:tcPr marL="76200" marR="76200" marT="76200" marB="76200"/>
                </a:tc>
                <a:tc>
                  <a:txBody>
                    <a:bodyPr/>
                    <a:lstStyle/>
                    <a:p>
                      <a:pPr algn="l" fontAlgn="t"/>
                      <a:r>
                        <a:rPr lang="en-US" sz="1900" dirty="0">
                          <a:effectLst/>
                          <a:latin typeface="Calibri" pitchFamily="34" charset="0"/>
                        </a:rPr>
                        <a:t>Special Considerations-Audits of Financial Statements Prepared in Accordance with Special Purpose Frameworks</a:t>
                      </a:r>
                    </a:p>
                  </a:txBody>
                  <a:tcPr marL="76200" marR="76200" marT="76200" marB="76200"/>
                </a:tc>
                <a:tc>
                  <a:txBody>
                    <a:bodyPr/>
                    <a:lstStyle/>
                    <a:p>
                      <a:pPr algn="ctr" fontAlgn="t"/>
                      <a:r>
                        <a:rPr lang="en-US" sz="1900" kern="1200" dirty="0">
                          <a:solidFill>
                            <a:schemeClr val="dk1"/>
                          </a:solidFill>
                          <a:effectLst/>
                          <a:latin typeface="Calibri" pitchFamily="34" charset="0"/>
                          <a:ea typeface="+mn-ea"/>
                          <a:cs typeface="+mn-cs"/>
                        </a:rPr>
                        <a:t>1st April , 2011</a:t>
                      </a:r>
                      <a:endParaRPr lang="en-US" sz="1900" dirty="0">
                        <a:effectLst/>
                        <a:latin typeface="Calibri" pitchFamily="34" charset="0"/>
                      </a:endParaRPr>
                    </a:p>
                  </a:txBody>
                  <a:tcPr marL="76200" marR="76200" marT="76200" marB="76200"/>
                </a:tc>
                <a:extLst>
                  <a:ext uri="{0D108BD9-81ED-4DB2-BD59-A6C34878D82A}">
                    <a16:rowId xmlns:a16="http://schemas.microsoft.com/office/drawing/2014/main" val="10002"/>
                  </a:ext>
                </a:extLst>
              </a:tr>
              <a:tr h="807234">
                <a:tc>
                  <a:txBody>
                    <a:bodyPr/>
                    <a:lstStyle/>
                    <a:p>
                      <a:pPr algn="ctr" fontAlgn="t"/>
                      <a:r>
                        <a:rPr lang="en-US" sz="1900" dirty="0">
                          <a:effectLst/>
                          <a:latin typeface="Calibri" pitchFamily="34" charset="0"/>
                        </a:rPr>
                        <a:t>37.</a:t>
                      </a:r>
                    </a:p>
                  </a:txBody>
                  <a:tcPr marL="76200" marR="76200" marT="76200" marB="76200"/>
                </a:tc>
                <a:tc>
                  <a:txBody>
                    <a:bodyPr/>
                    <a:lstStyle/>
                    <a:p>
                      <a:pPr algn="ctr" fontAlgn="t"/>
                      <a:r>
                        <a:rPr lang="en-US" sz="1900" dirty="0">
                          <a:effectLst/>
                          <a:latin typeface="Calibri" pitchFamily="34" charset="0"/>
                        </a:rPr>
                        <a:t>805</a:t>
                      </a:r>
                    </a:p>
                  </a:txBody>
                  <a:tcPr marL="76200" marR="76200" marT="76200" marB="76200"/>
                </a:tc>
                <a:tc>
                  <a:txBody>
                    <a:bodyPr/>
                    <a:lstStyle/>
                    <a:p>
                      <a:pPr algn="l" fontAlgn="t"/>
                      <a:r>
                        <a:rPr lang="en-US" sz="1900" dirty="0">
                          <a:effectLst/>
                          <a:latin typeface="Calibri" pitchFamily="34" charset="0"/>
                        </a:rPr>
                        <a:t>Special Considerations-Audits of Single Financial Statements and Specific Elements, Accounts or Items of a Financial Statement</a:t>
                      </a:r>
                    </a:p>
                  </a:txBody>
                  <a:tcPr marL="76200" marR="76200" marT="76200" marB="76200"/>
                </a:tc>
                <a:tc>
                  <a:txBody>
                    <a:bodyPr/>
                    <a:lstStyle/>
                    <a:p>
                      <a:pPr algn="ctr" fontAlgn="t"/>
                      <a:r>
                        <a:rPr lang="en-US" sz="1900" kern="1200" dirty="0">
                          <a:solidFill>
                            <a:schemeClr val="dk1"/>
                          </a:solidFill>
                          <a:effectLst/>
                          <a:latin typeface="Calibri" pitchFamily="34" charset="0"/>
                          <a:ea typeface="+mn-ea"/>
                          <a:cs typeface="+mn-cs"/>
                        </a:rPr>
                        <a:t>1st April , 2011</a:t>
                      </a:r>
                      <a:endParaRPr lang="en-US" sz="1900" dirty="0">
                        <a:effectLst/>
                        <a:latin typeface="Calibri" pitchFamily="34" charset="0"/>
                      </a:endParaRPr>
                    </a:p>
                  </a:txBody>
                  <a:tcPr marL="76200" marR="76200" marT="76200" marB="76200"/>
                </a:tc>
                <a:extLst>
                  <a:ext uri="{0D108BD9-81ED-4DB2-BD59-A6C34878D82A}">
                    <a16:rowId xmlns:a16="http://schemas.microsoft.com/office/drawing/2014/main" val="10003"/>
                  </a:ext>
                </a:extLst>
              </a:tr>
              <a:tr h="807234">
                <a:tc>
                  <a:txBody>
                    <a:bodyPr/>
                    <a:lstStyle/>
                    <a:p>
                      <a:pPr algn="ctr" fontAlgn="t"/>
                      <a:r>
                        <a:rPr lang="en-US" sz="1900" dirty="0">
                          <a:effectLst/>
                          <a:latin typeface="Calibri" pitchFamily="34" charset="0"/>
                        </a:rPr>
                        <a:t>38.</a:t>
                      </a:r>
                    </a:p>
                  </a:txBody>
                  <a:tcPr marL="76200" marR="76200" marT="76200" marB="76200"/>
                </a:tc>
                <a:tc>
                  <a:txBody>
                    <a:bodyPr/>
                    <a:lstStyle/>
                    <a:p>
                      <a:pPr algn="ctr" fontAlgn="t"/>
                      <a:r>
                        <a:rPr lang="en-US" sz="1900" dirty="0">
                          <a:effectLst/>
                          <a:latin typeface="Calibri" pitchFamily="34" charset="0"/>
                        </a:rPr>
                        <a:t>810</a:t>
                      </a:r>
                    </a:p>
                  </a:txBody>
                  <a:tcPr marL="76200" marR="76200" marT="76200" marB="76200"/>
                </a:tc>
                <a:tc>
                  <a:txBody>
                    <a:bodyPr/>
                    <a:lstStyle/>
                    <a:p>
                      <a:pPr algn="l" fontAlgn="t"/>
                      <a:r>
                        <a:rPr lang="en-US" sz="1900" dirty="0">
                          <a:effectLst/>
                          <a:latin typeface="Calibri" pitchFamily="34" charset="0"/>
                        </a:rPr>
                        <a:t>Engagements to Report on Summary</a:t>
                      </a:r>
                      <a:br>
                        <a:rPr lang="en-US" sz="1900" dirty="0">
                          <a:effectLst/>
                          <a:latin typeface="Calibri" pitchFamily="34" charset="0"/>
                        </a:rPr>
                      </a:br>
                      <a:r>
                        <a:rPr lang="en-US" sz="1900" dirty="0">
                          <a:effectLst/>
                          <a:latin typeface="Calibri" pitchFamily="34" charset="0"/>
                        </a:rPr>
                        <a:t>Financial Statements</a:t>
                      </a:r>
                    </a:p>
                  </a:txBody>
                  <a:tcPr marL="76200" marR="76200" marT="76200" marB="76200"/>
                </a:tc>
                <a:tc>
                  <a:txBody>
                    <a:bodyPr/>
                    <a:lstStyle/>
                    <a:p>
                      <a:pPr algn="ctr" fontAlgn="t"/>
                      <a:r>
                        <a:rPr lang="en-US" sz="1900" kern="1200" dirty="0">
                          <a:solidFill>
                            <a:schemeClr val="dk1"/>
                          </a:solidFill>
                          <a:effectLst/>
                          <a:latin typeface="Calibri" pitchFamily="34" charset="0"/>
                          <a:ea typeface="+mn-ea"/>
                          <a:cs typeface="+mn-cs"/>
                        </a:rPr>
                        <a:t>1st April , 2011</a:t>
                      </a:r>
                      <a:endParaRPr lang="en-US" sz="1900" dirty="0">
                        <a:effectLst/>
                        <a:latin typeface="Calibri" pitchFamily="34" charset="0"/>
                      </a:endParaRPr>
                    </a:p>
                  </a:txBody>
                  <a:tcPr marL="76200" marR="76200" marT="76200" marB="7620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738841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736" y="505691"/>
            <a:ext cx="10871200" cy="609600"/>
          </a:xfrm>
        </p:spPr>
        <p:txBody>
          <a:bodyPr/>
          <a:lstStyle/>
          <a:p>
            <a:r>
              <a:rPr lang="en-US" sz="3200" dirty="0">
                <a:latin typeface="Cambria" panose="02040503050406030204" pitchFamily="18" charset="0"/>
                <a:ea typeface="Cambria" panose="02040503050406030204" pitchFamily="18" charset="0"/>
                <a:cs typeface="Calibri" panose="020F0502020204030204" pitchFamily="34" charset="0"/>
              </a:rPr>
              <a:t>SA-200 Overall objectives of the Independent Auditor and the conduct of an audit in accordance with SA</a:t>
            </a:r>
            <a:br>
              <a:rPr lang="en-US" dirty="0"/>
            </a:br>
            <a:endParaRPr lang="en-US" dirty="0"/>
          </a:p>
        </p:txBody>
      </p:sp>
      <p:sp>
        <p:nvSpPr>
          <p:cNvPr id="3" name="Content Placeholder 2"/>
          <p:cNvSpPr>
            <a:spLocks noGrp="1"/>
          </p:cNvSpPr>
          <p:nvPr>
            <p:ph sz="quarter" idx="1"/>
          </p:nvPr>
        </p:nvSpPr>
        <p:spPr>
          <a:xfrm>
            <a:off x="587064" y="1115291"/>
            <a:ext cx="11106172" cy="5493327"/>
          </a:xfrm>
        </p:spPr>
        <p:txBody>
          <a:bodyPr/>
          <a:lstStyle/>
          <a:p>
            <a:r>
              <a:rPr lang="en-US" sz="2800" dirty="0">
                <a:latin typeface="Calibri" pitchFamily="34" charset="0"/>
              </a:rPr>
              <a:t>Professional Skepticism- an attitude of :</a:t>
            </a:r>
          </a:p>
          <a:p>
            <a:pPr lvl="1">
              <a:buClr>
                <a:schemeClr val="tx2"/>
              </a:buClr>
              <a:buFont typeface="Wingdings" pitchFamily="2" charset="2"/>
              <a:buChar char="Ø"/>
            </a:pPr>
            <a:r>
              <a:rPr lang="en-US" sz="2800" dirty="0">
                <a:latin typeface="Calibri" pitchFamily="34" charset="0"/>
              </a:rPr>
              <a:t> Questioning mind. </a:t>
            </a:r>
          </a:p>
          <a:p>
            <a:pPr lvl="1">
              <a:buClr>
                <a:schemeClr val="tx2"/>
              </a:buClr>
              <a:buFont typeface="Wingdings" pitchFamily="2" charset="2"/>
              <a:buChar char="Ø"/>
            </a:pPr>
            <a:r>
              <a:rPr lang="en-US" sz="2800" dirty="0">
                <a:latin typeface="Calibri" pitchFamily="34" charset="0"/>
              </a:rPr>
              <a:t> Alert to conditions that may indicate possible misstatements due to error or fraud.</a:t>
            </a:r>
          </a:p>
          <a:p>
            <a:pPr lvl="1">
              <a:buClr>
                <a:schemeClr val="tx2"/>
              </a:buClr>
              <a:buFont typeface="Wingdings" pitchFamily="2" charset="2"/>
              <a:buChar char="Ø"/>
            </a:pPr>
            <a:r>
              <a:rPr lang="en-US" sz="2800" dirty="0">
                <a:latin typeface="Calibri" pitchFamily="34" charset="0"/>
              </a:rPr>
              <a:t>Alert to conditions that may indicate possible misstatements due to error or fraud.</a:t>
            </a:r>
          </a:p>
          <a:p>
            <a:r>
              <a:rPr lang="en-US" sz="2800" dirty="0">
                <a:latin typeface="Calibri" pitchFamily="34" charset="0"/>
              </a:rPr>
              <a:t>A necessity for </a:t>
            </a:r>
            <a:r>
              <a:rPr lang="en-US" sz="2800" b="1" u="sng" dirty="0">
                <a:latin typeface="Calibri" pitchFamily="34" charset="0"/>
              </a:rPr>
              <a:t>critical assessment of audit evidence</a:t>
            </a:r>
            <a:r>
              <a:rPr lang="en-US" sz="2800" dirty="0">
                <a:latin typeface="Calibri" pitchFamily="34" charset="0"/>
              </a:rPr>
              <a:t>.</a:t>
            </a:r>
          </a:p>
          <a:p>
            <a:r>
              <a:rPr lang="en-US" sz="2800" dirty="0">
                <a:latin typeface="Calibri" pitchFamily="34" charset="0"/>
              </a:rPr>
              <a:t>Maintaining professional skepticism controls the risk of:</a:t>
            </a:r>
          </a:p>
          <a:p>
            <a:pPr lvl="1">
              <a:buClr>
                <a:schemeClr val="tx2"/>
              </a:buClr>
              <a:buFont typeface="Wingdings" pitchFamily="2" charset="2"/>
              <a:buChar char="Ø"/>
            </a:pPr>
            <a:r>
              <a:rPr lang="en-US" sz="2800" dirty="0">
                <a:latin typeface="Calibri" pitchFamily="34" charset="0"/>
              </a:rPr>
              <a:t>Overlooking and over generalizing  unusual circumstances.</a:t>
            </a:r>
          </a:p>
          <a:p>
            <a:pPr lvl="1">
              <a:buClr>
                <a:schemeClr val="tx2"/>
              </a:buClr>
              <a:buFont typeface="Wingdings" pitchFamily="2" charset="2"/>
              <a:buChar char="Ø"/>
            </a:pPr>
            <a:r>
              <a:rPr lang="en-US" sz="2800" dirty="0">
                <a:latin typeface="Calibri" pitchFamily="34" charset="0"/>
              </a:rPr>
              <a:t>Using in appropriate assumptions in determining the nature, timing and extent of the audit procedures and evaluating the results.</a:t>
            </a:r>
          </a:p>
          <a:p>
            <a:pPr lvl="1"/>
            <a:endParaRPr lang="en-US" sz="2800" dirty="0">
              <a:latin typeface="Calibri" pitchFamily="34" charset="0"/>
            </a:endParaRPr>
          </a:p>
          <a:p>
            <a:pPr lvl="1"/>
            <a:endParaRPr lang="en-US" sz="2800" dirty="0">
              <a:latin typeface="Calibri" pitchFamily="34" charset="0"/>
            </a:endParaRPr>
          </a:p>
          <a:p>
            <a:pPr lvl="1"/>
            <a:endParaRPr lang="en-US" dirty="0">
              <a:latin typeface="Calibri" pitchFamily="34" charset="0"/>
            </a:endParaRPr>
          </a:p>
          <a:p>
            <a:endParaRPr lang="en-US" sz="3200" dirty="0">
              <a:latin typeface="Calibri" pitchFamily="34" charset="0"/>
            </a:endParaRPr>
          </a:p>
          <a:p>
            <a:endParaRPr lang="en-US" sz="1900" dirty="0"/>
          </a:p>
          <a:p>
            <a:pPr marL="0" indent="0">
              <a:buNone/>
            </a:pPr>
            <a:endParaRPr lang="en-US" sz="1900" dirty="0"/>
          </a:p>
        </p:txBody>
      </p:sp>
    </p:spTree>
    <p:extLst>
      <p:ext uri="{BB962C8B-B14F-4D97-AF65-F5344CB8AC3E}">
        <p14:creationId xmlns:p14="http://schemas.microsoft.com/office/powerpoint/2010/main" val="2220340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618" y="138546"/>
            <a:ext cx="11063926" cy="609600"/>
          </a:xfrm>
        </p:spPr>
        <p:txBody>
          <a:bodyPr/>
          <a:lstStyle/>
          <a:p>
            <a:r>
              <a:rPr lang="en-US" sz="3200" dirty="0">
                <a:latin typeface="Cambria" panose="02040503050406030204" pitchFamily="18" charset="0"/>
                <a:ea typeface="Cambria" panose="02040503050406030204" pitchFamily="18" charset="0"/>
                <a:cs typeface="Calibri" panose="020F0502020204030204" pitchFamily="34" charset="0"/>
              </a:rPr>
              <a:t>SA-200 Overall objectives of the Independent Auditor and the conduct of an audit in accordance with SA</a:t>
            </a:r>
            <a:endParaRPr lang="en-US" sz="3200" dirty="0">
              <a:latin typeface="Cambria" panose="02040503050406030204" pitchFamily="18" charset="0"/>
              <a:ea typeface="Cambria" panose="02040503050406030204" pitchFamily="18" charset="0"/>
            </a:endParaRPr>
          </a:p>
        </p:txBody>
      </p:sp>
      <p:sp>
        <p:nvSpPr>
          <p:cNvPr id="3" name="Content Placeholder 2"/>
          <p:cNvSpPr>
            <a:spLocks noGrp="1"/>
          </p:cNvSpPr>
          <p:nvPr>
            <p:ph sz="quarter" idx="1"/>
          </p:nvPr>
        </p:nvSpPr>
        <p:spPr>
          <a:xfrm>
            <a:off x="415636" y="1330036"/>
            <a:ext cx="11272428" cy="4765964"/>
          </a:xfrm>
        </p:spPr>
        <p:txBody>
          <a:bodyPr/>
          <a:lstStyle/>
          <a:p>
            <a:r>
              <a:rPr lang="en-US" sz="3000" b="1" u="sng" dirty="0">
                <a:latin typeface="Calibri" pitchFamily="34" charset="0"/>
              </a:rPr>
              <a:t>Sufficiency</a:t>
            </a:r>
            <a:r>
              <a:rPr lang="en-US" sz="3000" dirty="0">
                <a:latin typeface="Calibri" pitchFamily="34" charset="0"/>
              </a:rPr>
              <a:t> and </a:t>
            </a:r>
            <a:r>
              <a:rPr lang="en-US" sz="3000" b="1" u="sng" dirty="0">
                <a:latin typeface="Calibri" pitchFamily="34" charset="0"/>
              </a:rPr>
              <a:t>appropriateness </a:t>
            </a:r>
            <a:r>
              <a:rPr lang="en-US" sz="3000" dirty="0">
                <a:latin typeface="Calibri" pitchFamily="34" charset="0"/>
              </a:rPr>
              <a:t>of audit evidence are inter related.</a:t>
            </a:r>
          </a:p>
          <a:p>
            <a:r>
              <a:rPr lang="en-US" sz="3000" dirty="0">
                <a:latin typeface="Calibri" pitchFamily="34" charset="0"/>
              </a:rPr>
              <a:t>Sufficiency – measure of quantity of audit evidence</a:t>
            </a:r>
          </a:p>
          <a:p>
            <a:r>
              <a:rPr lang="en-US" sz="3000" dirty="0">
                <a:latin typeface="Calibri" pitchFamily="34" charset="0"/>
              </a:rPr>
              <a:t>Appropriateness –measure of the quality of audit evidence.</a:t>
            </a:r>
          </a:p>
          <a:p>
            <a:r>
              <a:rPr lang="en-US" sz="3000" dirty="0">
                <a:latin typeface="Calibri" pitchFamily="34" charset="0"/>
              </a:rPr>
              <a:t>Reliability of evidence –influenced by </a:t>
            </a:r>
          </a:p>
          <a:p>
            <a:pPr lvl="1">
              <a:buClr>
                <a:schemeClr val="tx2"/>
              </a:buClr>
              <a:buFont typeface="Wingdings" pitchFamily="2" charset="2"/>
              <a:buChar char="Ø"/>
            </a:pPr>
            <a:r>
              <a:rPr lang="en-US" sz="3000" dirty="0">
                <a:latin typeface="Calibri" pitchFamily="34" charset="0"/>
              </a:rPr>
              <a:t>Source and nature </a:t>
            </a:r>
          </a:p>
          <a:p>
            <a:pPr lvl="1">
              <a:buClr>
                <a:schemeClr val="tx2"/>
              </a:buClr>
              <a:buFont typeface="Wingdings" pitchFamily="2" charset="2"/>
              <a:buChar char="Ø"/>
            </a:pPr>
            <a:r>
              <a:rPr lang="en-US" sz="3000" dirty="0">
                <a:latin typeface="Calibri" pitchFamily="34" charset="0"/>
              </a:rPr>
              <a:t>Circumstance under which it is obtained</a:t>
            </a:r>
          </a:p>
          <a:p>
            <a:pPr>
              <a:buClr>
                <a:schemeClr val="tx2"/>
              </a:buClr>
            </a:pPr>
            <a:r>
              <a:rPr lang="en-US" sz="3000" dirty="0">
                <a:latin typeface="Calibri" pitchFamily="34" charset="0"/>
              </a:rPr>
              <a:t>Reduce audit risk to acceptable low level and draw reasonable conclusion.</a:t>
            </a:r>
          </a:p>
          <a:p>
            <a:pPr marL="0" indent="0">
              <a:buClr>
                <a:schemeClr val="tx2"/>
              </a:buClr>
              <a:buNone/>
            </a:pPr>
            <a:endParaRPr lang="en-US" dirty="0">
              <a:latin typeface="Calibri" pitchFamily="34" charset="0"/>
            </a:endParaRPr>
          </a:p>
        </p:txBody>
      </p:sp>
      <p:sp>
        <p:nvSpPr>
          <p:cNvPr id="4" name="Slide Number Placeholder 3"/>
          <p:cNvSpPr>
            <a:spLocks noGrp="1"/>
          </p:cNvSpPr>
          <p:nvPr>
            <p:ph type="sldNum" sz="quarter" idx="12"/>
          </p:nvPr>
        </p:nvSpPr>
        <p:spPr/>
        <p:txBody>
          <a:bodyPr/>
          <a:lstStyle/>
          <a:p>
            <a:fld id="{6A8C29CB-4217-45B2-83D7-9F7C74936F11}" type="slidenum">
              <a:rPr lang="en-IN" smtClean="0"/>
              <a:pPr/>
              <a:t>9</a:t>
            </a:fld>
            <a:endParaRPr lang="en-IN" dirty="0"/>
          </a:p>
        </p:txBody>
      </p:sp>
    </p:spTree>
    <p:extLst>
      <p:ext uri="{BB962C8B-B14F-4D97-AF65-F5344CB8AC3E}">
        <p14:creationId xmlns:p14="http://schemas.microsoft.com/office/powerpoint/2010/main" val="111024264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3078</TotalTime>
  <Words>4773</Words>
  <Application>Microsoft Office PowerPoint</Application>
  <PresentationFormat>Widescreen</PresentationFormat>
  <Paragraphs>585</Paragraphs>
  <Slides>60</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60</vt:i4>
      </vt:variant>
    </vt:vector>
  </HeadingPairs>
  <TitlesOfParts>
    <vt:vector size="66" baseType="lpstr">
      <vt:lpstr>Calibri</vt:lpstr>
      <vt:lpstr>Cambria</vt:lpstr>
      <vt:lpstr>Consolas</vt:lpstr>
      <vt:lpstr>Tw Cen MT</vt:lpstr>
      <vt:lpstr>Wingdings</vt:lpstr>
      <vt:lpstr>Theme1</vt:lpstr>
      <vt:lpstr>AUDITING STANDARDS APPLICABLE FOR PRIVATE COMPANIES  By K P Srinivas, FCA  Partner  Varma &amp; Varma Chartered Accountants</vt:lpstr>
      <vt:lpstr>SEC 143(9) AND143(10) OF COMPANIES ACT, 2013 </vt:lpstr>
      <vt:lpstr>STANDARDS ON AUDITING</vt:lpstr>
      <vt:lpstr>STANDARDS ON AUDITING</vt:lpstr>
      <vt:lpstr>STANDARDS ON AUDITING</vt:lpstr>
      <vt:lpstr>STANDARDS ON AUDITING</vt:lpstr>
      <vt:lpstr>STANDARDS ON AUDITING</vt:lpstr>
      <vt:lpstr>SA-200 Overall objectives of the Independent Auditor and the conduct of an audit in accordance with SA </vt:lpstr>
      <vt:lpstr>SA-200 Overall objectives of the Independent Auditor and the conduct of an audit in accordance with SA</vt:lpstr>
      <vt:lpstr>SA-210 Agreeing the terms of Audit Engagement</vt:lpstr>
      <vt:lpstr>SA-230 Audit Documentation</vt:lpstr>
      <vt:lpstr>SA-230 Audit Documentation</vt:lpstr>
      <vt:lpstr>SA-230 Audit Documentation</vt:lpstr>
      <vt:lpstr>SA-240 The Auditor’s responsibilities relating to fraud in an audit of financial statements </vt:lpstr>
      <vt:lpstr>SA-240 The Auditor’s responsibilities relating to fraud in an audit of financial statements </vt:lpstr>
      <vt:lpstr>SA-240 The Auditor’s responsibilities relating to fraud in an audit of financial statements </vt:lpstr>
      <vt:lpstr>SA-240 The Auditor’s responsibilities relating to fraud in an audit of financial statements </vt:lpstr>
      <vt:lpstr>SA-240 The Auditor’s responsibilities relating to fraud in an audit of financial statements</vt:lpstr>
      <vt:lpstr>SA-240 The Auditor’s responsibilities relating to fraud in an audit of financial statements</vt:lpstr>
      <vt:lpstr>SA-240 The Auditor’s responsibilities relating to fraud in an audit of financial statements</vt:lpstr>
      <vt:lpstr>SA-240 The Auditor’s responsibilities relating to fraud in an audit of financial statements</vt:lpstr>
      <vt:lpstr>SA-240 The Auditor’s responsibilities relating to fraud in an audit of financial statements</vt:lpstr>
      <vt:lpstr>SA-250 Considerations of Laws and Regulations in an audit of Financial statements</vt:lpstr>
      <vt:lpstr>SA-250 Considerations of Laws and Regulations in an audit of Financial statements</vt:lpstr>
      <vt:lpstr>SA-250 Considerations of Laws and Regulations in an audit of Financial statements</vt:lpstr>
      <vt:lpstr>SA-260 Communication with those charged with  Governance (Revised) </vt:lpstr>
      <vt:lpstr>SA-260 Communication with those charged with  Governance (Revised) </vt:lpstr>
      <vt:lpstr>SA-260 Communication with those charged with Governance (Revised) </vt:lpstr>
      <vt:lpstr>SA-260 Communication with those charged with Governance (Revised) </vt:lpstr>
      <vt:lpstr>SA-260 Communication with those charged with Governance (Revised) </vt:lpstr>
      <vt:lpstr>SA-260 Communication with those charged with Governance (Revised) </vt:lpstr>
      <vt:lpstr>SA-260 Communication with those charged with Governances (Revised) </vt:lpstr>
      <vt:lpstr>QRB Reports</vt:lpstr>
      <vt:lpstr>Key findings of QRB - (SA 210) </vt:lpstr>
      <vt:lpstr>Key findings of QRB - (SA 210) </vt:lpstr>
      <vt:lpstr>Key findings of QRB - (SA 220) </vt:lpstr>
      <vt:lpstr>Key findings of QRB - (SA 220) </vt:lpstr>
      <vt:lpstr>Key findings of QRB - (SA 230) </vt:lpstr>
      <vt:lpstr>Key findings of QRB - (SA 230) </vt:lpstr>
      <vt:lpstr>Key findings of QRB - (SA 210) </vt:lpstr>
      <vt:lpstr>Key findings of QRB - (SA 210) </vt:lpstr>
      <vt:lpstr>Key findings of QRB - (SA 210) </vt:lpstr>
      <vt:lpstr>Key findings of QRB - (SA- 300, 315, 320, 330) </vt:lpstr>
      <vt:lpstr>Key findings of QRB - (SA- 300, 315, 320, 330) </vt:lpstr>
      <vt:lpstr>Key findings of QRB (SA- 500, 501, 505, 520, 530, 550 and 580)</vt:lpstr>
      <vt:lpstr>Key findings of QRB (SA- 500, 501, 505, 520, 530, 550 and 580)</vt:lpstr>
      <vt:lpstr>Key findings of QRB (SA- 500, 501, 505, 520, 530, 550 and 580)</vt:lpstr>
      <vt:lpstr>Key findings of QRB (SA- 600,610 and 620)</vt:lpstr>
      <vt:lpstr>Key findings of QRB (SA 700, 705, 706 &amp; 720)</vt:lpstr>
      <vt:lpstr>Key findings of QRB (SA 700, 705, 706 &amp; 720)</vt:lpstr>
      <vt:lpstr>Key findings of QRB(SA 700, 705, 706 &amp; 720)</vt:lpstr>
      <vt:lpstr>Key findings of QRB(SA 700, 705, 706 &amp; 720)</vt:lpstr>
      <vt:lpstr>Key findings of QRB (SA 700, 705, 706 &amp; 720)</vt:lpstr>
      <vt:lpstr>Key findings of QRB(SA 700, 705, 706 &amp; 720)</vt:lpstr>
      <vt:lpstr>Key findings of QRB(SQC-1)</vt:lpstr>
      <vt:lpstr>Key findings of FRRB </vt:lpstr>
      <vt:lpstr>Key findings of FRRB </vt:lpstr>
      <vt:lpstr>Key findings of FRRB </vt:lpstr>
      <vt:lpstr>Key findings of FRRB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Mithun Lakshman Pai</dc:creator>
  <cp:lastModifiedBy>SRINIVAS KP</cp:lastModifiedBy>
  <cp:revision>347</cp:revision>
  <cp:lastPrinted>2019-05-22T10:34:44Z</cp:lastPrinted>
  <dcterms:created xsi:type="dcterms:W3CDTF">2018-02-01T15:25:06Z</dcterms:created>
  <dcterms:modified xsi:type="dcterms:W3CDTF">2019-05-22T10:35:21Z</dcterms:modified>
</cp:coreProperties>
</file>