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4"/>
  </p:sldMasterIdLst>
  <p:notesMasterIdLst>
    <p:notesMasterId r:id="rId43"/>
  </p:notesMasterIdLst>
  <p:sldIdLst>
    <p:sldId id="256" r:id="rId5"/>
    <p:sldId id="277" r:id="rId6"/>
    <p:sldId id="305" r:id="rId7"/>
    <p:sldId id="347" r:id="rId8"/>
    <p:sldId id="348" r:id="rId9"/>
    <p:sldId id="355" r:id="rId10"/>
    <p:sldId id="353" r:id="rId11"/>
    <p:sldId id="358" r:id="rId12"/>
    <p:sldId id="312" r:id="rId13"/>
    <p:sldId id="351" r:id="rId14"/>
    <p:sldId id="356" r:id="rId15"/>
    <p:sldId id="357" r:id="rId16"/>
    <p:sldId id="359" r:id="rId17"/>
    <p:sldId id="350" r:id="rId18"/>
    <p:sldId id="307" r:id="rId19"/>
    <p:sldId id="306" r:id="rId20"/>
    <p:sldId id="309" r:id="rId21"/>
    <p:sldId id="308" r:id="rId22"/>
    <p:sldId id="310" r:id="rId23"/>
    <p:sldId id="314" r:id="rId24"/>
    <p:sldId id="332" r:id="rId25"/>
    <p:sldId id="340" r:id="rId26"/>
    <p:sldId id="343" r:id="rId27"/>
    <p:sldId id="344" r:id="rId28"/>
    <p:sldId id="295" r:id="rId29"/>
    <p:sldId id="339" r:id="rId30"/>
    <p:sldId id="345" r:id="rId31"/>
    <p:sldId id="335" r:id="rId32"/>
    <p:sldId id="282" r:id="rId33"/>
    <p:sldId id="316" r:id="rId34"/>
    <p:sldId id="318" r:id="rId35"/>
    <p:sldId id="317" r:id="rId36"/>
    <p:sldId id="346" r:id="rId37"/>
    <p:sldId id="322" r:id="rId38"/>
    <p:sldId id="328" r:id="rId39"/>
    <p:sldId id="330" r:id="rId40"/>
    <p:sldId id="323" r:id="rId41"/>
    <p:sldId id="338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4660"/>
  </p:normalViewPr>
  <p:slideViewPr>
    <p:cSldViewPr snapToGrid="0">
      <p:cViewPr varScale="1">
        <p:scale>
          <a:sx n="69" d="100"/>
          <a:sy n="69" d="100"/>
        </p:scale>
        <p:origin x="76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52ADB1-275D-430A-89EE-5C7E6CFF6FF2}" type="datetimeFigureOut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725628-3A68-42F4-BA86-9818179531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258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5C46D7D4-DEB7-4FB8-A512-ABB02A680CB7}" type="datetime1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E635-F945-4DDB-9292-065920D2A2CB}" type="datetime1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CC228-BA68-4BF5-8C18-943E52C369EA}" type="datetime1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EF5E8-B8C8-499B-A8AD-F325577C90BA}" type="datetime1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911E4-C7E9-4449-9AE5-6622E18E0B6B}" type="datetime1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FD26F-192E-498C-AFC0-9430994F6198}" type="datetime1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65957-BFB3-4CDD-A213-5F61BFD94A3C}" type="datetime1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0C43F-B0F0-455B-84C0-2A56B0DDBAFF}" type="datetime1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07135-1DF8-4818-8CB0-D5740D83815C}" type="datetime1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3FC83-6B2C-4613-B20D-DEE78DDE9D0C}" type="datetime1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3E8DE-9FC7-46DC-AF1F-32CB57DA8CF7}" type="datetime1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E652915-F865-463A-A163-47F7D9A7BE84}" type="datetime1">
              <a:rPr lang="en-US" smtClean="0"/>
              <a:pPr/>
              <a:t>8/2/2023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2FDF0794-1B86-42B2-B8C7-F60123E638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4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0BD1B1-AA22-48F1-B3ED-579CD28460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" y="12"/>
            <a:ext cx="12191980" cy="6857988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EAA48FC5-3C83-4F1B-BC33-DF0B588F83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96786" y="3064931"/>
            <a:ext cx="8295215" cy="2488568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3D84FB-5D02-47D2-98FD-4F01A02E2A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09349" y="3429000"/>
            <a:ext cx="7501651" cy="1090938"/>
          </a:xfrm>
        </p:spPr>
        <p:txBody>
          <a:bodyPr anchor="b">
            <a:noAutofit/>
          </a:bodyPr>
          <a:lstStyle/>
          <a:p>
            <a:pPr algn="l"/>
            <a:r>
              <a:rPr lang="en-US" sz="4200" dirty="0">
                <a:solidFill>
                  <a:srgbClr val="FFFFFF"/>
                </a:solidFill>
              </a:rPr>
              <a:t>Global Opportunities &amp; FUTURE OF the CA Profession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F6641D-ADF3-40BD-9BA3-E740E77C88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3568" y="4706039"/>
            <a:ext cx="7501650" cy="514816"/>
          </a:xfrm>
        </p:spPr>
        <p:txBody>
          <a:bodyPr anchor="t">
            <a:no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K Raghu </a:t>
            </a:r>
          </a:p>
          <a:p>
            <a:r>
              <a:rPr lang="en-US" sz="2000" dirty="0">
                <a:solidFill>
                  <a:schemeClr val="bg1"/>
                </a:solidFill>
              </a:rPr>
              <a:t>Former President, The Institute of Chartered Accountants of India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2F01714-1A39-4194-BD47-8A9960C599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309349" y="4666480"/>
            <a:ext cx="6832499" cy="0"/>
          </a:xfrm>
          <a:prstGeom prst="line">
            <a:avLst/>
          </a:prstGeom>
          <a:ln w="22225">
            <a:solidFill>
              <a:srgbClr val="4AC4E3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6257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5ADD5F-FF9C-133F-2433-EC0C8B018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SYSTEMS AUDIT – AUDITING THE FUTURE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04D614-E576-B294-17C7-B66D39B359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6194090" cy="4023360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IT Auditing is the future of the accounting profession, in the emerging economic scenario, it has risen from a business enabler to business driver as internal controls today are implemented through information systems.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For the IS Auditor, the canvas is broad. It involves assessing risks including, reputational risks, and understanding the impact of data loss (theft, leak).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The IS Auditor assists in investigating fraud. He works with the security team and with certified fraud examiners to establish the root cause. </a:t>
            </a:r>
            <a:endParaRPr lang="en-IN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5124" name="Picture 4" descr="EDUCOM.NET - Information Systems Auditing, Controls and Assu...">
            <a:extLst>
              <a:ext uri="{FF2B5EF4-FFF2-40B4-BE49-F238E27FC236}">
                <a16:creationId xmlns:a16="http://schemas.microsoft.com/office/drawing/2014/main" id="{F19BF103-3ABE-82BA-603A-0B5E80725F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311" y="2286000"/>
            <a:ext cx="3671455" cy="367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368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18B3D-E1B4-7325-2244-620FB2DC2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CYBER ATTACKS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8C564D-65A3-8905-9428-C96837D0E5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35569"/>
            <a:ext cx="6124817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IN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Key Industry Sectors that are prime targets for Cyber Attacks: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IN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Online Media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IN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Insurance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IN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Telecommunication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IN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E-Commerce and Online Payment o Retail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Cyber Risk Services which includes Cyber Strategy &amp; Management, Cyber Intelligence and Cyber Analytics gaining ground due to advent of Mobile Technology, Cloud Computing and Social Media. </a:t>
            </a:r>
          </a:p>
        </p:txBody>
      </p:sp>
      <p:pic>
        <p:nvPicPr>
          <p:cNvPr id="6146" name="Picture 2" descr="What is Cybersecurity and How Does it Work?">
            <a:extLst>
              <a:ext uri="{FF2B5EF4-FFF2-40B4-BE49-F238E27FC236}">
                <a16:creationId xmlns:a16="http://schemas.microsoft.com/office/drawing/2014/main" id="{D19EF04D-10B3-6F91-6458-2F94E3E4C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637" y="2084832"/>
            <a:ext cx="4419599" cy="3849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6045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71E78-7A8C-56A3-EE40-7DD8338DE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CYBER RISK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0A308E-4A8D-DFFA-C6EE-571CB3AAD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5903145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Chartered Accountants possess professional strengths and qualifications that make them ideal for cyber risk management.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Chartered Accountants, as Technology Consultants, can help businessmen in re-aligning their business to the dynamic economic conditions.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Chartered Accountants, well-placed to step into the role of proactively guarding the interests of their clients and organizations in an era when rapid technological change is creating ever greater risk. </a:t>
            </a:r>
            <a:endParaRPr lang="en-IN" sz="2000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7170" name="Picture 2" descr="The Feasibility Of Cyber-risk Management To Ensure Social Good - Forbes  India">
            <a:extLst>
              <a:ext uri="{FF2B5EF4-FFF2-40B4-BE49-F238E27FC236}">
                <a16:creationId xmlns:a16="http://schemas.microsoft.com/office/drawing/2014/main" id="{5A2EDD1C-15BC-FEF7-3AB0-4685FBF05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277" y="2286000"/>
            <a:ext cx="4588785" cy="3255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614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698CC-13E7-6739-06E1-3CC4BDD8A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964" y="5226489"/>
            <a:ext cx="9720072" cy="1499616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Intelligent Technology is shaping the future of Accounting</a:t>
            </a:r>
            <a:b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</a:br>
            <a:endParaRPr lang="en-IN" dirty="0"/>
          </a:p>
        </p:txBody>
      </p:sp>
      <p:pic>
        <p:nvPicPr>
          <p:cNvPr id="9" name="Picture 8" descr="CPU with binary numbers and blueprint">
            <a:extLst>
              <a:ext uri="{FF2B5EF4-FFF2-40B4-BE49-F238E27FC236}">
                <a16:creationId xmlns:a16="http://schemas.microsoft.com/office/drawing/2014/main" id="{449595A9-31DF-B30F-E353-B50BBCEF93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94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5144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3C327-7AF9-D737-A666-EAEBF5129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New TRENDS IN TECHNOLOGY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6798D8-B1E3-79C1-4BC5-93E19C7E3A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49424"/>
            <a:ext cx="6277217" cy="402336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Accounting Technology careers are opening up globally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Working on the Cloud is the new trend for Accountants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Disruptive technologies will reshape the accounting profession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Mobile Accounting is gaining popularity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The Accountant of the future needs to be tech-savvy</a:t>
            </a:r>
          </a:p>
          <a:p>
            <a:endParaRPr lang="en-US" dirty="0"/>
          </a:p>
          <a:p>
            <a:endParaRPr lang="en-IN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CAEF88-0F11-E3F8-447B-DB53F9401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1346" y="2084832"/>
            <a:ext cx="4461164" cy="4023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8177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1024128" y="811369"/>
            <a:ext cx="6909258" cy="927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solidFill>
                  <a:schemeClr val="bg2">
                    <a:lumMod val="10000"/>
                  </a:schemeClr>
                </a:solidFill>
              </a:rPr>
              <a:t>AI and Reporting</a:t>
            </a:r>
            <a:endParaRPr lang="en-IN" sz="5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1024128" y="2056977"/>
            <a:ext cx="6574407" cy="3661243"/>
          </a:xfrm>
        </p:spPr>
        <p:txBody>
          <a:bodyPr vert="horz" lIns="0" tIns="0" rIns="0" bIns="0" rtlCol="0">
            <a:noAutofit/>
          </a:bodyPr>
          <a:lstStyle/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Development of Tax utilities using AI.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Analysis of Credit Reporting and Accounts Receivable.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Analysis of Key market trends and sales.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Analysis of Inventory.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Automation of Business processes.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Effective Cost control.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IN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6" name="Picture Placeholder 8" descr="chartered-accounting-service-image.jpg"/>
          <p:cNvPicPr>
            <a:picLocks noChangeAspect="1"/>
          </p:cNvPicPr>
          <p:nvPr/>
        </p:nvPicPr>
        <p:blipFill>
          <a:blip r:embed="rId2"/>
          <a:srcRect l="15880" r="15880"/>
          <a:stretch>
            <a:fillRect/>
          </a:stretch>
        </p:blipFill>
        <p:spPr>
          <a:xfrm>
            <a:off x="6997644" y="1782657"/>
            <a:ext cx="4417454" cy="389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175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1024128" y="811369"/>
            <a:ext cx="5763038" cy="927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solidFill>
                  <a:schemeClr val="bg2">
                    <a:lumMod val="10000"/>
                  </a:schemeClr>
                </a:solidFill>
              </a:rPr>
              <a:t>Block chain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1024128" y="2073498"/>
            <a:ext cx="6343323" cy="4288665"/>
          </a:xfrm>
        </p:spPr>
        <p:txBody>
          <a:bodyPr vert="horz" lIns="0" tIns="0" rIns="0" bIns="0" rtlCol="0">
            <a:noAutofit/>
          </a:bodyPr>
          <a:lstStyle/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 block chain is a continuously growing list of records, called blocks, which are linked and secured using cryptography.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 block chain is an open, distributed ledger that can record transactions between two parties efficiently and in a verifiable and permanent way.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Block-Chain ensures that the trail of all transactions can be tracked from its origin.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In a block chain environment, an auditor will have online real-time access to data, helping him speed up the audit process.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6" name="Picture Placeholder 5" descr="Blockchain.jpg"/>
          <p:cNvPicPr>
            <a:picLocks noChangeAspect="1"/>
          </p:cNvPicPr>
          <p:nvPr/>
        </p:nvPicPr>
        <p:blipFill>
          <a:blip r:embed="rId2"/>
          <a:srcRect l="13552" r="13552"/>
          <a:stretch>
            <a:fillRect/>
          </a:stretch>
        </p:blipFill>
        <p:spPr>
          <a:xfrm>
            <a:off x="7589520" y="1955933"/>
            <a:ext cx="4202201" cy="385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1360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>
            <a:extLst>
              <a:ext uri="{FF2B5EF4-FFF2-40B4-BE49-F238E27FC236}">
                <a16:creationId xmlns:a16="http://schemas.microsoft.com/office/drawing/2014/main" id="{82AAEA2E-DED4-4C52-A12F-5B00AD0A80F8}"/>
              </a:ext>
            </a:extLst>
          </p:cNvPr>
          <p:cNvSpPr txBox="1">
            <a:spLocks/>
          </p:cNvSpPr>
          <p:nvPr/>
        </p:nvSpPr>
        <p:spPr>
          <a:xfrm>
            <a:off x="1024128" y="798490"/>
            <a:ext cx="7862295" cy="9401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solidFill>
                  <a:schemeClr val="bg2">
                    <a:lumMod val="10000"/>
                  </a:schemeClr>
                </a:solidFill>
              </a:rPr>
              <a:t>Big Data &amp; Analytics</a:t>
            </a:r>
            <a:endParaRPr lang="en-IN" sz="5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32266CD0-DBF8-4627-9263-3F6A6776C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079937"/>
            <a:ext cx="6669895" cy="4514045"/>
          </a:xfrm>
        </p:spPr>
        <p:txBody>
          <a:bodyPr vert="horz" lIns="0" tIns="0" rIns="0" bIns="0" rtlCol="0">
            <a:noAutofit/>
          </a:bodyPr>
          <a:lstStyle/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Traditional data processing applications are inadequate for Large or Complex Data sets. 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Challenges like analysis, capture, search, sharing, storage, transfer, visualization, and information privacy could be resolved by use of Big Data Analytics.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Provides new opportunities for growth –   from research and development to sales and marketing.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Companies have started using Analytics to reduce costs.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Accounting professionals can analyze financial information for effective decision making.</a:t>
            </a:r>
          </a:p>
        </p:txBody>
      </p:sp>
      <p:pic>
        <p:nvPicPr>
          <p:cNvPr id="6" name="Picture Placeholder 13" descr="Picture3.jpg"/>
          <p:cNvPicPr>
            <a:picLocks noChangeAspect="1"/>
          </p:cNvPicPr>
          <p:nvPr/>
        </p:nvPicPr>
        <p:blipFill>
          <a:blip r:embed="rId2"/>
          <a:srcRect l="9038" r="9038"/>
          <a:stretch>
            <a:fillRect/>
          </a:stretch>
        </p:blipFill>
        <p:spPr>
          <a:xfrm>
            <a:off x="7593936" y="2129612"/>
            <a:ext cx="4109882" cy="376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5825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1024130" y="824248"/>
            <a:ext cx="5441064" cy="927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5400" dirty="0">
                <a:solidFill>
                  <a:schemeClr val="bg2">
                    <a:lumMod val="10000"/>
                  </a:schemeClr>
                </a:solidFill>
              </a:rPr>
              <a:t>Cloud Accounting</a:t>
            </a:r>
            <a:endParaRPr lang="en-US" sz="5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1024130" y="2079937"/>
            <a:ext cx="6565390" cy="4359499"/>
          </a:xfrm>
        </p:spPr>
        <p:txBody>
          <a:bodyPr vert="horz" lIns="0" tIns="0" rIns="0" bIns="0" rtlCol="0">
            <a:noAutofit/>
          </a:bodyPr>
          <a:lstStyle/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Storing accounting data on remote servers – making geography unimportant.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Cloud Computing enables you to work seamlessly from multiple locations without huge investments - your office, your home, at the airport.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It provides flexible, on-demand, and dynamically scalable computing infrastructure.</a:t>
            </a:r>
            <a:endParaRPr lang="en-IN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Cloud Computing is gaining acceptance around the world.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Mid to large size companies are embracing Cloud based technologies to leverage on lower costs.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6" name="Picture Placeholder 5" descr="Cloud Accounting.jpg"/>
          <p:cNvPicPr>
            <a:picLocks noChangeAspect="1"/>
          </p:cNvPicPr>
          <p:nvPr/>
        </p:nvPicPr>
        <p:blipFill>
          <a:blip r:embed="rId2"/>
          <a:srcRect l="13553" r="13553"/>
          <a:stretch>
            <a:fillRect/>
          </a:stretch>
        </p:blipFill>
        <p:spPr>
          <a:xfrm>
            <a:off x="7867336" y="1960899"/>
            <a:ext cx="4047999" cy="3593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266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1024128" y="811368"/>
            <a:ext cx="8029720" cy="10174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solidFill>
                  <a:schemeClr val="bg2">
                    <a:lumMod val="10000"/>
                  </a:schemeClr>
                </a:solidFill>
              </a:rPr>
              <a:t>Robotic process automation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1024128" y="2130038"/>
            <a:ext cx="5685765" cy="4023360"/>
          </a:xfrm>
        </p:spPr>
        <p:txBody>
          <a:bodyPr vert="horz" lIns="0" tIns="0" rIns="0" bIns="0" rtlCol="0">
            <a:noAutofit/>
          </a:bodyPr>
          <a:lstStyle/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RPA imitates human execution of applications.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It focuses on automation of repetitive tasks and plays a significant role in bringing in process efficiencies.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RPA drives improvements in quality, scalability, and resiliency in a cost-effective way.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There is a huge opportunity for existing finance and accounting functions to optimize their processes through RPA.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6" name="Picture Placeholder 5" descr="RPA.png"/>
          <p:cNvPicPr>
            <a:picLocks noChangeAspect="1"/>
          </p:cNvPicPr>
          <p:nvPr/>
        </p:nvPicPr>
        <p:blipFill>
          <a:blip r:embed="rId2"/>
          <a:srcRect l="16262" r="16262"/>
          <a:stretch>
            <a:fillRect/>
          </a:stretch>
        </p:blipFill>
        <p:spPr>
          <a:xfrm>
            <a:off x="7415287" y="2142706"/>
            <a:ext cx="4258615" cy="3867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508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28789" y="4919729"/>
            <a:ext cx="8461421" cy="1722389"/>
          </a:xfrm>
        </p:spPr>
        <p:txBody>
          <a:bodyPr>
            <a:normAutofit/>
          </a:bodyPr>
          <a:lstStyle/>
          <a:p>
            <a:r>
              <a:rPr lang="en-US" sz="5400" dirty="0">
                <a:cs typeface="Calibri" panose="020F0502020204030204" pitchFamily="34" charset="0"/>
              </a:rPr>
              <a:t>Future of the CA Profession</a:t>
            </a:r>
          </a:p>
        </p:txBody>
      </p:sp>
      <p:pic>
        <p:nvPicPr>
          <p:cNvPr id="11" name="Picture Placeholder 10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" t="14771" r="-423" b="18883"/>
          <a:stretch/>
        </p:blipFill>
        <p:spPr/>
      </p:pic>
    </p:spTree>
    <p:extLst>
      <p:ext uri="{BB962C8B-B14F-4D97-AF65-F5344CB8AC3E}">
        <p14:creationId xmlns:p14="http://schemas.microsoft.com/office/powerpoint/2010/main" val="14017415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946953" y="837128"/>
            <a:ext cx="7231132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solidFill>
                  <a:schemeClr val="bg2">
                    <a:lumMod val="10000"/>
                  </a:schemeClr>
                </a:solidFill>
              </a:rPr>
              <a:t>FinTech is the new future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946953" y="2182968"/>
            <a:ext cx="7073641" cy="4320862"/>
          </a:xfrm>
        </p:spPr>
        <p:txBody>
          <a:bodyPr vert="horz" lIns="0" tIns="0" rIns="0" bIns="0" rtlCol="0">
            <a:noAutofit/>
          </a:bodyPr>
          <a:lstStyle/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Simply put, FinTech is the use of technology to support or enable financial services. It has impacted a wide array of sectors, including lending, personal finance, consumer banking and small business tools.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New Innovations in FinTech -</a:t>
            </a:r>
          </a:p>
          <a:p>
            <a:pPr lvl="2"/>
            <a:r>
              <a:rPr lang="en-US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Digital Currency and e-wallets</a:t>
            </a:r>
          </a:p>
          <a:p>
            <a:pPr lvl="2"/>
            <a:r>
              <a:rPr lang="en-US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Portfolio Management</a:t>
            </a:r>
          </a:p>
          <a:p>
            <a:pPr lvl="2"/>
            <a:r>
              <a:rPr lang="en-US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Stock Market Trading</a:t>
            </a:r>
          </a:p>
          <a:p>
            <a:pPr lvl="2"/>
            <a:r>
              <a:rPr lang="en-US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Online Insurance</a:t>
            </a:r>
          </a:p>
          <a:p>
            <a:pPr lvl="2"/>
            <a:r>
              <a:rPr lang="en-US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Invoicing and Tax Computing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Opportunities for CAs in this sector seems very promising.</a:t>
            </a:r>
          </a:p>
        </p:txBody>
      </p:sp>
      <p:pic>
        <p:nvPicPr>
          <p:cNvPr id="6" name="Picture Placeholder 5" descr="finte.jpg"/>
          <p:cNvPicPr>
            <a:picLocks noChangeAspect="1"/>
          </p:cNvPicPr>
          <p:nvPr/>
        </p:nvPicPr>
        <p:blipFill>
          <a:blip r:embed="rId2"/>
          <a:srcRect l="14196" r="14196"/>
          <a:stretch>
            <a:fillRect/>
          </a:stretch>
        </p:blipFill>
        <p:spPr>
          <a:xfrm>
            <a:off x="8166308" y="2442386"/>
            <a:ext cx="3524948" cy="329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3447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dirty="0">
                <a:cs typeface="Calibri" panose="020F0502020204030204" pitchFamily="34" charset="0"/>
              </a:rPr>
              <a:t>PROFESSION IN A DISRUPTIVE ERA</a:t>
            </a:r>
            <a:endParaRPr lang="en-US" sz="5400" dirty="0"/>
          </a:p>
        </p:txBody>
      </p:sp>
      <p:pic>
        <p:nvPicPr>
          <p:cNvPr id="24584" name="Picture 8" descr="What is Digitisation? - Digitisation of records | AGS Records Management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24993" b="24993"/>
          <a:stretch>
            <a:fillRect/>
          </a:stretch>
        </p:blipFill>
        <p:spPr bwMode="auto">
          <a:xfrm>
            <a:off x="0" y="-1"/>
            <a:ext cx="12188952" cy="46551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28409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Borderless World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24128" y="2286000"/>
            <a:ext cx="5193792" cy="40233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20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Business today spans cross borders leading to a territorially borderless world.</a:t>
            </a: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20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Accountants should learn to deal with multiple accounting systems.</a:t>
            </a: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20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Knowledge of Accountants to be pan globe which would ease the conversion of opportunities.</a:t>
            </a:r>
          </a:p>
        </p:txBody>
      </p:sp>
      <p:pic>
        <p:nvPicPr>
          <p:cNvPr id="1026" name="Picture 2" descr="Evolving technologies: India&amp;#39;s big leap into the digital world - The  Economic Tim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4626" y="2113872"/>
            <a:ext cx="4804068" cy="3202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Credibility in Financial Reporting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24128" y="2286000"/>
            <a:ext cx="5494238" cy="40233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20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Building credibility in Financial Reporting is a big challenge both in developed and developing countries.</a:t>
            </a: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20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Various corporate scandals around the world has impacted the credibility of financial reporting</a:t>
            </a: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20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Increased volatility in capital markets</a:t>
            </a: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20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Public skepticism about the financial reporting process</a:t>
            </a:r>
          </a:p>
        </p:txBody>
      </p:sp>
      <p:pic>
        <p:nvPicPr>
          <p:cNvPr id="60418" name="Picture 2" descr="Public Policy Statements - Accounting, Auditing and Financial Report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06986" y="2187665"/>
            <a:ext cx="4564289" cy="3651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Convergence to International Standards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24128" y="2286000"/>
            <a:ext cx="5494238" cy="40233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20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Convergence to International Accounting Standards is the need of the hour</a:t>
            </a: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20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Handholding the Clients to walk through the transition of this Convergence without disturbing their normal business operations</a:t>
            </a: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20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Convergence will lead to increased transparency, greater accountability and better understanding by the public world wide.</a:t>
            </a:r>
          </a:p>
        </p:txBody>
      </p:sp>
      <p:pic>
        <p:nvPicPr>
          <p:cNvPr id="63490" name="Picture 2" descr="HENRY HARVIN vs EY vs KPMG IFRS Course Review (Don&amp;#39;t Ignore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4973" y="2194560"/>
            <a:ext cx="4702629" cy="31350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837127"/>
            <a:ext cx="9720072" cy="901522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sz="5400" dirty="0">
                <a:cs typeface="Calibri" panose="020F0502020204030204" pitchFamily="34" charset="0"/>
              </a:rPr>
              <a:t>Implementation of IFRS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2071954"/>
            <a:ext cx="9317607" cy="4023360"/>
          </a:xfrm>
        </p:spPr>
        <p:txBody>
          <a:bodyPr vert="horz" lIns="0" tIns="0" rIns="0" bIns="0" rtlCol="0">
            <a:noAutofit/>
          </a:bodyPr>
          <a:lstStyle/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Increasing complexity of business operations and globalisation of capital markets make mandatory a single set of high quality reporting standards.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IFRS is a single set of high quality, understandable and enforceable global accounting standards. It is “Principle based” set of standards which are drafted lucidly and are easy to understand and apply.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Users of the statements are no longer limited to a single country.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Need for a uniform financial reporting system has been felt for preparing comparable and globally understandable financial statements.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There is a need for a single set of high quality global accounting standards.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835018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PDF] The Implication of US GAAP and IFRS Convergence on American Business |  Semantic Schol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605319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Promoting Strong Corporate Governance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24128" y="2286000"/>
            <a:ext cx="5494238" cy="40233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20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Profession has a huge responsibility of promoting strong Corporate Governance..</a:t>
            </a: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20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Corporate Governance will enhance the credibility of any organization and their Financial Reporting</a:t>
            </a: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200"/>
              </a:spcAft>
              <a:buClr>
                <a:schemeClr val="accent1">
                  <a:lumMod val="60000"/>
                  <a:lumOff val="40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Management and the Profession should work together for good corporate governance. </a:t>
            </a:r>
          </a:p>
        </p:txBody>
      </p:sp>
      <p:pic>
        <p:nvPicPr>
          <p:cNvPr id="64514" name="Picture 2" descr="Corporate Governanc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2057" y="2194559"/>
            <a:ext cx="4767943" cy="31786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600" dirty="0"/>
              <a:t>GLOBAL OPPORTUNITIES FOR MEMBERS</a:t>
            </a:r>
          </a:p>
        </p:txBody>
      </p:sp>
      <p:pic>
        <p:nvPicPr>
          <p:cNvPr id="2050" name="Picture 2" descr="Which Door to Choose - Difficult Choices Concept - Free Stock Photo by Jack  Moreh on Stockvault.net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32" b="19332"/>
          <a:stretch>
            <a:fillRect/>
          </a:stretch>
        </p:blipFill>
        <p:spPr bwMode="auto">
          <a:xfrm>
            <a:off x="3048" y="0"/>
            <a:ext cx="12188952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0043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24128" y="824249"/>
            <a:ext cx="10771632" cy="914400"/>
          </a:xfrm>
        </p:spPr>
        <p:txBody>
          <a:bodyPr>
            <a:normAutofit/>
          </a:bodyPr>
          <a:lstStyle/>
          <a:p>
            <a:r>
              <a:rPr lang="en-US" sz="5400" dirty="0">
                <a:cs typeface="Calibri" panose="020F0502020204030204" pitchFamily="34" charset="0"/>
              </a:rPr>
              <a:t>GULF region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24129" y="2060621"/>
            <a:ext cx="6225757" cy="4468969"/>
          </a:xfrm>
        </p:spPr>
        <p:txBody>
          <a:bodyPr vert="horz" lIns="0" tIns="0" rIns="0" bIns="0" rtlCol="0">
            <a:noAutofit/>
          </a:bodyPr>
          <a:lstStyle/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One of the most favourite destinations for CA’s is the Gulf region, comprising Bahrain, Kuwait, Oman, Qatar, Saudi Arabia and UAE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The resurgent Gulf region offers excellent growth opportunities to thousands of Indian CA’s who are extremely successful and they are highly respected for their commitment and hardworking attitude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CAs working in the Gulf region are offered attractive pay packages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The new tax regime of Oman VAT from April,2020 and Corporate Law from June 2023 will boost the opportunities for CAs</a:t>
            </a:r>
            <a:endParaRPr lang="en-IN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US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21506" name="Picture 2" descr="Raja Mandala: Rethinking the Gulf | The Indian Expres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40832" y="2586447"/>
            <a:ext cx="4463967" cy="24819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79175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2C50832-0B36-43C5-98EC-4CD165D78718}"/>
              </a:ext>
            </a:extLst>
          </p:cNvPr>
          <p:cNvSpPr txBox="1">
            <a:spLocks/>
          </p:cNvSpPr>
          <p:nvPr/>
        </p:nvSpPr>
        <p:spPr>
          <a:xfrm>
            <a:off x="991674" y="811368"/>
            <a:ext cx="7585656" cy="927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/>
              <a:t>A dIGITAL world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52A9C73-06ED-419B-81B5-491CBFC223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1674" y="2125014"/>
            <a:ext cx="5705340" cy="4184346"/>
          </a:xfrm>
        </p:spPr>
        <p:txBody>
          <a:bodyPr vert="horz" lIns="0" tIns="0" rIns="0" bIns="0" rtlCol="0">
            <a:noAutofit/>
          </a:bodyPr>
          <a:lstStyle/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Digital transformation  is sweeping across the globe.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Internet is becoming all invasive – pushing the global economy to go digital.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Digitisation is the new growth multiplier-</a:t>
            </a:r>
          </a:p>
          <a:p>
            <a:pPr lvl="2"/>
            <a:r>
              <a:rPr lang="en-IN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Re-calibrating business models and market places for value creation.</a:t>
            </a:r>
          </a:p>
          <a:p>
            <a:pPr lvl="2"/>
            <a:r>
              <a:rPr lang="en-IN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Enabling Development for all, e.g. Online Education, Online Banking etc.</a:t>
            </a:r>
          </a:p>
          <a:p>
            <a:pPr lvl="2"/>
            <a:r>
              <a:rPr lang="en-IN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Driver of Global inclusiveness</a:t>
            </a: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.</a:t>
            </a:r>
          </a:p>
          <a:p>
            <a:pPr marL="0" indent="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None/>
            </a:pPr>
            <a:endParaRPr lang="en-US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8" name="Picture Placeholder 6" descr="Automation.jpg"/>
          <p:cNvPicPr>
            <a:picLocks noChangeAspect="1"/>
          </p:cNvPicPr>
          <p:nvPr/>
        </p:nvPicPr>
        <p:blipFill>
          <a:blip r:embed="rId2"/>
          <a:srcRect l="11308" r="11308"/>
          <a:stretch>
            <a:fillRect/>
          </a:stretch>
        </p:blipFill>
        <p:spPr>
          <a:xfrm>
            <a:off x="7443989" y="2152724"/>
            <a:ext cx="4211393" cy="369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046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1024128" y="875764"/>
            <a:ext cx="9720072" cy="901520"/>
          </a:xfrm>
        </p:spPr>
        <p:txBody>
          <a:bodyPr>
            <a:normAutofit/>
          </a:bodyPr>
          <a:lstStyle/>
          <a:p>
            <a:r>
              <a:rPr lang="en-IN" sz="5400" dirty="0"/>
              <a:t>Australia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1024128" y="2187862"/>
            <a:ext cx="6316830" cy="4393241"/>
          </a:xfrm>
        </p:spPr>
        <p:txBody>
          <a:bodyPr vert="horz" lIns="0" tIns="0" rIns="0" bIns="0" rtlCol="0">
            <a:noAutofit/>
          </a:bodyPr>
          <a:lstStyle/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Indian CAs have excellent career opportunities in Sydney, Melbourne, Brisbane, Perth, Adelaide and Canberra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ICAI has signed Mutual Recognition Agreements- MRA’s with Chartered Accountants Australia &amp; New Zealand (CAANZ)  and with CPA Australia so that the Indian CA is recognised in Australia through principles of reciprocity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Australia attracts a lot of Indian CAs because of excellent pay packages in the Banking, Pension and Insurance sectors</a:t>
            </a:r>
          </a:p>
        </p:txBody>
      </p:sp>
      <p:pic>
        <p:nvPicPr>
          <p:cNvPr id="20482" name="Picture 2" descr="Australia Physical Map – Freeworldmaps.net"/>
          <p:cNvPicPr>
            <a:picLocks noChangeAspect="1" noChangeArrowheads="1"/>
          </p:cNvPicPr>
          <p:nvPr/>
        </p:nvPicPr>
        <p:blipFill>
          <a:blip r:embed="rId2"/>
          <a:srcRect l="663" t="545" r="949" b="1070"/>
          <a:stretch>
            <a:fillRect/>
          </a:stretch>
        </p:blipFill>
        <p:spPr bwMode="auto">
          <a:xfrm>
            <a:off x="7471954" y="2259874"/>
            <a:ext cx="4232366" cy="32134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322217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1024128" y="811369"/>
            <a:ext cx="8686801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5400" dirty="0"/>
              <a:t>SAARC Countries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1024128" y="2141113"/>
            <a:ext cx="6394103" cy="4285445"/>
          </a:xfrm>
        </p:spPr>
        <p:txBody>
          <a:bodyPr vert="horz" lIns="0" tIns="0" rIns="0" bIns="0" rtlCol="0">
            <a:noAutofit/>
          </a:bodyPr>
          <a:lstStyle/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Indian CAs have a strong presence in the SAARC Region and we find that many Indian CAs working in Nepal, Bangladesh, Pakistan, Sri Lanka and Bhutan are highly successful.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ICAI closely works with the-</a:t>
            </a:r>
          </a:p>
          <a:p>
            <a:pPr lvl="2"/>
            <a:r>
              <a:rPr lang="en-IN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Institute of Chartered Accountants of Nepal (ICAN)</a:t>
            </a:r>
          </a:p>
          <a:p>
            <a:pPr lvl="2"/>
            <a:r>
              <a:rPr lang="en-IN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Institute of Chartered Accountants of Pakistan (ICAP)</a:t>
            </a:r>
          </a:p>
          <a:p>
            <a:pPr lvl="2"/>
            <a:r>
              <a:rPr lang="en-IN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Institute of Chartered Accountants of Bangladesh</a:t>
            </a:r>
          </a:p>
          <a:p>
            <a:pPr lvl="2"/>
            <a:r>
              <a:rPr lang="en-IN" sz="20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Institute of Chartered Accountants of Sri Lanka</a:t>
            </a:r>
          </a:p>
          <a:p>
            <a:pPr marL="173736" lvl="1" indent="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None/>
            </a:pPr>
            <a:r>
              <a:rPr lang="en-IN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and has initiated discussions with them for MoUs on knowledge sharing and mutual recognitions.</a:t>
            </a:r>
          </a:p>
        </p:txBody>
      </p:sp>
      <p:pic>
        <p:nvPicPr>
          <p:cNvPr id="19458" name="Picture 2" descr="South Asia Political Map, South Asia Map"/>
          <p:cNvPicPr>
            <a:picLocks noChangeAspect="1" noChangeArrowheads="1"/>
          </p:cNvPicPr>
          <p:nvPr/>
        </p:nvPicPr>
        <p:blipFill>
          <a:blip r:embed="rId2"/>
          <a:srcRect l="13901" t="38801" r="34670" b="8125"/>
          <a:stretch>
            <a:fillRect/>
          </a:stretch>
        </p:blipFill>
        <p:spPr bwMode="auto">
          <a:xfrm>
            <a:off x="7512902" y="2351314"/>
            <a:ext cx="4099980" cy="32526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35921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1056068" y="824248"/>
            <a:ext cx="8686801" cy="901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5400" dirty="0"/>
              <a:t>United States of America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1056068" y="2305317"/>
            <a:ext cx="6024001" cy="4016921"/>
          </a:xfrm>
        </p:spPr>
        <p:txBody>
          <a:bodyPr vert="horz" lIns="0" tIns="0" rIns="0" bIns="0" rtlCol="0">
            <a:noAutofit/>
          </a:bodyPr>
          <a:lstStyle/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America is another favourite destination for Indian CAs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ICAI is working towards working with AICPA – The American Institute of Certified Public Accountants which is the largest accounting body of the world, for mutual recognition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Indian CAs provide various consultancy services like tax advice, accounting services and assistance in Mergers &amp; Acquisitions</a:t>
            </a:r>
            <a:endParaRPr lang="en-IN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8434" name="Picture 2" descr="Map of the United States - Nations Online Project"/>
          <p:cNvPicPr>
            <a:picLocks noChangeAspect="1" noChangeArrowheads="1"/>
          </p:cNvPicPr>
          <p:nvPr/>
        </p:nvPicPr>
        <p:blipFill>
          <a:blip r:embed="rId2"/>
          <a:srcRect l="1119" t="1773" r="727" b="1747"/>
          <a:stretch>
            <a:fillRect/>
          </a:stretch>
        </p:blipFill>
        <p:spPr bwMode="auto">
          <a:xfrm>
            <a:off x="7197634" y="2338251"/>
            <a:ext cx="4585063" cy="27170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27221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EBF11-F173-EFDC-8E42-15490A4AA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MRA’s with other countries</a:t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CFB7C-3811-C60E-2D60-7E7809AE6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6637435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England &amp; Wales – The Institute of Chartered Accountants in England &amp; Wales (ICAEW)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Ireland – CPA Ireland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Canada – CPA Canada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South Africa – South Africa Institute of Chartered Accountants (SAICA)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Malaysia – The Malaysian Institute of Certified Public Accountants (MICPA)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Nepal – The Institute of Chartered Accountants  of Nepal ( ICAN)</a:t>
            </a:r>
            <a:endParaRPr lang="en-IN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028" name="Picture 4" descr="1,049,300+ Agreement Stock Photos, Pictures &amp; Royalty-Free Images - iStock  | Business agreement, Paris agreement, Lease agreement">
            <a:extLst>
              <a:ext uri="{FF2B5EF4-FFF2-40B4-BE49-F238E27FC236}">
                <a16:creationId xmlns:a16="http://schemas.microsoft.com/office/drawing/2014/main" id="{BD4C97CE-D285-A0C2-5F0A-DB4A4ECA6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564" y="2285999"/>
            <a:ext cx="4170954" cy="3519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3109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The new eco-system in India</a:t>
            </a:r>
          </a:p>
        </p:txBody>
      </p:sp>
      <p:pic>
        <p:nvPicPr>
          <p:cNvPr id="8196" name="Picture 4" descr="IT Automation Trends To Watch in 2021 – BMC Blogs"/>
          <p:cNvPicPr>
            <a:picLocks noGrp="1" noChangeAspect="1" noChangeArrowheads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" t="20877" r="-528" b="13481"/>
          <a:stretch/>
        </p:blipFill>
        <p:spPr bwMode="auto">
          <a:xfrm>
            <a:off x="3048" y="0"/>
            <a:ext cx="12188952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616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249" y="837126"/>
            <a:ext cx="9720072" cy="888643"/>
          </a:xfrm>
        </p:spPr>
        <p:txBody>
          <a:bodyPr>
            <a:normAutofit/>
          </a:bodyPr>
          <a:lstStyle/>
          <a:p>
            <a:r>
              <a:rPr lang="en-US" sz="5400" dirty="0"/>
              <a:t>Growth of Start ups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249" y="2286000"/>
            <a:ext cx="6200920" cy="4023360"/>
          </a:xfrm>
        </p:spPr>
        <p:txBody>
          <a:bodyPr vert="horz" lIns="0" tIns="0" rIns="0" bIns="0" rtlCol="0">
            <a:noAutofit/>
          </a:bodyPr>
          <a:lstStyle/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Chartered Accountants play an important role in the management of working capital and core seed capital which leads to financial profitability for a startup.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The Indian Government has introduced numerous initiatives for energizing start-ups which include:</a:t>
            </a:r>
          </a:p>
          <a:p>
            <a:pPr lvl="2"/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Ease of compliance</a:t>
            </a:r>
          </a:p>
          <a:p>
            <a:pPr lvl="2"/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Angel Tax Exemption</a:t>
            </a:r>
          </a:p>
          <a:p>
            <a:pPr lvl="2"/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Tax Holidays</a:t>
            </a:r>
          </a:p>
          <a:p>
            <a:pPr lvl="2"/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Reduction in Corporate taxes</a:t>
            </a:r>
            <a:endParaRPr lang="en-US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4" name="Picture 3" descr="banner-small-startup-insights_402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9747" y="2286000"/>
            <a:ext cx="4391696" cy="31746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52968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>
                <a:cs typeface="Calibri" panose="020F0502020204030204" pitchFamily="34" charset="0"/>
              </a:rPr>
              <a:t>conclusion</a:t>
            </a:r>
            <a:endParaRPr lang="en-US" sz="540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9218" name="Picture 2" descr="3 Things To Follow That will Grow Your Business - B2b Marketing Strateg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" y="0"/>
            <a:ext cx="12188952" cy="457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82065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249" y="856444"/>
            <a:ext cx="10366499" cy="3127727"/>
          </a:xfrm>
        </p:spPr>
        <p:txBody>
          <a:bodyPr vert="horz" lIns="0" tIns="0" rIns="0" bIns="0" rtlCol="0">
            <a:noAutofit/>
          </a:bodyPr>
          <a:lstStyle/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The world economy is going Digital.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New opportunities have made up-skilling mandatory.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Corporates are hiring new generation professionals.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Disruption is the new normal.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Adapt to changes and ease the Challenges that our clients are facing.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Keep an open mind to different cultures and professions.</a:t>
            </a:r>
            <a:endParaRPr lang="en-US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The Way forward for the profession looks exciting.</a:t>
            </a:r>
            <a:endParaRPr lang="en-US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2050" name="Picture 2" descr="Read This If You Feel Lost Right Now And Can't See A Way Forward | by  Brianna Wiest | Medium"/>
          <p:cNvPicPr>
            <a:picLocks noChangeAspect="1" noChangeArrowheads="1"/>
          </p:cNvPicPr>
          <p:nvPr/>
        </p:nvPicPr>
        <p:blipFill>
          <a:blip r:embed="rId2"/>
          <a:srcRect t="44335"/>
          <a:stretch>
            <a:fillRect/>
          </a:stretch>
        </p:blipFill>
        <p:spPr bwMode="auto">
          <a:xfrm>
            <a:off x="3017520" y="4045857"/>
            <a:ext cx="6744790" cy="25378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244350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CA. K.RAGHU</a:t>
            </a:r>
          </a:p>
          <a:p>
            <a:r>
              <a:rPr lang="en-US" sz="2400" dirty="0"/>
              <a:t>cakraghu@kraghu.com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" t="26121" r="-106" b="23865"/>
          <a:stretch/>
        </p:blipFill>
        <p:spPr/>
      </p:pic>
    </p:spTree>
    <p:extLst>
      <p:ext uri="{BB962C8B-B14F-4D97-AF65-F5344CB8AC3E}">
        <p14:creationId xmlns:p14="http://schemas.microsoft.com/office/powerpoint/2010/main" val="1439558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DDE88-3213-BBB7-B25C-4EF1CE02A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NEED TO BUILD NEXT GENERATION ACCOUNTING CA FIRMS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41B13-3890-DEC2-4BAE-0533E7CDB4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084832"/>
            <a:ext cx="6443472" cy="4023360"/>
          </a:xfrm>
        </p:spPr>
        <p:txBody>
          <a:bodyPr>
            <a:noAutofit/>
          </a:bodyPr>
          <a:lstStyle/>
          <a:p>
            <a:endParaRPr lang="en-US" dirty="0"/>
          </a:p>
          <a:p>
            <a:pPr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Embrace Technology</a:t>
            </a:r>
          </a:p>
          <a:p>
            <a:pPr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Engage with IT Companies and Professionals </a:t>
            </a:r>
          </a:p>
          <a:p>
            <a:pPr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Upskilling of Partners and Staff</a:t>
            </a:r>
          </a:p>
          <a:p>
            <a:pPr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Inducting new partners and hiring new staff</a:t>
            </a:r>
          </a:p>
          <a:p>
            <a:pPr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Build a broader client business</a:t>
            </a:r>
          </a:p>
          <a:p>
            <a:pPr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Networking with other CA firms</a:t>
            </a:r>
            <a:endParaRPr lang="en-IN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  <a:p>
            <a:pPr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Era of Specialisation </a:t>
            </a:r>
          </a:p>
          <a:p>
            <a:pPr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IN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Explore new opportunities </a:t>
            </a:r>
            <a:endParaRPr lang="en-IN" dirty="0"/>
          </a:p>
          <a:p>
            <a:pPr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IN" dirty="0"/>
          </a:p>
          <a:p>
            <a:endParaRPr lang="en-IN" dirty="0"/>
          </a:p>
        </p:txBody>
      </p:sp>
      <p:pic>
        <p:nvPicPr>
          <p:cNvPr id="1026" name="Picture 2" descr="How to Build Your Dream Accounting Firm as Inspired by &quot;The E-Myth  Accountant&quot;">
            <a:extLst>
              <a:ext uri="{FF2B5EF4-FFF2-40B4-BE49-F238E27FC236}">
                <a16:creationId xmlns:a16="http://schemas.microsoft.com/office/drawing/2014/main" id="{2CF3D0A7-09FE-6788-7633-343EEB5C0A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1" y="2084831"/>
            <a:ext cx="4073235" cy="402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195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D3260-4876-3301-EA66-EEBB866D0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SERVICE OFFERINGS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A810D4-9F20-70AF-A64F-398E8B5131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1990026"/>
            <a:ext cx="5071872" cy="4023360"/>
          </a:xfrm>
        </p:spPr>
        <p:txBody>
          <a:bodyPr>
            <a:normAutofit/>
          </a:bodyPr>
          <a:lstStyle/>
          <a:p>
            <a:pPr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 Valuation Services</a:t>
            </a:r>
          </a:p>
          <a:p>
            <a:pPr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Mergers and Acquisitions</a:t>
            </a:r>
          </a:p>
          <a:p>
            <a:pPr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Insolvency and Bankruptcy code, 2016</a:t>
            </a:r>
          </a:p>
          <a:p>
            <a:pPr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Forensic Audit</a:t>
            </a:r>
          </a:p>
          <a:p>
            <a:pPr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Information Systems Audit – auditing the future</a:t>
            </a:r>
          </a:p>
          <a:p>
            <a:pPr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Cyber Risk Management</a:t>
            </a:r>
          </a:p>
          <a:p>
            <a:pPr marL="0" indent="0">
              <a:buClr>
                <a:srgbClr val="00B0F0"/>
              </a:buClr>
              <a:buNone/>
            </a:pPr>
            <a:endParaRPr lang="en-US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2050" name="Picture 2" descr="Valuation: Definition &amp; Reasons for Business Valuation">
            <a:extLst>
              <a:ext uri="{FF2B5EF4-FFF2-40B4-BE49-F238E27FC236}">
                <a16:creationId xmlns:a16="http://schemas.microsoft.com/office/drawing/2014/main" id="{538052C4-28EF-0E17-72ED-6677651A9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654" y="1932350"/>
            <a:ext cx="5430982" cy="407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317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8C7A9-8A3C-9673-C973-49716103A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 VALUATION SERVICES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0D44E0-FDB4-C704-CE18-D358553C5B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548" y="1738468"/>
            <a:ext cx="7191617" cy="5119532"/>
          </a:xfrm>
        </p:spPr>
        <p:txBody>
          <a:bodyPr>
            <a:normAutofit fontScale="92500"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Valuation services by CA’s are in great demand with the growth of the Start-up sector in India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Valuers will be required to be more vigilant and careful in undertaking valuation of companies.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The Valuer should be aware of challenges and opportunities in valuation  and should capture all such risk and opportunities in its valuation procedure</a:t>
            </a:r>
            <a:r>
              <a:rPr lang="en-US" dirty="0"/>
              <a:t>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ICAI has set up “ICAI RVO” - a Section 8 Company to enroll and regulate  registered valuers as it members in accordance with the Companies (Registered Valuers and Valuation) Rules, 2017.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Courses offered by ICAI (RVO) – </a:t>
            </a:r>
          </a:p>
          <a:p>
            <a:pPr marL="0" indent="0">
              <a:buNone/>
            </a:pPr>
            <a:r>
              <a:rPr lang="en-US" dirty="0">
                <a:solidFill>
                  <a:srgbClr val="00B0F0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-</a:t>
            </a: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50 Hours Educational Course for IBBI Valuation Exam </a:t>
            </a:r>
          </a:p>
          <a:p>
            <a:pPr>
              <a:buFontTx/>
              <a:buChar char="-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Certificate of Practice </a:t>
            </a:r>
          </a:p>
          <a:p>
            <a:pPr>
              <a:buFontTx/>
              <a:buChar char="-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Continuous Educational Programme (CEP)</a:t>
            </a:r>
            <a:endParaRPr lang="en-IN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026" name="Picture 2" descr="Valuing Intellectual Property Assets">
            <a:extLst>
              <a:ext uri="{FF2B5EF4-FFF2-40B4-BE49-F238E27FC236}">
                <a16:creationId xmlns:a16="http://schemas.microsoft.com/office/drawing/2014/main" id="{A7B447A6-98B3-623C-B8E5-147936E39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745" y="2084832"/>
            <a:ext cx="3785754" cy="322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077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34E64-4DA0-4AA0-3D71-501966DF1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MERGER AND ACQUISITIONS (M&amp;A)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2B7BD9-5701-A168-A32E-C72B8B8145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084832"/>
            <a:ext cx="5792308" cy="4224528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 M&amp;A can add substantial value to business and chartered accountants must ensure that the transaction process from value to negotiation and completion is implemented successfully in order to optimize the objective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M&amp;A activity in 2023 is likely to be strong backed by rising domestic demand and healthy corporate cashflows.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Plenty of opportunities for Consulting.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M&amp;A market crossed 160 Billion US $ in 2022 and is likely to grow by 200 % in 2023.</a:t>
            </a:r>
          </a:p>
        </p:txBody>
      </p:sp>
      <p:pic>
        <p:nvPicPr>
          <p:cNvPr id="1028" name="Picture 4" descr="45,400+ Mergers And Acquisitions Stock Photos, Pictures &amp; Royalty-Free  Images - iStock | Merge, Merger icon, Business acquisition">
            <a:extLst>
              <a:ext uri="{FF2B5EF4-FFF2-40B4-BE49-F238E27FC236}">
                <a16:creationId xmlns:a16="http://schemas.microsoft.com/office/drawing/2014/main" id="{D0355AED-BABD-A634-B9EF-F5FDAC48BB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905" y="2323156"/>
            <a:ext cx="4604040" cy="337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725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55C43-6797-ACDF-A2A3-44F3D990B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INSOLVENCY AND BANKRUPTCY CODE, 2016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AEAE1-3963-052F-7361-A0342C2A5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6083254" cy="4023360"/>
          </a:xfrm>
        </p:spPr>
        <p:txBody>
          <a:bodyPr/>
          <a:lstStyle/>
          <a:p>
            <a:pPr lvl="1"/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Chartered Accountants form a large part of the Insolvency Professionals fraternity. </a:t>
            </a:r>
          </a:p>
          <a:p>
            <a:pPr lvl="1"/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The Code provides for a specialized forum to oversee all insolvency and liquidation proceedings for individuals, SMEs and corporate. </a:t>
            </a:r>
          </a:p>
          <a:p>
            <a:pPr lvl="1"/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Introduction of the code has led to improvement in recoveries by banks.</a:t>
            </a:r>
          </a:p>
          <a:p>
            <a:pPr lvl="1"/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Balance sheets of banks are being cleansed through higher write -offs, contributing to low GNPA ratios. </a:t>
            </a:r>
            <a:endParaRPr lang="en-IN" sz="2200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2050" name="Picture 2" descr="IBC is good for banking, but more is needed - PGurus">
            <a:extLst>
              <a:ext uri="{FF2B5EF4-FFF2-40B4-BE49-F238E27FC236}">
                <a16:creationId xmlns:a16="http://schemas.microsoft.com/office/drawing/2014/main" id="{773C9156-0835-7277-833C-F3688DFD5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705" y="2286000"/>
            <a:ext cx="4276458" cy="296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374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>
            <a:extLst>
              <a:ext uri="{FF2B5EF4-FFF2-40B4-BE49-F238E27FC236}">
                <a16:creationId xmlns:a16="http://schemas.microsoft.com/office/drawing/2014/main" id="{BF0F4721-A95D-4860-92B9-14899FDF5D4F}"/>
              </a:ext>
            </a:extLst>
          </p:cNvPr>
          <p:cNvSpPr txBox="1">
            <a:spLocks/>
          </p:cNvSpPr>
          <p:nvPr/>
        </p:nvSpPr>
        <p:spPr>
          <a:xfrm>
            <a:off x="1024128" y="837127"/>
            <a:ext cx="6638802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5400" dirty="0">
                <a:solidFill>
                  <a:schemeClr val="bg2">
                    <a:lumMod val="10000"/>
                  </a:schemeClr>
                </a:solidFill>
              </a:rPr>
              <a:t>forensic Audit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361B561D-18F8-4051-94D5-F8FF85C049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1992583"/>
            <a:ext cx="6638802" cy="4601400"/>
          </a:xfrm>
        </p:spPr>
        <p:txBody>
          <a:bodyPr vert="horz" lIns="0" tIns="0" rIns="0" bIns="0" rtlCol="0">
            <a:noAutofit/>
          </a:bodyPr>
          <a:lstStyle/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Today, no domain is spared from misconduct, fraudulence and injustice.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 In recent years, the complicated nature of modern fraud has driven the growth of forensic accounting.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Given the nature and types of fraud in India, the RBI has made forensic accounting audit mandatory for all banks.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Developments spurring growth of Forensic Audit:</a:t>
            </a:r>
          </a:p>
          <a:p>
            <a:pPr lvl="2"/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Complex Litigation</a:t>
            </a:r>
          </a:p>
          <a:p>
            <a:pPr lvl="2"/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Government Investigations</a:t>
            </a:r>
          </a:p>
          <a:p>
            <a:pPr lvl="2"/>
            <a:r>
              <a:rPr lang="en-US" sz="2200" dirty="0">
                <a:latin typeface="Leelawadee UI Semilight" panose="020B0402040204020203" pitchFamily="34" charset="-34"/>
                <a:cs typeface="Leelawadee UI Semilight" panose="020B0402040204020203" pitchFamily="34" charset="-34"/>
              </a:rPr>
              <a:t>Prevention and Risk Management</a:t>
            </a:r>
          </a:p>
          <a:p>
            <a:pPr marL="228600" indent="-228600"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IN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6" name="Picture Placeholder 6" descr="Forensic Audit.jpg"/>
          <p:cNvPicPr>
            <a:picLocks noChangeAspect="1"/>
          </p:cNvPicPr>
          <p:nvPr/>
        </p:nvPicPr>
        <p:blipFill>
          <a:blip r:embed="rId2"/>
          <a:srcRect l="13649" r="13649"/>
          <a:stretch>
            <a:fillRect/>
          </a:stretch>
        </p:blipFill>
        <p:spPr>
          <a:xfrm>
            <a:off x="7765961" y="1992583"/>
            <a:ext cx="4168462" cy="382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2345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f22378848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1EAB5F-88FC-4FAE-AE3C-037A3C365E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8A2F88-55C5-4ED1-9541-807C65424763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16c05727-aa75-4e4a-9b5f-8a80a1165891"/>
    <ds:schemaRef ds:uri="http://schemas.microsoft.com/office/infopath/2007/PartnerControls"/>
    <ds:schemaRef ds:uri="71af3243-3dd4-4a8d-8c0d-dd76da1f02a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F44C90D-2A62-4985-9618-3460247437B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tf22378848</Template>
  <TotalTime>0</TotalTime>
  <Words>2022</Words>
  <Application>Microsoft Office PowerPoint</Application>
  <PresentationFormat>Widescreen</PresentationFormat>
  <Paragraphs>187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6" baseType="lpstr">
      <vt:lpstr>Arial</vt:lpstr>
      <vt:lpstr>Calibri</vt:lpstr>
      <vt:lpstr>Courier New</vt:lpstr>
      <vt:lpstr>Leelawadee UI Semilight</vt:lpstr>
      <vt:lpstr>Tw Cen MT</vt:lpstr>
      <vt:lpstr>Tw Cen MT Condensed</vt:lpstr>
      <vt:lpstr>Wingdings 3</vt:lpstr>
      <vt:lpstr>tf22378848</vt:lpstr>
      <vt:lpstr>Global Opportunities &amp; FUTURE OF the CA Profession</vt:lpstr>
      <vt:lpstr>Future of the CA Profession</vt:lpstr>
      <vt:lpstr>PowerPoint Presentation</vt:lpstr>
      <vt:lpstr>NEED TO BUILD NEXT GENERATION ACCOUNTING CA FIRMS</vt:lpstr>
      <vt:lpstr>New SERVICE OFFERINGS</vt:lpstr>
      <vt:lpstr> VALUATION SERVICES </vt:lpstr>
      <vt:lpstr>MERGER AND ACQUISITIONS (M&amp;A)</vt:lpstr>
      <vt:lpstr>INSOLVENCY AND BANKRUPTCY CODE, 2016</vt:lpstr>
      <vt:lpstr>PowerPoint Presentation</vt:lpstr>
      <vt:lpstr>INFORMATION SYSTEMS AUDIT – AUDITING THE FUTURE</vt:lpstr>
      <vt:lpstr>CYBER ATTACKS</vt:lpstr>
      <vt:lpstr>CYBER RISK MANAGEMENT</vt:lpstr>
      <vt:lpstr>Intelligent Technology is shaping the future of Accounting </vt:lpstr>
      <vt:lpstr>New TRENDS IN TECHNOLOGY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PROFESSION IN A DISRUPTIVE ERA</vt:lpstr>
      <vt:lpstr>Borderless World</vt:lpstr>
      <vt:lpstr>Credibility in Financial Reporting</vt:lpstr>
      <vt:lpstr>Convergence to International Standards</vt:lpstr>
      <vt:lpstr>Implementation of IFRS</vt:lpstr>
      <vt:lpstr>PowerPoint Presentation</vt:lpstr>
      <vt:lpstr>Promoting Strong Corporate Governance</vt:lpstr>
      <vt:lpstr>GLOBAL OPPORTUNITIES FOR MEMBERS</vt:lpstr>
      <vt:lpstr>GULF region</vt:lpstr>
      <vt:lpstr>Australia</vt:lpstr>
      <vt:lpstr>PowerPoint Presentation</vt:lpstr>
      <vt:lpstr>PowerPoint Presentation</vt:lpstr>
      <vt:lpstr>MRA’s with other countries </vt:lpstr>
      <vt:lpstr>The new eco-system in India</vt:lpstr>
      <vt:lpstr>Growth of Start ups</vt:lpstr>
      <vt:lpstr>conclusion</vt:lpstr>
      <vt:lpstr>PowerPoint Presentation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2020-08-13T16:50:24Z</dcterms:created>
  <dcterms:modified xsi:type="dcterms:W3CDTF">2023-08-02T07:25:06Z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