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4.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9.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41.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42.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43.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4.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45.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46.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47.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48.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49.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50.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51.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notesSlides/notesSlide54.xml" ContentType="application/vnd.openxmlformats-officedocument.presentationml.notesSlide+xml"/>
  <Override PartName="/ppt/charts/chart11.xml" ContentType="application/vnd.openxmlformats-officedocument.drawingml.chart+xml"/>
  <Override PartName="/ppt/theme/themeOverride11.xml" ContentType="application/vnd.openxmlformats-officedocument.themeOverride+xml"/>
  <Override PartName="/ppt/charts/chart12.xml" ContentType="application/vnd.openxmlformats-officedocument.drawingml.chart+xml"/>
  <Override PartName="/ppt/theme/themeOverride12.xml" ContentType="application/vnd.openxmlformats-officedocument.themeOverr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rts/chart13.xml" ContentType="application/vnd.openxmlformats-officedocument.drawingml.chart+xml"/>
  <Override PartName="/ppt/theme/themeOverride13.xml" ContentType="application/vnd.openxmlformats-officedocument.themeOverride+xml"/>
  <Override PartName="/ppt/notesSlides/notesSlide57.xml" ContentType="application/vnd.openxmlformats-officedocument.presentationml.notesSlide+xml"/>
  <Override PartName="/ppt/charts/chart14.xml" ContentType="application/vnd.openxmlformats-officedocument.drawingml.chart+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1"/>
  </p:sldMasterIdLst>
  <p:notesMasterIdLst>
    <p:notesMasterId r:id="rId96"/>
  </p:notesMasterIdLst>
  <p:sldIdLst>
    <p:sldId id="257" r:id="rId2"/>
    <p:sldId id="3432" r:id="rId3"/>
    <p:sldId id="3433" r:id="rId4"/>
    <p:sldId id="3434" r:id="rId5"/>
    <p:sldId id="3435" r:id="rId6"/>
    <p:sldId id="3491" r:id="rId7"/>
    <p:sldId id="3441" r:id="rId8"/>
    <p:sldId id="3492" r:id="rId9"/>
    <p:sldId id="3493" r:id="rId10"/>
    <p:sldId id="274" r:id="rId11"/>
    <p:sldId id="3422" r:id="rId12"/>
    <p:sldId id="3425" r:id="rId13"/>
    <p:sldId id="686" r:id="rId14"/>
    <p:sldId id="298" r:id="rId15"/>
    <p:sldId id="286" r:id="rId16"/>
    <p:sldId id="287" r:id="rId17"/>
    <p:sldId id="285" r:id="rId18"/>
    <p:sldId id="294" r:id="rId19"/>
    <p:sldId id="295" r:id="rId20"/>
    <p:sldId id="296" r:id="rId21"/>
    <p:sldId id="369" r:id="rId22"/>
    <p:sldId id="375" r:id="rId23"/>
    <p:sldId id="379" r:id="rId24"/>
    <p:sldId id="378" r:id="rId25"/>
    <p:sldId id="408" r:id="rId26"/>
    <p:sldId id="423" r:id="rId27"/>
    <p:sldId id="424" r:id="rId28"/>
    <p:sldId id="435" r:id="rId29"/>
    <p:sldId id="3489" r:id="rId30"/>
    <p:sldId id="3486" r:id="rId31"/>
    <p:sldId id="410" r:id="rId32"/>
    <p:sldId id="411" r:id="rId33"/>
    <p:sldId id="412" r:id="rId34"/>
    <p:sldId id="413" r:id="rId35"/>
    <p:sldId id="3436" r:id="rId36"/>
    <p:sldId id="494" r:id="rId37"/>
    <p:sldId id="493" r:id="rId38"/>
    <p:sldId id="438" r:id="rId39"/>
    <p:sldId id="353" r:id="rId40"/>
    <p:sldId id="441" r:id="rId41"/>
    <p:sldId id="442" r:id="rId42"/>
    <p:sldId id="443" r:id="rId43"/>
    <p:sldId id="495" r:id="rId44"/>
    <p:sldId id="496" r:id="rId45"/>
    <p:sldId id="444" r:id="rId46"/>
    <p:sldId id="448" r:id="rId47"/>
    <p:sldId id="449" r:id="rId48"/>
    <p:sldId id="450" r:id="rId49"/>
    <p:sldId id="467" r:id="rId50"/>
    <p:sldId id="498" r:id="rId51"/>
    <p:sldId id="499" r:id="rId52"/>
    <p:sldId id="500" r:id="rId53"/>
    <p:sldId id="3437" r:id="rId54"/>
    <p:sldId id="440" r:id="rId55"/>
    <p:sldId id="453" r:id="rId56"/>
    <p:sldId id="455" r:id="rId57"/>
    <p:sldId id="456" r:id="rId58"/>
    <p:sldId id="457" r:id="rId59"/>
    <p:sldId id="472" r:id="rId60"/>
    <p:sldId id="473" r:id="rId61"/>
    <p:sldId id="501" r:id="rId62"/>
    <p:sldId id="475" r:id="rId63"/>
    <p:sldId id="476" r:id="rId64"/>
    <p:sldId id="502" r:id="rId65"/>
    <p:sldId id="479" r:id="rId66"/>
    <p:sldId id="480" r:id="rId67"/>
    <p:sldId id="3438" r:id="rId68"/>
    <p:sldId id="335" r:id="rId69"/>
    <p:sldId id="482" r:id="rId70"/>
    <p:sldId id="463" r:id="rId71"/>
    <p:sldId id="483" r:id="rId72"/>
    <p:sldId id="484" r:id="rId73"/>
    <p:sldId id="485" r:id="rId74"/>
    <p:sldId id="486" r:id="rId75"/>
    <p:sldId id="487" r:id="rId76"/>
    <p:sldId id="465" r:id="rId77"/>
    <p:sldId id="488" r:id="rId78"/>
    <p:sldId id="489" r:id="rId79"/>
    <p:sldId id="490" r:id="rId80"/>
    <p:sldId id="491" r:id="rId81"/>
    <p:sldId id="492" r:id="rId82"/>
    <p:sldId id="3488" r:id="rId83"/>
    <p:sldId id="311" r:id="rId84"/>
    <p:sldId id="3439" r:id="rId85"/>
    <p:sldId id="3487" r:id="rId86"/>
    <p:sldId id="339" r:id="rId87"/>
    <p:sldId id="340" r:id="rId88"/>
    <p:sldId id="342" r:id="rId89"/>
    <p:sldId id="355" r:id="rId90"/>
    <p:sldId id="3421" r:id="rId91"/>
    <p:sldId id="3431" r:id="rId92"/>
    <p:sldId id="407" r:id="rId93"/>
    <p:sldId id="3424" r:id="rId94"/>
    <p:sldId id="3423" r:id="rId9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balika"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4F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85" autoAdjust="0"/>
    <p:restoredTop sz="96132" autoAdjust="0"/>
  </p:normalViewPr>
  <p:slideViewPr>
    <p:cSldViewPr snapToGrid="0" snapToObjects="1">
      <p:cViewPr varScale="1">
        <p:scale>
          <a:sx n="121" d="100"/>
          <a:sy n="121" d="100"/>
        </p:scale>
        <p:origin x="584" y="1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56" d="100"/>
          <a:sy n="56" d="100"/>
        </p:scale>
        <p:origin x="-249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oleObject" Target="file:///C:\Users\hp\Desktop\Mohit%20Baijal\QRB_Meetings\Summary_QR%20Reports\Working%20Sheets\Workings_2020-21.xlsx"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C:\Users\Admin\Desktop\QRB_Meetings\Summary_QR%20Reports\Working%20Sheets\Workings_2019-20.xlsx" TargetMode="External"/><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oleObject" Target="file:////10.0.35.178\frrb%20data\Overall%20status\Overall%20Status_in%20Excel_Updated%20117th%20Meeting.xlsx" TargetMode="External"/><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2" Type="http://schemas.openxmlformats.org/officeDocument/2006/relationships/oleObject" Target="file:////10.0.35.178\frrb%20data\Overall%20status\Overall%20Status_in%20Excel_Updated%20117th%20Meeting.xlsx" TargetMode="External"/><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oleObject" Target="file:///F:\frrb%20data\Frrb%202008-09\TR\Publication_FRRB\publication%20-vol%203\No%20of%20observations_AS%20wise_publication%20VOl%203.xls" TargetMode="External"/><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4.xml"/></Relationships>
</file>

<file path=ppt/charts/_rels/chart2.xml.rels><?xml version="1.0" encoding="UTF-8" standalone="yes"?>
<Relationships xmlns="http://schemas.openxmlformats.org/package/2006/relationships"><Relationship Id="rId2" Type="http://schemas.openxmlformats.org/officeDocument/2006/relationships/oleObject" Target="file:///C:\Users\hp\Desktop\Mohit%20Baijal\QRB_Meetings\Summary_QR%20Reports\Working%20Sheets\Workings_2020-21.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Users\hp\Desktop\Mohit%20Baijal\QRB_Meetings\Summary_QR%20Reports\Working%20Sheets\Chart%20Workings_2021-22%20(1).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C:\Users\hp\Desktop\Mohit%20Baijal\QRB_Meetings\Summary_QR%20Reports\Working%20Sheets\Chart%20Workings_2021-22%20(1).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Users\hp\Desktop\Mohit%20Baijal\QRB_Meetings\Summary_QR%20Reports\Working%20Sheets\Chart%20Workings_2021-22%20(1).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Users\Admin\Desktop\New%20Microsoft%20Excel%20Worksheet.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C:\Users\Admin\Desktop\New%20Microsoft%20Excel%20Worksheet.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oleObject" Target="file:///C:\Users\Admin\Desktop\QRB_Meetings\Summary_QR%20Reports\Working%20Sheets\Workings_2019-20.xlsx" TargetMode="External"/><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file:///C:\Users\Admin\Desktop\QRB_Meetings\Summary_QR%20Reports\Working%20Sheets\Workings_2019-20.xlsx"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b="1" i="0" u="none" strike="noStrike" baseline="0">
                <a:solidFill>
                  <a:srgbClr val="000000"/>
                </a:solidFill>
                <a:latin typeface="Calibri"/>
                <a:ea typeface="Calibri"/>
                <a:cs typeface="Calibri"/>
              </a:defRPr>
            </a:pPr>
            <a:r>
              <a:rPr lang="en-US" sz="2000" dirty="0"/>
              <a:t>Number of Audit Engagements Reviewed </a:t>
            </a:r>
          </a:p>
        </c:rich>
      </c:tx>
      <c:layout>
        <c:manualLayout>
          <c:xMode val="edge"/>
          <c:yMode val="edge"/>
          <c:x val="0.14871593431773408"/>
          <c:y val="4.0855934674832318E-2"/>
        </c:manualLayout>
      </c:layout>
      <c:overlay val="0"/>
    </c:title>
    <c:autoTitleDeleted val="0"/>
    <c:plotArea>
      <c:layout>
        <c:manualLayout>
          <c:layoutTarget val="inner"/>
          <c:xMode val="edge"/>
          <c:yMode val="edge"/>
          <c:x val="0.1349517159411677"/>
          <c:y val="0.31945886433450738"/>
          <c:w val="0.50413138216213538"/>
          <c:h val="0.44984570134576884"/>
        </c:manualLayout>
      </c:layout>
      <c:doughnutChart>
        <c:varyColors val="1"/>
        <c:dLbls>
          <c:showLegendKey val="0"/>
          <c:showVal val="0"/>
          <c:showCatName val="0"/>
          <c:showSerName val="0"/>
          <c:showPercent val="0"/>
          <c:showBubbleSize val="0"/>
          <c:showLeaderLines val="0"/>
        </c:dLbls>
        <c:firstSliceAng val="0"/>
        <c:holeSize val="50"/>
      </c:doughnutChart>
      <c:spPr>
        <a:noFill/>
        <a:ln w="25400">
          <a:noFill/>
        </a:ln>
      </c:spPr>
    </c:plotArea>
    <c:legend>
      <c:legendPos val="r"/>
      <c:layout>
        <c:manualLayout>
          <c:xMode val="edge"/>
          <c:yMode val="edge"/>
          <c:x val="0.69507973059971273"/>
          <c:y val="0.23002666770293442"/>
          <c:w val="0.27717005893131286"/>
          <c:h val="0.68909965034965037"/>
        </c:manualLayout>
      </c:layout>
      <c:overlay val="0"/>
      <c:txPr>
        <a:bodyPr/>
        <a:lstStyle/>
        <a:p>
          <a:pPr>
            <a:defRPr sz="1600" b="0" i="0" u="none" strike="noStrike" baseline="0">
              <a:solidFill>
                <a:srgbClr val="000000"/>
              </a:solidFill>
              <a:latin typeface="Calibri"/>
              <a:ea typeface="Calibri"/>
              <a:cs typeface="Calibri"/>
            </a:defRPr>
          </a:pPr>
          <a:endParaRPr lang="en-US"/>
        </a:p>
      </c:txPr>
    </c:legend>
    <c:plotVisOnly val="1"/>
    <c:dispBlanksAs val="zero"/>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Analysis!$A$9:$A$28</c:f>
              <c:strCache>
                <c:ptCount val="20"/>
                <c:pt idx="0">
                  <c:v>AS-1</c:v>
                </c:pt>
                <c:pt idx="1">
                  <c:v>AS-2</c:v>
                </c:pt>
                <c:pt idx="2">
                  <c:v>AS-3</c:v>
                </c:pt>
                <c:pt idx="3">
                  <c:v>AS-5</c:v>
                </c:pt>
                <c:pt idx="4">
                  <c:v>AS-7</c:v>
                </c:pt>
                <c:pt idx="5">
                  <c:v>AS-9</c:v>
                </c:pt>
                <c:pt idx="6">
                  <c:v>AS-10</c:v>
                </c:pt>
                <c:pt idx="7">
                  <c:v>AS-11</c:v>
                </c:pt>
                <c:pt idx="8">
                  <c:v>AS-12</c:v>
                </c:pt>
                <c:pt idx="9">
                  <c:v>AS-13</c:v>
                </c:pt>
                <c:pt idx="10">
                  <c:v>AS-15</c:v>
                </c:pt>
                <c:pt idx="11">
                  <c:v>AS-16</c:v>
                </c:pt>
                <c:pt idx="12">
                  <c:v>AS-18</c:v>
                </c:pt>
                <c:pt idx="13">
                  <c:v>AS-19</c:v>
                </c:pt>
                <c:pt idx="14">
                  <c:v>AS-20</c:v>
                </c:pt>
                <c:pt idx="15">
                  <c:v>AS-21</c:v>
                </c:pt>
                <c:pt idx="16">
                  <c:v>AS-22</c:v>
                </c:pt>
                <c:pt idx="17">
                  <c:v>AS-26</c:v>
                </c:pt>
                <c:pt idx="18">
                  <c:v>AS-27</c:v>
                </c:pt>
                <c:pt idx="19">
                  <c:v>AS-29</c:v>
                </c:pt>
              </c:strCache>
            </c:strRef>
          </c:cat>
          <c:val>
            <c:numRef>
              <c:f>Analysis!$D$9:$D$28</c:f>
              <c:numCache>
                <c:formatCode>0</c:formatCode>
                <c:ptCount val="20"/>
                <c:pt idx="0">
                  <c:v>13.043478260869565</c:v>
                </c:pt>
                <c:pt idx="1">
                  <c:v>1.4492753623188406</c:v>
                </c:pt>
                <c:pt idx="2">
                  <c:v>18.840579710144929</c:v>
                </c:pt>
                <c:pt idx="3">
                  <c:v>1.4492753623188406</c:v>
                </c:pt>
                <c:pt idx="4">
                  <c:v>1.4492753623188406</c:v>
                </c:pt>
                <c:pt idx="5">
                  <c:v>2.8985507246376812</c:v>
                </c:pt>
                <c:pt idx="6">
                  <c:v>5.7971014492753623</c:v>
                </c:pt>
                <c:pt idx="7">
                  <c:v>1.4492753623188406</c:v>
                </c:pt>
                <c:pt idx="8">
                  <c:v>2.8985507246376812</c:v>
                </c:pt>
                <c:pt idx="9">
                  <c:v>1.4492753623188406</c:v>
                </c:pt>
                <c:pt idx="10">
                  <c:v>13.043478260869565</c:v>
                </c:pt>
                <c:pt idx="11">
                  <c:v>1.4492753623188406</c:v>
                </c:pt>
                <c:pt idx="12">
                  <c:v>11.594202898550725</c:v>
                </c:pt>
                <c:pt idx="13">
                  <c:v>2.8985507246376812</c:v>
                </c:pt>
                <c:pt idx="14">
                  <c:v>2.8985507246376812</c:v>
                </c:pt>
                <c:pt idx="15">
                  <c:v>1.4492753623188406</c:v>
                </c:pt>
                <c:pt idx="16">
                  <c:v>10.144927536231885</c:v>
                </c:pt>
                <c:pt idx="17">
                  <c:v>4.3478260869565215</c:v>
                </c:pt>
                <c:pt idx="18">
                  <c:v>2.8985507246376812</c:v>
                </c:pt>
                <c:pt idx="19">
                  <c:v>5.7971014492753623</c:v>
                </c:pt>
              </c:numCache>
            </c:numRef>
          </c:val>
          <c:extLst>
            <c:ext xmlns:c16="http://schemas.microsoft.com/office/drawing/2014/chart" uri="{C3380CC4-5D6E-409C-BE32-E72D297353CC}">
              <c16:uniqueId val="{00000000-B8C7-134D-82EF-87B68C767E9F}"/>
            </c:ext>
          </c:extLst>
        </c:ser>
        <c:dLbls>
          <c:dLblPos val="outEnd"/>
          <c:showLegendKey val="0"/>
          <c:showVal val="1"/>
          <c:showCatName val="0"/>
          <c:showSerName val="0"/>
          <c:showPercent val="0"/>
          <c:showBubbleSize val="0"/>
        </c:dLbls>
        <c:gapWidth val="150"/>
        <c:axId val="172907520"/>
        <c:axId val="172937984"/>
      </c:barChart>
      <c:catAx>
        <c:axId val="172907520"/>
        <c:scaling>
          <c:orientation val="minMax"/>
        </c:scaling>
        <c:delete val="0"/>
        <c:axPos val="b"/>
        <c:numFmt formatCode="General" sourceLinked="0"/>
        <c:majorTickMark val="out"/>
        <c:minorTickMark val="none"/>
        <c:tickLblPos val="nextTo"/>
        <c:crossAx val="172937984"/>
        <c:crosses val="autoZero"/>
        <c:auto val="1"/>
        <c:lblAlgn val="ctr"/>
        <c:lblOffset val="100"/>
        <c:noMultiLvlLbl val="0"/>
      </c:catAx>
      <c:valAx>
        <c:axId val="172937984"/>
        <c:scaling>
          <c:orientation val="minMax"/>
        </c:scaling>
        <c:delete val="0"/>
        <c:axPos val="l"/>
        <c:majorGridlines/>
        <c:title>
          <c:tx>
            <c:rich>
              <a:bodyPr rot="-5400000" vert="horz"/>
              <a:lstStyle/>
              <a:p>
                <a:pPr>
                  <a:defRPr sz="1600"/>
                </a:pPr>
                <a:r>
                  <a:rPr lang="en-US" sz="1600"/>
                  <a:t>Entities (%)</a:t>
                </a:r>
              </a:p>
            </c:rich>
          </c:tx>
          <c:overlay val="0"/>
        </c:title>
        <c:numFmt formatCode="0" sourceLinked="1"/>
        <c:majorTickMark val="out"/>
        <c:minorTickMark val="none"/>
        <c:tickLblPos val="nextTo"/>
        <c:crossAx val="172907520"/>
        <c:crosses val="autoZero"/>
        <c:crossBetween val="between"/>
      </c:valAx>
    </c:plotArea>
    <c:plotVisOnly val="1"/>
    <c:dispBlanksAs val="gap"/>
    <c:showDLblsOverMax val="0"/>
  </c:chart>
  <c:spPr>
    <a:noFill/>
  </c:sp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manualLayout>
          <c:layoutTarget val="inner"/>
          <c:xMode val="edge"/>
          <c:yMode val="edge"/>
          <c:x val="2.1037143084387468E-4"/>
          <c:y val="4.0487297578368747E-2"/>
          <c:w val="0.83796309552215065"/>
          <c:h val="0.80581785767345115"/>
        </c:manualLayout>
      </c:layout>
      <c:pie3DChart>
        <c:varyColors val="1"/>
        <c:ser>
          <c:idx val="0"/>
          <c:order val="0"/>
          <c:dLbls>
            <c:spPr>
              <a:noFill/>
              <a:ln>
                <a:noFill/>
              </a:ln>
              <a:effectLst/>
            </c:spPr>
            <c:txPr>
              <a:bodyPr/>
              <a:lstStyle/>
              <a:p>
                <a:pPr>
                  <a:defRPr sz="1500" b="1"/>
                </a:pPr>
                <a:endParaRPr lang="en-US"/>
              </a:p>
            </c:txPr>
            <c:showLegendKey val="0"/>
            <c:showVal val="0"/>
            <c:showCatName val="1"/>
            <c:showSerName val="0"/>
            <c:showPercent val="1"/>
            <c:showBubbleSize val="0"/>
            <c:showLeaderLines val="0"/>
            <c:extLst>
              <c:ext xmlns:c15="http://schemas.microsoft.com/office/drawing/2012/chart" uri="{CE6537A1-D6FC-4f65-9D91-7224C49458BB}"/>
            </c:extLst>
          </c:dLbls>
          <c:cat>
            <c:strRef>
              <c:f>Sheet!$N$30:$O$30</c:f>
              <c:strCache>
                <c:ptCount val="2"/>
                <c:pt idx="0">
                  <c:v>Suo Motto</c:v>
                </c:pt>
                <c:pt idx="1">
                  <c:v>Special </c:v>
                </c:pt>
              </c:strCache>
            </c:strRef>
          </c:cat>
          <c:val>
            <c:numRef>
              <c:f>Sheet!$N$31:$O$31</c:f>
              <c:numCache>
                <c:formatCode>General</c:formatCode>
                <c:ptCount val="2"/>
                <c:pt idx="0">
                  <c:v>728</c:v>
                </c:pt>
                <c:pt idx="1">
                  <c:v>228</c:v>
                </c:pt>
              </c:numCache>
            </c:numRef>
          </c:val>
          <c:extLst>
            <c:ext xmlns:c16="http://schemas.microsoft.com/office/drawing/2014/chart" uri="{C3380CC4-5D6E-409C-BE32-E72D297353CC}">
              <c16:uniqueId val="{00000000-5E98-49FA-973D-F0C3BFF7E034}"/>
            </c:ext>
          </c:extLst>
        </c:ser>
        <c:dLbls>
          <c:showLegendKey val="0"/>
          <c:showVal val="0"/>
          <c:showCatName val="1"/>
          <c:showSerName val="0"/>
          <c:showPercent val="1"/>
          <c:showBubbleSize val="0"/>
          <c:showLeaderLines val="0"/>
        </c:dLbls>
      </c:pie3DChart>
    </c:plotArea>
    <c:plotVisOnly val="1"/>
    <c:dispBlanksAs val="gap"/>
    <c:showDLblsOverMax val="0"/>
  </c:chart>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stacked"/>
        <c:varyColors val="0"/>
        <c:ser>
          <c:idx val="0"/>
          <c:order val="0"/>
          <c:tx>
            <c:strRef>
              <c:f>Sheet3!$F$5</c:f>
              <c:strCache>
                <c:ptCount val="1"/>
                <c:pt idx="0">
                  <c:v>Suo Motto</c:v>
                </c:pt>
              </c:strCache>
            </c:strRef>
          </c:tx>
          <c:invertIfNegative val="0"/>
          <c:cat>
            <c:strRef>
              <c:f>Sheet3!$E$6:$E$17</c:f>
              <c:strCache>
                <c:ptCount val="12"/>
                <c:pt idx="0">
                  <c:v>2020-21</c:v>
                </c:pt>
                <c:pt idx="1">
                  <c:v>2019-20</c:v>
                </c:pt>
                <c:pt idx="2">
                  <c:v>2018-19</c:v>
                </c:pt>
                <c:pt idx="3">
                  <c:v>2017-18</c:v>
                </c:pt>
                <c:pt idx="4">
                  <c:v>2016-17</c:v>
                </c:pt>
                <c:pt idx="5">
                  <c:v>2015-16</c:v>
                </c:pt>
                <c:pt idx="6">
                  <c:v>2014-15</c:v>
                </c:pt>
                <c:pt idx="7">
                  <c:v>2013-14</c:v>
                </c:pt>
                <c:pt idx="8">
                  <c:v>2012-13</c:v>
                </c:pt>
                <c:pt idx="9">
                  <c:v>2011-12</c:v>
                </c:pt>
                <c:pt idx="10">
                  <c:v>2010-11</c:v>
                </c:pt>
                <c:pt idx="11">
                  <c:v>2009-10</c:v>
                </c:pt>
              </c:strCache>
            </c:strRef>
          </c:cat>
          <c:val>
            <c:numRef>
              <c:f>Sheet3!$F$6:$F$17</c:f>
              <c:numCache>
                <c:formatCode>General</c:formatCode>
                <c:ptCount val="12"/>
                <c:pt idx="0">
                  <c:v>64</c:v>
                </c:pt>
                <c:pt idx="1">
                  <c:v>44</c:v>
                </c:pt>
                <c:pt idx="2">
                  <c:v>24</c:v>
                </c:pt>
                <c:pt idx="3">
                  <c:v>50</c:v>
                </c:pt>
                <c:pt idx="4">
                  <c:v>42</c:v>
                </c:pt>
                <c:pt idx="5">
                  <c:v>48</c:v>
                </c:pt>
                <c:pt idx="6">
                  <c:v>37</c:v>
                </c:pt>
                <c:pt idx="7">
                  <c:v>64</c:v>
                </c:pt>
                <c:pt idx="8">
                  <c:v>37</c:v>
                </c:pt>
                <c:pt idx="9">
                  <c:v>24</c:v>
                </c:pt>
                <c:pt idx="10">
                  <c:v>70</c:v>
                </c:pt>
                <c:pt idx="11">
                  <c:v>53</c:v>
                </c:pt>
              </c:numCache>
            </c:numRef>
          </c:val>
          <c:extLst>
            <c:ext xmlns:c16="http://schemas.microsoft.com/office/drawing/2014/chart" uri="{C3380CC4-5D6E-409C-BE32-E72D297353CC}">
              <c16:uniqueId val="{00000000-69DC-49DD-BDF7-2556C2194EDD}"/>
            </c:ext>
          </c:extLst>
        </c:ser>
        <c:ser>
          <c:idx val="1"/>
          <c:order val="1"/>
          <c:tx>
            <c:strRef>
              <c:f>Sheet3!$G$5</c:f>
              <c:strCache>
                <c:ptCount val="1"/>
                <c:pt idx="0">
                  <c:v>Special Cases</c:v>
                </c:pt>
              </c:strCache>
            </c:strRef>
          </c:tx>
          <c:invertIfNegative val="0"/>
          <c:cat>
            <c:strRef>
              <c:f>Sheet3!$E$6:$E$17</c:f>
              <c:strCache>
                <c:ptCount val="12"/>
                <c:pt idx="0">
                  <c:v>2020-21</c:v>
                </c:pt>
                <c:pt idx="1">
                  <c:v>2019-20</c:v>
                </c:pt>
                <c:pt idx="2">
                  <c:v>2018-19</c:v>
                </c:pt>
                <c:pt idx="3">
                  <c:v>2017-18</c:v>
                </c:pt>
                <c:pt idx="4">
                  <c:v>2016-17</c:v>
                </c:pt>
                <c:pt idx="5">
                  <c:v>2015-16</c:v>
                </c:pt>
                <c:pt idx="6">
                  <c:v>2014-15</c:v>
                </c:pt>
                <c:pt idx="7">
                  <c:v>2013-14</c:v>
                </c:pt>
                <c:pt idx="8">
                  <c:v>2012-13</c:v>
                </c:pt>
                <c:pt idx="9">
                  <c:v>2011-12</c:v>
                </c:pt>
                <c:pt idx="10">
                  <c:v>2010-11</c:v>
                </c:pt>
                <c:pt idx="11">
                  <c:v>2009-10</c:v>
                </c:pt>
              </c:strCache>
            </c:strRef>
          </c:cat>
          <c:val>
            <c:numRef>
              <c:f>Sheet3!$G$6:$G$17</c:f>
              <c:numCache>
                <c:formatCode>General</c:formatCode>
                <c:ptCount val="12"/>
                <c:pt idx="0">
                  <c:v>10</c:v>
                </c:pt>
                <c:pt idx="1">
                  <c:v>20</c:v>
                </c:pt>
                <c:pt idx="2">
                  <c:v>26</c:v>
                </c:pt>
                <c:pt idx="3">
                  <c:v>31</c:v>
                </c:pt>
                <c:pt idx="4">
                  <c:v>22</c:v>
                </c:pt>
                <c:pt idx="5">
                  <c:v>6</c:v>
                </c:pt>
                <c:pt idx="6">
                  <c:v>38</c:v>
                </c:pt>
                <c:pt idx="7">
                  <c:v>6</c:v>
                </c:pt>
                <c:pt idx="8">
                  <c:v>0</c:v>
                </c:pt>
                <c:pt idx="9">
                  <c:v>9</c:v>
                </c:pt>
                <c:pt idx="10">
                  <c:v>32</c:v>
                </c:pt>
                <c:pt idx="11">
                  <c:v>23</c:v>
                </c:pt>
              </c:numCache>
            </c:numRef>
          </c:val>
          <c:extLst>
            <c:ext xmlns:c16="http://schemas.microsoft.com/office/drawing/2014/chart" uri="{C3380CC4-5D6E-409C-BE32-E72D297353CC}">
              <c16:uniqueId val="{00000001-69DC-49DD-BDF7-2556C2194EDD}"/>
            </c:ext>
          </c:extLst>
        </c:ser>
        <c:dLbls>
          <c:showLegendKey val="0"/>
          <c:showVal val="0"/>
          <c:showCatName val="0"/>
          <c:showSerName val="0"/>
          <c:showPercent val="0"/>
          <c:showBubbleSize val="0"/>
        </c:dLbls>
        <c:gapWidth val="150"/>
        <c:overlap val="100"/>
        <c:axId val="119653888"/>
        <c:axId val="119655424"/>
      </c:barChart>
      <c:catAx>
        <c:axId val="119653888"/>
        <c:scaling>
          <c:orientation val="minMax"/>
        </c:scaling>
        <c:delete val="0"/>
        <c:axPos val="b"/>
        <c:numFmt formatCode="General" sourceLinked="0"/>
        <c:majorTickMark val="out"/>
        <c:minorTickMark val="none"/>
        <c:tickLblPos val="nextTo"/>
        <c:txPr>
          <a:bodyPr/>
          <a:lstStyle/>
          <a:p>
            <a:pPr>
              <a:defRPr lang="en-IN" sz="1500"/>
            </a:pPr>
            <a:endParaRPr lang="en-US"/>
          </a:p>
        </c:txPr>
        <c:crossAx val="119655424"/>
        <c:crosses val="autoZero"/>
        <c:auto val="1"/>
        <c:lblAlgn val="ctr"/>
        <c:lblOffset val="100"/>
        <c:noMultiLvlLbl val="0"/>
      </c:catAx>
      <c:valAx>
        <c:axId val="119655424"/>
        <c:scaling>
          <c:orientation val="minMax"/>
        </c:scaling>
        <c:delete val="0"/>
        <c:axPos val="l"/>
        <c:majorGridlines/>
        <c:numFmt formatCode="General" sourceLinked="1"/>
        <c:majorTickMark val="out"/>
        <c:minorTickMark val="none"/>
        <c:tickLblPos val="nextTo"/>
        <c:txPr>
          <a:bodyPr/>
          <a:lstStyle/>
          <a:p>
            <a:pPr>
              <a:defRPr lang="en-IN"/>
            </a:pPr>
            <a:endParaRPr lang="en-US"/>
          </a:p>
        </c:txPr>
        <c:crossAx val="119653888"/>
        <c:crosses val="autoZero"/>
        <c:crossBetween val="between"/>
      </c:valAx>
    </c:plotArea>
    <c:legend>
      <c:legendPos val="r"/>
      <c:overlay val="0"/>
      <c:txPr>
        <a:bodyPr/>
        <a:lstStyle/>
        <a:p>
          <a:pPr>
            <a:defRPr lang="en-IN" sz="1500"/>
          </a:pPr>
          <a:endParaRPr lang="en-US"/>
        </a:p>
      </c:txPr>
    </c:legend>
    <c:plotVisOnly val="1"/>
    <c:dispBlanksAs val="gap"/>
    <c:showDLblsOverMax val="0"/>
  </c:chart>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1.3860436995833563E-2"/>
          <c:y val="2.124191657074577E-2"/>
          <c:w val="0.98591236859011699"/>
          <c:h val="0.83823529411764708"/>
        </c:manualLayout>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'[No of observations_AS wise_publication VOl 3.xls]no. of obs_Pub vol 3_final'!$B$2:$B$31</c:f>
              <c:strCache>
                <c:ptCount val="30"/>
                <c:pt idx="0">
                  <c:v>AS 1</c:v>
                </c:pt>
                <c:pt idx="1">
                  <c:v>AS 2</c:v>
                </c:pt>
                <c:pt idx="2">
                  <c:v>AS 3</c:v>
                </c:pt>
                <c:pt idx="3">
                  <c:v>AS 4</c:v>
                </c:pt>
                <c:pt idx="4">
                  <c:v>AS 5</c:v>
                </c:pt>
                <c:pt idx="5">
                  <c:v>AS 7</c:v>
                </c:pt>
                <c:pt idx="6">
                  <c:v>AS 9</c:v>
                </c:pt>
                <c:pt idx="7">
                  <c:v>AS 10</c:v>
                </c:pt>
                <c:pt idx="8">
                  <c:v>AS 11</c:v>
                </c:pt>
                <c:pt idx="9">
                  <c:v>AS 12</c:v>
                </c:pt>
                <c:pt idx="10">
                  <c:v>AS 13</c:v>
                </c:pt>
                <c:pt idx="11">
                  <c:v>AS 14</c:v>
                </c:pt>
                <c:pt idx="12">
                  <c:v>AS 15</c:v>
                </c:pt>
                <c:pt idx="13">
                  <c:v>AS 16</c:v>
                </c:pt>
                <c:pt idx="14">
                  <c:v>AS 17</c:v>
                </c:pt>
                <c:pt idx="15">
                  <c:v>AS 18</c:v>
                </c:pt>
                <c:pt idx="16">
                  <c:v>AS 19</c:v>
                </c:pt>
                <c:pt idx="17">
                  <c:v>AS 20</c:v>
                </c:pt>
                <c:pt idx="18">
                  <c:v>AS 21</c:v>
                </c:pt>
                <c:pt idx="19">
                  <c:v>AS 22</c:v>
                </c:pt>
                <c:pt idx="20">
                  <c:v>AS 23</c:v>
                </c:pt>
                <c:pt idx="21">
                  <c:v>AS 24</c:v>
                </c:pt>
                <c:pt idx="22">
                  <c:v>AS 26</c:v>
                </c:pt>
                <c:pt idx="23">
                  <c:v>AS 27</c:v>
                </c:pt>
                <c:pt idx="24">
                  <c:v>AS 28</c:v>
                </c:pt>
                <c:pt idx="25">
                  <c:v>AS 29</c:v>
                </c:pt>
                <c:pt idx="26">
                  <c:v>SA</c:v>
                </c:pt>
                <c:pt idx="27">
                  <c:v>CARO</c:v>
                </c:pt>
                <c:pt idx="28">
                  <c:v>Companies Act</c:v>
                </c:pt>
                <c:pt idx="29">
                  <c:v>Others</c:v>
                </c:pt>
              </c:strCache>
            </c:strRef>
          </c:cat>
          <c:val>
            <c:numRef>
              <c:f>'[No of observations_AS wise_publication VOl 3.xls]no. of obs_Pub vol 3_final'!$C$2:$C$31</c:f>
            </c:numRef>
          </c:val>
          <c:extLst>
            <c:ext xmlns:c16="http://schemas.microsoft.com/office/drawing/2014/chart" uri="{C3380CC4-5D6E-409C-BE32-E72D297353CC}">
              <c16:uniqueId val="{00000000-B95F-4A7A-96B0-F5AF38B1D7B0}"/>
            </c:ext>
          </c:extLst>
        </c:ser>
        <c:ser>
          <c:idx val="1"/>
          <c:order val="1"/>
          <c:invertIfNegative val="0"/>
          <c:dLbls>
            <c:dLbl>
              <c:idx val="28"/>
              <c:layout>
                <c:manualLayout>
                  <c:x val="0"/>
                  <c:y val="4.0465351542741841E-3"/>
                </c:manualLayout>
              </c:layout>
              <c:spPr/>
              <c:txPr>
                <a:bodyPr/>
                <a:lstStyle/>
                <a:p>
                  <a:pPr>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95F-4A7A-96B0-F5AF38B1D7B0}"/>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'[No of observations_AS wise_publication VOl 3.xls]no. of obs_Pub vol 3_final'!$B$2:$B$31</c:f>
              <c:strCache>
                <c:ptCount val="30"/>
                <c:pt idx="0">
                  <c:v>AS 1</c:v>
                </c:pt>
                <c:pt idx="1">
                  <c:v>AS 2</c:v>
                </c:pt>
                <c:pt idx="2">
                  <c:v>AS 3</c:v>
                </c:pt>
                <c:pt idx="3">
                  <c:v>AS 4</c:v>
                </c:pt>
                <c:pt idx="4">
                  <c:v>AS 5</c:v>
                </c:pt>
                <c:pt idx="5">
                  <c:v>AS 7</c:v>
                </c:pt>
                <c:pt idx="6">
                  <c:v>AS 9</c:v>
                </c:pt>
                <c:pt idx="7">
                  <c:v>AS 10</c:v>
                </c:pt>
                <c:pt idx="8">
                  <c:v>AS 11</c:v>
                </c:pt>
                <c:pt idx="9">
                  <c:v>AS 12</c:v>
                </c:pt>
                <c:pt idx="10">
                  <c:v>AS 13</c:v>
                </c:pt>
                <c:pt idx="11">
                  <c:v>AS 14</c:v>
                </c:pt>
                <c:pt idx="12">
                  <c:v>AS 15</c:v>
                </c:pt>
                <c:pt idx="13">
                  <c:v>AS 16</c:v>
                </c:pt>
                <c:pt idx="14">
                  <c:v>AS 17</c:v>
                </c:pt>
                <c:pt idx="15">
                  <c:v>AS 18</c:v>
                </c:pt>
                <c:pt idx="16">
                  <c:v>AS 19</c:v>
                </c:pt>
                <c:pt idx="17">
                  <c:v>AS 20</c:v>
                </c:pt>
                <c:pt idx="18">
                  <c:v>AS 21</c:v>
                </c:pt>
                <c:pt idx="19">
                  <c:v>AS 22</c:v>
                </c:pt>
                <c:pt idx="20">
                  <c:v>AS 23</c:v>
                </c:pt>
                <c:pt idx="21">
                  <c:v>AS 24</c:v>
                </c:pt>
                <c:pt idx="22">
                  <c:v>AS 26</c:v>
                </c:pt>
                <c:pt idx="23">
                  <c:v>AS 27</c:v>
                </c:pt>
                <c:pt idx="24">
                  <c:v>AS 28</c:v>
                </c:pt>
                <c:pt idx="25">
                  <c:v>AS 29</c:v>
                </c:pt>
                <c:pt idx="26">
                  <c:v>SA</c:v>
                </c:pt>
                <c:pt idx="27">
                  <c:v>CARO</c:v>
                </c:pt>
                <c:pt idx="28">
                  <c:v>Companies Act</c:v>
                </c:pt>
                <c:pt idx="29">
                  <c:v>Others</c:v>
                </c:pt>
              </c:strCache>
            </c:strRef>
          </c:cat>
          <c:val>
            <c:numRef>
              <c:f>'[No of observations_AS wise_publication VOl 3.xls]no. of obs_Pub vol 3_final'!$D$2:$D$31</c:f>
            </c:numRef>
          </c:val>
          <c:extLst>
            <c:ext xmlns:c16="http://schemas.microsoft.com/office/drawing/2014/chart" uri="{C3380CC4-5D6E-409C-BE32-E72D297353CC}">
              <c16:uniqueId val="{00000002-B95F-4A7A-96B0-F5AF38B1D7B0}"/>
            </c:ext>
          </c:extLst>
        </c:ser>
        <c:ser>
          <c:idx val="2"/>
          <c:order val="2"/>
          <c:spPr>
            <a:solidFill>
              <a:schemeClr val="accent1">
                <a:lumMod val="75000"/>
              </a:schemeClr>
            </a:solidFill>
            <a:ln w="28575">
              <a:noFill/>
            </a:ln>
          </c:spPr>
          <c:invertIfNegative val="0"/>
          <c:dLbls>
            <c:spPr>
              <a:noFill/>
              <a:ln>
                <a:noFill/>
              </a:ln>
              <a:effectLst/>
            </c:spPr>
            <c:txPr>
              <a:bodyPr/>
              <a:lstStyle/>
              <a:p>
                <a:pPr>
                  <a:defRPr lang="en-IN"/>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'[No of observations_AS wise_publication VOl 3.xls]no. of obs_Pub vol 3_final'!$B$2:$B$31</c:f>
              <c:strCache>
                <c:ptCount val="30"/>
                <c:pt idx="0">
                  <c:v>AS 1</c:v>
                </c:pt>
                <c:pt idx="1">
                  <c:v>AS 2</c:v>
                </c:pt>
                <c:pt idx="2">
                  <c:v>AS 3</c:v>
                </c:pt>
                <c:pt idx="3">
                  <c:v>AS 4</c:v>
                </c:pt>
                <c:pt idx="4">
                  <c:v>AS 5</c:v>
                </c:pt>
                <c:pt idx="5">
                  <c:v>AS 7</c:v>
                </c:pt>
                <c:pt idx="6">
                  <c:v>AS 9</c:v>
                </c:pt>
                <c:pt idx="7">
                  <c:v>AS 10</c:v>
                </c:pt>
                <c:pt idx="8">
                  <c:v>AS 11</c:v>
                </c:pt>
                <c:pt idx="9">
                  <c:v>AS 12</c:v>
                </c:pt>
                <c:pt idx="10">
                  <c:v>AS 13</c:v>
                </c:pt>
                <c:pt idx="11">
                  <c:v>AS 14</c:v>
                </c:pt>
                <c:pt idx="12">
                  <c:v>AS 15</c:v>
                </c:pt>
                <c:pt idx="13">
                  <c:v>AS 16</c:v>
                </c:pt>
                <c:pt idx="14">
                  <c:v>AS 17</c:v>
                </c:pt>
                <c:pt idx="15">
                  <c:v>AS 18</c:v>
                </c:pt>
                <c:pt idx="16">
                  <c:v>AS 19</c:v>
                </c:pt>
                <c:pt idx="17">
                  <c:v>AS 20</c:v>
                </c:pt>
                <c:pt idx="18">
                  <c:v>AS 21</c:v>
                </c:pt>
                <c:pt idx="19">
                  <c:v>AS 22</c:v>
                </c:pt>
                <c:pt idx="20">
                  <c:v>AS 23</c:v>
                </c:pt>
                <c:pt idx="21">
                  <c:v>AS 24</c:v>
                </c:pt>
                <c:pt idx="22">
                  <c:v>AS 26</c:v>
                </c:pt>
                <c:pt idx="23">
                  <c:v>AS 27</c:v>
                </c:pt>
                <c:pt idx="24">
                  <c:v>AS 28</c:v>
                </c:pt>
                <c:pt idx="25">
                  <c:v>AS 29</c:v>
                </c:pt>
                <c:pt idx="26">
                  <c:v>SA</c:v>
                </c:pt>
                <c:pt idx="27">
                  <c:v>CARO</c:v>
                </c:pt>
                <c:pt idx="28">
                  <c:v>Companies Act</c:v>
                </c:pt>
                <c:pt idx="29">
                  <c:v>Others</c:v>
                </c:pt>
              </c:strCache>
            </c:strRef>
          </c:cat>
          <c:val>
            <c:numRef>
              <c:f>'[No of observations_AS wise_publication VOl 3.xls]no. of obs_Pub vol 3_final'!$E$2:$E$31</c:f>
              <c:numCache>
                <c:formatCode>0.0%</c:formatCode>
                <c:ptCount val="30"/>
                <c:pt idx="0">
                  <c:v>5.0664451827242933E-2</c:v>
                </c:pt>
                <c:pt idx="1">
                  <c:v>4.7342192691029898E-2</c:v>
                </c:pt>
                <c:pt idx="2">
                  <c:v>8.0564784053156147E-2</c:v>
                </c:pt>
                <c:pt idx="3">
                  <c:v>1.6611295681063221E-3</c:v>
                </c:pt>
                <c:pt idx="4">
                  <c:v>2.3255813953488372E-2</c:v>
                </c:pt>
                <c:pt idx="5">
                  <c:v>4.9833887043189773E-3</c:v>
                </c:pt>
                <c:pt idx="6">
                  <c:v>2.657807308970115E-2</c:v>
                </c:pt>
                <c:pt idx="7">
                  <c:v>5.8139534883721276E-3</c:v>
                </c:pt>
                <c:pt idx="8">
                  <c:v>3.1561461794019932E-2</c:v>
                </c:pt>
                <c:pt idx="9">
                  <c:v>5.8139534883721276E-3</c:v>
                </c:pt>
                <c:pt idx="10">
                  <c:v>3.8205980066445211E-2</c:v>
                </c:pt>
                <c:pt idx="11">
                  <c:v>3.3222591362126247E-3</c:v>
                </c:pt>
                <c:pt idx="12">
                  <c:v>7.3089700996677762E-2</c:v>
                </c:pt>
                <c:pt idx="13">
                  <c:v>1.5780730897009983E-2</c:v>
                </c:pt>
                <c:pt idx="14">
                  <c:v>2.657807308970115E-2</c:v>
                </c:pt>
                <c:pt idx="15">
                  <c:v>4.4019933554817675E-2</c:v>
                </c:pt>
                <c:pt idx="16">
                  <c:v>1.2458471760797361E-2</c:v>
                </c:pt>
                <c:pt idx="17">
                  <c:v>3.2392026578073295E-2</c:v>
                </c:pt>
                <c:pt idx="18">
                  <c:v>1.495016611295681E-2</c:v>
                </c:pt>
                <c:pt idx="19">
                  <c:v>5.0664451827242933E-2</c:v>
                </c:pt>
                <c:pt idx="20">
                  <c:v>1.6611295681063221E-3</c:v>
                </c:pt>
                <c:pt idx="21">
                  <c:v>2.4916943521594843E-3</c:v>
                </c:pt>
                <c:pt idx="22">
                  <c:v>3.7375415282392042E-2</c:v>
                </c:pt>
                <c:pt idx="23">
                  <c:v>6.6445182724252346E-3</c:v>
                </c:pt>
                <c:pt idx="24">
                  <c:v>6.6445182724252346E-3</c:v>
                </c:pt>
                <c:pt idx="25">
                  <c:v>1.5780730897009983E-2</c:v>
                </c:pt>
                <c:pt idx="26">
                  <c:v>1.4119601328903655E-2</c:v>
                </c:pt>
                <c:pt idx="27">
                  <c:v>7.6411960132890394E-2</c:v>
                </c:pt>
                <c:pt idx="28">
                  <c:v>0.1802325581395349</c:v>
                </c:pt>
                <c:pt idx="29">
                  <c:v>6.8936877076411981E-2</c:v>
                </c:pt>
              </c:numCache>
            </c:numRef>
          </c:val>
          <c:extLst>
            <c:ext xmlns:c16="http://schemas.microsoft.com/office/drawing/2014/chart" uri="{C3380CC4-5D6E-409C-BE32-E72D297353CC}">
              <c16:uniqueId val="{00000003-B95F-4A7A-96B0-F5AF38B1D7B0}"/>
            </c:ext>
          </c:extLst>
        </c:ser>
        <c:dLbls>
          <c:showLegendKey val="0"/>
          <c:showVal val="0"/>
          <c:showCatName val="0"/>
          <c:showSerName val="0"/>
          <c:showPercent val="0"/>
          <c:showBubbleSize val="0"/>
        </c:dLbls>
        <c:gapWidth val="150"/>
        <c:axId val="109829120"/>
        <c:axId val="113054464"/>
      </c:barChart>
      <c:catAx>
        <c:axId val="109829120"/>
        <c:scaling>
          <c:orientation val="minMax"/>
        </c:scaling>
        <c:delete val="0"/>
        <c:axPos val="b"/>
        <c:numFmt formatCode="General" sourceLinked="1"/>
        <c:majorTickMark val="none"/>
        <c:minorTickMark val="none"/>
        <c:tickLblPos val="nextTo"/>
        <c:txPr>
          <a:bodyPr/>
          <a:lstStyle/>
          <a:p>
            <a:pPr>
              <a:defRPr lang="en-IN"/>
            </a:pPr>
            <a:endParaRPr lang="en-US"/>
          </a:p>
        </c:txPr>
        <c:crossAx val="113054464"/>
        <c:crosses val="autoZero"/>
        <c:auto val="1"/>
        <c:lblAlgn val="ctr"/>
        <c:lblOffset val="100"/>
        <c:noMultiLvlLbl val="0"/>
      </c:catAx>
      <c:valAx>
        <c:axId val="113054464"/>
        <c:scaling>
          <c:orientation val="minMax"/>
        </c:scaling>
        <c:delete val="1"/>
        <c:axPos val="l"/>
        <c:numFmt formatCode="0.0%" sourceLinked="1"/>
        <c:majorTickMark val="out"/>
        <c:minorTickMark val="none"/>
        <c:tickLblPos val="nextTo"/>
        <c:crossAx val="109829120"/>
        <c:crosses val="autoZero"/>
        <c:crossBetween val="between"/>
      </c:valAx>
      <c:spPr>
        <a:noFill/>
        <a:ln w="25400">
          <a:noFill/>
        </a:ln>
      </c:spPr>
    </c:plotArea>
    <c:plotVisOnly val="1"/>
    <c:dispBlanksAs val="gap"/>
    <c:showDLblsOverMax val="0"/>
  </c:chart>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Total number of observations</c:v>
                </c:pt>
              </c:strCache>
            </c:strRef>
          </c:tx>
          <c:invertIfNegative val="0"/>
          <c:dLbls>
            <c:spPr>
              <a:noFill/>
              <a:ln>
                <a:noFill/>
              </a:ln>
              <a:effectLst/>
            </c:spPr>
            <c:txPr>
              <a:bodyPr/>
              <a:lstStyle/>
              <a:p>
                <a:pPr>
                  <a:defRPr lang="en-IN"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Sheet1!$A$2:$A$22</c:f>
              <c:strCache>
                <c:ptCount val="21"/>
                <c:pt idx="0">
                  <c:v>Ind AS 1</c:v>
                </c:pt>
                <c:pt idx="1">
                  <c:v>Ind AS 2</c:v>
                </c:pt>
                <c:pt idx="2">
                  <c:v>Ind AS 7</c:v>
                </c:pt>
                <c:pt idx="3">
                  <c:v>Ind AS 8</c:v>
                </c:pt>
                <c:pt idx="4">
                  <c:v>Ind AS 12</c:v>
                </c:pt>
                <c:pt idx="5">
                  <c:v>Ind AS 16</c:v>
                </c:pt>
                <c:pt idx="6">
                  <c:v>Ind AS 18</c:v>
                </c:pt>
                <c:pt idx="7">
                  <c:v>Ind AS 19</c:v>
                </c:pt>
                <c:pt idx="8">
                  <c:v>Ind AS 21</c:v>
                </c:pt>
                <c:pt idx="9">
                  <c:v>Ind AS 32</c:v>
                </c:pt>
                <c:pt idx="10">
                  <c:v>Ind AS 33</c:v>
                </c:pt>
                <c:pt idx="11">
                  <c:v>Ind AS 38</c:v>
                </c:pt>
                <c:pt idx="12">
                  <c:v>Ind AS 40</c:v>
                </c:pt>
                <c:pt idx="13">
                  <c:v>Ind AS 101</c:v>
                </c:pt>
                <c:pt idx="14">
                  <c:v>Ind AS 103</c:v>
                </c:pt>
                <c:pt idx="15">
                  <c:v>Ind AS 104</c:v>
                </c:pt>
                <c:pt idx="16">
                  <c:v>Ind AS 107</c:v>
                </c:pt>
                <c:pt idx="17">
                  <c:v>Ind AS 108</c:v>
                </c:pt>
                <c:pt idx="18">
                  <c:v>Ind AS 109</c:v>
                </c:pt>
                <c:pt idx="19">
                  <c:v>Ind AS 111</c:v>
                </c:pt>
                <c:pt idx="20">
                  <c:v>Ind AS 113</c:v>
                </c:pt>
              </c:strCache>
            </c:strRef>
          </c:cat>
          <c:val>
            <c:numRef>
              <c:f>Sheet1!$B$2:$B$22</c:f>
              <c:numCache>
                <c:formatCode>0.00%</c:formatCode>
                <c:ptCount val="21"/>
                <c:pt idx="0">
                  <c:v>9.1954022988505857E-2</c:v>
                </c:pt>
                <c:pt idx="1">
                  <c:v>1.1494252873563218E-2</c:v>
                </c:pt>
                <c:pt idx="2">
                  <c:v>8.0459770114942528E-2</c:v>
                </c:pt>
                <c:pt idx="3">
                  <c:v>3.4482758620689682E-2</c:v>
                </c:pt>
                <c:pt idx="4">
                  <c:v>3.4482758620689682E-2</c:v>
                </c:pt>
                <c:pt idx="5">
                  <c:v>6.8965517241379323E-2</c:v>
                </c:pt>
                <c:pt idx="6">
                  <c:v>4.5977011494252866E-2</c:v>
                </c:pt>
                <c:pt idx="7">
                  <c:v>6.8965517241379323E-2</c:v>
                </c:pt>
                <c:pt idx="8">
                  <c:v>1.1494252873563218E-2</c:v>
                </c:pt>
                <c:pt idx="9">
                  <c:v>5.7471264367816112E-2</c:v>
                </c:pt>
                <c:pt idx="10">
                  <c:v>2.298850574712645E-2</c:v>
                </c:pt>
                <c:pt idx="11">
                  <c:v>2.298850574712645E-2</c:v>
                </c:pt>
                <c:pt idx="12">
                  <c:v>1.1494252873563218E-2</c:v>
                </c:pt>
                <c:pt idx="13">
                  <c:v>2.298850574712645E-2</c:v>
                </c:pt>
                <c:pt idx="14">
                  <c:v>1.1494252873563218E-2</c:v>
                </c:pt>
                <c:pt idx="15">
                  <c:v>2.298850574712645E-2</c:v>
                </c:pt>
                <c:pt idx="16">
                  <c:v>0.13793103448275884</c:v>
                </c:pt>
                <c:pt idx="17">
                  <c:v>8.0459770114942528E-2</c:v>
                </c:pt>
                <c:pt idx="18">
                  <c:v>0.13793103448275884</c:v>
                </c:pt>
                <c:pt idx="19">
                  <c:v>1.1494252873563218E-2</c:v>
                </c:pt>
                <c:pt idx="20">
                  <c:v>1.1494252873563218E-2</c:v>
                </c:pt>
              </c:numCache>
            </c:numRef>
          </c:val>
          <c:extLst>
            <c:ext xmlns:c16="http://schemas.microsoft.com/office/drawing/2014/chart" uri="{C3380CC4-5D6E-409C-BE32-E72D297353CC}">
              <c16:uniqueId val="{00000000-CC08-4137-A8BF-9274A98CB948}"/>
            </c:ext>
          </c:extLst>
        </c:ser>
        <c:dLbls>
          <c:showLegendKey val="0"/>
          <c:showVal val="0"/>
          <c:showCatName val="0"/>
          <c:showSerName val="0"/>
          <c:showPercent val="0"/>
          <c:showBubbleSize val="0"/>
        </c:dLbls>
        <c:gapWidth val="150"/>
        <c:axId val="51645056"/>
        <c:axId val="51655040"/>
      </c:barChart>
      <c:catAx>
        <c:axId val="51645056"/>
        <c:scaling>
          <c:orientation val="minMax"/>
        </c:scaling>
        <c:delete val="0"/>
        <c:axPos val="b"/>
        <c:numFmt formatCode="General" sourceLinked="0"/>
        <c:majorTickMark val="out"/>
        <c:minorTickMark val="none"/>
        <c:tickLblPos val="nextTo"/>
        <c:txPr>
          <a:bodyPr/>
          <a:lstStyle/>
          <a:p>
            <a:pPr>
              <a:defRPr lang="en-IN" sz="1200" i="1"/>
            </a:pPr>
            <a:endParaRPr lang="en-US"/>
          </a:p>
        </c:txPr>
        <c:crossAx val="51655040"/>
        <c:crosses val="autoZero"/>
        <c:auto val="1"/>
        <c:lblAlgn val="ctr"/>
        <c:lblOffset val="100"/>
        <c:noMultiLvlLbl val="0"/>
      </c:catAx>
      <c:valAx>
        <c:axId val="51655040"/>
        <c:scaling>
          <c:orientation val="minMax"/>
        </c:scaling>
        <c:delete val="1"/>
        <c:axPos val="l"/>
        <c:numFmt formatCode="0.00%" sourceLinked="1"/>
        <c:majorTickMark val="out"/>
        <c:minorTickMark val="none"/>
        <c:tickLblPos val="nextTo"/>
        <c:crossAx val="51645056"/>
        <c:crosses val="autoZero"/>
        <c:crossBetween val="between"/>
      </c:valAx>
      <c:spPr>
        <a:noFill/>
        <a:ln w="25400">
          <a:noFill/>
        </a:ln>
      </c:spPr>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a:lstStyle/>
          <a:p>
            <a:pPr algn="ctr">
              <a:defRPr sz="1400"/>
            </a:pPr>
            <a:r>
              <a:rPr lang="en-US" sz="2000" b="1" i="0" baseline="0" dirty="0">
                <a:effectLst/>
              </a:rPr>
              <a:t>Findings of Audit Engagements Reviewed</a:t>
            </a:r>
            <a:endParaRPr lang="en-IN" sz="2000" dirty="0">
              <a:effectLst/>
            </a:endParaRPr>
          </a:p>
        </c:rich>
      </c:tx>
      <c:layout>
        <c:manualLayout>
          <c:xMode val="edge"/>
          <c:yMode val="edge"/>
          <c:x val="0.1698427672955975"/>
          <c:y val="3.3672391930733854E-2"/>
        </c:manualLayout>
      </c:layout>
      <c:overlay val="0"/>
    </c:title>
    <c:autoTitleDeleted val="0"/>
    <c:plotArea>
      <c:layout>
        <c:manualLayout>
          <c:layoutTarget val="inner"/>
          <c:xMode val="edge"/>
          <c:yMode val="edge"/>
          <c:x val="7.7295597484276723E-2"/>
          <c:y val="0.31955077847521068"/>
          <c:w val="0.51544470856237312"/>
          <c:h val="0.45994079050138059"/>
        </c:manualLayout>
      </c:layout>
      <c:pieChart>
        <c:varyColors val="1"/>
        <c:dLbls>
          <c:dLblPos val="inEnd"/>
          <c:showLegendKey val="0"/>
          <c:showVal val="1"/>
          <c:showCatName val="0"/>
          <c:showSerName val="0"/>
          <c:showPercent val="0"/>
          <c:showBubbleSize val="0"/>
          <c:showLeaderLines val="0"/>
        </c:dLbls>
        <c:firstSliceAng val="0"/>
      </c:pieChart>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00" b="1" i="0" u="none" strike="noStrike" baseline="0">
                <a:solidFill>
                  <a:srgbClr val="000000"/>
                </a:solidFill>
                <a:latin typeface="Calibri"/>
                <a:ea typeface="Calibri"/>
                <a:cs typeface="Calibri"/>
              </a:defRPr>
            </a:pPr>
            <a:r>
              <a:rPr lang="en-US" sz="2400" dirty="0">
                <a:solidFill>
                  <a:srgbClr val="C00000"/>
                </a:solidFill>
              </a:rPr>
              <a:t>No. of Audit </a:t>
            </a:r>
            <a:br>
              <a:rPr lang="en-US" sz="2400" dirty="0">
                <a:solidFill>
                  <a:srgbClr val="C00000"/>
                </a:solidFill>
              </a:rPr>
            </a:br>
            <a:r>
              <a:rPr lang="en-US" sz="2400" dirty="0">
                <a:solidFill>
                  <a:srgbClr val="C00000"/>
                </a:solidFill>
              </a:rPr>
              <a:t>Engagements Reviewed </a:t>
            </a:r>
          </a:p>
        </c:rich>
      </c:tx>
      <c:layout>
        <c:manualLayout>
          <c:xMode val="edge"/>
          <c:yMode val="edge"/>
          <c:x val="0.13273698096930256"/>
          <c:y val="8.3476754587230705E-3"/>
        </c:manualLayout>
      </c:layout>
      <c:overlay val="0"/>
    </c:title>
    <c:autoTitleDeleted val="0"/>
    <c:plotArea>
      <c:layout>
        <c:manualLayout>
          <c:layoutTarget val="inner"/>
          <c:xMode val="edge"/>
          <c:yMode val="edge"/>
          <c:x val="5.332257217847769E-2"/>
          <c:y val="0.21666898255365138"/>
          <c:w val="0.59879370078740168"/>
          <c:h val="0.58705264783078592"/>
        </c:manualLayout>
      </c:layout>
      <c:doughnutChart>
        <c:varyColors val="1"/>
        <c:ser>
          <c:idx val="1"/>
          <c:order val="0"/>
          <c:dPt>
            <c:idx val="0"/>
            <c:bubble3D val="0"/>
            <c:extLst>
              <c:ext xmlns:c16="http://schemas.microsoft.com/office/drawing/2014/chart" uri="{C3380CC4-5D6E-409C-BE32-E72D297353CC}">
                <c16:uniqueId val="{00000000-D605-AA40-99F5-24A0AAE9AC61}"/>
              </c:ext>
            </c:extLst>
          </c:dPt>
          <c:dPt>
            <c:idx val="1"/>
            <c:bubble3D val="0"/>
            <c:extLst>
              <c:ext xmlns:c16="http://schemas.microsoft.com/office/drawing/2014/chart" uri="{C3380CC4-5D6E-409C-BE32-E72D297353CC}">
                <c16:uniqueId val="{00000001-D605-AA40-99F5-24A0AAE9AC61}"/>
              </c:ext>
            </c:extLst>
          </c:dPt>
          <c:dPt>
            <c:idx val="2"/>
            <c:bubble3D val="0"/>
            <c:extLst>
              <c:ext xmlns:c16="http://schemas.microsoft.com/office/drawing/2014/chart" uri="{C3380CC4-5D6E-409C-BE32-E72D297353CC}">
                <c16:uniqueId val="{00000002-D605-AA40-99F5-24A0AAE9AC61}"/>
              </c:ext>
            </c:extLst>
          </c:dPt>
          <c:dPt>
            <c:idx val="3"/>
            <c:bubble3D val="0"/>
            <c:extLst>
              <c:ext xmlns:c16="http://schemas.microsoft.com/office/drawing/2014/chart" uri="{C3380CC4-5D6E-409C-BE32-E72D297353CC}">
                <c16:uniqueId val="{00000003-D605-AA40-99F5-24A0AAE9AC61}"/>
              </c:ext>
            </c:extLst>
          </c:dPt>
          <c:dPt>
            <c:idx val="4"/>
            <c:bubble3D val="0"/>
            <c:extLst>
              <c:ext xmlns:c16="http://schemas.microsoft.com/office/drawing/2014/chart" uri="{C3380CC4-5D6E-409C-BE32-E72D297353CC}">
                <c16:uniqueId val="{00000004-D605-AA40-99F5-24A0AAE9AC61}"/>
              </c:ext>
            </c:extLst>
          </c:dPt>
          <c:dLbls>
            <c:spPr>
              <a:noFill/>
              <a:ln>
                <a:noFill/>
              </a:ln>
              <a:effectLst/>
            </c:spPr>
            <c:txPr>
              <a:bodyPr/>
              <a:lstStyle/>
              <a:p>
                <a:pPr>
                  <a:defRPr sz="1000" b="0" i="0" u="none" strike="noStrike" baseline="0">
                    <a:solidFill>
                      <a:srgbClr val="000000"/>
                    </a:solidFill>
                    <a:latin typeface="Calibri"/>
                    <a:ea typeface="Calibri"/>
                    <a:cs typeface="Calibri"/>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Analysis!$G$132:$G$140</c:f>
              <c:strCache>
                <c:ptCount val="8"/>
                <c:pt idx="0">
                  <c:v>2012-15</c:v>
                </c:pt>
                <c:pt idx="1">
                  <c:v>2015-16</c:v>
                </c:pt>
                <c:pt idx="2">
                  <c:v>2016-17</c:v>
                </c:pt>
                <c:pt idx="3">
                  <c:v>2017-18</c:v>
                </c:pt>
                <c:pt idx="4">
                  <c:v>2018-19</c:v>
                </c:pt>
                <c:pt idx="5">
                  <c:v>2019-20</c:v>
                </c:pt>
                <c:pt idx="6">
                  <c:v>2020-21</c:v>
                </c:pt>
                <c:pt idx="7">
                  <c:v>2021-22</c:v>
                </c:pt>
              </c:strCache>
            </c:strRef>
          </c:cat>
          <c:val>
            <c:numRef>
              <c:f>Analysis!$H$132:$H$140</c:f>
              <c:numCache>
                <c:formatCode>General</c:formatCode>
                <c:ptCount val="8"/>
                <c:pt idx="0">
                  <c:v>155</c:v>
                </c:pt>
                <c:pt idx="1">
                  <c:v>40</c:v>
                </c:pt>
                <c:pt idx="2">
                  <c:v>108</c:v>
                </c:pt>
                <c:pt idx="3">
                  <c:v>92</c:v>
                </c:pt>
                <c:pt idx="4">
                  <c:v>64</c:v>
                </c:pt>
                <c:pt idx="5">
                  <c:v>87</c:v>
                </c:pt>
                <c:pt idx="6">
                  <c:v>34</c:v>
                </c:pt>
                <c:pt idx="7">
                  <c:v>24</c:v>
                </c:pt>
              </c:numCache>
            </c:numRef>
          </c:val>
          <c:extLst>
            <c:ext xmlns:c16="http://schemas.microsoft.com/office/drawing/2014/chart" uri="{C3380CC4-5D6E-409C-BE32-E72D297353CC}">
              <c16:uniqueId val="{00000005-D605-AA40-99F5-24A0AAE9AC61}"/>
            </c:ext>
          </c:extLst>
        </c:ser>
        <c:dLbls>
          <c:showLegendKey val="0"/>
          <c:showVal val="0"/>
          <c:showCatName val="0"/>
          <c:showSerName val="0"/>
          <c:showPercent val="0"/>
          <c:showBubbleSize val="0"/>
          <c:showLeaderLines val="0"/>
        </c:dLbls>
        <c:firstSliceAng val="0"/>
        <c:holeSize val="50"/>
      </c:doughnutChart>
      <c:spPr>
        <a:noFill/>
        <a:ln w="25400">
          <a:noFill/>
        </a:ln>
      </c:spPr>
    </c:plotArea>
    <c:legend>
      <c:legendPos val="r"/>
      <c:layout>
        <c:manualLayout>
          <c:xMode val="edge"/>
          <c:yMode val="edge"/>
          <c:x val="0.65848293963254589"/>
          <c:y val="0.217043384282847"/>
          <c:w val="0.27758530183727032"/>
          <c:h val="0.73189491019504915"/>
        </c:manualLayout>
      </c:layout>
      <c:overlay val="0"/>
      <c:txPr>
        <a:bodyPr/>
        <a:lstStyle/>
        <a:p>
          <a:pPr>
            <a:defRPr sz="1600" b="0" i="0" u="none" strike="noStrike" baseline="0">
              <a:solidFill>
                <a:srgbClr val="000000"/>
              </a:solidFill>
              <a:latin typeface="Calibri"/>
              <a:ea typeface="Calibri"/>
              <a:cs typeface="Calibri"/>
            </a:defRPr>
          </a:pPr>
          <a:endParaRPr lang="en-US"/>
        </a:p>
      </c:txPr>
    </c:legend>
    <c:plotVisOnly val="1"/>
    <c:dispBlanksAs val="zero"/>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a:lstStyle/>
          <a:p>
            <a:pPr algn="ctr">
              <a:defRPr sz="1800"/>
            </a:pPr>
            <a:r>
              <a:rPr lang="en-US" sz="2400" b="1" i="0" baseline="0" dirty="0">
                <a:solidFill>
                  <a:srgbClr val="C00000"/>
                </a:solidFill>
                <a:effectLst/>
              </a:rPr>
              <a:t>Findings of </a:t>
            </a:r>
            <a:br>
              <a:rPr lang="en-US" sz="2400" b="1" i="0" baseline="0" dirty="0">
                <a:solidFill>
                  <a:srgbClr val="C00000"/>
                </a:solidFill>
                <a:effectLst/>
              </a:rPr>
            </a:br>
            <a:r>
              <a:rPr lang="en-US" sz="2400" b="1" i="0" baseline="0" dirty="0">
                <a:solidFill>
                  <a:srgbClr val="C00000"/>
                </a:solidFill>
                <a:effectLst/>
              </a:rPr>
              <a:t>Audit Engagements Reviewed</a:t>
            </a:r>
            <a:endParaRPr lang="en-IN" sz="2400" dirty="0">
              <a:solidFill>
                <a:srgbClr val="C00000"/>
              </a:solidFill>
              <a:effectLst/>
            </a:endParaRPr>
          </a:p>
        </c:rich>
      </c:tx>
      <c:layout>
        <c:manualLayout>
          <c:xMode val="edge"/>
          <c:yMode val="edge"/>
          <c:x val="0.12118542584081395"/>
          <c:y val="0"/>
        </c:manualLayout>
      </c:layout>
      <c:overlay val="0"/>
    </c:title>
    <c:autoTitleDeleted val="0"/>
    <c:plotArea>
      <c:layout>
        <c:manualLayout>
          <c:layoutTarget val="inner"/>
          <c:xMode val="edge"/>
          <c:yMode val="edge"/>
          <c:x val="7.93194225721785E-2"/>
          <c:y val="0.29662477286493033"/>
          <c:w val="0.53172965879265088"/>
          <c:h val="0.51127851806985669"/>
        </c:manualLayout>
      </c:layout>
      <c:pieChart>
        <c:varyColors val="1"/>
        <c:ser>
          <c:idx val="0"/>
          <c:order val="0"/>
          <c:dLbls>
            <c:spPr>
              <a:noFill/>
              <a:ln>
                <a:noFill/>
              </a:ln>
              <a:effectLst/>
            </c:spPr>
            <c:txPr>
              <a:bodyPr/>
              <a:lstStyle/>
              <a:p>
                <a:pPr>
                  <a:defRPr sz="1600"/>
                </a:pPr>
                <a:endParaRPr lang="en-US"/>
              </a:p>
            </c:txPr>
            <c:dLblPos val="inEnd"/>
            <c:showLegendKey val="0"/>
            <c:showVal val="1"/>
            <c:showCatName val="0"/>
            <c:showSerName val="0"/>
            <c:showPercent val="0"/>
            <c:showBubbleSize val="0"/>
            <c:showLeaderLines val="1"/>
            <c:extLst>
              <c:ext xmlns:c15="http://schemas.microsoft.com/office/drawing/2012/chart" uri="{CE6537A1-D6FC-4f65-9D91-7224C49458BB}"/>
            </c:extLst>
          </c:dLbls>
          <c:cat>
            <c:strRef>
              <c:f>Sheet2!$A$2:$A$4</c:f>
              <c:strCache>
                <c:ptCount val="3"/>
                <c:pt idx="0">
                  <c:v>Significant Improvements Required</c:v>
                </c:pt>
                <c:pt idx="1">
                  <c:v>Improvements Required</c:v>
                </c:pt>
                <c:pt idx="2">
                  <c:v>Generally Acceptable</c:v>
                </c:pt>
              </c:strCache>
            </c:strRef>
          </c:cat>
          <c:val>
            <c:numRef>
              <c:f>Sheet2!$B$2:$B$4</c:f>
              <c:numCache>
                <c:formatCode>0%</c:formatCode>
                <c:ptCount val="3"/>
                <c:pt idx="0">
                  <c:v>0.06</c:v>
                </c:pt>
                <c:pt idx="1">
                  <c:v>0.62</c:v>
                </c:pt>
                <c:pt idx="2">
                  <c:v>0.32</c:v>
                </c:pt>
              </c:numCache>
            </c:numRef>
          </c:val>
          <c:extLst>
            <c:ext xmlns:c16="http://schemas.microsoft.com/office/drawing/2014/chart" uri="{C3380CC4-5D6E-409C-BE32-E72D297353CC}">
              <c16:uniqueId val="{00000000-A7AD-8F43-B797-4458B1EDE305}"/>
            </c:ext>
          </c:extLst>
        </c:ser>
        <c:dLbls>
          <c:dLblPos val="inEnd"/>
          <c:showLegendKey val="0"/>
          <c:showVal val="1"/>
          <c:showCatName val="0"/>
          <c:showSerName val="0"/>
          <c:showPercent val="0"/>
          <c:showBubbleSize val="0"/>
          <c:showLeaderLines val="1"/>
        </c:dLbls>
        <c:firstSliceAng val="0"/>
      </c:pieChart>
    </c:plotArea>
    <c:legend>
      <c:legendPos val="r"/>
      <c:layout>
        <c:manualLayout>
          <c:xMode val="edge"/>
          <c:yMode val="edge"/>
          <c:x val="0.60639750913488744"/>
          <c:y val="0.20900485316693901"/>
          <c:w val="0.3936024908651124"/>
          <c:h val="0.72246818204328234"/>
        </c:manualLayout>
      </c:layout>
      <c:overlay val="0"/>
      <c:txPr>
        <a:bodyPr/>
        <a:lstStyle/>
        <a:p>
          <a:pPr>
            <a:defRPr sz="1600"/>
          </a:pPr>
          <a:endParaRPr lang="en-US"/>
        </a:p>
      </c:txPr>
    </c:legend>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3402230971128604E-2"/>
          <c:y val="0.13826720189388092"/>
          <c:w val="0.59953815869170202"/>
          <c:h val="0.61129380886212747"/>
        </c:manualLayout>
      </c:layout>
      <c:doughnutChart>
        <c:varyColors val="1"/>
        <c:ser>
          <c:idx val="0"/>
          <c:order val="0"/>
          <c:tx>
            <c:strRef>
              <c:f>Sheet1!$B$1</c:f>
              <c:strCache>
                <c:ptCount val="1"/>
                <c:pt idx="0">
                  <c:v>2021-22</c:v>
                </c:pt>
              </c:strCache>
            </c:strRef>
          </c:tx>
          <c:dLbls>
            <c:dLbl>
              <c:idx val="0"/>
              <c:layout>
                <c:manualLayout>
                  <c:x val="4.239367366217908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D9-F545-9B67-24AED3BE0F47}"/>
                </c:ext>
              </c:extLst>
            </c:dLbl>
            <c:spPr>
              <a:noFill/>
              <a:ln>
                <a:noFill/>
              </a:ln>
              <a:effectLst/>
            </c:spPr>
            <c:txPr>
              <a:bodyPr/>
              <a:lstStyle/>
              <a:p>
                <a:pPr>
                  <a:defRPr sz="12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Significant Improvements Required</c:v>
                </c:pt>
                <c:pt idx="1">
                  <c:v>Improvements Required</c:v>
                </c:pt>
                <c:pt idx="2">
                  <c:v>Generally Acceptable</c:v>
                </c:pt>
              </c:strCache>
            </c:strRef>
          </c:cat>
          <c:val>
            <c:numRef>
              <c:f>Sheet1!$B$2:$B$4</c:f>
              <c:numCache>
                <c:formatCode>0%</c:formatCode>
                <c:ptCount val="3"/>
                <c:pt idx="1">
                  <c:v>0.92</c:v>
                </c:pt>
                <c:pt idx="2">
                  <c:v>0.08</c:v>
                </c:pt>
              </c:numCache>
            </c:numRef>
          </c:val>
          <c:extLst>
            <c:ext xmlns:c16="http://schemas.microsoft.com/office/drawing/2014/chart" uri="{C3380CC4-5D6E-409C-BE32-E72D297353CC}">
              <c16:uniqueId val="{00000001-7BD9-F545-9B67-24AED3BE0F47}"/>
            </c:ext>
          </c:extLst>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58385996875484836"/>
          <c:y val="0.16421163738197292"/>
          <c:w val="0.38262492428831013"/>
          <c:h val="0.66871069557784957"/>
        </c:manualLayout>
      </c:layout>
      <c:overlay val="0"/>
      <c:txPr>
        <a:bodyPr/>
        <a:lstStyle/>
        <a:p>
          <a:pPr>
            <a:defRPr sz="1600"/>
          </a:pPr>
          <a:endParaRPr lang="en-US"/>
        </a:p>
      </c:txPr>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pPr>
            <a:r>
              <a:rPr lang="en-US" sz="2000"/>
              <a:t>Number of Audit Engagements Reviewed</a:t>
            </a:r>
          </a:p>
        </c:rich>
      </c:tx>
      <c:layout>
        <c:manualLayout>
          <c:xMode val="edge"/>
          <c:yMode val="edge"/>
          <c:x val="0.10137931034482758"/>
          <c:y val="2.4691358024691357E-2"/>
        </c:manualLayout>
      </c:layout>
      <c:overlay val="0"/>
    </c:title>
    <c:autoTitleDeleted val="0"/>
    <c:plotArea>
      <c:layout>
        <c:manualLayout>
          <c:layoutTarget val="inner"/>
          <c:xMode val="edge"/>
          <c:yMode val="edge"/>
          <c:x val="0.1886057697723407"/>
          <c:y val="0.23725276343801999"/>
          <c:w val="0.50987124463519318"/>
          <c:h val="0.68869586175080433"/>
        </c:manualLayout>
      </c:layout>
      <c:doughnutChart>
        <c:varyColors val="1"/>
        <c:ser>
          <c:idx val="0"/>
          <c:order val="0"/>
          <c:dLbls>
            <c:spPr>
              <a:noFill/>
              <a:ln>
                <a:noFill/>
              </a:ln>
              <a:effectLst/>
            </c:spPr>
            <c:txPr>
              <a:bodyPr/>
              <a:lstStyle/>
              <a:p>
                <a:pPr>
                  <a:defRPr sz="16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Sheet1!$A$1:$A$6</c:f>
              <c:strCache>
                <c:ptCount val="6"/>
                <c:pt idx="0">
                  <c:v>2012-15</c:v>
                </c:pt>
                <c:pt idx="1">
                  <c:v>2015-16</c:v>
                </c:pt>
                <c:pt idx="2">
                  <c:v>2016-17</c:v>
                </c:pt>
                <c:pt idx="3">
                  <c:v>2017-18</c:v>
                </c:pt>
                <c:pt idx="4">
                  <c:v>2018-19</c:v>
                </c:pt>
                <c:pt idx="5">
                  <c:v>2019-20</c:v>
                </c:pt>
              </c:strCache>
            </c:strRef>
          </c:cat>
          <c:val>
            <c:numRef>
              <c:f>Sheet1!$B$1:$B$6</c:f>
              <c:numCache>
                <c:formatCode>General</c:formatCode>
                <c:ptCount val="6"/>
                <c:pt idx="0">
                  <c:v>155</c:v>
                </c:pt>
                <c:pt idx="1">
                  <c:v>40</c:v>
                </c:pt>
                <c:pt idx="2">
                  <c:v>108</c:v>
                </c:pt>
                <c:pt idx="3">
                  <c:v>92</c:v>
                </c:pt>
                <c:pt idx="4">
                  <c:v>64</c:v>
                </c:pt>
                <c:pt idx="5">
                  <c:v>87</c:v>
                </c:pt>
              </c:numCache>
            </c:numRef>
          </c:val>
          <c:extLst>
            <c:ext xmlns:c16="http://schemas.microsoft.com/office/drawing/2014/chart" uri="{C3380CC4-5D6E-409C-BE32-E72D297353CC}">
              <c16:uniqueId val="{00000000-1F76-3345-A98E-F5E5A8B0C1F3}"/>
            </c:ext>
          </c:extLst>
        </c:ser>
        <c:dLbls>
          <c:showLegendKey val="0"/>
          <c:showVal val="1"/>
          <c:showCatName val="0"/>
          <c:showSerName val="0"/>
          <c:showPercent val="0"/>
          <c:showBubbleSize val="0"/>
          <c:showLeaderLines val="1"/>
        </c:dLbls>
        <c:firstSliceAng val="0"/>
        <c:holeSize val="50"/>
      </c:doughnutChart>
    </c:plotArea>
    <c:legend>
      <c:legendPos val="r"/>
      <c:layout>
        <c:manualLayout>
          <c:xMode val="edge"/>
          <c:yMode val="edge"/>
          <c:x val="0.74974395367960978"/>
          <c:y val="0.28831383112749243"/>
          <c:w val="0.23308866434614128"/>
          <c:h val="0.52366191902679271"/>
        </c:manualLayout>
      </c:layout>
      <c:overlay val="0"/>
      <c:txPr>
        <a:bodyPr/>
        <a:lstStyle/>
        <a:p>
          <a:pPr>
            <a:defRPr sz="1600"/>
          </a:pPr>
          <a:endParaRPr lang="en-US"/>
        </a:p>
      </c:txPr>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a:lstStyle/>
          <a:p>
            <a:pPr>
              <a:defRPr sz="2000"/>
            </a:pPr>
            <a:r>
              <a:rPr lang="en-US" sz="2000"/>
              <a:t>Findings of Audit Engagements Reviewed</a:t>
            </a:r>
          </a:p>
        </c:rich>
      </c:tx>
      <c:overlay val="0"/>
    </c:title>
    <c:autoTitleDeleted val="0"/>
    <c:plotArea>
      <c:layout>
        <c:manualLayout>
          <c:layoutTarget val="inner"/>
          <c:xMode val="edge"/>
          <c:yMode val="edge"/>
          <c:x val="8.6260162601626014E-2"/>
          <c:y val="0.31455662978836507"/>
          <c:w val="0.51252128544907494"/>
          <c:h val="0.53198411907372334"/>
        </c:manualLayout>
      </c:layout>
      <c:doughnutChart>
        <c:varyColors val="1"/>
        <c:ser>
          <c:idx val="0"/>
          <c:order val="0"/>
          <c:dLbls>
            <c:spPr>
              <a:noFill/>
              <a:ln>
                <a:noFill/>
              </a:ln>
              <a:effectLst/>
            </c:spPr>
            <c:txPr>
              <a:bodyPr/>
              <a:lstStyle/>
              <a:p>
                <a:pPr>
                  <a:defRPr sz="16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Sheet1!$A$23:$A$25</c:f>
              <c:strCache>
                <c:ptCount val="3"/>
                <c:pt idx="0">
                  <c:v>Significant Improvements required</c:v>
                </c:pt>
                <c:pt idx="1">
                  <c:v>Improvements required</c:v>
                </c:pt>
                <c:pt idx="2">
                  <c:v>Generally acceptable</c:v>
                </c:pt>
              </c:strCache>
            </c:strRef>
          </c:cat>
          <c:val>
            <c:numRef>
              <c:f>Sheet1!$B$23:$B$25</c:f>
              <c:numCache>
                <c:formatCode>0%</c:formatCode>
                <c:ptCount val="3"/>
                <c:pt idx="0">
                  <c:v>0.06</c:v>
                </c:pt>
                <c:pt idx="1">
                  <c:v>0.6</c:v>
                </c:pt>
                <c:pt idx="2">
                  <c:v>0.34</c:v>
                </c:pt>
              </c:numCache>
            </c:numRef>
          </c:val>
          <c:extLst>
            <c:ext xmlns:c16="http://schemas.microsoft.com/office/drawing/2014/chart" uri="{C3380CC4-5D6E-409C-BE32-E72D297353CC}">
              <c16:uniqueId val="{00000000-471B-EA49-B8CF-1EAD86386FCC}"/>
            </c:ext>
          </c:extLst>
        </c:ser>
        <c:dLbls>
          <c:showLegendKey val="0"/>
          <c:showVal val="1"/>
          <c:showCatName val="0"/>
          <c:showSerName val="0"/>
          <c:showPercent val="0"/>
          <c:showBubbleSize val="0"/>
          <c:showLeaderLines val="1"/>
        </c:dLbls>
        <c:firstSliceAng val="0"/>
        <c:holeSize val="50"/>
      </c:doughnutChart>
      <c:spPr>
        <a:noFill/>
      </c:spPr>
    </c:plotArea>
    <c:legend>
      <c:legendPos val="r"/>
      <c:layout>
        <c:manualLayout>
          <c:xMode val="edge"/>
          <c:yMode val="edge"/>
          <c:x val="0.60018199376021397"/>
          <c:y val="0.31174072788487223"/>
          <c:w val="0.3809500817114842"/>
          <c:h val="0.53879141300978373"/>
        </c:manualLayout>
      </c:layout>
      <c:overlay val="0"/>
      <c:txPr>
        <a:bodyPr/>
        <a:lstStyle/>
        <a:p>
          <a:pPr>
            <a:defRPr sz="1600"/>
          </a:pPr>
          <a:endParaRPr lang="en-US"/>
        </a:p>
      </c:txPr>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2394778777652796E-2"/>
          <c:y val="0.13966243206141984"/>
          <c:w val="0.53864073939314361"/>
          <c:h val="0.60744344718488652"/>
        </c:manualLayout>
      </c:layout>
      <c:doughnutChart>
        <c:varyColors val="1"/>
        <c:ser>
          <c:idx val="0"/>
          <c:order val="0"/>
          <c:tx>
            <c:strRef>
              <c:f>Sheet1!$B$1</c:f>
              <c:strCache>
                <c:ptCount val="1"/>
                <c:pt idx="0">
                  <c:v>2019-20</c:v>
                </c:pt>
              </c:strCache>
            </c:strRef>
          </c:tx>
          <c:dLbls>
            <c:spPr>
              <a:noFill/>
              <a:ln>
                <a:noFill/>
              </a:ln>
              <a:effectLst/>
            </c:sp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Significant Improvements Required</c:v>
                </c:pt>
                <c:pt idx="1">
                  <c:v>Improvements Required</c:v>
                </c:pt>
                <c:pt idx="2">
                  <c:v>Generally Acceptable</c:v>
                </c:pt>
              </c:strCache>
            </c:strRef>
          </c:cat>
          <c:val>
            <c:numRef>
              <c:f>Sheet1!$B$2:$B$4</c:f>
              <c:numCache>
                <c:formatCode>0%</c:formatCode>
                <c:ptCount val="3"/>
                <c:pt idx="0">
                  <c:v>0.03</c:v>
                </c:pt>
                <c:pt idx="1">
                  <c:v>0.82</c:v>
                </c:pt>
                <c:pt idx="2">
                  <c:v>0.15</c:v>
                </c:pt>
              </c:numCache>
            </c:numRef>
          </c:val>
          <c:extLst>
            <c:ext xmlns:c16="http://schemas.microsoft.com/office/drawing/2014/chart" uri="{C3380CC4-5D6E-409C-BE32-E72D297353CC}">
              <c16:uniqueId val="{00000000-7428-C54B-95DC-269A5097BBDF}"/>
            </c:ext>
          </c:extLst>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60532292838395196"/>
          <c:y val="7.0363367972738622E-2"/>
          <c:w val="0.38370740740740744"/>
          <c:h val="0.77888674293071858"/>
        </c:manualLayout>
      </c:layout>
      <c:overlay val="0"/>
    </c:legend>
    <c:plotVisOnly val="1"/>
    <c:dispBlanksAs val="gap"/>
    <c:showDLblsOverMax val="0"/>
  </c:chart>
  <c:txPr>
    <a:bodyPr/>
    <a:lstStyle/>
    <a:p>
      <a:pPr>
        <a:defRPr sz="1800"/>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invertIfNegative val="0"/>
          <c:dLbls>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Analysis!$A$32:$A$57</c:f>
              <c:strCache>
                <c:ptCount val="26"/>
                <c:pt idx="0">
                  <c:v>SQC-1</c:v>
                </c:pt>
                <c:pt idx="1">
                  <c:v>SA 210</c:v>
                </c:pt>
                <c:pt idx="2">
                  <c:v>SA 220</c:v>
                </c:pt>
                <c:pt idx="3">
                  <c:v>SA 230</c:v>
                </c:pt>
                <c:pt idx="4">
                  <c:v>SA 240</c:v>
                </c:pt>
                <c:pt idx="5">
                  <c:v>SA 250</c:v>
                </c:pt>
                <c:pt idx="6">
                  <c:v>SA 300</c:v>
                </c:pt>
                <c:pt idx="7">
                  <c:v>SA 315</c:v>
                </c:pt>
                <c:pt idx="8">
                  <c:v>SA 320</c:v>
                </c:pt>
                <c:pt idx="9">
                  <c:v>SA 330</c:v>
                </c:pt>
                <c:pt idx="10">
                  <c:v>SA 402</c:v>
                </c:pt>
                <c:pt idx="11">
                  <c:v>SA 450</c:v>
                </c:pt>
                <c:pt idx="12">
                  <c:v>SA 501</c:v>
                </c:pt>
                <c:pt idx="13">
                  <c:v>SA-505</c:v>
                </c:pt>
                <c:pt idx="14">
                  <c:v>SA 510</c:v>
                </c:pt>
                <c:pt idx="15">
                  <c:v>SA 520</c:v>
                </c:pt>
                <c:pt idx="16">
                  <c:v>SA 530</c:v>
                </c:pt>
                <c:pt idx="17">
                  <c:v>SA 540</c:v>
                </c:pt>
                <c:pt idx="18">
                  <c:v>SA 550</c:v>
                </c:pt>
                <c:pt idx="19">
                  <c:v>SA 580</c:v>
                </c:pt>
                <c:pt idx="20">
                  <c:v>SA 600</c:v>
                </c:pt>
                <c:pt idx="21">
                  <c:v>SA 610</c:v>
                </c:pt>
                <c:pt idx="22">
                  <c:v>SA 700</c:v>
                </c:pt>
                <c:pt idx="23">
                  <c:v>SA 705</c:v>
                </c:pt>
                <c:pt idx="24">
                  <c:v>SA 710</c:v>
                </c:pt>
                <c:pt idx="25">
                  <c:v>SA 720</c:v>
                </c:pt>
              </c:strCache>
            </c:strRef>
          </c:cat>
          <c:val>
            <c:numRef>
              <c:f>Analysis!$D$32:$D$57</c:f>
              <c:numCache>
                <c:formatCode>0</c:formatCode>
                <c:ptCount val="26"/>
                <c:pt idx="0">
                  <c:v>26.388888888888889</c:v>
                </c:pt>
                <c:pt idx="1">
                  <c:v>9.7222222222222232</c:v>
                </c:pt>
                <c:pt idx="2">
                  <c:v>6.9444444444444446</c:v>
                </c:pt>
                <c:pt idx="3">
                  <c:v>18.055555555555554</c:v>
                </c:pt>
                <c:pt idx="4">
                  <c:v>5.5555555555555554</c:v>
                </c:pt>
                <c:pt idx="5">
                  <c:v>1.3888888888888888</c:v>
                </c:pt>
                <c:pt idx="6">
                  <c:v>8.3333333333333321</c:v>
                </c:pt>
                <c:pt idx="7">
                  <c:v>12.5</c:v>
                </c:pt>
                <c:pt idx="8">
                  <c:v>8.3333333333333321</c:v>
                </c:pt>
                <c:pt idx="9">
                  <c:v>6.9444444444444446</c:v>
                </c:pt>
                <c:pt idx="10">
                  <c:v>1.3888888888888888</c:v>
                </c:pt>
                <c:pt idx="11">
                  <c:v>1.3888888888888888</c:v>
                </c:pt>
                <c:pt idx="12">
                  <c:v>1.3888888888888888</c:v>
                </c:pt>
                <c:pt idx="13">
                  <c:v>19.444444444444446</c:v>
                </c:pt>
                <c:pt idx="14">
                  <c:v>1.3888888888888888</c:v>
                </c:pt>
                <c:pt idx="15">
                  <c:v>1.3888888888888888</c:v>
                </c:pt>
                <c:pt idx="16">
                  <c:v>9.7222222222222232</c:v>
                </c:pt>
                <c:pt idx="17">
                  <c:v>6.9444444444444446</c:v>
                </c:pt>
                <c:pt idx="18">
                  <c:v>2.7777777777777777</c:v>
                </c:pt>
                <c:pt idx="19">
                  <c:v>6.9444444444444446</c:v>
                </c:pt>
                <c:pt idx="20">
                  <c:v>1.3888888888888888</c:v>
                </c:pt>
                <c:pt idx="21">
                  <c:v>2.7777777777777777</c:v>
                </c:pt>
                <c:pt idx="22">
                  <c:v>5.5555555555555554</c:v>
                </c:pt>
                <c:pt idx="23">
                  <c:v>2.7777777777777777</c:v>
                </c:pt>
                <c:pt idx="24">
                  <c:v>1.3888888888888888</c:v>
                </c:pt>
                <c:pt idx="25">
                  <c:v>4.1666666666666661</c:v>
                </c:pt>
              </c:numCache>
            </c:numRef>
          </c:val>
          <c:extLst>
            <c:ext xmlns:c16="http://schemas.microsoft.com/office/drawing/2014/chart" uri="{C3380CC4-5D6E-409C-BE32-E72D297353CC}">
              <c16:uniqueId val="{00000000-D141-434F-8C10-8E3ABB6C171E}"/>
            </c:ext>
          </c:extLst>
        </c:ser>
        <c:dLbls>
          <c:dLblPos val="outEnd"/>
          <c:showLegendKey val="0"/>
          <c:showVal val="1"/>
          <c:showCatName val="0"/>
          <c:showSerName val="0"/>
          <c:showPercent val="0"/>
          <c:showBubbleSize val="0"/>
        </c:dLbls>
        <c:gapWidth val="150"/>
        <c:axId val="127526016"/>
        <c:axId val="127527552"/>
      </c:barChart>
      <c:catAx>
        <c:axId val="127526016"/>
        <c:scaling>
          <c:orientation val="minMax"/>
        </c:scaling>
        <c:delete val="0"/>
        <c:axPos val="b"/>
        <c:numFmt formatCode="General" sourceLinked="0"/>
        <c:majorTickMark val="out"/>
        <c:minorTickMark val="none"/>
        <c:tickLblPos val="nextTo"/>
        <c:crossAx val="127527552"/>
        <c:crosses val="autoZero"/>
        <c:auto val="1"/>
        <c:lblAlgn val="ctr"/>
        <c:lblOffset val="100"/>
        <c:noMultiLvlLbl val="0"/>
      </c:catAx>
      <c:valAx>
        <c:axId val="127527552"/>
        <c:scaling>
          <c:orientation val="minMax"/>
        </c:scaling>
        <c:delete val="0"/>
        <c:axPos val="l"/>
        <c:majorGridlines/>
        <c:title>
          <c:tx>
            <c:rich>
              <a:bodyPr rot="-5400000" vert="horz"/>
              <a:lstStyle/>
              <a:p>
                <a:pPr>
                  <a:defRPr sz="1800"/>
                </a:pPr>
                <a:r>
                  <a:rPr lang="en-US" sz="1800"/>
                  <a:t>Audit Firms (%)</a:t>
                </a:r>
              </a:p>
            </c:rich>
          </c:tx>
          <c:overlay val="0"/>
        </c:title>
        <c:numFmt formatCode="0" sourceLinked="1"/>
        <c:majorTickMark val="out"/>
        <c:minorTickMark val="none"/>
        <c:tickLblPos val="nextTo"/>
        <c:crossAx val="127526016"/>
        <c:crosses val="autoZero"/>
        <c:crossBetween val="between"/>
      </c:valAx>
    </c:plotArea>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E1F594-60AA-4324-971B-1DD26312CE9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IN"/>
        </a:p>
      </dgm:t>
    </dgm:pt>
    <dgm:pt modelId="{DE79A816-CD3A-42E3-A6B5-9090F7AF054A}">
      <dgm:prSet phldrT="[Text]"/>
      <dgm:spPr>
        <a:ln>
          <a:solidFill>
            <a:schemeClr val="tx2"/>
          </a:solidFill>
        </a:ln>
      </dgm:spPr>
      <dgm:t>
        <a:bodyPr/>
        <a:lstStyle/>
        <a:p>
          <a:r>
            <a:rPr lang="en-IN" b="1" dirty="0"/>
            <a:t>Action taken after review</a:t>
          </a:r>
        </a:p>
      </dgm:t>
    </dgm:pt>
    <dgm:pt modelId="{CF624B0B-6150-4292-877B-74D5B6FBDBDA}" type="parTrans" cxnId="{5B310598-A95A-4A35-83EF-0248D66B59A3}">
      <dgm:prSet/>
      <dgm:spPr/>
      <dgm:t>
        <a:bodyPr/>
        <a:lstStyle/>
        <a:p>
          <a:endParaRPr lang="en-IN"/>
        </a:p>
      </dgm:t>
    </dgm:pt>
    <dgm:pt modelId="{2257C438-CAA1-4C13-96DE-B0DA1E03DFC7}" type="sibTrans" cxnId="{5B310598-A95A-4A35-83EF-0248D66B59A3}">
      <dgm:prSet/>
      <dgm:spPr/>
      <dgm:t>
        <a:bodyPr/>
        <a:lstStyle/>
        <a:p>
          <a:endParaRPr lang="en-IN"/>
        </a:p>
      </dgm:t>
    </dgm:pt>
    <dgm:pt modelId="{B775E167-535F-4F2E-BA1C-2094456AD2CF}">
      <dgm:prSet phldrT="[Text]"/>
      <dgm:spPr>
        <a:ln>
          <a:solidFill>
            <a:schemeClr val="tx2"/>
          </a:solidFill>
        </a:ln>
      </dgm:spPr>
      <dgm:t>
        <a:bodyPr/>
        <a:lstStyle/>
        <a:p>
          <a:pPr algn="l"/>
          <a:r>
            <a:rPr lang="en-US" altLang="en-US" dirty="0">
              <a:solidFill>
                <a:srgbClr val="2C1600"/>
              </a:solidFill>
            </a:rPr>
            <a:t>Material Non-compliance affecting True &amp; Fair view of the Financial Statements</a:t>
          </a:r>
          <a:endParaRPr lang="en-IN" dirty="0"/>
        </a:p>
      </dgm:t>
    </dgm:pt>
    <dgm:pt modelId="{55ECFDE4-024F-4E54-8EC8-23E92D0F6DD9}" type="parTrans" cxnId="{C637A24E-1558-40BD-ACE7-DED7295D8CA2}">
      <dgm:prSet/>
      <dgm:spPr>
        <a:ln>
          <a:solidFill>
            <a:schemeClr val="tx2"/>
          </a:solidFill>
        </a:ln>
      </dgm:spPr>
      <dgm:t>
        <a:bodyPr/>
        <a:lstStyle/>
        <a:p>
          <a:endParaRPr lang="en-IN"/>
        </a:p>
      </dgm:t>
    </dgm:pt>
    <dgm:pt modelId="{CCD49977-E9A3-4821-A864-F7ADEFD231CE}" type="sibTrans" cxnId="{C637A24E-1558-40BD-ACE7-DED7295D8CA2}">
      <dgm:prSet/>
      <dgm:spPr/>
      <dgm:t>
        <a:bodyPr/>
        <a:lstStyle/>
        <a:p>
          <a:endParaRPr lang="en-IN"/>
        </a:p>
      </dgm:t>
    </dgm:pt>
    <dgm:pt modelId="{A56C51C0-B54C-4DAA-ACBE-700AD5E7DC22}">
      <dgm:prSet phldrT="[Text]"/>
      <dgm:spPr>
        <a:ln>
          <a:solidFill>
            <a:schemeClr val="tx2"/>
          </a:solidFill>
        </a:ln>
      </dgm:spPr>
      <dgm:t>
        <a:bodyPr/>
        <a:lstStyle/>
        <a:p>
          <a:pPr algn="l"/>
          <a:r>
            <a:rPr lang="en-US" altLang="en-US" dirty="0">
              <a:solidFill>
                <a:srgbClr val="2C1600"/>
              </a:solidFill>
            </a:rPr>
            <a:t>Non-compliance, which are not material and does not affect the True &amp; Fair view of the Financial Statements </a:t>
          </a:r>
          <a:endParaRPr lang="en-IN" dirty="0"/>
        </a:p>
      </dgm:t>
    </dgm:pt>
    <dgm:pt modelId="{771CEA11-DFD7-4D86-A91D-39FBFD0B85DE}" type="parTrans" cxnId="{D7F718E2-1339-4A92-AC8C-7023C1CFBFFC}">
      <dgm:prSet/>
      <dgm:spPr>
        <a:ln>
          <a:solidFill>
            <a:schemeClr val="tx2"/>
          </a:solidFill>
        </a:ln>
      </dgm:spPr>
      <dgm:t>
        <a:bodyPr/>
        <a:lstStyle/>
        <a:p>
          <a:endParaRPr lang="en-IN"/>
        </a:p>
      </dgm:t>
    </dgm:pt>
    <dgm:pt modelId="{280212EC-6DDA-483D-8255-67EAF8DD9025}" type="sibTrans" cxnId="{D7F718E2-1339-4A92-AC8C-7023C1CFBFFC}">
      <dgm:prSet/>
      <dgm:spPr/>
      <dgm:t>
        <a:bodyPr/>
        <a:lstStyle/>
        <a:p>
          <a:endParaRPr lang="en-IN"/>
        </a:p>
      </dgm:t>
    </dgm:pt>
    <dgm:pt modelId="{F23CDB69-2A29-4845-8C0C-43F884BC7B7F}">
      <dgm:prSet/>
      <dgm:spPr>
        <a:ln>
          <a:solidFill>
            <a:schemeClr val="tx2"/>
          </a:solidFill>
        </a:ln>
      </dgm:spPr>
      <dgm:t>
        <a:bodyPr/>
        <a:lstStyle/>
        <a:p>
          <a:pPr algn="l"/>
          <a:r>
            <a:rPr lang="en-US" altLang="en-US" i="1" u="sng" dirty="0">
              <a:solidFill>
                <a:srgbClr val="2C1600"/>
              </a:solidFill>
            </a:rPr>
            <a:t>Bring the non-compliance to the attention of the auditor </a:t>
          </a:r>
          <a:r>
            <a:rPr lang="en-US" altLang="en-US" i="1" dirty="0">
              <a:solidFill>
                <a:srgbClr val="2C1600"/>
              </a:solidFill>
            </a:rPr>
            <a:t>by way of advisory.</a:t>
          </a:r>
          <a:r>
            <a:rPr lang="en-US" altLang="en-US" i="1" dirty="0">
              <a:solidFill>
                <a:srgbClr val="FF0000"/>
              </a:solidFill>
            </a:rPr>
            <a:t> </a:t>
          </a:r>
          <a:r>
            <a:rPr lang="en-US" altLang="en-US" i="1" dirty="0">
              <a:solidFill>
                <a:schemeClr val="tx1"/>
              </a:solidFill>
            </a:rPr>
            <a:t>To make </a:t>
          </a:r>
          <a:r>
            <a:rPr lang="en-US" b="0" i="1" dirty="0">
              <a:solidFill>
                <a:schemeClr val="tx1"/>
              </a:solidFill>
            </a:rPr>
            <a:t>regulatory mechanism of the Institute more effective share relevant details with </a:t>
          </a:r>
          <a:r>
            <a:rPr lang="en-US" b="0" i="1" u="sng" dirty="0">
              <a:solidFill>
                <a:schemeClr val="tx1"/>
              </a:solidFill>
            </a:rPr>
            <a:t>Peer Review Board </a:t>
          </a:r>
          <a:r>
            <a:rPr lang="en-US" b="0" i="1" dirty="0">
              <a:solidFill>
                <a:schemeClr val="tx1"/>
              </a:solidFill>
            </a:rPr>
            <a:t>so that it may accordingly be considered during the Peer Review</a:t>
          </a:r>
          <a:endParaRPr lang="en-US" altLang="en-US" i="1" dirty="0">
            <a:solidFill>
              <a:schemeClr val="tx1"/>
            </a:solidFill>
          </a:endParaRPr>
        </a:p>
      </dgm:t>
    </dgm:pt>
    <dgm:pt modelId="{CA105120-7C5E-4815-9CF5-4006B14F0FD0}" type="parTrans" cxnId="{C24F248E-5F40-45AD-9874-0A9D55C6BA1D}">
      <dgm:prSet/>
      <dgm:spPr>
        <a:ln>
          <a:solidFill>
            <a:schemeClr val="tx2"/>
          </a:solidFill>
        </a:ln>
      </dgm:spPr>
      <dgm:t>
        <a:bodyPr/>
        <a:lstStyle/>
        <a:p>
          <a:endParaRPr lang="en-IN"/>
        </a:p>
      </dgm:t>
    </dgm:pt>
    <dgm:pt modelId="{EB34CAE1-B991-4709-9E07-8722FBFCD0CB}" type="sibTrans" cxnId="{C24F248E-5F40-45AD-9874-0A9D55C6BA1D}">
      <dgm:prSet/>
      <dgm:spPr/>
      <dgm:t>
        <a:bodyPr/>
        <a:lstStyle/>
        <a:p>
          <a:endParaRPr lang="en-IN"/>
        </a:p>
      </dgm:t>
    </dgm:pt>
    <dgm:pt modelId="{25ED3D7F-D7D3-40BB-B349-043BB69175CD}">
      <dgm:prSet/>
      <dgm:spPr>
        <a:ln>
          <a:solidFill>
            <a:schemeClr val="tx2"/>
          </a:solidFill>
        </a:ln>
      </dgm:spPr>
      <dgm:t>
        <a:bodyPr/>
        <a:lstStyle/>
        <a:p>
          <a:pPr algn="l"/>
          <a:r>
            <a:rPr lang="en-GB" altLang="en-US" i="1" u="sng" dirty="0">
              <a:solidFill>
                <a:srgbClr val="2C1600"/>
              </a:solidFill>
            </a:rPr>
            <a:t>Action against the Auditor(s): R</a:t>
          </a:r>
          <a:r>
            <a:rPr lang="en-GB" altLang="en-US" dirty="0">
              <a:solidFill>
                <a:srgbClr val="2C1600"/>
              </a:solidFill>
            </a:rPr>
            <a:t>efer the case to the Director (Discipline) </a:t>
          </a:r>
          <a:endParaRPr lang="en-GB" altLang="en-US" i="1" u="sng" dirty="0">
            <a:solidFill>
              <a:srgbClr val="2C1600"/>
            </a:solidFill>
          </a:endParaRPr>
        </a:p>
        <a:p>
          <a:pPr algn="l"/>
          <a:endParaRPr lang="en-IN" dirty="0"/>
        </a:p>
      </dgm:t>
    </dgm:pt>
    <dgm:pt modelId="{E96A4009-C947-4C60-81E7-27A06924102C}" type="parTrans" cxnId="{0B3E4B61-CB7E-49E8-B44B-65BD86510115}">
      <dgm:prSet/>
      <dgm:spPr>
        <a:ln>
          <a:solidFill>
            <a:schemeClr val="tx2"/>
          </a:solidFill>
        </a:ln>
      </dgm:spPr>
      <dgm:t>
        <a:bodyPr/>
        <a:lstStyle/>
        <a:p>
          <a:endParaRPr lang="en-IN"/>
        </a:p>
      </dgm:t>
    </dgm:pt>
    <dgm:pt modelId="{D262AAE8-1FCE-4B0C-8F20-6EA46D9839F4}" type="sibTrans" cxnId="{0B3E4B61-CB7E-49E8-B44B-65BD86510115}">
      <dgm:prSet/>
      <dgm:spPr/>
      <dgm:t>
        <a:bodyPr/>
        <a:lstStyle/>
        <a:p>
          <a:endParaRPr lang="en-IN"/>
        </a:p>
      </dgm:t>
    </dgm:pt>
    <dgm:pt modelId="{C7F49BB9-2F19-499B-A3A9-BA2EA591B4F1}">
      <dgm:prSet/>
      <dgm:spPr>
        <a:ln>
          <a:solidFill>
            <a:schemeClr val="tx2"/>
          </a:solidFill>
        </a:ln>
      </dgm:spPr>
      <dgm:t>
        <a:bodyPr/>
        <a:lstStyle/>
        <a:p>
          <a:pPr algn="l"/>
          <a:r>
            <a:rPr lang="en-GB" altLang="en-US" i="1" u="sng" dirty="0">
              <a:solidFill>
                <a:srgbClr val="2C1600"/>
              </a:solidFill>
            </a:rPr>
            <a:t>Action against the Enterprise : </a:t>
          </a:r>
          <a:r>
            <a:rPr lang="en-GB" altLang="en-US" i="0" u="sng" dirty="0">
              <a:solidFill>
                <a:srgbClr val="2C1600"/>
              </a:solidFill>
            </a:rPr>
            <a:t>I</a:t>
          </a:r>
          <a:r>
            <a:rPr lang="en-US" altLang="en-US" dirty="0">
              <a:solidFill>
                <a:srgbClr val="2C1600"/>
              </a:solidFill>
            </a:rPr>
            <a:t>nform irregularity to the regulatory body relevant to the enterprise</a:t>
          </a:r>
          <a:endParaRPr lang="en-IN" dirty="0"/>
        </a:p>
      </dgm:t>
    </dgm:pt>
    <dgm:pt modelId="{91061993-2B1C-4628-BA7A-05AF5BF7F956}" type="parTrans" cxnId="{3A1B7113-965B-4753-A8DD-8C0815BB655A}">
      <dgm:prSet/>
      <dgm:spPr>
        <a:ln>
          <a:solidFill>
            <a:schemeClr val="tx2"/>
          </a:solidFill>
        </a:ln>
      </dgm:spPr>
      <dgm:t>
        <a:bodyPr/>
        <a:lstStyle/>
        <a:p>
          <a:endParaRPr lang="en-IN"/>
        </a:p>
      </dgm:t>
    </dgm:pt>
    <dgm:pt modelId="{713B6AC7-B9C1-499F-9AE6-6C5614167627}" type="sibTrans" cxnId="{3A1B7113-965B-4753-A8DD-8C0815BB655A}">
      <dgm:prSet/>
      <dgm:spPr/>
      <dgm:t>
        <a:bodyPr/>
        <a:lstStyle/>
        <a:p>
          <a:endParaRPr lang="en-IN"/>
        </a:p>
      </dgm:t>
    </dgm:pt>
    <dgm:pt modelId="{8403D90F-DB91-4120-A9F5-082ADDDA1716}" type="pres">
      <dgm:prSet presAssocID="{2BE1F594-60AA-4324-971B-1DD26312CE9C}" presName="hierChild1" presStyleCnt="0">
        <dgm:presLayoutVars>
          <dgm:chPref val="1"/>
          <dgm:dir/>
          <dgm:animOne val="branch"/>
          <dgm:animLvl val="lvl"/>
          <dgm:resizeHandles/>
        </dgm:presLayoutVars>
      </dgm:prSet>
      <dgm:spPr/>
    </dgm:pt>
    <dgm:pt modelId="{116B3011-97DF-41AF-BCF4-CC20F51AC5F6}" type="pres">
      <dgm:prSet presAssocID="{DE79A816-CD3A-42E3-A6B5-9090F7AF054A}" presName="hierRoot1" presStyleCnt="0"/>
      <dgm:spPr/>
    </dgm:pt>
    <dgm:pt modelId="{2BE8BB5D-60BA-4E3D-BD41-7661050B0FFD}" type="pres">
      <dgm:prSet presAssocID="{DE79A816-CD3A-42E3-A6B5-9090F7AF054A}" presName="composite" presStyleCnt="0"/>
      <dgm:spPr/>
    </dgm:pt>
    <dgm:pt modelId="{90CA4B2A-DAD7-48B5-9366-AB089ED6F451}" type="pres">
      <dgm:prSet presAssocID="{DE79A816-CD3A-42E3-A6B5-9090F7AF054A}" presName="background" presStyleLbl="node0" presStyleIdx="0" presStyleCnt="1"/>
      <dgm:spPr>
        <a:solidFill>
          <a:schemeClr val="tx2"/>
        </a:solidFill>
      </dgm:spPr>
    </dgm:pt>
    <dgm:pt modelId="{B8E3A77E-79D7-452A-95B5-68F6987A6620}" type="pres">
      <dgm:prSet presAssocID="{DE79A816-CD3A-42E3-A6B5-9090F7AF054A}" presName="text" presStyleLbl="fgAcc0" presStyleIdx="0" presStyleCnt="1" custAng="0" custScaleX="128603" custLinFactNeighborX="-31442" custLinFactNeighborY="-11376">
        <dgm:presLayoutVars>
          <dgm:chPref val="3"/>
        </dgm:presLayoutVars>
      </dgm:prSet>
      <dgm:spPr/>
    </dgm:pt>
    <dgm:pt modelId="{1AB95DFA-5120-41FA-814D-F47F15875D26}" type="pres">
      <dgm:prSet presAssocID="{DE79A816-CD3A-42E3-A6B5-9090F7AF054A}" presName="hierChild2" presStyleCnt="0"/>
      <dgm:spPr/>
    </dgm:pt>
    <dgm:pt modelId="{32A95437-0AE1-4083-BD2E-057D64AF7963}" type="pres">
      <dgm:prSet presAssocID="{55ECFDE4-024F-4E54-8EC8-23E92D0F6DD9}" presName="Name10" presStyleLbl="parChTrans1D2" presStyleIdx="0" presStyleCnt="2"/>
      <dgm:spPr/>
    </dgm:pt>
    <dgm:pt modelId="{85764AED-E38A-47FC-9025-C82683F688C4}" type="pres">
      <dgm:prSet presAssocID="{B775E167-535F-4F2E-BA1C-2094456AD2CF}" presName="hierRoot2" presStyleCnt="0"/>
      <dgm:spPr/>
    </dgm:pt>
    <dgm:pt modelId="{EE1AB9DE-9233-4EA1-AF98-7833DDF5FA55}" type="pres">
      <dgm:prSet presAssocID="{B775E167-535F-4F2E-BA1C-2094456AD2CF}" presName="composite2" presStyleCnt="0"/>
      <dgm:spPr/>
    </dgm:pt>
    <dgm:pt modelId="{DB454D59-2407-4CA2-AD5D-03C3A120D016}" type="pres">
      <dgm:prSet presAssocID="{B775E167-535F-4F2E-BA1C-2094456AD2CF}" presName="background2" presStyleLbl="node2" presStyleIdx="0" presStyleCnt="2"/>
      <dgm:spPr>
        <a:solidFill>
          <a:schemeClr val="tx2"/>
        </a:solidFill>
      </dgm:spPr>
    </dgm:pt>
    <dgm:pt modelId="{438F4C67-F211-4D93-AA1F-6FC183ADB7E3}" type="pres">
      <dgm:prSet presAssocID="{B775E167-535F-4F2E-BA1C-2094456AD2CF}" presName="text2" presStyleLbl="fgAcc2" presStyleIdx="0" presStyleCnt="2" custLinFactNeighborX="-43500" custLinFactNeighborY="-4039">
        <dgm:presLayoutVars>
          <dgm:chPref val="3"/>
        </dgm:presLayoutVars>
      </dgm:prSet>
      <dgm:spPr/>
    </dgm:pt>
    <dgm:pt modelId="{7DDD4179-684C-478C-848B-0FAE6C421A0F}" type="pres">
      <dgm:prSet presAssocID="{B775E167-535F-4F2E-BA1C-2094456AD2CF}" presName="hierChild3" presStyleCnt="0"/>
      <dgm:spPr/>
    </dgm:pt>
    <dgm:pt modelId="{EF84A1B6-18BA-4CFD-AE0D-B1569AC79008}" type="pres">
      <dgm:prSet presAssocID="{E96A4009-C947-4C60-81E7-27A06924102C}" presName="Name17" presStyleLbl="parChTrans1D3" presStyleIdx="0" presStyleCnt="3"/>
      <dgm:spPr/>
    </dgm:pt>
    <dgm:pt modelId="{00FC3641-49B5-42BD-A800-BDEA24D19F3D}" type="pres">
      <dgm:prSet presAssocID="{25ED3D7F-D7D3-40BB-B349-043BB69175CD}" presName="hierRoot3" presStyleCnt="0"/>
      <dgm:spPr/>
    </dgm:pt>
    <dgm:pt modelId="{DB797772-0C7A-4061-87FE-89E578AF254D}" type="pres">
      <dgm:prSet presAssocID="{25ED3D7F-D7D3-40BB-B349-043BB69175CD}" presName="composite3" presStyleCnt="0"/>
      <dgm:spPr/>
    </dgm:pt>
    <dgm:pt modelId="{3F67C1D7-C186-4BE6-B075-CDBD51461CC4}" type="pres">
      <dgm:prSet presAssocID="{25ED3D7F-D7D3-40BB-B349-043BB69175CD}" presName="background3" presStyleLbl="node3" presStyleIdx="0" presStyleCnt="3"/>
      <dgm:spPr>
        <a:solidFill>
          <a:schemeClr val="tx2"/>
        </a:solidFill>
      </dgm:spPr>
    </dgm:pt>
    <dgm:pt modelId="{B910C897-B844-47FA-BA35-FE7162D4F1FC}" type="pres">
      <dgm:prSet presAssocID="{25ED3D7F-D7D3-40BB-B349-043BB69175CD}" presName="text3" presStyleLbl="fgAcc3" presStyleIdx="0" presStyleCnt="3" custLinFactNeighborX="-43261" custLinFactNeighborY="-7877">
        <dgm:presLayoutVars>
          <dgm:chPref val="3"/>
        </dgm:presLayoutVars>
      </dgm:prSet>
      <dgm:spPr/>
    </dgm:pt>
    <dgm:pt modelId="{4270AC23-6F76-42D0-AB82-7CDD6A9C4F61}" type="pres">
      <dgm:prSet presAssocID="{25ED3D7F-D7D3-40BB-B349-043BB69175CD}" presName="hierChild4" presStyleCnt="0"/>
      <dgm:spPr/>
    </dgm:pt>
    <dgm:pt modelId="{8D384CA8-03DA-4FE8-8E41-49162D522528}" type="pres">
      <dgm:prSet presAssocID="{91061993-2B1C-4628-BA7A-05AF5BF7F956}" presName="Name17" presStyleLbl="parChTrans1D3" presStyleIdx="1" presStyleCnt="3"/>
      <dgm:spPr/>
    </dgm:pt>
    <dgm:pt modelId="{96693158-3419-4489-82F1-CA0783A5D4BE}" type="pres">
      <dgm:prSet presAssocID="{C7F49BB9-2F19-499B-A3A9-BA2EA591B4F1}" presName="hierRoot3" presStyleCnt="0"/>
      <dgm:spPr/>
    </dgm:pt>
    <dgm:pt modelId="{0050AED9-310E-43C4-92DD-FA7D3D24CD81}" type="pres">
      <dgm:prSet presAssocID="{C7F49BB9-2F19-499B-A3A9-BA2EA591B4F1}" presName="composite3" presStyleCnt="0"/>
      <dgm:spPr/>
    </dgm:pt>
    <dgm:pt modelId="{FA5F5FD8-CE89-431B-8BB8-1AF18494AB7D}" type="pres">
      <dgm:prSet presAssocID="{C7F49BB9-2F19-499B-A3A9-BA2EA591B4F1}" presName="background3" presStyleLbl="node3" presStyleIdx="1" presStyleCnt="3"/>
      <dgm:spPr>
        <a:solidFill>
          <a:schemeClr val="tx2"/>
        </a:solidFill>
      </dgm:spPr>
    </dgm:pt>
    <dgm:pt modelId="{EDFFD98B-9015-407E-86C5-6EC62C133DA2}" type="pres">
      <dgm:prSet presAssocID="{C7F49BB9-2F19-499B-A3A9-BA2EA591B4F1}" presName="text3" presStyleLbl="fgAcc3" presStyleIdx="1" presStyleCnt="3" custLinFactNeighborX="-17104" custLinFactNeighborY="-7633">
        <dgm:presLayoutVars>
          <dgm:chPref val="3"/>
        </dgm:presLayoutVars>
      </dgm:prSet>
      <dgm:spPr/>
    </dgm:pt>
    <dgm:pt modelId="{B8DFEBCF-B738-45ED-A9FA-E0B5EA64A03A}" type="pres">
      <dgm:prSet presAssocID="{C7F49BB9-2F19-499B-A3A9-BA2EA591B4F1}" presName="hierChild4" presStyleCnt="0"/>
      <dgm:spPr/>
    </dgm:pt>
    <dgm:pt modelId="{C6106104-9E9E-47E9-BD4C-06FAA170528B}" type="pres">
      <dgm:prSet presAssocID="{771CEA11-DFD7-4D86-A91D-39FBFD0B85DE}" presName="Name10" presStyleLbl="parChTrans1D2" presStyleIdx="1" presStyleCnt="2"/>
      <dgm:spPr/>
    </dgm:pt>
    <dgm:pt modelId="{4CFB5F08-5576-4C48-8974-A675D0A3B400}" type="pres">
      <dgm:prSet presAssocID="{A56C51C0-B54C-4DAA-ACBE-700AD5E7DC22}" presName="hierRoot2" presStyleCnt="0"/>
      <dgm:spPr/>
    </dgm:pt>
    <dgm:pt modelId="{1C402CE9-03B3-427A-921F-08AB47241375}" type="pres">
      <dgm:prSet presAssocID="{A56C51C0-B54C-4DAA-ACBE-700AD5E7DC22}" presName="composite2" presStyleCnt="0"/>
      <dgm:spPr/>
    </dgm:pt>
    <dgm:pt modelId="{6403F0E2-7832-49FE-B7A4-27B00D3ED480}" type="pres">
      <dgm:prSet presAssocID="{A56C51C0-B54C-4DAA-ACBE-700AD5E7DC22}" presName="background2" presStyleLbl="node2" presStyleIdx="1" presStyleCnt="2"/>
      <dgm:spPr>
        <a:solidFill>
          <a:schemeClr val="tx2"/>
        </a:solidFill>
      </dgm:spPr>
    </dgm:pt>
    <dgm:pt modelId="{A4B023C2-DE9F-4109-8294-C20B7A503D42}" type="pres">
      <dgm:prSet presAssocID="{A56C51C0-B54C-4DAA-ACBE-700AD5E7DC22}" presName="text2" presStyleLbl="fgAcc2" presStyleIdx="1" presStyleCnt="2" custLinFactNeighborX="-20962" custLinFactNeighborY="-7377">
        <dgm:presLayoutVars>
          <dgm:chPref val="3"/>
        </dgm:presLayoutVars>
      </dgm:prSet>
      <dgm:spPr/>
    </dgm:pt>
    <dgm:pt modelId="{D4D460FF-443F-458A-9F5A-15F3CB21A7F8}" type="pres">
      <dgm:prSet presAssocID="{A56C51C0-B54C-4DAA-ACBE-700AD5E7DC22}" presName="hierChild3" presStyleCnt="0"/>
      <dgm:spPr/>
    </dgm:pt>
    <dgm:pt modelId="{BAC3EC72-828F-4C01-BAD8-CFB2600EFAE6}" type="pres">
      <dgm:prSet presAssocID="{CA105120-7C5E-4815-9CF5-4006B14F0FD0}" presName="Name17" presStyleLbl="parChTrans1D3" presStyleIdx="2" presStyleCnt="3"/>
      <dgm:spPr/>
    </dgm:pt>
    <dgm:pt modelId="{C229EA3E-159C-4AD5-871A-65D8576DCFB6}" type="pres">
      <dgm:prSet presAssocID="{F23CDB69-2A29-4845-8C0C-43F884BC7B7F}" presName="hierRoot3" presStyleCnt="0"/>
      <dgm:spPr/>
    </dgm:pt>
    <dgm:pt modelId="{0F976E2A-F483-4B5F-96D2-570680ABFC8B}" type="pres">
      <dgm:prSet presAssocID="{F23CDB69-2A29-4845-8C0C-43F884BC7B7F}" presName="composite3" presStyleCnt="0"/>
      <dgm:spPr/>
    </dgm:pt>
    <dgm:pt modelId="{60E5B1F4-D669-401F-A5EE-096F2D846CE3}" type="pres">
      <dgm:prSet presAssocID="{F23CDB69-2A29-4845-8C0C-43F884BC7B7F}" presName="background3" presStyleLbl="node3" presStyleIdx="2" presStyleCnt="3"/>
      <dgm:spPr>
        <a:solidFill>
          <a:schemeClr val="tx2"/>
        </a:solidFill>
      </dgm:spPr>
    </dgm:pt>
    <dgm:pt modelId="{01D46015-DB48-4C8D-82BB-7ABCC08CE3D6}" type="pres">
      <dgm:prSet presAssocID="{F23CDB69-2A29-4845-8C0C-43F884BC7B7F}" presName="text3" presStyleLbl="fgAcc3" presStyleIdx="2" presStyleCnt="3" custScaleX="299140" custLinFactNeighborX="30127" custLinFactNeighborY="-1846">
        <dgm:presLayoutVars>
          <dgm:chPref val="3"/>
        </dgm:presLayoutVars>
      </dgm:prSet>
      <dgm:spPr/>
    </dgm:pt>
    <dgm:pt modelId="{BC99A421-7C88-4298-850D-56E136CA4680}" type="pres">
      <dgm:prSet presAssocID="{F23CDB69-2A29-4845-8C0C-43F884BC7B7F}" presName="hierChild4" presStyleCnt="0"/>
      <dgm:spPr/>
    </dgm:pt>
  </dgm:ptLst>
  <dgm:cxnLst>
    <dgm:cxn modelId="{4CBDDF09-ADAD-4739-AA35-03FC466739CB}" type="presOf" srcId="{55ECFDE4-024F-4E54-8EC8-23E92D0F6DD9}" destId="{32A95437-0AE1-4083-BD2E-057D64AF7963}" srcOrd="0" destOrd="0" presId="urn:microsoft.com/office/officeart/2005/8/layout/hierarchy1"/>
    <dgm:cxn modelId="{3A1B7113-965B-4753-A8DD-8C0815BB655A}" srcId="{B775E167-535F-4F2E-BA1C-2094456AD2CF}" destId="{C7F49BB9-2F19-499B-A3A9-BA2EA591B4F1}" srcOrd="1" destOrd="0" parTransId="{91061993-2B1C-4628-BA7A-05AF5BF7F956}" sibTransId="{713B6AC7-B9C1-499F-9AE6-6C5614167627}"/>
    <dgm:cxn modelId="{C637A24E-1558-40BD-ACE7-DED7295D8CA2}" srcId="{DE79A816-CD3A-42E3-A6B5-9090F7AF054A}" destId="{B775E167-535F-4F2E-BA1C-2094456AD2CF}" srcOrd="0" destOrd="0" parTransId="{55ECFDE4-024F-4E54-8EC8-23E92D0F6DD9}" sibTransId="{CCD49977-E9A3-4821-A864-F7ADEFD231CE}"/>
    <dgm:cxn modelId="{0B3E4B61-CB7E-49E8-B44B-65BD86510115}" srcId="{B775E167-535F-4F2E-BA1C-2094456AD2CF}" destId="{25ED3D7F-D7D3-40BB-B349-043BB69175CD}" srcOrd="0" destOrd="0" parTransId="{E96A4009-C947-4C60-81E7-27A06924102C}" sibTransId="{D262AAE8-1FCE-4B0C-8F20-6EA46D9839F4}"/>
    <dgm:cxn modelId="{72418C6F-8C40-4FC0-A38B-7B938D9A932E}" type="presOf" srcId="{2BE1F594-60AA-4324-971B-1DD26312CE9C}" destId="{8403D90F-DB91-4120-A9F5-082ADDDA1716}" srcOrd="0" destOrd="0" presId="urn:microsoft.com/office/officeart/2005/8/layout/hierarchy1"/>
    <dgm:cxn modelId="{EE379F6F-D67D-4EF2-9CA0-34B38217FA53}" type="presOf" srcId="{A56C51C0-B54C-4DAA-ACBE-700AD5E7DC22}" destId="{A4B023C2-DE9F-4109-8294-C20B7A503D42}" srcOrd="0" destOrd="0" presId="urn:microsoft.com/office/officeart/2005/8/layout/hierarchy1"/>
    <dgm:cxn modelId="{FBDFD281-DDA6-4A0F-BA20-83894B203B8B}" type="presOf" srcId="{F23CDB69-2A29-4845-8C0C-43F884BC7B7F}" destId="{01D46015-DB48-4C8D-82BB-7ABCC08CE3D6}" srcOrd="0" destOrd="0" presId="urn:microsoft.com/office/officeart/2005/8/layout/hierarchy1"/>
    <dgm:cxn modelId="{C24F248E-5F40-45AD-9874-0A9D55C6BA1D}" srcId="{A56C51C0-B54C-4DAA-ACBE-700AD5E7DC22}" destId="{F23CDB69-2A29-4845-8C0C-43F884BC7B7F}" srcOrd="0" destOrd="0" parTransId="{CA105120-7C5E-4815-9CF5-4006B14F0FD0}" sibTransId="{EB34CAE1-B991-4709-9E07-8722FBFCD0CB}"/>
    <dgm:cxn modelId="{B79C4A8F-80EA-464B-BDEA-C9AD53EE336F}" type="presOf" srcId="{CA105120-7C5E-4815-9CF5-4006B14F0FD0}" destId="{BAC3EC72-828F-4C01-BAD8-CFB2600EFAE6}" srcOrd="0" destOrd="0" presId="urn:microsoft.com/office/officeart/2005/8/layout/hierarchy1"/>
    <dgm:cxn modelId="{DA460190-5FE8-45FC-8EB3-4823FBBE4534}" type="presOf" srcId="{B775E167-535F-4F2E-BA1C-2094456AD2CF}" destId="{438F4C67-F211-4D93-AA1F-6FC183ADB7E3}" srcOrd="0" destOrd="0" presId="urn:microsoft.com/office/officeart/2005/8/layout/hierarchy1"/>
    <dgm:cxn modelId="{75002395-9244-469A-A9B0-1E97547725EB}" type="presOf" srcId="{C7F49BB9-2F19-499B-A3A9-BA2EA591B4F1}" destId="{EDFFD98B-9015-407E-86C5-6EC62C133DA2}" srcOrd="0" destOrd="0" presId="urn:microsoft.com/office/officeart/2005/8/layout/hierarchy1"/>
    <dgm:cxn modelId="{C64E5996-CDEE-4CB6-BC51-08EACB1A92FF}" type="presOf" srcId="{E96A4009-C947-4C60-81E7-27A06924102C}" destId="{EF84A1B6-18BA-4CFD-AE0D-B1569AC79008}" srcOrd="0" destOrd="0" presId="urn:microsoft.com/office/officeart/2005/8/layout/hierarchy1"/>
    <dgm:cxn modelId="{5B310598-A95A-4A35-83EF-0248D66B59A3}" srcId="{2BE1F594-60AA-4324-971B-1DD26312CE9C}" destId="{DE79A816-CD3A-42E3-A6B5-9090F7AF054A}" srcOrd="0" destOrd="0" parTransId="{CF624B0B-6150-4292-877B-74D5B6FBDBDA}" sibTransId="{2257C438-CAA1-4C13-96DE-B0DA1E03DFC7}"/>
    <dgm:cxn modelId="{285BA29C-1C17-4B1E-979A-F95E3030705D}" type="presOf" srcId="{DE79A816-CD3A-42E3-A6B5-9090F7AF054A}" destId="{B8E3A77E-79D7-452A-95B5-68F6987A6620}" srcOrd="0" destOrd="0" presId="urn:microsoft.com/office/officeart/2005/8/layout/hierarchy1"/>
    <dgm:cxn modelId="{D44BFFB0-CDE8-4DAC-923A-67D20B29F9EC}" type="presOf" srcId="{771CEA11-DFD7-4D86-A91D-39FBFD0B85DE}" destId="{C6106104-9E9E-47E9-BD4C-06FAA170528B}" srcOrd="0" destOrd="0" presId="urn:microsoft.com/office/officeart/2005/8/layout/hierarchy1"/>
    <dgm:cxn modelId="{5B48C2DF-DCF9-4621-BB3B-615BD78F560F}" type="presOf" srcId="{25ED3D7F-D7D3-40BB-B349-043BB69175CD}" destId="{B910C897-B844-47FA-BA35-FE7162D4F1FC}" srcOrd="0" destOrd="0" presId="urn:microsoft.com/office/officeart/2005/8/layout/hierarchy1"/>
    <dgm:cxn modelId="{D7F718E2-1339-4A92-AC8C-7023C1CFBFFC}" srcId="{DE79A816-CD3A-42E3-A6B5-9090F7AF054A}" destId="{A56C51C0-B54C-4DAA-ACBE-700AD5E7DC22}" srcOrd="1" destOrd="0" parTransId="{771CEA11-DFD7-4D86-A91D-39FBFD0B85DE}" sibTransId="{280212EC-6DDA-483D-8255-67EAF8DD9025}"/>
    <dgm:cxn modelId="{B206E4FF-F1DC-435F-A6D8-7FE1485EBB26}" type="presOf" srcId="{91061993-2B1C-4628-BA7A-05AF5BF7F956}" destId="{8D384CA8-03DA-4FE8-8E41-49162D522528}" srcOrd="0" destOrd="0" presId="urn:microsoft.com/office/officeart/2005/8/layout/hierarchy1"/>
    <dgm:cxn modelId="{A152C328-6330-4899-8475-1100A8D7A7F5}" type="presParOf" srcId="{8403D90F-DB91-4120-A9F5-082ADDDA1716}" destId="{116B3011-97DF-41AF-BCF4-CC20F51AC5F6}" srcOrd="0" destOrd="0" presId="urn:microsoft.com/office/officeart/2005/8/layout/hierarchy1"/>
    <dgm:cxn modelId="{AD0E73AB-8B1E-4529-81F2-E3B1D94D743C}" type="presParOf" srcId="{116B3011-97DF-41AF-BCF4-CC20F51AC5F6}" destId="{2BE8BB5D-60BA-4E3D-BD41-7661050B0FFD}" srcOrd="0" destOrd="0" presId="urn:microsoft.com/office/officeart/2005/8/layout/hierarchy1"/>
    <dgm:cxn modelId="{B82F1B3F-EE0C-46E5-9CC6-9C822765A905}" type="presParOf" srcId="{2BE8BB5D-60BA-4E3D-BD41-7661050B0FFD}" destId="{90CA4B2A-DAD7-48B5-9366-AB089ED6F451}" srcOrd="0" destOrd="0" presId="urn:microsoft.com/office/officeart/2005/8/layout/hierarchy1"/>
    <dgm:cxn modelId="{914C4577-A83A-4970-BC85-D24536F9FE3A}" type="presParOf" srcId="{2BE8BB5D-60BA-4E3D-BD41-7661050B0FFD}" destId="{B8E3A77E-79D7-452A-95B5-68F6987A6620}" srcOrd="1" destOrd="0" presId="urn:microsoft.com/office/officeart/2005/8/layout/hierarchy1"/>
    <dgm:cxn modelId="{2954B0C4-DF28-4DA9-83D0-C4DAD1E7F7B4}" type="presParOf" srcId="{116B3011-97DF-41AF-BCF4-CC20F51AC5F6}" destId="{1AB95DFA-5120-41FA-814D-F47F15875D26}" srcOrd="1" destOrd="0" presId="urn:microsoft.com/office/officeart/2005/8/layout/hierarchy1"/>
    <dgm:cxn modelId="{33D1A759-2550-4D0C-BFAB-78877DC073DE}" type="presParOf" srcId="{1AB95DFA-5120-41FA-814D-F47F15875D26}" destId="{32A95437-0AE1-4083-BD2E-057D64AF7963}" srcOrd="0" destOrd="0" presId="urn:microsoft.com/office/officeart/2005/8/layout/hierarchy1"/>
    <dgm:cxn modelId="{B99B7E90-C8E5-4FB0-BD5A-FBB3B093023F}" type="presParOf" srcId="{1AB95DFA-5120-41FA-814D-F47F15875D26}" destId="{85764AED-E38A-47FC-9025-C82683F688C4}" srcOrd="1" destOrd="0" presId="urn:microsoft.com/office/officeart/2005/8/layout/hierarchy1"/>
    <dgm:cxn modelId="{E4B0D615-775F-4F3C-A41E-430E9FF32E37}" type="presParOf" srcId="{85764AED-E38A-47FC-9025-C82683F688C4}" destId="{EE1AB9DE-9233-4EA1-AF98-7833DDF5FA55}" srcOrd="0" destOrd="0" presId="urn:microsoft.com/office/officeart/2005/8/layout/hierarchy1"/>
    <dgm:cxn modelId="{FC179EE8-BA2C-4345-B4B3-EC1236A52B0F}" type="presParOf" srcId="{EE1AB9DE-9233-4EA1-AF98-7833DDF5FA55}" destId="{DB454D59-2407-4CA2-AD5D-03C3A120D016}" srcOrd="0" destOrd="0" presId="urn:microsoft.com/office/officeart/2005/8/layout/hierarchy1"/>
    <dgm:cxn modelId="{96105226-FD14-45F9-9801-4AA8CD261ADE}" type="presParOf" srcId="{EE1AB9DE-9233-4EA1-AF98-7833DDF5FA55}" destId="{438F4C67-F211-4D93-AA1F-6FC183ADB7E3}" srcOrd="1" destOrd="0" presId="urn:microsoft.com/office/officeart/2005/8/layout/hierarchy1"/>
    <dgm:cxn modelId="{859CD4D4-A17A-4E9D-992D-4C9BC66550D8}" type="presParOf" srcId="{85764AED-E38A-47FC-9025-C82683F688C4}" destId="{7DDD4179-684C-478C-848B-0FAE6C421A0F}" srcOrd="1" destOrd="0" presId="urn:microsoft.com/office/officeart/2005/8/layout/hierarchy1"/>
    <dgm:cxn modelId="{3984777C-FA41-4D91-9CF2-AD18112BE656}" type="presParOf" srcId="{7DDD4179-684C-478C-848B-0FAE6C421A0F}" destId="{EF84A1B6-18BA-4CFD-AE0D-B1569AC79008}" srcOrd="0" destOrd="0" presId="urn:microsoft.com/office/officeart/2005/8/layout/hierarchy1"/>
    <dgm:cxn modelId="{7FBED844-240F-4F5A-B8F7-C817BBAD9CBA}" type="presParOf" srcId="{7DDD4179-684C-478C-848B-0FAE6C421A0F}" destId="{00FC3641-49B5-42BD-A800-BDEA24D19F3D}" srcOrd="1" destOrd="0" presId="urn:microsoft.com/office/officeart/2005/8/layout/hierarchy1"/>
    <dgm:cxn modelId="{3D47DB68-7C88-4B70-B6D0-7D38A06C5434}" type="presParOf" srcId="{00FC3641-49B5-42BD-A800-BDEA24D19F3D}" destId="{DB797772-0C7A-4061-87FE-89E578AF254D}" srcOrd="0" destOrd="0" presId="urn:microsoft.com/office/officeart/2005/8/layout/hierarchy1"/>
    <dgm:cxn modelId="{05EF084D-B283-444B-A796-EFA77302415F}" type="presParOf" srcId="{DB797772-0C7A-4061-87FE-89E578AF254D}" destId="{3F67C1D7-C186-4BE6-B075-CDBD51461CC4}" srcOrd="0" destOrd="0" presId="urn:microsoft.com/office/officeart/2005/8/layout/hierarchy1"/>
    <dgm:cxn modelId="{A9ECB15A-10CC-4689-BBC9-13647F29F10C}" type="presParOf" srcId="{DB797772-0C7A-4061-87FE-89E578AF254D}" destId="{B910C897-B844-47FA-BA35-FE7162D4F1FC}" srcOrd="1" destOrd="0" presId="urn:microsoft.com/office/officeart/2005/8/layout/hierarchy1"/>
    <dgm:cxn modelId="{04FC7BCD-F702-4AD2-A15D-BE59CEFA37A5}" type="presParOf" srcId="{00FC3641-49B5-42BD-A800-BDEA24D19F3D}" destId="{4270AC23-6F76-42D0-AB82-7CDD6A9C4F61}" srcOrd="1" destOrd="0" presId="urn:microsoft.com/office/officeart/2005/8/layout/hierarchy1"/>
    <dgm:cxn modelId="{C5CAD93B-288D-47F5-ADFB-1754471068DF}" type="presParOf" srcId="{7DDD4179-684C-478C-848B-0FAE6C421A0F}" destId="{8D384CA8-03DA-4FE8-8E41-49162D522528}" srcOrd="2" destOrd="0" presId="urn:microsoft.com/office/officeart/2005/8/layout/hierarchy1"/>
    <dgm:cxn modelId="{C0E2CB25-184B-4C37-B3F7-218468F48CBB}" type="presParOf" srcId="{7DDD4179-684C-478C-848B-0FAE6C421A0F}" destId="{96693158-3419-4489-82F1-CA0783A5D4BE}" srcOrd="3" destOrd="0" presId="urn:microsoft.com/office/officeart/2005/8/layout/hierarchy1"/>
    <dgm:cxn modelId="{5873F104-9842-4DE1-86D5-47BEE7DF51D7}" type="presParOf" srcId="{96693158-3419-4489-82F1-CA0783A5D4BE}" destId="{0050AED9-310E-43C4-92DD-FA7D3D24CD81}" srcOrd="0" destOrd="0" presId="urn:microsoft.com/office/officeart/2005/8/layout/hierarchy1"/>
    <dgm:cxn modelId="{8E361453-D603-43CE-ABC7-4C77FD7704D0}" type="presParOf" srcId="{0050AED9-310E-43C4-92DD-FA7D3D24CD81}" destId="{FA5F5FD8-CE89-431B-8BB8-1AF18494AB7D}" srcOrd="0" destOrd="0" presId="urn:microsoft.com/office/officeart/2005/8/layout/hierarchy1"/>
    <dgm:cxn modelId="{C50E2000-22C9-4234-A279-F9692C88F10F}" type="presParOf" srcId="{0050AED9-310E-43C4-92DD-FA7D3D24CD81}" destId="{EDFFD98B-9015-407E-86C5-6EC62C133DA2}" srcOrd="1" destOrd="0" presId="urn:microsoft.com/office/officeart/2005/8/layout/hierarchy1"/>
    <dgm:cxn modelId="{0E9A3174-FF52-4A00-A09E-50EE18B36A0C}" type="presParOf" srcId="{96693158-3419-4489-82F1-CA0783A5D4BE}" destId="{B8DFEBCF-B738-45ED-A9FA-E0B5EA64A03A}" srcOrd="1" destOrd="0" presId="urn:microsoft.com/office/officeart/2005/8/layout/hierarchy1"/>
    <dgm:cxn modelId="{DA18C540-5512-4E35-A498-ADF1113838AD}" type="presParOf" srcId="{1AB95DFA-5120-41FA-814D-F47F15875D26}" destId="{C6106104-9E9E-47E9-BD4C-06FAA170528B}" srcOrd="2" destOrd="0" presId="urn:microsoft.com/office/officeart/2005/8/layout/hierarchy1"/>
    <dgm:cxn modelId="{4B3DDE39-98A6-4381-BB23-0D6666161E2A}" type="presParOf" srcId="{1AB95DFA-5120-41FA-814D-F47F15875D26}" destId="{4CFB5F08-5576-4C48-8974-A675D0A3B400}" srcOrd="3" destOrd="0" presId="urn:microsoft.com/office/officeart/2005/8/layout/hierarchy1"/>
    <dgm:cxn modelId="{6521AA94-3833-4527-8158-80F02205A8E7}" type="presParOf" srcId="{4CFB5F08-5576-4C48-8974-A675D0A3B400}" destId="{1C402CE9-03B3-427A-921F-08AB47241375}" srcOrd="0" destOrd="0" presId="urn:microsoft.com/office/officeart/2005/8/layout/hierarchy1"/>
    <dgm:cxn modelId="{F65A5C3B-26C3-4FDD-B924-0D21F133F471}" type="presParOf" srcId="{1C402CE9-03B3-427A-921F-08AB47241375}" destId="{6403F0E2-7832-49FE-B7A4-27B00D3ED480}" srcOrd="0" destOrd="0" presId="urn:microsoft.com/office/officeart/2005/8/layout/hierarchy1"/>
    <dgm:cxn modelId="{635F5259-1D06-413B-A907-CC73626721F2}" type="presParOf" srcId="{1C402CE9-03B3-427A-921F-08AB47241375}" destId="{A4B023C2-DE9F-4109-8294-C20B7A503D42}" srcOrd="1" destOrd="0" presId="urn:microsoft.com/office/officeart/2005/8/layout/hierarchy1"/>
    <dgm:cxn modelId="{0F690F36-02DD-4D04-80D8-D74768A4D81D}" type="presParOf" srcId="{4CFB5F08-5576-4C48-8974-A675D0A3B400}" destId="{D4D460FF-443F-458A-9F5A-15F3CB21A7F8}" srcOrd="1" destOrd="0" presId="urn:microsoft.com/office/officeart/2005/8/layout/hierarchy1"/>
    <dgm:cxn modelId="{E3FDEA90-AAAB-4246-AE52-3CB1F64E5E11}" type="presParOf" srcId="{D4D460FF-443F-458A-9F5A-15F3CB21A7F8}" destId="{BAC3EC72-828F-4C01-BAD8-CFB2600EFAE6}" srcOrd="0" destOrd="0" presId="urn:microsoft.com/office/officeart/2005/8/layout/hierarchy1"/>
    <dgm:cxn modelId="{55B8898A-1B65-4C97-A83C-A2A77C8B0C33}" type="presParOf" srcId="{D4D460FF-443F-458A-9F5A-15F3CB21A7F8}" destId="{C229EA3E-159C-4AD5-871A-65D8576DCFB6}" srcOrd="1" destOrd="0" presId="urn:microsoft.com/office/officeart/2005/8/layout/hierarchy1"/>
    <dgm:cxn modelId="{5439C66A-4BDF-4A82-B071-6A5EA6CDE0ED}" type="presParOf" srcId="{C229EA3E-159C-4AD5-871A-65D8576DCFB6}" destId="{0F976E2A-F483-4B5F-96D2-570680ABFC8B}" srcOrd="0" destOrd="0" presId="urn:microsoft.com/office/officeart/2005/8/layout/hierarchy1"/>
    <dgm:cxn modelId="{6EC08CB6-3D7A-403F-B3D3-CB06AE70242F}" type="presParOf" srcId="{0F976E2A-F483-4B5F-96D2-570680ABFC8B}" destId="{60E5B1F4-D669-401F-A5EE-096F2D846CE3}" srcOrd="0" destOrd="0" presId="urn:microsoft.com/office/officeart/2005/8/layout/hierarchy1"/>
    <dgm:cxn modelId="{A5C15AAB-9A71-4167-8E76-A267D76850C6}" type="presParOf" srcId="{0F976E2A-F483-4B5F-96D2-570680ABFC8B}" destId="{01D46015-DB48-4C8D-82BB-7ABCC08CE3D6}" srcOrd="1" destOrd="0" presId="urn:microsoft.com/office/officeart/2005/8/layout/hierarchy1"/>
    <dgm:cxn modelId="{94CA091E-13F3-4CB5-94DB-73000E275680}" type="presParOf" srcId="{C229EA3E-159C-4AD5-871A-65D8576DCFB6}" destId="{BC99A421-7C88-4298-850D-56E136CA4680}"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0394047-FA7D-4852-B06E-0D91DB2BCED9}" type="doc">
      <dgm:prSet loTypeId="urn:microsoft.com/office/officeart/2005/8/layout/vList6"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l"/>
          <a:r>
            <a:rPr lang="en-US" sz="2400" b="1" dirty="0">
              <a:solidFill>
                <a:schemeClr val="bg1"/>
              </a:solidFill>
            </a:rPr>
            <a:t>(</a:t>
          </a:r>
          <a:r>
            <a:rPr lang="en-US" sz="2400" b="1" dirty="0" err="1">
              <a:solidFill>
                <a:schemeClr val="bg1"/>
              </a:solidFill>
            </a:rPr>
            <a:t>i</a:t>
          </a:r>
          <a:r>
            <a:rPr lang="en-US" sz="2400" b="1" dirty="0">
              <a:solidFill>
                <a:schemeClr val="bg1"/>
              </a:solidFill>
            </a:rPr>
            <a:t>) Does the firm carry out a     Capacity planning for each Engagement?</a:t>
          </a: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dgm:spPr/>
      <dgm:t>
        <a:bodyPr/>
        <a:lstStyle/>
        <a:p>
          <a:r>
            <a:rPr lang="en-US" dirty="0"/>
            <a:t>For Yes – 4 Points</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dgm:spPr/>
      <dgm:t>
        <a:bodyPr/>
        <a:lstStyle/>
        <a:p>
          <a:r>
            <a:rPr lang="en-US" dirty="0">
              <a:solidFill>
                <a:prstClr val="black">
                  <a:hueOff val="0"/>
                  <a:satOff val="0"/>
                  <a:lumOff val="0"/>
                  <a:alphaOff val="0"/>
                </a:prstClr>
              </a:solidFill>
              <a:latin typeface="Franklin Gothic Book"/>
              <a:ea typeface="+mn-ea"/>
              <a:cs typeface="+mn-cs"/>
            </a:rPr>
            <a:t>Max score=4</a:t>
          </a:r>
          <a:endParaRPr lang="en-US" dirty="0"/>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custT="1"/>
      <dgm:spPr/>
      <dgm:t>
        <a:bodyPr/>
        <a:lstStyle/>
        <a:p>
          <a:pPr algn="l"/>
          <a:r>
            <a:rPr lang="en-US" sz="2400" b="1" dirty="0">
              <a:solidFill>
                <a:schemeClr val="bg1"/>
              </a:solidFill>
            </a:rPr>
            <a:t>(ii) Is a process of Budgeting &amp; planning of efforts required  maintained                       (hours/days/weeks)?	</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dgm:spPr/>
      <dgm:t>
        <a:bodyPr/>
        <a:lstStyle/>
        <a:p>
          <a:r>
            <a:rPr lang="en-US" dirty="0"/>
            <a:t>For Yes – 4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22120575-58E4-4BED-80A3-14267E37BC12}">
      <dgm:prSet/>
      <dgm:spPr/>
      <dgm:t>
        <a:bodyPr/>
        <a:lstStyle/>
        <a:p>
          <a:r>
            <a:rPr lang="en-US" dirty="0"/>
            <a:t>For No – 0 Point</a:t>
          </a:r>
          <a:endParaRPr lang="en-IN" dirty="0"/>
        </a:p>
      </dgm:t>
    </dgm:pt>
    <dgm:pt modelId="{19B8A241-96A1-44F4-B458-F1BF9DE8EE92}" type="parTrans" cxnId="{E6B626D4-6E1B-4968-A4A7-57D820A8F3B6}">
      <dgm:prSet/>
      <dgm:spPr/>
      <dgm:t>
        <a:bodyPr/>
        <a:lstStyle/>
        <a:p>
          <a:endParaRPr lang="en-IN"/>
        </a:p>
      </dgm:t>
    </dgm:pt>
    <dgm:pt modelId="{1D08ED9A-FC2C-4B8D-8562-1037474651BB}" type="sibTrans" cxnId="{E6B626D4-6E1B-4968-A4A7-57D820A8F3B6}">
      <dgm:prSet/>
      <dgm:spPr/>
      <dgm:t>
        <a:bodyPr/>
        <a:lstStyle/>
        <a:p>
          <a:endParaRPr lang="en-IN"/>
        </a:p>
      </dgm:t>
    </dgm:pt>
    <dgm:pt modelId="{2A91CBA3-EF15-4FEB-9C11-7CF1CC34B055}">
      <dgm:prSet/>
      <dgm:spPr/>
      <dgm:t>
        <a:bodyPr/>
        <a:lstStyle/>
        <a:p>
          <a:r>
            <a:rPr lang="en-US"/>
            <a:t>For No – 0 Point</a:t>
          </a:r>
          <a:endParaRPr lang="en-IN" dirty="0"/>
        </a:p>
      </dgm:t>
    </dgm:pt>
    <dgm:pt modelId="{D11A4D68-ADB7-4959-A34C-B0DDE39788F2}" type="parTrans" cxnId="{63B8147F-C82A-4207-A9F4-01DBAB026374}">
      <dgm:prSet/>
      <dgm:spPr/>
      <dgm:t>
        <a:bodyPr/>
        <a:lstStyle/>
        <a:p>
          <a:endParaRPr lang="en-IN"/>
        </a:p>
      </dgm:t>
    </dgm:pt>
    <dgm:pt modelId="{CE384B33-5D32-44F9-9D0E-44FB38961180}" type="sibTrans" cxnId="{63B8147F-C82A-4207-A9F4-01DBAB026374}">
      <dgm:prSet/>
      <dgm:spPr/>
      <dgm:t>
        <a:bodyPr/>
        <a:lstStyle/>
        <a:p>
          <a:endParaRPr lang="en-IN"/>
        </a:p>
      </dgm:t>
    </dgm:pt>
    <dgm:pt modelId="{4A8E3C68-F11A-4C6D-8999-F4AEE362F16B}">
      <dgm:prSet/>
      <dgm:spPr/>
      <dgm:t>
        <a:bodyPr/>
        <a:lstStyle/>
        <a:p>
          <a:r>
            <a:rPr lang="en-US" dirty="0">
              <a:solidFill>
                <a:prstClr val="black">
                  <a:hueOff val="0"/>
                  <a:satOff val="0"/>
                  <a:lumOff val="0"/>
                  <a:alphaOff val="0"/>
                </a:prstClr>
              </a:solidFill>
              <a:latin typeface="Franklin Gothic Book"/>
              <a:ea typeface="+mn-ea"/>
              <a:cs typeface="+mn-cs"/>
            </a:rPr>
            <a:t>Max score=4</a:t>
          </a:r>
          <a:endParaRPr lang="en-US" dirty="0"/>
        </a:p>
      </dgm:t>
    </dgm:pt>
    <dgm:pt modelId="{F2AB9910-2B2B-4B7B-B312-20EC71821E38}" type="parTrans" cxnId="{FB3FF3A1-8B56-415D-A04F-0C208323493F}">
      <dgm:prSet/>
      <dgm:spPr/>
      <dgm:t>
        <a:bodyPr/>
        <a:lstStyle/>
        <a:p>
          <a:endParaRPr lang="en-IN"/>
        </a:p>
      </dgm:t>
    </dgm:pt>
    <dgm:pt modelId="{B22E132A-12EB-427F-8C97-46F808D39DDF}" type="sibTrans" cxnId="{FB3FF3A1-8B56-415D-A04F-0C208323493F}">
      <dgm:prSet/>
      <dgm:spPr/>
      <dgm:t>
        <a:bodyPr/>
        <a:lstStyle/>
        <a:p>
          <a:endParaRPr lang="en-IN"/>
        </a:p>
      </dgm:t>
    </dgm:pt>
    <dgm:pt modelId="{7821A0E5-1A45-4915-B2B0-4148EA70A924}" type="pres">
      <dgm:prSet presAssocID="{F0394047-FA7D-4852-B06E-0D91DB2BCED9}" presName="Name0" presStyleCnt="0">
        <dgm:presLayoutVars>
          <dgm:dir/>
          <dgm:animLvl val="lvl"/>
          <dgm:resizeHandles/>
        </dgm:presLayoutVars>
      </dgm:prSet>
      <dgm:spPr/>
    </dgm:pt>
    <dgm:pt modelId="{C70D9DCA-BC5A-4D40-824B-AA2D8B772243}" type="pres">
      <dgm:prSet presAssocID="{F99D4072-3885-46C0-ADCD-FB85752EFE79}" presName="linNode" presStyleCnt="0"/>
      <dgm:spPr/>
    </dgm:pt>
    <dgm:pt modelId="{7ED0DCD3-338B-4B84-BDEB-CB38A499063F}" type="pres">
      <dgm:prSet presAssocID="{F99D4072-3885-46C0-ADCD-FB85752EFE79}" presName="parentShp" presStyleLbl="node1" presStyleIdx="0" presStyleCnt="2" custScaleX="127189">
        <dgm:presLayoutVars>
          <dgm:bulletEnabled val="1"/>
        </dgm:presLayoutVars>
      </dgm:prSet>
      <dgm:spPr/>
    </dgm:pt>
    <dgm:pt modelId="{763D18FA-6AE8-419F-85D7-C3822C64A293}" type="pres">
      <dgm:prSet presAssocID="{F99D4072-3885-46C0-ADCD-FB85752EFE79}" presName="childShp" presStyleLbl="bgAccFollowNode1" presStyleIdx="0" presStyleCnt="2" custScaleX="66643">
        <dgm:presLayoutVars>
          <dgm:bulletEnabled val="1"/>
        </dgm:presLayoutVars>
      </dgm:prSet>
      <dgm:spPr/>
    </dgm:pt>
    <dgm:pt modelId="{101CDB34-2521-4923-98C9-B63C65FCD760}" type="pres">
      <dgm:prSet presAssocID="{09DF61F7-A139-4510-A8DD-56BD0ABB97EF}" presName="spacing" presStyleCnt="0"/>
      <dgm:spPr/>
    </dgm:pt>
    <dgm:pt modelId="{65F35AA8-BC57-4FA0-9EE7-BEB2FF5EFF29}" type="pres">
      <dgm:prSet presAssocID="{F2A2A2ED-4D0C-475E-B298-1BCD570290BF}" presName="linNode" presStyleCnt="0"/>
      <dgm:spPr/>
    </dgm:pt>
    <dgm:pt modelId="{83942F4F-3C6E-4FA6-9982-0BFEF8ED7589}" type="pres">
      <dgm:prSet presAssocID="{F2A2A2ED-4D0C-475E-B298-1BCD570290BF}" presName="parentShp" presStyleLbl="node1" presStyleIdx="1" presStyleCnt="2" custScaleX="125006">
        <dgm:presLayoutVars>
          <dgm:bulletEnabled val="1"/>
        </dgm:presLayoutVars>
      </dgm:prSet>
      <dgm:spPr/>
    </dgm:pt>
    <dgm:pt modelId="{B028D22A-9843-43B9-9C60-9130E4FD2F11}" type="pres">
      <dgm:prSet presAssocID="{F2A2A2ED-4D0C-475E-B298-1BCD570290BF}" presName="childShp" presStyleLbl="bgAccFollowNode1" presStyleIdx="1" presStyleCnt="2" custScaleX="65512">
        <dgm:presLayoutVars>
          <dgm:bulletEnabled val="1"/>
        </dgm:presLayoutVars>
      </dgm:prSet>
      <dgm:spPr/>
    </dgm:pt>
  </dgm:ptLst>
  <dgm:cxnLst>
    <dgm:cxn modelId="{1AD9BD02-844C-4EE7-9F90-591742A54DF5}" type="presOf" srcId="{0964B6BB-DBDC-4882-A928-94DCE7577B1A}" destId="{763D18FA-6AE8-419F-85D7-C3822C64A293}" srcOrd="0" destOrd="2" presId="urn:microsoft.com/office/officeart/2005/8/layout/vList6"/>
    <dgm:cxn modelId="{CA75D61C-F650-47E6-8CF4-BB129ACBBB23}" type="presOf" srcId="{2A91CBA3-EF15-4FEB-9C11-7CF1CC34B055}" destId="{B028D22A-9843-43B9-9C60-9130E4FD2F11}" srcOrd="0" destOrd="1" presId="urn:microsoft.com/office/officeart/2005/8/layout/vList6"/>
    <dgm:cxn modelId="{03788C2A-E4F4-48B3-B291-7678B59F2345}" type="presOf" srcId="{22120575-58E4-4BED-80A3-14267E37BC12}" destId="{763D18FA-6AE8-419F-85D7-C3822C64A293}" srcOrd="0" destOrd="1" presId="urn:microsoft.com/office/officeart/2005/8/layout/vList6"/>
    <dgm:cxn modelId="{E6CEC82A-3B6E-416E-A54E-9E22D13E2E0A}" srcId="{F99D4072-3885-46C0-ADCD-FB85752EFE79}" destId="{07DAA7D8-7DA2-4884-BD95-DAAFE80676A4}" srcOrd="0" destOrd="0" parTransId="{555B209A-B4E6-432C-B874-19A6C24378E2}" sibTransId="{D4579075-3B06-4760-886A-E13F51A39192}"/>
    <dgm:cxn modelId="{A91E542E-7A5B-4C86-B3C7-9A8A125F2DF0}" type="presOf" srcId="{4A8E3C68-F11A-4C6D-8999-F4AEE362F16B}" destId="{B028D22A-9843-43B9-9C60-9130E4FD2F11}" srcOrd="0" destOrd="2" presId="urn:microsoft.com/office/officeart/2005/8/layout/vList6"/>
    <dgm:cxn modelId="{E577F43D-D46F-4FCB-8135-D38DB4EA8190}" type="presOf" srcId="{235C46A6-A71B-40DC-9853-6E9CF777BE1D}" destId="{B028D22A-9843-43B9-9C60-9130E4FD2F11}" srcOrd="0" destOrd="0" presId="urn:microsoft.com/office/officeart/2005/8/layout/vList6"/>
    <dgm:cxn modelId="{61464466-36A0-4954-B321-55A3880CEFFB}" type="presOf" srcId="{F99D4072-3885-46C0-ADCD-FB85752EFE79}" destId="{7ED0DCD3-338B-4B84-BDEB-CB38A499063F}" srcOrd="0" destOrd="0" presId="urn:microsoft.com/office/officeart/2005/8/layout/vList6"/>
    <dgm:cxn modelId="{F0A48270-A469-40AD-B523-06BE89767EAC}" srcId="{F0394047-FA7D-4852-B06E-0D91DB2BCED9}" destId="{F99D4072-3885-46C0-ADCD-FB85752EFE79}" srcOrd="0" destOrd="0" parTransId="{BBEACD28-E492-4035-B43B-29EF2BF0F3F9}" sibTransId="{09DF61F7-A139-4510-A8DD-56BD0ABB97EF}"/>
    <dgm:cxn modelId="{63B8147F-C82A-4207-A9F4-01DBAB026374}" srcId="{F2A2A2ED-4D0C-475E-B298-1BCD570290BF}" destId="{2A91CBA3-EF15-4FEB-9C11-7CF1CC34B055}" srcOrd="1" destOrd="0" parTransId="{D11A4D68-ADB7-4959-A34C-B0DDE39788F2}" sibTransId="{CE384B33-5D32-44F9-9D0E-44FB38961180}"/>
    <dgm:cxn modelId="{13631C8D-A30D-48C5-AD0F-1FC8D62602D3}" type="presOf" srcId="{F0394047-FA7D-4852-B06E-0D91DB2BCED9}" destId="{7821A0E5-1A45-4915-B2B0-4148EA70A924}" srcOrd="0" destOrd="0" presId="urn:microsoft.com/office/officeart/2005/8/layout/vList6"/>
    <dgm:cxn modelId="{D6B9E3A1-A63D-47D1-8870-E042AE5E0ED3}" srcId="{F2A2A2ED-4D0C-475E-B298-1BCD570290BF}" destId="{235C46A6-A71B-40DC-9853-6E9CF777BE1D}" srcOrd="0" destOrd="0" parTransId="{6003B198-BA1A-4202-B270-509453E2CA33}" sibTransId="{9923BDC0-55F1-4D7A-91B5-0A6676309374}"/>
    <dgm:cxn modelId="{FB3FF3A1-8B56-415D-A04F-0C208323493F}" srcId="{F2A2A2ED-4D0C-475E-B298-1BCD570290BF}" destId="{4A8E3C68-F11A-4C6D-8999-F4AEE362F16B}" srcOrd="2" destOrd="0" parTransId="{F2AB9910-2B2B-4B7B-B312-20EC71821E38}" sibTransId="{B22E132A-12EB-427F-8C97-46F808D39DDF}"/>
    <dgm:cxn modelId="{B4B560A8-D123-4334-855F-0A2C0AADC487}" srcId="{F99D4072-3885-46C0-ADCD-FB85752EFE79}" destId="{0964B6BB-DBDC-4882-A928-94DCE7577B1A}" srcOrd="2" destOrd="0" parTransId="{7FB57A44-518C-408F-ACE0-4D1431C7B840}" sibTransId="{7FFBAAF2-7EFD-4F3F-82C5-E3A267AF973A}"/>
    <dgm:cxn modelId="{0E9E2AAA-B0C0-4B5B-9A9E-86DB8E81E766}" type="presOf" srcId="{F2A2A2ED-4D0C-475E-B298-1BCD570290BF}" destId="{83942F4F-3C6E-4FA6-9982-0BFEF8ED7589}" srcOrd="0" destOrd="0" presId="urn:microsoft.com/office/officeart/2005/8/layout/vList6"/>
    <dgm:cxn modelId="{E6B626D4-6E1B-4968-A4A7-57D820A8F3B6}" srcId="{F99D4072-3885-46C0-ADCD-FB85752EFE79}" destId="{22120575-58E4-4BED-80A3-14267E37BC12}" srcOrd="1" destOrd="0" parTransId="{19B8A241-96A1-44F4-B458-F1BF9DE8EE92}" sibTransId="{1D08ED9A-FC2C-4B8D-8562-1037474651BB}"/>
    <dgm:cxn modelId="{88FCF8E4-87E9-4277-AE98-18B73941206D}" srcId="{F0394047-FA7D-4852-B06E-0D91DB2BCED9}" destId="{F2A2A2ED-4D0C-475E-B298-1BCD570290BF}" srcOrd="1" destOrd="0" parTransId="{25AF5E57-107E-439D-919D-BEA4438E42B7}" sibTransId="{CFFE98CA-AEE4-45E9-A938-C8E27FE6CD99}"/>
    <dgm:cxn modelId="{DCC971F3-EA22-41C9-A08B-D6BED063565A}" type="presOf" srcId="{07DAA7D8-7DA2-4884-BD95-DAAFE80676A4}" destId="{763D18FA-6AE8-419F-85D7-C3822C64A293}" srcOrd="0" destOrd="0" presId="urn:microsoft.com/office/officeart/2005/8/layout/vList6"/>
    <dgm:cxn modelId="{EE3AEB62-66B5-4E81-9E74-D5865480C173}" type="presParOf" srcId="{7821A0E5-1A45-4915-B2B0-4148EA70A924}" destId="{C70D9DCA-BC5A-4D40-824B-AA2D8B772243}" srcOrd="0" destOrd="0" presId="urn:microsoft.com/office/officeart/2005/8/layout/vList6"/>
    <dgm:cxn modelId="{08C55041-C758-4A17-80F6-82C6F4B6767C}" type="presParOf" srcId="{C70D9DCA-BC5A-4D40-824B-AA2D8B772243}" destId="{7ED0DCD3-338B-4B84-BDEB-CB38A499063F}" srcOrd="0" destOrd="0" presId="urn:microsoft.com/office/officeart/2005/8/layout/vList6"/>
    <dgm:cxn modelId="{BDF7E09E-8997-4ADB-9F43-38F8D1ABCC38}" type="presParOf" srcId="{C70D9DCA-BC5A-4D40-824B-AA2D8B772243}" destId="{763D18FA-6AE8-419F-85D7-C3822C64A293}" srcOrd="1" destOrd="0" presId="urn:microsoft.com/office/officeart/2005/8/layout/vList6"/>
    <dgm:cxn modelId="{BEAA9B48-8F67-4439-AD8C-1686BCFC86D4}" type="presParOf" srcId="{7821A0E5-1A45-4915-B2B0-4148EA70A924}" destId="{101CDB34-2521-4923-98C9-B63C65FCD760}" srcOrd="1" destOrd="0" presId="urn:microsoft.com/office/officeart/2005/8/layout/vList6"/>
    <dgm:cxn modelId="{44EAEED3-7238-4878-AAFF-D696E62E54E1}" type="presParOf" srcId="{7821A0E5-1A45-4915-B2B0-4148EA70A924}" destId="{65F35AA8-BC57-4FA0-9EE7-BEB2FF5EFF29}" srcOrd="2" destOrd="0" presId="urn:microsoft.com/office/officeart/2005/8/layout/vList6"/>
    <dgm:cxn modelId="{1F12A4E4-664B-4317-BB3F-3627B9E062FC}" type="presParOf" srcId="{65F35AA8-BC57-4FA0-9EE7-BEB2FF5EFF29}" destId="{83942F4F-3C6E-4FA6-9982-0BFEF8ED7589}" srcOrd="0" destOrd="0" presId="urn:microsoft.com/office/officeart/2005/8/layout/vList6"/>
    <dgm:cxn modelId="{122E0575-26B7-4911-9034-0982207B1964}" type="presParOf" srcId="{65F35AA8-BC57-4FA0-9EE7-BEB2FF5EFF29}" destId="{B028D22A-9843-43B9-9C60-9130E4FD2F1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l"/>
          <a:r>
            <a:rPr lang="en-US" sz="1600" dirty="0">
              <a:solidFill>
                <a:schemeClr val="tx1"/>
              </a:solidFill>
            </a:rPr>
            <a:t>(</a:t>
          </a:r>
          <a:r>
            <a:rPr lang="en-US" sz="2000" dirty="0">
              <a:solidFill>
                <a:schemeClr val="bg1"/>
              </a:solidFill>
            </a:rPr>
            <a:t>iii) Are budget vs Actual analysis of time and efforts spent carried out to identify the costing and pricing </a:t>
          </a:r>
          <a:r>
            <a:rPr lang="en-US" sz="2400" dirty="0">
              <a:solidFill>
                <a:schemeClr val="bg1"/>
              </a:solidFill>
            </a:rPr>
            <a:t>?</a:t>
          </a:r>
          <a:endParaRPr lang="en-US" sz="1800" dirty="0">
            <a:solidFill>
              <a:schemeClr val="bg1"/>
            </a:solidFill>
          </a:endParaRP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custT="1"/>
      <dgm:spPr/>
      <dgm:t>
        <a:bodyPr/>
        <a:lstStyle/>
        <a:p>
          <a:r>
            <a:rPr lang="en-US" sz="1400" dirty="0"/>
            <a:t>Up to 10% – 0 Point</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custT="1"/>
      <dgm:spPr/>
      <dgm:t>
        <a:bodyPr/>
        <a:lstStyle/>
        <a:p>
          <a:r>
            <a:rPr lang="en-US" sz="1400" dirty="0">
              <a:solidFill>
                <a:prstClr val="black">
                  <a:hueOff val="0"/>
                  <a:satOff val="0"/>
                  <a:lumOff val="0"/>
                  <a:alphaOff val="0"/>
                </a:prstClr>
              </a:solidFill>
              <a:latin typeface="Franklin Gothic Book"/>
              <a:ea typeface="+mn-ea"/>
              <a:cs typeface="+mn-cs"/>
            </a:rPr>
            <a:t>Max score=20</a:t>
          </a:r>
          <a:endParaRPr lang="en-US" sz="1400" dirty="0"/>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dgm:spPr/>
      <dgm:t>
        <a:bodyPr/>
        <a:lstStyle/>
        <a:p>
          <a:pPr algn="l"/>
          <a:r>
            <a:rPr lang="en-US" dirty="0">
              <a:solidFill>
                <a:schemeClr val="bg1"/>
              </a:solidFill>
            </a:rPr>
            <a:t>(</a:t>
          </a:r>
          <a:r>
            <a:rPr lang="en-US" b="1" dirty="0">
              <a:solidFill>
                <a:schemeClr val="bg1"/>
              </a:solidFill>
            </a:rPr>
            <a:t>iv) Does the firm deploy technology for monitoring efforts spent – </a:t>
          </a:r>
          <a:r>
            <a:rPr lang="en-US" b="1" dirty="0" err="1">
              <a:solidFill>
                <a:schemeClr val="bg1"/>
              </a:solidFill>
            </a:rPr>
            <a:t>Utilisation</a:t>
          </a:r>
          <a:r>
            <a:rPr lang="en-US" b="1" dirty="0">
              <a:solidFill>
                <a:schemeClr val="bg1"/>
              </a:solidFill>
            </a:rPr>
            <a:t> of tools to track each activity ( similar to project management – Say timesheets, task management etc.) </a:t>
          </a:r>
          <a:r>
            <a:rPr lang="en-US" b="1" dirty="0">
              <a:solidFill>
                <a:srgbClr val="FFFF00"/>
              </a:solidFill>
            </a:rPr>
            <a:t>Note: DCMM Version 2 may be referred to arrive at the technical maturity of the firm/ CA. </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r>
            <a:rPr lang="en-US" sz="2000" dirty="0"/>
            <a:t>For Yes – 8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custT="1"/>
      <dgm:spPr/>
      <dgm:t>
        <a:bodyPr/>
        <a:lstStyle/>
        <a:p>
          <a:r>
            <a:rPr lang="en-US" sz="2000" dirty="0">
              <a:solidFill>
                <a:prstClr val="black">
                  <a:hueOff val="0"/>
                  <a:satOff val="0"/>
                  <a:lumOff val="0"/>
                  <a:alphaOff val="0"/>
                </a:prstClr>
              </a:solidFill>
              <a:latin typeface="Franklin Gothic Book"/>
              <a:ea typeface="+mn-ea"/>
              <a:cs typeface="+mn-cs"/>
            </a:rPr>
            <a:t>Max score=20</a:t>
          </a:r>
          <a:endParaRPr lang="en-US" sz="2000" dirty="0"/>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50934C14-B676-40E4-9471-ACEE9D84C13C}">
      <dgm:prSet custT="1"/>
      <dgm:spPr/>
      <dgm:t>
        <a:bodyPr/>
        <a:lstStyle/>
        <a:p>
          <a:r>
            <a:rPr lang="en-US" sz="1400" dirty="0"/>
            <a:t>More than 10% and up to 30% – 4 Points</a:t>
          </a:r>
          <a:endParaRPr lang="en-IN" sz="1400" dirty="0"/>
        </a:p>
      </dgm:t>
    </dgm:pt>
    <dgm:pt modelId="{0762380D-843D-4509-84FA-B51BF5C433AA}" type="parTrans" cxnId="{03CE6411-97EF-45E8-9262-02F68783A47A}">
      <dgm:prSet/>
      <dgm:spPr/>
      <dgm:t>
        <a:bodyPr/>
        <a:lstStyle/>
        <a:p>
          <a:endParaRPr lang="en-IN"/>
        </a:p>
      </dgm:t>
    </dgm:pt>
    <dgm:pt modelId="{BA38D3B4-88F5-4EDD-80B8-A60F8AEEE8AC}" type="sibTrans" cxnId="{03CE6411-97EF-45E8-9262-02F68783A47A}">
      <dgm:prSet/>
      <dgm:spPr/>
      <dgm:t>
        <a:bodyPr/>
        <a:lstStyle/>
        <a:p>
          <a:endParaRPr lang="en-IN"/>
        </a:p>
      </dgm:t>
    </dgm:pt>
    <dgm:pt modelId="{0D30C3D1-2F5F-4232-8EB7-1D5DC6AFF779}">
      <dgm:prSet custT="1"/>
      <dgm:spPr/>
      <dgm:t>
        <a:bodyPr/>
        <a:lstStyle/>
        <a:p>
          <a:r>
            <a:rPr lang="en-US" sz="1400" dirty="0"/>
            <a:t>More than 30% and up to 50% – 8 Points</a:t>
          </a:r>
          <a:endParaRPr lang="en-IN" sz="1400" dirty="0"/>
        </a:p>
      </dgm:t>
    </dgm:pt>
    <dgm:pt modelId="{A4A01075-D0C7-4E41-BF6A-C05A0803E166}" type="parTrans" cxnId="{23FB2813-C82F-4632-8C7B-87DDE4297099}">
      <dgm:prSet/>
      <dgm:spPr/>
      <dgm:t>
        <a:bodyPr/>
        <a:lstStyle/>
        <a:p>
          <a:endParaRPr lang="en-IN"/>
        </a:p>
      </dgm:t>
    </dgm:pt>
    <dgm:pt modelId="{30539F1C-2D1F-4B09-9577-3F4519668D42}" type="sibTrans" cxnId="{23FB2813-C82F-4632-8C7B-87DDE4297099}">
      <dgm:prSet/>
      <dgm:spPr/>
      <dgm:t>
        <a:bodyPr/>
        <a:lstStyle/>
        <a:p>
          <a:endParaRPr lang="en-IN"/>
        </a:p>
      </dgm:t>
    </dgm:pt>
    <dgm:pt modelId="{1E8A6718-484B-4B7A-80B7-6E7B5991282F}">
      <dgm:prSet custT="1"/>
      <dgm:spPr/>
      <dgm:t>
        <a:bodyPr/>
        <a:lstStyle/>
        <a:p>
          <a:r>
            <a:rPr lang="en-US" sz="1400" dirty="0"/>
            <a:t>More than 50% and up to 70% – 12 Points</a:t>
          </a:r>
          <a:endParaRPr lang="en-IN" sz="1400" dirty="0"/>
        </a:p>
      </dgm:t>
    </dgm:pt>
    <dgm:pt modelId="{6D7A0E1A-1BAF-4A0B-9477-0AF618D2B2CB}" type="parTrans" cxnId="{D1055E5E-4EEE-4FC3-B0B0-8CDB2E0BCCAB}">
      <dgm:prSet/>
      <dgm:spPr/>
      <dgm:t>
        <a:bodyPr/>
        <a:lstStyle/>
        <a:p>
          <a:endParaRPr lang="en-IN"/>
        </a:p>
      </dgm:t>
    </dgm:pt>
    <dgm:pt modelId="{1B507ECA-D5A9-4A77-A78C-BDB9C8568201}" type="sibTrans" cxnId="{D1055E5E-4EEE-4FC3-B0B0-8CDB2E0BCCAB}">
      <dgm:prSet/>
      <dgm:spPr/>
      <dgm:t>
        <a:bodyPr/>
        <a:lstStyle/>
        <a:p>
          <a:endParaRPr lang="en-IN"/>
        </a:p>
      </dgm:t>
    </dgm:pt>
    <dgm:pt modelId="{5D4A388C-06B5-416B-967B-2BE8B05EAB1F}">
      <dgm:prSet custT="1"/>
      <dgm:spPr/>
      <dgm:t>
        <a:bodyPr/>
        <a:lstStyle/>
        <a:p>
          <a:r>
            <a:rPr lang="en-US" sz="1400" dirty="0"/>
            <a:t>More than 70% and up to 90% – 16 Points</a:t>
          </a:r>
          <a:endParaRPr lang="en-IN" sz="1400" dirty="0"/>
        </a:p>
      </dgm:t>
    </dgm:pt>
    <dgm:pt modelId="{2272AB89-39F1-4D10-BB91-A911AAB23264}" type="parTrans" cxnId="{F9E48103-FE19-45EE-B482-0D3AF71C00C5}">
      <dgm:prSet/>
      <dgm:spPr/>
      <dgm:t>
        <a:bodyPr/>
        <a:lstStyle/>
        <a:p>
          <a:endParaRPr lang="en-IN"/>
        </a:p>
      </dgm:t>
    </dgm:pt>
    <dgm:pt modelId="{185BDA29-0BDE-403D-8018-CBBD5D165402}" type="sibTrans" cxnId="{F9E48103-FE19-45EE-B482-0D3AF71C00C5}">
      <dgm:prSet/>
      <dgm:spPr/>
      <dgm:t>
        <a:bodyPr/>
        <a:lstStyle/>
        <a:p>
          <a:endParaRPr lang="en-IN"/>
        </a:p>
      </dgm:t>
    </dgm:pt>
    <dgm:pt modelId="{62402E38-08F4-42C9-9D4A-EB54E0E3CCF4}">
      <dgm:prSet custT="1"/>
      <dgm:spPr/>
      <dgm:t>
        <a:bodyPr/>
        <a:lstStyle/>
        <a:p>
          <a:r>
            <a:rPr lang="en-US" sz="1400" dirty="0"/>
            <a:t>More than 90% – 20 Points</a:t>
          </a:r>
          <a:endParaRPr lang="en-IN" sz="1400" dirty="0"/>
        </a:p>
      </dgm:t>
    </dgm:pt>
    <dgm:pt modelId="{7A155D21-38A2-4CBC-A8F1-E507A8D2D823}" type="parTrans" cxnId="{747FBBEE-65EF-4227-BF6E-F467451B5531}">
      <dgm:prSet/>
      <dgm:spPr/>
      <dgm:t>
        <a:bodyPr/>
        <a:lstStyle/>
        <a:p>
          <a:endParaRPr lang="en-IN"/>
        </a:p>
      </dgm:t>
    </dgm:pt>
    <dgm:pt modelId="{05B6E45B-7A05-4189-9E04-28EC58B1635A}" type="sibTrans" cxnId="{747FBBEE-65EF-4227-BF6E-F467451B5531}">
      <dgm:prSet/>
      <dgm:spPr/>
      <dgm:t>
        <a:bodyPr/>
        <a:lstStyle/>
        <a:p>
          <a:endParaRPr lang="en-IN"/>
        </a:p>
      </dgm:t>
    </dgm:pt>
    <dgm:pt modelId="{87743B0D-8FD4-4480-B86B-5B6892181594}">
      <dgm:prSet custT="1"/>
      <dgm:spPr/>
      <dgm:t>
        <a:bodyPr/>
        <a:lstStyle/>
        <a:p>
          <a:r>
            <a:rPr lang="en-US" sz="2000" dirty="0"/>
            <a:t>For No – 0 Point</a:t>
          </a:r>
          <a:endParaRPr lang="en-IN" sz="2000" dirty="0"/>
        </a:p>
      </dgm:t>
    </dgm:pt>
    <dgm:pt modelId="{B2DEBA31-15E4-4F8B-8FB2-B6C0FC6E3140}" type="parTrans" cxnId="{D8421FFA-40A8-46A0-81A2-3D2300EC2F37}">
      <dgm:prSet/>
      <dgm:spPr/>
      <dgm:t>
        <a:bodyPr/>
        <a:lstStyle/>
        <a:p>
          <a:endParaRPr lang="en-IN"/>
        </a:p>
      </dgm:t>
    </dgm:pt>
    <dgm:pt modelId="{2AD78456-8699-459D-89C9-DB237C1201EB}" type="sibTrans" cxnId="{D8421FFA-40A8-46A0-81A2-3D2300EC2F37}">
      <dgm:prSet/>
      <dgm:spPr/>
      <dgm:t>
        <a:bodyPr/>
        <a:lstStyle/>
        <a:p>
          <a:endParaRPr lang="en-IN"/>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2" custScaleX="163042" custScaleY="130994" custLinFactNeighborX="-2562" custLinFactNeighborY="5976">
        <dgm:presLayoutVars>
          <dgm:chMax val="1"/>
          <dgm:bulletEnabled val="1"/>
        </dgm:presLayoutVars>
      </dgm:prSet>
      <dgm:spPr/>
    </dgm:pt>
    <dgm:pt modelId="{B7C4C6B3-524E-4C6B-94B3-6CEE51EF0759}" type="pres">
      <dgm:prSet presAssocID="{F99D4072-3885-46C0-ADCD-FB85752EFE79}" presName="descendantText" presStyleLbl="alignAccFollowNode1" presStyleIdx="0" presStyleCnt="2" custScaleX="57860" custScaleY="206905" custLinFactNeighborX="64398" custLinFactNeighborY="9603">
        <dgm:presLayoutVars>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2" custScaleX="151569" custScaleY="125851">
        <dgm:presLayoutVars>
          <dgm:chMax val="1"/>
          <dgm:bulletEnabled val="1"/>
        </dgm:presLayoutVars>
      </dgm:prSet>
      <dgm:spPr/>
    </dgm:pt>
    <dgm:pt modelId="{2BC2503E-42D2-4C99-9835-4EDA6BECF6B5}" type="pres">
      <dgm:prSet presAssocID="{F2A2A2ED-4D0C-475E-B298-1BCD570290BF}" presName="descendantText" presStyleLbl="alignAccFollowNode1" presStyleIdx="1" presStyleCnt="2" custScaleX="59488" custLinFactNeighborX="72518" custLinFactNeighborY="2134">
        <dgm:presLayoutVars>
          <dgm:bulletEnabled val="1"/>
        </dgm:presLayoutVars>
      </dgm:prSet>
      <dgm:spPr/>
    </dgm:pt>
  </dgm:ptLst>
  <dgm:cxnLst>
    <dgm:cxn modelId="{F9E48103-FE19-45EE-B482-0D3AF71C00C5}" srcId="{F99D4072-3885-46C0-ADCD-FB85752EFE79}" destId="{5D4A388C-06B5-416B-967B-2BE8B05EAB1F}" srcOrd="4" destOrd="0" parTransId="{2272AB89-39F1-4D10-BB91-A911AAB23264}" sibTransId="{185BDA29-0BDE-403D-8018-CBBD5D165402}"/>
    <dgm:cxn modelId="{1EF64805-DEBC-4AD2-820F-DD052AA244C6}" type="presOf" srcId="{87743B0D-8FD4-4480-B86B-5B6892181594}" destId="{2BC2503E-42D2-4C99-9835-4EDA6BECF6B5}" srcOrd="0" destOrd="1" presId="urn:microsoft.com/office/officeart/2005/8/layout/vList5"/>
    <dgm:cxn modelId="{451B3A0D-D173-49ED-B7D6-DF58B6A7C033}" type="presOf" srcId="{62402E38-08F4-42C9-9D4A-EB54E0E3CCF4}" destId="{B7C4C6B3-524E-4C6B-94B3-6CEE51EF0759}" srcOrd="0" destOrd="5" presId="urn:microsoft.com/office/officeart/2005/8/layout/vList5"/>
    <dgm:cxn modelId="{03CE6411-97EF-45E8-9262-02F68783A47A}" srcId="{F99D4072-3885-46C0-ADCD-FB85752EFE79}" destId="{50934C14-B676-40E4-9471-ACEE9D84C13C}" srcOrd="1" destOrd="0" parTransId="{0762380D-843D-4509-84FA-B51BF5C433AA}" sibTransId="{BA38D3B4-88F5-4EDD-80B8-A60F8AEEE8AC}"/>
    <dgm:cxn modelId="{23FB2813-C82F-4632-8C7B-87DDE4297099}" srcId="{F99D4072-3885-46C0-ADCD-FB85752EFE79}" destId="{0D30C3D1-2F5F-4232-8EB7-1D5DC6AFF779}" srcOrd="2" destOrd="0" parTransId="{A4A01075-D0C7-4E41-BF6A-C05A0803E166}" sibTransId="{30539F1C-2D1F-4B09-9577-3F4519668D42}"/>
    <dgm:cxn modelId="{E6CEC82A-3B6E-416E-A54E-9E22D13E2E0A}" srcId="{F99D4072-3885-46C0-ADCD-FB85752EFE79}" destId="{07DAA7D8-7DA2-4884-BD95-DAAFE80676A4}" srcOrd="0" destOrd="0" parTransId="{555B209A-B4E6-432C-B874-19A6C24378E2}" sibTransId="{D4579075-3B06-4760-886A-E13F51A39192}"/>
    <dgm:cxn modelId="{C95F8744-2D47-4E66-A441-2CF11330C0AA}" type="presOf" srcId="{50934C14-B676-40E4-9471-ACEE9D84C13C}" destId="{B7C4C6B3-524E-4C6B-94B3-6CEE51EF0759}" srcOrd="0" destOrd="1" presId="urn:microsoft.com/office/officeart/2005/8/layout/vList5"/>
    <dgm:cxn modelId="{E61D4452-6392-4103-9F7B-A5AA95DD52C9}" type="presOf" srcId="{F2A2A2ED-4D0C-475E-B298-1BCD570290BF}" destId="{7D2336DB-5C5A-4964-B526-D16BD54A2E49}" srcOrd="0" destOrd="0" presId="urn:microsoft.com/office/officeart/2005/8/layout/vList5"/>
    <dgm:cxn modelId="{61EAB95A-8012-41BB-81C4-7DBD92680A79}" type="presOf" srcId="{F0394047-FA7D-4852-B06E-0D91DB2BCED9}" destId="{65395122-1216-4581-850F-9921A6686B05}" srcOrd="0" destOrd="0" presId="urn:microsoft.com/office/officeart/2005/8/layout/vList5"/>
    <dgm:cxn modelId="{D1055E5E-4EEE-4FC3-B0B0-8CDB2E0BCCAB}" srcId="{F99D4072-3885-46C0-ADCD-FB85752EFE79}" destId="{1E8A6718-484B-4B7A-80B7-6E7B5991282F}" srcOrd="3" destOrd="0" parTransId="{6D7A0E1A-1BAF-4A0B-9477-0AF618D2B2CB}" sibTransId="{1B507ECA-D5A9-4A77-A78C-BDB9C8568201}"/>
    <dgm:cxn modelId="{F0A48270-A469-40AD-B523-06BE89767EAC}" srcId="{F0394047-FA7D-4852-B06E-0D91DB2BCED9}" destId="{F99D4072-3885-46C0-ADCD-FB85752EFE79}" srcOrd="0" destOrd="0" parTransId="{BBEACD28-E492-4035-B43B-29EF2BF0F3F9}" sibTransId="{09DF61F7-A139-4510-A8DD-56BD0ABB97EF}"/>
    <dgm:cxn modelId="{FB31A27C-903E-4D6D-9940-FAA89C4BC3DF}" srcId="{F2A2A2ED-4D0C-475E-B298-1BCD570290BF}" destId="{611CAD5A-6A6A-48A2-BF80-6566C811C81F}" srcOrd="2" destOrd="0" parTransId="{A24666E2-506D-4A27-BE99-FDB273DE1920}" sibTransId="{3DC4112D-C56C-4153-88FD-305DE60FD919}"/>
    <dgm:cxn modelId="{2F86B584-2B3B-4178-AA80-33D0904FF75C}" type="presOf" srcId="{5D4A388C-06B5-416B-967B-2BE8B05EAB1F}" destId="{B7C4C6B3-524E-4C6B-94B3-6CEE51EF0759}" srcOrd="0" destOrd="4" presId="urn:microsoft.com/office/officeart/2005/8/layout/vList5"/>
    <dgm:cxn modelId="{A84DD08C-E7DA-4D5C-899D-1788963E298D}" type="presOf" srcId="{235C46A6-A71B-40DC-9853-6E9CF777BE1D}" destId="{2BC2503E-42D2-4C99-9835-4EDA6BECF6B5}" srcOrd="0" destOrd="0" presId="urn:microsoft.com/office/officeart/2005/8/layout/vList5"/>
    <dgm:cxn modelId="{714F2D97-93FA-428D-B5B6-ACC9F692DE35}" type="presOf" srcId="{611CAD5A-6A6A-48A2-BF80-6566C811C81F}" destId="{2BC2503E-42D2-4C99-9835-4EDA6BECF6B5}" srcOrd="0" destOrd="2" presId="urn:microsoft.com/office/officeart/2005/8/layout/vList5"/>
    <dgm:cxn modelId="{D6B9E3A1-A63D-47D1-8870-E042AE5E0ED3}" srcId="{F2A2A2ED-4D0C-475E-B298-1BCD570290BF}" destId="{235C46A6-A71B-40DC-9853-6E9CF777BE1D}" srcOrd="0" destOrd="0" parTransId="{6003B198-BA1A-4202-B270-509453E2CA33}" sibTransId="{9923BDC0-55F1-4D7A-91B5-0A6676309374}"/>
    <dgm:cxn modelId="{B4B560A8-D123-4334-855F-0A2C0AADC487}" srcId="{F99D4072-3885-46C0-ADCD-FB85752EFE79}" destId="{0964B6BB-DBDC-4882-A928-94DCE7577B1A}" srcOrd="6" destOrd="0" parTransId="{7FB57A44-518C-408F-ACE0-4D1431C7B840}" sibTransId="{7FFBAAF2-7EFD-4F3F-82C5-E3A267AF973A}"/>
    <dgm:cxn modelId="{823B39B2-F427-4354-8C41-B96D2748951E}" type="presOf" srcId="{1E8A6718-484B-4B7A-80B7-6E7B5991282F}" destId="{B7C4C6B3-524E-4C6B-94B3-6CEE51EF0759}" srcOrd="0" destOrd="3" presId="urn:microsoft.com/office/officeart/2005/8/layout/vList5"/>
    <dgm:cxn modelId="{741B35B9-AEE2-4528-96F7-C00676FC93E5}" type="presOf" srcId="{07DAA7D8-7DA2-4884-BD95-DAAFE80676A4}" destId="{B7C4C6B3-524E-4C6B-94B3-6CEE51EF0759}" srcOrd="0" destOrd="0" presId="urn:microsoft.com/office/officeart/2005/8/layout/vList5"/>
    <dgm:cxn modelId="{50D97BD0-5B4B-4EA4-B029-4C05261B45A8}" type="presOf" srcId="{0D30C3D1-2F5F-4232-8EB7-1D5DC6AFF779}" destId="{B7C4C6B3-524E-4C6B-94B3-6CEE51EF0759}" srcOrd="0" destOrd="2" presId="urn:microsoft.com/office/officeart/2005/8/layout/vList5"/>
    <dgm:cxn modelId="{FB4556DF-267E-40D5-8CF0-E7C6DDC36009}" type="presOf" srcId="{0964B6BB-DBDC-4882-A928-94DCE7577B1A}" destId="{B7C4C6B3-524E-4C6B-94B3-6CEE51EF0759}" srcOrd="0" destOrd="6"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747FBBEE-65EF-4227-BF6E-F467451B5531}" srcId="{F99D4072-3885-46C0-ADCD-FB85752EFE79}" destId="{62402E38-08F4-42C9-9D4A-EB54E0E3CCF4}" srcOrd="5" destOrd="0" parTransId="{7A155D21-38A2-4CBC-A8F1-E507A8D2D823}" sibTransId="{05B6E45B-7A05-4189-9E04-28EC58B1635A}"/>
    <dgm:cxn modelId="{D8421FFA-40A8-46A0-81A2-3D2300EC2F37}" srcId="{F2A2A2ED-4D0C-475E-B298-1BCD570290BF}" destId="{87743B0D-8FD4-4480-B86B-5B6892181594}" srcOrd="1" destOrd="0" parTransId="{B2DEBA31-15E4-4F8B-8FB2-B6C0FC6E3140}" sibTransId="{2AD78456-8699-459D-89C9-DB237C1201EB}"/>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F18A52C9-682A-4E03-9977-895641B0AFC7}" type="presParOf" srcId="{63D062D7-6959-495D-B838-51B6795F90A4}" destId="{B7C4C6B3-524E-4C6B-94B3-6CEE51EF0759}" srcOrd="1"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l"/>
          <a:r>
            <a:rPr lang="en-US" sz="2400" b="1" dirty="0">
              <a:solidFill>
                <a:schemeClr val="bg1"/>
              </a:solidFill>
            </a:rPr>
            <a:t>(</a:t>
          </a:r>
          <a:r>
            <a:rPr lang="en-US" sz="2000" b="1" dirty="0" err="1">
              <a:solidFill>
                <a:schemeClr val="bg1"/>
              </a:solidFill>
            </a:rPr>
            <a:t>i</a:t>
          </a:r>
          <a:r>
            <a:rPr lang="en-US" sz="2000" b="1" dirty="0">
              <a:solidFill>
                <a:schemeClr val="bg1"/>
              </a:solidFill>
            </a:rPr>
            <a:t>) Does the firm have a partner review/ Quality review for all audit assignments and is there a document of time spent for review  of all engagements ? </a:t>
          </a:r>
          <a:endParaRPr lang="en-US" sz="2400" b="1" dirty="0">
            <a:solidFill>
              <a:schemeClr val="bg1"/>
            </a:solidFill>
          </a:endParaRP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custT="1"/>
      <dgm:spPr/>
      <dgm:t>
        <a:bodyPr/>
        <a:lstStyle/>
        <a:p>
          <a:endParaRPr lang="en-US" sz="2800" dirty="0"/>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F2A2A2ED-4D0C-475E-B298-1BCD570290BF}">
      <dgm:prSet phldrT="[Text]" custT="1"/>
      <dgm:spPr/>
      <dgm:t>
        <a:bodyPr/>
        <a:lstStyle/>
        <a:p>
          <a:pPr algn="l"/>
          <a:r>
            <a:rPr lang="en-US" sz="2000" b="1" dirty="0">
              <a:solidFill>
                <a:schemeClr val="bg1"/>
              </a:solidFill>
            </a:rPr>
            <a:t>(ii) Total engagements having concluded to be satisfactory as per quality review vs No of engagements quality reviewed</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r>
            <a:rPr lang="en-US" sz="1700" dirty="0"/>
            <a:t>Up to 10% – 0 Point</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C78F41A9-6F87-4A2F-85A2-C605544A3BA5}">
      <dgm:prSet custT="1"/>
      <dgm:spPr/>
      <dgm:t>
        <a:bodyPr/>
        <a:lstStyle/>
        <a:p>
          <a:r>
            <a:rPr lang="en-US" sz="2000" dirty="0"/>
            <a:t>For Yes – 8 Points</a:t>
          </a:r>
        </a:p>
      </dgm:t>
    </dgm:pt>
    <dgm:pt modelId="{19FEB964-9559-47E1-BD59-0E13D84B1FB9}" type="parTrans" cxnId="{32A8FF8F-6A9F-4C33-A86A-63D1E2BFD09C}">
      <dgm:prSet/>
      <dgm:spPr/>
      <dgm:t>
        <a:bodyPr/>
        <a:lstStyle/>
        <a:p>
          <a:endParaRPr lang="en-US"/>
        </a:p>
      </dgm:t>
    </dgm:pt>
    <dgm:pt modelId="{87E58E85-ABBD-4343-9489-79A3CE6A87FD}" type="sibTrans" cxnId="{32A8FF8F-6A9F-4C33-A86A-63D1E2BFD09C}">
      <dgm:prSet/>
      <dgm:spPr/>
      <dgm:t>
        <a:bodyPr/>
        <a:lstStyle/>
        <a:p>
          <a:endParaRPr lang="en-US"/>
        </a:p>
      </dgm:t>
    </dgm:pt>
    <dgm:pt modelId="{F2F6DF70-D008-47D5-ABEE-C0894152542E}">
      <dgm:prSet/>
      <dgm:spPr/>
      <dgm:t>
        <a:bodyPr/>
        <a:lstStyle/>
        <a:p>
          <a:endParaRPr lang="en-US" sz="3600" dirty="0"/>
        </a:p>
      </dgm:t>
    </dgm:pt>
    <dgm:pt modelId="{C6BAFF0C-3518-43D7-B556-52FDD52E2552}" type="parTrans" cxnId="{C936EDE7-CFBB-47F5-9CFB-8657EC875FC0}">
      <dgm:prSet/>
      <dgm:spPr/>
      <dgm:t>
        <a:bodyPr/>
        <a:lstStyle/>
        <a:p>
          <a:endParaRPr lang="en-US"/>
        </a:p>
      </dgm:t>
    </dgm:pt>
    <dgm:pt modelId="{5098300A-CF19-44F1-AA07-C53C53361CFC}" type="sibTrans" cxnId="{C936EDE7-CFBB-47F5-9CFB-8657EC875FC0}">
      <dgm:prSet/>
      <dgm:spPr/>
      <dgm:t>
        <a:bodyPr/>
        <a:lstStyle/>
        <a:p>
          <a:endParaRPr lang="en-US"/>
        </a:p>
      </dgm:t>
    </dgm:pt>
    <dgm:pt modelId="{F8F0DEDA-5520-4A5F-B84B-F227559027AC}">
      <dgm:prSet custT="1"/>
      <dgm:spPr/>
      <dgm:t>
        <a:bodyPr/>
        <a:lstStyle/>
        <a:p>
          <a:r>
            <a:rPr lang="en-US" sz="2000" dirty="0"/>
            <a:t>For No – 0 Point</a:t>
          </a:r>
        </a:p>
      </dgm:t>
    </dgm:pt>
    <dgm:pt modelId="{0B390545-6832-4654-B555-D9A7B7FE044C}" type="parTrans" cxnId="{6956F6F7-6058-4772-9D1D-D362DAE4D786}">
      <dgm:prSet/>
      <dgm:spPr/>
      <dgm:t>
        <a:bodyPr/>
        <a:lstStyle/>
        <a:p>
          <a:endParaRPr lang="en-US"/>
        </a:p>
      </dgm:t>
    </dgm:pt>
    <dgm:pt modelId="{FF0973CD-375D-4C18-BBD8-FEC558B06E06}" type="sibTrans" cxnId="{6956F6F7-6058-4772-9D1D-D362DAE4D786}">
      <dgm:prSet/>
      <dgm:spPr/>
      <dgm:t>
        <a:bodyPr/>
        <a:lstStyle/>
        <a:p>
          <a:endParaRPr lang="en-US"/>
        </a:p>
      </dgm:t>
    </dgm:pt>
    <dgm:pt modelId="{438CF5E6-1838-4B7D-B4B0-42BB61536851}">
      <dgm:prSet custT="1"/>
      <dgm:spPr/>
      <dgm:t>
        <a:bodyPr/>
        <a:lstStyle/>
        <a:p>
          <a:r>
            <a:rPr lang="en-US" sz="1700" dirty="0"/>
            <a:t>More than 10% and up to 30% – 4 Points</a:t>
          </a:r>
        </a:p>
      </dgm:t>
    </dgm:pt>
    <dgm:pt modelId="{048CBC31-4E1B-4685-8822-5F8CB6DB5FAD}" type="parTrans" cxnId="{451DCE38-9F92-4440-B3D4-A646644A3149}">
      <dgm:prSet/>
      <dgm:spPr/>
      <dgm:t>
        <a:bodyPr/>
        <a:lstStyle/>
        <a:p>
          <a:endParaRPr lang="en-US"/>
        </a:p>
      </dgm:t>
    </dgm:pt>
    <dgm:pt modelId="{2AC4D2C6-0E3D-4736-B83D-4A7C85AFBA49}" type="sibTrans" cxnId="{451DCE38-9F92-4440-B3D4-A646644A3149}">
      <dgm:prSet/>
      <dgm:spPr/>
      <dgm:t>
        <a:bodyPr/>
        <a:lstStyle/>
        <a:p>
          <a:endParaRPr lang="en-US"/>
        </a:p>
      </dgm:t>
    </dgm:pt>
    <dgm:pt modelId="{A36E4388-EC51-4587-A1C2-A23CD673B9C1}">
      <dgm:prSet custT="1"/>
      <dgm:spPr/>
      <dgm:t>
        <a:bodyPr/>
        <a:lstStyle/>
        <a:p>
          <a:r>
            <a:rPr lang="en-US" sz="1700" dirty="0"/>
            <a:t>More than 30% and up to 50% – 8 Points</a:t>
          </a:r>
        </a:p>
      </dgm:t>
    </dgm:pt>
    <dgm:pt modelId="{AFB70AD0-6E78-41AC-A7EF-B16F4D7EA84D}" type="parTrans" cxnId="{AEEBBC2D-B0E8-47D7-B6FB-8C72FDD86074}">
      <dgm:prSet/>
      <dgm:spPr/>
      <dgm:t>
        <a:bodyPr/>
        <a:lstStyle/>
        <a:p>
          <a:endParaRPr lang="en-US"/>
        </a:p>
      </dgm:t>
    </dgm:pt>
    <dgm:pt modelId="{9EB79C29-31B7-4D3D-963B-D8DDC36AD973}" type="sibTrans" cxnId="{AEEBBC2D-B0E8-47D7-B6FB-8C72FDD86074}">
      <dgm:prSet/>
      <dgm:spPr/>
      <dgm:t>
        <a:bodyPr/>
        <a:lstStyle/>
        <a:p>
          <a:endParaRPr lang="en-US"/>
        </a:p>
      </dgm:t>
    </dgm:pt>
    <dgm:pt modelId="{C56F5765-8075-42F2-ADFC-7C6C8E35D519}">
      <dgm:prSet custT="1"/>
      <dgm:spPr/>
      <dgm:t>
        <a:bodyPr/>
        <a:lstStyle/>
        <a:p>
          <a:r>
            <a:rPr lang="en-US" sz="1700" dirty="0"/>
            <a:t>More than 50% and up to 70% – 12 Points</a:t>
          </a:r>
        </a:p>
      </dgm:t>
    </dgm:pt>
    <dgm:pt modelId="{7866ED37-A339-4FE2-8E26-0428A5AEFA7E}" type="parTrans" cxnId="{1FAE0B54-2408-4C94-8DCD-5754A92B8F4C}">
      <dgm:prSet/>
      <dgm:spPr/>
      <dgm:t>
        <a:bodyPr/>
        <a:lstStyle/>
        <a:p>
          <a:endParaRPr lang="en-US"/>
        </a:p>
      </dgm:t>
    </dgm:pt>
    <dgm:pt modelId="{09357DB4-E8B4-43FB-A6B6-A09947C5EAE7}" type="sibTrans" cxnId="{1FAE0B54-2408-4C94-8DCD-5754A92B8F4C}">
      <dgm:prSet/>
      <dgm:spPr/>
      <dgm:t>
        <a:bodyPr/>
        <a:lstStyle/>
        <a:p>
          <a:endParaRPr lang="en-US"/>
        </a:p>
      </dgm:t>
    </dgm:pt>
    <dgm:pt modelId="{20CC2E74-D369-4666-B5E4-BA217FD04235}">
      <dgm:prSet custT="1"/>
      <dgm:spPr/>
      <dgm:t>
        <a:bodyPr/>
        <a:lstStyle/>
        <a:p>
          <a:r>
            <a:rPr lang="en-US" sz="1700" dirty="0"/>
            <a:t>More than 70% and up to 90% – 16 Points</a:t>
          </a:r>
        </a:p>
      </dgm:t>
    </dgm:pt>
    <dgm:pt modelId="{F662CFA3-74D0-4E49-81C4-CF8137ACCAC5}" type="parTrans" cxnId="{BD1C59AF-0A0C-4286-822A-47ED15A9B452}">
      <dgm:prSet/>
      <dgm:spPr/>
      <dgm:t>
        <a:bodyPr/>
        <a:lstStyle/>
        <a:p>
          <a:endParaRPr lang="en-US"/>
        </a:p>
      </dgm:t>
    </dgm:pt>
    <dgm:pt modelId="{7669EC58-B25C-46B3-8E2E-E6D1B68549EF}" type="sibTrans" cxnId="{BD1C59AF-0A0C-4286-822A-47ED15A9B452}">
      <dgm:prSet/>
      <dgm:spPr/>
      <dgm:t>
        <a:bodyPr/>
        <a:lstStyle/>
        <a:p>
          <a:endParaRPr lang="en-US"/>
        </a:p>
      </dgm:t>
    </dgm:pt>
    <dgm:pt modelId="{EB632071-0F8E-4092-A927-8CDFBAA4420F}">
      <dgm:prSet custT="1"/>
      <dgm:spPr/>
      <dgm:t>
        <a:bodyPr/>
        <a:lstStyle/>
        <a:p>
          <a:r>
            <a:rPr lang="en-US" sz="1700" dirty="0"/>
            <a:t>More than 90% – 20 Points</a:t>
          </a:r>
        </a:p>
      </dgm:t>
    </dgm:pt>
    <dgm:pt modelId="{8E25DF65-2B06-428A-B032-F6C00FE1C020}" type="parTrans" cxnId="{30994D47-4639-4AE7-953C-63E8E2AE354E}">
      <dgm:prSet/>
      <dgm:spPr/>
      <dgm:t>
        <a:bodyPr/>
        <a:lstStyle/>
        <a:p>
          <a:endParaRPr lang="en-US"/>
        </a:p>
      </dgm:t>
    </dgm:pt>
    <dgm:pt modelId="{0BC85243-47A9-4A19-B8CC-FB781897192B}" type="sibTrans" cxnId="{30994D47-4639-4AE7-953C-63E8E2AE354E}">
      <dgm:prSet/>
      <dgm:spPr/>
      <dgm:t>
        <a:bodyPr/>
        <a:lstStyle/>
        <a:p>
          <a:endParaRPr lang="en-US"/>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2" custScaleX="135422" custScaleY="103888" custLinFactNeighborX="1587" custLinFactNeighborY="9222">
        <dgm:presLayoutVars>
          <dgm:chMax val="1"/>
          <dgm:bulletEnabled val="1"/>
        </dgm:presLayoutVars>
      </dgm:prSet>
      <dgm:spPr/>
    </dgm:pt>
    <dgm:pt modelId="{B7C4C6B3-524E-4C6B-94B3-6CEE51EF0759}" type="pres">
      <dgm:prSet presAssocID="{F99D4072-3885-46C0-ADCD-FB85752EFE79}" presName="descendantText" presStyleLbl="alignAccFollowNode1" presStyleIdx="0" presStyleCnt="2" custScaleX="65105" custScaleY="74015" custLinFactNeighborX="64398" custLinFactNeighborY="9603">
        <dgm:presLayoutVars>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2" custScaleX="145437" custScaleY="115633">
        <dgm:presLayoutVars>
          <dgm:chMax val="1"/>
          <dgm:bulletEnabled val="1"/>
        </dgm:presLayoutVars>
      </dgm:prSet>
      <dgm:spPr/>
    </dgm:pt>
    <dgm:pt modelId="{2BC2503E-42D2-4C99-9835-4EDA6BECF6B5}" type="pres">
      <dgm:prSet presAssocID="{F2A2A2ED-4D0C-475E-B298-1BCD570290BF}" presName="descendantText" presStyleLbl="alignAccFollowNode1" presStyleIdx="1" presStyleCnt="2" custScaleX="64760" custScaleY="180559" custLinFactNeighborX="72518" custLinFactNeighborY="2134">
        <dgm:presLayoutVars>
          <dgm:bulletEnabled val="1"/>
        </dgm:presLayoutVars>
      </dgm:prSet>
      <dgm:spPr/>
    </dgm:pt>
  </dgm:ptLst>
  <dgm:cxnLst>
    <dgm:cxn modelId="{C089550D-524B-4FB6-B324-C2FC25A8A25C}" type="presOf" srcId="{F2F6DF70-D008-47D5-ABEE-C0894152542E}" destId="{B7C4C6B3-524E-4C6B-94B3-6CEE51EF0759}" srcOrd="0" destOrd="3" presId="urn:microsoft.com/office/officeart/2005/8/layout/vList5"/>
    <dgm:cxn modelId="{E6CEC82A-3B6E-416E-A54E-9E22D13E2E0A}" srcId="{F99D4072-3885-46C0-ADCD-FB85752EFE79}" destId="{07DAA7D8-7DA2-4884-BD95-DAAFE80676A4}" srcOrd="0" destOrd="0" parTransId="{555B209A-B4E6-432C-B874-19A6C24378E2}" sibTransId="{D4579075-3B06-4760-886A-E13F51A39192}"/>
    <dgm:cxn modelId="{AEEBBC2D-B0E8-47D7-B6FB-8C72FDD86074}" srcId="{F2A2A2ED-4D0C-475E-B298-1BCD570290BF}" destId="{A36E4388-EC51-4587-A1C2-A23CD673B9C1}" srcOrd="2" destOrd="0" parTransId="{AFB70AD0-6E78-41AC-A7EF-B16F4D7EA84D}" sibTransId="{9EB79C29-31B7-4D3D-963B-D8DDC36AD973}"/>
    <dgm:cxn modelId="{451DCE38-9F92-4440-B3D4-A646644A3149}" srcId="{F2A2A2ED-4D0C-475E-B298-1BCD570290BF}" destId="{438CF5E6-1838-4B7D-B4B0-42BB61536851}" srcOrd="1" destOrd="0" parTransId="{048CBC31-4E1B-4685-8822-5F8CB6DB5FAD}" sibTransId="{2AC4D2C6-0E3D-4736-B83D-4A7C85AFBA49}"/>
    <dgm:cxn modelId="{30994D47-4639-4AE7-953C-63E8E2AE354E}" srcId="{F2A2A2ED-4D0C-475E-B298-1BCD570290BF}" destId="{EB632071-0F8E-4092-A927-8CDFBAA4420F}" srcOrd="5" destOrd="0" parTransId="{8E25DF65-2B06-428A-B032-F6C00FE1C020}" sibTransId="{0BC85243-47A9-4A19-B8CC-FB781897192B}"/>
    <dgm:cxn modelId="{E61D4452-6392-4103-9F7B-A5AA95DD52C9}" type="presOf" srcId="{F2A2A2ED-4D0C-475E-B298-1BCD570290BF}" destId="{7D2336DB-5C5A-4964-B526-D16BD54A2E49}" srcOrd="0" destOrd="0" presId="urn:microsoft.com/office/officeart/2005/8/layout/vList5"/>
    <dgm:cxn modelId="{1FAE0B54-2408-4C94-8DCD-5754A92B8F4C}" srcId="{F2A2A2ED-4D0C-475E-B298-1BCD570290BF}" destId="{C56F5765-8075-42F2-ADFC-7C6C8E35D519}" srcOrd="3" destOrd="0" parTransId="{7866ED37-A339-4FE2-8E26-0428A5AEFA7E}" sibTransId="{09357DB4-E8B4-43FB-A6B6-A09947C5EAE7}"/>
    <dgm:cxn modelId="{61EAB95A-8012-41BB-81C4-7DBD92680A79}" type="presOf" srcId="{F0394047-FA7D-4852-B06E-0D91DB2BCED9}" destId="{65395122-1216-4581-850F-9921A6686B05}" srcOrd="0" destOrd="0" presId="urn:microsoft.com/office/officeart/2005/8/layout/vList5"/>
    <dgm:cxn modelId="{F0A48270-A469-40AD-B523-06BE89767EAC}" srcId="{F0394047-FA7D-4852-B06E-0D91DB2BCED9}" destId="{F99D4072-3885-46C0-ADCD-FB85752EFE79}" srcOrd="0" destOrd="0" parTransId="{BBEACD28-E492-4035-B43B-29EF2BF0F3F9}" sibTransId="{09DF61F7-A139-4510-A8DD-56BD0ABB97EF}"/>
    <dgm:cxn modelId="{D28FE475-32D6-4DD6-9E5C-F6085B146BB0}" type="presOf" srcId="{C56F5765-8075-42F2-ADFC-7C6C8E35D519}" destId="{2BC2503E-42D2-4C99-9835-4EDA6BECF6B5}" srcOrd="0" destOrd="3" presId="urn:microsoft.com/office/officeart/2005/8/layout/vList5"/>
    <dgm:cxn modelId="{CE5F6480-98E1-40E3-8FE4-29F1101F83A8}" type="presOf" srcId="{C78F41A9-6F87-4A2F-85A2-C605544A3BA5}" destId="{B7C4C6B3-524E-4C6B-94B3-6CEE51EF0759}" srcOrd="0" destOrd="1" presId="urn:microsoft.com/office/officeart/2005/8/layout/vList5"/>
    <dgm:cxn modelId="{A84DD08C-E7DA-4D5C-899D-1788963E298D}" type="presOf" srcId="{235C46A6-A71B-40DC-9853-6E9CF777BE1D}" destId="{2BC2503E-42D2-4C99-9835-4EDA6BECF6B5}" srcOrd="0" destOrd="0" presId="urn:microsoft.com/office/officeart/2005/8/layout/vList5"/>
    <dgm:cxn modelId="{F95A098E-4D57-46B4-A774-FDF9E328622D}" type="presOf" srcId="{A36E4388-EC51-4587-A1C2-A23CD673B9C1}" destId="{2BC2503E-42D2-4C99-9835-4EDA6BECF6B5}" srcOrd="0" destOrd="2" presId="urn:microsoft.com/office/officeart/2005/8/layout/vList5"/>
    <dgm:cxn modelId="{32A8FF8F-6A9F-4C33-A86A-63D1E2BFD09C}" srcId="{F99D4072-3885-46C0-ADCD-FB85752EFE79}" destId="{C78F41A9-6F87-4A2F-85A2-C605544A3BA5}" srcOrd="1" destOrd="0" parTransId="{19FEB964-9559-47E1-BD59-0E13D84B1FB9}" sibTransId="{87E58E85-ABBD-4343-9489-79A3CE6A87FD}"/>
    <dgm:cxn modelId="{D6B9E3A1-A63D-47D1-8870-E042AE5E0ED3}" srcId="{F2A2A2ED-4D0C-475E-B298-1BCD570290BF}" destId="{235C46A6-A71B-40DC-9853-6E9CF777BE1D}" srcOrd="0" destOrd="0" parTransId="{6003B198-BA1A-4202-B270-509453E2CA33}" sibTransId="{9923BDC0-55F1-4D7A-91B5-0A6676309374}"/>
    <dgm:cxn modelId="{67CD6BAE-FBD9-4470-99E1-16A4B15CE63E}" type="presOf" srcId="{F8F0DEDA-5520-4A5F-B84B-F227559027AC}" destId="{B7C4C6B3-524E-4C6B-94B3-6CEE51EF0759}" srcOrd="0" destOrd="2" presId="urn:microsoft.com/office/officeart/2005/8/layout/vList5"/>
    <dgm:cxn modelId="{BD1C59AF-0A0C-4286-822A-47ED15A9B452}" srcId="{F2A2A2ED-4D0C-475E-B298-1BCD570290BF}" destId="{20CC2E74-D369-4666-B5E4-BA217FD04235}" srcOrd="4" destOrd="0" parTransId="{F662CFA3-74D0-4E49-81C4-CF8137ACCAC5}" sibTransId="{7669EC58-B25C-46B3-8E2E-E6D1B68549EF}"/>
    <dgm:cxn modelId="{B7D397B5-D72B-4509-8F9B-452819A28B14}" type="presOf" srcId="{438CF5E6-1838-4B7D-B4B0-42BB61536851}" destId="{2BC2503E-42D2-4C99-9835-4EDA6BECF6B5}" srcOrd="0" destOrd="1" presId="urn:microsoft.com/office/officeart/2005/8/layout/vList5"/>
    <dgm:cxn modelId="{741B35B9-AEE2-4528-96F7-C00676FC93E5}" type="presOf" srcId="{07DAA7D8-7DA2-4884-BD95-DAAFE80676A4}" destId="{B7C4C6B3-524E-4C6B-94B3-6CEE51EF0759}" srcOrd="0" destOrd="0" presId="urn:microsoft.com/office/officeart/2005/8/layout/vList5"/>
    <dgm:cxn modelId="{88AD9FC5-187D-4F55-9C7A-5A99E9441F96}" type="presOf" srcId="{20CC2E74-D369-4666-B5E4-BA217FD04235}" destId="{2BC2503E-42D2-4C99-9835-4EDA6BECF6B5}" srcOrd="0" destOrd="4" presId="urn:microsoft.com/office/officeart/2005/8/layout/vList5"/>
    <dgm:cxn modelId="{4026C2D6-BBFB-4E35-A92C-400DC85CE5DF}" type="presOf" srcId="{EB632071-0F8E-4092-A927-8CDFBAA4420F}" destId="{2BC2503E-42D2-4C99-9835-4EDA6BECF6B5}" srcOrd="0" destOrd="5"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C936EDE7-CFBB-47F5-9CFB-8657EC875FC0}" srcId="{F99D4072-3885-46C0-ADCD-FB85752EFE79}" destId="{F2F6DF70-D008-47D5-ABEE-C0894152542E}" srcOrd="3" destOrd="0" parTransId="{C6BAFF0C-3518-43D7-B556-52FDD52E2552}" sibTransId="{5098300A-CF19-44F1-AA07-C53C53361CFC}"/>
    <dgm:cxn modelId="{6956F6F7-6058-4772-9D1D-D362DAE4D786}" srcId="{F99D4072-3885-46C0-ADCD-FB85752EFE79}" destId="{F8F0DEDA-5520-4A5F-B84B-F227559027AC}" srcOrd="2" destOrd="0" parTransId="{0B390545-6832-4654-B555-D9A7B7FE044C}" sibTransId="{FF0973CD-375D-4C18-BBD8-FEC558B06E06}"/>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F18A52C9-682A-4E03-9977-895641B0AFC7}" type="presParOf" srcId="{63D062D7-6959-495D-B838-51B6795F90A4}" destId="{B7C4C6B3-524E-4C6B-94B3-6CEE51EF0759}" srcOrd="1"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l"/>
          <a:r>
            <a:rPr lang="en-US" sz="2400" dirty="0">
              <a:solidFill>
                <a:schemeClr val="bg1"/>
              </a:solidFill>
            </a:rPr>
            <a:t>(iii) No. of engagements without findings by ICAI, Committees of  ICAI  and  regulators that require significant improvements</a:t>
          </a: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F2A2A2ED-4D0C-475E-B298-1BCD570290BF}">
      <dgm:prSet phldrT="[Text]" custT="1"/>
      <dgm:spPr/>
      <dgm:t>
        <a:bodyPr/>
        <a:lstStyle/>
        <a:p>
          <a:pPr algn="l"/>
          <a:r>
            <a:rPr lang="en-US" sz="2000" b="1" dirty="0">
              <a:solidFill>
                <a:schemeClr val="bg1"/>
              </a:solidFill>
            </a:rPr>
            <a:t>(iv) Documentation of the firm in accordance with SQC 1</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endParaRPr lang="en-US" sz="1600" dirty="0"/>
        </a:p>
      </dgm:t>
    </dgm:pt>
    <dgm:pt modelId="{9923BDC0-55F1-4D7A-91B5-0A6676309374}" type="sibTrans" cxnId="{D6B9E3A1-A63D-47D1-8870-E042AE5E0ED3}">
      <dgm:prSet/>
      <dgm:spPr/>
      <dgm:t>
        <a:bodyPr/>
        <a:lstStyle/>
        <a:p>
          <a:endParaRPr lang="en-US"/>
        </a:p>
      </dgm:t>
    </dgm:pt>
    <dgm:pt modelId="{6003B198-BA1A-4202-B270-509453E2CA33}" type="parTrans" cxnId="{D6B9E3A1-A63D-47D1-8870-E042AE5E0ED3}">
      <dgm:prSet/>
      <dgm:spPr/>
      <dgm:t>
        <a:bodyPr/>
        <a:lstStyle/>
        <a:p>
          <a:endParaRPr lang="en-US"/>
        </a:p>
      </dgm:t>
    </dgm:pt>
    <dgm:pt modelId="{233A22F3-D203-493C-B62D-9BD648670028}">
      <dgm:prSet custT="1"/>
      <dgm:spPr/>
      <dgm:t>
        <a:bodyPr/>
        <a:lstStyle/>
        <a:p>
          <a:r>
            <a:rPr lang="en-US" sz="1600" dirty="0"/>
            <a:t>For the presence of documentation in the critical areas of Ethical requirements, Acceptance and continuance of client relationships and specific engagements, and Engagement performance – 6 Points</a:t>
          </a:r>
        </a:p>
      </dgm:t>
    </dgm:pt>
    <dgm:pt modelId="{1E25B9A5-84A0-4107-8FE0-2698F98EFD15}" type="parTrans" cxnId="{206AF877-6449-46B8-93E1-3C77A6D5AA02}">
      <dgm:prSet/>
      <dgm:spPr/>
      <dgm:t>
        <a:bodyPr/>
        <a:lstStyle/>
        <a:p>
          <a:endParaRPr lang="en-US"/>
        </a:p>
      </dgm:t>
    </dgm:pt>
    <dgm:pt modelId="{74D2CDA9-465A-4452-AA81-311EE9954F44}" type="sibTrans" cxnId="{206AF877-6449-46B8-93E1-3C77A6D5AA02}">
      <dgm:prSet/>
      <dgm:spPr/>
      <dgm:t>
        <a:bodyPr/>
        <a:lstStyle/>
        <a:p>
          <a:endParaRPr lang="en-US"/>
        </a:p>
      </dgm:t>
    </dgm:pt>
    <dgm:pt modelId="{6C11CA57-EF01-4657-ACE2-171EA2A50F66}">
      <dgm:prSet custT="1"/>
      <dgm:spPr/>
      <dgm:t>
        <a:bodyPr/>
        <a:lstStyle/>
        <a:p>
          <a:r>
            <a:rPr lang="en-US" sz="1600" dirty="0"/>
            <a:t>For the presence of documentation in the areas of Leadership responsibilities for quality within the firm, Human resources, and Monitoring – 6 Points</a:t>
          </a:r>
        </a:p>
      </dgm:t>
    </dgm:pt>
    <dgm:pt modelId="{745FFDF5-04F4-4A35-9A80-83CCDEA8B81B}" type="parTrans" cxnId="{9B5D61A8-04A0-40A4-B00B-531CED99F739}">
      <dgm:prSet/>
      <dgm:spPr/>
      <dgm:t>
        <a:bodyPr/>
        <a:lstStyle/>
        <a:p>
          <a:endParaRPr lang="en-US"/>
        </a:p>
      </dgm:t>
    </dgm:pt>
    <dgm:pt modelId="{51EA2295-9A4F-42BE-BF29-D7E522F6B7D0}" type="sibTrans" cxnId="{9B5D61A8-04A0-40A4-B00B-531CED99F739}">
      <dgm:prSet/>
      <dgm:spPr/>
      <dgm:t>
        <a:bodyPr/>
        <a:lstStyle/>
        <a:p>
          <a:endParaRPr lang="en-US"/>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2" custScaleX="163598" custScaleY="31239" custLinFactNeighborX="-8507" custLinFactNeighborY="-884">
        <dgm:presLayoutVars>
          <dgm:chMax val="1"/>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2" custScaleX="106480" custScaleY="41514" custLinFactNeighborX="-4743" custLinFactNeighborY="2813">
        <dgm:presLayoutVars>
          <dgm:chMax val="1"/>
          <dgm:bulletEnabled val="1"/>
        </dgm:presLayoutVars>
      </dgm:prSet>
      <dgm:spPr/>
    </dgm:pt>
    <dgm:pt modelId="{2BC2503E-42D2-4C99-9835-4EDA6BECF6B5}" type="pres">
      <dgm:prSet presAssocID="{F2A2A2ED-4D0C-475E-B298-1BCD570290BF}" presName="descendantText" presStyleLbl="alignAccFollowNode1" presStyleIdx="0" presStyleCnt="1" custScaleX="85402" custScaleY="65112" custLinFactNeighborX="72518" custLinFactNeighborY="2134">
        <dgm:presLayoutVars>
          <dgm:bulletEnabled val="1"/>
        </dgm:presLayoutVars>
      </dgm:prSet>
      <dgm:spPr/>
    </dgm:pt>
  </dgm:ptLst>
  <dgm:cxnLst>
    <dgm:cxn modelId="{2AA3A010-377C-43C8-8AC2-DCB89E8B67AB}" type="presOf" srcId="{233A22F3-D203-493C-B62D-9BD648670028}" destId="{2BC2503E-42D2-4C99-9835-4EDA6BECF6B5}" srcOrd="0" destOrd="1" presId="urn:microsoft.com/office/officeart/2005/8/layout/vList5"/>
    <dgm:cxn modelId="{E61D4452-6392-4103-9F7B-A5AA95DD52C9}" type="presOf" srcId="{F2A2A2ED-4D0C-475E-B298-1BCD570290BF}" destId="{7D2336DB-5C5A-4964-B526-D16BD54A2E49}" srcOrd="0" destOrd="0" presId="urn:microsoft.com/office/officeart/2005/8/layout/vList5"/>
    <dgm:cxn modelId="{61EAB95A-8012-41BB-81C4-7DBD92680A79}" type="presOf" srcId="{F0394047-FA7D-4852-B06E-0D91DB2BCED9}" destId="{65395122-1216-4581-850F-9921A6686B05}" srcOrd="0" destOrd="0" presId="urn:microsoft.com/office/officeart/2005/8/layout/vList5"/>
    <dgm:cxn modelId="{F0A48270-A469-40AD-B523-06BE89767EAC}" srcId="{F0394047-FA7D-4852-B06E-0D91DB2BCED9}" destId="{F99D4072-3885-46C0-ADCD-FB85752EFE79}" srcOrd="0" destOrd="0" parTransId="{BBEACD28-E492-4035-B43B-29EF2BF0F3F9}" sibTransId="{09DF61F7-A139-4510-A8DD-56BD0ABB97EF}"/>
    <dgm:cxn modelId="{206AF877-6449-46B8-93E1-3C77A6D5AA02}" srcId="{F2A2A2ED-4D0C-475E-B298-1BCD570290BF}" destId="{233A22F3-D203-493C-B62D-9BD648670028}" srcOrd="1" destOrd="0" parTransId="{1E25B9A5-84A0-4107-8FE0-2698F98EFD15}" sibTransId="{74D2CDA9-465A-4452-AA81-311EE9954F44}"/>
    <dgm:cxn modelId="{A84DD08C-E7DA-4D5C-899D-1788963E298D}" type="presOf" srcId="{235C46A6-A71B-40DC-9853-6E9CF777BE1D}" destId="{2BC2503E-42D2-4C99-9835-4EDA6BECF6B5}" srcOrd="0" destOrd="0" presId="urn:microsoft.com/office/officeart/2005/8/layout/vList5"/>
    <dgm:cxn modelId="{D6B9E3A1-A63D-47D1-8870-E042AE5E0ED3}" srcId="{F2A2A2ED-4D0C-475E-B298-1BCD570290BF}" destId="{235C46A6-A71B-40DC-9853-6E9CF777BE1D}" srcOrd="0" destOrd="0" parTransId="{6003B198-BA1A-4202-B270-509453E2CA33}" sibTransId="{9923BDC0-55F1-4D7A-91B5-0A6676309374}"/>
    <dgm:cxn modelId="{9B5D61A8-04A0-40A4-B00B-531CED99F739}" srcId="{F2A2A2ED-4D0C-475E-B298-1BCD570290BF}" destId="{6C11CA57-EF01-4657-ACE2-171EA2A50F66}" srcOrd="2" destOrd="0" parTransId="{745FFDF5-04F4-4A35-9A80-83CCDEA8B81B}" sibTransId="{51EA2295-9A4F-42BE-BF29-D7E522F6B7D0}"/>
    <dgm:cxn modelId="{E67072C3-4F53-4BE0-99DA-6B617B6493BA}" type="presOf" srcId="{6C11CA57-EF01-4657-ACE2-171EA2A50F66}" destId="{2BC2503E-42D2-4C99-9835-4EDA6BECF6B5}" srcOrd="0" destOrd="2"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B76727D-F386-43C6-A388-E714E2743A6B}" type="doc">
      <dgm:prSet loTypeId="urn:microsoft.com/office/officeart/2005/8/layout/lProcess2" loCatId="list" qsTypeId="urn:microsoft.com/office/officeart/2005/8/quickstyle/simple1" qsCatId="simple" csTypeId="urn:microsoft.com/office/officeart/2005/8/colors/accent3_1" csCatId="accent3" phldr="1"/>
      <dgm:spPr/>
      <dgm:t>
        <a:bodyPr/>
        <a:lstStyle/>
        <a:p>
          <a:endParaRPr lang="en-US"/>
        </a:p>
      </dgm:t>
    </dgm:pt>
    <dgm:pt modelId="{ED58286C-20DC-4FB8-91B5-4DDBEB84B3EA}">
      <dgm:prSet phldrT="[Text]" custT="1"/>
      <dgm:spPr>
        <a:solidFill>
          <a:srgbClr val="134F70"/>
        </a:solidFill>
      </dgm:spPr>
      <dgm:t>
        <a:bodyPr/>
        <a:lstStyle/>
        <a:p>
          <a:pPr algn="ctr"/>
          <a:endParaRPr lang="en-US" sz="2000" dirty="0"/>
        </a:p>
        <a:p>
          <a:pPr algn="just"/>
          <a:r>
            <a:rPr lang="en-US" sz="2200" dirty="0"/>
            <a:t> </a:t>
          </a:r>
        </a:p>
        <a:p>
          <a:pPr algn="l"/>
          <a:r>
            <a:rPr lang="en-US" sz="2200" dirty="0"/>
            <a:t>(</a:t>
          </a:r>
          <a:r>
            <a:rPr lang="en-US" sz="2200" b="1" dirty="0">
              <a:solidFill>
                <a:schemeClr val="bg1"/>
              </a:solidFill>
            </a:rPr>
            <a:t>v) Does the firm have Accounting and Auditing Resources in the form of soft copies of archives Q&amp;As, firm thought leadership, a dedicated/ Shared Technical desk?</a:t>
          </a:r>
        </a:p>
      </dgm:t>
    </dgm:pt>
    <dgm:pt modelId="{98971C01-4FE0-479D-AE82-98FAD097A4EB}" type="parTrans" cxnId="{99894D2D-D987-458F-80EB-B6702F3DE85F}">
      <dgm:prSet/>
      <dgm:spPr/>
      <dgm:t>
        <a:bodyPr/>
        <a:lstStyle/>
        <a:p>
          <a:endParaRPr lang="en-US"/>
        </a:p>
      </dgm:t>
    </dgm:pt>
    <dgm:pt modelId="{DDC80AB5-70BD-4EBD-BA58-ED89F914BEFC}" type="sibTrans" cxnId="{99894D2D-D987-458F-80EB-B6702F3DE85F}">
      <dgm:prSet/>
      <dgm:spPr/>
      <dgm:t>
        <a:bodyPr/>
        <a:lstStyle/>
        <a:p>
          <a:endParaRPr lang="en-US"/>
        </a:p>
      </dgm:t>
    </dgm:pt>
    <dgm:pt modelId="{2E912534-7B04-40D0-B1E9-AA5991DDF529}">
      <dgm:prSet phldrT="[Text]"/>
      <dgm:spPr/>
      <dgm:t>
        <a:bodyPr/>
        <a:lstStyle/>
        <a:p>
          <a:r>
            <a:rPr lang="en-US" dirty="0"/>
            <a:t>For Yes – 8 Points</a:t>
          </a:r>
          <a:endParaRPr lang="en-IN" dirty="0"/>
        </a:p>
        <a:p>
          <a:r>
            <a:rPr lang="en-US" dirty="0"/>
            <a:t>For No – 0 Point</a:t>
          </a:r>
        </a:p>
        <a:p>
          <a:r>
            <a:rPr lang="en-US" dirty="0">
              <a:solidFill>
                <a:prstClr val="black">
                  <a:hueOff val="0"/>
                  <a:satOff val="0"/>
                  <a:lumOff val="0"/>
                  <a:alphaOff val="0"/>
                </a:prstClr>
              </a:solidFill>
              <a:latin typeface="Franklin Gothic Book"/>
              <a:ea typeface="+mn-ea"/>
              <a:cs typeface="+mn-cs"/>
            </a:rPr>
            <a:t>Max score=8</a:t>
          </a:r>
          <a:endParaRPr lang="en-US" dirty="0"/>
        </a:p>
      </dgm:t>
    </dgm:pt>
    <dgm:pt modelId="{81330D2A-F831-4869-9827-33A9AD469630}" type="parTrans" cxnId="{60D1D401-6495-4F33-849F-747DAFC6EFDB}">
      <dgm:prSet/>
      <dgm:spPr/>
      <dgm:t>
        <a:bodyPr/>
        <a:lstStyle/>
        <a:p>
          <a:endParaRPr lang="en-US"/>
        </a:p>
      </dgm:t>
    </dgm:pt>
    <dgm:pt modelId="{91C8C2E9-8C97-481E-A2C8-0D9B2C1AD7FF}" type="sibTrans" cxnId="{60D1D401-6495-4F33-849F-747DAFC6EFDB}">
      <dgm:prSet/>
      <dgm:spPr/>
      <dgm:t>
        <a:bodyPr/>
        <a:lstStyle/>
        <a:p>
          <a:endParaRPr lang="en-US"/>
        </a:p>
      </dgm:t>
    </dgm:pt>
    <dgm:pt modelId="{A3557B8B-F1E1-4098-9711-74EAB7AB468B}">
      <dgm:prSet phldrT="[Text]"/>
      <dgm:spPr/>
      <dgm:t>
        <a:bodyPr/>
        <a:lstStyle/>
        <a:p>
          <a:r>
            <a:rPr lang="en-US" dirty="0"/>
            <a:t>For Yes – 12 Points</a:t>
          </a:r>
          <a:endParaRPr lang="en-IN" dirty="0"/>
        </a:p>
        <a:p>
          <a:r>
            <a:rPr lang="en-US" dirty="0"/>
            <a:t>For No – 0 Point</a:t>
          </a:r>
        </a:p>
        <a:p>
          <a:r>
            <a:rPr lang="en-US" dirty="0">
              <a:solidFill>
                <a:prstClr val="black">
                  <a:hueOff val="0"/>
                  <a:satOff val="0"/>
                  <a:lumOff val="0"/>
                  <a:alphaOff val="0"/>
                </a:prstClr>
              </a:solidFill>
              <a:latin typeface="Franklin Gothic Book"/>
              <a:ea typeface="+mn-ea"/>
              <a:cs typeface="+mn-cs"/>
            </a:rPr>
            <a:t>Max score=12</a:t>
          </a:r>
          <a:endParaRPr lang="en-US" dirty="0"/>
        </a:p>
      </dgm:t>
    </dgm:pt>
    <dgm:pt modelId="{98AF5D40-6F82-4D49-AA95-461E139218A4}" type="sibTrans" cxnId="{34B35FC3-4F05-4F45-BB51-9565E14AD4E0}">
      <dgm:prSet/>
      <dgm:spPr/>
      <dgm:t>
        <a:bodyPr/>
        <a:lstStyle/>
        <a:p>
          <a:endParaRPr lang="en-US"/>
        </a:p>
      </dgm:t>
    </dgm:pt>
    <dgm:pt modelId="{AA9103B1-38CE-430F-9615-1DB0CD8ABE63}" type="parTrans" cxnId="{34B35FC3-4F05-4F45-BB51-9565E14AD4E0}">
      <dgm:prSet/>
      <dgm:spPr/>
      <dgm:t>
        <a:bodyPr/>
        <a:lstStyle/>
        <a:p>
          <a:endParaRPr lang="en-US"/>
        </a:p>
      </dgm:t>
    </dgm:pt>
    <dgm:pt modelId="{06907E30-9707-488C-A754-E4D03BC82483}">
      <dgm:prSet phldrT="[Text]" custT="1"/>
      <dgm:spPr>
        <a:solidFill>
          <a:srgbClr val="134F70"/>
        </a:solidFill>
      </dgm:spPr>
      <dgm:t>
        <a:bodyPr/>
        <a:lstStyle/>
        <a:p>
          <a:pPr algn="ctr"/>
          <a:endParaRPr lang="en-US" sz="1400" dirty="0"/>
        </a:p>
        <a:p>
          <a:pPr algn="ctr"/>
          <a:endParaRPr lang="en-US" sz="2200" dirty="0"/>
        </a:p>
        <a:p>
          <a:pPr algn="ctr"/>
          <a:endParaRPr lang="en-US" sz="2200" dirty="0"/>
        </a:p>
        <a:p>
          <a:pPr algn="l"/>
          <a:r>
            <a:rPr lang="en-US" sz="2200" dirty="0"/>
            <a:t>(</a:t>
          </a:r>
          <a:r>
            <a:rPr lang="en-US" sz="2200" b="1" dirty="0">
              <a:solidFill>
                <a:schemeClr val="bg1"/>
              </a:solidFill>
            </a:rPr>
            <a:t>vi) Is appropriate time spent on understanding the business, risk assessment and planning an  engagement?  How have risks been mitigated through performance of audit procedures?</a:t>
          </a:r>
        </a:p>
      </dgm:t>
    </dgm:pt>
    <dgm:pt modelId="{90700BEE-47CA-4497-88B4-73D254BFF7AD}" type="sibTrans" cxnId="{B01574E4-CF5D-4C00-91CB-E4B4C05E77C6}">
      <dgm:prSet/>
      <dgm:spPr/>
      <dgm:t>
        <a:bodyPr/>
        <a:lstStyle/>
        <a:p>
          <a:endParaRPr lang="en-US"/>
        </a:p>
      </dgm:t>
    </dgm:pt>
    <dgm:pt modelId="{C9FE4898-AEBB-4204-9644-86C3F1F4FAAE}" type="parTrans" cxnId="{B01574E4-CF5D-4C00-91CB-E4B4C05E77C6}">
      <dgm:prSet/>
      <dgm:spPr/>
      <dgm:t>
        <a:bodyPr/>
        <a:lstStyle/>
        <a:p>
          <a:endParaRPr lang="en-US"/>
        </a:p>
      </dgm:t>
    </dgm:pt>
    <dgm:pt modelId="{27E53601-4876-4530-82E7-26C2815CAF4D}" type="pres">
      <dgm:prSet presAssocID="{7B76727D-F386-43C6-A388-E714E2743A6B}" presName="theList" presStyleCnt="0">
        <dgm:presLayoutVars>
          <dgm:dir/>
          <dgm:animLvl val="lvl"/>
          <dgm:resizeHandles val="exact"/>
        </dgm:presLayoutVars>
      </dgm:prSet>
      <dgm:spPr/>
    </dgm:pt>
    <dgm:pt modelId="{EB92F591-E162-4FE1-834F-622042984BAD}" type="pres">
      <dgm:prSet presAssocID="{ED58286C-20DC-4FB8-91B5-4DDBEB84B3EA}" presName="compNode" presStyleCnt="0"/>
      <dgm:spPr/>
    </dgm:pt>
    <dgm:pt modelId="{C7F9D900-F41E-4524-9C05-6E35AE9A31DD}" type="pres">
      <dgm:prSet presAssocID="{ED58286C-20DC-4FB8-91B5-4DDBEB84B3EA}" presName="aNode" presStyleLbl="bgShp" presStyleIdx="0" presStyleCnt="2" custLinFactNeighborX="1274" custLinFactNeighborY="9613"/>
      <dgm:spPr/>
    </dgm:pt>
    <dgm:pt modelId="{7E34794C-9247-4D45-A755-A9443B3144A0}" type="pres">
      <dgm:prSet presAssocID="{ED58286C-20DC-4FB8-91B5-4DDBEB84B3EA}" presName="textNode" presStyleLbl="bgShp" presStyleIdx="0" presStyleCnt="2"/>
      <dgm:spPr/>
    </dgm:pt>
    <dgm:pt modelId="{B24C4BC1-B4FD-4F97-94D5-1B4368E696E4}" type="pres">
      <dgm:prSet presAssocID="{ED58286C-20DC-4FB8-91B5-4DDBEB84B3EA}" presName="compChildNode" presStyleCnt="0"/>
      <dgm:spPr/>
    </dgm:pt>
    <dgm:pt modelId="{101493FA-D385-419E-B15A-C2F01EDD9E70}" type="pres">
      <dgm:prSet presAssocID="{ED58286C-20DC-4FB8-91B5-4DDBEB84B3EA}" presName="theInnerList" presStyleCnt="0"/>
      <dgm:spPr/>
    </dgm:pt>
    <dgm:pt modelId="{6EB063A5-A0F8-4045-BF3A-70556CD4CB2F}" type="pres">
      <dgm:prSet presAssocID="{2E912534-7B04-40D0-B1E9-AA5991DDF529}" presName="childNode" presStyleLbl="node1" presStyleIdx="0" presStyleCnt="2" custScaleY="61605" custLinFactNeighborX="5784" custLinFactNeighborY="12646">
        <dgm:presLayoutVars>
          <dgm:bulletEnabled val="1"/>
        </dgm:presLayoutVars>
      </dgm:prSet>
      <dgm:spPr/>
    </dgm:pt>
    <dgm:pt modelId="{75468271-A0EF-410B-A134-08335EA08889}" type="pres">
      <dgm:prSet presAssocID="{ED58286C-20DC-4FB8-91B5-4DDBEB84B3EA}" presName="aSpace" presStyleCnt="0"/>
      <dgm:spPr/>
    </dgm:pt>
    <dgm:pt modelId="{9F78FD85-3D10-4F57-8E92-932879302BCE}" type="pres">
      <dgm:prSet presAssocID="{06907E30-9707-488C-A754-E4D03BC82483}" presName="compNode" presStyleCnt="0"/>
      <dgm:spPr/>
    </dgm:pt>
    <dgm:pt modelId="{C7294149-2C38-4F58-9BC3-6A3B2B25CB44}" type="pres">
      <dgm:prSet presAssocID="{06907E30-9707-488C-A754-E4D03BC82483}" presName="aNode" presStyleLbl="bgShp" presStyleIdx="1" presStyleCnt="2"/>
      <dgm:spPr/>
    </dgm:pt>
    <dgm:pt modelId="{E47A0920-3229-47FA-8075-35C29212B7DC}" type="pres">
      <dgm:prSet presAssocID="{06907E30-9707-488C-A754-E4D03BC82483}" presName="textNode" presStyleLbl="bgShp" presStyleIdx="1" presStyleCnt="2"/>
      <dgm:spPr/>
    </dgm:pt>
    <dgm:pt modelId="{52408863-DD50-4EB5-BFC5-89DDA1DF7E59}" type="pres">
      <dgm:prSet presAssocID="{06907E30-9707-488C-A754-E4D03BC82483}" presName="compChildNode" presStyleCnt="0"/>
      <dgm:spPr/>
    </dgm:pt>
    <dgm:pt modelId="{65E9FD89-9A92-4ADE-9F2A-C158CAC3FA84}" type="pres">
      <dgm:prSet presAssocID="{06907E30-9707-488C-A754-E4D03BC82483}" presName="theInnerList" presStyleCnt="0"/>
      <dgm:spPr/>
    </dgm:pt>
    <dgm:pt modelId="{6AE61E00-D175-477E-8C13-7A51ABAA0C6C}" type="pres">
      <dgm:prSet presAssocID="{A3557B8B-F1E1-4098-9711-74EAB7AB468B}" presName="childNode" presStyleLbl="node1" presStyleIdx="1" presStyleCnt="2" custScaleY="54806" custLinFactNeighborX="392" custLinFactNeighborY="13210">
        <dgm:presLayoutVars>
          <dgm:bulletEnabled val="1"/>
        </dgm:presLayoutVars>
      </dgm:prSet>
      <dgm:spPr/>
    </dgm:pt>
  </dgm:ptLst>
  <dgm:cxnLst>
    <dgm:cxn modelId="{60D1D401-6495-4F33-849F-747DAFC6EFDB}" srcId="{ED58286C-20DC-4FB8-91B5-4DDBEB84B3EA}" destId="{2E912534-7B04-40D0-B1E9-AA5991DDF529}" srcOrd="0" destOrd="0" parTransId="{81330D2A-F831-4869-9827-33A9AD469630}" sibTransId="{91C8C2E9-8C97-481E-A2C8-0D9B2C1AD7FF}"/>
    <dgm:cxn modelId="{BF661F03-635B-4935-A93F-719785299CAE}" type="presOf" srcId="{2E912534-7B04-40D0-B1E9-AA5991DDF529}" destId="{6EB063A5-A0F8-4045-BF3A-70556CD4CB2F}" srcOrd="0" destOrd="0" presId="urn:microsoft.com/office/officeart/2005/8/layout/lProcess2"/>
    <dgm:cxn modelId="{99894D2D-D987-458F-80EB-B6702F3DE85F}" srcId="{7B76727D-F386-43C6-A388-E714E2743A6B}" destId="{ED58286C-20DC-4FB8-91B5-4DDBEB84B3EA}" srcOrd="0" destOrd="0" parTransId="{98971C01-4FE0-479D-AE82-98FAD097A4EB}" sibTransId="{DDC80AB5-70BD-4EBD-BA58-ED89F914BEFC}"/>
    <dgm:cxn modelId="{6EEE4F40-A599-4F27-BF44-C86792194CD6}" type="presOf" srcId="{ED58286C-20DC-4FB8-91B5-4DDBEB84B3EA}" destId="{7E34794C-9247-4D45-A755-A9443B3144A0}" srcOrd="1" destOrd="0" presId="urn:microsoft.com/office/officeart/2005/8/layout/lProcess2"/>
    <dgm:cxn modelId="{6288F15A-2D23-4A5C-871F-D0113017DA8D}" type="presOf" srcId="{7B76727D-F386-43C6-A388-E714E2743A6B}" destId="{27E53601-4876-4530-82E7-26C2815CAF4D}" srcOrd="0" destOrd="0" presId="urn:microsoft.com/office/officeart/2005/8/layout/lProcess2"/>
    <dgm:cxn modelId="{985FD782-22E5-4AA0-AB7B-20A072D8473E}" type="presOf" srcId="{06907E30-9707-488C-A754-E4D03BC82483}" destId="{E47A0920-3229-47FA-8075-35C29212B7DC}" srcOrd="1" destOrd="0" presId="urn:microsoft.com/office/officeart/2005/8/layout/lProcess2"/>
    <dgm:cxn modelId="{2E296099-B5F4-44A4-90AB-7F228DEEB72A}" type="presOf" srcId="{A3557B8B-F1E1-4098-9711-74EAB7AB468B}" destId="{6AE61E00-D175-477E-8C13-7A51ABAA0C6C}" srcOrd="0" destOrd="0" presId="urn:microsoft.com/office/officeart/2005/8/layout/lProcess2"/>
    <dgm:cxn modelId="{25B3899B-9D04-46C6-A292-E982FF5F6CD1}" type="presOf" srcId="{ED58286C-20DC-4FB8-91B5-4DDBEB84B3EA}" destId="{C7F9D900-F41E-4524-9C05-6E35AE9A31DD}" srcOrd="0" destOrd="0" presId="urn:microsoft.com/office/officeart/2005/8/layout/lProcess2"/>
    <dgm:cxn modelId="{5816D6C2-8730-4A9D-971D-26086C140648}" type="presOf" srcId="{06907E30-9707-488C-A754-E4D03BC82483}" destId="{C7294149-2C38-4F58-9BC3-6A3B2B25CB44}" srcOrd="0" destOrd="0" presId="urn:microsoft.com/office/officeart/2005/8/layout/lProcess2"/>
    <dgm:cxn modelId="{34B35FC3-4F05-4F45-BB51-9565E14AD4E0}" srcId="{06907E30-9707-488C-A754-E4D03BC82483}" destId="{A3557B8B-F1E1-4098-9711-74EAB7AB468B}" srcOrd="0" destOrd="0" parTransId="{AA9103B1-38CE-430F-9615-1DB0CD8ABE63}" sibTransId="{98AF5D40-6F82-4D49-AA95-461E139218A4}"/>
    <dgm:cxn modelId="{B01574E4-CF5D-4C00-91CB-E4B4C05E77C6}" srcId="{7B76727D-F386-43C6-A388-E714E2743A6B}" destId="{06907E30-9707-488C-A754-E4D03BC82483}" srcOrd="1" destOrd="0" parTransId="{C9FE4898-AEBB-4204-9644-86C3F1F4FAAE}" sibTransId="{90700BEE-47CA-4497-88B4-73D254BFF7AD}"/>
    <dgm:cxn modelId="{C90A8551-6D96-4C30-B528-813A6A332F47}" type="presParOf" srcId="{27E53601-4876-4530-82E7-26C2815CAF4D}" destId="{EB92F591-E162-4FE1-834F-622042984BAD}" srcOrd="0" destOrd="0" presId="urn:microsoft.com/office/officeart/2005/8/layout/lProcess2"/>
    <dgm:cxn modelId="{FEC40804-3CE2-4D6F-B900-3CE9C885143B}" type="presParOf" srcId="{EB92F591-E162-4FE1-834F-622042984BAD}" destId="{C7F9D900-F41E-4524-9C05-6E35AE9A31DD}" srcOrd="0" destOrd="0" presId="urn:microsoft.com/office/officeart/2005/8/layout/lProcess2"/>
    <dgm:cxn modelId="{9DDBD52C-1742-431D-97FF-688767919BCC}" type="presParOf" srcId="{EB92F591-E162-4FE1-834F-622042984BAD}" destId="{7E34794C-9247-4D45-A755-A9443B3144A0}" srcOrd="1" destOrd="0" presId="urn:microsoft.com/office/officeart/2005/8/layout/lProcess2"/>
    <dgm:cxn modelId="{573A7A20-D728-4202-9880-12A812A64470}" type="presParOf" srcId="{EB92F591-E162-4FE1-834F-622042984BAD}" destId="{B24C4BC1-B4FD-4F97-94D5-1B4368E696E4}" srcOrd="2" destOrd="0" presId="urn:microsoft.com/office/officeart/2005/8/layout/lProcess2"/>
    <dgm:cxn modelId="{72E33507-C0AD-4B32-9E36-FF00DC802603}" type="presParOf" srcId="{B24C4BC1-B4FD-4F97-94D5-1B4368E696E4}" destId="{101493FA-D385-419E-B15A-C2F01EDD9E70}" srcOrd="0" destOrd="0" presId="urn:microsoft.com/office/officeart/2005/8/layout/lProcess2"/>
    <dgm:cxn modelId="{CD4F3C5D-5F21-496E-A148-1CF652529F59}" type="presParOf" srcId="{101493FA-D385-419E-B15A-C2F01EDD9E70}" destId="{6EB063A5-A0F8-4045-BF3A-70556CD4CB2F}" srcOrd="0" destOrd="0" presId="urn:microsoft.com/office/officeart/2005/8/layout/lProcess2"/>
    <dgm:cxn modelId="{031CAA35-7D25-4BDF-90B0-E4C54565FD1A}" type="presParOf" srcId="{27E53601-4876-4530-82E7-26C2815CAF4D}" destId="{75468271-A0EF-410B-A134-08335EA08889}" srcOrd="1" destOrd="0" presId="urn:microsoft.com/office/officeart/2005/8/layout/lProcess2"/>
    <dgm:cxn modelId="{962BCF4F-507E-4E81-A477-F355A8386B8F}" type="presParOf" srcId="{27E53601-4876-4530-82E7-26C2815CAF4D}" destId="{9F78FD85-3D10-4F57-8E92-932879302BCE}" srcOrd="2" destOrd="0" presId="urn:microsoft.com/office/officeart/2005/8/layout/lProcess2"/>
    <dgm:cxn modelId="{E65DF503-CC22-42EA-A341-32026CA05C1D}" type="presParOf" srcId="{9F78FD85-3D10-4F57-8E92-932879302BCE}" destId="{C7294149-2C38-4F58-9BC3-6A3B2B25CB44}" srcOrd="0" destOrd="0" presId="urn:microsoft.com/office/officeart/2005/8/layout/lProcess2"/>
    <dgm:cxn modelId="{8966A65D-EBDE-49B5-AB86-BE5C1D439654}" type="presParOf" srcId="{9F78FD85-3D10-4F57-8E92-932879302BCE}" destId="{E47A0920-3229-47FA-8075-35C29212B7DC}" srcOrd="1" destOrd="0" presId="urn:microsoft.com/office/officeart/2005/8/layout/lProcess2"/>
    <dgm:cxn modelId="{CDD2AB88-7C76-4C69-ABBC-FC1184FC8464}" type="presParOf" srcId="{9F78FD85-3D10-4F57-8E92-932879302BCE}" destId="{52408863-DD50-4EB5-BFC5-89DDA1DF7E59}" srcOrd="2" destOrd="0" presId="urn:microsoft.com/office/officeart/2005/8/layout/lProcess2"/>
    <dgm:cxn modelId="{F41385AE-E2A5-4492-B298-E59AB6CDB751}" type="presParOf" srcId="{52408863-DD50-4EB5-BFC5-89DDA1DF7E59}" destId="{65E9FD89-9A92-4ADE-9F2A-C158CAC3FA84}" srcOrd="0" destOrd="0" presId="urn:microsoft.com/office/officeart/2005/8/layout/lProcess2"/>
    <dgm:cxn modelId="{7EF820B4-D871-454B-B3F6-83C00B56D920}" type="presParOf" srcId="{65E9FD89-9A92-4ADE-9F2A-C158CAC3FA84}" destId="{6AE61E00-D175-477E-8C13-7A51ABAA0C6C}"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l"/>
          <a:r>
            <a:rPr lang="en-US" sz="2400" b="1" dirty="0">
              <a:solidFill>
                <a:schemeClr val="bg1"/>
              </a:solidFill>
            </a:rPr>
            <a:t>(</a:t>
          </a:r>
          <a:r>
            <a:rPr lang="en-US" sz="2400" b="1" dirty="0" err="1">
              <a:solidFill>
                <a:schemeClr val="bg1"/>
              </a:solidFill>
            </a:rPr>
            <a:t>i</a:t>
          </a:r>
          <a:r>
            <a:rPr lang="en-US" sz="2400" b="1" dirty="0">
              <a:solidFill>
                <a:schemeClr val="bg1"/>
              </a:solidFill>
            </a:rPr>
            <a:t>) Does the firm follow/ implement Standard delivery methodology – the adoption of audit manuals, adherence to practice standards and tools?</a:t>
          </a: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custT="1"/>
      <dgm:spPr/>
      <dgm:t>
        <a:bodyPr/>
        <a:lstStyle/>
        <a:p>
          <a:r>
            <a:rPr lang="en-US" sz="2400" dirty="0"/>
            <a:t>For Yes – 4 Points</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custT="1"/>
      <dgm:spPr/>
      <dgm:t>
        <a:bodyPr/>
        <a:lstStyle/>
        <a:p>
          <a:r>
            <a:rPr lang="en-US" sz="2400" dirty="0">
              <a:solidFill>
                <a:prstClr val="black">
                  <a:hueOff val="0"/>
                  <a:satOff val="0"/>
                  <a:lumOff val="0"/>
                  <a:alphaOff val="0"/>
                </a:prstClr>
              </a:solidFill>
              <a:latin typeface="Franklin Gothic Book"/>
              <a:ea typeface="+mn-ea"/>
              <a:cs typeface="+mn-cs"/>
            </a:rPr>
            <a:t>Max score=4</a:t>
          </a:r>
          <a:endParaRPr lang="en-US" sz="2400" dirty="0"/>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custT="1"/>
      <dgm:spPr/>
      <dgm:t>
        <a:bodyPr/>
        <a:lstStyle/>
        <a:p>
          <a:pPr algn="l"/>
          <a:r>
            <a:rPr lang="en-US" sz="2800" dirty="0">
              <a:solidFill>
                <a:schemeClr val="bg1"/>
              </a:solidFill>
            </a:rPr>
            <a:t>(</a:t>
          </a:r>
          <a:r>
            <a:rPr lang="en-US" sz="2400" b="1" dirty="0">
              <a:solidFill>
                <a:schemeClr val="bg1"/>
              </a:solidFill>
            </a:rPr>
            <a:t>ii) The number of statutory audit engagements re- worked (filing errors, information insufficiency, wrong interpretation of provisions, etc.)</a:t>
          </a:r>
          <a:endParaRPr lang="en-US" sz="2800" b="1" dirty="0">
            <a:solidFill>
              <a:schemeClr val="bg1"/>
            </a:solidFill>
          </a:endParaRP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dgm:spPr/>
      <dgm:t>
        <a:bodyPr/>
        <a:lstStyle/>
        <a:p>
          <a:r>
            <a:rPr lang="en-US" dirty="0"/>
            <a:t>Less then 5% – 0 Point</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dgm:spPr/>
      <dgm:t>
        <a:bodyPr/>
        <a:lstStyle/>
        <a:p>
          <a:r>
            <a:rPr lang="en-US" dirty="0">
              <a:solidFill>
                <a:prstClr val="black">
                  <a:hueOff val="0"/>
                  <a:satOff val="0"/>
                  <a:lumOff val="0"/>
                  <a:alphaOff val="0"/>
                </a:prstClr>
              </a:solidFill>
              <a:latin typeface="Franklin Gothic Book"/>
              <a:ea typeface="+mn-ea"/>
              <a:cs typeface="+mn-cs"/>
            </a:rPr>
            <a:t>Max score=0</a:t>
          </a:r>
          <a:endParaRPr lang="en-US" dirty="0"/>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9AAC9EC7-D494-4238-954A-6491F6A2CD0E}">
      <dgm:prSet custT="1"/>
      <dgm:spPr/>
      <dgm:t>
        <a:bodyPr/>
        <a:lstStyle/>
        <a:p>
          <a:r>
            <a:rPr lang="en-US" sz="2400" dirty="0"/>
            <a:t>For No – 0 Point</a:t>
          </a:r>
          <a:endParaRPr lang="en-IN" sz="2400" dirty="0"/>
        </a:p>
      </dgm:t>
    </dgm:pt>
    <dgm:pt modelId="{169C7859-9DE1-4DEA-ADA3-6E7F8D2EE26D}" type="parTrans" cxnId="{5906E000-062D-4A7F-8523-B82FFE5FF4F6}">
      <dgm:prSet/>
      <dgm:spPr/>
      <dgm:t>
        <a:bodyPr/>
        <a:lstStyle/>
        <a:p>
          <a:endParaRPr lang="en-IN"/>
        </a:p>
      </dgm:t>
    </dgm:pt>
    <dgm:pt modelId="{81002299-5921-4164-BCCB-F7D0A24D55F0}" type="sibTrans" cxnId="{5906E000-062D-4A7F-8523-B82FFE5FF4F6}">
      <dgm:prSet/>
      <dgm:spPr/>
      <dgm:t>
        <a:bodyPr/>
        <a:lstStyle/>
        <a:p>
          <a:endParaRPr lang="en-IN"/>
        </a:p>
      </dgm:t>
    </dgm:pt>
    <dgm:pt modelId="{DD63BB5C-C3EC-4B95-9C04-8094270A5491}">
      <dgm:prSet/>
      <dgm:spPr/>
      <dgm:t>
        <a:bodyPr/>
        <a:lstStyle/>
        <a:p>
          <a:r>
            <a:rPr lang="en-US" dirty="0"/>
            <a:t>More than 5% to 15%: (-1) Point</a:t>
          </a:r>
          <a:endParaRPr lang="en-IN" dirty="0"/>
        </a:p>
      </dgm:t>
    </dgm:pt>
    <dgm:pt modelId="{2D8A1712-9C5B-4395-944F-D3FDD8BD02D5}" type="parTrans" cxnId="{C7E69A43-D829-4DF9-93C5-EBDD869501E0}">
      <dgm:prSet/>
      <dgm:spPr/>
      <dgm:t>
        <a:bodyPr/>
        <a:lstStyle/>
        <a:p>
          <a:endParaRPr lang="en-IN"/>
        </a:p>
      </dgm:t>
    </dgm:pt>
    <dgm:pt modelId="{E56C5C80-3EE3-42A6-BFE2-7A616EF89B28}" type="sibTrans" cxnId="{C7E69A43-D829-4DF9-93C5-EBDD869501E0}">
      <dgm:prSet/>
      <dgm:spPr/>
      <dgm:t>
        <a:bodyPr/>
        <a:lstStyle/>
        <a:p>
          <a:endParaRPr lang="en-IN"/>
        </a:p>
      </dgm:t>
    </dgm:pt>
    <dgm:pt modelId="{DC2C69E9-E588-4128-BECA-A887CE378E59}">
      <dgm:prSet/>
      <dgm:spPr/>
      <dgm:t>
        <a:bodyPr/>
        <a:lstStyle/>
        <a:p>
          <a:r>
            <a:rPr lang="en-US"/>
            <a:t>More than 15% to 30%: (-2) Points</a:t>
          </a:r>
          <a:endParaRPr lang="en-IN"/>
        </a:p>
      </dgm:t>
    </dgm:pt>
    <dgm:pt modelId="{4540D15F-1A1B-4F4F-BFBC-75E6254F0ADC}" type="parTrans" cxnId="{08DFBE4D-0685-4FF1-B4C2-6A702261B540}">
      <dgm:prSet/>
      <dgm:spPr/>
      <dgm:t>
        <a:bodyPr/>
        <a:lstStyle/>
        <a:p>
          <a:endParaRPr lang="en-IN"/>
        </a:p>
      </dgm:t>
    </dgm:pt>
    <dgm:pt modelId="{FAE751DA-EB76-416D-AFF6-DD6917F631DC}" type="sibTrans" cxnId="{08DFBE4D-0685-4FF1-B4C2-6A702261B540}">
      <dgm:prSet/>
      <dgm:spPr/>
      <dgm:t>
        <a:bodyPr/>
        <a:lstStyle/>
        <a:p>
          <a:endParaRPr lang="en-IN"/>
        </a:p>
      </dgm:t>
    </dgm:pt>
    <dgm:pt modelId="{0A59EE21-B5CB-49AD-BD03-118B7EA56BCB}">
      <dgm:prSet/>
      <dgm:spPr/>
      <dgm:t>
        <a:bodyPr/>
        <a:lstStyle/>
        <a:p>
          <a:r>
            <a:rPr lang="en-US" dirty="0"/>
            <a:t>More than 30% to 50%: (-3) Points</a:t>
          </a:r>
          <a:endParaRPr lang="en-IN" dirty="0"/>
        </a:p>
      </dgm:t>
    </dgm:pt>
    <dgm:pt modelId="{4DEBD42E-F4EF-455D-8676-2529E774330D}" type="parTrans" cxnId="{4490B963-93A9-4224-9ED5-CCBD82CF131F}">
      <dgm:prSet/>
      <dgm:spPr/>
      <dgm:t>
        <a:bodyPr/>
        <a:lstStyle/>
        <a:p>
          <a:endParaRPr lang="en-IN"/>
        </a:p>
      </dgm:t>
    </dgm:pt>
    <dgm:pt modelId="{35F3DCB8-B1FD-4B12-A68D-454709701049}" type="sibTrans" cxnId="{4490B963-93A9-4224-9ED5-CCBD82CF131F}">
      <dgm:prSet/>
      <dgm:spPr/>
      <dgm:t>
        <a:bodyPr/>
        <a:lstStyle/>
        <a:p>
          <a:endParaRPr lang="en-IN"/>
        </a:p>
      </dgm:t>
    </dgm:pt>
    <dgm:pt modelId="{BAFBA424-57CA-413C-8398-9A7DECF4F50C}">
      <dgm:prSet/>
      <dgm:spPr/>
      <dgm:t>
        <a:bodyPr/>
        <a:lstStyle/>
        <a:p>
          <a:r>
            <a:rPr lang="en-US" dirty="0"/>
            <a:t>More than 50%: </a:t>
          </a:r>
          <a:br>
            <a:rPr lang="en-US" dirty="0"/>
          </a:br>
          <a:r>
            <a:rPr lang="en-US" dirty="0"/>
            <a:t>(-4) Points</a:t>
          </a:r>
          <a:endParaRPr lang="en-IN" dirty="0"/>
        </a:p>
      </dgm:t>
    </dgm:pt>
    <dgm:pt modelId="{C85E9301-ADF0-484B-B8BB-E9D912AE3ECC}" type="parTrans" cxnId="{BD49C2D9-B2B8-4A0B-93EA-E5342476135C}">
      <dgm:prSet/>
      <dgm:spPr/>
      <dgm:t>
        <a:bodyPr/>
        <a:lstStyle/>
        <a:p>
          <a:endParaRPr lang="en-IN"/>
        </a:p>
      </dgm:t>
    </dgm:pt>
    <dgm:pt modelId="{CD96310C-4013-440C-BD24-C74C087C23EC}" type="sibTrans" cxnId="{BD49C2D9-B2B8-4A0B-93EA-E5342476135C}">
      <dgm:prSet/>
      <dgm:spPr/>
      <dgm:t>
        <a:bodyPr/>
        <a:lstStyle/>
        <a:p>
          <a:endParaRPr lang="en-IN"/>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2" custScaleX="176689" custScaleY="70590">
        <dgm:presLayoutVars>
          <dgm:chMax val="1"/>
          <dgm:bulletEnabled val="1"/>
        </dgm:presLayoutVars>
      </dgm:prSet>
      <dgm:spPr/>
    </dgm:pt>
    <dgm:pt modelId="{B7C4C6B3-524E-4C6B-94B3-6CEE51EF0759}" type="pres">
      <dgm:prSet presAssocID="{F99D4072-3885-46C0-ADCD-FB85752EFE79}" presName="descendantText" presStyleLbl="alignAccFollowNode1" presStyleIdx="0" presStyleCnt="2" custScaleX="45540" custLinFactX="9859" custLinFactNeighborX="100000" custLinFactNeighborY="-41">
        <dgm:presLayoutVars>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2" custScaleX="139677" custScaleY="125851">
        <dgm:presLayoutVars>
          <dgm:chMax val="1"/>
          <dgm:bulletEnabled val="1"/>
        </dgm:presLayoutVars>
      </dgm:prSet>
      <dgm:spPr/>
    </dgm:pt>
    <dgm:pt modelId="{2BC2503E-42D2-4C99-9835-4EDA6BECF6B5}" type="pres">
      <dgm:prSet presAssocID="{F2A2A2ED-4D0C-475E-B298-1BCD570290BF}" presName="descendantText" presStyleLbl="alignAccFollowNode1" presStyleIdx="1" presStyleCnt="2" custScaleX="69414" custScaleY="152447" custLinFactNeighborX="53812" custLinFactNeighborY="2475">
        <dgm:presLayoutVars>
          <dgm:bulletEnabled val="1"/>
        </dgm:presLayoutVars>
      </dgm:prSet>
      <dgm:spPr/>
    </dgm:pt>
  </dgm:ptLst>
  <dgm:cxnLst>
    <dgm:cxn modelId="{5906E000-062D-4A7F-8523-B82FFE5FF4F6}" srcId="{F99D4072-3885-46C0-ADCD-FB85752EFE79}" destId="{9AAC9EC7-D494-4238-954A-6491F6A2CD0E}" srcOrd="1" destOrd="0" parTransId="{169C7859-9DE1-4DEA-ADA3-6E7F8D2EE26D}" sibTransId="{81002299-5921-4164-BCCB-F7D0A24D55F0}"/>
    <dgm:cxn modelId="{E6CEC82A-3B6E-416E-A54E-9E22D13E2E0A}" srcId="{F99D4072-3885-46C0-ADCD-FB85752EFE79}" destId="{07DAA7D8-7DA2-4884-BD95-DAAFE80676A4}" srcOrd="0" destOrd="0" parTransId="{555B209A-B4E6-432C-B874-19A6C24378E2}" sibTransId="{D4579075-3B06-4760-886A-E13F51A39192}"/>
    <dgm:cxn modelId="{C7E69A43-D829-4DF9-93C5-EBDD869501E0}" srcId="{F2A2A2ED-4D0C-475E-B298-1BCD570290BF}" destId="{DD63BB5C-C3EC-4B95-9C04-8094270A5491}" srcOrd="1" destOrd="0" parTransId="{2D8A1712-9C5B-4395-944F-D3FDD8BD02D5}" sibTransId="{E56C5C80-3EE3-42A6-BFE2-7A616EF89B28}"/>
    <dgm:cxn modelId="{08DFBE4D-0685-4FF1-B4C2-6A702261B540}" srcId="{F2A2A2ED-4D0C-475E-B298-1BCD570290BF}" destId="{DC2C69E9-E588-4128-BECA-A887CE378E59}" srcOrd="2" destOrd="0" parTransId="{4540D15F-1A1B-4F4F-BFBC-75E6254F0ADC}" sibTransId="{FAE751DA-EB76-416D-AFF6-DD6917F631DC}"/>
    <dgm:cxn modelId="{4327FD4D-7239-4AF3-8B21-1E4E8DECB111}" type="presOf" srcId="{DC2C69E9-E588-4128-BECA-A887CE378E59}" destId="{2BC2503E-42D2-4C99-9835-4EDA6BECF6B5}" srcOrd="0" destOrd="2" presId="urn:microsoft.com/office/officeart/2005/8/layout/vList5"/>
    <dgm:cxn modelId="{E61D4452-6392-4103-9F7B-A5AA95DD52C9}" type="presOf" srcId="{F2A2A2ED-4D0C-475E-B298-1BCD570290BF}" destId="{7D2336DB-5C5A-4964-B526-D16BD54A2E49}" srcOrd="0" destOrd="0" presId="urn:microsoft.com/office/officeart/2005/8/layout/vList5"/>
    <dgm:cxn modelId="{196C8759-2CDB-4F8D-A065-E87D611DB6B5}" type="presOf" srcId="{9AAC9EC7-D494-4238-954A-6491F6A2CD0E}" destId="{B7C4C6B3-524E-4C6B-94B3-6CEE51EF0759}" srcOrd="0" destOrd="1" presId="urn:microsoft.com/office/officeart/2005/8/layout/vList5"/>
    <dgm:cxn modelId="{61EAB95A-8012-41BB-81C4-7DBD92680A79}" type="presOf" srcId="{F0394047-FA7D-4852-B06E-0D91DB2BCED9}" destId="{65395122-1216-4581-850F-9921A6686B05}" srcOrd="0" destOrd="0" presId="urn:microsoft.com/office/officeart/2005/8/layout/vList5"/>
    <dgm:cxn modelId="{4490B963-93A9-4224-9ED5-CCBD82CF131F}" srcId="{F2A2A2ED-4D0C-475E-B298-1BCD570290BF}" destId="{0A59EE21-B5CB-49AD-BD03-118B7EA56BCB}" srcOrd="3" destOrd="0" parTransId="{4DEBD42E-F4EF-455D-8676-2529E774330D}" sibTransId="{35F3DCB8-B1FD-4B12-A68D-454709701049}"/>
    <dgm:cxn modelId="{F0A48270-A469-40AD-B523-06BE89767EAC}" srcId="{F0394047-FA7D-4852-B06E-0D91DB2BCED9}" destId="{F99D4072-3885-46C0-ADCD-FB85752EFE79}" srcOrd="0" destOrd="0" parTransId="{BBEACD28-E492-4035-B43B-29EF2BF0F3F9}" sibTransId="{09DF61F7-A139-4510-A8DD-56BD0ABB97EF}"/>
    <dgm:cxn modelId="{FB31A27C-903E-4D6D-9940-FAA89C4BC3DF}" srcId="{F2A2A2ED-4D0C-475E-B298-1BCD570290BF}" destId="{611CAD5A-6A6A-48A2-BF80-6566C811C81F}" srcOrd="5" destOrd="0" parTransId="{A24666E2-506D-4A27-BE99-FDB273DE1920}" sibTransId="{3DC4112D-C56C-4153-88FD-305DE60FD919}"/>
    <dgm:cxn modelId="{A84DD08C-E7DA-4D5C-899D-1788963E298D}" type="presOf" srcId="{235C46A6-A71B-40DC-9853-6E9CF777BE1D}" destId="{2BC2503E-42D2-4C99-9835-4EDA6BECF6B5}" srcOrd="0" destOrd="0" presId="urn:microsoft.com/office/officeart/2005/8/layout/vList5"/>
    <dgm:cxn modelId="{F4B25795-45F5-41D9-8218-70FF11FDB2BE}" type="presOf" srcId="{DD63BB5C-C3EC-4B95-9C04-8094270A5491}" destId="{2BC2503E-42D2-4C99-9835-4EDA6BECF6B5}" srcOrd="0" destOrd="1" presId="urn:microsoft.com/office/officeart/2005/8/layout/vList5"/>
    <dgm:cxn modelId="{714F2D97-93FA-428D-B5B6-ACC9F692DE35}" type="presOf" srcId="{611CAD5A-6A6A-48A2-BF80-6566C811C81F}" destId="{2BC2503E-42D2-4C99-9835-4EDA6BECF6B5}" srcOrd="0" destOrd="5" presId="urn:microsoft.com/office/officeart/2005/8/layout/vList5"/>
    <dgm:cxn modelId="{D6B9E3A1-A63D-47D1-8870-E042AE5E0ED3}" srcId="{F2A2A2ED-4D0C-475E-B298-1BCD570290BF}" destId="{235C46A6-A71B-40DC-9853-6E9CF777BE1D}" srcOrd="0" destOrd="0" parTransId="{6003B198-BA1A-4202-B270-509453E2CA33}" sibTransId="{9923BDC0-55F1-4D7A-91B5-0A6676309374}"/>
    <dgm:cxn modelId="{B4B560A8-D123-4334-855F-0A2C0AADC487}" srcId="{F99D4072-3885-46C0-ADCD-FB85752EFE79}" destId="{0964B6BB-DBDC-4882-A928-94DCE7577B1A}" srcOrd="2" destOrd="0" parTransId="{7FB57A44-518C-408F-ACE0-4D1431C7B840}" sibTransId="{7FFBAAF2-7EFD-4F3F-82C5-E3A267AF973A}"/>
    <dgm:cxn modelId="{872A7AAA-5070-4C54-9475-68E10F73FFAF}" type="presOf" srcId="{BAFBA424-57CA-413C-8398-9A7DECF4F50C}" destId="{2BC2503E-42D2-4C99-9835-4EDA6BECF6B5}" srcOrd="0" destOrd="4" presId="urn:microsoft.com/office/officeart/2005/8/layout/vList5"/>
    <dgm:cxn modelId="{741B35B9-AEE2-4528-96F7-C00676FC93E5}" type="presOf" srcId="{07DAA7D8-7DA2-4884-BD95-DAAFE80676A4}" destId="{B7C4C6B3-524E-4C6B-94B3-6CEE51EF0759}" srcOrd="0" destOrd="0" presId="urn:microsoft.com/office/officeart/2005/8/layout/vList5"/>
    <dgm:cxn modelId="{BD49C2D9-B2B8-4A0B-93EA-E5342476135C}" srcId="{F2A2A2ED-4D0C-475E-B298-1BCD570290BF}" destId="{BAFBA424-57CA-413C-8398-9A7DECF4F50C}" srcOrd="4" destOrd="0" parTransId="{C85E9301-ADF0-484B-B8BB-E9D912AE3ECC}" sibTransId="{CD96310C-4013-440C-BD24-C74C087C23EC}"/>
    <dgm:cxn modelId="{2F224DDD-9EAB-4CB2-982A-D49E1A2BFC93}" type="presOf" srcId="{0A59EE21-B5CB-49AD-BD03-118B7EA56BCB}" destId="{2BC2503E-42D2-4C99-9835-4EDA6BECF6B5}" srcOrd="0" destOrd="3" presId="urn:microsoft.com/office/officeart/2005/8/layout/vList5"/>
    <dgm:cxn modelId="{FB4556DF-267E-40D5-8CF0-E7C6DDC36009}" type="presOf" srcId="{0964B6BB-DBDC-4882-A928-94DCE7577B1A}" destId="{B7C4C6B3-524E-4C6B-94B3-6CEE51EF0759}" srcOrd="0" destOrd="2"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F18A52C9-682A-4E03-9977-895641B0AFC7}" type="presParOf" srcId="{63D062D7-6959-495D-B838-51B6795F90A4}" destId="{B7C4C6B3-524E-4C6B-94B3-6CEE51EF0759}" srcOrd="1"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l"/>
          <a:r>
            <a:rPr lang="en-US" sz="2400" b="1" dirty="0">
              <a:solidFill>
                <a:schemeClr val="bg1"/>
              </a:solidFill>
            </a:rPr>
            <a:t>(iii) Number of client disputes (other than fees disputes) and how they are addressed</a:t>
          </a:r>
          <a:r>
            <a:rPr lang="en-US" sz="1800" b="1" dirty="0">
              <a:solidFill>
                <a:schemeClr val="bg1"/>
              </a:solidFill>
            </a:rPr>
            <a:t>.</a:t>
          </a: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custT="1"/>
      <dgm:spPr/>
      <dgm:t>
        <a:bodyPr/>
        <a:lstStyle/>
        <a:p>
          <a:r>
            <a:rPr lang="en-US" sz="1600" dirty="0"/>
            <a:t>Less then 5% – 0 Point</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custT="1"/>
      <dgm:spPr/>
      <dgm:t>
        <a:bodyPr/>
        <a:lstStyle/>
        <a:p>
          <a:r>
            <a:rPr lang="en-US" sz="1600" dirty="0"/>
            <a:t>Max score=0</a:t>
          </a:r>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custT="1"/>
      <dgm:spPr/>
      <dgm:t>
        <a:bodyPr/>
        <a:lstStyle/>
        <a:p>
          <a:pPr algn="l"/>
          <a:r>
            <a:rPr lang="en-US" sz="2200" b="1" dirty="0">
              <a:solidFill>
                <a:schemeClr val="bg1"/>
              </a:solidFill>
            </a:rPr>
            <a:t>(iv) Are the timing of audit interactions with management planned in such a way that integrates with the auditor’s requirements so that audit timelines can be met? [Review frequency of back- log, engagement agreed upon and not commenced, WIP, etc. (Excl. of client-side delays)]</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dgm:spPr/>
      <dgm:t>
        <a:bodyPr/>
        <a:lstStyle/>
        <a:p>
          <a:r>
            <a:rPr lang="en-US" dirty="0"/>
            <a:t>For Yes – 12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dgm:spPr/>
      <dgm:t>
        <a:bodyPr/>
        <a:lstStyle/>
        <a:p>
          <a:r>
            <a:rPr lang="en-US" dirty="0"/>
            <a:t>Max score=12</a:t>
          </a:r>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29854630-51DC-4440-9AA4-512487EAAC88}">
      <dgm:prSet custT="1"/>
      <dgm:spPr/>
      <dgm:t>
        <a:bodyPr/>
        <a:lstStyle/>
        <a:p>
          <a:r>
            <a:rPr lang="en-US" sz="1600" dirty="0"/>
            <a:t>More than 5% to 15%: (-1) Point</a:t>
          </a:r>
          <a:endParaRPr lang="en-IN" sz="1600" dirty="0"/>
        </a:p>
      </dgm:t>
    </dgm:pt>
    <dgm:pt modelId="{FF10A1B7-D29F-4A24-ABA2-A760AE3254A7}" type="parTrans" cxnId="{4059A11B-A28F-45C4-AD0F-A65ED407E573}">
      <dgm:prSet/>
      <dgm:spPr/>
      <dgm:t>
        <a:bodyPr/>
        <a:lstStyle/>
        <a:p>
          <a:endParaRPr lang="en-IN"/>
        </a:p>
      </dgm:t>
    </dgm:pt>
    <dgm:pt modelId="{970EF876-C9A3-43B5-9338-A6A645BCD018}" type="sibTrans" cxnId="{4059A11B-A28F-45C4-AD0F-A65ED407E573}">
      <dgm:prSet/>
      <dgm:spPr/>
      <dgm:t>
        <a:bodyPr/>
        <a:lstStyle/>
        <a:p>
          <a:endParaRPr lang="en-IN"/>
        </a:p>
      </dgm:t>
    </dgm:pt>
    <dgm:pt modelId="{06F97AAA-8175-4CFA-8C70-FF0E6168C5B2}">
      <dgm:prSet custT="1"/>
      <dgm:spPr/>
      <dgm:t>
        <a:bodyPr/>
        <a:lstStyle/>
        <a:p>
          <a:r>
            <a:rPr lang="en-US" sz="1600" dirty="0"/>
            <a:t>More than 15% to 30%: (-2) Points</a:t>
          </a:r>
          <a:endParaRPr lang="en-IN" sz="1600" dirty="0"/>
        </a:p>
      </dgm:t>
    </dgm:pt>
    <dgm:pt modelId="{9CD84C8D-09E6-497F-A878-9EB7F0290DCF}" type="parTrans" cxnId="{A539613C-4390-4B67-A996-48270BCE5344}">
      <dgm:prSet/>
      <dgm:spPr/>
      <dgm:t>
        <a:bodyPr/>
        <a:lstStyle/>
        <a:p>
          <a:endParaRPr lang="en-IN"/>
        </a:p>
      </dgm:t>
    </dgm:pt>
    <dgm:pt modelId="{B3D84AC0-01D3-436A-BCAF-34ABFF93796A}" type="sibTrans" cxnId="{A539613C-4390-4B67-A996-48270BCE5344}">
      <dgm:prSet/>
      <dgm:spPr/>
      <dgm:t>
        <a:bodyPr/>
        <a:lstStyle/>
        <a:p>
          <a:endParaRPr lang="en-IN"/>
        </a:p>
      </dgm:t>
    </dgm:pt>
    <dgm:pt modelId="{C808D152-91ED-4023-BB40-F91991CE3317}">
      <dgm:prSet custT="1"/>
      <dgm:spPr/>
      <dgm:t>
        <a:bodyPr/>
        <a:lstStyle/>
        <a:p>
          <a:r>
            <a:rPr lang="en-US" sz="1600" dirty="0"/>
            <a:t>More than 30% to 50%: (-3) Points</a:t>
          </a:r>
          <a:endParaRPr lang="en-IN" sz="1600" dirty="0"/>
        </a:p>
      </dgm:t>
    </dgm:pt>
    <dgm:pt modelId="{4FA10E6F-8833-4934-86F2-22C8E800BD53}" type="parTrans" cxnId="{E39114D9-0800-4120-91C2-3146026FD512}">
      <dgm:prSet/>
      <dgm:spPr/>
      <dgm:t>
        <a:bodyPr/>
        <a:lstStyle/>
        <a:p>
          <a:endParaRPr lang="en-IN"/>
        </a:p>
      </dgm:t>
    </dgm:pt>
    <dgm:pt modelId="{84840044-8FD9-4969-84C8-DE48FD3439AC}" type="sibTrans" cxnId="{E39114D9-0800-4120-91C2-3146026FD512}">
      <dgm:prSet/>
      <dgm:spPr/>
      <dgm:t>
        <a:bodyPr/>
        <a:lstStyle/>
        <a:p>
          <a:endParaRPr lang="en-IN"/>
        </a:p>
      </dgm:t>
    </dgm:pt>
    <dgm:pt modelId="{0F7C6747-2ADB-4EFA-BE72-5A60F5144F5B}">
      <dgm:prSet custT="1"/>
      <dgm:spPr/>
      <dgm:t>
        <a:bodyPr/>
        <a:lstStyle/>
        <a:p>
          <a:r>
            <a:rPr lang="en-US" sz="1600" dirty="0"/>
            <a:t>More than 50%: (-4) Points</a:t>
          </a:r>
          <a:endParaRPr lang="en-IN" sz="1600" dirty="0"/>
        </a:p>
      </dgm:t>
    </dgm:pt>
    <dgm:pt modelId="{DE0602BB-971B-476E-9D64-0B62E0484ECB}" type="parTrans" cxnId="{1CAF899D-B3AE-4C17-BF9F-C4E36F0F74FA}">
      <dgm:prSet/>
      <dgm:spPr/>
      <dgm:t>
        <a:bodyPr/>
        <a:lstStyle/>
        <a:p>
          <a:endParaRPr lang="en-IN"/>
        </a:p>
      </dgm:t>
    </dgm:pt>
    <dgm:pt modelId="{9406DB3E-914E-4001-8781-6A4D4FC32902}" type="sibTrans" cxnId="{1CAF899D-B3AE-4C17-BF9F-C4E36F0F74FA}">
      <dgm:prSet/>
      <dgm:spPr/>
      <dgm:t>
        <a:bodyPr/>
        <a:lstStyle/>
        <a:p>
          <a:endParaRPr lang="en-IN"/>
        </a:p>
      </dgm:t>
    </dgm:pt>
    <dgm:pt modelId="{FDA58B73-F63D-43FF-A266-5C8D85047284}">
      <dgm:prSet/>
      <dgm:spPr/>
      <dgm:t>
        <a:bodyPr/>
        <a:lstStyle/>
        <a:p>
          <a:r>
            <a:rPr lang="en-US" dirty="0"/>
            <a:t>For No – 0 Point</a:t>
          </a:r>
          <a:endParaRPr lang="en-IN" dirty="0"/>
        </a:p>
      </dgm:t>
    </dgm:pt>
    <dgm:pt modelId="{69AB6DB9-AB77-4589-87B2-7612A3170209}" type="parTrans" cxnId="{5AB1EE77-C5CF-4E3F-B362-B8B41AF46648}">
      <dgm:prSet/>
      <dgm:spPr/>
      <dgm:t>
        <a:bodyPr/>
        <a:lstStyle/>
        <a:p>
          <a:endParaRPr lang="en-IN"/>
        </a:p>
      </dgm:t>
    </dgm:pt>
    <dgm:pt modelId="{13900B4C-1336-4D48-9587-E5A83BCBBEB4}" type="sibTrans" cxnId="{5AB1EE77-C5CF-4E3F-B362-B8B41AF46648}">
      <dgm:prSet/>
      <dgm:spPr/>
      <dgm:t>
        <a:bodyPr/>
        <a:lstStyle/>
        <a:p>
          <a:endParaRPr lang="en-IN"/>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2" custScaleX="140842" custScaleY="113737">
        <dgm:presLayoutVars>
          <dgm:chMax val="1"/>
          <dgm:bulletEnabled val="1"/>
        </dgm:presLayoutVars>
      </dgm:prSet>
      <dgm:spPr/>
    </dgm:pt>
    <dgm:pt modelId="{B7C4C6B3-524E-4C6B-94B3-6CEE51EF0759}" type="pres">
      <dgm:prSet presAssocID="{F99D4072-3885-46C0-ADCD-FB85752EFE79}" presName="descendantText" presStyleLbl="alignAccFollowNode1" presStyleIdx="0" presStyleCnt="2" custScaleX="65425" custScaleY="193894" custLinFactNeighborX="10448" custLinFactNeighborY="-42">
        <dgm:presLayoutVars>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2" custScaleX="172787" custScaleY="125851">
        <dgm:presLayoutVars>
          <dgm:chMax val="1"/>
          <dgm:bulletEnabled val="1"/>
        </dgm:presLayoutVars>
      </dgm:prSet>
      <dgm:spPr/>
    </dgm:pt>
    <dgm:pt modelId="{2BC2503E-42D2-4C99-9835-4EDA6BECF6B5}" type="pres">
      <dgm:prSet presAssocID="{F2A2A2ED-4D0C-475E-B298-1BCD570290BF}" presName="descendantText" presStyleLbl="alignAccFollowNode1" presStyleIdx="1" presStyleCnt="2" custScaleX="49703" custLinFactNeighborX="73727" custLinFactNeighborY="4745">
        <dgm:presLayoutVars>
          <dgm:bulletEnabled val="1"/>
        </dgm:presLayoutVars>
      </dgm:prSet>
      <dgm:spPr/>
    </dgm:pt>
  </dgm:ptLst>
  <dgm:cxnLst>
    <dgm:cxn modelId="{93CAEA01-0D32-45E2-8236-C2797771B000}" type="presOf" srcId="{29854630-51DC-4440-9AA4-512487EAAC88}" destId="{B7C4C6B3-524E-4C6B-94B3-6CEE51EF0759}" srcOrd="0" destOrd="1" presId="urn:microsoft.com/office/officeart/2005/8/layout/vList5"/>
    <dgm:cxn modelId="{4059A11B-A28F-45C4-AD0F-A65ED407E573}" srcId="{F99D4072-3885-46C0-ADCD-FB85752EFE79}" destId="{29854630-51DC-4440-9AA4-512487EAAC88}" srcOrd="1" destOrd="0" parTransId="{FF10A1B7-D29F-4A24-ABA2-A760AE3254A7}" sibTransId="{970EF876-C9A3-43B5-9338-A6A645BCD018}"/>
    <dgm:cxn modelId="{E6CEC82A-3B6E-416E-A54E-9E22D13E2E0A}" srcId="{F99D4072-3885-46C0-ADCD-FB85752EFE79}" destId="{07DAA7D8-7DA2-4884-BD95-DAAFE80676A4}" srcOrd="0" destOrd="0" parTransId="{555B209A-B4E6-432C-B874-19A6C24378E2}" sibTransId="{D4579075-3B06-4760-886A-E13F51A39192}"/>
    <dgm:cxn modelId="{A539613C-4390-4B67-A996-48270BCE5344}" srcId="{F99D4072-3885-46C0-ADCD-FB85752EFE79}" destId="{06F97AAA-8175-4CFA-8C70-FF0E6168C5B2}" srcOrd="2" destOrd="0" parTransId="{9CD84C8D-09E6-497F-A878-9EB7F0290DCF}" sibTransId="{B3D84AC0-01D3-436A-BCAF-34ABFF93796A}"/>
    <dgm:cxn modelId="{69C1E73D-057A-4F19-A0BD-2A0A6FA4828E}" type="presOf" srcId="{C808D152-91ED-4023-BB40-F91991CE3317}" destId="{B7C4C6B3-524E-4C6B-94B3-6CEE51EF0759}" srcOrd="0" destOrd="3" presId="urn:microsoft.com/office/officeart/2005/8/layout/vList5"/>
    <dgm:cxn modelId="{E61D4452-6392-4103-9F7B-A5AA95DD52C9}" type="presOf" srcId="{F2A2A2ED-4D0C-475E-B298-1BCD570290BF}" destId="{7D2336DB-5C5A-4964-B526-D16BD54A2E49}" srcOrd="0" destOrd="0" presId="urn:microsoft.com/office/officeart/2005/8/layout/vList5"/>
    <dgm:cxn modelId="{61EAB95A-8012-41BB-81C4-7DBD92680A79}" type="presOf" srcId="{F0394047-FA7D-4852-B06E-0D91DB2BCED9}" destId="{65395122-1216-4581-850F-9921A6686B05}" srcOrd="0" destOrd="0" presId="urn:microsoft.com/office/officeart/2005/8/layout/vList5"/>
    <dgm:cxn modelId="{F0A48270-A469-40AD-B523-06BE89767EAC}" srcId="{F0394047-FA7D-4852-B06E-0D91DB2BCED9}" destId="{F99D4072-3885-46C0-ADCD-FB85752EFE79}" srcOrd="0" destOrd="0" parTransId="{BBEACD28-E492-4035-B43B-29EF2BF0F3F9}" sibTransId="{09DF61F7-A139-4510-A8DD-56BD0ABB97EF}"/>
    <dgm:cxn modelId="{5AB1EE77-C5CF-4E3F-B362-B8B41AF46648}" srcId="{F2A2A2ED-4D0C-475E-B298-1BCD570290BF}" destId="{FDA58B73-F63D-43FF-A266-5C8D85047284}" srcOrd="1" destOrd="0" parTransId="{69AB6DB9-AB77-4589-87B2-7612A3170209}" sibTransId="{13900B4C-1336-4D48-9587-E5A83BCBBEB4}"/>
    <dgm:cxn modelId="{FB31A27C-903E-4D6D-9940-FAA89C4BC3DF}" srcId="{F2A2A2ED-4D0C-475E-B298-1BCD570290BF}" destId="{611CAD5A-6A6A-48A2-BF80-6566C811C81F}" srcOrd="2" destOrd="0" parTransId="{A24666E2-506D-4A27-BE99-FDB273DE1920}" sibTransId="{3DC4112D-C56C-4153-88FD-305DE60FD919}"/>
    <dgm:cxn modelId="{A84DD08C-E7DA-4D5C-899D-1788963E298D}" type="presOf" srcId="{235C46A6-A71B-40DC-9853-6E9CF777BE1D}" destId="{2BC2503E-42D2-4C99-9835-4EDA6BECF6B5}" srcOrd="0" destOrd="0" presId="urn:microsoft.com/office/officeart/2005/8/layout/vList5"/>
    <dgm:cxn modelId="{714F2D97-93FA-428D-B5B6-ACC9F692DE35}" type="presOf" srcId="{611CAD5A-6A6A-48A2-BF80-6566C811C81F}" destId="{2BC2503E-42D2-4C99-9835-4EDA6BECF6B5}" srcOrd="0" destOrd="2" presId="urn:microsoft.com/office/officeart/2005/8/layout/vList5"/>
    <dgm:cxn modelId="{1CAF899D-B3AE-4C17-BF9F-C4E36F0F74FA}" srcId="{F99D4072-3885-46C0-ADCD-FB85752EFE79}" destId="{0F7C6747-2ADB-4EFA-BE72-5A60F5144F5B}" srcOrd="4" destOrd="0" parTransId="{DE0602BB-971B-476E-9D64-0B62E0484ECB}" sibTransId="{9406DB3E-914E-4001-8781-6A4D4FC32902}"/>
    <dgm:cxn modelId="{D6B9E3A1-A63D-47D1-8870-E042AE5E0ED3}" srcId="{F2A2A2ED-4D0C-475E-B298-1BCD570290BF}" destId="{235C46A6-A71B-40DC-9853-6E9CF777BE1D}" srcOrd="0" destOrd="0" parTransId="{6003B198-BA1A-4202-B270-509453E2CA33}" sibTransId="{9923BDC0-55F1-4D7A-91B5-0A6676309374}"/>
    <dgm:cxn modelId="{B4B560A8-D123-4334-855F-0A2C0AADC487}" srcId="{F99D4072-3885-46C0-ADCD-FB85752EFE79}" destId="{0964B6BB-DBDC-4882-A928-94DCE7577B1A}" srcOrd="5" destOrd="0" parTransId="{7FB57A44-518C-408F-ACE0-4D1431C7B840}" sibTransId="{7FFBAAF2-7EFD-4F3F-82C5-E3A267AF973A}"/>
    <dgm:cxn modelId="{741B35B9-AEE2-4528-96F7-C00676FC93E5}" type="presOf" srcId="{07DAA7D8-7DA2-4884-BD95-DAAFE80676A4}" destId="{B7C4C6B3-524E-4C6B-94B3-6CEE51EF0759}" srcOrd="0" destOrd="0" presId="urn:microsoft.com/office/officeart/2005/8/layout/vList5"/>
    <dgm:cxn modelId="{D82869CA-C386-4864-AD97-E60BE473DDD7}" type="presOf" srcId="{06F97AAA-8175-4CFA-8C70-FF0E6168C5B2}" destId="{B7C4C6B3-524E-4C6B-94B3-6CEE51EF0759}" srcOrd="0" destOrd="2" presId="urn:microsoft.com/office/officeart/2005/8/layout/vList5"/>
    <dgm:cxn modelId="{E39114D9-0800-4120-91C2-3146026FD512}" srcId="{F99D4072-3885-46C0-ADCD-FB85752EFE79}" destId="{C808D152-91ED-4023-BB40-F91991CE3317}" srcOrd="3" destOrd="0" parTransId="{4FA10E6F-8833-4934-86F2-22C8E800BD53}" sibTransId="{84840044-8FD9-4969-84C8-DE48FD3439AC}"/>
    <dgm:cxn modelId="{FB4556DF-267E-40D5-8CF0-E7C6DDC36009}" type="presOf" srcId="{0964B6BB-DBDC-4882-A928-94DCE7577B1A}" destId="{B7C4C6B3-524E-4C6B-94B3-6CEE51EF0759}" srcOrd="0" destOrd="5" presId="urn:microsoft.com/office/officeart/2005/8/layout/vList5"/>
    <dgm:cxn modelId="{6B4B22E0-B835-43EB-B855-CE1A77F90BB9}" type="presOf" srcId="{FDA58B73-F63D-43FF-A266-5C8D85047284}" destId="{2BC2503E-42D2-4C99-9835-4EDA6BECF6B5}" srcOrd="0" destOrd="1"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5B9B3EE5-A1A4-4FAB-92F9-AAC288462851}" type="presOf" srcId="{0F7C6747-2ADB-4EFA-BE72-5A60F5144F5B}" destId="{B7C4C6B3-524E-4C6B-94B3-6CEE51EF0759}" srcOrd="0" destOrd="4" presId="urn:microsoft.com/office/officeart/2005/8/layout/vList5"/>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F18A52C9-682A-4E03-9977-895641B0AFC7}" type="presParOf" srcId="{63D062D7-6959-495D-B838-51B6795F90A4}" destId="{B7C4C6B3-524E-4C6B-94B3-6CEE51EF0759}" srcOrd="1"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just"/>
          <a:r>
            <a:rPr lang="en-US" sz="2400" b="1" dirty="0">
              <a:solidFill>
                <a:schemeClr val="bg1"/>
              </a:solidFill>
            </a:rPr>
            <a:t>(</a:t>
          </a:r>
          <a:r>
            <a:rPr lang="en-US" sz="2400" b="1" dirty="0" err="1">
              <a:solidFill>
                <a:schemeClr val="bg1"/>
              </a:solidFill>
            </a:rPr>
            <a:t>i</a:t>
          </a:r>
          <a:r>
            <a:rPr lang="en-US" sz="2400" b="1" dirty="0">
              <a:solidFill>
                <a:schemeClr val="bg1"/>
              </a:solidFill>
            </a:rPr>
            <a:t>) Whether the client wise revenue is in compliance with the Code of Ethics (currently fees from one client should not exceed 40% of total revenue) and once the deferred clauses of Part A are implemented this will be reduced to 15%.</a:t>
          </a: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dgm:spPr/>
      <dgm:t>
        <a:bodyPr/>
        <a:lstStyle/>
        <a:p>
          <a:r>
            <a:rPr lang="en-US" dirty="0"/>
            <a:t>For Yes – 4 Points</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dgm:spPr/>
      <dgm:t>
        <a:bodyPr/>
        <a:lstStyle/>
        <a:p>
          <a:pPr>
            <a:buChar char="•"/>
          </a:pPr>
          <a:r>
            <a:rPr lang="en-US" dirty="0">
              <a:solidFill>
                <a:prstClr val="black">
                  <a:hueOff val="0"/>
                  <a:satOff val="0"/>
                  <a:lumOff val="0"/>
                  <a:alphaOff val="0"/>
                </a:prstClr>
              </a:solidFill>
              <a:latin typeface="Franklin Gothic Book"/>
              <a:ea typeface="+mn-ea"/>
              <a:cs typeface="+mn-cs"/>
            </a:rPr>
            <a:t>Max score=4</a:t>
          </a:r>
          <a:endParaRPr lang="en-US" dirty="0"/>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custT="1"/>
      <dgm:spPr/>
      <dgm:t>
        <a:bodyPr/>
        <a:lstStyle/>
        <a:p>
          <a:pPr algn="just"/>
          <a:r>
            <a:rPr lang="en-US" sz="2400" dirty="0">
              <a:solidFill>
                <a:schemeClr val="bg1"/>
              </a:solidFill>
            </a:rPr>
            <a:t>(ii) Fee considerations and scope of services should not infringe upon the quality of work and documentation as envisaged in SQC 1 under Leadership is responsible for quality within the firm.</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r>
            <a:rPr lang="en-US" sz="1800" dirty="0"/>
            <a:t>For Yes – 8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custT="1"/>
      <dgm:spPr/>
      <dgm:t>
        <a:bodyPr/>
        <a:lstStyle/>
        <a:p>
          <a:pPr>
            <a:buChar char="•"/>
          </a:pPr>
          <a:r>
            <a:rPr lang="en-US" sz="1800" dirty="0">
              <a:solidFill>
                <a:prstClr val="black">
                  <a:hueOff val="0"/>
                  <a:satOff val="0"/>
                  <a:lumOff val="0"/>
                  <a:alphaOff val="0"/>
                </a:prstClr>
              </a:solidFill>
              <a:latin typeface="Franklin Gothic Book"/>
              <a:ea typeface="+mn-ea"/>
              <a:cs typeface="+mn-cs"/>
            </a:rPr>
            <a:t>Max score=8</a:t>
          </a:r>
          <a:endParaRPr lang="en-US" sz="1800" dirty="0"/>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37172B8F-2F3F-4693-BA15-53535A2C6C05}">
      <dgm:prSet phldrT="[Text]"/>
      <dgm:spPr/>
      <dgm:t>
        <a:bodyPr/>
        <a:lstStyle/>
        <a:p>
          <a:pPr algn="just"/>
          <a:r>
            <a:rPr lang="en-US" dirty="0">
              <a:solidFill>
                <a:schemeClr val="bg1"/>
              </a:solidFill>
            </a:rPr>
            <a:t>(iii) Adherence to a minimum scale of fees standards recommended by ICAI.</a:t>
          </a:r>
        </a:p>
      </dgm:t>
    </dgm:pt>
    <dgm:pt modelId="{9C0F36F1-71B5-42CF-A9D2-003AAB3E9DCA}" type="parTrans" cxnId="{0E930A84-E55D-4531-AE83-E6F200AA532C}">
      <dgm:prSet/>
      <dgm:spPr/>
      <dgm:t>
        <a:bodyPr/>
        <a:lstStyle/>
        <a:p>
          <a:endParaRPr lang="en-US"/>
        </a:p>
      </dgm:t>
    </dgm:pt>
    <dgm:pt modelId="{40208251-66A7-4ACD-ACB1-1C96C177E2F0}" type="sibTrans" cxnId="{0E930A84-E55D-4531-AE83-E6F200AA532C}">
      <dgm:prSet/>
      <dgm:spPr/>
      <dgm:t>
        <a:bodyPr/>
        <a:lstStyle/>
        <a:p>
          <a:endParaRPr lang="en-US"/>
        </a:p>
      </dgm:t>
    </dgm:pt>
    <dgm:pt modelId="{09A29C0E-B2E9-4A94-9876-BF9138C3E397}">
      <dgm:prSet phldrT="[Text]" custT="1"/>
      <dgm:spPr/>
      <dgm:t>
        <a:bodyPr/>
        <a:lstStyle/>
        <a:p>
          <a:r>
            <a:rPr lang="en-US" sz="2000" dirty="0"/>
            <a:t>For up to 50% of the engagements- 2 Points</a:t>
          </a:r>
          <a:r>
            <a:rPr lang="en-US" sz="1800" dirty="0"/>
            <a:t> </a:t>
          </a:r>
        </a:p>
      </dgm:t>
    </dgm:pt>
    <dgm:pt modelId="{0EBCF091-F7E8-4F54-B4D8-20312FA7A775}" type="parTrans" cxnId="{7A852059-714D-4EB1-B86C-28AF28247ED9}">
      <dgm:prSet/>
      <dgm:spPr/>
      <dgm:t>
        <a:bodyPr/>
        <a:lstStyle/>
        <a:p>
          <a:endParaRPr lang="en-US"/>
        </a:p>
      </dgm:t>
    </dgm:pt>
    <dgm:pt modelId="{114DC9C4-AE29-4F42-A2BB-3D81ECC749A8}" type="sibTrans" cxnId="{7A852059-714D-4EB1-B86C-28AF28247ED9}">
      <dgm:prSet/>
      <dgm:spPr/>
      <dgm:t>
        <a:bodyPr/>
        <a:lstStyle/>
        <a:p>
          <a:endParaRPr lang="en-US"/>
        </a:p>
      </dgm:t>
    </dgm:pt>
    <dgm:pt modelId="{F286458A-66B3-4755-8A7F-325901EA70DC}">
      <dgm:prSet/>
      <dgm:spPr/>
      <dgm:t>
        <a:bodyPr/>
        <a:lstStyle/>
        <a:p>
          <a:r>
            <a:rPr lang="en-US" dirty="0"/>
            <a:t>For No – 0 Point</a:t>
          </a:r>
          <a:endParaRPr lang="en-IN" dirty="0"/>
        </a:p>
      </dgm:t>
    </dgm:pt>
    <dgm:pt modelId="{B1CC21C3-6577-47D2-98E0-82A7A813F10B}" type="parTrans" cxnId="{EFE48343-473A-46AA-AA7C-DE471025BE07}">
      <dgm:prSet/>
      <dgm:spPr/>
      <dgm:t>
        <a:bodyPr/>
        <a:lstStyle/>
        <a:p>
          <a:endParaRPr lang="en-IN"/>
        </a:p>
      </dgm:t>
    </dgm:pt>
    <dgm:pt modelId="{0A4C70BB-7EAA-44B1-A946-1649FAAF87C3}" type="sibTrans" cxnId="{EFE48343-473A-46AA-AA7C-DE471025BE07}">
      <dgm:prSet/>
      <dgm:spPr/>
      <dgm:t>
        <a:bodyPr/>
        <a:lstStyle/>
        <a:p>
          <a:endParaRPr lang="en-IN"/>
        </a:p>
      </dgm:t>
    </dgm:pt>
    <dgm:pt modelId="{0E750082-AED4-4408-9AA0-CF5E2370CD26}">
      <dgm:prSet custT="1"/>
      <dgm:spPr/>
      <dgm:t>
        <a:bodyPr/>
        <a:lstStyle/>
        <a:p>
          <a:r>
            <a:rPr lang="en-US" sz="1800" dirty="0"/>
            <a:t>For No – 0 Point</a:t>
          </a:r>
          <a:endParaRPr lang="en-IN" sz="1800" dirty="0"/>
        </a:p>
      </dgm:t>
    </dgm:pt>
    <dgm:pt modelId="{78A84638-C737-4550-807F-4B9A3752A0BB}" type="parTrans" cxnId="{63A18031-4DEB-468F-AC91-B8213684040D}">
      <dgm:prSet/>
      <dgm:spPr/>
      <dgm:t>
        <a:bodyPr/>
        <a:lstStyle/>
        <a:p>
          <a:endParaRPr lang="en-IN"/>
        </a:p>
      </dgm:t>
    </dgm:pt>
    <dgm:pt modelId="{E242C7D8-8AEE-436E-8C3A-7BB7979ECA0A}" type="sibTrans" cxnId="{63A18031-4DEB-468F-AC91-B8213684040D}">
      <dgm:prSet/>
      <dgm:spPr/>
      <dgm:t>
        <a:bodyPr/>
        <a:lstStyle/>
        <a:p>
          <a:endParaRPr lang="en-IN"/>
        </a:p>
      </dgm:t>
    </dgm:pt>
    <dgm:pt modelId="{23AAB360-946A-401A-847C-8309A0B49BA7}">
      <dgm:prSet custT="1"/>
      <dgm:spPr/>
      <dgm:t>
        <a:bodyPr/>
        <a:lstStyle/>
        <a:p>
          <a:r>
            <a:rPr lang="en-US" sz="2000" dirty="0"/>
            <a:t>For More than 50% of the engagements – 4 Points </a:t>
          </a:r>
        </a:p>
      </dgm:t>
    </dgm:pt>
    <dgm:pt modelId="{2689D595-8A96-4589-BCA9-3A98DC8CA633}" type="parTrans" cxnId="{81ABBD0A-1BE6-4C12-83A3-63F08463A311}">
      <dgm:prSet/>
      <dgm:spPr/>
      <dgm:t>
        <a:bodyPr/>
        <a:lstStyle/>
        <a:p>
          <a:endParaRPr lang="en-US"/>
        </a:p>
      </dgm:t>
    </dgm:pt>
    <dgm:pt modelId="{139A573A-A1FC-46FF-9C16-F8E08BA010E1}" type="sibTrans" cxnId="{81ABBD0A-1BE6-4C12-83A3-63F08463A311}">
      <dgm:prSet/>
      <dgm:spPr/>
      <dgm:t>
        <a:bodyPr/>
        <a:lstStyle/>
        <a:p>
          <a:endParaRPr lang="en-US"/>
        </a:p>
      </dgm:t>
    </dgm:pt>
    <dgm:pt modelId="{794C421C-DD0C-49AC-844A-0BFB9DD2A2CA}">
      <dgm:prSet custT="1"/>
      <dgm:spPr/>
      <dgm:t>
        <a:bodyPr/>
        <a:lstStyle/>
        <a:p>
          <a:r>
            <a:rPr lang="en-US" sz="2000" dirty="0"/>
            <a:t>For None – 0 Point</a:t>
          </a:r>
        </a:p>
      </dgm:t>
    </dgm:pt>
    <dgm:pt modelId="{1B30EFB9-8303-4A5A-A277-F9640BF9C258}" type="parTrans" cxnId="{FC453A40-0C9A-4110-82AE-A68DF556682C}">
      <dgm:prSet/>
      <dgm:spPr/>
      <dgm:t>
        <a:bodyPr/>
        <a:lstStyle/>
        <a:p>
          <a:endParaRPr lang="en-US"/>
        </a:p>
      </dgm:t>
    </dgm:pt>
    <dgm:pt modelId="{4B58243C-F685-4801-A5F0-80D1C94C1D3B}" type="sibTrans" cxnId="{FC453A40-0C9A-4110-82AE-A68DF556682C}">
      <dgm:prSet/>
      <dgm:spPr/>
      <dgm:t>
        <a:bodyPr/>
        <a:lstStyle/>
        <a:p>
          <a:endParaRPr lang="en-US"/>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3" custScaleX="606298" custScaleY="154952" custLinFactNeighborY="-181">
        <dgm:presLayoutVars>
          <dgm:chMax val="1"/>
          <dgm:bulletEnabled val="1"/>
        </dgm:presLayoutVars>
      </dgm:prSet>
      <dgm:spPr/>
    </dgm:pt>
    <dgm:pt modelId="{B7C4C6B3-524E-4C6B-94B3-6CEE51EF0759}" type="pres">
      <dgm:prSet presAssocID="{F99D4072-3885-46C0-ADCD-FB85752EFE79}" presName="descendantText" presStyleLbl="alignAccFollowNode1" presStyleIdx="0" presStyleCnt="3" custScaleX="83833" custScaleY="111905">
        <dgm:presLayoutVars>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3" custScaleX="824374" custScaleY="125851">
        <dgm:presLayoutVars>
          <dgm:chMax val="1"/>
          <dgm:bulletEnabled val="1"/>
        </dgm:presLayoutVars>
      </dgm:prSet>
      <dgm:spPr/>
    </dgm:pt>
    <dgm:pt modelId="{2BC2503E-42D2-4C99-9835-4EDA6BECF6B5}" type="pres">
      <dgm:prSet presAssocID="{F2A2A2ED-4D0C-475E-B298-1BCD570290BF}" presName="descendantText" presStyleLbl="alignAccFollowNode1" presStyleIdx="1" presStyleCnt="3" custScaleY="126403">
        <dgm:presLayoutVars>
          <dgm:bulletEnabled val="1"/>
        </dgm:presLayoutVars>
      </dgm:prSet>
      <dgm:spPr/>
    </dgm:pt>
    <dgm:pt modelId="{14A30880-104E-4A02-9EBD-4D680AFE7279}" type="pres">
      <dgm:prSet presAssocID="{CFFE98CA-AEE4-45E9-A938-C8E27FE6CD99}" presName="sp" presStyleCnt="0"/>
      <dgm:spPr/>
    </dgm:pt>
    <dgm:pt modelId="{561E3827-4A6F-459B-AD21-B2DC8C577E91}" type="pres">
      <dgm:prSet presAssocID="{37172B8F-2F3F-4693-BA15-53535A2C6C05}" presName="linNode" presStyleCnt="0"/>
      <dgm:spPr/>
    </dgm:pt>
    <dgm:pt modelId="{83D48FA1-03D4-487B-B993-F1868A1E5B1C}" type="pres">
      <dgm:prSet presAssocID="{37172B8F-2F3F-4693-BA15-53535A2C6C05}" presName="parentText" presStyleLbl="node1" presStyleIdx="2" presStyleCnt="3" custScaleX="223224" custScaleY="106121">
        <dgm:presLayoutVars>
          <dgm:chMax val="1"/>
          <dgm:bulletEnabled val="1"/>
        </dgm:presLayoutVars>
      </dgm:prSet>
      <dgm:spPr/>
    </dgm:pt>
    <dgm:pt modelId="{9EED3E0F-4687-4D19-9197-9AAEF11A1751}" type="pres">
      <dgm:prSet presAssocID="{37172B8F-2F3F-4693-BA15-53535A2C6C05}" presName="descendantText" presStyleLbl="alignAccFollowNode1" presStyleIdx="2" presStyleCnt="3" custScaleX="117456" custScaleY="133909">
        <dgm:presLayoutVars>
          <dgm:bulletEnabled val="1"/>
        </dgm:presLayoutVars>
      </dgm:prSet>
      <dgm:spPr/>
    </dgm:pt>
  </dgm:ptLst>
  <dgm:cxnLst>
    <dgm:cxn modelId="{81ABBD0A-1BE6-4C12-83A3-63F08463A311}" srcId="{37172B8F-2F3F-4693-BA15-53535A2C6C05}" destId="{23AAB360-946A-401A-847C-8309A0B49BA7}" srcOrd="1" destOrd="0" parTransId="{2689D595-8A96-4589-BCA9-3A98DC8CA633}" sibTransId="{139A573A-A1FC-46FF-9C16-F8E08BA010E1}"/>
    <dgm:cxn modelId="{A7EA9026-B6BB-45D6-A77C-FB5410A40733}" type="presOf" srcId="{09A29C0E-B2E9-4A94-9876-BF9138C3E397}" destId="{9EED3E0F-4687-4D19-9197-9AAEF11A1751}" srcOrd="0" destOrd="0" presId="urn:microsoft.com/office/officeart/2005/8/layout/vList5"/>
    <dgm:cxn modelId="{E6CEC82A-3B6E-416E-A54E-9E22D13E2E0A}" srcId="{F99D4072-3885-46C0-ADCD-FB85752EFE79}" destId="{07DAA7D8-7DA2-4884-BD95-DAAFE80676A4}" srcOrd="0" destOrd="0" parTransId="{555B209A-B4E6-432C-B874-19A6C24378E2}" sibTransId="{D4579075-3B06-4760-886A-E13F51A39192}"/>
    <dgm:cxn modelId="{63A18031-4DEB-468F-AC91-B8213684040D}" srcId="{F2A2A2ED-4D0C-475E-B298-1BCD570290BF}" destId="{0E750082-AED4-4408-9AA0-CF5E2370CD26}" srcOrd="1" destOrd="0" parTransId="{78A84638-C737-4550-807F-4B9A3752A0BB}" sibTransId="{E242C7D8-8AEE-436E-8C3A-7BB7979ECA0A}"/>
    <dgm:cxn modelId="{FC453A40-0C9A-4110-82AE-A68DF556682C}" srcId="{37172B8F-2F3F-4693-BA15-53535A2C6C05}" destId="{794C421C-DD0C-49AC-844A-0BFB9DD2A2CA}" srcOrd="2" destOrd="0" parTransId="{1B30EFB9-8303-4A5A-A277-F9640BF9C258}" sibTransId="{4B58243C-F685-4801-A5F0-80D1C94C1D3B}"/>
    <dgm:cxn modelId="{EFE48343-473A-46AA-AA7C-DE471025BE07}" srcId="{F99D4072-3885-46C0-ADCD-FB85752EFE79}" destId="{F286458A-66B3-4755-8A7F-325901EA70DC}" srcOrd="1" destOrd="0" parTransId="{B1CC21C3-6577-47D2-98E0-82A7A813F10B}" sibTransId="{0A4C70BB-7EAA-44B1-A946-1649FAAF87C3}"/>
    <dgm:cxn modelId="{E61D4452-6392-4103-9F7B-A5AA95DD52C9}" type="presOf" srcId="{F2A2A2ED-4D0C-475E-B298-1BCD570290BF}" destId="{7D2336DB-5C5A-4964-B526-D16BD54A2E49}" srcOrd="0" destOrd="0" presId="urn:microsoft.com/office/officeart/2005/8/layout/vList5"/>
    <dgm:cxn modelId="{7A852059-714D-4EB1-B86C-28AF28247ED9}" srcId="{37172B8F-2F3F-4693-BA15-53535A2C6C05}" destId="{09A29C0E-B2E9-4A94-9876-BF9138C3E397}" srcOrd="0" destOrd="0" parTransId="{0EBCF091-F7E8-4F54-B4D8-20312FA7A775}" sibTransId="{114DC9C4-AE29-4F42-A2BB-3D81ECC749A8}"/>
    <dgm:cxn modelId="{61EAB95A-8012-41BB-81C4-7DBD92680A79}" type="presOf" srcId="{F0394047-FA7D-4852-B06E-0D91DB2BCED9}" destId="{65395122-1216-4581-850F-9921A6686B05}" srcOrd="0" destOrd="0" presId="urn:microsoft.com/office/officeart/2005/8/layout/vList5"/>
    <dgm:cxn modelId="{F0A48270-A469-40AD-B523-06BE89767EAC}" srcId="{F0394047-FA7D-4852-B06E-0D91DB2BCED9}" destId="{F99D4072-3885-46C0-ADCD-FB85752EFE79}" srcOrd="0" destOrd="0" parTransId="{BBEACD28-E492-4035-B43B-29EF2BF0F3F9}" sibTransId="{09DF61F7-A139-4510-A8DD-56BD0ABB97EF}"/>
    <dgm:cxn modelId="{95C43E72-390D-4589-8FD6-04A02AEE9A6B}" type="presOf" srcId="{794C421C-DD0C-49AC-844A-0BFB9DD2A2CA}" destId="{9EED3E0F-4687-4D19-9197-9AAEF11A1751}" srcOrd="0" destOrd="2" presId="urn:microsoft.com/office/officeart/2005/8/layout/vList5"/>
    <dgm:cxn modelId="{FD744079-1E10-4A21-9CBA-3FCB7E3B5927}" type="presOf" srcId="{23AAB360-946A-401A-847C-8309A0B49BA7}" destId="{9EED3E0F-4687-4D19-9197-9AAEF11A1751}" srcOrd="0" destOrd="1" presId="urn:microsoft.com/office/officeart/2005/8/layout/vList5"/>
    <dgm:cxn modelId="{FB31A27C-903E-4D6D-9940-FAA89C4BC3DF}" srcId="{F2A2A2ED-4D0C-475E-B298-1BCD570290BF}" destId="{611CAD5A-6A6A-48A2-BF80-6566C811C81F}" srcOrd="2" destOrd="0" parTransId="{A24666E2-506D-4A27-BE99-FDB273DE1920}" sibTransId="{3DC4112D-C56C-4153-88FD-305DE60FD919}"/>
    <dgm:cxn modelId="{C0D7AE7E-929D-4A86-83FB-56408B9235C8}" type="presOf" srcId="{0E750082-AED4-4408-9AA0-CF5E2370CD26}" destId="{2BC2503E-42D2-4C99-9835-4EDA6BECF6B5}" srcOrd="0" destOrd="1" presId="urn:microsoft.com/office/officeart/2005/8/layout/vList5"/>
    <dgm:cxn modelId="{0E930A84-E55D-4531-AE83-E6F200AA532C}" srcId="{F0394047-FA7D-4852-B06E-0D91DB2BCED9}" destId="{37172B8F-2F3F-4693-BA15-53535A2C6C05}" srcOrd="2" destOrd="0" parTransId="{9C0F36F1-71B5-42CF-A9D2-003AAB3E9DCA}" sibTransId="{40208251-66A7-4ACD-ACB1-1C96C177E2F0}"/>
    <dgm:cxn modelId="{A84DD08C-E7DA-4D5C-899D-1788963E298D}" type="presOf" srcId="{235C46A6-A71B-40DC-9853-6E9CF777BE1D}" destId="{2BC2503E-42D2-4C99-9835-4EDA6BECF6B5}" srcOrd="0" destOrd="0" presId="urn:microsoft.com/office/officeart/2005/8/layout/vList5"/>
    <dgm:cxn modelId="{714F2D97-93FA-428D-B5B6-ACC9F692DE35}" type="presOf" srcId="{611CAD5A-6A6A-48A2-BF80-6566C811C81F}" destId="{2BC2503E-42D2-4C99-9835-4EDA6BECF6B5}" srcOrd="0" destOrd="2" presId="urn:microsoft.com/office/officeart/2005/8/layout/vList5"/>
    <dgm:cxn modelId="{D6B9E3A1-A63D-47D1-8870-E042AE5E0ED3}" srcId="{F2A2A2ED-4D0C-475E-B298-1BCD570290BF}" destId="{235C46A6-A71B-40DC-9853-6E9CF777BE1D}" srcOrd="0" destOrd="0" parTransId="{6003B198-BA1A-4202-B270-509453E2CA33}" sibTransId="{9923BDC0-55F1-4D7A-91B5-0A6676309374}"/>
    <dgm:cxn modelId="{B4B560A8-D123-4334-855F-0A2C0AADC487}" srcId="{F99D4072-3885-46C0-ADCD-FB85752EFE79}" destId="{0964B6BB-DBDC-4882-A928-94DCE7577B1A}" srcOrd="2" destOrd="0" parTransId="{7FB57A44-518C-408F-ACE0-4D1431C7B840}" sibTransId="{7FFBAAF2-7EFD-4F3F-82C5-E3A267AF973A}"/>
    <dgm:cxn modelId="{741B35B9-AEE2-4528-96F7-C00676FC93E5}" type="presOf" srcId="{07DAA7D8-7DA2-4884-BD95-DAAFE80676A4}" destId="{B7C4C6B3-524E-4C6B-94B3-6CEE51EF0759}" srcOrd="0" destOrd="0" presId="urn:microsoft.com/office/officeart/2005/8/layout/vList5"/>
    <dgm:cxn modelId="{06003FC6-9799-4E24-B6E4-3D7778AA9C79}" type="presOf" srcId="{37172B8F-2F3F-4693-BA15-53535A2C6C05}" destId="{83D48FA1-03D4-487B-B993-F1868A1E5B1C}" srcOrd="0" destOrd="0" presId="urn:microsoft.com/office/officeart/2005/8/layout/vList5"/>
    <dgm:cxn modelId="{FB4556DF-267E-40D5-8CF0-E7C6DDC36009}" type="presOf" srcId="{0964B6BB-DBDC-4882-A928-94DCE7577B1A}" destId="{B7C4C6B3-524E-4C6B-94B3-6CEE51EF0759}" srcOrd="0" destOrd="2"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67F8ECFD-5CA0-4EA0-8E6E-CE432EC0D541}" type="presOf" srcId="{F286458A-66B3-4755-8A7F-325901EA70DC}" destId="{B7C4C6B3-524E-4C6B-94B3-6CEE51EF0759}" srcOrd="0" destOrd="1" presId="urn:microsoft.com/office/officeart/2005/8/layout/vList5"/>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F18A52C9-682A-4E03-9977-895641B0AFC7}" type="presParOf" srcId="{63D062D7-6959-495D-B838-51B6795F90A4}" destId="{B7C4C6B3-524E-4C6B-94B3-6CEE51EF0759}" srcOrd="1"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 modelId="{DF287D20-B4D5-4285-A277-0F39A7560350}" type="presParOf" srcId="{65395122-1216-4581-850F-9921A6686B05}" destId="{14A30880-104E-4A02-9EBD-4D680AFE7279}" srcOrd="3" destOrd="0" presId="urn:microsoft.com/office/officeart/2005/8/layout/vList5"/>
    <dgm:cxn modelId="{A4756793-742F-4328-A2A1-7F3727C0333B}" type="presParOf" srcId="{65395122-1216-4581-850F-9921A6686B05}" destId="{561E3827-4A6F-459B-AD21-B2DC8C577E91}" srcOrd="4" destOrd="0" presId="urn:microsoft.com/office/officeart/2005/8/layout/vList5"/>
    <dgm:cxn modelId="{BD422E43-AD2F-4EC6-8853-42B90A4E88A8}" type="presParOf" srcId="{561E3827-4A6F-459B-AD21-B2DC8C577E91}" destId="{83D48FA1-03D4-487B-B993-F1868A1E5B1C}" srcOrd="0" destOrd="0" presId="urn:microsoft.com/office/officeart/2005/8/layout/vList5"/>
    <dgm:cxn modelId="{7B1E971D-921A-4F8C-AE33-8889FA61D71F}" type="presParOf" srcId="{561E3827-4A6F-459B-AD21-B2DC8C577E91}" destId="{9EED3E0F-4687-4D19-9197-9AAEF11A175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0394047-FA7D-4852-B06E-0D91DB2BCED9}" type="doc">
      <dgm:prSet loTypeId="urn:microsoft.com/office/officeart/2005/8/layout/vList6" loCatId="list" qsTypeId="urn:microsoft.com/office/officeart/2005/8/quickstyle/simple1" qsCatId="simple" csTypeId="urn:microsoft.com/office/officeart/2005/8/colors/accent3_5" csCatId="accent3" phldr="1"/>
      <dgm:spPr/>
      <dgm:t>
        <a:bodyPr/>
        <a:lstStyle/>
        <a:p>
          <a:endParaRPr lang="en-US"/>
        </a:p>
      </dgm:t>
    </dgm:pt>
    <dgm:pt modelId="{235C46A6-A71B-40DC-9853-6E9CF777BE1D}">
      <dgm:prSet phldrT="[Text]"/>
      <dgm:spPr/>
      <dgm:t>
        <a:bodyPr/>
        <a:lstStyle/>
        <a:p>
          <a:r>
            <a:rPr lang="en-US" dirty="0"/>
            <a:t>For Yes – 4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dgm:spPr/>
      <dgm:t>
        <a:bodyPr/>
        <a:lstStyle/>
        <a:p>
          <a:r>
            <a:rPr lang="en-US" dirty="0"/>
            <a:t>Max score=4</a:t>
          </a:r>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F99D4072-3885-46C0-ADCD-FB85752EFE79}">
      <dgm:prSet phldrT="[Text]" custT="1"/>
      <dgm:spPr/>
      <dgm:t>
        <a:bodyPr/>
        <a:lstStyle/>
        <a:p>
          <a:r>
            <a:rPr lang="en-US" sz="2400" dirty="0">
              <a:solidFill>
                <a:schemeClr val="tx1"/>
              </a:solidFill>
            </a:rPr>
            <a:t>(iv) Does the firm maintain a minimum Staff to Partner Ratio, Partner to Manager, Manager to Articles, Client to Staff ratio, etc.</a:t>
          </a:r>
        </a:p>
      </dgm:t>
    </dgm:pt>
    <dgm:pt modelId="{09DF61F7-A139-4510-A8DD-56BD0ABB97EF}" type="sibTrans" cxnId="{F0A48270-A469-40AD-B523-06BE89767EAC}">
      <dgm:prSet/>
      <dgm:spPr/>
      <dgm:t>
        <a:bodyPr/>
        <a:lstStyle/>
        <a:p>
          <a:endParaRPr lang="en-US"/>
        </a:p>
      </dgm:t>
    </dgm:pt>
    <dgm:pt modelId="{BBEACD28-E492-4035-B43B-29EF2BF0F3F9}" type="parTrans" cxnId="{F0A48270-A469-40AD-B523-06BE89767EAC}">
      <dgm:prSet/>
      <dgm:spPr/>
      <dgm:t>
        <a:bodyPr/>
        <a:lstStyle/>
        <a:p>
          <a:endParaRPr lang="en-US"/>
        </a:p>
      </dgm:t>
    </dgm:pt>
    <dgm:pt modelId="{07DAA7D8-7DA2-4884-BD95-DAAFE80676A4}">
      <dgm:prSet phldrT="[Text]" custT="1"/>
      <dgm:spPr/>
      <dgm:t>
        <a:bodyPr/>
        <a:lstStyle/>
        <a:p>
          <a:r>
            <a:rPr lang="en-US" sz="2000" dirty="0"/>
            <a:t>For Yes – 8 Points</a:t>
          </a:r>
        </a:p>
      </dgm:t>
    </dgm:pt>
    <dgm:pt modelId="{D4579075-3B06-4760-886A-E13F51A39192}" type="sibTrans" cxnId="{E6CEC82A-3B6E-416E-A54E-9E22D13E2E0A}">
      <dgm:prSet/>
      <dgm:spPr/>
      <dgm:t>
        <a:bodyPr/>
        <a:lstStyle/>
        <a:p>
          <a:endParaRPr lang="en-US"/>
        </a:p>
      </dgm:t>
    </dgm:pt>
    <dgm:pt modelId="{555B209A-B4E6-432C-B874-19A6C24378E2}" type="parTrans" cxnId="{E6CEC82A-3B6E-416E-A54E-9E22D13E2E0A}">
      <dgm:prSet/>
      <dgm:spPr/>
      <dgm:t>
        <a:bodyPr/>
        <a:lstStyle/>
        <a:p>
          <a:endParaRPr lang="en-US"/>
        </a:p>
      </dgm:t>
    </dgm:pt>
    <dgm:pt modelId="{D07EDB48-84BE-4545-8BE5-0DDED16C1A52}">
      <dgm:prSet phldrT="[Text]" custT="1"/>
      <dgm:spPr/>
      <dgm:t>
        <a:bodyPr/>
        <a:lstStyle/>
        <a:p>
          <a:r>
            <a:rPr lang="en-US" sz="2000" dirty="0"/>
            <a:t>For No – 0 Point</a:t>
          </a:r>
          <a:endParaRPr lang="en-IN" sz="2000" dirty="0"/>
        </a:p>
      </dgm:t>
    </dgm:pt>
    <dgm:pt modelId="{A1D6AA97-D935-4135-88C2-32371310B44A}" type="parTrans" cxnId="{688EEC16-A75E-4825-8CD5-ACAEEABF2190}">
      <dgm:prSet/>
      <dgm:spPr/>
      <dgm:t>
        <a:bodyPr/>
        <a:lstStyle/>
        <a:p>
          <a:endParaRPr lang="en-IN"/>
        </a:p>
      </dgm:t>
    </dgm:pt>
    <dgm:pt modelId="{350951C1-B55C-4F8D-97E2-1BF0D31C9CDD}" type="sibTrans" cxnId="{688EEC16-A75E-4825-8CD5-ACAEEABF2190}">
      <dgm:prSet/>
      <dgm:spPr/>
      <dgm:t>
        <a:bodyPr/>
        <a:lstStyle/>
        <a:p>
          <a:endParaRPr lang="en-IN"/>
        </a:p>
      </dgm:t>
    </dgm:pt>
    <dgm:pt modelId="{C169F956-451A-44B4-B3F6-E64F5C62D5AC}">
      <dgm:prSet phldrT="[Text]" custT="1"/>
      <dgm:spPr/>
      <dgm:t>
        <a:bodyPr/>
        <a:lstStyle/>
        <a:p>
          <a:r>
            <a:rPr lang="en-US" sz="2000" dirty="0"/>
            <a:t> Max score=8</a:t>
          </a:r>
          <a:endParaRPr lang="en-IN" sz="2000" dirty="0"/>
        </a:p>
      </dgm:t>
    </dgm:pt>
    <dgm:pt modelId="{CB621D65-2585-4C02-879B-B50A42773704}" type="parTrans" cxnId="{282EA42D-A786-408F-8B0D-697FDA91577A}">
      <dgm:prSet/>
      <dgm:spPr/>
      <dgm:t>
        <a:bodyPr/>
        <a:lstStyle/>
        <a:p>
          <a:endParaRPr lang="en-US"/>
        </a:p>
      </dgm:t>
    </dgm:pt>
    <dgm:pt modelId="{C7B112FA-5254-47D4-8239-40BB0C148C46}" type="sibTrans" cxnId="{282EA42D-A786-408F-8B0D-697FDA91577A}">
      <dgm:prSet/>
      <dgm:spPr/>
      <dgm:t>
        <a:bodyPr/>
        <a:lstStyle/>
        <a:p>
          <a:endParaRPr lang="en-US"/>
        </a:p>
      </dgm:t>
    </dgm:pt>
    <dgm:pt modelId="{9E7382D2-77BF-4CEA-A0FF-4A72B1371CB1}">
      <dgm:prSet/>
      <dgm:spPr/>
      <dgm:t>
        <a:bodyPr/>
        <a:lstStyle/>
        <a:p>
          <a:r>
            <a:rPr lang="en-US" dirty="0"/>
            <a:t>For No – 0 Point</a:t>
          </a:r>
          <a:endParaRPr lang="en-IN" dirty="0"/>
        </a:p>
      </dgm:t>
    </dgm:pt>
    <dgm:pt modelId="{E07D0003-3834-4C2F-8B92-9B78379297C1}" type="parTrans" cxnId="{8F34A50D-2968-4752-8722-5C5682DF7BA4}">
      <dgm:prSet/>
      <dgm:spPr/>
      <dgm:t>
        <a:bodyPr/>
        <a:lstStyle/>
        <a:p>
          <a:endParaRPr lang="en-IN"/>
        </a:p>
      </dgm:t>
    </dgm:pt>
    <dgm:pt modelId="{5DF472FB-4F1D-4C10-8375-0436786807CE}" type="sibTrans" cxnId="{8F34A50D-2968-4752-8722-5C5682DF7BA4}">
      <dgm:prSet/>
      <dgm:spPr/>
      <dgm:t>
        <a:bodyPr/>
        <a:lstStyle/>
        <a:p>
          <a:endParaRPr lang="en-IN"/>
        </a:p>
      </dgm:t>
    </dgm:pt>
    <dgm:pt modelId="{2DA0107F-452B-4985-AB19-3D1A26A22994}">
      <dgm:prSet/>
      <dgm:spPr/>
      <dgm:t>
        <a:bodyPr/>
        <a:lstStyle/>
        <a:p>
          <a:r>
            <a:rPr lang="en-US" dirty="0">
              <a:solidFill>
                <a:schemeClr val="tx1"/>
              </a:solidFill>
            </a:rPr>
            <a:t>(vi) Does the  firm  document the resource plan for each engagement  and   file   it for reference during the engagement?</a:t>
          </a:r>
        </a:p>
      </dgm:t>
    </dgm:pt>
    <dgm:pt modelId="{36ACEF49-ADE7-4DC3-8C96-025731F3C065}" type="parTrans" cxnId="{6A902BD5-3CF2-42FE-AD1B-ED78FA9ED801}">
      <dgm:prSet/>
      <dgm:spPr/>
      <dgm:t>
        <a:bodyPr/>
        <a:lstStyle/>
        <a:p>
          <a:endParaRPr lang="en-US"/>
        </a:p>
      </dgm:t>
    </dgm:pt>
    <dgm:pt modelId="{3F94E404-8CC2-4D82-BE3E-D93F468F6F71}" type="sibTrans" cxnId="{6A902BD5-3CF2-42FE-AD1B-ED78FA9ED801}">
      <dgm:prSet/>
      <dgm:spPr/>
      <dgm:t>
        <a:bodyPr/>
        <a:lstStyle/>
        <a:p>
          <a:endParaRPr lang="en-US"/>
        </a:p>
      </dgm:t>
    </dgm:pt>
    <dgm:pt modelId="{F2A2A2ED-4D0C-475E-B298-1BCD570290BF}">
      <dgm:prSet phldrT="[Text]" custT="1"/>
      <dgm:spPr/>
      <dgm:t>
        <a:bodyPr/>
        <a:lstStyle/>
        <a:p>
          <a:r>
            <a:rPr lang="en-US" sz="2400" dirty="0">
              <a:solidFill>
                <a:schemeClr val="tx1"/>
              </a:solidFill>
            </a:rPr>
            <a:t>(v) Does the firm monitor the </a:t>
          </a:r>
          <a:r>
            <a:rPr lang="en-US" sz="2400" dirty="0" err="1">
              <a:solidFill>
                <a:schemeClr val="tx1"/>
              </a:solidFill>
            </a:rPr>
            <a:t>Utilisation</a:t>
          </a:r>
          <a:r>
            <a:rPr lang="en-US" sz="2400" dirty="0">
              <a:solidFill>
                <a:schemeClr val="tx1"/>
              </a:solidFill>
            </a:rPr>
            <a:t> &amp; </a:t>
          </a:r>
          <a:r>
            <a:rPr lang="en-US" sz="2400" dirty="0" err="1">
              <a:solidFill>
                <a:schemeClr val="tx1"/>
              </a:solidFill>
            </a:rPr>
            <a:t>Realisation</a:t>
          </a:r>
          <a:r>
            <a:rPr lang="en-US" sz="2400" dirty="0">
              <a:solidFill>
                <a:schemeClr val="tx1"/>
              </a:solidFill>
            </a:rPr>
            <a:t> rate per employee</a:t>
          </a:r>
        </a:p>
      </dgm:t>
    </dgm:pt>
    <dgm:pt modelId="{CFFE98CA-AEE4-45E9-A938-C8E27FE6CD99}" type="sibTrans" cxnId="{88FCF8E4-87E9-4277-AE98-18B73941206D}">
      <dgm:prSet/>
      <dgm:spPr/>
      <dgm:t>
        <a:bodyPr/>
        <a:lstStyle/>
        <a:p>
          <a:endParaRPr lang="en-US"/>
        </a:p>
      </dgm:t>
    </dgm:pt>
    <dgm:pt modelId="{25AF5E57-107E-439D-919D-BEA4438E42B7}" type="parTrans" cxnId="{88FCF8E4-87E9-4277-AE98-18B73941206D}">
      <dgm:prSet/>
      <dgm:spPr/>
      <dgm:t>
        <a:bodyPr/>
        <a:lstStyle/>
        <a:p>
          <a:endParaRPr lang="en-US"/>
        </a:p>
      </dgm:t>
    </dgm:pt>
    <dgm:pt modelId="{C6BFE8F2-776F-4B24-931D-271763E23BF3}">
      <dgm:prSet/>
      <dgm:spPr/>
      <dgm:t>
        <a:bodyPr/>
        <a:lstStyle/>
        <a:p>
          <a:r>
            <a:rPr lang="en-US"/>
            <a:t>For Yes – 4 Points</a:t>
          </a:r>
        </a:p>
      </dgm:t>
    </dgm:pt>
    <dgm:pt modelId="{AB06F934-1681-4A55-90C0-4A05877EF4E4}" type="parTrans" cxnId="{EE6117C0-97BC-4B08-8FFB-2B63CE0273DE}">
      <dgm:prSet/>
      <dgm:spPr/>
    </dgm:pt>
    <dgm:pt modelId="{05127101-EEE9-445E-8399-B64B1521280F}" type="sibTrans" cxnId="{EE6117C0-97BC-4B08-8FFB-2B63CE0273DE}">
      <dgm:prSet/>
      <dgm:spPr/>
    </dgm:pt>
    <dgm:pt modelId="{BED2FC5B-995C-4EC7-9B70-D26794A95601}">
      <dgm:prSet/>
      <dgm:spPr/>
      <dgm:t>
        <a:bodyPr/>
        <a:lstStyle/>
        <a:p>
          <a:r>
            <a:rPr lang="en-US"/>
            <a:t>For No – 0 Point</a:t>
          </a:r>
          <a:endParaRPr lang="en-IN" dirty="0"/>
        </a:p>
      </dgm:t>
    </dgm:pt>
    <dgm:pt modelId="{DB62D734-8882-40F9-8EC5-9C2BE2DA102D}" type="parTrans" cxnId="{6FC63B12-8A1E-4A0C-B8E5-29D3CE942413}">
      <dgm:prSet/>
      <dgm:spPr/>
      <dgm:t>
        <a:bodyPr/>
        <a:lstStyle/>
        <a:p>
          <a:endParaRPr lang="en-US"/>
        </a:p>
      </dgm:t>
    </dgm:pt>
    <dgm:pt modelId="{4248C085-7BC3-4429-A75A-5FBF36D7638B}" type="sibTrans" cxnId="{6FC63B12-8A1E-4A0C-B8E5-29D3CE942413}">
      <dgm:prSet/>
      <dgm:spPr/>
      <dgm:t>
        <a:bodyPr/>
        <a:lstStyle/>
        <a:p>
          <a:endParaRPr lang="en-US"/>
        </a:p>
      </dgm:t>
    </dgm:pt>
    <dgm:pt modelId="{3891DDB8-1B29-431A-A158-23D688613249}">
      <dgm:prSet/>
      <dgm:spPr/>
      <dgm:t>
        <a:bodyPr/>
        <a:lstStyle/>
        <a:p>
          <a:r>
            <a:rPr lang="en-US"/>
            <a:t>Max score=4</a:t>
          </a:r>
          <a:endParaRPr lang="en-US" dirty="0"/>
        </a:p>
      </dgm:t>
    </dgm:pt>
    <dgm:pt modelId="{545627D0-FEBC-4149-B017-54EE16ABCB5B}" type="parTrans" cxnId="{675A1861-A386-4304-8983-30E04AE094EA}">
      <dgm:prSet/>
      <dgm:spPr/>
      <dgm:t>
        <a:bodyPr/>
        <a:lstStyle/>
        <a:p>
          <a:endParaRPr lang="en-US"/>
        </a:p>
      </dgm:t>
    </dgm:pt>
    <dgm:pt modelId="{4B85E207-BD27-463A-99BE-602080E22BBE}" type="sibTrans" cxnId="{675A1861-A386-4304-8983-30E04AE094EA}">
      <dgm:prSet/>
      <dgm:spPr/>
      <dgm:t>
        <a:bodyPr/>
        <a:lstStyle/>
        <a:p>
          <a:endParaRPr lang="en-US"/>
        </a:p>
      </dgm:t>
    </dgm:pt>
    <dgm:pt modelId="{7821A0E5-1A45-4915-B2B0-4148EA70A924}" type="pres">
      <dgm:prSet presAssocID="{F0394047-FA7D-4852-B06E-0D91DB2BCED9}" presName="Name0" presStyleCnt="0">
        <dgm:presLayoutVars>
          <dgm:dir/>
          <dgm:animLvl val="lvl"/>
          <dgm:resizeHandles/>
        </dgm:presLayoutVars>
      </dgm:prSet>
      <dgm:spPr/>
    </dgm:pt>
    <dgm:pt modelId="{C70D9DCA-BC5A-4D40-824B-AA2D8B772243}" type="pres">
      <dgm:prSet presAssocID="{F99D4072-3885-46C0-ADCD-FB85752EFE79}" presName="linNode" presStyleCnt="0"/>
      <dgm:spPr/>
    </dgm:pt>
    <dgm:pt modelId="{7ED0DCD3-338B-4B84-BDEB-CB38A499063F}" type="pres">
      <dgm:prSet presAssocID="{F99D4072-3885-46C0-ADCD-FB85752EFE79}" presName="parentShp" presStyleLbl="node1" presStyleIdx="0" presStyleCnt="3" custScaleX="258597">
        <dgm:presLayoutVars>
          <dgm:bulletEnabled val="1"/>
        </dgm:presLayoutVars>
      </dgm:prSet>
      <dgm:spPr/>
    </dgm:pt>
    <dgm:pt modelId="{763D18FA-6AE8-419F-85D7-C3822C64A293}" type="pres">
      <dgm:prSet presAssocID="{F99D4072-3885-46C0-ADCD-FB85752EFE79}" presName="childShp" presStyleLbl="bgAccFollowNode1" presStyleIdx="0" presStyleCnt="3">
        <dgm:presLayoutVars>
          <dgm:bulletEnabled val="1"/>
        </dgm:presLayoutVars>
      </dgm:prSet>
      <dgm:spPr/>
    </dgm:pt>
    <dgm:pt modelId="{101CDB34-2521-4923-98C9-B63C65FCD760}" type="pres">
      <dgm:prSet presAssocID="{09DF61F7-A139-4510-A8DD-56BD0ABB97EF}" presName="spacing" presStyleCnt="0"/>
      <dgm:spPr/>
    </dgm:pt>
    <dgm:pt modelId="{65F35AA8-BC57-4FA0-9EE7-BEB2FF5EFF29}" type="pres">
      <dgm:prSet presAssocID="{F2A2A2ED-4D0C-475E-B298-1BCD570290BF}" presName="linNode" presStyleCnt="0"/>
      <dgm:spPr/>
    </dgm:pt>
    <dgm:pt modelId="{83942F4F-3C6E-4FA6-9982-0BFEF8ED7589}" type="pres">
      <dgm:prSet presAssocID="{F2A2A2ED-4D0C-475E-B298-1BCD570290BF}" presName="parentShp" presStyleLbl="node1" presStyleIdx="1" presStyleCnt="3" custScaleX="253523">
        <dgm:presLayoutVars>
          <dgm:bulletEnabled val="1"/>
        </dgm:presLayoutVars>
      </dgm:prSet>
      <dgm:spPr/>
    </dgm:pt>
    <dgm:pt modelId="{B028D22A-9843-43B9-9C60-9130E4FD2F11}" type="pres">
      <dgm:prSet presAssocID="{F2A2A2ED-4D0C-475E-B298-1BCD570290BF}" presName="childShp" presStyleLbl="bgAccFollowNode1" presStyleIdx="1" presStyleCnt="3">
        <dgm:presLayoutVars>
          <dgm:bulletEnabled val="1"/>
        </dgm:presLayoutVars>
      </dgm:prSet>
      <dgm:spPr/>
    </dgm:pt>
    <dgm:pt modelId="{781A6DB3-ACAF-400C-8089-0BDA29DAEE59}" type="pres">
      <dgm:prSet presAssocID="{CFFE98CA-AEE4-45E9-A938-C8E27FE6CD99}" presName="spacing" presStyleCnt="0"/>
      <dgm:spPr/>
    </dgm:pt>
    <dgm:pt modelId="{DE837A82-835B-4BA0-80F8-0015C8A10546}" type="pres">
      <dgm:prSet presAssocID="{2DA0107F-452B-4985-AB19-3D1A26A22994}" presName="linNode" presStyleCnt="0"/>
      <dgm:spPr/>
    </dgm:pt>
    <dgm:pt modelId="{698FFD78-D18E-4876-BE6B-00ACB885CFAC}" type="pres">
      <dgm:prSet presAssocID="{2DA0107F-452B-4985-AB19-3D1A26A22994}" presName="parentShp" presStyleLbl="node1" presStyleIdx="2" presStyleCnt="3" custScaleX="251293">
        <dgm:presLayoutVars>
          <dgm:bulletEnabled val="1"/>
        </dgm:presLayoutVars>
      </dgm:prSet>
      <dgm:spPr/>
    </dgm:pt>
    <dgm:pt modelId="{671831F4-2AC8-4F08-A51F-B5CA8AE615D2}" type="pres">
      <dgm:prSet presAssocID="{2DA0107F-452B-4985-AB19-3D1A26A22994}" presName="childShp" presStyleLbl="bgAccFollowNode1" presStyleIdx="2" presStyleCnt="3">
        <dgm:presLayoutVars>
          <dgm:bulletEnabled val="1"/>
        </dgm:presLayoutVars>
      </dgm:prSet>
      <dgm:spPr/>
    </dgm:pt>
  </dgm:ptLst>
  <dgm:cxnLst>
    <dgm:cxn modelId="{8F34A50D-2968-4752-8722-5C5682DF7BA4}" srcId="{F2A2A2ED-4D0C-475E-B298-1BCD570290BF}" destId="{9E7382D2-77BF-4CEA-A0FF-4A72B1371CB1}" srcOrd="1" destOrd="0" parTransId="{E07D0003-3834-4C2F-8B92-9B78379297C1}" sibTransId="{5DF472FB-4F1D-4C10-8375-0436786807CE}"/>
    <dgm:cxn modelId="{6FC63B12-8A1E-4A0C-B8E5-29D3CE942413}" srcId="{2DA0107F-452B-4985-AB19-3D1A26A22994}" destId="{BED2FC5B-995C-4EC7-9B70-D26794A95601}" srcOrd="1" destOrd="0" parTransId="{DB62D734-8882-40F9-8EC5-9C2BE2DA102D}" sibTransId="{4248C085-7BC3-4429-A75A-5FBF36D7638B}"/>
    <dgm:cxn modelId="{688EEC16-A75E-4825-8CD5-ACAEEABF2190}" srcId="{F99D4072-3885-46C0-ADCD-FB85752EFE79}" destId="{D07EDB48-84BE-4545-8BE5-0DDED16C1A52}" srcOrd="1" destOrd="0" parTransId="{A1D6AA97-D935-4135-88C2-32371310B44A}" sibTransId="{350951C1-B55C-4F8D-97E2-1BF0D31C9CDD}"/>
    <dgm:cxn modelId="{E6CEC82A-3B6E-416E-A54E-9E22D13E2E0A}" srcId="{F99D4072-3885-46C0-ADCD-FB85752EFE79}" destId="{07DAA7D8-7DA2-4884-BD95-DAAFE80676A4}" srcOrd="0" destOrd="0" parTransId="{555B209A-B4E6-432C-B874-19A6C24378E2}" sibTransId="{D4579075-3B06-4760-886A-E13F51A39192}"/>
    <dgm:cxn modelId="{282EA42D-A786-408F-8B0D-697FDA91577A}" srcId="{F99D4072-3885-46C0-ADCD-FB85752EFE79}" destId="{C169F956-451A-44B4-B3F6-E64F5C62D5AC}" srcOrd="2" destOrd="0" parTransId="{CB621D65-2585-4C02-879B-B50A42773704}" sibTransId="{C7B112FA-5254-47D4-8239-40BB0C148C46}"/>
    <dgm:cxn modelId="{0917CB39-63CD-4397-B54F-6B4B1944C512}" type="presOf" srcId="{D07EDB48-84BE-4545-8BE5-0DDED16C1A52}" destId="{763D18FA-6AE8-419F-85D7-C3822C64A293}" srcOrd="0" destOrd="1" presId="urn:microsoft.com/office/officeart/2005/8/layout/vList6"/>
    <dgm:cxn modelId="{E577F43D-D46F-4FCB-8135-D38DB4EA8190}" type="presOf" srcId="{235C46A6-A71B-40DC-9853-6E9CF777BE1D}" destId="{B028D22A-9843-43B9-9C60-9130E4FD2F11}" srcOrd="0" destOrd="0" presId="urn:microsoft.com/office/officeart/2005/8/layout/vList6"/>
    <dgm:cxn modelId="{675A1861-A386-4304-8983-30E04AE094EA}" srcId="{2DA0107F-452B-4985-AB19-3D1A26A22994}" destId="{3891DDB8-1B29-431A-A158-23D688613249}" srcOrd="2" destOrd="0" parTransId="{545627D0-FEBC-4149-B017-54EE16ABCB5B}" sibTransId="{4B85E207-BD27-463A-99BE-602080E22BBE}"/>
    <dgm:cxn modelId="{61464466-36A0-4954-B321-55A3880CEFFB}" type="presOf" srcId="{F99D4072-3885-46C0-ADCD-FB85752EFE79}" destId="{7ED0DCD3-338B-4B84-BDEB-CB38A499063F}" srcOrd="0" destOrd="0" presId="urn:microsoft.com/office/officeart/2005/8/layout/vList6"/>
    <dgm:cxn modelId="{F0A48270-A469-40AD-B523-06BE89767EAC}" srcId="{F0394047-FA7D-4852-B06E-0D91DB2BCED9}" destId="{F99D4072-3885-46C0-ADCD-FB85752EFE79}" srcOrd="0" destOrd="0" parTransId="{BBEACD28-E492-4035-B43B-29EF2BF0F3F9}" sibTransId="{09DF61F7-A139-4510-A8DD-56BD0ABB97EF}"/>
    <dgm:cxn modelId="{FB31A27C-903E-4D6D-9940-FAA89C4BC3DF}" srcId="{F2A2A2ED-4D0C-475E-B298-1BCD570290BF}" destId="{611CAD5A-6A6A-48A2-BF80-6566C811C81F}" srcOrd="2" destOrd="0" parTransId="{A24666E2-506D-4A27-BE99-FDB273DE1920}" sibTransId="{3DC4112D-C56C-4153-88FD-305DE60FD919}"/>
    <dgm:cxn modelId="{13631C8D-A30D-48C5-AD0F-1FC8D62602D3}" type="presOf" srcId="{F0394047-FA7D-4852-B06E-0D91DB2BCED9}" destId="{7821A0E5-1A45-4915-B2B0-4148EA70A924}" srcOrd="0" destOrd="0" presId="urn:microsoft.com/office/officeart/2005/8/layout/vList6"/>
    <dgm:cxn modelId="{C2EF4299-D001-4521-8956-94A75D525EE0}" type="presOf" srcId="{C169F956-451A-44B4-B3F6-E64F5C62D5AC}" destId="{763D18FA-6AE8-419F-85D7-C3822C64A293}" srcOrd="0" destOrd="2" presId="urn:microsoft.com/office/officeart/2005/8/layout/vList6"/>
    <dgm:cxn modelId="{D6B9E3A1-A63D-47D1-8870-E042AE5E0ED3}" srcId="{F2A2A2ED-4D0C-475E-B298-1BCD570290BF}" destId="{235C46A6-A71B-40DC-9853-6E9CF777BE1D}" srcOrd="0" destOrd="0" parTransId="{6003B198-BA1A-4202-B270-509453E2CA33}" sibTransId="{9923BDC0-55F1-4D7A-91B5-0A6676309374}"/>
    <dgm:cxn modelId="{0E9E2AAA-B0C0-4B5B-9A9E-86DB8E81E766}" type="presOf" srcId="{F2A2A2ED-4D0C-475E-B298-1BCD570290BF}" destId="{83942F4F-3C6E-4FA6-9982-0BFEF8ED7589}" srcOrd="0" destOrd="0" presId="urn:microsoft.com/office/officeart/2005/8/layout/vList6"/>
    <dgm:cxn modelId="{C56D9BAA-4DE8-41BF-9E6D-CBE929DB5AA3}" type="presOf" srcId="{C6BFE8F2-776F-4B24-931D-271763E23BF3}" destId="{671831F4-2AC8-4F08-A51F-B5CA8AE615D2}" srcOrd="0" destOrd="0" presId="urn:microsoft.com/office/officeart/2005/8/layout/vList6"/>
    <dgm:cxn modelId="{EE6117C0-97BC-4B08-8FFB-2B63CE0273DE}" srcId="{2DA0107F-452B-4985-AB19-3D1A26A22994}" destId="{C6BFE8F2-776F-4B24-931D-271763E23BF3}" srcOrd="0" destOrd="0" parTransId="{AB06F934-1681-4A55-90C0-4A05877EF4E4}" sibTransId="{05127101-EEE9-445E-8399-B64B1521280F}"/>
    <dgm:cxn modelId="{951559CB-60A6-4D58-8524-AD636B259CE1}" type="presOf" srcId="{2DA0107F-452B-4985-AB19-3D1A26A22994}" destId="{698FFD78-D18E-4876-BE6B-00ACB885CFAC}" srcOrd="0" destOrd="0" presId="urn:microsoft.com/office/officeart/2005/8/layout/vList6"/>
    <dgm:cxn modelId="{6A902BD5-3CF2-42FE-AD1B-ED78FA9ED801}" srcId="{F0394047-FA7D-4852-B06E-0D91DB2BCED9}" destId="{2DA0107F-452B-4985-AB19-3D1A26A22994}" srcOrd="2" destOrd="0" parTransId="{36ACEF49-ADE7-4DC3-8C96-025731F3C065}" sibTransId="{3F94E404-8CC2-4D82-BE3E-D93F468F6F71}"/>
    <dgm:cxn modelId="{10A4A0D6-1AE3-4F9F-9148-E9988E29F546}" type="presOf" srcId="{BED2FC5B-995C-4EC7-9B70-D26794A95601}" destId="{671831F4-2AC8-4F08-A51F-B5CA8AE615D2}" srcOrd="0" destOrd="1" presId="urn:microsoft.com/office/officeart/2005/8/layout/vList6"/>
    <dgm:cxn modelId="{8BD7D6D7-A963-4DBC-A497-157F2E7ADE03}" type="presOf" srcId="{611CAD5A-6A6A-48A2-BF80-6566C811C81F}" destId="{B028D22A-9843-43B9-9C60-9130E4FD2F11}" srcOrd="0" destOrd="2" presId="urn:microsoft.com/office/officeart/2005/8/layout/vList6"/>
    <dgm:cxn modelId="{88FCF8E4-87E9-4277-AE98-18B73941206D}" srcId="{F0394047-FA7D-4852-B06E-0D91DB2BCED9}" destId="{F2A2A2ED-4D0C-475E-B298-1BCD570290BF}" srcOrd="1" destOrd="0" parTransId="{25AF5E57-107E-439D-919D-BEA4438E42B7}" sibTransId="{CFFE98CA-AEE4-45E9-A938-C8E27FE6CD99}"/>
    <dgm:cxn modelId="{DCC971F3-EA22-41C9-A08B-D6BED063565A}" type="presOf" srcId="{07DAA7D8-7DA2-4884-BD95-DAAFE80676A4}" destId="{763D18FA-6AE8-419F-85D7-C3822C64A293}" srcOrd="0" destOrd="0" presId="urn:microsoft.com/office/officeart/2005/8/layout/vList6"/>
    <dgm:cxn modelId="{3CE05CF7-91C3-4E8C-89AD-465597964DD6}" type="presOf" srcId="{9E7382D2-77BF-4CEA-A0FF-4A72B1371CB1}" destId="{B028D22A-9843-43B9-9C60-9130E4FD2F11}" srcOrd="0" destOrd="1" presId="urn:microsoft.com/office/officeart/2005/8/layout/vList6"/>
    <dgm:cxn modelId="{375D03FB-3B06-4718-A664-89BFFBBC6C99}" type="presOf" srcId="{3891DDB8-1B29-431A-A158-23D688613249}" destId="{671831F4-2AC8-4F08-A51F-B5CA8AE615D2}" srcOrd="0" destOrd="2" presId="urn:microsoft.com/office/officeart/2005/8/layout/vList6"/>
    <dgm:cxn modelId="{EE3AEB62-66B5-4E81-9E74-D5865480C173}" type="presParOf" srcId="{7821A0E5-1A45-4915-B2B0-4148EA70A924}" destId="{C70D9DCA-BC5A-4D40-824B-AA2D8B772243}" srcOrd="0" destOrd="0" presId="urn:microsoft.com/office/officeart/2005/8/layout/vList6"/>
    <dgm:cxn modelId="{08C55041-C758-4A17-80F6-82C6F4B6767C}" type="presParOf" srcId="{C70D9DCA-BC5A-4D40-824B-AA2D8B772243}" destId="{7ED0DCD3-338B-4B84-BDEB-CB38A499063F}" srcOrd="0" destOrd="0" presId="urn:microsoft.com/office/officeart/2005/8/layout/vList6"/>
    <dgm:cxn modelId="{BDF7E09E-8997-4ADB-9F43-38F8D1ABCC38}" type="presParOf" srcId="{C70D9DCA-BC5A-4D40-824B-AA2D8B772243}" destId="{763D18FA-6AE8-419F-85D7-C3822C64A293}" srcOrd="1" destOrd="0" presId="urn:microsoft.com/office/officeart/2005/8/layout/vList6"/>
    <dgm:cxn modelId="{BEAA9B48-8F67-4439-AD8C-1686BCFC86D4}" type="presParOf" srcId="{7821A0E5-1A45-4915-B2B0-4148EA70A924}" destId="{101CDB34-2521-4923-98C9-B63C65FCD760}" srcOrd="1" destOrd="0" presId="urn:microsoft.com/office/officeart/2005/8/layout/vList6"/>
    <dgm:cxn modelId="{44EAEED3-7238-4878-AAFF-D696E62E54E1}" type="presParOf" srcId="{7821A0E5-1A45-4915-B2B0-4148EA70A924}" destId="{65F35AA8-BC57-4FA0-9EE7-BEB2FF5EFF29}" srcOrd="2" destOrd="0" presId="urn:microsoft.com/office/officeart/2005/8/layout/vList6"/>
    <dgm:cxn modelId="{1F12A4E4-664B-4317-BB3F-3627B9E062FC}" type="presParOf" srcId="{65F35AA8-BC57-4FA0-9EE7-BEB2FF5EFF29}" destId="{83942F4F-3C6E-4FA6-9982-0BFEF8ED7589}" srcOrd="0" destOrd="0" presId="urn:microsoft.com/office/officeart/2005/8/layout/vList6"/>
    <dgm:cxn modelId="{122E0575-26B7-4911-9034-0982207B1964}" type="presParOf" srcId="{65F35AA8-BC57-4FA0-9EE7-BEB2FF5EFF29}" destId="{B028D22A-9843-43B9-9C60-9130E4FD2F11}" srcOrd="1" destOrd="0" presId="urn:microsoft.com/office/officeart/2005/8/layout/vList6"/>
    <dgm:cxn modelId="{2D331092-8DEE-4452-9071-F406578C4530}" type="presParOf" srcId="{7821A0E5-1A45-4915-B2B0-4148EA70A924}" destId="{781A6DB3-ACAF-400C-8089-0BDA29DAEE59}" srcOrd="3" destOrd="0" presId="urn:microsoft.com/office/officeart/2005/8/layout/vList6"/>
    <dgm:cxn modelId="{ECF7671A-A02C-41F5-8521-BC3579A7AB2D}" type="presParOf" srcId="{7821A0E5-1A45-4915-B2B0-4148EA70A924}" destId="{DE837A82-835B-4BA0-80F8-0015C8A10546}" srcOrd="4" destOrd="0" presId="urn:microsoft.com/office/officeart/2005/8/layout/vList6"/>
    <dgm:cxn modelId="{461364E6-4F1E-4F20-95A0-4D7B7D9AFA66}" type="presParOf" srcId="{DE837A82-835B-4BA0-80F8-0015C8A10546}" destId="{698FFD78-D18E-4876-BE6B-00ACB885CFAC}" srcOrd="0" destOrd="0" presId="urn:microsoft.com/office/officeart/2005/8/layout/vList6"/>
    <dgm:cxn modelId="{783069AD-F58C-44E8-B528-848E83D5955A}" type="presParOf" srcId="{DE837A82-835B-4BA0-80F8-0015C8A10546}" destId="{671831F4-2AC8-4F08-A51F-B5CA8AE615D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B76727D-F386-43C6-A388-E714E2743A6B}" type="doc">
      <dgm:prSet loTypeId="urn:microsoft.com/office/officeart/2005/8/layout/lProcess2" loCatId="list" qsTypeId="urn:microsoft.com/office/officeart/2005/8/quickstyle/simple1" qsCatId="simple" csTypeId="urn:microsoft.com/office/officeart/2005/8/colors/accent3_1" csCatId="accent3" phldr="1"/>
      <dgm:spPr/>
      <dgm:t>
        <a:bodyPr/>
        <a:lstStyle/>
        <a:p>
          <a:endParaRPr lang="en-US"/>
        </a:p>
      </dgm:t>
    </dgm:pt>
    <dgm:pt modelId="{CB962392-23BF-45B0-9788-066A7A292464}">
      <dgm:prSet phldrT="[Text]" custT="1"/>
      <dgm:spPr/>
      <dgm:t>
        <a:bodyPr/>
        <a:lstStyle/>
        <a:p>
          <a:endParaRPr lang="en-US" sz="2400" dirty="0"/>
        </a:p>
        <a:p>
          <a:endParaRPr lang="en-US" sz="2400" dirty="0"/>
        </a:p>
        <a:p>
          <a:endParaRPr lang="en-US" sz="2400" dirty="0"/>
        </a:p>
        <a:p>
          <a:endParaRPr lang="en-US" sz="2400" dirty="0"/>
        </a:p>
        <a:p>
          <a:r>
            <a:rPr lang="en-US" sz="2400" dirty="0"/>
            <a:t>(x) Special policies to provide people time to rejuvenate especially after busy audit seasons</a:t>
          </a:r>
        </a:p>
      </dgm:t>
    </dgm:pt>
    <dgm:pt modelId="{E0320158-9379-44F7-A32D-5BCBDC52FAE5}" type="parTrans" cxnId="{091D1EE8-D153-4C84-B853-604B08E9986E}">
      <dgm:prSet/>
      <dgm:spPr/>
      <dgm:t>
        <a:bodyPr/>
        <a:lstStyle/>
        <a:p>
          <a:endParaRPr lang="en-US"/>
        </a:p>
      </dgm:t>
    </dgm:pt>
    <dgm:pt modelId="{C6387C1D-1EC6-4D94-97F2-31551FAC92D2}" type="sibTrans" cxnId="{091D1EE8-D153-4C84-B853-604B08E9986E}">
      <dgm:prSet/>
      <dgm:spPr/>
      <dgm:t>
        <a:bodyPr/>
        <a:lstStyle/>
        <a:p>
          <a:endParaRPr lang="en-US"/>
        </a:p>
      </dgm:t>
    </dgm:pt>
    <dgm:pt modelId="{0678A6B0-0E6D-42F7-92E9-46D8178E355B}">
      <dgm:prSet phldrT="[Text]"/>
      <dgm:spPr/>
      <dgm:t>
        <a:bodyPr/>
        <a:lstStyle/>
        <a:p>
          <a:r>
            <a:rPr lang="en-US" dirty="0"/>
            <a:t>For Yes – 4 Points</a:t>
          </a:r>
          <a:endParaRPr lang="en-IN" dirty="0"/>
        </a:p>
        <a:p>
          <a:r>
            <a:rPr lang="en-US" dirty="0"/>
            <a:t>For No – 0 Point</a:t>
          </a:r>
        </a:p>
        <a:p>
          <a:r>
            <a:rPr lang="en-US" dirty="0">
              <a:solidFill>
                <a:prstClr val="black">
                  <a:hueOff val="0"/>
                  <a:satOff val="0"/>
                  <a:lumOff val="0"/>
                  <a:alphaOff val="0"/>
                </a:prstClr>
              </a:solidFill>
              <a:latin typeface="Franklin Gothic Book"/>
              <a:ea typeface="+mn-ea"/>
              <a:cs typeface="+mn-cs"/>
            </a:rPr>
            <a:t>Max score=4</a:t>
          </a:r>
          <a:endParaRPr lang="en-US" dirty="0"/>
        </a:p>
      </dgm:t>
    </dgm:pt>
    <dgm:pt modelId="{7D9CE017-B998-4009-87DE-78AA99E5E04E}" type="parTrans" cxnId="{5980CB04-B41C-4F15-8A4C-0112E10FA4F3}">
      <dgm:prSet/>
      <dgm:spPr/>
      <dgm:t>
        <a:bodyPr/>
        <a:lstStyle/>
        <a:p>
          <a:endParaRPr lang="en-US"/>
        </a:p>
      </dgm:t>
    </dgm:pt>
    <dgm:pt modelId="{96B17BDB-B513-4D3F-A44A-1DAC27E3D49D}" type="sibTrans" cxnId="{5980CB04-B41C-4F15-8A4C-0112E10FA4F3}">
      <dgm:prSet/>
      <dgm:spPr/>
      <dgm:t>
        <a:bodyPr/>
        <a:lstStyle/>
        <a:p>
          <a:endParaRPr lang="en-US"/>
        </a:p>
      </dgm:t>
    </dgm:pt>
    <dgm:pt modelId="{ED58286C-20DC-4FB8-91B5-4DDBEB84B3EA}">
      <dgm:prSet phldrT="[Text]" custT="1"/>
      <dgm:spPr/>
      <dgm:t>
        <a:bodyPr/>
        <a:lstStyle/>
        <a:p>
          <a:endParaRPr lang="en-US" sz="1300" dirty="0"/>
        </a:p>
        <a:p>
          <a:endParaRPr lang="en-US" sz="1300" dirty="0"/>
        </a:p>
        <a:p>
          <a:endParaRPr lang="en-US" sz="2800" dirty="0"/>
        </a:p>
        <a:p>
          <a:endParaRPr lang="en-US" sz="2400" dirty="0"/>
        </a:p>
        <a:p>
          <a:r>
            <a:rPr lang="en-US" sz="2400" b="0" dirty="0"/>
            <a:t> (xi) Focused policies and support for staff well - being, engagement and communication</a:t>
          </a:r>
        </a:p>
      </dgm:t>
    </dgm:pt>
    <dgm:pt modelId="{98971C01-4FE0-479D-AE82-98FAD097A4EB}" type="parTrans" cxnId="{99894D2D-D987-458F-80EB-B6702F3DE85F}">
      <dgm:prSet/>
      <dgm:spPr/>
      <dgm:t>
        <a:bodyPr/>
        <a:lstStyle/>
        <a:p>
          <a:endParaRPr lang="en-US"/>
        </a:p>
      </dgm:t>
    </dgm:pt>
    <dgm:pt modelId="{DDC80AB5-70BD-4EBD-BA58-ED89F914BEFC}" type="sibTrans" cxnId="{99894D2D-D987-458F-80EB-B6702F3DE85F}">
      <dgm:prSet/>
      <dgm:spPr/>
      <dgm:t>
        <a:bodyPr/>
        <a:lstStyle/>
        <a:p>
          <a:endParaRPr lang="en-US"/>
        </a:p>
      </dgm:t>
    </dgm:pt>
    <dgm:pt modelId="{C46D9C63-E7B8-4573-AF32-CBB9DB90CAC9}">
      <dgm:prSet phldrT="[Text]"/>
      <dgm:spPr/>
      <dgm:t>
        <a:bodyPr/>
        <a:lstStyle/>
        <a:p>
          <a:r>
            <a:rPr lang="en-US" dirty="0"/>
            <a:t>For Yes – 8 Points</a:t>
          </a:r>
          <a:endParaRPr lang="en-IN" dirty="0"/>
        </a:p>
        <a:p>
          <a:r>
            <a:rPr lang="en-US" dirty="0"/>
            <a:t>For No – 0 Point</a:t>
          </a:r>
        </a:p>
        <a:p>
          <a:r>
            <a:rPr lang="en-US" dirty="0">
              <a:solidFill>
                <a:prstClr val="black">
                  <a:hueOff val="0"/>
                  <a:satOff val="0"/>
                  <a:lumOff val="0"/>
                  <a:alphaOff val="0"/>
                </a:prstClr>
              </a:solidFill>
              <a:latin typeface="Franklin Gothic Book"/>
              <a:ea typeface="+mn-ea"/>
              <a:cs typeface="+mn-cs"/>
            </a:rPr>
            <a:t>Max score=4</a:t>
          </a:r>
          <a:endParaRPr lang="en-US" dirty="0"/>
        </a:p>
      </dgm:t>
    </dgm:pt>
    <dgm:pt modelId="{07082C01-C66B-4991-9E20-B51C1622FACC}" type="parTrans" cxnId="{CAA5D725-25A7-473A-9238-C06A0298448A}">
      <dgm:prSet/>
      <dgm:spPr/>
      <dgm:t>
        <a:bodyPr/>
        <a:lstStyle/>
        <a:p>
          <a:endParaRPr lang="en-US"/>
        </a:p>
      </dgm:t>
    </dgm:pt>
    <dgm:pt modelId="{80A4B77E-8E67-4D19-A092-221D340F61F5}" type="sibTrans" cxnId="{CAA5D725-25A7-473A-9238-C06A0298448A}">
      <dgm:prSet/>
      <dgm:spPr/>
      <dgm:t>
        <a:bodyPr/>
        <a:lstStyle/>
        <a:p>
          <a:endParaRPr lang="en-US"/>
        </a:p>
      </dgm:t>
    </dgm:pt>
    <dgm:pt modelId="{A3557B8B-F1E1-4098-9711-74EAB7AB468B}">
      <dgm:prSet phldrT="[Text]"/>
      <dgm:spPr/>
      <dgm:t>
        <a:bodyPr/>
        <a:lstStyle/>
        <a:p>
          <a:r>
            <a:rPr lang="en-US" dirty="0"/>
            <a:t>For Yes – 8 Points</a:t>
          </a:r>
          <a:br>
            <a:rPr lang="en-US" dirty="0"/>
          </a:br>
          <a:r>
            <a:rPr lang="en-US" dirty="0"/>
            <a:t>For No – 0 Point</a:t>
          </a:r>
        </a:p>
        <a:p>
          <a:r>
            <a:rPr lang="en-US" dirty="0">
              <a:solidFill>
                <a:prstClr val="black">
                  <a:hueOff val="0"/>
                  <a:satOff val="0"/>
                  <a:lumOff val="0"/>
                  <a:alphaOff val="0"/>
                </a:prstClr>
              </a:solidFill>
              <a:latin typeface="Franklin Gothic Book"/>
              <a:ea typeface="+mn-ea"/>
              <a:cs typeface="+mn-cs"/>
            </a:rPr>
            <a:t>Max score=8</a:t>
          </a:r>
          <a:endParaRPr lang="en-US" dirty="0"/>
        </a:p>
      </dgm:t>
    </dgm:pt>
    <dgm:pt modelId="{98AF5D40-6F82-4D49-AA95-461E139218A4}" type="sibTrans" cxnId="{34B35FC3-4F05-4F45-BB51-9565E14AD4E0}">
      <dgm:prSet/>
      <dgm:spPr/>
      <dgm:t>
        <a:bodyPr/>
        <a:lstStyle/>
        <a:p>
          <a:endParaRPr lang="en-US"/>
        </a:p>
      </dgm:t>
    </dgm:pt>
    <dgm:pt modelId="{AA9103B1-38CE-430F-9615-1DB0CD8ABE63}" type="parTrans" cxnId="{34B35FC3-4F05-4F45-BB51-9565E14AD4E0}">
      <dgm:prSet/>
      <dgm:spPr/>
      <dgm:t>
        <a:bodyPr/>
        <a:lstStyle/>
        <a:p>
          <a:endParaRPr lang="en-US"/>
        </a:p>
      </dgm:t>
    </dgm:pt>
    <dgm:pt modelId="{06907E30-9707-488C-A754-E4D03BC82483}">
      <dgm:prSet phldrT="[Text]" custT="1"/>
      <dgm:spPr/>
      <dgm:t>
        <a:bodyPr/>
        <a:lstStyle/>
        <a:p>
          <a:endParaRPr lang="en-US" sz="900" dirty="0"/>
        </a:p>
        <a:p>
          <a:endParaRPr lang="en-US" sz="900" dirty="0"/>
        </a:p>
        <a:p>
          <a:endParaRPr lang="en-US" sz="900" dirty="0"/>
        </a:p>
        <a:p>
          <a:endParaRPr lang="en-US" sz="2000" dirty="0"/>
        </a:p>
        <a:p>
          <a:endParaRPr lang="en-US" sz="2000" dirty="0"/>
        </a:p>
        <a:p>
          <a:r>
            <a:rPr lang="en-US" sz="2000" dirty="0"/>
            <a:t> </a:t>
          </a:r>
        </a:p>
        <a:p>
          <a:r>
            <a:rPr lang="en-US" sz="2400" dirty="0"/>
            <a:t>( xii) An established mechanism to listen to people and their views and suggestions. Credible Employee survey and its outcome demonstrate how well people are taken care of and heard.</a:t>
          </a:r>
        </a:p>
      </dgm:t>
    </dgm:pt>
    <dgm:pt modelId="{90700BEE-47CA-4497-88B4-73D254BFF7AD}" type="sibTrans" cxnId="{B01574E4-CF5D-4C00-91CB-E4B4C05E77C6}">
      <dgm:prSet/>
      <dgm:spPr/>
      <dgm:t>
        <a:bodyPr/>
        <a:lstStyle/>
        <a:p>
          <a:endParaRPr lang="en-US"/>
        </a:p>
      </dgm:t>
    </dgm:pt>
    <dgm:pt modelId="{C9FE4898-AEBB-4204-9644-86C3F1F4FAAE}" type="parTrans" cxnId="{B01574E4-CF5D-4C00-91CB-E4B4C05E77C6}">
      <dgm:prSet/>
      <dgm:spPr/>
      <dgm:t>
        <a:bodyPr/>
        <a:lstStyle/>
        <a:p>
          <a:endParaRPr lang="en-US"/>
        </a:p>
      </dgm:t>
    </dgm:pt>
    <dgm:pt modelId="{27E53601-4876-4530-82E7-26C2815CAF4D}" type="pres">
      <dgm:prSet presAssocID="{7B76727D-F386-43C6-A388-E714E2743A6B}" presName="theList" presStyleCnt="0">
        <dgm:presLayoutVars>
          <dgm:dir/>
          <dgm:animLvl val="lvl"/>
          <dgm:resizeHandles val="exact"/>
        </dgm:presLayoutVars>
      </dgm:prSet>
      <dgm:spPr/>
    </dgm:pt>
    <dgm:pt modelId="{7E77BD33-F078-46E9-AC7E-EB7A4F74DA0B}" type="pres">
      <dgm:prSet presAssocID="{CB962392-23BF-45B0-9788-066A7A292464}" presName="compNode" presStyleCnt="0"/>
      <dgm:spPr/>
    </dgm:pt>
    <dgm:pt modelId="{E6E29604-9944-482F-85A9-4C4A2A364FFD}" type="pres">
      <dgm:prSet presAssocID="{CB962392-23BF-45B0-9788-066A7A292464}" presName="aNode" presStyleLbl="bgShp" presStyleIdx="0" presStyleCnt="3" custScaleX="72576"/>
      <dgm:spPr/>
    </dgm:pt>
    <dgm:pt modelId="{C768D6FA-9696-40B9-AE1E-09C0FC0FFE49}" type="pres">
      <dgm:prSet presAssocID="{CB962392-23BF-45B0-9788-066A7A292464}" presName="textNode" presStyleLbl="bgShp" presStyleIdx="0" presStyleCnt="3"/>
      <dgm:spPr/>
    </dgm:pt>
    <dgm:pt modelId="{D7B6D71B-7B86-4D95-B15A-7D4D1F7D5BCA}" type="pres">
      <dgm:prSet presAssocID="{CB962392-23BF-45B0-9788-066A7A292464}" presName="compChildNode" presStyleCnt="0"/>
      <dgm:spPr/>
    </dgm:pt>
    <dgm:pt modelId="{68926278-D6D9-43E0-9A8D-795966CE90D4}" type="pres">
      <dgm:prSet presAssocID="{CB962392-23BF-45B0-9788-066A7A292464}" presName="theInnerList" presStyleCnt="0"/>
      <dgm:spPr/>
    </dgm:pt>
    <dgm:pt modelId="{0139DE11-0780-4FD3-8444-422DBC14C6EC}" type="pres">
      <dgm:prSet presAssocID="{0678A6B0-0E6D-42F7-92E9-46D8178E355B}" presName="childNode" presStyleLbl="node1" presStyleIdx="0" presStyleCnt="3" custScaleX="74320" custScaleY="41145" custLinFactNeighborX="-882" custLinFactNeighborY="27183">
        <dgm:presLayoutVars>
          <dgm:bulletEnabled val="1"/>
        </dgm:presLayoutVars>
      </dgm:prSet>
      <dgm:spPr/>
    </dgm:pt>
    <dgm:pt modelId="{EE8A5974-376F-4A49-AB0B-9D7757206AAF}" type="pres">
      <dgm:prSet presAssocID="{CB962392-23BF-45B0-9788-066A7A292464}" presName="aSpace" presStyleCnt="0"/>
      <dgm:spPr/>
    </dgm:pt>
    <dgm:pt modelId="{EB92F591-E162-4FE1-834F-622042984BAD}" type="pres">
      <dgm:prSet presAssocID="{ED58286C-20DC-4FB8-91B5-4DDBEB84B3EA}" presName="compNode" presStyleCnt="0"/>
      <dgm:spPr/>
    </dgm:pt>
    <dgm:pt modelId="{C7F9D900-F41E-4524-9C05-6E35AE9A31DD}" type="pres">
      <dgm:prSet presAssocID="{ED58286C-20DC-4FB8-91B5-4DDBEB84B3EA}" presName="aNode" presStyleLbl="bgShp" presStyleIdx="1" presStyleCnt="3" custScaleX="68471"/>
      <dgm:spPr/>
    </dgm:pt>
    <dgm:pt modelId="{7E34794C-9247-4D45-A755-A9443B3144A0}" type="pres">
      <dgm:prSet presAssocID="{ED58286C-20DC-4FB8-91B5-4DDBEB84B3EA}" presName="textNode" presStyleLbl="bgShp" presStyleIdx="1" presStyleCnt="3"/>
      <dgm:spPr/>
    </dgm:pt>
    <dgm:pt modelId="{B24C4BC1-B4FD-4F97-94D5-1B4368E696E4}" type="pres">
      <dgm:prSet presAssocID="{ED58286C-20DC-4FB8-91B5-4DDBEB84B3EA}" presName="compChildNode" presStyleCnt="0"/>
      <dgm:spPr/>
    </dgm:pt>
    <dgm:pt modelId="{101493FA-D385-419E-B15A-C2F01EDD9E70}" type="pres">
      <dgm:prSet presAssocID="{ED58286C-20DC-4FB8-91B5-4DDBEB84B3EA}" presName="theInnerList" presStyleCnt="0"/>
      <dgm:spPr/>
    </dgm:pt>
    <dgm:pt modelId="{1E1F8D48-B450-4385-B144-87294BED9BA3}" type="pres">
      <dgm:prSet presAssocID="{C46D9C63-E7B8-4573-AF32-CBB9DB90CAC9}" presName="childNode" presStyleLbl="node1" presStyleIdx="1" presStyleCnt="3" custScaleX="71123" custScaleY="39823" custLinFactNeighborX="222" custLinFactNeighborY="29826">
        <dgm:presLayoutVars>
          <dgm:bulletEnabled val="1"/>
        </dgm:presLayoutVars>
      </dgm:prSet>
      <dgm:spPr/>
    </dgm:pt>
    <dgm:pt modelId="{75468271-A0EF-410B-A134-08335EA08889}" type="pres">
      <dgm:prSet presAssocID="{ED58286C-20DC-4FB8-91B5-4DDBEB84B3EA}" presName="aSpace" presStyleCnt="0"/>
      <dgm:spPr/>
    </dgm:pt>
    <dgm:pt modelId="{9F78FD85-3D10-4F57-8E92-932879302BCE}" type="pres">
      <dgm:prSet presAssocID="{06907E30-9707-488C-A754-E4D03BC82483}" presName="compNode" presStyleCnt="0"/>
      <dgm:spPr/>
    </dgm:pt>
    <dgm:pt modelId="{C7294149-2C38-4F58-9BC3-6A3B2B25CB44}" type="pres">
      <dgm:prSet presAssocID="{06907E30-9707-488C-A754-E4D03BC82483}" presName="aNode" presStyleLbl="bgShp" presStyleIdx="2" presStyleCnt="3"/>
      <dgm:spPr/>
    </dgm:pt>
    <dgm:pt modelId="{E47A0920-3229-47FA-8075-35C29212B7DC}" type="pres">
      <dgm:prSet presAssocID="{06907E30-9707-488C-A754-E4D03BC82483}" presName="textNode" presStyleLbl="bgShp" presStyleIdx="2" presStyleCnt="3"/>
      <dgm:spPr/>
    </dgm:pt>
    <dgm:pt modelId="{52408863-DD50-4EB5-BFC5-89DDA1DF7E59}" type="pres">
      <dgm:prSet presAssocID="{06907E30-9707-488C-A754-E4D03BC82483}" presName="compChildNode" presStyleCnt="0"/>
      <dgm:spPr/>
    </dgm:pt>
    <dgm:pt modelId="{65E9FD89-9A92-4ADE-9F2A-C158CAC3FA84}" type="pres">
      <dgm:prSet presAssocID="{06907E30-9707-488C-A754-E4D03BC82483}" presName="theInnerList" presStyleCnt="0"/>
      <dgm:spPr/>
    </dgm:pt>
    <dgm:pt modelId="{6AE61E00-D175-477E-8C13-7A51ABAA0C6C}" type="pres">
      <dgm:prSet presAssocID="{A3557B8B-F1E1-4098-9711-74EAB7AB468B}" presName="childNode" presStyleLbl="node1" presStyleIdx="2" presStyleCnt="3" custScaleY="45107" custLinFactNeighborX="2975" custLinFactNeighborY="33128">
        <dgm:presLayoutVars>
          <dgm:bulletEnabled val="1"/>
        </dgm:presLayoutVars>
      </dgm:prSet>
      <dgm:spPr/>
    </dgm:pt>
  </dgm:ptLst>
  <dgm:cxnLst>
    <dgm:cxn modelId="{5980CB04-B41C-4F15-8A4C-0112E10FA4F3}" srcId="{CB962392-23BF-45B0-9788-066A7A292464}" destId="{0678A6B0-0E6D-42F7-92E9-46D8178E355B}" srcOrd="0" destOrd="0" parTransId="{7D9CE017-B998-4009-87DE-78AA99E5E04E}" sibTransId="{96B17BDB-B513-4D3F-A44A-1DAC27E3D49D}"/>
    <dgm:cxn modelId="{E4141D10-0722-4AAC-BBEC-A05A738A323C}" type="presOf" srcId="{CB962392-23BF-45B0-9788-066A7A292464}" destId="{E6E29604-9944-482F-85A9-4C4A2A364FFD}" srcOrd="0" destOrd="0" presId="urn:microsoft.com/office/officeart/2005/8/layout/lProcess2"/>
    <dgm:cxn modelId="{F613A11D-9B5E-43EA-A94E-9594B586D96B}" type="presOf" srcId="{CB962392-23BF-45B0-9788-066A7A292464}" destId="{C768D6FA-9696-40B9-AE1E-09C0FC0FFE49}" srcOrd="1" destOrd="0" presId="urn:microsoft.com/office/officeart/2005/8/layout/lProcess2"/>
    <dgm:cxn modelId="{CAA5D725-25A7-473A-9238-C06A0298448A}" srcId="{ED58286C-20DC-4FB8-91B5-4DDBEB84B3EA}" destId="{C46D9C63-E7B8-4573-AF32-CBB9DB90CAC9}" srcOrd="0" destOrd="0" parTransId="{07082C01-C66B-4991-9E20-B51C1622FACC}" sibTransId="{80A4B77E-8E67-4D19-A092-221D340F61F5}"/>
    <dgm:cxn modelId="{99894D2D-D987-458F-80EB-B6702F3DE85F}" srcId="{7B76727D-F386-43C6-A388-E714E2743A6B}" destId="{ED58286C-20DC-4FB8-91B5-4DDBEB84B3EA}" srcOrd="1" destOrd="0" parTransId="{98971C01-4FE0-479D-AE82-98FAD097A4EB}" sibTransId="{DDC80AB5-70BD-4EBD-BA58-ED89F914BEFC}"/>
    <dgm:cxn modelId="{203B7B2F-8003-4648-9E57-8DF7B542C103}" type="presOf" srcId="{06907E30-9707-488C-A754-E4D03BC82483}" destId="{E47A0920-3229-47FA-8075-35C29212B7DC}" srcOrd="1" destOrd="0" presId="urn:microsoft.com/office/officeart/2005/8/layout/lProcess2"/>
    <dgm:cxn modelId="{AA566348-96BE-4AF2-AA3F-22E3FE9AFA78}" type="presOf" srcId="{A3557B8B-F1E1-4098-9711-74EAB7AB468B}" destId="{6AE61E00-D175-477E-8C13-7A51ABAA0C6C}" srcOrd="0" destOrd="0" presId="urn:microsoft.com/office/officeart/2005/8/layout/lProcess2"/>
    <dgm:cxn modelId="{54E6AC49-18E0-4D56-A574-D357D5D5F90A}" type="presOf" srcId="{C46D9C63-E7B8-4573-AF32-CBB9DB90CAC9}" destId="{1E1F8D48-B450-4385-B144-87294BED9BA3}" srcOrd="0" destOrd="0" presId="urn:microsoft.com/office/officeart/2005/8/layout/lProcess2"/>
    <dgm:cxn modelId="{33F6FD5D-E2EC-4B21-A5BD-1E43481355B6}" type="presOf" srcId="{0678A6B0-0E6D-42F7-92E9-46D8178E355B}" destId="{0139DE11-0780-4FD3-8444-422DBC14C6EC}" srcOrd="0" destOrd="0" presId="urn:microsoft.com/office/officeart/2005/8/layout/lProcess2"/>
    <dgm:cxn modelId="{14933573-0154-4952-A1A7-50FF76554FBE}" type="presOf" srcId="{ED58286C-20DC-4FB8-91B5-4DDBEB84B3EA}" destId="{C7F9D900-F41E-4524-9C05-6E35AE9A31DD}" srcOrd="0" destOrd="0" presId="urn:microsoft.com/office/officeart/2005/8/layout/lProcess2"/>
    <dgm:cxn modelId="{91F9D8A0-B583-4DB7-905B-A64066E5E4AD}" type="presOf" srcId="{06907E30-9707-488C-A754-E4D03BC82483}" destId="{C7294149-2C38-4F58-9BC3-6A3B2B25CB44}" srcOrd="0" destOrd="0" presId="urn:microsoft.com/office/officeart/2005/8/layout/lProcess2"/>
    <dgm:cxn modelId="{B22C0AB9-8C47-4941-8B47-D3249FA052AC}" type="presOf" srcId="{7B76727D-F386-43C6-A388-E714E2743A6B}" destId="{27E53601-4876-4530-82E7-26C2815CAF4D}" srcOrd="0" destOrd="0" presId="urn:microsoft.com/office/officeart/2005/8/layout/lProcess2"/>
    <dgm:cxn modelId="{34B35FC3-4F05-4F45-BB51-9565E14AD4E0}" srcId="{06907E30-9707-488C-A754-E4D03BC82483}" destId="{A3557B8B-F1E1-4098-9711-74EAB7AB468B}" srcOrd="0" destOrd="0" parTransId="{AA9103B1-38CE-430F-9615-1DB0CD8ABE63}" sibTransId="{98AF5D40-6F82-4D49-AA95-461E139218A4}"/>
    <dgm:cxn modelId="{B01574E4-CF5D-4C00-91CB-E4B4C05E77C6}" srcId="{7B76727D-F386-43C6-A388-E714E2743A6B}" destId="{06907E30-9707-488C-A754-E4D03BC82483}" srcOrd="2" destOrd="0" parTransId="{C9FE4898-AEBB-4204-9644-86C3F1F4FAAE}" sibTransId="{90700BEE-47CA-4497-88B4-73D254BFF7AD}"/>
    <dgm:cxn modelId="{091D1EE8-D153-4C84-B853-604B08E9986E}" srcId="{7B76727D-F386-43C6-A388-E714E2743A6B}" destId="{CB962392-23BF-45B0-9788-066A7A292464}" srcOrd="0" destOrd="0" parTransId="{E0320158-9379-44F7-A32D-5BCBDC52FAE5}" sibTransId="{C6387C1D-1EC6-4D94-97F2-31551FAC92D2}"/>
    <dgm:cxn modelId="{0A0727F8-7EEB-4277-B4D2-E4BF1D34B037}" type="presOf" srcId="{ED58286C-20DC-4FB8-91B5-4DDBEB84B3EA}" destId="{7E34794C-9247-4D45-A755-A9443B3144A0}" srcOrd="1" destOrd="0" presId="urn:microsoft.com/office/officeart/2005/8/layout/lProcess2"/>
    <dgm:cxn modelId="{7E472946-7E19-490E-A616-91402D9336B7}" type="presParOf" srcId="{27E53601-4876-4530-82E7-26C2815CAF4D}" destId="{7E77BD33-F078-46E9-AC7E-EB7A4F74DA0B}" srcOrd="0" destOrd="0" presId="urn:microsoft.com/office/officeart/2005/8/layout/lProcess2"/>
    <dgm:cxn modelId="{FC536D0E-0C75-450D-A3EC-6B12070EFB1D}" type="presParOf" srcId="{7E77BD33-F078-46E9-AC7E-EB7A4F74DA0B}" destId="{E6E29604-9944-482F-85A9-4C4A2A364FFD}" srcOrd="0" destOrd="0" presId="urn:microsoft.com/office/officeart/2005/8/layout/lProcess2"/>
    <dgm:cxn modelId="{84129724-2B5D-406B-80EF-196FBDEB15BB}" type="presParOf" srcId="{7E77BD33-F078-46E9-AC7E-EB7A4F74DA0B}" destId="{C768D6FA-9696-40B9-AE1E-09C0FC0FFE49}" srcOrd="1" destOrd="0" presId="urn:microsoft.com/office/officeart/2005/8/layout/lProcess2"/>
    <dgm:cxn modelId="{48F617DB-4A85-4981-B1BE-DE9F3C3414B5}" type="presParOf" srcId="{7E77BD33-F078-46E9-AC7E-EB7A4F74DA0B}" destId="{D7B6D71B-7B86-4D95-B15A-7D4D1F7D5BCA}" srcOrd="2" destOrd="0" presId="urn:microsoft.com/office/officeart/2005/8/layout/lProcess2"/>
    <dgm:cxn modelId="{88E23AD1-9854-4A87-8332-C8BAC6CD2E69}" type="presParOf" srcId="{D7B6D71B-7B86-4D95-B15A-7D4D1F7D5BCA}" destId="{68926278-D6D9-43E0-9A8D-795966CE90D4}" srcOrd="0" destOrd="0" presId="urn:microsoft.com/office/officeart/2005/8/layout/lProcess2"/>
    <dgm:cxn modelId="{C42BC65F-9498-4049-9C98-D0B7B11CEC32}" type="presParOf" srcId="{68926278-D6D9-43E0-9A8D-795966CE90D4}" destId="{0139DE11-0780-4FD3-8444-422DBC14C6EC}" srcOrd="0" destOrd="0" presId="urn:microsoft.com/office/officeart/2005/8/layout/lProcess2"/>
    <dgm:cxn modelId="{ED63C4D3-43CE-4299-AA5E-0D78A254A154}" type="presParOf" srcId="{27E53601-4876-4530-82E7-26C2815CAF4D}" destId="{EE8A5974-376F-4A49-AB0B-9D7757206AAF}" srcOrd="1" destOrd="0" presId="urn:microsoft.com/office/officeart/2005/8/layout/lProcess2"/>
    <dgm:cxn modelId="{888E418A-25C1-4E33-B5EF-9265D5AF2A43}" type="presParOf" srcId="{27E53601-4876-4530-82E7-26C2815CAF4D}" destId="{EB92F591-E162-4FE1-834F-622042984BAD}" srcOrd="2" destOrd="0" presId="urn:microsoft.com/office/officeart/2005/8/layout/lProcess2"/>
    <dgm:cxn modelId="{3B8098D1-0499-405E-BFDB-C69E0DE56BBF}" type="presParOf" srcId="{EB92F591-E162-4FE1-834F-622042984BAD}" destId="{C7F9D900-F41E-4524-9C05-6E35AE9A31DD}" srcOrd="0" destOrd="0" presId="urn:microsoft.com/office/officeart/2005/8/layout/lProcess2"/>
    <dgm:cxn modelId="{CED494DF-A60A-48B1-A8BD-73DDFC65E6E6}" type="presParOf" srcId="{EB92F591-E162-4FE1-834F-622042984BAD}" destId="{7E34794C-9247-4D45-A755-A9443B3144A0}" srcOrd="1" destOrd="0" presId="urn:microsoft.com/office/officeart/2005/8/layout/lProcess2"/>
    <dgm:cxn modelId="{F54BAC73-320F-4AD0-8348-998BBDDC7EE4}" type="presParOf" srcId="{EB92F591-E162-4FE1-834F-622042984BAD}" destId="{B24C4BC1-B4FD-4F97-94D5-1B4368E696E4}" srcOrd="2" destOrd="0" presId="urn:microsoft.com/office/officeart/2005/8/layout/lProcess2"/>
    <dgm:cxn modelId="{6AE2529C-97FF-4BAC-99E6-E7D0B9CC2521}" type="presParOf" srcId="{B24C4BC1-B4FD-4F97-94D5-1B4368E696E4}" destId="{101493FA-D385-419E-B15A-C2F01EDD9E70}" srcOrd="0" destOrd="0" presId="urn:microsoft.com/office/officeart/2005/8/layout/lProcess2"/>
    <dgm:cxn modelId="{66BEDE9A-6432-44B8-933D-938092444247}" type="presParOf" srcId="{101493FA-D385-419E-B15A-C2F01EDD9E70}" destId="{1E1F8D48-B450-4385-B144-87294BED9BA3}" srcOrd="0" destOrd="0" presId="urn:microsoft.com/office/officeart/2005/8/layout/lProcess2"/>
    <dgm:cxn modelId="{25C1F138-71CE-4C86-8268-35B9EC841F97}" type="presParOf" srcId="{27E53601-4876-4530-82E7-26C2815CAF4D}" destId="{75468271-A0EF-410B-A134-08335EA08889}" srcOrd="3" destOrd="0" presId="urn:microsoft.com/office/officeart/2005/8/layout/lProcess2"/>
    <dgm:cxn modelId="{FFA3A6F5-17B2-44B7-9291-2B0E50EA4485}" type="presParOf" srcId="{27E53601-4876-4530-82E7-26C2815CAF4D}" destId="{9F78FD85-3D10-4F57-8E92-932879302BCE}" srcOrd="4" destOrd="0" presId="urn:microsoft.com/office/officeart/2005/8/layout/lProcess2"/>
    <dgm:cxn modelId="{9B4DFDDF-FC7C-464A-A7EF-F7ACB8FE5FF7}" type="presParOf" srcId="{9F78FD85-3D10-4F57-8E92-932879302BCE}" destId="{C7294149-2C38-4F58-9BC3-6A3B2B25CB44}" srcOrd="0" destOrd="0" presId="urn:microsoft.com/office/officeart/2005/8/layout/lProcess2"/>
    <dgm:cxn modelId="{BE6353BD-F50A-4900-8B84-3CA2AEB68555}" type="presParOf" srcId="{9F78FD85-3D10-4F57-8E92-932879302BCE}" destId="{E47A0920-3229-47FA-8075-35C29212B7DC}" srcOrd="1" destOrd="0" presId="urn:microsoft.com/office/officeart/2005/8/layout/lProcess2"/>
    <dgm:cxn modelId="{A861E6ED-5717-4CEE-B1A3-8412F561E8EF}" type="presParOf" srcId="{9F78FD85-3D10-4F57-8E92-932879302BCE}" destId="{52408863-DD50-4EB5-BFC5-89DDA1DF7E59}" srcOrd="2" destOrd="0" presId="urn:microsoft.com/office/officeart/2005/8/layout/lProcess2"/>
    <dgm:cxn modelId="{938BF286-07EE-45E0-A488-6BC2BD1AB402}" type="presParOf" srcId="{52408863-DD50-4EB5-BFC5-89DDA1DF7E59}" destId="{65E9FD89-9A92-4ADE-9F2A-C158CAC3FA84}" srcOrd="0" destOrd="0" presId="urn:microsoft.com/office/officeart/2005/8/layout/lProcess2"/>
    <dgm:cxn modelId="{BEE6E8DD-A885-43D0-A0BA-324C0BB1AD17}" type="presParOf" srcId="{65E9FD89-9A92-4ADE-9F2A-C158CAC3FA84}" destId="{6AE61E00-D175-477E-8C13-7A51ABAA0C6C}"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8EDDAB-2274-44F1-AF38-53B2F013CFDA}" type="doc">
      <dgm:prSet loTypeId="urn:microsoft.com/office/officeart/2008/layout/VerticalCurvedList" loCatId="list" qsTypeId="urn:microsoft.com/office/officeart/2005/8/quickstyle/simple1" qsCatId="simple" csTypeId="urn:microsoft.com/office/officeart/2005/8/colors/accent3_4" csCatId="accent3" phldr="1"/>
      <dgm:spPr/>
      <dgm:t>
        <a:bodyPr/>
        <a:lstStyle/>
        <a:p>
          <a:endParaRPr lang="en-US"/>
        </a:p>
      </dgm:t>
    </dgm:pt>
    <dgm:pt modelId="{48049A13-8795-4BF4-A651-B3F75D1B6366}">
      <dgm:prSet phldrT="[Text]"/>
      <dgm:spPr/>
      <dgm:t>
        <a:bodyPr/>
        <a:lstStyle/>
        <a:p>
          <a:r>
            <a:rPr lang="en-US" dirty="0"/>
            <a:t>Users depend on Audit Quality to have confidence in financial statements</a:t>
          </a:r>
        </a:p>
      </dgm:t>
    </dgm:pt>
    <dgm:pt modelId="{844DB819-2FD4-4D7B-8947-52F2216BCDB9}" type="parTrans" cxnId="{F625E697-AFB1-450E-BF21-4EF1D1560F2D}">
      <dgm:prSet/>
      <dgm:spPr/>
      <dgm:t>
        <a:bodyPr/>
        <a:lstStyle/>
        <a:p>
          <a:endParaRPr lang="en-US"/>
        </a:p>
      </dgm:t>
    </dgm:pt>
    <dgm:pt modelId="{1D275FAD-8522-492A-9EC5-5825CAA4CC4C}" type="sibTrans" cxnId="{F625E697-AFB1-450E-BF21-4EF1D1560F2D}">
      <dgm:prSet/>
      <dgm:spPr/>
      <dgm:t>
        <a:bodyPr/>
        <a:lstStyle/>
        <a:p>
          <a:endParaRPr lang="en-US"/>
        </a:p>
      </dgm:t>
    </dgm:pt>
    <dgm:pt modelId="{BA61481A-01A5-44AF-9CD7-9B822019A0A8}">
      <dgm:prSet phldrT="[Text]"/>
      <dgm:spPr/>
      <dgm:t>
        <a:bodyPr/>
        <a:lstStyle/>
        <a:p>
          <a:r>
            <a:rPr lang="en-US" dirty="0"/>
            <a:t>Audit quality is a complex subject and there is no analysis of it that</a:t>
          </a:r>
        </a:p>
        <a:p>
          <a:r>
            <a:rPr lang="en-US" dirty="0"/>
            <a:t>has achieved universal recognition</a:t>
          </a:r>
        </a:p>
      </dgm:t>
    </dgm:pt>
    <dgm:pt modelId="{02406993-33DE-4655-83B3-7638A923A9ED}" type="parTrans" cxnId="{58665F25-31EC-43F2-87AA-D4C2E966641B}">
      <dgm:prSet/>
      <dgm:spPr/>
      <dgm:t>
        <a:bodyPr/>
        <a:lstStyle/>
        <a:p>
          <a:endParaRPr lang="en-US"/>
        </a:p>
      </dgm:t>
    </dgm:pt>
    <dgm:pt modelId="{24D07723-19C8-4EAC-AF0C-4646C1FDCB3F}" type="sibTrans" cxnId="{58665F25-31EC-43F2-87AA-D4C2E966641B}">
      <dgm:prSet/>
      <dgm:spPr/>
      <dgm:t>
        <a:bodyPr/>
        <a:lstStyle/>
        <a:p>
          <a:endParaRPr lang="en-US"/>
        </a:p>
      </dgm:t>
    </dgm:pt>
    <dgm:pt modelId="{C134F4F1-C7B5-49BF-8A6D-0F8081FF1480}">
      <dgm:prSet phldrT="[Text]"/>
      <dgm:spPr/>
      <dgm:t>
        <a:bodyPr/>
        <a:lstStyle/>
        <a:p>
          <a:r>
            <a:rPr lang="en-IN" dirty="0"/>
            <a:t>Audit quality should be improved at the Engagement, Firm and National levels </a:t>
          </a:r>
          <a:r>
            <a:rPr lang="en-US" dirty="0"/>
            <a:t>  </a:t>
          </a:r>
        </a:p>
      </dgm:t>
    </dgm:pt>
    <dgm:pt modelId="{1CECB008-12E1-478A-9047-4A2D7F2F680E}" type="parTrans" cxnId="{874DA161-571B-4C35-A7A2-8162ACA80238}">
      <dgm:prSet/>
      <dgm:spPr/>
      <dgm:t>
        <a:bodyPr/>
        <a:lstStyle/>
        <a:p>
          <a:endParaRPr lang="en-US"/>
        </a:p>
      </dgm:t>
    </dgm:pt>
    <dgm:pt modelId="{8A51525E-8F0A-4954-8098-1E964E7305B3}" type="sibTrans" cxnId="{874DA161-571B-4C35-A7A2-8162ACA80238}">
      <dgm:prSet/>
      <dgm:spPr/>
      <dgm:t>
        <a:bodyPr/>
        <a:lstStyle/>
        <a:p>
          <a:endParaRPr lang="en-US"/>
        </a:p>
      </dgm:t>
    </dgm:pt>
    <dgm:pt modelId="{594C3FE7-64D1-432E-A25B-71C138EC0339}" type="pres">
      <dgm:prSet presAssocID="{DF8EDDAB-2274-44F1-AF38-53B2F013CFDA}" presName="Name0" presStyleCnt="0">
        <dgm:presLayoutVars>
          <dgm:chMax val="7"/>
          <dgm:chPref val="7"/>
          <dgm:dir/>
        </dgm:presLayoutVars>
      </dgm:prSet>
      <dgm:spPr/>
    </dgm:pt>
    <dgm:pt modelId="{B0C8CCF8-3388-468E-A1CC-E65C42609F7C}" type="pres">
      <dgm:prSet presAssocID="{DF8EDDAB-2274-44F1-AF38-53B2F013CFDA}" presName="Name1" presStyleCnt="0"/>
      <dgm:spPr/>
    </dgm:pt>
    <dgm:pt modelId="{995DE5F5-2B08-421E-84CC-5199DBB049BE}" type="pres">
      <dgm:prSet presAssocID="{DF8EDDAB-2274-44F1-AF38-53B2F013CFDA}" presName="cycle" presStyleCnt="0"/>
      <dgm:spPr/>
    </dgm:pt>
    <dgm:pt modelId="{F5BB6213-CDDC-46F5-AA2A-D9E8306010B5}" type="pres">
      <dgm:prSet presAssocID="{DF8EDDAB-2274-44F1-AF38-53B2F013CFDA}" presName="srcNode" presStyleLbl="node1" presStyleIdx="0" presStyleCnt="3"/>
      <dgm:spPr/>
    </dgm:pt>
    <dgm:pt modelId="{961FEFA5-44B4-437D-8AEE-AFD948E6749B}" type="pres">
      <dgm:prSet presAssocID="{DF8EDDAB-2274-44F1-AF38-53B2F013CFDA}" presName="conn" presStyleLbl="parChTrans1D2" presStyleIdx="0" presStyleCnt="1"/>
      <dgm:spPr/>
    </dgm:pt>
    <dgm:pt modelId="{74475F31-AE5C-44D4-BB8B-9CD5AC55C8F1}" type="pres">
      <dgm:prSet presAssocID="{DF8EDDAB-2274-44F1-AF38-53B2F013CFDA}" presName="extraNode" presStyleLbl="node1" presStyleIdx="0" presStyleCnt="3"/>
      <dgm:spPr/>
    </dgm:pt>
    <dgm:pt modelId="{3B27E6F6-EEB4-4D85-919B-07E5083CCDA3}" type="pres">
      <dgm:prSet presAssocID="{DF8EDDAB-2274-44F1-AF38-53B2F013CFDA}" presName="dstNode" presStyleLbl="node1" presStyleIdx="0" presStyleCnt="3"/>
      <dgm:spPr/>
    </dgm:pt>
    <dgm:pt modelId="{4C452618-1016-4880-8A34-0B64379EF0B2}" type="pres">
      <dgm:prSet presAssocID="{48049A13-8795-4BF4-A651-B3F75D1B6366}" presName="text_1" presStyleLbl="node1" presStyleIdx="0" presStyleCnt="3">
        <dgm:presLayoutVars>
          <dgm:bulletEnabled val="1"/>
        </dgm:presLayoutVars>
      </dgm:prSet>
      <dgm:spPr/>
    </dgm:pt>
    <dgm:pt modelId="{B43EA8B0-DF0F-4BC1-9DAA-45E2449AE400}" type="pres">
      <dgm:prSet presAssocID="{48049A13-8795-4BF4-A651-B3F75D1B6366}" presName="accent_1" presStyleCnt="0"/>
      <dgm:spPr/>
    </dgm:pt>
    <dgm:pt modelId="{607B88B3-11E1-444E-9C83-7A80213CEFF7}" type="pres">
      <dgm:prSet presAssocID="{48049A13-8795-4BF4-A651-B3F75D1B6366}" presName="accentRepeatNode" presStyleLbl="solidFgAcc1" presStyleIdx="0" presStyleCnt="3"/>
      <dgm:spPr/>
    </dgm:pt>
    <dgm:pt modelId="{6309218C-0FE4-4F0A-A7A6-599ABB916609}" type="pres">
      <dgm:prSet presAssocID="{BA61481A-01A5-44AF-9CD7-9B822019A0A8}" presName="text_2" presStyleLbl="node1" presStyleIdx="1" presStyleCnt="3">
        <dgm:presLayoutVars>
          <dgm:bulletEnabled val="1"/>
        </dgm:presLayoutVars>
      </dgm:prSet>
      <dgm:spPr/>
    </dgm:pt>
    <dgm:pt modelId="{954F4425-A4BB-4541-9D9A-A7E23EDE3F56}" type="pres">
      <dgm:prSet presAssocID="{BA61481A-01A5-44AF-9CD7-9B822019A0A8}" presName="accent_2" presStyleCnt="0"/>
      <dgm:spPr/>
    </dgm:pt>
    <dgm:pt modelId="{9E3B060C-F81F-4154-9395-06F03D6214F4}" type="pres">
      <dgm:prSet presAssocID="{BA61481A-01A5-44AF-9CD7-9B822019A0A8}" presName="accentRepeatNode" presStyleLbl="solidFgAcc1" presStyleIdx="1" presStyleCnt="3"/>
      <dgm:spPr/>
    </dgm:pt>
    <dgm:pt modelId="{751B5CCB-21AB-49CF-A5AF-34D6FBD664B6}" type="pres">
      <dgm:prSet presAssocID="{C134F4F1-C7B5-49BF-8A6D-0F8081FF1480}" presName="text_3" presStyleLbl="node1" presStyleIdx="2" presStyleCnt="3" custLinFactNeighborX="-987" custLinFactNeighborY="8036">
        <dgm:presLayoutVars>
          <dgm:bulletEnabled val="1"/>
        </dgm:presLayoutVars>
      </dgm:prSet>
      <dgm:spPr/>
    </dgm:pt>
    <dgm:pt modelId="{4103C5BB-75BF-40B7-B153-620D82A4D6B0}" type="pres">
      <dgm:prSet presAssocID="{C134F4F1-C7B5-49BF-8A6D-0F8081FF1480}" presName="accent_3" presStyleCnt="0"/>
      <dgm:spPr/>
    </dgm:pt>
    <dgm:pt modelId="{70675953-55B1-4B3D-B003-E9CDAEB3A70A}" type="pres">
      <dgm:prSet presAssocID="{C134F4F1-C7B5-49BF-8A6D-0F8081FF1480}" presName="accentRepeatNode" presStyleLbl="solidFgAcc1" presStyleIdx="2" presStyleCnt="3"/>
      <dgm:spPr/>
    </dgm:pt>
  </dgm:ptLst>
  <dgm:cxnLst>
    <dgm:cxn modelId="{8794401D-92C7-4AC8-A9F4-A794CE7A7209}" type="presOf" srcId="{48049A13-8795-4BF4-A651-B3F75D1B6366}" destId="{4C452618-1016-4880-8A34-0B64379EF0B2}" srcOrd="0" destOrd="0" presId="urn:microsoft.com/office/officeart/2008/layout/VerticalCurvedList"/>
    <dgm:cxn modelId="{58665F25-31EC-43F2-87AA-D4C2E966641B}" srcId="{DF8EDDAB-2274-44F1-AF38-53B2F013CFDA}" destId="{BA61481A-01A5-44AF-9CD7-9B822019A0A8}" srcOrd="1" destOrd="0" parTransId="{02406993-33DE-4655-83B3-7638A923A9ED}" sibTransId="{24D07723-19C8-4EAC-AF0C-4646C1FDCB3F}"/>
    <dgm:cxn modelId="{874DA161-571B-4C35-A7A2-8162ACA80238}" srcId="{DF8EDDAB-2274-44F1-AF38-53B2F013CFDA}" destId="{C134F4F1-C7B5-49BF-8A6D-0F8081FF1480}" srcOrd="2" destOrd="0" parTransId="{1CECB008-12E1-478A-9047-4A2D7F2F680E}" sibTransId="{8A51525E-8F0A-4954-8098-1E964E7305B3}"/>
    <dgm:cxn modelId="{B3EFEB88-6A3C-4451-90D1-317FB0EE80E0}" type="presOf" srcId="{DF8EDDAB-2274-44F1-AF38-53B2F013CFDA}" destId="{594C3FE7-64D1-432E-A25B-71C138EC0339}" srcOrd="0" destOrd="0" presId="urn:microsoft.com/office/officeart/2008/layout/VerticalCurvedList"/>
    <dgm:cxn modelId="{F625E697-AFB1-450E-BF21-4EF1D1560F2D}" srcId="{DF8EDDAB-2274-44F1-AF38-53B2F013CFDA}" destId="{48049A13-8795-4BF4-A651-B3F75D1B6366}" srcOrd="0" destOrd="0" parTransId="{844DB819-2FD4-4D7B-8947-52F2216BCDB9}" sibTransId="{1D275FAD-8522-492A-9EC5-5825CAA4CC4C}"/>
    <dgm:cxn modelId="{F2D905C1-EE16-4CD4-AF58-EB2E24EAEF54}" type="presOf" srcId="{BA61481A-01A5-44AF-9CD7-9B822019A0A8}" destId="{6309218C-0FE4-4F0A-A7A6-599ABB916609}" srcOrd="0" destOrd="0" presId="urn:microsoft.com/office/officeart/2008/layout/VerticalCurvedList"/>
    <dgm:cxn modelId="{283BC1C1-E267-424F-AC96-4EF8986EAA88}" type="presOf" srcId="{1D275FAD-8522-492A-9EC5-5825CAA4CC4C}" destId="{961FEFA5-44B4-437D-8AEE-AFD948E6749B}" srcOrd="0" destOrd="0" presId="urn:microsoft.com/office/officeart/2008/layout/VerticalCurvedList"/>
    <dgm:cxn modelId="{5E3281EE-40ED-4890-9EDF-B82C1D5EBEEA}" type="presOf" srcId="{C134F4F1-C7B5-49BF-8A6D-0F8081FF1480}" destId="{751B5CCB-21AB-49CF-A5AF-34D6FBD664B6}" srcOrd="0" destOrd="0" presId="urn:microsoft.com/office/officeart/2008/layout/VerticalCurvedList"/>
    <dgm:cxn modelId="{E9D88584-4D26-473A-B8B5-F63754D6D0EE}" type="presParOf" srcId="{594C3FE7-64D1-432E-A25B-71C138EC0339}" destId="{B0C8CCF8-3388-468E-A1CC-E65C42609F7C}" srcOrd="0" destOrd="0" presId="urn:microsoft.com/office/officeart/2008/layout/VerticalCurvedList"/>
    <dgm:cxn modelId="{C8135A5D-A52B-4A63-86E2-3B672A5E1EC6}" type="presParOf" srcId="{B0C8CCF8-3388-468E-A1CC-E65C42609F7C}" destId="{995DE5F5-2B08-421E-84CC-5199DBB049BE}" srcOrd="0" destOrd="0" presId="urn:microsoft.com/office/officeart/2008/layout/VerticalCurvedList"/>
    <dgm:cxn modelId="{C66CA51E-9A51-46A2-AA81-283D4FE92072}" type="presParOf" srcId="{995DE5F5-2B08-421E-84CC-5199DBB049BE}" destId="{F5BB6213-CDDC-46F5-AA2A-D9E8306010B5}" srcOrd="0" destOrd="0" presId="urn:microsoft.com/office/officeart/2008/layout/VerticalCurvedList"/>
    <dgm:cxn modelId="{DBFF62E3-8BEF-4F42-AAEE-A9133800329C}" type="presParOf" srcId="{995DE5F5-2B08-421E-84CC-5199DBB049BE}" destId="{961FEFA5-44B4-437D-8AEE-AFD948E6749B}" srcOrd="1" destOrd="0" presId="urn:microsoft.com/office/officeart/2008/layout/VerticalCurvedList"/>
    <dgm:cxn modelId="{7117DDF5-7C29-4E1F-9136-5835DD3C6F68}" type="presParOf" srcId="{995DE5F5-2B08-421E-84CC-5199DBB049BE}" destId="{74475F31-AE5C-44D4-BB8B-9CD5AC55C8F1}" srcOrd="2" destOrd="0" presId="urn:microsoft.com/office/officeart/2008/layout/VerticalCurvedList"/>
    <dgm:cxn modelId="{28F17847-BB90-4905-BDD5-567C69A27A36}" type="presParOf" srcId="{995DE5F5-2B08-421E-84CC-5199DBB049BE}" destId="{3B27E6F6-EEB4-4D85-919B-07E5083CCDA3}" srcOrd="3" destOrd="0" presId="urn:microsoft.com/office/officeart/2008/layout/VerticalCurvedList"/>
    <dgm:cxn modelId="{9D3F995A-0E71-48E7-B033-39A6D42312D1}" type="presParOf" srcId="{B0C8CCF8-3388-468E-A1CC-E65C42609F7C}" destId="{4C452618-1016-4880-8A34-0B64379EF0B2}" srcOrd="1" destOrd="0" presId="urn:microsoft.com/office/officeart/2008/layout/VerticalCurvedList"/>
    <dgm:cxn modelId="{D0449606-7B6C-4437-BE09-30FF31CB77D1}" type="presParOf" srcId="{B0C8CCF8-3388-468E-A1CC-E65C42609F7C}" destId="{B43EA8B0-DF0F-4BC1-9DAA-45E2449AE400}" srcOrd="2" destOrd="0" presId="urn:microsoft.com/office/officeart/2008/layout/VerticalCurvedList"/>
    <dgm:cxn modelId="{6797451F-E06D-483E-94D9-18AD0972F21E}" type="presParOf" srcId="{B43EA8B0-DF0F-4BC1-9DAA-45E2449AE400}" destId="{607B88B3-11E1-444E-9C83-7A80213CEFF7}" srcOrd="0" destOrd="0" presId="urn:microsoft.com/office/officeart/2008/layout/VerticalCurvedList"/>
    <dgm:cxn modelId="{94BF9063-5F19-44F8-A862-042A47F85654}" type="presParOf" srcId="{B0C8CCF8-3388-468E-A1CC-E65C42609F7C}" destId="{6309218C-0FE4-4F0A-A7A6-599ABB916609}" srcOrd="3" destOrd="0" presId="urn:microsoft.com/office/officeart/2008/layout/VerticalCurvedList"/>
    <dgm:cxn modelId="{1E1F8920-319E-4397-B955-36F3729F7D32}" type="presParOf" srcId="{B0C8CCF8-3388-468E-A1CC-E65C42609F7C}" destId="{954F4425-A4BB-4541-9D9A-A7E23EDE3F56}" srcOrd="4" destOrd="0" presId="urn:microsoft.com/office/officeart/2008/layout/VerticalCurvedList"/>
    <dgm:cxn modelId="{93BA5081-9C39-45F6-9A8A-CE1252D8E884}" type="presParOf" srcId="{954F4425-A4BB-4541-9D9A-A7E23EDE3F56}" destId="{9E3B060C-F81F-4154-9395-06F03D6214F4}" srcOrd="0" destOrd="0" presId="urn:microsoft.com/office/officeart/2008/layout/VerticalCurvedList"/>
    <dgm:cxn modelId="{8B61FC66-BF62-4FC9-ADD0-BF6293624299}" type="presParOf" srcId="{B0C8CCF8-3388-468E-A1CC-E65C42609F7C}" destId="{751B5CCB-21AB-49CF-A5AF-34D6FBD664B6}" srcOrd="5" destOrd="0" presId="urn:microsoft.com/office/officeart/2008/layout/VerticalCurvedList"/>
    <dgm:cxn modelId="{641D8FA7-A4AA-4781-9A7C-A20122870A62}" type="presParOf" srcId="{B0C8CCF8-3388-468E-A1CC-E65C42609F7C}" destId="{4103C5BB-75BF-40B7-B153-620D82A4D6B0}" srcOrd="6" destOrd="0" presId="urn:microsoft.com/office/officeart/2008/layout/VerticalCurvedList"/>
    <dgm:cxn modelId="{95822CC0-EBD3-445C-B6CD-F15D43DC03BF}" type="presParOf" srcId="{4103C5BB-75BF-40B7-B153-620D82A4D6B0}" destId="{70675953-55B1-4B3D-B003-E9CDAEB3A70A}"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B76727D-F386-43C6-A388-E714E2743A6B}" type="doc">
      <dgm:prSet loTypeId="urn:microsoft.com/office/officeart/2005/8/layout/lProcess2" loCatId="list" qsTypeId="urn:microsoft.com/office/officeart/2005/8/quickstyle/simple1" qsCatId="simple" csTypeId="urn:microsoft.com/office/officeart/2005/8/colors/accent3_1" csCatId="accent3" phldr="1"/>
      <dgm:spPr/>
      <dgm:t>
        <a:bodyPr/>
        <a:lstStyle/>
        <a:p>
          <a:endParaRPr lang="en-US"/>
        </a:p>
      </dgm:t>
    </dgm:pt>
    <dgm:pt modelId="{CB962392-23BF-45B0-9788-066A7A292464}">
      <dgm:prSet phldrT="[Text]" custT="1"/>
      <dgm:spPr/>
      <dgm:t>
        <a:bodyPr/>
        <a:lstStyle/>
        <a:p>
          <a:endParaRPr lang="en-US" sz="2400" dirty="0"/>
        </a:p>
        <a:p>
          <a:endParaRPr lang="en-US" sz="2400" dirty="0"/>
        </a:p>
        <a:p>
          <a:endParaRPr lang="en-US" sz="2400" dirty="0"/>
        </a:p>
        <a:p>
          <a:r>
            <a:rPr lang="en-US" sz="2400" dirty="0"/>
            <a:t>(xiii) Standards of recruiting people – Assessment methodology, evaluation of quality and fitment to the job and culture</a:t>
          </a:r>
        </a:p>
      </dgm:t>
    </dgm:pt>
    <dgm:pt modelId="{E0320158-9379-44F7-A32D-5BCBDC52FAE5}" type="parTrans" cxnId="{091D1EE8-D153-4C84-B853-604B08E9986E}">
      <dgm:prSet/>
      <dgm:spPr/>
      <dgm:t>
        <a:bodyPr/>
        <a:lstStyle/>
        <a:p>
          <a:endParaRPr lang="en-US"/>
        </a:p>
      </dgm:t>
    </dgm:pt>
    <dgm:pt modelId="{C6387C1D-1EC6-4D94-97F2-31551FAC92D2}" type="sibTrans" cxnId="{091D1EE8-D153-4C84-B853-604B08E9986E}">
      <dgm:prSet/>
      <dgm:spPr/>
      <dgm:t>
        <a:bodyPr/>
        <a:lstStyle/>
        <a:p>
          <a:endParaRPr lang="en-US"/>
        </a:p>
      </dgm:t>
    </dgm:pt>
    <dgm:pt modelId="{92FF8F78-7F23-485C-B9CC-25ACDD5DD0D4}">
      <dgm:prSet phldrT="[Text]"/>
      <dgm:spPr/>
      <dgm:t>
        <a:bodyPr/>
        <a:lstStyle/>
        <a:p>
          <a:r>
            <a:rPr lang="en-US" dirty="0"/>
            <a:t>For Yes – 4 Points</a:t>
          </a:r>
          <a:endParaRPr lang="en-IN" dirty="0"/>
        </a:p>
        <a:p>
          <a:r>
            <a:rPr lang="en-US" dirty="0"/>
            <a:t>For No – 0 Point</a:t>
          </a:r>
        </a:p>
        <a:p>
          <a:r>
            <a:rPr lang="en-US" dirty="0">
              <a:solidFill>
                <a:prstClr val="black">
                  <a:hueOff val="0"/>
                  <a:satOff val="0"/>
                  <a:lumOff val="0"/>
                  <a:alphaOff val="0"/>
                </a:prstClr>
              </a:solidFill>
              <a:latin typeface="Franklin Gothic Book"/>
              <a:ea typeface="+mn-ea"/>
              <a:cs typeface="+mn-cs"/>
            </a:rPr>
            <a:t>Max score=4</a:t>
          </a:r>
          <a:endParaRPr lang="en-US" dirty="0"/>
        </a:p>
      </dgm:t>
    </dgm:pt>
    <dgm:pt modelId="{E40461B9-C73B-4D72-8079-440BF557AE31}" type="parTrans" cxnId="{EB2150D2-7B3A-4B19-B89C-F7A062105B57}">
      <dgm:prSet/>
      <dgm:spPr/>
      <dgm:t>
        <a:bodyPr/>
        <a:lstStyle/>
        <a:p>
          <a:endParaRPr lang="en-US"/>
        </a:p>
      </dgm:t>
    </dgm:pt>
    <dgm:pt modelId="{956E8C82-22F7-4A17-93C6-5D8668F93575}" type="sibTrans" cxnId="{EB2150D2-7B3A-4B19-B89C-F7A062105B57}">
      <dgm:prSet/>
      <dgm:spPr/>
      <dgm:t>
        <a:bodyPr/>
        <a:lstStyle/>
        <a:p>
          <a:endParaRPr lang="en-US"/>
        </a:p>
      </dgm:t>
    </dgm:pt>
    <dgm:pt modelId="{ED58286C-20DC-4FB8-91B5-4DDBEB84B3EA}">
      <dgm:prSet phldrT="[Text]" custT="1"/>
      <dgm:spPr/>
      <dgm:t>
        <a:bodyPr/>
        <a:lstStyle/>
        <a:p>
          <a:endParaRPr lang="en-US" sz="1000" dirty="0"/>
        </a:p>
        <a:p>
          <a:endParaRPr lang="en-US" sz="1000" dirty="0"/>
        </a:p>
        <a:p>
          <a:endParaRPr lang="en-US" sz="1000" dirty="0"/>
        </a:p>
        <a:p>
          <a:endParaRPr lang="en-US" sz="2400" dirty="0"/>
        </a:p>
        <a:p>
          <a:r>
            <a:rPr lang="en-US" sz="2400" dirty="0"/>
            <a:t>(xiv) Are the employees of the firm compensated as per a defined approach where salary is mapped to the knowledge and experience level of the employee?</a:t>
          </a:r>
        </a:p>
      </dgm:t>
    </dgm:pt>
    <dgm:pt modelId="{98971C01-4FE0-479D-AE82-98FAD097A4EB}" type="parTrans" cxnId="{99894D2D-D987-458F-80EB-B6702F3DE85F}">
      <dgm:prSet/>
      <dgm:spPr/>
      <dgm:t>
        <a:bodyPr/>
        <a:lstStyle/>
        <a:p>
          <a:endParaRPr lang="en-US"/>
        </a:p>
      </dgm:t>
    </dgm:pt>
    <dgm:pt modelId="{DDC80AB5-70BD-4EBD-BA58-ED89F914BEFC}" type="sibTrans" cxnId="{99894D2D-D987-458F-80EB-B6702F3DE85F}">
      <dgm:prSet/>
      <dgm:spPr/>
      <dgm:t>
        <a:bodyPr/>
        <a:lstStyle/>
        <a:p>
          <a:endParaRPr lang="en-US"/>
        </a:p>
      </dgm:t>
    </dgm:pt>
    <dgm:pt modelId="{2E912534-7B04-40D0-B1E9-AA5991DDF529}">
      <dgm:prSet phldrT="[Text]"/>
      <dgm:spPr/>
      <dgm:t>
        <a:bodyPr/>
        <a:lstStyle/>
        <a:p>
          <a:r>
            <a:rPr lang="en-US" dirty="0"/>
            <a:t>For Yes – 4 Points</a:t>
          </a:r>
          <a:endParaRPr lang="en-IN" dirty="0"/>
        </a:p>
        <a:p>
          <a:r>
            <a:rPr lang="en-US" dirty="0"/>
            <a:t>For No – 0 Point</a:t>
          </a:r>
        </a:p>
        <a:p>
          <a:r>
            <a:rPr lang="en-US" dirty="0">
              <a:solidFill>
                <a:prstClr val="black">
                  <a:hueOff val="0"/>
                  <a:satOff val="0"/>
                  <a:lumOff val="0"/>
                  <a:alphaOff val="0"/>
                </a:prstClr>
              </a:solidFill>
              <a:latin typeface="Franklin Gothic Book"/>
              <a:ea typeface="+mn-ea"/>
              <a:cs typeface="+mn-cs"/>
            </a:rPr>
            <a:t>Max score=4</a:t>
          </a:r>
          <a:endParaRPr lang="en-US" dirty="0"/>
        </a:p>
      </dgm:t>
    </dgm:pt>
    <dgm:pt modelId="{81330D2A-F831-4869-9827-33A9AD469630}" type="parTrans" cxnId="{60D1D401-6495-4F33-849F-747DAFC6EFDB}">
      <dgm:prSet/>
      <dgm:spPr/>
      <dgm:t>
        <a:bodyPr/>
        <a:lstStyle/>
        <a:p>
          <a:endParaRPr lang="en-US"/>
        </a:p>
      </dgm:t>
    </dgm:pt>
    <dgm:pt modelId="{91C8C2E9-8C97-481E-A2C8-0D9B2C1AD7FF}" type="sibTrans" cxnId="{60D1D401-6495-4F33-849F-747DAFC6EFDB}">
      <dgm:prSet/>
      <dgm:spPr/>
      <dgm:t>
        <a:bodyPr/>
        <a:lstStyle/>
        <a:p>
          <a:endParaRPr lang="en-US"/>
        </a:p>
      </dgm:t>
    </dgm:pt>
    <dgm:pt modelId="{27E53601-4876-4530-82E7-26C2815CAF4D}" type="pres">
      <dgm:prSet presAssocID="{7B76727D-F386-43C6-A388-E714E2743A6B}" presName="theList" presStyleCnt="0">
        <dgm:presLayoutVars>
          <dgm:dir/>
          <dgm:animLvl val="lvl"/>
          <dgm:resizeHandles val="exact"/>
        </dgm:presLayoutVars>
      </dgm:prSet>
      <dgm:spPr/>
    </dgm:pt>
    <dgm:pt modelId="{7E77BD33-F078-46E9-AC7E-EB7A4F74DA0B}" type="pres">
      <dgm:prSet presAssocID="{CB962392-23BF-45B0-9788-066A7A292464}" presName="compNode" presStyleCnt="0"/>
      <dgm:spPr/>
    </dgm:pt>
    <dgm:pt modelId="{E6E29604-9944-482F-85A9-4C4A2A364FFD}" type="pres">
      <dgm:prSet presAssocID="{CB962392-23BF-45B0-9788-066A7A292464}" presName="aNode" presStyleLbl="bgShp" presStyleIdx="0" presStyleCnt="2"/>
      <dgm:spPr/>
    </dgm:pt>
    <dgm:pt modelId="{C768D6FA-9696-40B9-AE1E-09C0FC0FFE49}" type="pres">
      <dgm:prSet presAssocID="{CB962392-23BF-45B0-9788-066A7A292464}" presName="textNode" presStyleLbl="bgShp" presStyleIdx="0" presStyleCnt="2"/>
      <dgm:spPr/>
    </dgm:pt>
    <dgm:pt modelId="{D7B6D71B-7B86-4D95-B15A-7D4D1F7D5BCA}" type="pres">
      <dgm:prSet presAssocID="{CB962392-23BF-45B0-9788-066A7A292464}" presName="compChildNode" presStyleCnt="0"/>
      <dgm:spPr/>
    </dgm:pt>
    <dgm:pt modelId="{68926278-D6D9-43E0-9A8D-795966CE90D4}" type="pres">
      <dgm:prSet presAssocID="{CB962392-23BF-45B0-9788-066A7A292464}" presName="theInnerList" presStyleCnt="0"/>
      <dgm:spPr/>
    </dgm:pt>
    <dgm:pt modelId="{9AF999B8-5CE2-4FF7-A6DE-504115BC59B2}" type="pres">
      <dgm:prSet presAssocID="{92FF8F78-7F23-485C-B9CC-25ACDD5DD0D4}" presName="childNode" presStyleLbl="node1" presStyleIdx="0" presStyleCnt="2" custScaleY="53767" custLinFactNeighborX="2860" custLinFactNeighborY="21796">
        <dgm:presLayoutVars>
          <dgm:bulletEnabled val="1"/>
        </dgm:presLayoutVars>
      </dgm:prSet>
      <dgm:spPr/>
    </dgm:pt>
    <dgm:pt modelId="{EE8A5974-376F-4A49-AB0B-9D7757206AAF}" type="pres">
      <dgm:prSet presAssocID="{CB962392-23BF-45B0-9788-066A7A292464}" presName="aSpace" presStyleCnt="0"/>
      <dgm:spPr/>
    </dgm:pt>
    <dgm:pt modelId="{EB92F591-E162-4FE1-834F-622042984BAD}" type="pres">
      <dgm:prSet presAssocID="{ED58286C-20DC-4FB8-91B5-4DDBEB84B3EA}" presName="compNode" presStyleCnt="0"/>
      <dgm:spPr/>
    </dgm:pt>
    <dgm:pt modelId="{C7F9D900-F41E-4524-9C05-6E35AE9A31DD}" type="pres">
      <dgm:prSet presAssocID="{ED58286C-20DC-4FB8-91B5-4DDBEB84B3EA}" presName="aNode" presStyleLbl="bgShp" presStyleIdx="1" presStyleCnt="2"/>
      <dgm:spPr/>
    </dgm:pt>
    <dgm:pt modelId="{7E34794C-9247-4D45-A755-A9443B3144A0}" type="pres">
      <dgm:prSet presAssocID="{ED58286C-20DC-4FB8-91B5-4DDBEB84B3EA}" presName="textNode" presStyleLbl="bgShp" presStyleIdx="1" presStyleCnt="2"/>
      <dgm:spPr/>
    </dgm:pt>
    <dgm:pt modelId="{B24C4BC1-B4FD-4F97-94D5-1B4368E696E4}" type="pres">
      <dgm:prSet presAssocID="{ED58286C-20DC-4FB8-91B5-4DDBEB84B3EA}" presName="compChildNode" presStyleCnt="0"/>
      <dgm:spPr/>
    </dgm:pt>
    <dgm:pt modelId="{101493FA-D385-419E-B15A-C2F01EDD9E70}" type="pres">
      <dgm:prSet presAssocID="{ED58286C-20DC-4FB8-91B5-4DDBEB84B3EA}" presName="theInnerList" presStyleCnt="0"/>
      <dgm:spPr/>
    </dgm:pt>
    <dgm:pt modelId="{6EB063A5-A0F8-4045-BF3A-70556CD4CB2F}" type="pres">
      <dgm:prSet presAssocID="{2E912534-7B04-40D0-B1E9-AA5991DDF529}" presName="childNode" presStyleLbl="node1" presStyleIdx="1" presStyleCnt="2" custScaleY="52446" custLinFactNeighborY="21136">
        <dgm:presLayoutVars>
          <dgm:bulletEnabled val="1"/>
        </dgm:presLayoutVars>
      </dgm:prSet>
      <dgm:spPr/>
    </dgm:pt>
  </dgm:ptLst>
  <dgm:cxnLst>
    <dgm:cxn modelId="{60D1D401-6495-4F33-849F-747DAFC6EFDB}" srcId="{ED58286C-20DC-4FB8-91B5-4DDBEB84B3EA}" destId="{2E912534-7B04-40D0-B1E9-AA5991DDF529}" srcOrd="0" destOrd="0" parTransId="{81330D2A-F831-4869-9827-33A9AD469630}" sibTransId="{91C8C2E9-8C97-481E-A2C8-0D9B2C1AD7FF}"/>
    <dgm:cxn modelId="{04B23A15-0A67-4363-8BEC-5D8EAC6FF69A}" type="presOf" srcId="{7B76727D-F386-43C6-A388-E714E2743A6B}" destId="{27E53601-4876-4530-82E7-26C2815CAF4D}" srcOrd="0" destOrd="0" presId="urn:microsoft.com/office/officeart/2005/8/layout/lProcess2"/>
    <dgm:cxn modelId="{8D28F61B-116C-4C65-8702-C3AF81FD048D}" type="presOf" srcId="{CB962392-23BF-45B0-9788-066A7A292464}" destId="{E6E29604-9944-482F-85A9-4C4A2A364FFD}" srcOrd="0" destOrd="0" presId="urn:microsoft.com/office/officeart/2005/8/layout/lProcess2"/>
    <dgm:cxn modelId="{99894D2D-D987-458F-80EB-B6702F3DE85F}" srcId="{7B76727D-F386-43C6-A388-E714E2743A6B}" destId="{ED58286C-20DC-4FB8-91B5-4DDBEB84B3EA}" srcOrd="1" destOrd="0" parTransId="{98971C01-4FE0-479D-AE82-98FAD097A4EB}" sibTransId="{DDC80AB5-70BD-4EBD-BA58-ED89F914BEFC}"/>
    <dgm:cxn modelId="{42F9656B-36CE-4BB9-92F6-0AF7D1D7A0F3}" type="presOf" srcId="{92FF8F78-7F23-485C-B9CC-25ACDD5DD0D4}" destId="{9AF999B8-5CE2-4FF7-A6DE-504115BC59B2}" srcOrd="0" destOrd="0" presId="urn:microsoft.com/office/officeart/2005/8/layout/lProcess2"/>
    <dgm:cxn modelId="{D9E2658A-FDDF-4119-8EFE-342CB0224640}" type="presOf" srcId="{2E912534-7B04-40D0-B1E9-AA5991DDF529}" destId="{6EB063A5-A0F8-4045-BF3A-70556CD4CB2F}" srcOrd="0" destOrd="0" presId="urn:microsoft.com/office/officeart/2005/8/layout/lProcess2"/>
    <dgm:cxn modelId="{EB58B0CD-BA0E-4507-A4C5-3919F5C30F08}" type="presOf" srcId="{ED58286C-20DC-4FB8-91B5-4DDBEB84B3EA}" destId="{C7F9D900-F41E-4524-9C05-6E35AE9A31DD}" srcOrd="0" destOrd="0" presId="urn:microsoft.com/office/officeart/2005/8/layout/lProcess2"/>
    <dgm:cxn modelId="{EB2150D2-7B3A-4B19-B89C-F7A062105B57}" srcId="{CB962392-23BF-45B0-9788-066A7A292464}" destId="{92FF8F78-7F23-485C-B9CC-25ACDD5DD0D4}" srcOrd="0" destOrd="0" parTransId="{E40461B9-C73B-4D72-8079-440BF557AE31}" sibTransId="{956E8C82-22F7-4A17-93C6-5D8668F93575}"/>
    <dgm:cxn modelId="{091D1EE8-D153-4C84-B853-604B08E9986E}" srcId="{7B76727D-F386-43C6-A388-E714E2743A6B}" destId="{CB962392-23BF-45B0-9788-066A7A292464}" srcOrd="0" destOrd="0" parTransId="{E0320158-9379-44F7-A32D-5BCBDC52FAE5}" sibTransId="{C6387C1D-1EC6-4D94-97F2-31551FAC92D2}"/>
    <dgm:cxn modelId="{54C457F7-3254-4D83-A6FC-B4EED890A618}" type="presOf" srcId="{ED58286C-20DC-4FB8-91B5-4DDBEB84B3EA}" destId="{7E34794C-9247-4D45-A755-A9443B3144A0}" srcOrd="1" destOrd="0" presId="urn:microsoft.com/office/officeart/2005/8/layout/lProcess2"/>
    <dgm:cxn modelId="{1F9A2AFC-48F3-4E19-A953-4E436DC30570}" type="presOf" srcId="{CB962392-23BF-45B0-9788-066A7A292464}" destId="{C768D6FA-9696-40B9-AE1E-09C0FC0FFE49}" srcOrd="1" destOrd="0" presId="urn:microsoft.com/office/officeart/2005/8/layout/lProcess2"/>
    <dgm:cxn modelId="{7BED5419-A729-47D8-A40F-35B7888C87F1}" type="presParOf" srcId="{27E53601-4876-4530-82E7-26C2815CAF4D}" destId="{7E77BD33-F078-46E9-AC7E-EB7A4F74DA0B}" srcOrd="0" destOrd="0" presId="urn:microsoft.com/office/officeart/2005/8/layout/lProcess2"/>
    <dgm:cxn modelId="{4FDD417C-5610-4996-AEA6-AE9A426AB280}" type="presParOf" srcId="{7E77BD33-F078-46E9-AC7E-EB7A4F74DA0B}" destId="{E6E29604-9944-482F-85A9-4C4A2A364FFD}" srcOrd="0" destOrd="0" presId="urn:microsoft.com/office/officeart/2005/8/layout/lProcess2"/>
    <dgm:cxn modelId="{D64B864F-83E6-4BD4-9F77-E3BDD2C47C4E}" type="presParOf" srcId="{7E77BD33-F078-46E9-AC7E-EB7A4F74DA0B}" destId="{C768D6FA-9696-40B9-AE1E-09C0FC0FFE49}" srcOrd="1" destOrd="0" presId="urn:microsoft.com/office/officeart/2005/8/layout/lProcess2"/>
    <dgm:cxn modelId="{E1CC727A-EB9C-42C9-9C7F-19E50BCF0A58}" type="presParOf" srcId="{7E77BD33-F078-46E9-AC7E-EB7A4F74DA0B}" destId="{D7B6D71B-7B86-4D95-B15A-7D4D1F7D5BCA}" srcOrd="2" destOrd="0" presId="urn:microsoft.com/office/officeart/2005/8/layout/lProcess2"/>
    <dgm:cxn modelId="{6C4E77F1-5E29-4C72-B788-5DD746BEC5E0}" type="presParOf" srcId="{D7B6D71B-7B86-4D95-B15A-7D4D1F7D5BCA}" destId="{68926278-D6D9-43E0-9A8D-795966CE90D4}" srcOrd="0" destOrd="0" presId="urn:microsoft.com/office/officeart/2005/8/layout/lProcess2"/>
    <dgm:cxn modelId="{64CEA57F-1F00-4BB5-8A81-9EFB7EEF1F31}" type="presParOf" srcId="{68926278-D6D9-43E0-9A8D-795966CE90D4}" destId="{9AF999B8-5CE2-4FF7-A6DE-504115BC59B2}" srcOrd="0" destOrd="0" presId="urn:microsoft.com/office/officeart/2005/8/layout/lProcess2"/>
    <dgm:cxn modelId="{05675C3D-66EB-4DF1-9192-B02886244F2A}" type="presParOf" srcId="{27E53601-4876-4530-82E7-26C2815CAF4D}" destId="{EE8A5974-376F-4A49-AB0B-9D7757206AAF}" srcOrd="1" destOrd="0" presId="urn:microsoft.com/office/officeart/2005/8/layout/lProcess2"/>
    <dgm:cxn modelId="{F6A8E72B-4F4E-4AC0-840A-020DDC60B4CA}" type="presParOf" srcId="{27E53601-4876-4530-82E7-26C2815CAF4D}" destId="{EB92F591-E162-4FE1-834F-622042984BAD}" srcOrd="2" destOrd="0" presId="urn:microsoft.com/office/officeart/2005/8/layout/lProcess2"/>
    <dgm:cxn modelId="{054CBB4B-B390-42C7-BE76-9BFE0DF52BA9}" type="presParOf" srcId="{EB92F591-E162-4FE1-834F-622042984BAD}" destId="{C7F9D900-F41E-4524-9C05-6E35AE9A31DD}" srcOrd="0" destOrd="0" presId="urn:microsoft.com/office/officeart/2005/8/layout/lProcess2"/>
    <dgm:cxn modelId="{EB9BA8F2-05BC-4B67-A54A-AC42305724E8}" type="presParOf" srcId="{EB92F591-E162-4FE1-834F-622042984BAD}" destId="{7E34794C-9247-4D45-A755-A9443B3144A0}" srcOrd="1" destOrd="0" presId="urn:microsoft.com/office/officeart/2005/8/layout/lProcess2"/>
    <dgm:cxn modelId="{6A07CC7C-89FE-486B-A2A2-9AEB3BB34498}" type="presParOf" srcId="{EB92F591-E162-4FE1-834F-622042984BAD}" destId="{B24C4BC1-B4FD-4F97-94D5-1B4368E696E4}" srcOrd="2" destOrd="0" presId="urn:microsoft.com/office/officeart/2005/8/layout/lProcess2"/>
    <dgm:cxn modelId="{F76AC2C8-96D4-451D-84F4-AE7C384EF59D}" type="presParOf" srcId="{B24C4BC1-B4FD-4F97-94D5-1B4368E696E4}" destId="{101493FA-D385-419E-B15A-C2F01EDD9E70}" srcOrd="0" destOrd="0" presId="urn:microsoft.com/office/officeart/2005/8/layout/lProcess2"/>
    <dgm:cxn modelId="{B1C423E7-5B6F-4C94-8B4F-4EED4C0000E7}" type="presParOf" srcId="{101493FA-D385-419E-B15A-C2F01EDD9E70}" destId="{6EB063A5-A0F8-4045-BF3A-70556CD4CB2F}"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Does the firm Manage the following attributes relating to Assurance partners to maintain the same at optimum levels as deemed fit for the respective </a:t>
          </a:r>
          <a:r>
            <a:rPr lang="en-US" dirty="0" err="1"/>
            <a:t>organisations</a:t>
          </a:r>
          <a:r>
            <a:rPr lang="en-US" dirty="0"/>
            <a:t>?</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dgm:spPr/>
      <dgm:t>
        <a:bodyPr/>
        <a:lstStyle/>
        <a:p>
          <a:r>
            <a:rPr lang="en-US" dirty="0"/>
            <a:t>(</a:t>
          </a:r>
          <a:r>
            <a:rPr lang="en-US" dirty="0" err="1"/>
            <a:t>i</a:t>
          </a:r>
          <a:r>
            <a:rPr lang="en-US" dirty="0"/>
            <a:t>) Does the firm have a balanced mix of experienced and new Assurance partners?</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dgm:spPr/>
      <dgm:t>
        <a:bodyPr/>
        <a:lstStyle/>
        <a:p>
          <a:r>
            <a:rPr lang="en-US" dirty="0"/>
            <a:t>For average partner experience of partners &gt; 5 years – 4 Points</a:t>
          </a:r>
          <a:endParaRPr lang="en-IN" dirty="0"/>
        </a:p>
        <a:p>
          <a:r>
            <a:rPr lang="en-US" dirty="0"/>
            <a:t>For average partner experience of partners &gt; 10 years – 8 Points</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E2A2CB77-9524-4BDB-A8F2-310F57A60BF5}">
      <dgm:prSet phldrT="[Text]"/>
      <dgm:spPr/>
      <dgm:t>
        <a:bodyPr/>
        <a:lstStyle/>
        <a:p>
          <a:r>
            <a:rPr lang="en-US" dirty="0"/>
            <a:t>Max score=8</a:t>
          </a:r>
        </a:p>
      </dgm:t>
    </dgm:pt>
    <dgm:pt modelId="{16A51ADA-ED8B-463E-9D1D-E233EC3443C5}" type="sibTrans" cxnId="{674AF8E7-87AC-4535-B346-01AD2E95B273}">
      <dgm:prSet/>
      <dgm:spPr/>
      <dgm:t>
        <a:bodyPr/>
        <a:lstStyle/>
        <a:p>
          <a:endParaRPr lang="en-US"/>
        </a:p>
      </dgm:t>
    </dgm:pt>
    <dgm:pt modelId="{22E85DA5-B09D-401C-9267-503D338F6009}" type="parTrans" cxnId="{674AF8E7-87AC-4535-B346-01AD2E95B273}">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151975"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312D5944-B9F4-4023-A5EB-C57ABA365C26}" srcId="{692AC0F3-D347-459A-9EA8-424C2BB6D7D1}" destId="{10E1C069-FA0D-4A32-8BD7-CE6F5BB2B6C0}" srcOrd="0" destOrd="0" parTransId="{5814043D-DEA2-43FD-ADD8-1C5F1660D523}" sibTransId="{45978174-CD6D-4EE3-92E6-21238D61E9BE}"/>
    <dgm:cxn modelId="{9113E253-2B03-4524-9D98-B4F43845313A}" type="presOf" srcId="{BFC5260D-C6B5-46ED-8AA9-0D5E6E2EE9BE}" destId="{C1AE1B0E-8A25-4C0F-82E4-63F3756BFBAA}" srcOrd="0" destOrd="0" presId="urn:microsoft.com/office/officeart/2005/8/layout/hList3"/>
    <dgm:cxn modelId="{695D4954-5907-44D4-A98B-854D227BD203}" srcId="{BFC5260D-C6B5-46ED-8AA9-0D5E6E2EE9BE}" destId="{692AC0F3-D347-459A-9EA8-424C2BB6D7D1}" srcOrd="0" destOrd="0" parTransId="{9C59B5B7-ECA6-4565-9A25-FC076240AB2A}" sibTransId="{3CED6DF7-F31A-4287-A8E0-532A56BBAA06}"/>
    <dgm:cxn modelId="{8BF62D5B-FBC4-4B3C-8BF9-1FBA42CCD876}" type="presOf" srcId="{E2A2CB77-9524-4BDB-A8F2-310F57A60BF5}" destId="{BD8D9F10-63F9-4FF9-96A8-F321C9E7CDC6}" srcOrd="0" destOrd="0" presId="urn:microsoft.com/office/officeart/2005/8/layout/hList3"/>
    <dgm:cxn modelId="{FE8AF587-9C9F-4168-B63C-8C82C1C62EA5}" type="presOf" srcId="{692AC0F3-D347-459A-9EA8-424C2BB6D7D1}" destId="{D5F0A91B-A9CF-4FE9-97E6-E4B2F57EE134}"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4F738ADE-875B-49AC-9DC4-AC40AD85A5BA}" type="presOf" srcId="{E0BC4251-520F-471F-B0B8-2601E8C2A334}" destId="{759E91C9-4215-469B-97CC-F0A1FDD12D33}"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1352C3EB-D3F8-4EF1-B232-BDBF7D997EB9}" type="presOf" srcId="{10E1C069-FA0D-4A32-8BD7-CE6F5BB2B6C0}" destId="{3EC89DE6-8009-4EF7-BC4B-45E774E33FEF}" srcOrd="0" destOrd="0" presId="urn:microsoft.com/office/officeart/2005/8/layout/hList3"/>
    <dgm:cxn modelId="{716373EC-0A4E-4505-90D7-1473F9550B3C}" srcId="{BFC5260D-C6B5-46ED-8AA9-0D5E6E2EE9BE}" destId="{D611E4E0-A087-45E7-A06D-EEE65C9014D9}" srcOrd="1" destOrd="0" parTransId="{9601B79D-7ACE-4CC8-9610-13432BD14898}" sibTransId="{CB54D052-27C9-4241-B1B0-463AACFAF122}"/>
    <dgm:cxn modelId="{101B0B36-4E6F-44E9-ABAA-2DCD19D66384}" type="presParOf" srcId="{C1AE1B0E-8A25-4C0F-82E4-63F3756BFBAA}" destId="{D5F0A91B-A9CF-4FE9-97E6-E4B2F57EE134}" srcOrd="0" destOrd="0" presId="urn:microsoft.com/office/officeart/2005/8/layout/hList3"/>
    <dgm:cxn modelId="{13A03583-F6AB-4A7C-9208-1E680FEEDF0D}" type="presParOf" srcId="{C1AE1B0E-8A25-4C0F-82E4-63F3756BFBAA}" destId="{C886ECDD-8441-49A9-AA10-4F902537031B}" srcOrd="1" destOrd="0" presId="urn:microsoft.com/office/officeart/2005/8/layout/hList3"/>
    <dgm:cxn modelId="{042A5DAF-EBE4-4D39-AFD3-3D352191D22A}" type="presParOf" srcId="{C886ECDD-8441-49A9-AA10-4F902537031B}" destId="{3EC89DE6-8009-4EF7-BC4B-45E774E33FEF}" srcOrd="0" destOrd="0" presId="urn:microsoft.com/office/officeart/2005/8/layout/hList3"/>
    <dgm:cxn modelId="{08B7393F-BC98-4649-879E-2138F4DBD49A}" type="presParOf" srcId="{C886ECDD-8441-49A9-AA10-4F902537031B}" destId="{759E91C9-4215-469B-97CC-F0A1FDD12D33}" srcOrd="1" destOrd="0" presId="urn:microsoft.com/office/officeart/2005/8/layout/hList3"/>
    <dgm:cxn modelId="{4A9064DB-0183-438D-A013-B9BF68FE96A6}" type="presParOf" srcId="{C886ECDD-8441-49A9-AA10-4F902537031B}" destId="{BD8D9F10-63F9-4FF9-96A8-F321C9E7CDC6}" srcOrd="2" destOrd="0" presId="urn:microsoft.com/office/officeart/2005/8/layout/hList3"/>
    <dgm:cxn modelId="{3E342746-1A41-41F8-A9F1-8C87A48E3820}"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Does the firm Manage the following attributes relating to Assurance partners to maintain the same at optimum levels as deemed fit for the respective </a:t>
          </a:r>
          <a:r>
            <a:rPr lang="en-US" dirty="0" err="1"/>
            <a:t>organisations</a:t>
          </a:r>
          <a:r>
            <a:rPr lang="en-US" dirty="0"/>
            <a:t>?</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dgm:spPr/>
      <dgm:t>
        <a:bodyPr/>
        <a:lstStyle/>
        <a:p>
          <a:r>
            <a:rPr lang="en-US" dirty="0"/>
            <a:t>(ii) Is the firm compliant with the ICAI Code of Ethics, Companies Act 2013 and other regulatory requirements in relation to Professional Independence and Conflict of Interest?</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dgm:spPr/>
      <dgm:t>
        <a:bodyPr/>
        <a:lstStyle/>
        <a:p>
          <a:r>
            <a:rPr lang="en-US" dirty="0"/>
            <a:t>For Yes – 8 Points</a:t>
          </a:r>
          <a:endParaRPr lang="en-IN" dirty="0"/>
        </a:p>
        <a:p>
          <a:r>
            <a:rPr lang="en-US"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E2A2CB77-9524-4BDB-A8F2-310F57A60BF5}">
      <dgm:prSet phldrT="[Text]"/>
      <dgm:spPr/>
      <dgm:t>
        <a:bodyPr/>
        <a:lstStyle/>
        <a:p>
          <a:r>
            <a:rPr lang="en-US" dirty="0"/>
            <a:t>Max score=8</a:t>
          </a:r>
        </a:p>
      </dgm:t>
    </dgm:pt>
    <dgm:pt modelId="{16A51ADA-ED8B-463E-9D1D-E233EC3443C5}" type="sibTrans" cxnId="{674AF8E7-87AC-4535-B346-01AD2E95B273}">
      <dgm:prSet/>
      <dgm:spPr/>
      <dgm:t>
        <a:bodyPr/>
        <a:lstStyle/>
        <a:p>
          <a:endParaRPr lang="en-US"/>
        </a:p>
      </dgm:t>
    </dgm:pt>
    <dgm:pt modelId="{22E85DA5-B09D-401C-9267-503D338F6009}" type="parTrans" cxnId="{674AF8E7-87AC-4535-B346-01AD2E95B273}">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216246"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151975"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01FDC60A-D435-4C12-A557-EDD8F3CD6273}" type="presOf" srcId="{692AC0F3-D347-459A-9EA8-424C2BB6D7D1}" destId="{D5F0A91B-A9CF-4FE9-97E6-E4B2F57EE134}" srcOrd="0" destOrd="0" presId="urn:microsoft.com/office/officeart/2005/8/layout/hList3"/>
    <dgm:cxn modelId="{E101FA37-8ABB-4800-86E7-1886922B790C}" type="presOf" srcId="{BFC5260D-C6B5-46ED-8AA9-0D5E6E2EE9BE}" destId="{C1AE1B0E-8A25-4C0F-82E4-63F3756BFBAA}"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2AADD855-6931-4195-8DA5-8974A7B6ED69}" type="presOf" srcId="{E2A2CB77-9524-4BDB-A8F2-310F57A60BF5}" destId="{BD8D9F10-63F9-4FF9-96A8-F321C9E7CDC6}"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B21F4FD0-F173-41B2-B592-261CF0DA15F9}" type="presOf" srcId="{10E1C069-FA0D-4A32-8BD7-CE6F5BB2B6C0}" destId="{3EC89DE6-8009-4EF7-BC4B-45E774E33FEF}" srcOrd="0" destOrd="0" presId="urn:microsoft.com/office/officeart/2005/8/layout/hList3"/>
    <dgm:cxn modelId="{32DFDADD-D647-4AEF-9416-7D75F17DCFD1}" type="presOf" srcId="{E0BC4251-520F-471F-B0B8-2601E8C2A334}" destId="{759E91C9-4215-469B-97CC-F0A1FDD12D33}"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80ED9FDB-2635-4CE0-A983-366ACE7CA53D}" type="presParOf" srcId="{C1AE1B0E-8A25-4C0F-82E4-63F3756BFBAA}" destId="{D5F0A91B-A9CF-4FE9-97E6-E4B2F57EE134}" srcOrd="0" destOrd="0" presId="urn:microsoft.com/office/officeart/2005/8/layout/hList3"/>
    <dgm:cxn modelId="{A8FFBC40-0C24-4D28-B252-9AE271E246DF}" type="presParOf" srcId="{C1AE1B0E-8A25-4C0F-82E4-63F3756BFBAA}" destId="{C886ECDD-8441-49A9-AA10-4F902537031B}" srcOrd="1" destOrd="0" presId="urn:microsoft.com/office/officeart/2005/8/layout/hList3"/>
    <dgm:cxn modelId="{4F2C1A13-8574-464A-9FD1-A12A2690695F}" type="presParOf" srcId="{C886ECDD-8441-49A9-AA10-4F902537031B}" destId="{3EC89DE6-8009-4EF7-BC4B-45E774E33FEF}" srcOrd="0" destOrd="0" presId="urn:microsoft.com/office/officeart/2005/8/layout/hList3"/>
    <dgm:cxn modelId="{161BDF4E-B618-44E6-B0C0-64A949BC5E68}" type="presParOf" srcId="{C886ECDD-8441-49A9-AA10-4F902537031B}" destId="{759E91C9-4215-469B-97CC-F0A1FDD12D33}" srcOrd="1" destOrd="0" presId="urn:microsoft.com/office/officeart/2005/8/layout/hList3"/>
    <dgm:cxn modelId="{D308DA37-DCD4-4FF7-AC2D-63CD7C0F7861}" type="presParOf" srcId="{C886ECDD-8441-49A9-AA10-4F902537031B}" destId="{BD8D9F10-63F9-4FF9-96A8-F321C9E7CDC6}" srcOrd="2" destOrd="0" presId="urn:microsoft.com/office/officeart/2005/8/layout/hList3"/>
    <dgm:cxn modelId="{5C55F7D8-5BA8-460D-8597-779200716CFE}"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Does the firm Manage the following attributes relating to Assurance partners to maintain the same at optimum levels as deemed fit for the respective </a:t>
          </a:r>
          <a:r>
            <a:rPr lang="en-US" dirty="0" err="1"/>
            <a:t>organisations</a:t>
          </a:r>
          <a:r>
            <a:rPr lang="en-US" dirty="0"/>
            <a:t>?</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3200" dirty="0"/>
            <a:t>(iii) Is there is a 'whistle blower' policy?</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4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400" dirty="0"/>
            <a:t>Max score=4</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LinFactNeighborX="-57" custLinFactNeighborY="1235">
        <dgm:presLayoutVars>
          <dgm:bulletEnabled val="1"/>
        </dgm:presLayoutVars>
      </dgm:prSet>
      <dgm:spPr/>
    </dgm:pt>
    <dgm:pt modelId="{759E91C9-4215-469B-97CC-F0A1FDD12D33}" type="pres">
      <dgm:prSet presAssocID="{E0BC4251-520F-471F-B0B8-2601E8C2A334}" presName="pillarX" presStyleLbl="node1" presStyleIdx="1" presStyleCnt="3" custScaleX="72646"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custLinFactNeighborX="123" custLinFactNeighborY="-112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312D5944-B9F4-4023-A5EB-C57ABA365C26}" srcId="{692AC0F3-D347-459A-9EA8-424C2BB6D7D1}" destId="{10E1C069-FA0D-4A32-8BD7-CE6F5BB2B6C0}" srcOrd="0" destOrd="0" parTransId="{5814043D-DEA2-43FD-ADD8-1C5F1660D523}" sibTransId="{45978174-CD6D-4EE3-92E6-21238D61E9BE}"/>
    <dgm:cxn modelId="{9113E253-2B03-4524-9D98-B4F43845313A}" type="presOf" srcId="{BFC5260D-C6B5-46ED-8AA9-0D5E6E2EE9BE}" destId="{C1AE1B0E-8A25-4C0F-82E4-63F3756BFBAA}" srcOrd="0" destOrd="0" presId="urn:microsoft.com/office/officeart/2005/8/layout/hList3"/>
    <dgm:cxn modelId="{695D4954-5907-44D4-A98B-854D227BD203}" srcId="{BFC5260D-C6B5-46ED-8AA9-0D5E6E2EE9BE}" destId="{692AC0F3-D347-459A-9EA8-424C2BB6D7D1}" srcOrd="0" destOrd="0" parTransId="{9C59B5B7-ECA6-4565-9A25-FC076240AB2A}" sibTransId="{3CED6DF7-F31A-4287-A8E0-532A56BBAA06}"/>
    <dgm:cxn modelId="{8BF62D5B-FBC4-4B3C-8BF9-1FBA42CCD876}" type="presOf" srcId="{E2A2CB77-9524-4BDB-A8F2-310F57A60BF5}" destId="{BD8D9F10-63F9-4FF9-96A8-F321C9E7CDC6}" srcOrd="0" destOrd="0" presId="urn:microsoft.com/office/officeart/2005/8/layout/hList3"/>
    <dgm:cxn modelId="{FE8AF587-9C9F-4168-B63C-8C82C1C62EA5}" type="presOf" srcId="{692AC0F3-D347-459A-9EA8-424C2BB6D7D1}" destId="{D5F0A91B-A9CF-4FE9-97E6-E4B2F57EE134}"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4F738ADE-875B-49AC-9DC4-AC40AD85A5BA}" type="presOf" srcId="{E0BC4251-520F-471F-B0B8-2601E8C2A334}" destId="{759E91C9-4215-469B-97CC-F0A1FDD12D33}"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1352C3EB-D3F8-4EF1-B232-BDBF7D997EB9}" type="presOf" srcId="{10E1C069-FA0D-4A32-8BD7-CE6F5BB2B6C0}" destId="{3EC89DE6-8009-4EF7-BC4B-45E774E33FEF}" srcOrd="0" destOrd="0" presId="urn:microsoft.com/office/officeart/2005/8/layout/hList3"/>
    <dgm:cxn modelId="{716373EC-0A4E-4505-90D7-1473F9550B3C}" srcId="{BFC5260D-C6B5-46ED-8AA9-0D5E6E2EE9BE}" destId="{D611E4E0-A087-45E7-A06D-EEE65C9014D9}" srcOrd="1" destOrd="0" parTransId="{9601B79D-7ACE-4CC8-9610-13432BD14898}" sibTransId="{CB54D052-27C9-4241-B1B0-463AACFAF122}"/>
    <dgm:cxn modelId="{101B0B36-4E6F-44E9-ABAA-2DCD19D66384}" type="presParOf" srcId="{C1AE1B0E-8A25-4C0F-82E4-63F3756BFBAA}" destId="{D5F0A91B-A9CF-4FE9-97E6-E4B2F57EE134}" srcOrd="0" destOrd="0" presId="urn:microsoft.com/office/officeart/2005/8/layout/hList3"/>
    <dgm:cxn modelId="{13A03583-F6AB-4A7C-9208-1E680FEEDF0D}" type="presParOf" srcId="{C1AE1B0E-8A25-4C0F-82E4-63F3756BFBAA}" destId="{C886ECDD-8441-49A9-AA10-4F902537031B}" srcOrd="1" destOrd="0" presId="urn:microsoft.com/office/officeart/2005/8/layout/hList3"/>
    <dgm:cxn modelId="{042A5DAF-EBE4-4D39-AFD3-3D352191D22A}" type="presParOf" srcId="{C886ECDD-8441-49A9-AA10-4F902537031B}" destId="{3EC89DE6-8009-4EF7-BC4B-45E774E33FEF}" srcOrd="0" destOrd="0" presId="urn:microsoft.com/office/officeart/2005/8/layout/hList3"/>
    <dgm:cxn modelId="{08B7393F-BC98-4649-879E-2138F4DBD49A}" type="presParOf" srcId="{C886ECDD-8441-49A9-AA10-4F902537031B}" destId="{759E91C9-4215-469B-97CC-F0A1FDD12D33}" srcOrd="1" destOrd="0" presId="urn:microsoft.com/office/officeart/2005/8/layout/hList3"/>
    <dgm:cxn modelId="{4A9064DB-0183-438D-A013-B9BF68FE96A6}" type="presParOf" srcId="{C886ECDD-8441-49A9-AA10-4F902537031B}" destId="{BD8D9F10-63F9-4FF9-96A8-F321C9E7CDC6}" srcOrd="2" destOrd="0" presId="urn:microsoft.com/office/officeart/2005/8/layout/hList3"/>
    <dgm:cxn modelId="{3E342746-1A41-41F8-A9F1-8C87A48E3820}"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Branches in the same city shall have only one point, branches in Metro and Tier -1 cities shall have additional points, team size per branch shall have additional points</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a:t>
          </a:r>
          <a:r>
            <a:rPr lang="en-US" sz="2400" dirty="0" err="1"/>
            <a:t>i</a:t>
          </a:r>
          <a:r>
            <a:rPr lang="en-US" sz="2400" dirty="0"/>
            <a:t>) Number of Branches &amp; Associates and network firms and affiliates</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1800" dirty="0" err="1"/>
            <a:t>Upto</a:t>
          </a:r>
          <a:r>
            <a:rPr lang="en-US" sz="1800" dirty="0"/>
            <a:t> 3 – 2 Points</a:t>
          </a:r>
          <a:endParaRPr lang="en-IN" sz="1800" dirty="0"/>
        </a:p>
        <a:p>
          <a:r>
            <a:rPr lang="en-US" sz="1800" dirty="0"/>
            <a:t>4 to 7 – 4 Points</a:t>
          </a:r>
          <a:endParaRPr lang="en-IN" sz="1800" dirty="0"/>
        </a:p>
        <a:p>
          <a:r>
            <a:rPr lang="en-US" sz="1800" dirty="0"/>
            <a:t>8 to 15 – 6 Points</a:t>
          </a:r>
          <a:endParaRPr lang="en-IN" sz="1800" dirty="0"/>
        </a:p>
        <a:p>
          <a:r>
            <a:rPr lang="en-US" sz="1800" dirty="0"/>
            <a:t>More than 15 – 8 Points</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000" dirty="0"/>
            <a:t>Max score=8</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231251"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137516"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custLinFactNeighborX="123" custLinFactNeighborY="-112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46F84134-BE9B-4B19-84F0-3FF9381D0157}" type="presOf" srcId="{E0BC4251-520F-471F-B0B8-2601E8C2A334}" destId="{759E91C9-4215-469B-97CC-F0A1FDD12D33}"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8CC38E5C-7FE4-4CCC-9C2D-031409680310}" type="presOf" srcId="{E2A2CB77-9524-4BDB-A8F2-310F57A60BF5}" destId="{BD8D9F10-63F9-4FF9-96A8-F321C9E7CDC6}" srcOrd="0" destOrd="0" presId="urn:microsoft.com/office/officeart/2005/8/layout/hList3"/>
    <dgm:cxn modelId="{6448615F-EBCE-47C7-80D8-C98FF1236D8F}" type="presOf" srcId="{BFC5260D-C6B5-46ED-8AA9-0D5E6E2EE9BE}" destId="{C1AE1B0E-8A25-4C0F-82E4-63F3756BFBAA}" srcOrd="0" destOrd="0" presId="urn:microsoft.com/office/officeart/2005/8/layout/hList3"/>
    <dgm:cxn modelId="{0BC544AD-426F-4253-9B6A-DDB1557F3859}" type="presOf" srcId="{10E1C069-FA0D-4A32-8BD7-CE6F5BB2B6C0}" destId="{3EC89DE6-8009-4EF7-BC4B-45E774E33FEF}" srcOrd="0" destOrd="0" presId="urn:microsoft.com/office/officeart/2005/8/layout/hList3"/>
    <dgm:cxn modelId="{3AF4FDB9-88CA-42FC-AFA4-8AB59BB7A3AF}" type="presOf" srcId="{692AC0F3-D347-459A-9EA8-424C2BB6D7D1}" destId="{D5F0A91B-A9CF-4FE9-97E6-E4B2F57EE134}"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75B54907-7728-47D6-B952-BF174B49ACFF}" type="presParOf" srcId="{C1AE1B0E-8A25-4C0F-82E4-63F3756BFBAA}" destId="{D5F0A91B-A9CF-4FE9-97E6-E4B2F57EE134}" srcOrd="0" destOrd="0" presId="urn:microsoft.com/office/officeart/2005/8/layout/hList3"/>
    <dgm:cxn modelId="{E72EF8F9-6CB5-4DAA-A15D-4E26DE5B8834}" type="presParOf" srcId="{C1AE1B0E-8A25-4C0F-82E4-63F3756BFBAA}" destId="{C886ECDD-8441-49A9-AA10-4F902537031B}" srcOrd="1" destOrd="0" presId="urn:microsoft.com/office/officeart/2005/8/layout/hList3"/>
    <dgm:cxn modelId="{A852C083-D838-4351-A944-029E5E7EB27F}" type="presParOf" srcId="{C886ECDD-8441-49A9-AA10-4F902537031B}" destId="{3EC89DE6-8009-4EF7-BC4B-45E774E33FEF}" srcOrd="0" destOrd="0" presId="urn:microsoft.com/office/officeart/2005/8/layout/hList3"/>
    <dgm:cxn modelId="{E88C0D3B-31AF-436F-B0B3-9290C0D90075}" type="presParOf" srcId="{C886ECDD-8441-49A9-AA10-4F902537031B}" destId="{759E91C9-4215-469B-97CC-F0A1FDD12D33}" srcOrd="1" destOrd="0" presId="urn:microsoft.com/office/officeart/2005/8/layout/hList3"/>
    <dgm:cxn modelId="{ED5473A0-E0D3-49EC-972D-3E36A6B21DB9}" type="presParOf" srcId="{C886ECDD-8441-49A9-AA10-4F902537031B}" destId="{BD8D9F10-63F9-4FF9-96A8-F321C9E7CDC6}" srcOrd="2" destOrd="0" presId="urn:microsoft.com/office/officeart/2005/8/layout/hList3"/>
    <dgm:cxn modelId="{83837806-4401-419C-B06B-694A98FF1DE9}"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endParaRPr lang="en-US" dirty="0"/>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(ii) Are branch level activities </a:t>
          </a:r>
          <a:r>
            <a:rPr lang="en-US" sz="2400" dirty="0" err="1"/>
            <a:t>Centralised</a:t>
          </a:r>
          <a:r>
            <a:rPr lang="en-US" sz="2400" dirty="0"/>
            <a:t>/ </a:t>
          </a:r>
          <a:r>
            <a:rPr lang="en-US" sz="2400" dirty="0" err="1"/>
            <a:t>Decentralised</a:t>
          </a:r>
          <a:r>
            <a:rPr lang="en-US" sz="2400" dirty="0"/>
            <a:t> in accounting, Invoicing, and Payroll processing</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200" dirty="0" err="1"/>
            <a:t>Centralised</a:t>
          </a:r>
          <a:r>
            <a:rPr lang="en-US" sz="2200" dirty="0"/>
            <a:t> – 8 Points</a:t>
          </a:r>
          <a:endParaRPr lang="en-IN" sz="2200" dirty="0"/>
        </a:p>
        <a:p>
          <a:r>
            <a:rPr lang="en-US" sz="2200" dirty="0" err="1"/>
            <a:t>Decentralised</a:t>
          </a:r>
          <a:r>
            <a:rPr lang="en-US" sz="2200" dirty="0"/>
            <a:t> – 4 Points</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1600" dirty="0"/>
            <a:t>Max score=8</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custFlipVert="1" custScaleY="4418"/>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126037"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73676" custScaleY="95156" custLinFactNeighborX="-301"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custLinFactNeighborX="123" custLinFactNeighborY="-112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6B8D636B-742C-41D0-9FE4-BAC7C43A0A1F}" type="presOf" srcId="{692AC0F3-D347-459A-9EA8-424C2BB6D7D1}" destId="{D5F0A91B-A9CF-4FE9-97E6-E4B2F57EE134}" srcOrd="0" destOrd="0" presId="urn:microsoft.com/office/officeart/2005/8/layout/hList3"/>
    <dgm:cxn modelId="{254E7B9D-41AB-4159-A6DA-13302CA3BC7C}" type="presOf" srcId="{E2A2CB77-9524-4BDB-A8F2-310F57A60BF5}" destId="{BD8D9F10-63F9-4FF9-96A8-F321C9E7CDC6}"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674AF8E7-87AC-4535-B346-01AD2E95B273}" srcId="{692AC0F3-D347-459A-9EA8-424C2BB6D7D1}" destId="{E2A2CB77-9524-4BDB-A8F2-310F57A60BF5}" srcOrd="2" destOrd="0" parTransId="{22E85DA5-B09D-401C-9267-503D338F6009}" sibTransId="{16A51ADA-ED8B-463E-9D1D-E233EC3443C5}"/>
    <dgm:cxn modelId="{AD170EE8-4045-44F9-8C74-56102986FEF9}" type="presOf" srcId="{E0BC4251-520F-471F-B0B8-2601E8C2A334}" destId="{759E91C9-4215-469B-97CC-F0A1FDD12D33}" srcOrd="0" destOrd="0" presId="urn:microsoft.com/office/officeart/2005/8/layout/hList3"/>
    <dgm:cxn modelId="{716373EC-0A4E-4505-90D7-1473F9550B3C}" srcId="{BFC5260D-C6B5-46ED-8AA9-0D5E6E2EE9BE}" destId="{D611E4E0-A087-45E7-A06D-EEE65C9014D9}" srcOrd="1" destOrd="0" parTransId="{9601B79D-7ACE-4CC8-9610-13432BD14898}" sibTransId="{CB54D052-27C9-4241-B1B0-463AACFAF122}"/>
    <dgm:cxn modelId="{A41BB0EF-4504-4D2E-8B95-F958F3D49194}" type="presOf" srcId="{10E1C069-FA0D-4A32-8BD7-CE6F5BB2B6C0}" destId="{3EC89DE6-8009-4EF7-BC4B-45E774E33FEF}" srcOrd="0" destOrd="0" presId="urn:microsoft.com/office/officeart/2005/8/layout/hList3"/>
    <dgm:cxn modelId="{801697FC-1225-4B9D-AA1D-C1D2EBB5CA62}" type="presOf" srcId="{BFC5260D-C6B5-46ED-8AA9-0D5E6E2EE9BE}" destId="{C1AE1B0E-8A25-4C0F-82E4-63F3756BFBAA}" srcOrd="0" destOrd="0" presId="urn:microsoft.com/office/officeart/2005/8/layout/hList3"/>
    <dgm:cxn modelId="{834DBDDE-A03F-4C3D-A1ED-F3177E8C7EF4}" type="presParOf" srcId="{C1AE1B0E-8A25-4C0F-82E4-63F3756BFBAA}" destId="{D5F0A91B-A9CF-4FE9-97E6-E4B2F57EE134}" srcOrd="0" destOrd="0" presId="urn:microsoft.com/office/officeart/2005/8/layout/hList3"/>
    <dgm:cxn modelId="{E4E54101-60E7-4785-B71E-43F0B508E1E0}" type="presParOf" srcId="{C1AE1B0E-8A25-4C0F-82E4-63F3756BFBAA}" destId="{C886ECDD-8441-49A9-AA10-4F902537031B}" srcOrd="1" destOrd="0" presId="urn:microsoft.com/office/officeart/2005/8/layout/hList3"/>
    <dgm:cxn modelId="{C539A796-5DC2-4321-9F4A-1D1C991DE6F2}" type="presParOf" srcId="{C886ECDD-8441-49A9-AA10-4F902537031B}" destId="{3EC89DE6-8009-4EF7-BC4B-45E774E33FEF}" srcOrd="0" destOrd="0" presId="urn:microsoft.com/office/officeart/2005/8/layout/hList3"/>
    <dgm:cxn modelId="{E7C73E14-221C-4D2B-9427-884E1ADF7C06}" type="presParOf" srcId="{C886ECDD-8441-49A9-AA10-4F902537031B}" destId="{759E91C9-4215-469B-97CC-F0A1FDD12D33}" srcOrd="1" destOrd="0" presId="urn:microsoft.com/office/officeart/2005/8/layout/hList3"/>
    <dgm:cxn modelId="{FDA4D0B7-748C-4CF8-BC52-8910074DB6B5}" type="presParOf" srcId="{C886ECDD-8441-49A9-AA10-4F902537031B}" destId="{BD8D9F10-63F9-4FF9-96A8-F321C9E7CDC6}" srcOrd="2" destOrd="0" presId="urn:microsoft.com/office/officeart/2005/8/layout/hList3"/>
    <dgm:cxn modelId="{2855015E-B283-4561-B286-B3489D08B3F5}"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endParaRPr lang="en-US" dirty="0"/>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(iii) Physical &amp; Logical Security of Information are extended and implemented across locations?</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400" dirty="0"/>
            <a:t>For Yes – 8 Points</a:t>
          </a:r>
          <a:endParaRPr lang="en-IN" sz="2400" dirty="0"/>
        </a:p>
        <a:p>
          <a:r>
            <a:rPr lang="en-US" sz="24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1800" dirty="0"/>
            <a:t>Max score=8</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custFlipVert="0" custScaleY="20569"/>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408863"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151975"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custLinFactNeighborX="123" custLinFactNeighborY="-112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6A342E27-03CB-4B6A-8050-406BDD1E3FA4}" type="presOf" srcId="{E2A2CB77-9524-4BDB-A8F2-310F57A60BF5}" destId="{BD8D9F10-63F9-4FF9-96A8-F321C9E7CDC6}" srcOrd="0" destOrd="0" presId="urn:microsoft.com/office/officeart/2005/8/layout/hList3"/>
    <dgm:cxn modelId="{C448FA40-03BE-44F3-B7FE-5718EB009DFE}" type="presOf" srcId="{10E1C069-FA0D-4A32-8BD7-CE6F5BB2B6C0}" destId="{3EC89DE6-8009-4EF7-BC4B-45E774E33FEF}"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F1231486-3D8E-42D0-AC1F-41D358929D65}" type="presOf" srcId="{BFC5260D-C6B5-46ED-8AA9-0D5E6E2EE9BE}" destId="{C1AE1B0E-8A25-4C0F-82E4-63F3756BFBAA}" srcOrd="0" destOrd="0" presId="urn:microsoft.com/office/officeart/2005/8/layout/hList3"/>
    <dgm:cxn modelId="{A5B4A8AE-B20D-447A-BCFC-F67B2621986D}" type="presOf" srcId="{692AC0F3-D347-459A-9EA8-424C2BB6D7D1}" destId="{D5F0A91B-A9CF-4FE9-97E6-E4B2F57EE134}" srcOrd="0" destOrd="0" presId="urn:microsoft.com/office/officeart/2005/8/layout/hList3"/>
    <dgm:cxn modelId="{432E66C3-970E-47AF-9CEB-76595E9967D3}" type="presOf" srcId="{E0BC4251-520F-471F-B0B8-2601E8C2A334}" destId="{759E91C9-4215-469B-97CC-F0A1FDD12D33}"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B06A4B45-6F96-4731-942C-444C549BC7DC}" type="presParOf" srcId="{C1AE1B0E-8A25-4C0F-82E4-63F3756BFBAA}" destId="{D5F0A91B-A9CF-4FE9-97E6-E4B2F57EE134}" srcOrd="0" destOrd="0" presId="urn:microsoft.com/office/officeart/2005/8/layout/hList3"/>
    <dgm:cxn modelId="{3601EAE9-2163-4E14-A251-0A2710E5F4F5}" type="presParOf" srcId="{C1AE1B0E-8A25-4C0F-82E4-63F3756BFBAA}" destId="{C886ECDD-8441-49A9-AA10-4F902537031B}" srcOrd="1" destOrd="0" presId="urn:microsoft.com/office/officeart/2005/8/layout/hList3"/>
    <dgm:cxn modelId="{ED437BB0-B477-47E4-A80D-F31B6E4B42EC}" type="presParOf" srcId="{C886ECDD-8441-49A9-AA10-4F902537031B}" destId="{3EC89DE6-8009-4EF7-BC4B-45E774E33FEF}" srcOrd="0" destOrd="0" presId="urn:microsoft.com/office/officeart/2005/8/layout/hList3"/>
    <dgm:cxn modelId="{C6FB7ECE-2381-45D6-B62A-1DBC0C105CCB}" type="presParOf" srcId="{C886ECDD-8441-49A9-AA10-4F902537031B}" destId="{759E91C9-4215-469B-97CC-F0A1FDD12D33}" srcOrd="1" destOrd="0" presId="urn:microsoft.com/office/officeart/2005/8/layout/hList3"/>
    <dgm:cxn modelId="{3D4C5516-ACFC-4513-A1D9-605869EEC9D4}" type="presParOf" srcId="{C886ECDD-8441-49A9-AA10-4F902537031B}" destId="{BD8D9F10-63F9-4FF9-96A8-F321C9E7CDC6}" srcOrd="2" destOrd="0" presId="urn:microsoft.com/office/officeart/2005/8/layout/hList3"/>
    <dgm:cxn modelId="{7F1E661B-16D9-4B01-9904-EA96ABF38AC3}"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endParaRPr lang="en-US" dirty="0"/>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(iv) Are there adequate DA tools and IT infrastructure available and are they being used for the relevant assignment?</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12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1800" dirty="0"/>
            <a:t>Max score=12</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custFlipVert="1" custScaleY="4418"/>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366409"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151975"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custLinFactNeighborX="123" custLinFactNeighborY="-112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8EA4B803-985C-40EA-83BE-21A57FADCCBE}" type="presOf" srcId="{E0BC4251-520F-471F-B0B8-2601E8C2A334}" destId="{759E91C9-4215-469B-97CC-F0A1FDD12D33}"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74134F76-AB39-4E5E-8DF7-A104DC94BFA8}" type="presOf" srcId="{BFC5260D-C6B5-46ED-8AA9-0D5E6E2EE9BE}" destId="{C1AE1B0E-8A25-4C0F-82E4-63F3756BFBAA}" srcOrd="0" destOrd="0" presId="urn:microsoft.com/office/officeart/2005/8/layout/hList3"/>
    <dgm:cxn modelId="{4E449E89-CE5E-4C29-BBDD-4AA8F771F1D5}" type="presOf" srcId="{E2A2CB77-9524-4BDB-A8F2-310F57A60BF5}" destId="{BD8D9F10-63F9-4FF9-96A8-F321C9E7CDC6}" srcOrd="0" destOrd="0" presId="urn:microsoft.com/office/officeart/2005/8/layout/hList3"/>
    <dgm:cxn modelId="{4588B9B8-280B-4AE1-81F8-F334B86BFCF3}" type="presOf" srcId="{692AC0F3-D347-459A-9EA8-424C2BB6D7D1}" destId="{D5F0A91B-A9CF-4FE9-97E6-E4B2F57EE134}"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96EE1CD6-3B5E-4C86-A80E-1B3D64B0D998}" type="presOf" srcId="{10E1C069-FA0D-4A32-8BD7-CE6F5BB2B6C0}" destId="{3EC89DE6-8009-4EF7-BC4B-45E774E33FEF}"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E49910CB-AF92-4D5E-9D0D-5CA8115CCBF7}" type="presParOf" srcId="{C1AE1B0E-8A25-4C0F-82E4-63F3756BFBAA}" destId="{D5F0A91B-A9CF-4FE9-97E6-E4B2F57EE134}" srcOrd="0" destOrd="0" presId="urn:microsoft.com/office/officeart/2005/8/layout/hList3"/>
    <dgm:cxn modelId="{3E0DBAB4-200D-4B36-91C3-169800BF2074}" type="presParOf" srcId="{C1AE1B0E-8A25-4C0F-82E4-63F3756BFBAA}" destId="{C886ECDD-8441-49A9-AA10-4F902537031B}" srcOrd="1" destOrd="0" presId="urn:microsoft.com/office/officeart/2005/8/layout/hList3"/>
    <dgm:cxn modelId="{B0E2D5DE-3E02-4A09-8B42-160E1C508D61}" type="presParOf" srcId="{C886ECDD-8441-49A9-AA10-4F902537031B}" destId="{3EC89DE6-8009-4EF7-BC4B-45E774E33FEF}" srcOrd="0" destOrd="0" presId="urn:microsoft.com/office/officeart/2005/8/layout/hList3"/>
    <dgm:cxn modelId="{A6867B07-EE2B-4791-A9B9-F0863C465077}" type="presParOf" srcId="{C886ECDD-8441-49A9-AA10-4F902537031B}" destId="{759E91C9-4215-469B-97CC-F0A1FDD12D33}" srcOrd="1" destOrd="0" presId="urn:microsoft.com/office/officeart/2005/8/layout/hList3"/>
    <dgm:cxn modelId="{AD709360-BD8E-4B99-B83D-97D3950A2CA8}" type="presParOf" srcId="{C886ECDD-8441-49A9-AA10-4F902537031B}" destId="{BD8D9F10-63F9-4FF9-96A8-F321C9E7CDC6}" srcOrd="2" destOrd="0" presId="urn:microsoft.com/office/officeart/2005/8/layout/hList3"/>
    <dgm:cxn modelId="{3190A48E-1479-4B44-A5E8-E989F48A455A}"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endParaRPr lang="en-US" dirty="0"/>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(v) Is the infrastructure adequate in terms of internet/intranet network bandwidth/ VPN/Wi-Fi etc. for remote working?</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12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1600" dirty="0"/>
            <a:t>Max score=12</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custFlipVert="1" custScaleY="4418" custLinFactNeighborX="0" custLinFactNeighborY="-43750"/>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450327"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151975"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custLinFactNeighborX="123" custLinFactNeighborY="-112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5A7C8804-14AC-463D-837E-F1A95EDF435B}" type="presOf" srcId="{BFC5260D-C6B5-46ED-8AA9-0D5E6E2EE9BE}" destId="{C1AE1B0E-8A25-4C0F-82E4-63F3756BFBAA}" srcOrd="0" destOrd="0" presId="urn:microsoft.com/office/officeart/2005/8/layout/hList3"/>
    <dgm:cxn modelId="{9B680C18-935F-4484-AD56-2AD92D162C8B}" type="presOf" srcId="{E2A2CB77-9524-4BDB-A8F2-310F57A60BF5}" destId="{BD8D9F10-63F9-4FF9-96A8-F321C9E7CDC6}"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83B25459-383F-4126-8771-340AFC80661E}" type="presOf" srcId="{E0BC4251-520F-471F-B0B8-2601E8C2A334}" destId="{759E91C9-4215-469B-97CC-F0A1FDD12D33}" srcOrd="0" destOrd="0" presId="urn:microsoft.com/office/officeart/2005/8/layout/hList3"/>
    <dgm:cxn modelId="{1144B06F-8DCA-47D0-9BE9-42A1FFD25B4D}" type="presOf" srcId="{10E1C069-FA0D-4A32-8BD7-CE6F5BB2B6C0}" destId="{3EC89DE6-8009-4EF7-BC4B-45E774E33FEF}" srcOrd="0" destOrd="0" presId="urn:microsoft.com/office/officeart/2005/8/layout/hList3"/>
    <dgm:cxn modelId="{99F55FB9-5ADF-4378-B3C5-E8AE1663DE4F}" type="presOf" srcId="{692AC0F3-D347-459A-9EA8-424C2BB6D7D1}" destId="{D5F0A91B-A9CF-4FE9-97E6-E4B2F57EE134}"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B5C71431-753B-45B4-A58A-0C1ABB46CCCE}" type="presParOf" srcId="{C1AE1B0E-8A25-4C0F-82E4-63F3756BFBAA}" destId="{D5F0A91B-A9CF-4FE9-97E6-E4B2F57EE134}" srcOrd="0" destOrd="0" presId="urn:microsoft.com/office/officeart/2005/8/layout/hList3"/>
    <dgm:cxn modelId="{40859DDB-60C8-4DC4-B0AE-C33AD9B42F76}" type="presParOf" srcId="{C1AE1B0E-8A25-4C0F-82E4-63F3756BFBAA}" destId="{C886ECDD-8441-49A9-AA10-4F902537031B}" srcOrd="1" destOrd="0" presId="urn:microsoft.com/office/officeart/2005/8/layout/hList3"/>
    <dgm:cxn modelId="{1309F7CC-FE00-4F4E-8943-CC0E1021B56D}" type="presParOf" srcId="{C886ECDD-8441-49A9-AA10-4F902537031B}" destId="{3EC89DE6-8009-4EF7-BC4B-45E774E33FEF}" srcOrd="0" destOrd="0" presId="urn:microsoft.com/office/officeart/2005/8/layout/hList3"/>
    <dgm:cxn modelId="{4989620B-321C-4B50-B1D4-9365DEAC876A}" type="presParOf" srcId="{C886ECDD-8441-49A9-AA10-4F902537031B}" destId="{759E91C9-4215-469B-97CC-F0A1FDD12D33}" srcOrd="1" destOrd="0" presId="urn:microsoft.com/office/officeart/2005/8/layout/hList3"/>
    <dgm:cxn modelId="{9AD4886F-E924-4A6D-957E-45B8A5C71D10}" type="presParOf" srcId="{C886ECDD-8441-49A9-AA10-4F902537031B}" destId="{BD8D9F10-63F9-4FF9-96A8-F321C9E7CDC6}" srcOrd="2" destOrd="0" presId="urn:microsoft.com/office/officeart/2005/8/layout/hList3"/>
    <dgm:cxn modelId="{89C44641-74C0-4174-AC27-142FA988BCBA}"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What are the credentials of the firm that distinguish the firm or stands as testimony to the quality of the firm:</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000" dirty="0"/>
            <a:t>(</a:t>
          </a:r>
          <a:r>
            <a:rPr lang="en-US" sz="2000" dirty="0" err="1"/>
            <a:t>i</a:t>
          </a:r>
          <a:r>
            <a:rPr lang="en-US" sz="2000" dirty="0"/>
            <a:t>) Is the firm ICAI Peer Review</a:t>
          </a:r>
        </a:p>
        <a:p>
          <a:r>
            <a:rPr lang="en-US" sz="2000" dirty="0"/>
            <a:t>certified?</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4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000" dirty="0"/>
            <a:t>Max score=4</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57036"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61008"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312D5944-B9F4-4023-A5EB-C57ABA365C26}" srcId="{692AC0F3-D347-459A-9EA8-424C2BB6D7D1}" destId="{10E1C069-FA0D-4A32-8BD7-CE6F5BB2B6C0}" srcOrd="0" destOrd="0" parTransId="{5814043D-DEA2-43FD-ADD8-1C5F1660D523}" sibTransId="{45978174-CD6D-4EE3-92E6-21238D61E9BE}"/>
    <dgm:cxn modelId="{9113E253-2B03-4524-9D98-B4F43845313A}" type="presOf" srcId="{BFC5260D-C6B5-46ED-8AA9-0D5E6E2EE9BE}" destId="{C1AE1B0E-8A25-4C0F-82E4-63F3756BFBAA}" srcOrd="0" destOrd="0" presId="urn:microsoft.com/office/officeart/2005/8/layout/hList3"/>
    <dgm:cxn modelId="{695D4954-5907-44D4-A98B-854D227BD203}" srcId="{BFC5260D-C6B5-46ED-8AA9-0D5E6E2EE9BE}" destId="{692AC0F3-D347-459A-9EA8-424C2BB6D7D1}" srcOrd="0" destOrd="0" parTransId="{9C59B5B7-ECA6-4565-9A25-FC076240AB2A}" sibTransId="{3CED6DF7-F31A-4287-A8E0-532A56BBAA06}"/>
    <dgm:cxn modelId="{8BF62D5B-FBC4-4B3C-8BF9-1FBA42CCD876}" type="presOf" srcId="{E2A2CB77-9524-4BDB-A8F2-310F57A60BF5}" destId="{BD8D9F10-63F9-4FF9-96A8-F321C9E7CDC6}" srcOrd="0" destOrd="0" presId="urn:microsoft.com/office/officeart/2005/8/layout/hList3"/>
    <dgm:cxn modelId="{FE8AF587-9C9F-4168-B63C-8C82C1C62EA5}" type="presOf" srcId="{692AC0F3-D347-459A-9EA8-424C2BB6D7D1}" destId="{D5F0A91B-A9CF-4FE9-97E6-E4B2F57EE134}"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4F738ADE-875B-49AC-9DC4-AC40AD85A5BA}" type="presOf" srcId="{E0BC4251-520F-471F-B0B8-2601E8C2A334}" destId="{759E91C9-4215-469B-97CC-F0A1FDD12D33}"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1352C3EB-D3F8-4EF1-B232-BDBF7D997EB9}" type="presOf" srcId="{10E1C069-FA0D-4A32-8BD7-CE6F5BB2B6C0}" destId="{3EC89DE6-8009-4EF7-BC4B-45E774E33FEF}" srcOrd="0" destOrd="0" presId="urn:microsoft.com/office/officeart/2005/8/layout/hList3"/>
    <dgm:cxn modelId="{716373EC-0A4E-4505-90D7-1473F9550B3C}" srcId="{BFC5260D-C6B5-46ED-8AA9-0D5E6E2EE9BE}" destId="{D611E4E0-A087-45E7-A06D-EEE65C9014D9}" srcOrd="1" destOrd="0" parTransId="{9601B79D-7ACE-4CC8-9610-13432BD14898}" sibTransId="{CB54D052-27C9-4241-B1B0-463AACFAF122}"/>
    <dgm:cxn modelId="{101B0B36-4E6F-44E9-ABAA-2DCD19D66384}" type="presParOf" srcId="{C1AE1B0E-8A25-4C0F-82E4-63F3756BFBAA}" destId="{D5F0A91B-A9CF-4FE9-97E6-E4B2F57EE134}" srcOrd="0" destOrd="0" presId="urn:microsoft.com/office/officeart/2005/8/layout/hList3"/>
    <dgm:cxn modelId="{13A03583-F6AB-4A7C-9208-1E680FEEDF0D}" type="presParOf" srcId="{C1AE1B0E-8A25-4C0F-82E4-63F3756BFBAA}" destId="{C886ECDD-8441-49A9-AA10-4F902537031B}" srcOrd="1" destOrd="0" presId="urn:microsoft.com/office/officeart/2005/8/layout/hList3"/>
    <dgm:cxn modelId="{042A5DAF-EBE4-4D39-AFD3-3D352191D22A}" type="presParOf" srcId="{C886ECDD-8441-49A9-AA10-4F902537031B}" destId="{3EC89DE6-8009-4EF7-BC4B-45E774E33FEF}" srcOrd="0" destOrd="0" presId="urn:microsoft.com/office/officeart/2005/8/layout/hList3"/>
    <dgm:cxn modelId="{08B7393F-BC98-4649-879E-2138F4DBD49A}" type="presParOf" srcId="{C886ECDD-8441-49A9-AA10-4F902537031B}" destId="{759E91C9-4215-469B-97CC-F0A1FDD12D33}" srcOrd="1" destOrd="0" presId="urn:microsoft.com/office/officeart/2005/8/layout/hList3"/>
    <dgm:cxn modelId="{4A9064DB-0183-438D-A013-B9BF68FE96A6}" type="presParOf" srcId="{C886ECDD-8441-49A9-AA10-4F902537031B}" destId="{BD8D9F10-63F9-4FF9-96A8-F321C9E7CDC6}" srcOrd="2" destOrd="0" presId="urn:microsoft.com/office/officeart/2005/8/layout/hList3"/>
    <dgm:cxn modelId="{3E342746-1A41-41F8-A9F1-8C87A48E3820}"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0477CD-B64A-41AB-A6C0-037DC07BB28C}" type="doc">
      <dgm:prSet loTypeId="urn:microsoft.com/office/officeart/2005/8/layout/cycle8" loCatId="cycle" qsTypeId="urn:microsoft.com/office/officeart/2005/8/quickstyle/simple1" qsCatId="simple" csTypeId="urn:microsoft.com/office/officeart/2005/8/colors/accent0_3" csCatId="mainScheme" phldr="1"/>
      <dgm:spPr/>
    </dgm:pt>
    <dgm:pt modelId="{6FF2E905-81C8-4BCC-9486-C22A7DF0C097}">
      <dgm:prSet phldrT="[Text]" custT="1"/>
      <dgm:spPr/>
      <dgm:t>
        <a:bodyPr/>
        <a:lstStyle/>
        <a:p>
          <a:r>
            <a:rPr lang="en-US" sz="1400" dirty="0"/>
            <a:t>Encourage key stakeholders to explore ways to improve </a:t>
          </a:r>
        </a:p>
        <a:p>
          <a:r>
            <a:rPr lang="en-US" sz="1400" dirty="0"/>
            <a:t>Audit Quality</a:t>
          </a:r>
        </a:p>
      </dgm:t>
    </dgm:pt>
    <dgm:pt modelId="{AF1C48EF-F8AD-4DBB-B19C-12FB37F4C254}" type="parTrans" cxnId="{A865ADF7-2A56-4BF4-B0F1-2D0C5E964247}">
      <dgm:prSet/>
      <dgm:spPr/>
      <dgm:t>
        <a:bodyPr/>
        <a:lstStyle/>
        <a:p>
          <a:endParaRPr lang="en-US"/>
        </a:p>
      </dgm:t>
    </dgm:pt>
    <dgm:pt modelId="{C422F55E-DAB0-4B77-A89B-4DF7518FD8A6}" type="sibTrans" cxnId="{A865ADF7-2A56-4BF4-B0F1-2D0C5E964247}">
      <dgm:prSet/>
      <dgm:spPr/>
      <dgm:t>
        <a:bodyPr/>
        <a:lstStyle/>
        <a:p>
          <a:endParaRPr lang="en-US"/>
        </a:p>
      </dgm:t>
    </dgm:pt>
    <dgm:pt modelId="{36AF53B5-380B-483A-AAD3-391D3CCBB129}">
      <dgm:prSet phldrT="[Text]" custT="1"/>
      <dgm:spPr/>
      <dgm:t>
        <a:bodyPr/>
        <a:lstStyle/>
        <a:p>
          <a:r>
            <a:rPr lang="en-US" sz="1400" dirty="0"/>
            <a:t>Facilitate greater dialogue </a:t>
          </a:r>
        </a:p>
        <a:p>
          <a:r>
            <a:rPr lang="en-US" sz="1400" dirty="0"/>
            <a:t>between stakeholders on Audit Quality</a:t>
          </a:r>
        </a:p>
      </dgm:t>
    </dgm:pt>
    <dgm:pt modelId="{F23045C0-A3F3-4D65-9F8E-485680D9BE58}" type="parTrans" cxnId="{D880F3EC-2B49-4382-BD07-618E4B27D420}">
      <dgm:prSet/>
      <dgm:spPr/>
      <dgm:t>
        <a:bodyPr/>
        <a:lstStyle/>
        <a:p>
          <a:endParaRPr lang="en-US"/>
        </a:p>
      </dgm:t>
    </dgm:pt>
    <dgm:pt modelId="{2024AE45-8D97-46A2-B86B-459AFBD0B987}" type="sibTrans" cxnId="{D880F3EC-2B49-4382-BD07-618E4B27D420}">
      <dgm:prSet/>
      <dgm:spPr/>
      <dgm:t>
        <a:bodyPr/>
        <a:lstStyle/>
        <a:p>
          <a:endParaRPr lang="en-US"/>
        </a:p>
      </dgm:t>
    </dgm:pt>
    <dgm:pt modelId="{21622191-4D5E-4A81-AB4C-E5A5121B0ECD}">
      <dgm:prSet phldrT="[Text]" custT="1"/>
      <dgm:spPr/>
      <dgm:t>
        <a:bodyPr/>
        <a:lstStyle/>
        <a:p>
          <a:r>
            <a:rPr lang="en-US" sz="1400" dirty="0"/>
            <a:t>Raise awareness of the key elements of Audit Quality</a:t>
          </a:r>
        </a:p>
      </dgm:t>
    </dgm:pt>
    <dgm:pt modelId="{22706B08-1AEC-4D5F-89DF-51198305610C}" type="parTrans" cxnId="{85FA960A-7CB7-4796-91AA-302D1CFD1754}">
      <dgm:prSet/>
      <dgm:spPr/>
      <dgm:t>
        <a:bodyPr/>
        <a:lstStyle/>
        <a:p>
          <a:endParaRPr lang="en-US"/>
        </a:p>
      </dgm:t>
    </dgm:pt>
    <dgm:pt modelId="{F7B85E24-B5D3-4C79-A35B-67DFF03AA0C5}" type="sibTrans" cxnId="{85FA960A-7CB7-4796-91AA-302D1CFD1754}">
      <dgm:prSet/>
      <dgm:spPr/>
      <dgm:t>
        <a:bodyPr/>
        <a:lstStyle/>
        <a:p>
          <a:endParaRPr lang="en-US"/>
        </a:p>
      </dgm:t>
    </dgm:pt>
    <dgm:pt modelId="{143D7A16-DAFC-4B37-B731-380552BE8B22}" type="pres">
      <dgm:prSet presAssocID="{810477CD-B64A-41AB-A6C0-037DC07BB28C}" presName="compositeShape" presStyleCnt="0">
        <dgm:presLayoutVars>
          <dgm:chMax val="7"/>
          <dgm:dir/>
          <dgm:resizeHandles val="exact"/>
        </dgm:presLayoutVars>
      </dgm:prSet>
      <dgm:spPr/>
    </dgm:pt>
    <dgm:pt modelId="{4551D54E-1D2D-4AA6-81C1-A91F5DC40903}" type="pres">
      <dgm:prSet presAssocID="{810477CD-B64A-41AB-A6C0-037DC07BB28C}" presName="wedge1" presStyleLbl="node1" presStyleIdx="0" presStyleCnt="3" custScaleX="206569"/>
      <dgm:spPr/>
    </dgm:pt>
    <dgm:pt modelId="{B67ADCC4-CC19-4CE1-A2FF-E2ABDC78449C}" type="pres">
      <dgm:prSet presAssocID="{810477CD-B64A-41AB-A6C0-037DC07BB28C}" presName="dummy1a" presStyleCnt="0"/>
      <dgm:spPr/>
    </dgm:pt>
    <dgm:pt modelId="{0D1FFCDE-B794-4CFB-996C-2E247F91E881}" type="pres">
      <dgm:prSet presAssocID="{810477CD-B64A-41AB-A6C0-037DC07BB28C}" presName="dummy1b" presStyleCnt="0"/>
      <dgm:spPr/>
    </dgm:pt>
    <dgm:pt modelId="{D8BF8E53-5887-4B98-A167-CF230E2F02C4}" type="pres">
      <dgm:prSet presAssocID="{810477CD-B64A-41AB-A6C0-037DC07BB28C}" presName="wedge1Tx" presStyleLbl="node1" presStyleIdx="0" presStyleCnt="3">
        <dgm:presLayoutVars>
          <dgm:chMax val="0"/>
          <dgm:chPref val="0"/>
          <dgm:bulletEnabled val="1"/>
        </dgm:presLayoutVars>
      </dgm:prSet>
      <dgm:spPr/>
    </dgm:pt>
    <dgm:pt modelId="{B0CA994F-D411-4868-B8CF-7F3D7A8BCB13}" type="pres">
      <dgm:prSet presAssocID="{810477CD-B64A-41AB-A6C0-037DC07BB28C}" presName="wedge2" presStyleLbl="node1" presStyleIdx="1" presStyleCnt="3" custScaleX="188729" custScaleY="86248"/>
      <dgm:spPr/>
    </dgm:pt>
    <dgm:pt modelId="{FB3C33E3-9194-430C-8389-57CB51E2A81A}" type="pres">
      <dgm:prSet presAssocID="{810477CD-B64A-41AB-A6C0-037DC07BB28C}" presName="dummy2a" presStyleCnt="0"/>
      <dgm:spPr/>
    </dgm:pt>
    <dgm:pt modelId="{6683B16D-708F-47B3-8AD8-F0401A752213}" type="pres">
      <dgm:prSet presAssocID="{810477CD-B64A-41AB-A6C0-037DC07BB28C}" presName="dummy2b" presStyleCnt="0"/>
      <dgm:spPr/>
    </dgm:pt>
    <dgm:pt modelId="{AB7EDE76-C66C-4EA0-9F47-B36DB5727D03}" type="pres">
      <dgm:prSet presAssocID="{810477CD-B64A-41AB-A6C0-037DC07BB28C}" presName="wedge2Tx" presStyleLbl="node1" presStyleIdx="1" presStyleCnt="3">
        <dgm:presLayoutVars>
          <dgm:chMax val="0"/>
          <dgm:chPref val="0"/>
          <dgm:bulletEnabled val="1"/>
        </dgm:presLayoutVars>
      </dgm:prSet>
      <dgm:spPr/>
    </dgm:pt>
    <dgm:pt modelId="{32C5BADC-D9D0-4C63-B88A-5CF3B0FBC2BE}" type="pres">
      <dgm:prSet presAssocID="{810477CD-B64A-41AB-A6C0-037DC07BB28C}" presName="wedge3" presStyleLbl="node1" presStyleIdx="2" presStyleCnt="3" custScaleX="191013"/>
      <dgm:spPr/>
    </dgm:pt>
    <dgm:pt modelId="{B215D07F-2255-4FA6-A803-7F0E798D92BA}" type="pres">
      <dgm:prSet presAssocID="{810477CD-B64A-41AB-A6C0-037DC07BB28C}" presName="dummy3a" presStyleCnt="0"/>
      <dgm:spPr/>
    </dgm:pt>
    <dgm:pt modelId="{9FA2AB76-9675-4F97-80B1-37614EBB7312}" type="pres">
      <dgm:prSet presAssocID="{810477CD-B64A-41AB-A6C0-037DC07BB28C}" presName="dummy3b" presStyleCnt="0"/>
      <dgm:spPr/>
    </dgm:pt>
    <dgm:pt modelId="{C88A6406-165F-4DDC-8EED-0281F7436BBE}" type="pres">
      <dgm:prSet presAssocID="{810477CD-B64A-41AB-A6C0-037DC07BB28C}" presName="wedge3Tx" presStyleLbl="node1" presStyleIdx="2" presStyleCnt="3">
        <dgm:presLayoutVars>
          <dgm:chMax val="0"/>
          <dgm:chPref val="0"/>
          <dgm:bulletEnabled val="1"/>
        </dgm:presLayoutVars>
      </dgm:prSet>
      <dgm:spPr/>
    </dgm:pt>
    <dgm:pt modelId="{FEBF5E26-74DA-490C-9B29-93FDBC72CAA9}" type="pres">
      <dgm:prSet presAssocID="{C422F55E-DAB0-4B77-A89B-4DF7518FD8A6}" presName="arrowWedge1" presStyleLbl="fgSibTrans2D1" presStyleIdx="0" presStyleCnt="3" custScaleX="197329"/>
      <dgm:spPr/>
    </dgm:pt>
    <dgm:pt modelId="{ED7EC0BF-E4E3-4971-B683-A79E85D83006}" type="pres">
      <dgm:prSet presAssocID="{2024AE45-8D97-46A2-B86B-459AFBD0B987}" presName="arrowWedge2" presStyleLbl="fgSibTrans2D1" presStyleIdx="1" presStyleCnt="3" custScaleX="183030"/>
      <dgm:spPr/>
    </dgm:pt>
    <dgm:pt modelId="{6A24207D-1AC4-4B7C-A349-4754CA5B6B2F}" type="pres">
      <dgm:prSet presAssocID="{F7B85E24-B5D3-4C79-A35B-67DFF03AA0C5}" presName="arrowWedge3" presStyleLbl="fgSibTrans2D1" presStyleIdx="2" presStyleCnt="3" custScaleX="179873"/>
      <dgm:spPr/>
    </dgm:pt>
  </dgm:ptLst>
  <dgm:cxnLst>
    <dgm:cxn modelId="{85FA960A-7CB7-4796-91AA-302D1CFD1754}" srcId="{810477CD-B64A-41AB-A6C0-037DC07BB28C}" destId="{21622191-4D5E-4A81-AB4C-E5A5121B0ECD}" srcOrd="2" destOrd="0" parTransId="{22706B08-1AEC-4D5F-89DF-51198305610C}" sibTransId="{F7B85E24-B5D3-4C79-A35B-67DFF03AA0C5}"/>
    <dgm:cxn modelId="{9376B980-20C2-4E64-8463-78F42D7B1415}" type="presOf" srcId="{810477CD-B64A-41AB-A6C0-037DC07BB28C}" destId="{143D7A16-DAFC-4B37-B731-380552BE8B22}" srcOrd="0" destOrd="0" presId="urn:microsoft.com/office/officeart/2005/8/layout/cycle8"/>
    <dgm:cxn modelId="{35EDE983-AB43-490B-9FD1-A015901175A4}" type="presOf" srcId="{36AF53B5-380B-483A-AAD3-391D3CCBB129}" destId="{AB7EDE76-C66C-4EA0-9F47-B36DB5727D03}" srcOrd="1" destOrd="0" presId="urn:microsoft.com/office/officeart/2005/8/layout/cycle8"/>
    <dgm:cxn modelId="{138AB293-8099-4A09-9D33-9BCB6CA6ACAD}" type="presOf" srcId="{6FF2E905-81C8-4BCC-9486-C22A7DF0C097}" destId="{4551D54E-1D2D-4AA6-81C1-A91F5DC40903}" srcOrd="0" destOrd="0" presId="urn:microsoft.com/office/officeart/2005/8/layout/cycle8"/>
    <dgm:cxn modelId="{BEBB86A1-213F-46D9-8B29-E252D1A0522D}" type="presOf" srcId="{21622191-4D5E-4A81-AB4C-E5A5121B0ECD}" destId="{32C5BADC-D9D0-4C63-B88A-5CF3B0FBC2BE}" srcOrd="0" destOrd="0" presId="urn:microsoft.com/office/officeart/2005/8/layout/cycle8"/>
    <dgm:cxn modelId="{B615D1B3-4AAE-4270-8A1B-D1FE5122AEE8}" type="presOf" srcId="{6FF2E905-81C8-4BCC-9486-C22A7DF0C097}" destId="{D8BF8E53-5887-4B98-A167-CF230E2F02C4}" srcOrd="1" destOrd="0" presId="urn:microsoft.com/office/officeart/2005/8/layout/cycle8"/>
    <dgm:cxn modelId="{92EA91BA-F913-40AD-8A89-7268C31A6B85}" type="presOf" srcId="{36AF53B5-380B-483A-AAD3-391D3CCBB129}" destId="{B0CA994F-D411-4868-B8CF-7F3D7A8BCB13}" srcOrd="0" destOrd="0" presId="urn:microsoft.com/office/officeart/2005/8/layout/cycle8"/>
    <dgm:cxn modelId="{3B60FBC4-4B31-4447-8EEC-2053FE9CA1A9}" type="presOf" srcId="{21622191-4D5E-4A81-AB4C-E5A5121B0ECD}" destId="{C88A6406-165F-4DDC-8EED-0281F7436BBE}" srcOrd="1" destOrd="0" presId="urn:microsoft.com/office/officeart/2005/8/layout/cycle8"/>
    <dgm:cxn modelId="{D880F3EC-2B49-4382-BD07-618E4B27D420}" srcId="{810477CD-B64A-41AB-A6C0-037DC07BB28C}" destId="{36AF53B5-380B-483A-AAD3-391D3CCBB129}" srcOrd="1" destOrd="0" parTransId="{F23045C0-A3F3-4D65-9F8E-485680D9BE58}" sibTransId="{2024AE45-8D97-46A2-B86B-459AFBD0B987}"/>
    <dgm:cxn modelId="{A865ADF7-2A56-4BF4-B0F1-2D0C5E964247}" srcId="{810477CD-B64A-41AB-A6C0-037DC07BB28C}" destId="{6FF2E905-81C8-4BCC-9486-C22A7DF0C097}" srcOrd="0" destOrd="0" parTransId="{AF1C48EF-F8AD-4DBB-B19C-12FB37F4C254}" sibTransId="{C422F55E-DAB0-4B77-A89B-4DF7518FD8A6}"/>
    <dgm:cxn modelId="{B8E25245-374C-4053-8000-11A5432F92DA}" type="presParOf" srcId="{143D7A16-DAFC-4B37-B731-380552BE8B22}" destId="{4551D54E-1D2D-4AA6-81C1-A91F5DC40903}" srcOrd="0" destOrd="0" presId="urn:microsoft.com/office/officeart/2005/8/layout/cycle8"/>
    <dgm:cxn modelId="{BFB8DF2E-EB16-4D74-80FC-38C16689073B}" type="presParOf" srcId="{143D7A16-DAFC-4B37-B731-380552BE8B22}" destId="{B67ADCC4-CC19-4CE1-A2FF-E2ABDC78449C}" srcOrd="1" destOrd="0" presId="urn:microsoft.com/office/officeart/2005/8/layout/cycle8"/>
    <dgm:cxn modelId="{9435FEFC-FC4F-4B9A-B52A-87090C752E4E}" type="presParOf" srcId="{143D7A16-DAFC-4B37-B731-380552BE8B22}" destId="{0D1FFCDE-B794-4CFB-996C-2E247F91E881}" srcOrd="2" destOrd="0" presId="urn:microsoft.com/office/officeart/2005/8/layout/cycle8"/>
    <dgm:cxn modelId="{94E9AD04-8AAB-4C8A-A4E1-6B14292F9981}" type="presParOf" srcId="{143D7A16-DAFC-4B37-B731-380552BE8B22}" destId="{D8BF8E53-5887-4B98-A167-CF230E2F02C4}" srcOrd="3" destOrd="0" presId="urn:microsoft.com/office/officeart/2005/8/layout/cycle8"/>
    <dgm:cxn modelId="{C73A9FB7-8B4B-4C48-9AD0-0A56F4CA3233}" type="presParOf" srcId="{143D7A16-DAFC-4B37-B731-380552BE8B22}" destId="{B0CA994F-D411-4868-B8CF-7F3D7A8BCB13}" srcOrd="4" destOrd="0" presId="urn:microsoft.com/office/officeart/2005/8/layout/cycle8"/>
    <dgm:cxn modelId="{7417D7ED-C0A8-4640-A170-12C81BC5DA2D}" type="presParOf" srcId="{143D7A16-DAFC-4B37-B731-380552BE8B22}" destId="{FB3C33E3-9194-430C-8389-57CB51E2A81A}" srcOrd="5" destOrd="0" presId="urn:microsoft.com/office/officeart/2005/8/layout/cycle8"/>
    <dgm:cxn modelId="{79D26EBB-2275-49B7-B5F8-90835DAF2E90}" type="presParOf" srcId="{143D7A16-DAFC-4B37-B731-380552BE8B22}" destId="{6683B16D-708F-47B3-8AD8-F0401A752213}" srcOrd="6" destOrd="0" presId="urn:microsoft.com/office/officeart/2005/8/layout/cycle8"/>
    <dgm:cxn modelId="{F206EA33-2E18-49DE-8133-6FB63CEA4C8E}" type="presParOf" srcId="{143D7A16-DAFC-4B37-B731-380552BE8B22}" destId="{AB7EDE76-C66C-4EA0-9F47-B36DB5727D03}" srcOrd="7" destOrd="0" presId="urn:microsoft.com/office/officeart/2005/8/layout/cycle8"/>
    <dgm:cxn modelId="{D191C996-14F5-4495-A138-5EFDAC030F52}" type="presParOf" srcId="{143D7A16-DAFC-4B37-B731-380552BE8B22}" destId="{32C5BADC-D9D0-4C63-B88A-5CF3B0FBC2BE}" srcOrd="8" destOrd="0" presId="urn:microsoft.com/office/officeart/2005/8/layout/cycle8"/>
    <dgm:cxn modelId="{2578F364-A1E9-49DC-8F79-BB87D70C0321}" type="presParOf" srcId="{143D7A16-DAFC-4B37-B731-380552BE8B22}" destId="{B215D07F-2255-4FA6-A803-7F0E798D92BA}" srcOrd="9" destOrd="0" presId="urn:microsoft.com/office/officeart/2005/8/layout/cycle8"/>
    <dgm:cxn modelId="{669A611A-6815-4C7B-9791-29917BB98CF4}" type="presParOf" srcId="{143D7A16-DAFC-4B37-B731-380552BE8B22}" destId="{9FA2AB76-9675-4F97-80B1-37614EBB7312}" srcOrd="10" destOrd="0" presId="urn:microsoft.com/office/officeart/2005/8/layout/cycle8"/>
    <dgm:cxn modelId="{049C6F33-4BD9-46B1-A318-0A72862EB6C4}" type="presParOf" srcId="{143D7A16-DAFC-4B37-B731-380552BE8B22}" destId="{C88A6406-165F-4DDC-8EED-0281F7436BBE}" srcOrd="11" destOrd="0" presId="urn:microsoft.com/office/officeart/2005/8/layout/cycle8"/>
    <dgm:cxn modelId="{67DABD13-9CC7-4C88-A1E8-04002749D499}" type="presParOf" srcId="{143D7A16-DAFC-4B37-B731-380552BE8B22}" destId="{FEBF5E26-74DA-490C-9B29-93FDBC72CAA9}" srcOrd="12" destOrd="0" presId="urn:microsoft.com/office/officeart/2005/8/layout/cycle8"/>
    <dgm:cxn modelId="{58EEEA33-9E60-43AA-92CF-C3FF8A5B6F32}" type="presParOf" srcId="{143D7A16-DAFC-4B37-B731-380552BE8B22}" destId="{ED7EC0BF-E4E3-4971-B683-A79E85D83006}" srcOrd="13" destOrd="0" presId="urn:microsoft.com/office/officeart/2005/8/layout/cycle8"/>
    <dgm:cxn modelId="{4187E133-6010-44B3-B123-63FE0E0592A9}" type="presParOf" srcId="{143D7A16-DAFC-4B37-B731-380552BE8B22}" destId="{6A24207D-1AC4-4B7C-A349-4754CA5B6B2F}"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What are the credentials of the firm that distinguish the firm or stands as testimony to the quality of the firm:</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000" dirty="0"/>
            <a:t>(ii) Empanelment with </a:t>
          </a:r>
        </a:p>
        <a:p>
          <a:r>
            <a:rPr lang="en-US" sz="2000" dirty="0"/>
            <a:t>RBI / C&amp;AG</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8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000" dirty="0"/>
            <a:t>Max score=8</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57036"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61008"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67EE2426-90A6-4028-810E-53C42637BD0F}" type="presOf" srcId="{E0BC4251-520F-471F-B0B8-2601E8C2A334}" destId="{759E91C9-4215-469B-97CC-F0A1FDD12D33}"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AF1CDA77-C509-4329-A797-281BD91DB742}" type="presOf" srcId="{E2A2CB77-9524-4BDB-A8F2-310F57A60BF5}" destId="{BD8D9F10-63F9-4FF9-96A8-F321C9E7CDC6}" srcOrd="0" destOrd="0" presId="urn:microsoft.com/office/officeart/2005/8/layout/hList3"/>
    <dgm:cxn modelId="{478FD47F-EC45-4547-9C4F-64E2D9A56EA5}" type="presOf" srcId="{692AC0F3-D347-459A-9EA8-424C2BB6D7D1}" destId="{D5F0A91B-A9CF-4FE9-97E6-E4B2F57EE134}" srcOrd="0" destOrd="0" presId="urn:microsoft.com/office/officeart/2005/8/layout/hList3"/>
    <dgm:cxn modelId="{471B0ECA-63E1-462F-8637-3D26B04A8A06}" type="presOf" srcId="{BFC5260D-C6B5-46ED-8AA9-0D5E6E2EE9BE}" destId="{C1AE1B0E-8A25-4C0F-82E4-63F3756BFBAA}"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F882E8F1-1451-441A-8C2E-5317343A3006}" type="presOf" srcId="{10E1C069-FA0D-4A32-8BD7-CE6F5BB2B6C0}" destId="{3EC89DE6-8009-4EF7-BC4B-45E774E33FEF}" srcOrd="0" destOrd="0" presId="urn:microsoft.com/office/officeart/2005/8/layout/hList3"/>
    <dgm:cxn modelId="{3DE4372F-1610-437C-8A0A-A292BC56CB8B}" type="presParOf" srcId="{C1AE1B0E-8A25-4C0F-82E4-63F3756BFBAA}" destId="{D5F0A91B-A9CF-4FE9-97E6-E4B2F57EE134}" srcOrd="0" destOrd="0" presId="urn:microsoft.com/office/officeart/2005/8/layout/hList3"/>
    <dgm:cxn modelId="{492DA9DE-B999-41F1-BC4F-C39FB32EF3D0}" type="presParOf" srcId="{C1AE1B0E-8A25-4C0F-82E4-63F3756BFBAA}" destId="{C886ECDD-8441-49A9-AA10-4F902537031B}" srcOrd="1" destOrd="0" presId="urn:microsoft.com/office/officeart/2005/8/layout/hList3"/>
    <dgm:cxn modelId="{7AF8378F-B371-4E43-BBD8-68F3F3E160AF}" type="presParOf" srcId="{C886ECDD-8441-49A9-AA10-4F902537031B}" destId="{3EC89DE6-8009-4EF7-BC4B-45E774E33FEF}" srcOrd="0" destOrd="0" presId="urn:microsoft.com/office/officeart/2005/8/layout/hList3"/>
    <dgm:cxn modelId="{BF55E8DB-2F6C-47D4-B50D-BC7CACEB9C0F}" type="presParOf" srcId="{C886ECDD-8441-49A9-AA10-4F902537031B}" destId="{759E91C9-4215-469B-97CC-F0A1FDD12D33}" srcOrd="1" destOrd="0" presId="urn:microsoft.com/office/officeart/2005/8/layout/hList3"/>
    <dgm:cxn modelId="{22CD9A5C-9BDE-40CB-BCD5-DBAE9A8021CC}" type="presParOf" srcId="{C886ECDD-8441-49A9-AA10-4F902537031B}" destId="{BD8D9F10-63F9-4FF9-96A8-F321C9E7CDC6}" srcOrd="2" destOrd="0" presId="urn:microsoft.com/office/officeart/2005/8/layout/hList3"/>
    <dgm:cxn modelId="{5BF0802B-D693-4404-ACA0-7550EA067606}"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What are the credentials of the firm that distinguish the firm or stands as testimony to the quality of the firm:</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(iii) Is there an advisory as well as a decision, to not allot work due to unsatisfactory performance by the CAG office?</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(-5)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000" dirty="0"/>
            <a:t>Max score=0</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135809"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61008"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20A6360E-D306-4EA2-A54C-301CF7BEDF60}" type="presOf" srcId="{10E1C069-FA0D-4A32-8BD7-CE6F5BB2B6C0}" destId="{3EC89DE6-8009-4EF7-BC4B-45E774E33FEF}"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F6040F57-21D8-40C2-8817-ADE2CF080D3C}" type="presOf" srcId="{692AC0F3-D347-459A-9EA8-424C2BB6D7D1}" destId="{D5F0A91B-A9CF-4FE9-97E6-E4B2F57EE134}" srcOrd="0" destOrd="0" presId="urn:microsoft.com/office/officeart/2005/8/layout/hList3"/>
    <dgm:cxn modelId="{7D703384-1C04-484C-BFAB-E132F4CD6E8D}" type="presOf" srcId="{E0BC4251-520F-471F-B0B8-2601E8C2A334}" destId="{759E91C9-4215-469B-97CC-F0A1FDD12D33}" srcOrd="0" destOrd="0" presId="urn:microsoft.com/office/officeart/2005/8/layout/hList3"/>
    <dgm:cxn modelId="{E5D7C0AF-14CE-4C94-AE79-1B760E328050}" type="presOf" srcId="{BFC5260D-C6B5-46ED-8AA9-0D5E6E2EE9BE}" destId="{C1AE1B0E-8A25-4C0F-82E4-63F3756BFBAA}"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2247FBDF-1CE7-49C9-9AAF-094D47B02681}" type="presOf" srcId="{E2A2CB77-9524-4BDB-A8F2-310F57A60BF5}" destId="{BD8D9F10-63F9-4FF9-96A8-F321C9E7CDC6}"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3960A9B2-B163-4669-925F-18BC5729854B}" type="presParOf" srcId="{C1AE1B0E-8A25-4C0F-82E4-63F3756BFBAA}" destId="{D5F0A91B-A9CF-4FE9-97E6-E4B2F57EE134}" srcOrd="0" destOrd="0" presId="urn:microsoft.com/office/officeart/2005/8/layout/hList3"/>
    <dgm:cxn modelId="{58989363-4A3D-4D54-9F6C-F561BED1B7BD}" type="presParOf" srcId="{C1AE1B0E-8A25-4C0F-82E4-63F3756BFBAA}" destId="{C886ECDD-8441-49A9-AA10-4F902537031B}" srcOrd="1" destOrd="0" presId="urn:microsoft.com/office/officeart/2005/8/layout/hList3"/>
    <dgm:cxn modelId="{F2246C0D-C967-4257-9D9A-E51F6044044E}" type="presParOf" srcId="{C886ECDD-8441-49A9-AA10-4F902537031B}" destId="{3EC89DE6-8009-4EF7-BC4B-45E774E33FEF}" srcOrd="0" destOrd="0" presId="urn:microsoft.com/office/officeart/2005/8/layout/hList3"/>
    <dgm:cxn modelId="{372473A4-6ED2-46A3-A8E7-5B49AFB0F6D0}" type="presParOf" srcId="{C886ECDD-8441-49A9-AA10-4F902537031B}" destId="{759E91C9-4215-469B-97CC-F0A1FDD12D33}" srcOrd="1" destOrd="0" presId="urn:microsoft.com/office/officeart/2005/8/layout/hList3"/>
    <dgm:cxn modelId="{8665118F-E920-41B6-9D24-3E3EF30B81D8}" type="presParOf" srcId="{C886ECDD-8441-49A9-AA10-4F902537031B}" destId="{BD8D9F10-63F9-4FF9-96A8-F321C9E7CDC6}" srcOrd="2" destOrd="0" presId="urn:microsoft.com/office/officeart/2005/8/layout/hList3"/>
    <dgm:cxn modelId="{DE8F0625-52D9-44A6-8BDD-36921D4A8280}"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What are the credentials of the firm that distinguish the firm or stands as testimony to the quality of the firm:</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(iv) Have any Government Bodies/ Authorities evaluated the performance of the firm to the extent of debarment/ blacklisting?</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400" dirty="0"/>
            <a:t>For Yes – (-10) Points</a:t>
          </a:r>
          <a:endParaRPr lang="en-IN" sz="2400" dirty="0"/>
        </a:p>
        <a:p>
          <a:r>
            <a:rPr lang="en-US" sz="24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400" dirty="0"/>
            <a:t>Max score=0</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97001"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61008"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BC0B5D29-AF45-4210-BCC7-1E46879907A5}" type="presOf" srcId="{10E1C069-FA0D-4A32-8BD7-CE6F5BB2B6C0}" destId="{3EC89DE6-8009-4EF7-BC4B-45E774E33FEF}"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E485A55E-877F-4F09-9D77-FB2945C37224}" type="presOf" srcId="{692AC0F3-D347-459A-9EA8-424C2BB6D7D1}" destId="{D5F0A91B-A9CF-4FE9-97E6-E4B2F57EE134}" srcOrd="0" destOrd="0" presId="urn:microsoft.com/office/officeart/2005/8/layout/hList3"/>
    <dgm:cxn modelId="{3F22B787-06F0-4211-8C06-78F83039FF3F}" type="presOf" srcId="{BFC5260D-C6B5-46ED-8AA9-0D5E6E2EE9BE}" destId="{C1AE1B0E-8A25-4C0F-82E4-63F3756BFBAA}" srcOrd="0" destOrd="0" presId="urn:microsoft.com/office/officeart/2005/8/layout/hList3"/>
    <dgm:cxn modelId="{F4953DB6-C3FF-429B-AB8F-ED8C24F9E83B}" type="presOf" srcId="{E0BC4251-520F-471F-B0B8-2601E8C2A334}" destId="{759E91C9-4215-469B-97CC-F0A1FDD12D33}"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091AA1F4-4644-430F-9EC9-5A6B018BAA0C}" type="presOf" srcId="{E2A2CB77-9524-4BDB-A8F2-310F57A60BF5}" destId="{BD8D9F10-63F9-4FF9-96A8-F321C9E7CDC6}" srcOrd="0" destOrd="0" presId="urn:microsoft.com/office/officeart/2005/8/layout/hList3"/>
    <dgm:cxn modelId="{225C2022-CFB8-423A-B652-6022132C2BEE}" type="presParOf" srcId="{C1AE1B0E-8A25-4C0F-82E4-63F3756BFBAA}" destId="{D5F0A91B-A9CF-4FE9-97E6-E4B2F57EE134}" srcOrd="0" destOrd="0" presId="urn:microsoft.com/office/officeart/2005/8/layout/hList3"/>
    <dgm:cxn modelId="{B20FDD55-24E5-4AD7-B98A-4130940ADFA3}" type="presParOf" srcId="{C1AE1B0E-8A25-4C0F-82E4-63F3756BFBAA}" destId="{C886ECDD-8441-49A9-AA10-4F902537031B}" srcOrd="1" destOrd="0" presId="urn:microsoft.com/office/officeart/2005/8/layout/hList3"/>
    <dgm:cxn modelId="{A7FB5ADA-CE7F-4D8A-B99F-F4B74BCCEF97}" type="presParOf" srcId="{C886ECDD-8441-49A9-AA10-4F902537031B}" destId="{3EC89DE6-8009-4EF7-BC4B-45E774E33FEF}" srcOrd="0" destOrd="0" presId="urn:microsoft.com/office/officeart/2005/8/layout/hList3"/>
    <dgm:cxn modelId="{A2262E91-5B86-4188-93C3-43D7E76A8347}" type="presParOf" srcId="{C886ECDD-8441-49A9-AA10-4F902537031B}" destId="{759E91C9-4215-469B-97CC-F0A1FDD12D33}" srcOrd="1" destOrd="0" presId="urn:microsoft.com/office/officeart/2005/8/layout/hList3"/>
    <dgm:cxn modelId="{88EBDFBA-414A-4F45-A7D8-377FA2E6FADC}" type="presParOf" srcId="{C886ECDD-8441-49A9-AA10-4F902537031B}" destId="{BD8D9F10-63F9-4FF9-96A8-F321C9E7CDC6}" srcOrd="2" destOrd="0" presId="urn:microsoft.com/office/officeart/2005/8/layout/hList3"/>
    <dgm:cxn modelId="{3EBD01CD-8ADD-4990-B3C3-714E9144E76B}"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What are the credentials of the firm that distinguish the firm or stands as testimony to the quality of the firm:</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(v) Any negative assessment in the report of the Quality Review Board?</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(-5)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000" dirty="0"/>
            <a:t>Max score=0</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89508"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61008"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AC26E790-DAC7-4FF6-AADF-1238DDD317B9}" type="presOf" srcId="{E0BC4251-520F-471F-B0B8-2601E8C2A334}" destId="{759E91C9-4215-469B-97CC-F0A1FDD12D33}" srcOrd="0" destOrd="0" presId="urn:microsoft.com/office/officeart/2005/8/layout/hList3"/>
    <dgm:cxn modelId="{D20E4692-BFF7-4D97-BCF2-23E9ED9DD7AA}" type="presOf" srcId="{10E1C069-FA0D-4A32-8BD7-CE6F5BB2B6C0}" destId="{3EC89DE6-8009-4EF7-BC4B-45E774E33FEF}" srcOrd="0" destOrd="0" presId="urn:microsoft.com/office/officeart/2005/8/layout/hList3"/>
    <dgm:cxn modelId="{6D380ECE-EA5E-427E-BCB9-74FD0FF9EBFD}" srcId="{692AC0F3-D347-459A-9EA8-424C2BB6D7D1}" destId="{E0BC4251-520F-471F-B0B8-2601E8C2A334}" srcOrd="1" destOrd="0" parTransId="{3581A29D-D654-49AD-9242-24846C626678}" sibTransId="{8C79127E-02C0-47F7-B3F9-54B1434A0451}"/>
    <dgm:cxn modelId="{A0C8A4DB-5DF6-43FC-A62D-C9C52D447EDB}" type="presOf" srcId="{BFC5260D-C6B5-46ED-8AA9-0D5E6E2EE9BE}" destId="{C1AE1B0E-8A25-4C0F-82E4-63F3756BFBAA}"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790344F5-F578-47EF-A1A9-3BA424F10532}" type="presOf" srcId="{692AC0F3-D347-459A-9EA8-424C2BB6D7D1}" destId="{D5F0A91B-A9CF-4FE9-97E6-E4B2F57EE134}" srcOrd="0" destOrd="0" presId="urn:microsoft.com/office/officeart/2005/8/layout/hList3"/>
    <dgm:cxn modelId="{928129F9-51C6-48BA-8FED-2ECB197F0968}" type="presOf" srcId="{E2A2CB77-9524-4BDB-A8F2-310F57A60BF5}" destId="{BD8D9F10-63F9-4FF9-96A8-F321C9E7CDC6}" srcOrd="0" destOrd="0" presId="urn:microsoft.com/office/officeart/2005/8/layout/hList3"/>
    <dgm:cxn modelId="{29BBA386-5E77-4FC3-B655-7352FD2B362D}" type="presParOf" srcId="{C1AE1B0E-8A25-4C0F-82E4-63F3756BFBAA}" destId="{D5F0A91B-A9CF-4FE9-97E6-E4B2F57EE134}" srcOrd="0" destOrd="0" presId="urn:microsoft.com/office/officeart/2005/8/layout/hList3"/>
    <dgm:cxn modelId="{4E465E7B-49C7-46C1-9B21-B88C0AFCDC74}" type="presParOf" srcId="{C1AE1B0E-8A25-4C0F-82E4-63F3756BFBAA}" destId="{C886ECDD-8441-49A9-AA10-4F902537031B}" srcOrd="1" destOrd="0" presId="urn:microsoft.com/office/officeart/2005/8/layout/hList3"/>
    <dgm:cxn modelId="{CEB1E372-EED4-4047-AEA4-A747A45C5C04}" type="presParOf" srcId="{C886ECDD-8441-49A9-AA10-4F902537031B}" destId="{3EC89DE6-8009-4EF7-BC4B-45E774E33FEF}" srcOrd="0" destOrd="0" presId="urn:microsoft.com/office/officeart/2005/8/layout/hList3"/>
    <dgm:cxn modelId="{7F701AC9-2F78-4376-9D06-5003ED0B6DB2}" type="presParOf" srcId="{C886ECDD-8441-49A9-AA10-4F902537031B}" destId="{759E91C9-4215-469B-97CC-F0A1FDD12D33}" srcOrd="1" destOrd="0" presId="urn:microsoft.com/office/officeart/2005/8/layout/hList3"/>
    <dgm:cxn modelId="{4A5311C6-C518-4C87-A942-2E262215ED58}" type="presParOf" srcId="{C886ECDD-8441-49A9-AA10-4F902537031B}" destId="{BD8D9F10-63F9-4FF9-96A8-F321C9E7CDC6}" srcOrd="2" destOrd="0" presId="urn:microsoft.com/office/officeart/2005/8/layout/hList3"/>
    <dgm:cxn modelId="{4EE6E2F4-4EEB-4AC1-8F0D-86A0177618A8}"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FC5260D-C6B5-46ED-8AA9-0D5E6E2EE9BE}" type="doc">
      <dgm:prSet loTypeId="urn:microsoft.com/office/officeart/2005/8/layout/hList3" loCatId="list" qsTypeId="urn:microsoft.com/office/officeart/2005/8/quickstyle/simple1" qsCatId="simple" csTypeId="urn:microsoft.com/office/officeart/2005/8/colors/accent3_1" csCatId="accent3" phldr="1"/>
      <dgm:spPr/>
      <dgm:t>
        <a:bodyPr/>
        <a:lstStyle/>
        <a:p>
          <a:endParaRPr lang="en-US"/>
        </a:p>
      </dgm:t>
    </dgm:pt>
    <dgm:pt modelId="{692AC0F3-D347-459A-9EA8-424C2BB6D7D1}">
      <dgm:prSet phldrT="[Text]"/>
      <dgm:spPr/>
      <dgm:t>
        <a:bodyPr/>
        <a:lstStyle/>
        <a:p>
          <a:r>
            <a:rPr lang="en-US" dirty="0"/>
            <a:t>What are the credentials of the firm that distinguish the firm or stands as testimony to the quality of the firm:</a:t>
          </a:r>
        </a:p>
      </dgm:t>
    </dgm:pt>
    <dgm:pt modelId="{9C59B5B7-ECA6-4565-9A25-FC076240AB2A}" type="parTrans" cxnId="{695D4954-5907-44D4-A98B-854D227BD203}">
      <dgm:prSet/>
      <dgm:spPr/>
      <dgm:t>
        <a:bodyPr/>
        <a:lstStyle/>
        <a:p>
          <a:endParaRPr lang="en-US"/>
        </a:p>
      </dgm:t>
    </dgm:pt>
    <dgm:pt modelId="{3CED6DF7-F31A-4287-A8E0-532A56BBAA06}" type="sibTrans" cxnId="{695D4954-5907-44D4-A98B-854D227BD203}">
      <dgm:prSet/>
      <dgm:spPr/>
      <dgm:t>
        <a:bodyPr/>
        <a:lstStyle/>
        <a:p>
          <a:endParaRPr lang="en-US"/>
        </a:p>
      </dgm:t>
    </dgm:pt>
    <dgm:pt modelId="{10E1C069-FA0D-4A32-8BD7-CE6F5BB2B6C0}">
      <dgm:prSet phldrT="[Text]" custT="1"/>
      <dgm:spPr/>
      <dgm:t>
        <a:bodyPr/>
        <a:lstStyle/>
        <a:p>
          <a:r>
            <a:rPr lang="en-US" sz="2400" dirty="0"/>
            <a:t>(vi) Has there been a case of professional misconduct on the part of a member of the firm where he has been proved guilty?</a:t>
          </a:r>
        </a:p>
      </dgm:t>
    </dgm:pt>
    <dgm:pt modelId="{5814043D-DEA2-43FD-ADD8-1C5F1660D523}" type="parTrans" cxnId="{312D5944-B9F4-4023-A5EB-C57ABA365C26}">
      <dgm:prSet/>
      <dgm:spPr/>
      <dgm:t>
        <a:bodyPr/>
        <a:lstStyle/>
        <a:p>
          <a:endParaRPr lang="en-US"/>
        </a:p>
      </dgm:t>
    </dgm:pt>
    <dgm:pt modelId="{45978174-CD6D-4EE3-92E6-21238D61E9BE}" type="sibTrans" cxnId="{312D5944-B9F4-4023-A5EB-C57ABA365C26}">
      <dgm:prSet/>
      <dgm:spPr/>
      <dgm:t>
        <a:bodyPr/>
        <a:lstStyle/>
        <a:p>
          <a:endParaRPr lang="en-US"/>
        </a:p>
      </dgm:t>
    </dgm:pt>
    <dgm:pt modelId="{E0BC4251-520F-471F-B0B8-2601E8C2A334}">
      <dgm:prSet phldrT="[Text]" custT="1"/>
      <dgm:spPr/>
      <dgm:t>
        <a:bodyPr/>
        <a:lstStyle/>
        <a:p>
          <a:r>
            <a:rPr lang="en-US" sz="2000" dirty="0"/>
            <a:t>For Yes – (-5) Points</a:t>
          </a:r>
          <a:endParaRPr lang="en-IN" sz="2000" dirty="0"/>
        </a:p>
        <a:p>
          <a:r>
            <a:rPr lang="en-US" sz="2000" dirty="0"/>
            <a:t>For No – 0 Point</a:t>
          </a:r>
        </a:p>
      </dgm:t>
    </dgm:pt>
    <dgm:pt modelId="{3581A29D-D654-49AD-9242-24846C626678}" type="parTrans" cxnId="{6D380ECE-EA5E-427E-BCB9-74FD0FF9EBFD}">
      <dgm:prSet/>
      <dgm:spPr/>
      <dgm:t>
        <a:bodyPr/>
        <a:lstStyle/>
        <a:p>
          <a:endParaRPr lang="en-US"/>
        </a:p>
      </dgm:t>
    </dgm:pt>
    <dgm:pt modelId="{8C79127E-02C0-47F7-B3F9-54B1434A0451}" type="sibTrans" cxnId="{6D380ECE-EA5E-427E-BCB9-74FD0FF9EBFD}">
      <dgm:prSet/>
      <dgm:spPr/>
      <dgm:t>
        <a:bodyPr/>
        <a:lstStyle/>
        <a:p>
          <a:endParaRPr lang="en-US"/>
        </a:p>
      </dgm:t>
    </dgm:pt>
    <dgm:pt modelId="{E2A2CB77-9524-4BDB-A8F2-310F57A60BF5}">
      <dgm:prSet phldrT="[Text]" custT="1"/>
      <dgm:spPr/>
      <dgm:t>
        <a:bodyPr/>
        <a:lstStyle/>
        <a:p>
          <a:r>
            <a:rPr lang="en-US" sz="2000" dirty="0"/>
            <a:t>Max score=0</a:t>
          </a:r>
        </a:p>
      </dgm:t>
    </dgm:pt>
    <dgm:pt modelId="{22E85DA5-B09D-401C-9267-503D338F6009}" type="parTrans" cxnId="{674AF8E7-87AC-4535-B346-01AD2E95B273}">
      <dgm:prSet/>
      <dgm:spPr/>
      <dgm:t>
        <a:bodyPr/>
        <a:lstStyle/>
        <a:p>
          <a:endParaRPr lang="en-US"/>
        </a:p>
      </dgm:t>
    </dgm:pt>
    <dgm:pt modelId="{16A51ADA-ED8B-463E-9D1D-E233EC3443C5}" type="sibTrans" cxnId="{674AF8E7-87AC-4535-B346-01AD2E95B273}">
      <dgm:prSet/>
      <dgm:spPr/>
      <dgm:t>
        <a:bodyPr/>
        <a:lstStyle/>
        <a:p>
          <a:endParaRPr lang="en-US"/>
        </a:p>
      </dgm:t>
    </dgm:pt>
    <dgm:pt modelId="{D611E4E0-A087-45E7-A06D-EEE65C9014D9}">
      <dgm:prSet/>
      <dgm:spPr/>
      <dgm:t>
        <a:bodyPr/>
        <a:lstStyle/>
        <a:p>
          <a:endParaRPr lang="en-IN"/>
        </a:p>
      </dgm:t>
    </dgm:pt>
    <dgm:pt modelId="{9601B79D-7ACE-4CC8-9610-13432BD14898}" type="parTrans" cxnId="{716373EC-0A4E-4505-90D7-1473F9550B3C}">
      <dgm:prSet/>
      <dgm:spPr/>
      <dgm:t>
        <a:bodyPr/>
        <a:lstStyle/>
        <a:p>
          <a:endParaRPr lang="en-US"/>
        </a:p>
      </dgm:t>
    </dgm:pt>
    <dgm:pt modelId="{CB54D052-27C9-4241-B1B0-463AACFAF122}" type="sibTrans" cxnId="{716373EC-0A4E-4505-90D7-1473F9550B3C}">
      <dgm:prSet/>
      <dgm:spPr/>
      <dgm:t>
        <a:bodyPr/>
        <a:lstStyle/>
        <a:p>
          <a:endParaRPr lang="en-US"/>
        </a:p>
      </dgm:t>
    </dgm:pt>
    <dgm:pt modelId="{C1AE1B0E-8A25-4C0F-82E4-63F3756BFBAA}" type="pres">
      <dgm:prSet presAssocID="{BFC5260D-C6B5-46ED-8AA9-0D5E6E2EE9BE}" presName="composite" presStyleCnt="0">
        <dgm:presLayoutVars>
          <dgm:chMax val="1"/>
          <dgm:dir/>
          <dgm:resizeHandles val="exact"/>
        </dgm:presLayoutVars>
      </dgm:prSet>
      <dgm:spPr/>
    </dgm:pt>
    <dgm:pt modelId="{D5F0A91B-A9CF-4FE9-97E6-E4B2F57EE134}" type="pres">
      <dgm:prSet presAssocID="{692AC0F3-D347-459A-9EA8-424C2BB6D7D1}" presName="roof" presStyleLbl="dkBgShp" presStyleIdx="0" presStyleCnt="2"/>
      <dgm:spPr/>
    </dgm:pt>
    <dgm:pt modelId="{C886ECDD-8441-49A9-AA10-4F902537031B}" type="pres">
      <dgm:prSet presAssocID="{692AC0F3-D347-459A-9EA8-424C2BB6D7D1}" presName="pillars" presStyleCnt="0"/>
      <dgm:spPr/>
    </dgm:pt>
    <dgm:pt modelId="{3EC89DE6-8009-4EF7-BC4B-45E774E33FEF}" type="pres">
      <dgm:prSet presAssocID="{692AC0F3-D347-459A-9EA8-424C2BB6D7D1}" presName="pillar1" presStyleLbl="node1" presStyleIdx="0" presStyleCnt="3" custScaleX="57036" custLinFactNeighborX="-96" custLinFactNeighborY="510">
        <dgm:presLayoutVars>
          <dgm:bulletEnabled val="1"/>
        </dgm:presLayoutVars>
      </dgm:prSet>
      <dgm:spPr/>
    </dgm:pt>
    <dgm:pt modelId="{759E91C9-4215-469B-97CC-F0A1FDD12D33}" type="pres">
      <dgm:prSet presAssocID="{E0BC4251-520F-471F-B0B8-2601E8C2A334}" presName="pillarX" presStyleLbl="node1" presStyleIdx="1" presStyleCnt="3" custScaleX="43018" custScaleY="95156" custLinFactNeighborY="-1912">
        <dgm:presLayoutVars>
          <dgm:bulletEnabled val="1"/>
        </dgm:presLayoutVars>
      </dgm:prSet>
      <dgm:spPr/>
    </dgm:pt>
    <dgm:pt modelId="{BD8D9F10-63F9-4FF9-96A8-F321C9E7CDC6}" type="pres">
      <dgm:prSet presAssocID="{E2A2CB77-9524-4BDB-A8F2-310F57A60BF5}" presName="pillarX" presStyleLbl="node1" presStyleIdx="2" presStyleCnt="3" custScaleX="62372">
        <dgm:presLayoutVars>
          <dgm:bulletEnabled val="1"/>
        </dgm:presLayoutVars>
      </dgm:prSet>
      <dgm:spPr/>
    </dgm:pt>
    <dgm:pt modelId="{69A3D122-6798-4C44-A1EA-2EFC08BFE52C}" type="pres">
      <dgm:prSet presAssocID="{692AC0F3-D347-459A-9EA8-424C2BB6D7D1}" presName="base" presStyleLbl="dkBgShp" presStyleIdx="1" presStyleCnt="2"/>
      <dgm:spPr/>
    </dgm:pt>
  </dgm:ptLst>
  <dgm:cxnLst>
    <dgm:cxn modelId="{EB03CE30-53A6-4A50-964A-BE493E8AD2E6}" type="presOf" srcId="{10E1C069-FA0D-4A32-8BD7-CE6F5BB2B6C0}" destId="{3EC89DE6-8009-4EF7-BC4B-45E774E33FEF}" srcOrd="0" destOrd="0" presId="urn:microsoft.com/office/officeart/2005/8/layout/hList3"/>
    <dgm:cxn modelId="{795B3236-2511-48E1-BC7B-A1569B8794DD}" type="presOf" srcId="{E2A2CB77-9524-4BDB-A8F2-310F57A60BF5}" destId="{BD8D9F10-63F9-4FF9-96A8-F321C9E7CDC6}" srcOrd="0" destOrd="0" presId="urn:microsoft.com/office/officeart/2005/8/layout/hList3"/>
    <dgm:cxn modelId="{312D5944-B9F4-4023-A5EB-C57ABA365C26}" srcId="{692AC0F3-D347-459A-9EA8-424C2BB6D7D1}" destId="{10E1C069-FA0D-4A32-8BD7-CE6F5BB2B6C0}" srcOrd="0" destOrd="0" parTransId="{5814043D-DEA2-43FD-ADD8-1C5F1660D523}" sibTransId="{45978174-CD6D-4EE3-92E6-21238D61E9BE}"/>
    <dgm:cxn modelId="{695D4954-5907-44D4-A98B-854D227BD203}" srcId="{BFC5260D-C6B5-46ED-8AA9-0D5E6E2EE9BE}" destId="{692AC0F3-D347-459A-9EA8-424C2BB6D7D1}" srcOrd="0" destOrd="0" parTransId="{9C59B5B7-ECA6-4565-9A25-FC076240AB2A}" sibTransId="{3CED6DF7-F31A-4287-A8E0-532A56BBAA06}"/>
    <dgm:cxn modelId="{6D380ECE-EA5E-427E-BCB9-74FD0FF9EBFD}" srcId="{692AC0F3-D347-459A-9EA8-424C2BB6D7D1}" destId="{E0BC4251-520F-471F-B0B8-2601E8C2A334}" srcOrd="1" destOrd="0" parTransId="{3581A29D-D654-49AD-9242-24846C626678}" sibTransId="{8C79127E-02C0-47F7-B3F9-54B1434A0451}"/>
    <dgm:cxn modelId="{175F1BCF-664A-4CA0-B0A7-6DF53520AE74}" type="presOf" srcId="{E0BC4251-520F-471F-B0B8-2601E8C2A334}" destId="{759E91C9-4215-469B-97CC-F0A1FDD12D33}" srcOrd="0" destOrd="0" presId="urn:microsoft.com/office/officeart/2005/8/layout/hList3"/>
    <dgm:cxn modelId="{D56926DE-7099-46B9-8426-4ED96A9D0DF0}" type="presOf" srcId="{692AC0F3-D347-459A-9EA8-424C2BB6D7D1}" destId="{D5F0A91B-A9CF-4FE9-97E6-E4B2F57EE134}" srcOrd="0" destOrd="0" presId="urn:microsoft.com/office/officeart/2005/8/layout/hList3"/>
    <dgm:cxn modelId="{BCC639E6-58D3-4617-BB5D-0E4BECD3DC0D}" type="presOf" srcId="{BFC5260D-C6B5-46ED-8AA9-0D5E6E2EE9BE}" destId="{C1AE1B0E-8A25-4C0F-82E4-63F3756BFBAA}" srcOrd="0" destOrd="0" presId="urn:microsoft.com/office/officeart/2005/8/layout/hList3"/>
    <dgm:cxn modelId="{674AF8E7-87AC-4535-B346-01AD2E95B273}" srcId="{692AC0F3-D347-459A-9EA8-424C2BB6D7D1}" destId="{E2A2CB77-9524-4BDB-A8F2-310F57A60BF5}" srcOrd="2" destOrd="0" parTransId="{22E85DA5-B09D-401C-9267-503D338F6009}" sibTransId="{16A51ADA-ED8B-463E-9D1D-E233EC3443C5}"/>
    <dgm:cxn modelId="{716373EC-0A4E-4505-90D7-1473F9550B3C}" srcId="{BFC5260D-C6B5-46ED-8AA9-0D5E6E2EE9BE}" destId="{D611E4E0-A087-45E7-A06D-EEE65C9014D9}" srcOrd="1" destOrd="0" parTransId="{9601B79D-7ACE-4CC8-9610-13432BD14898}" sibTransId="{CB54D052-27C9-4241-B1B0-463AACFAF122}"/>
    <dgm:cxn modelId="{F6F2C855-2EB4-4332-911E-A5AEE8A006FC}" type="presParOf" srcId="{C1AE1B0E-8A25-4C0F-82E4-63F3756BFBAA}" destId="{D5F0A91B-A9CF-4FE9-97E6-E4B2F57EE134}" srcOrd="0" destOrd="0" presId="urn:microsoft.com/office/officeart/2005/8/layout/hList3"/>
    <dgm:cxn modelId="{FC9CE930-F2AD-48B9-B596-9604E3F88E64}" type="presParOf" srcId="{C1AE1B0E-8A25-4C0F-82E4-63F3756BFBAA}" destId="{C886ECDD-8441-49A9-AA10-4F902537031B}" srcOrd="1" destOrd="0" presId="urn:microsoft.com/office/officeart/2005/8/layout/hList3"/>
    <dgm:cxn modelId="{EFE19E66-5D58-4BB1-A530-CCF9B6B72CC1}" type="presParOf" srcId="{C886ECDD-8441-49A9-AA10-4F902537031B}" destId="{3EC89DE6-8009-4EF7-BC4B-45E774E33FEF}" srcOrd="0" destOrd="0" presId="urn:microsoft.com/office/officeart/2005/8/layout/hList3"/>
    <dgm:cxn modelId="{DDF8AD4C-C587-458B-A839-8926C9FB9D06}" type="presParOf" srcId="{C886ECDD-8441-49A9-AA10-4F902537031B}" destId="{759E91C9-4215-469B-97CC-F0A1FDD12D33}" srcOrd="1" destOrd="0" presId="urn:microsoft.com/office/officeart/2005/8/layout/hList3"/>
    <dgm:cxn modelId="{1C3CE620-4328-4CA1-BD7A-23F638BEF438}" type="presParOf" srcId="{C886ECDD-8441-49A9-AA10-4F902537031B}" destId="{BD8D9F10-63F9-4FF9-96A8-F321C9E7CDC6}" srcOrd="2" destOrd="0" presId="urn:microsoft.com/office/officeart/2005/8/layout/hList3"/>
    <dgm:cxn modelId="{A0074F3D-B32C-486A-B7C8-4CE5D18A0AC5}" type="presParOf" srcId="{C1AE1B0E-8A25-4C0F-82E4-63F3756BFBAA}" destId="{69A3D122-6798-4C44-A1EA-2EFC08BFE52C}"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4A12640-12D9-4F19-B639-D7ADFF4EB098}" type="doc">
      <dgm:prSet loTypeId="urn:microsoft.com/office/officeart/2005/8/layout/cycle4" loCatId="cycle" qsTypeId="urn:microsoft.com/office/officeart/2005/8/quickstyle/simple1" qsCatId="simple" csTypeId="urn:microsoft.com/office/officeart/2005/8/colors/accent3_5" csCatId="accent3" phldr="1"/>
      <dgm:spPr/>
      <dgm:t>
        <a:bodyPr/>
        <a:lstStyle/>
        <a:p>
          <a:endParaRPr lang="en-US"/>
        </a:p>
      </dgm:t>
    </dgm:pt>
    <dgm:pt modelId="{CA3D346D-004F-4D30-AB4A-0F7D45A176E5}">
      <dgm:prSet phldrT="[Text]"/>
      <dgm:spPr/>
      <dgm:t>
        <a:bodyPr/>
        <a:lstStyle/>
        <a:p>
          <a:r>
            <a:rPr lang="en-US" dirty="0"/>
            <a:t>Compliance with law</a:t>
          </a:r>
        </a:p>
      </dgm:t>
    </dgm:pt>
    <dgm:pt modelId="{7C86C9FD-3DFB-48FD-BE25-085DB4E7DDE9}" type="parTrans" cxnId="{018ECC73-9758-4575-A437-0288260CE99B}">
      <dgm:prSet/>
      <dgm:spPr/>
      <dgm:t>
        <a:bodyPr/>
        <a:lstStyle/>
        <a:p>
          <a:endParaRPr lang="en-US"/>
        </a:p>
      </dgm:t>
    </dgm:pt>
    <dgm:pt modelId="{9DFD2E62-C369-497C-A8C4-15DA9A451FE5}" type="sibTrans" cxnId="{018ECC73-9758-4575-A437-0288260CE99B}">
      <dgm:prSet/>
      <dgm:spPr/>
      <dgm:t>
        <a:bodyPr/>
        <a:lstStyle/>
        <a:p>
          <a:endParaRPr lang="en-US"/>
        </a:p>
      </dgm:t>
    </dgm:pt>
    <dgm:pt modelId="{CCEE49B2-0974-429E-A3E3-6ED546FA349C}">
      <dgm:prSet phldrT="[Text]" custT="1"/>
      <dgm:spPr/>
      <dgm:t>
        <a:bodyPr/>
        <a:lstStyle/>
        <a:p>
          <a:r>
            <a:rPr lang="en-US" sz="1200" dirty="0"/>
            <a:t>Performing work compliant with Professional standards, applicable legal and regulatory requirements</a:t>
          </a:r>
        </a:p>
      </dgm:t>
    </dgm:pt>
    <dgm:pt modelId="{7AAE3F2A-FE48-4EEF-BC0E-DDD7218568D2}" type="parTrans" cxnId="{D5193596-D174-4A53-BEA4-AB6231E5B0AB}">
      <dgm:prSet/>
      <dgm:spPr/>
      <dgm:t>
        <a:bodyPr/>
        <a:lstStyle/>
        <a:p>
          <a:endParaRPr lang="en-US"/>
        </a:p>
      </dgm:t>
    </dgm:pt>
    <dgm:pt modelId="{513FC229-EDE1-4B5E-A1AE-376587265558}" type="sibTrans" cxnId="{D5193596-D174-4A53-BEA4-AB6231E5B0AB}">
      <dgm:prSet/>
      <dgm:spPr/>
      <dgm:t>
        <a:bodyPr/>
        <a:lstStyle/>
        <a:p>
          <a:endParaRPr lang="en-US"/>
        </a:p>
      </dgm:t>
    </dgm:pt>
    <dgm:pt modelId="{A7B0582F-F606-470B-9E54-37A1CB26F261}">
      <dgm:prSet phldrT="[Text]"/>
      <dgm:spPr/>
      <dgm:t>
        <a:bodyPr/>
        <a:lstStyle/>
        <a:p>
          <a:r>
            <a:rPr lang="en-US" dirty="0"/>
            <a:t>Compliance with a firm’s QC </a:t>
          </a:r>
        </a:p>
      </dgm:t>
    </dgm:pt>
    <dgm:pt modelId="{AC763CED-535E-4636-9176-B066906F3E72}" type="parTrans" cxnId="{F485F1EA-7EC6-4AEF-9D96-49C48A3FFBBF}">
      <dgm:prSet/>
      <dgm:spPr/>
      <dgm:t>
        <a:bodyPr/>
        <a:lstStyle/>
        <a:p>
          <a:endParaRPr lang="en-US"/>
        </a:p>
      </dgm:t>
    </dgm:pt>
    <dgm:pt modelId="{89457B85-146B-444A-9ED9-787FF969AAF4}" type="sibTrans" cxnId="{F485F1EA-7EC6-4AEF-9D96-49C48A3FFBBF}">
      <dgm:prSet/>
      <dgm:spPr/>
      <dgm:t>
        <a:bodyPr/>
        <a:lstStyle/>
        <a:p>
          <a:endParaRPr lang="en-US"/>
        </a:p>
      </dgm:t>
    </dgm:pt>
    <dgm:pt modelId="{22B9BDEB-8EC9-4DCE-A187-15FF3BD52383}">
      <dgm:prSet phldrT="[Text]" custT="1"/>
      <dgm:spPr/>
      <dgm:t>
        <a:bodyPr/>
        <a:lstStyle/>
        <a:p>
          <a:r>
            <a:rPr lang="en-US" sz="1400" dirty="0"/>
            <a:t>Complying with the firm’s quality control policies and procedures</a:t>
          </a:r>
        </a:p>
      </dgm:t>
    </dgm:pt>
    <dgm:pt modelId="{10C61397-4851-4F36-A300-12408B1EFE23}" type="parTrans" cxnId="{62E49904-B1EB-4D2F-8D1E-3CB36BE4696C}">
      <dgm:prSet/>
      <dgm:spPr/>
      <dgm:t>
        <a:bodyPr/>
        <a:lstStyle/>
        <a:p>
          <a:endParaRPr lang="en-US"/>
        </a:p>
      </dgm:t>
    </dgm:pt>
    <dgm:pt modelId="{0BCB2E0A-85B2-4C68-8E34-BC77A3E83317}" type="sibTrans" cxnId="{62E49904-B1EB-4D2F-8D1E-3CB36BE4696C}">
      <dgm:prSet/>
      <dgm:spPr/>
      <dgm:t>
        <a:bodyPr/>
        <a:lstStyle/>
        <a:p>
          <a:endParaRPr lang="en-US"/>
        </a:p>
      </dgm:t>
    </dgm:pt>
    <dgm:pt modelId="{FF9125A1-9ADA-4147-AE8B-9FEF8D2DE029}">
      <dgm:prSet phldrT="[Text]"/>
      <dgm:spPr/>
      <dgm:t>
        <a:bodyPr/>
        <a:lstStyle/>
        <a:p>
          <a:r>
            <a:rPr lang="en-US" dirty="0"/>
            <a:t>Appropriate reporting </a:t>
          </a:r>
        </a:p>
      </dgm:t>
    </dgm:pt>
    <dgm:pt modelId="{B47622CE-9569-43C8-9F5F-2378497E7E11}" type="parTrans" cxnId="{0D658C5E-25D9-481C-9396-5AC09A97446D}">
      <dgm:prSet/>
      <dgm:spPr/>
      <dgm:t>
        <a:bodyPr/>
        <a:lstStyle/>
        <a:p>
          <a:endParaRPr lang="en-US"/>
        </a:p>
      </dgm:t>
    </dgm:pt>
    <dgm:pt modelId="{1999C73A-41AE-4888-9531-5041F74CD5E5}" type="sibTrans" cxnId="{0D658C5E-25D9-481C-9396-5AC09A97446D}">
      <dgm:prSet/>
      <dgm:spPr/>
      <dgm:t>
        <a:bodyPr/>
        <a:lstStyle/>
        <a:p>
          <a:endParaRPr lang="en-US"/>
        </a:p>
      </dgm:t>
    </dgm:pt>
    <dgm:pt modelId="{A5A1753F-EA7E-434D-9277-AB1B1310608C}">
      <dgm:prSet phldrT="[Text]" custT="1"/>
      <dgm:spPr/>
      <dgm:t>
        <a:bodyPr/>
        <a:lstStyle/>
        <a:p>
          <a:r>
            <a:rPr lang="en-US" sz="1400" dirty="0"/>
            <a:t>Issuing auditor’s reports that are appropriate in the circumstances</a:t>
          </a:r>
        </a:p>
      </dgm:t>
    </dgm:pt>
    <dgm:pt modelId="{64A53E21-522E-4749-9440-FC6A93EAD197}" type="parTrans" cxnId="{7E5F8C82-3BFB-4432-80A0-80B458D06F34}">
      <dgm:prSet/>
      <dgm:spPr/>
      <dgm:t>
        <a:bodyPr/>
        <a:lstStyle/>
        <a:p>
          <a:endParaRPr lang="en-US"/>
        </a:p>
      </dgm:t>
    </dgm:pt>
    <dgm:pt modelId="{07CE8A7D-5EFB-4E9C-B40A-4FCE357B09B3}" type="sibTrans" cxnId="{7E5F8C82-3BFB-4432-80A0-80B458D06F34}">
      <dgm:prSet/>
      <dgm:spPr/>
      <dgm:t>
        <a:bodyPr/>
        <a:lstStyle/>
        <a:p>
          <a:endParaRPr lang="en-US"/>
        </a:p>
      </dgm:t>
    </dgm:pt>
    <dgm:pt modelId="{DBFAFAE2-1C12-4194-9B53-856D6BD43780}">
      <dgm:prSet phldrT="[Text]"/>
      <dgm:spPr/>
      <dgm:t>
        <a:bodyPr/>
        <a:lstStyle/>
        <a:p>
          <a:r>
            <a:rPr lang="en-US" dirty="0"/>
            <a:t>Ethical team behavior</a:t>
          </a:r>
        </a:p>
      </dgm:t>
    </dgm:pt>
    <dgm:pt modelId="{3A22176C-CF5B-47D2-802B-F30F8D230820}" type="parTrans" cxnId="{2FB94818-002F-4D70-9469-6D1C1E9596FA}">
      <dgm:prSet/>
      <dgm:spPr/>
      <dgm:t>
        <a:bodyPr/>
        <a:lstStyle/>
        <a:p>
          <a:endParaRPr lang="en-US"/>
        </a:p>
      </dgm:t>
    </dgm:pt>
    <dgm:pt modelId="{52C74848-85E2-42F6-B7F8-0C2CBCE9B321}" type="sibTrans" cxnId="{2FB94818-002F-4D70-9469-6D1C1E9596FA}">
      <dgm:prSet/>
      <dgm:spPr/>
      <dgm:t>
        <a:bodyPr/>
        <a:lstStyle/>
        <a:p>
          <a:endParaRPr lang="en-US"/>
        </a:p>
      </dgm:t>
    </dgm:pt>
    <dgm:pt modelId="{28C43061-9FFB-48A0-BCBA-91AB95EC81F8}">
      <dgm:prSet phldrT="[Text]" custT="1"/>
      <dgm:spPr/>
      <dgm:t>
        <a:bodyPr/>
        <a:lstStyle/>
        <a:p>
          <a:r>
            <a:rPr lang="en-US" sz="1400" dirty="0"/>
            <a:t>The engagement team should be able to raise concerns without fear of reprisals  </a:t>
          </a:r>
        </a:p>
      </dgm:t>
    </dgm:pt>
    <dgm:pt modelId="{6FA24E5F-F4A3-4C3F-B4FA-C6AAA8F6BE61}" type="parTrans" cxnId="{33AD63D0-83A1-4473-A0CE-0AF04C17798C}">
      <dgm:prSet/>
      <dgm:spPr/>
      <dgm:t>
        <a:bodyPr/>
        <a:lstStyle/>
        <a:p>
          <a:endParaRPr lang="en-US"/>
        </a:p>
      </dgm:t>
    </dgm:pt>
    <dgm:pt modelId="{FE4259CC-F27D-4B1C-99DE-985749A667FF}" type="sibTrans" cxnId="{33AD63D0-83A1-4473-A0CE-0AF04C17798C}">
      <dgm:prSet/>
      <dgm:spPr/>
      <dgm:t>
        <a:bodyPr/>
        <a:lstStyle/>
        <a:p>
          <a:endParaRPr lang="en-US"/>
        </a:p>
      </dgm:t>
    </dgm:pt>
    <dgm:pt modelId="{87097091-9BCC-4996-BB48-0E1D90B7652C}" type="pres">
      <dgm:prSet presAssocID="{B4A12640-12D9-4F19-B639-D7ADFF4EB098}" presName="cycleMatrixDiagram" presStyleCnt="0">
        <dgm:presLayoutVars>
          <dgm:chMax val="1"/>
          <dgm:dir/>
          <dgm:animLvl val="lvl"/>
          <dgm:resizeHandles val="exact"/>
        </dgm:presLayoutVars>
      </dgm:prSet>
      <dgm:spPr/>
    </dgm:pt>
    <dgm:pt modelId="{51743B4E-13B3-4E0F-BE7B-42A127D6240E}" type="pres">
      <dgm:prSet presAssocID="{B4A12640-12D9-4F19-B639-D7ADFF4EB098}" presName="children" presStyleCnt="0"/>
      <dgm:spPr/>
    </dgm:pt>
    <dgm:pt modelId="{665E53BC-91FE-4FB1-8427-E2EF6018E5D5}" type="pres">
      <dgm:prSet presAssocID="{B4A12640-12D9-4F19-B639-D7ADFF4EB098}" presName="child1group" presStyleCnt="0"/>
      <dgm:spPr/>
    </dgm:pt>
    <dgm:pt modelId="{58F528A8-E987-4DAF-B285-5713344634FD}" type="pres">
      <dgm:prSet presAssocID="{B4A12640-12D9-4F19-B639-D7ADFF4EB098}" presName="child1" presStyleLbl="bgAcc1" presStyleIdx="0" presStyleCnt="4" custScaleX="98931"/>
      <dgm:spPr/>
    </dgm:pt>
    <dgm:pt modelId="{A966FA30-0C11-42D6-8481-A1F5022038C2}" type="pres">
      <dgm:prSet presAssocID="{B4A12640-12D9-4F19-B639-D7ADFF4EB098}" presName="child1Text" presStyleLbl="bgAcc1" presStyleIdx="0" presStyleCnt="4">
        <dgm:presLayoutVars>
          <dgm:bulletEnabled val="1"/>
        </dgm:presLayoutVars>
      </dgm:prSet>
      <dgm:spPr/>
    </dgm:pt>
    <dgm:pt modelId="{8D497ADD-C37E-45AB-9D4D-95979A48CC66}" type="pres">
      <dgm:prSet presAssocID="{B4A12640-12D9-4F19-B639-D7ADFF4EB098}" presName="child2group" presStyleCnt="0"/>
      <dgm:spPr/>
    </dgm:pt>
    <dgm:pt modelId="{682CCC2A-DD86-45CE-A789-DA2830A1EC68}" type="pres">
      <dgm:prSet presAssocID="{B4A12640-12D9-4F19-B639-D7ADFF4EB098}" presName="child2" presStyleLbl="bgAcc1" presStyleIdx="1" presStyleCnt="4" custScaleX="117406"/>
      <dgm:spPr/>
    </dgm:pt>
    <dgm:pt modelId="{336F3D28-3094-42CE-9943-72EEE8E8A4E1}" type="pres">
      <dgm:prSet presAssocID="{B4A12640-12D9-4F19-B639-D7ADFF4EB098}" presName="child2Text" presStyleLbl="bgAcc1" presStyleIdx="1" presStyleCnt="4">
        <dgm:presLayoutVars>
          <dgm:bulletEnabled val="1"/>
        </dgm:presLayoutVars>
      </dgm:prSet>
      <dgm:spPr/>
    </dgm:pt>
    <dgm:pt modelId="{EA47575A-A36D-4303-8B47-C79B29C18D23}" type="pres">
      <dgm:prSet presAssocID="{B4A12640-12D9-4F19-B639-D7ADFF4EB098}" presName="child3group" presStyleCnt="0"/>
      <dgm:spPr/>
    </dgm:pt>
    <dgm:pt modelId="{F6C3974D-A305-4B96-B43B-B9C58AE70F3E}" type="pres">
      <dgm:prSet presAssocID="{B4A12640-12D9-4F19-B639-D7ADFF4EB098}" presName="child3" presStyleLbl="bgAcc1" presStyleIdx="2" presStyleCnt="4" custScaleX="118616" custLinFactNeighborX="10622" custLinFactNeighborY="0"/>
      <dgm:spPr/>
    </dgm:pt>
    <dgm:pt modelId="{329C2217-32B3-4E8B-8859-D7D9A9677AA4}" type="pres">
      <dgm:prSet presAssocID="{B4A12640-12D9-4F19-B639-D7ADFF4EB098}" presName="child3Text" presStyleLbl="bgAcc1" presStyleIdx="2" presStyleCnt="4">
        <dgm:presLayoutVars>
          <dgm:bulletEnabled val="1"/>
        </dgm:presLayoutVars>
      </dgm:prSet>
      <dgm:spPr/>
    </dgm:pt>
    <dgm:pt modelId="{B16391B9-5AE0-4C92-9022-DEAF3C6DAABD}" type="pres">
      <dgm:prSet presAssocID="{B4A12640-12D9-4F19-B639-D7ADFF4EB098}" presName="child4group" presStyleCnt="0"/>
      <dgm:spPr/>
    </dgm:pt>
    <dgm:pt modelId="{9806E110-AAE3-468B-AE67-A0B99BA1A930}" type="pres">
      <dgm:prSet presAssocID="{B4A12640-12D9-4F19-B639-D7ADFF4EB098}" presName="child4" presStyleLbl="bgAcc1" presStyleIdx="3" presStyleCnt="4" custScaleX="121595"/>
      <dgm:spPr/>
    </dgm:pt>
    <dgm:pt modelId="{2726817A-1610-42DE-8696-E4CB82E9048C}" type="pres">
      <dgm:prSet presAssocID="{B4A12640-12D9-4F19-B639-D7ADFF4EB098}" presName="child4Text" presStyleLbl="bgAcc1" presStyleIdx="3" presStyleCnt="4">
        <dgm:presLayoutVars>
          <dgm:bulletEnabled val="1"/>
        </dgm:presLayoutVars>
      </dgm:prSet>
      <dgm:spPr/>
    </dgm:pt>
    <dgm:pt modelId="{24FD29B0-5E77-4220-93C6-F45D3B5B125A}" type="pres">
      <dgm:prSet presAssocID="{B4A12640-12D9-4F19-B639-D7ADFF4EB098}" presName="childPlaceholder" presStyleCnt="0"/>
      <dgm:spPr/>
    </dgm:pt>
    <dgm:pt modelId="{8B156E1D-5648-47FB-96F2-9511B12A1F16}" type="pres">
      <dgm:prSet presAssocID="{B4A12640-12D9-4F19-B639-D7ADFF4EB098}" presName="circle" presStyleCnt="0"/>
      <dgm:spPr/>
    </dgm:pt>
    <dgm:pt modelId="{0B577ADB-B032-4ED5-8202-AD58DCD5117E}" type="pres">
      <dgm:prSet presAssocID="{B4A12640-12D9-4F19-B639-D7ADFF4EB098}" presName="quadrant1" presStyleLbl="node1" presStyleIdx="0" presStyleCnt="4">
        <dgm:presLayoutVars>
          <dgm:chMax val="1"/>
          <dgm:bulletEnabled val="1"/>
        </dgm:presLayoutVars>
      </dgm:prSet>
      <dgm:spPr/>
    </dgm:pt>
    <dgm:pt modelId="{48199952-C00A-4F46-B3E9-F11163D5D849}" type="pres">
      <dgm:prSet presAssocID="{B4A12640-12D9-4F19-B639-D7ADFF4EB098}" presName="quadrant2" presStyleLbl="node1" presStyleIdx="1" presStyleCnt="4">
        <dgm:presLayoutVars>
          <dgm:chMax val="1"/>
          <dgm:bulletEnabled val="1"/>
        </dgm:presLayoutVars>
      </dgm:prSet>
      <dgm:spPr/>
    </dgm:pt>
    <dgm:pt modelId="{376224FC-76AC-46A1-AC02-5661CE043C06}" type="pres">
      <dgm:prSet presAssocID="{B4A12640-12D9-4F19-B639-D7ADFF4EB098}" presName="quadrant3" presStyleLbl="node1" presStyleIdx="2" presStyleCnt="4">
        <dgm:presLayoutVars>
          <dgm:chMax val="1"/>
          <dgm:bulletEnabled val="1"/>
        </dgm:presLayoutVars>
      </dgm:prSet>
      <dgm:spPr/>
    </dgm:pt>
    <dgm:pt modelId="{747CE95C-1107-4A9C-BB14-A04FAE4273E0}" type="pres">
      <dgm:prSet presAssocID="{B4A12640-12D9-4F19-B639-D7ADFF4EB098}" presName="quadrant4" presStyleLbl="node1" presStyleIdx="3" presStyleCnt="4">
        <dgm:presLayoutVars>
          <dgm:chMax val="1"/>
          <dgm:bulletEnabled val="1"/>
        </dgm:presLayoutVars>
      </dgm:prSet>
      <dgm:spPr/>
    </dgm:pt>
    <dgm:pt modelId="{215D4D8F-80B8-4F97-8FCF-12E4C06E0F2F}" type="pres">
      <dgm:prSet presAssocID="{B4A12640-12D9-4F19-B639-D7ADFF4EB098}" presName="quadrantPlaceholder" presStyleCnt="0"/>
      <dgm:spPr/>
    </dgm:pt>
    <dgm:pt modelId="{47810CD2-D278-40B2-9B2A-C51346C699D5}" type="pres">
      <dgm:prSet presAssocID="{B4A12640-12D9-4F19-B639-D7ADFF4EB098}" presName="center1" presStyleLbl="fgShp" presStyleIdx="0" presStyleCnt="2"/>
      <dgm:spPr/>
    </dgm:pt>
    <dgm:pt modelId="{39366128-56EC-47B4-A8B4-C2E8A244BFF9}" type="pres">
      <dgm:prSet presAssocID="{B4A12640-12D9-4F19-B639-D7ADFF4EB098}" presName="center2" presStyleLbl="fgShp" presStyleIdx="1" presStyleCnt="2"/>
      <dgm:spPr/>
    </dgm:pt>
  </dgm:ptLst>
  <dgm:cxnLst>
    <dgm:cxn modelId="{341A6603-EB2C-49CD-A7F1-F06DFC084CEC}" type="presOf" srcId="{CCEE49B2-0974-429E-A3E3-6ED546FA349C}" destId="{A966FA30-0C11-42D6-8481-A1F5022038C2}" srcOrd="1" destOrd="0" presId="urn:microsoft.com/office/officeart/2005/8/layout/cycle4"/>
    <dgm:cxn modelId="{62E49904-B1EB-4D2F-8D1E-3CB36BE4696C}" srcId="{A7B0582F-F606-470B-9E54-37A1CB26F261}" destId="{22B9BDEB-8EC9-4DCE-A187-15FF3BD52383}" srcOrd="0" destOrd="0" parTransId="{10C61397-4851-4F36-A300-12408B1EFE23}" sibTransId="{0BCB2E0A-85B2-4C68-8E34-BC77A3E83317}"/>
    <dgm:cxn modelId="{A859AB05-AC0F-4017-83D2-B423F75E0658}" type="presOf" srcId="{22B9BDEB-8EC9-4DCE-A187-15FF3BD52383}" destId="{336F3D28-3094-42CE-9943-72EEE8E8A4E1}" srcOrd="1" destOrd="0" presId="urn:microsoft.com/office/officeart/2005/8/layout/cycle4"/>
    <dgm:cxn modelId="{2FB94818-002F-4D70-9469-6D1C1E9596FA}" srcId="{B4A12640-12D9-4F19-B639-D7ADFF4EB098}" destId="{DBFAFAE2-1C12-4194-9B53-856D6BD43780}" srcOrd="3" destOrd="0" parTransId="{3A22176C-CF5B-47D2-802B-F30F8D230820}" sibTransId="{52C74848-85E2-42F6-B7F8-0C2CBCE9B321}"/>
    <dgm:cxn modelId="{7B82881E-D448-4C52-8BD0-36E3B0A9437D}" type="presOf" srcId="{28C43061-9FFB-48A0-BCBA-91AB95EC81F8}" destId="{9806E110-AAE3-468B-AE67-A0B99BA1A930}" srcOrd="0" destOrd="0" presId="urn:microsoft.com/office/officeart/2005/8/layout/cycle4"/>
    <dgm:cxn modelId="{AF327B29-EC4C-4893-BAEA-96435F81D08A}" type="presOf" srcId="{A5A1753F-EA7E-434D-9277-AB1B1310608C}" destId="{F6C3974D-A305-4B96-B43B-B9C58AE70F3E}" srcOrd="0" destOrd="0" presId="urn:microsoft.com/office/officeart/2005/8/layout/cycle4"/>
    <dgm:cxn modelId="{A1A10F2E-209D-48BC-9AAF-E2C5E4239174}" type="presOf" srcId="{CCEE49B2-0974-429E-A3E3-6ED546FA349C}" destId="{58F528A8-E987-4DAF-B285-5713344634FD}" srcOrd="0" destOrd="0" presId="urn:microsoft.com/office/officeart/2005/8/layout/cycle4"/>
    <dgm:cxn modelId="{E9574A35-FC0B-4FF0-B877-ECB704C59BCF}" type="presOf" srcId="{CA3D346D-004F-4D30-AB4A-0F7D45A176E5}" destId="{0B577ADB-B032-4ED5-8202-AD58DCD5117E}" srcOrd="0" destOrd="0" presId="urn:microsoft.com/office/officeart/2005/8/layout/cycle4"/>
    <dgm:cxn modelId="{D4573543-3871-423D-8C51-391CDA2ECC0D}" type="presOf" srcId="{B4A12640-12D9-4F19-B639-D7ADFF4EB098}" destId="{87097091-9BCC-4996-BB48-0E1D90B7652C}" srcOrd="0" destOrd="0" presId="urn:microsoft.com/office/officeart/2005/8/layout/cycle4"/>
    <dgm:cxn modelId="{B634F946-842A-4540-AEC4-8D2E0CFF96D6}" type="presOf" srcId="{22B9BDEB-8EC9-4DCE-A187-15FF3BD52383}" destId="{682CCC2A-DD86-45CE-A789-DA2830A1EC68}" srcOrd="0" destOrd="0" presId="urn:microsoft.com/office/officeart/2005/8/layout/cycle4"/>
    <dgm:cxn modelId="{0D658C5E-25D9-481C-9396-5AC09A97446D}" srcId="{B4A12640-12D9-4F19-B639-D7ADFF4EB098}" destId="{FF9125A1-9ADA-4147-AE8B-9FEF8D2DE029}" srcOrd="2" destOrd="0" parTransId="{B47622CE-9569-43C8-9F5F-2378497E7E11}" sibTransId="{1999C73A-41AE-4888-9531-5041F74CD5E5}"/>
    <dgm:cxn modelId="{018ECC73-9758-4575-A437-0288260CE99B}" srcId="{B4A12640-12D9-4F19-B639-D7ADFF4EB098}" destId="{CA3D346D-004F-4D30-AB4A-0F7D45A176E5}" srcOrd="0" destOrd="0" parTransId="{7C86C9FD-3DFB-48FD-BE25-085DB4E7DDE9}" sibTransId="{9DFD2E62-C369-497C-A8C4-15DA9A451FE5}"/>
    <dgm:cxn modelId="{7E5F8C82-3BFB-4432-80A0-80B458D06F34}" srcId="{FF9125A1-9ADA-4147-AE8B-9FEF8D2DE029}" destId="{A5A1753F-EA7E-434D-9277-AB1B1310608C}" srcOrd="0" destOrd="0" parTransId="{64A53E21-522E-4749-9440-FC6A93EAD197}" sibTransId="{07CE8A7D-5EFB-4E9C-B40A-4FCE357B09B3}"/>
    <dgm:cxn modelId="{D5193596-D174-4A53-BEA4-AB6231E5B0AB}" srcId="{CA3D346D-004F-4D30-AB4A-0F7D45A176E5}" destId="{CCEE49B2-0974-429E-A3E3-6ED546FA349C}" srcOrd="0" destOrd="0" parTransId="{7AAE3F2A-FE48-4EEF-BC0E-DDD7218568D2}" sibTransId="{513FC229-EDE1-4B5E-A1AE-376587265558}"/>
    <dgm:cxn modelId="{571A289E-495C-4D91-B3FA-8BD6FD1A7353}" type="presOf" srcId="{DBFAFAE2-1C12-4194-9B53-856D6BD43780}" destId="{747CE95C-1107-4A9C-BB14-A04FAE4273E0}" srcOrd="0" destOrd="0" presId="urn:microsoft.com/office/officeart/2005/8/layout/cycle4"/>
    <dgm:cxn modelId="{D4D033B2-D29B-4D95-A275-14ED4199ADB6}" type="presOf" srcId="{A5A1753F-EA7E-434D-9277-AB1B1310608C}" destId="{329C2217-32B3-4E8B-8859-D7D9A9677AA4}" srcOrd="1" destOrd="0" presId="urn:microsoft.com/office/officeart/2005/8/layout/cycle4"/>
    <dgm:cxn modelId="{54EE3DC7-87EB-43D9-A6C0-8B3773A17F15}" type="presOf" srcId="{A7B0582F-F606-470B-9E54-37A1CB26F261}" destId="{48199952-C00A-4F46-B3E9-F11163D5D849}" srcOrd="0" destOrd="0" presId="urn:microsoft.com/office/officeart/2005/8/layout/cycle4"/>
    <dgm:cxn modelId="{33AD63D0-83A1-4473-A0CE-0AF04C17798C}" srcId="{DBFAFAE2-1C12-4194-9B53-856D6BD43780}" destId="{28C43061-9FFB-48A0-BCBA-91AB95EC81F8}" srcOrd="0" destOrd="0" parTransId="{6FA24E5F-F4A3-4C3F-B4FA-C6AAA8F6BE61}" sibTransId="{FE4259CC-F27D-4B1C-99DE-985749A667FF}"/>
    <dgm:cxn modelId="{470041E0-BD6A-46D6-B57A-CB6590675073}" type="presOf" srcId="{28C43061-9FFB-48A0-BCBA-91AB95EC81F8}" destId="{2726817A-1610-42DE-8696-E4CB82E9048C}" srcOrd="1" destOrd="0" presId="urn:microsoft.com/office/officeart/2005/8/layout/cycle4"/>
    <dgm:cxn modelId="{851274E2-95C2-4B16-B790-08FFA57116F0}" type="presOf" srcId="{FF9125A1-9ADA-4147-AE8B-9FEF8D2DE029}" destId="{376224FC-76AC-46A1-AC02-5661CE043C06}" srcOrd="0" destOrd="0" presId="urn:microsoft.com/office/officeart/2005/8/layout/cycle4"/>
    <dgm:cxn modelId="{F485F1EA-7EC6-4AEF-9D96-49C48A3FFBBF}" srcId="{B4A12640-12D9-4F19-B639-D7ADFF4EB098}" destId="{A7B0582F-F606-470B-9E54-37A1CB26F261}" srcOrd="1" destOrd="0" parTransId="{AC763CED-535E-4636-9176-B066906F3E72}" sibTransId="{89457B85-146B-444A-9ED9-787FF969AAF4}"/>
    <dgm:cxn modelId="{30377998-AAA0-43F3-9F1F-0667A9C84CCF}" type="presParOf" srcId="{87097091-9BCC-4996-BB48-0E1D90B7652C}" destId="{51743B4E-13B3-4E0F-BE7B-42A127D6240E}" srcOrd="0" destOrd="0" presId="urn:microsoft.com/office/officeart/2005/8/layout/cycle4"/>
    <dgm:cxn modelId="{59E5215C-AD7B-4052-AE52-9851F4EFB1AE}" type="presParOf" srcId="{51743B4E-13B3-4E0F-BE7B-42A127D6240E}" destId="{665E53BC-91FE-4FB1-8427-E2EF6018E5D5}" srcOrd="0" destOrd="0" presId="urn:microsoft.com/office/officeart/2005/8/layout/cycle4"/>
    <dgm:cxn modelId="{88B8FD0A-51F8-4612-B28D-E0223C5F8AFD}" type="presParOf" srcId="{665E53BC-91FE-4FB1-8427-E2EF6018E5D5}" destId="{58F528A8-E987-4DAF-B285-5713344634FD}" srcOrd="0" destOrd="0" presId="urn:microsoft.com/office/officeart/2005/8/layout/cycle4"/>
    <dgm:cxn modelId="{27629974-0A2A-4506-8841-0416DAAA3CC5}" type="presParOf" srcId="{665E53BC-91FE-4FB1-8427-E2EF6018E5D5}" destId="{A966FA30-0C11-42D6-8481-A1F5022038C2}" srcOrd="1" destOrd="0" presId="urn:microsoft.com/office/officeart/2005/8/layout/cycle4"/>
    <dgm:cxn modelId="{EAB45A0B-BCE3-4C80-8D57-32D8B79E0EE8}" type="presParOf" srcId="{51743B4E-13B3-4E0F-BE7B-42A127D6240E}" destId="{8D497ADD-C37E-45AB-9D4D-95979A48CC66}" srcOrd="1" destOrd="0" presId="urn:microsoft.com/office/officeart/2005/8/layout/cycle4"/>
    <dgm:cxn modelId="{6B6EEE11-D3F7-4569-AA3B-FFCF1585E227}" type="presParOf" srcId="{8D497ADD-C37E-45AB-9D4D-95979A48CC66}" destId="{682CCC2A-DD86-45CE-A789-DA2830A1EC68}" srcOrd="0" destOrd="0" presId="urn:microsoft.com/office/officeart/2005/8/layout/cycle4"/>
    <dgm:cxn modelId="{35072B86-B69D-4814-A507-7DF2DB7EEE1B}" type="presParOf" srcId="{8D497ADD-C37E-45AB-9D4D-95979A48CC66}" destId="{336F3D28-3094-42CE-9943-72EEE8E8A4E1}" srcOrd="1" destOrd="0" presId="urn:microsoft.com/office/officeart/2005/8/layout/cycle4"/>
    <dgm:cxn modelId="{BED3E7F0-4249-4B61-ABC0-9D628CD45907}" type="presParOf" srcId="{51743B4E-13B3-4E0F-BE7B-42A127D6240E}" destId="{EA47575A-A36D-4303-8B47-C79B29C18D23}" srcOrd="2" destOrd="0" presId="urn:microsoft.com/office/officeart/2005/8/layout/cycle4"/>
    <dgm:cxn modelId="{BA1B231A-AFAB-4CE5-AD84-A01E73F446E8}" type="presParOf" srcId="{EA47575A-A36D-4303-8B47-C79B29C18D23}" destId="{F6C3974D-A305-4B96-B43B-B9C58AE70F3E}" srcOrd="0" destOrd="0" presId="urn:microsoft.com/office/officeart/2005/8/layout/cycle4"/>
    <dgm:cxn modelId="{3003A838-015C-4E29-BDAB-E77507C8BAA8}" type="presParOf" srcId="{EA47575A-A36D-4303-8B47-C79B29C18D23}" destId="{329C2217-32B3-4E8B-8859-D7D9A9677AA4}" srcOrd="1" destOrd="0" presId="urn:microsoft.com/office/officeart/2005/8/layout/cycle4"/>
    <dgm:cxn modelId="{068F7226-2991-468C-952D-68EDD9E87A50}" type="presParOf" srcId="{51743B4E-13B3-4E0F-BE7B-42A127D6240E}" destId="{B16391B9-5AE0-4C92-9022-DEAF3C6DAABD}" srcOrd="3" destOrd="0" presId="urn:microsoft.com/office/officeart/2005/8/layout/cycle4"/>
    <dgm:cxn modelId="{69449D8A-303C-43A7-BF48-69F23B2D0B65}" type="presParOf" srcId="{B16391B9-5AE0-4C92-9022-DEAF3C6DAABD}" destId="{9806E110-AAE3-468B-AE67-A0B99BA1A930}" srcOrd="0" destOrd="0" presId="urn:microsoft.com/office/officeart/2005/8/layout/cycle4"/>
    <dgm:cxn modelId="{35DB12B6-CC68-4B1E-A3F3-A56B16C3F8D5}" type="presParOf" srcId="{B16391B9-5AE0-4C92-9022-DEAF3C6DAABD}" destId="{2726817A-1610-42DE-8696-E4CB82E9048C}" srcOrd="1" destOrd="0" presId="urn:microsoft.com/office/officeart/2005/8/layout/cycle4"/>
    <dgm:cxn modelId="{DB808FAB-0BD8-4CA9-803B-FC8D901F548D}" type="presParOf" srcId="{51743B4E-13B3-4E0F-BE7B-42A127D6240E}" destId="{24FD29B0-5E77-4220-93C6-F45D3B5B125A}" srcOrd="4" destOrd="0" presId="urn:microsoft.com/office/officeart/2005/8/layout/cycle4"/>
    <dgm:cxn modelId="{4122A852-0E11-40B8-9C24-EC139EF91EDF}" type="presParOf" srcId="{87097091-9BCC-4996-BB48-0E1D90B7652C}" destId="{8B156E1D-5648-47FB-96F2-9511B12A1F16}" srcOrd="1" destOrd="0" presId="urn:microsoft.com/office/officeart/2005/8/layout/cycle4"/>
    <dgm:cxn modelId="{1139687E-3B9D-413C-93A9-E073FA80122C}" type="presParOf" srcId="{8B156E1D-5648-47FB-96F2-9511B12A1F16}" destId="{0B577ADB-B032-4ED5-8202-AD58DCD5117E}" srcOrd="0" destOrd="0" presId="urn:microsoft.com/office/officeart/2005/8/layout/cycle4"/>
    <dgm:cxn modelId="{47C94720-3462-47F3-91E0-68219B1AA1E9}" type="presParOf" srcId="{8B156E1D-5648-47FB-96F2-9511B12A1F16}" destId="{48199952-C00A-4F46-B3E9-F11163D5D849}" srcOrd="1" destOrd="0" presId="urn:microsoft.com/office/officeart/2005/8/layout/cycle4"/>
    <dgm:cxn modelId="{BCBAC7CC-F9AA-41AF-9F08-2886CDF7CF87}" type="presParOf" srcId="{8B156E1D-5648-47FB-96F2-9511B12A1F16}" destId="{376224FC-76AC-46A1-AC02-5661CE043C06}" srcOrd="2" destOrd="0" presId="urn:microsoft.com/office/officeart/2005/8/layout/cycle4"/>
    <dgm:cxn modelId="{25A96F45-6D01-4715-8462-A6F4FC1A854E}" type="presParOf" srcId="{8B156E1D-5648-47FB-96F2-9511B12A1F16}" destId="{747CE95C-1107-4A9C-BB14-A04FAE4273E0}" srcOrd="3" destOrd="0" presId="urn:microsoft.com/office/officeart/2005/8/layout/cycle4"/>
    <dgm:cxn modelId="{D5970A32-C337-48F5-826E-1479B19CCD4B}" type="presParOf" srcId="{8B156E1D-5648-47FB-96F2-9511B12A1F16}" destId="{215D4D8F-80B8-4F97-8FCF-12E4C06E0F2F}" srcOrd="4" destOrd="0" presId="urn:microsoft.com/office/officeart/2005/8/layout/cycle4"/>
    <dgm:cxn modelId="{D4174CB8-F199-443C-9C74-8195FCFCB064}" type="presParOf" srcId="{87097091-9BCC-4996-BB48-0E1D90B7652C}" destId="{47810CD2-D278-40B2-9B2A-C51346C699D5}" srcOrd="2" destOrd="0" presId="urn:microsoft.com/office/officeart/2005/8/layout/cycle4"/>
    <dgm:cxn modelId="{636F038C-3836-4E12-B8DD-B9901C10583A}" type="presParOf" srcId="{87097091-9BCC-4996-BB48-0E1D90B7652C}" destId="{39366128-56EC-47B4-A8B4-C2E8A244BFF9}"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0394047-FA7D-4852-B06E-0D91DB2BCED9}" type="doc">
      <dgm:prSet loTypeId="urn:microsoft.com/office/officeart/2005/8/layout/vList6" loCatId="list" qsTypeId="urn:microsoft.com/office/officeart/2005/8/quickstyle/simple1" qsCatId="simple" csTypeId="urn:microsoft.com/office/officeart/2005/8/colors/accent3_5" csCatId="accent3" phldr="1"/>
      <dgm:spPr/>
      <dgm:t>
        <a:bodyPr/>
        <a:lstStyle/>
        <a:p>
          <a:endParaRPr lang="en-US"/>
        </a:p>
      </dgm:t>
    </dgm:pt>
    <dgm:pt modelId="{F2A2A2ED-4D0C-475E-B298-1BCD570290BF}">
      <dgm:prSet phldrT="[Text]" custT="1"/>
      <dgm:spPr/>
      <dgm:t>
        <a:bodyPr/>
        <a:lstStyle/>
        <a:p>
          <a:r>
            <a:rPr lang="en-US" sz="2400" dirty="0">
              <a:solidFill>
                <a:schemeClr val="bg1"/>
              </a:solidFill>
            </a:rPr>
            <a:t>(</a:t>
          </a:r>
          <a:r>
            <a:rPr lang="en-US" sz="2400" dirty="0" err="1">
              <a:solidFill>
                <a:schemeClr val="bg1"/>
              </a:solidFill>
            </a:rPr>
            <a:t>i</a:t>
          </a:r>
          <a:r>
            <a:rPr lang="en-US" sz="2400" dirty="0">
              <a:solidFill>
                <a:schemeClr val="bg1"/>
              </a:solidFill>
            </a:rPr>
            <a:t>) Revenue from audit and assurance services	</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Yes – 4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custT="1"/>
      <dgm:spPr/>
      <dgm: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Max score=4</a:t>
          </a:r>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584A1A4C-7003-4A51-98CE-8E50DE1C4FA2}">
      <dgm:prSet custT="1"/>
      <dgm:spPr/>
      <dgm: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No – 0 Point</a:t>
          </a:r>
          <a:endParaRPr lang="en-IN" sz="2800" kern="1200" dirty="0">
            <a:solidFill>
              <a:prstClr val="black">
                <a:hueOff val="0"/>
                <a:satOff val="0"/>
                <a:lumOff val="0"/>
                <a:alphaOff val="0"/>
              </a:prstClr>
            </a:solidFill>
            <a:latin typeface="Franklin Gothic Book"/>
            <a:ea typeface="+mn-ea"/>
            <a:cs typeface="+mn-cs"/>
          </a:endParaRPr>
        </a:p>
      </dgm:t>
    </dgm:pt>
    <dgm:pt modelId="{A96A2DA3-E607-4391-A479-FD07A31430E2}" type="parTrans" cxnId="{38CB8A4E-46D6-4FE0-9694-110182A076E5}">
      <dgm:prSet/>
      <dgm:spPr/>
      <dgm:t>
        <a:bodyPr/>
        <a:lstStyle/>
        <a:p>
          <a:endParaRPr lang="en-IN"/>
        </a:p>
      </dgm:t>
    </dgm:pt>
    <dgm:pt modelId="{8305D43A-F5BF-4316-81EC-AAE4CD35E852}" type="sibTrans" cxnId="{38CB8A4E-46D6-4FE0-9694-110182A076E5}">
      <dgm:prSet/>
      <dgm:spPr/>
      <dgm:t>
        <a:bodyPr/>
        <a:lstStyle/>
        <a:p>
          <a:endParaRPr lang="en-IN"/>
        </a:p>
      </dgm:t>
    </dgm:pt>
    <dgm:pt modelId="{7821A0E5-1A45-4915-B2B0-4148EA70A924}" type="pres">
      <dgm:prSet presAssocID="{F0394047-FA7D-4852-B06E-0D91DB2BCED9}" presName="Name0" presStyleCnt="0">
        <dgm:presLayoutVars>
          <dgm:dir/>
          <dgm:animLvl val="lvl"/>
          <dgm:resizeHandles/>
        </dgm:presLayoutVars>
      </dgm:prSet>
      <dgm:spPr/>
    </dgm:pt>
    <dgm:pt modelId="{65F35AA8-BC57-4FA0-9EE7-BEB2FF5EFF29}" type="pres">
      <dgm:prSet presAssocID="{F2A2A2ED-4D0C-475E-B298-1BCD570290BF}" presName="linNode" presStyleCnt="0"/>
      <dgm:spPr/>
    </dgm:pt>
    <dgm:pt modelId="{83942F4F-3C6E-4FA6-9982-0BFEF8ED7589}" type="pres">
      <dgm:prSet presAssocID="{F2A2A2ED-4D0C-475E-B298-1BCD570290BF}" presName="parentShp" presStyleLbl="node1" presStyleIdx="0" presStyleCnt="1" custScaleX="75725" custLinFactNeighborX="-33752" custLinFactNeighborY="699">
        <dgm:presLayoutVars>
          <dgm:bulletEnabled val="1"/>
        </dgm:presLayoutVars>
      </dgm:prSet>
      <dgm:spPr/>
    </dgm:pt>
    <dgm:pt modelId="{B028D22A-9843-43B9-9C60-9130E4FD2F11}" type="pres">
      <dgm:prSet presAssocID="{F2A2A2ED-4D0C-475E-B298-1BCD570290BF}" presName="childShp" presStyleLbl="bgAccFollowNode1" presStyleIdx="0" presStyleCnt="1" custFlipHor="1" custScaleX="45927" custLinFactNeighborX="-49800">
        <dgm:presLayoutVars>
          <dgm:bulletEnabled val="1"/>
        </dgm:presLayoutVars>
      </dgm:prSet>
      <dgm:spPr/>
    </dgm:pt>
  </dgm:ptLst>
  <dgm:cxnLst>
    <dgm:cxn modelId="{E577F43D-D46F-4FCB-8135-D38DB4EA8190}" type="presOf" srcId="{235C46A6-A71B-40DC-9853-6E9CF777BE1D}" destId="{B028D22A-9843-43B9-9C60-9130E4FD2F11}" srcOrd="0" destOrd="0" presId="urn:microsoft.com/office/officeart/2005/8/layout/vList6"/>
    <dgm:cxn modelId="{38CB8A4E-46D6-4FE0-9694-110182A076E5}" srcId="{F2A2A2ED-4D0C-475E-B298-1BCD570290BF}" destId="{584A1A4C-7003-4A51-98CE-8E50DE1C4FA2}" srcOrd="1" destOrd="0" parTransId="{A96A2DA3-E607-4391-A479-FD07A31430E2}" sibTransId="{8305D43A-F5BF-4316-81EC-AAE4CD35E852}"/>
    <dgm:cxn modelId="{FB31A27C-903E-4D6D-9940-FAA89C4BC3DF}" srcId="{F2A2A2ED-4D0C-475E-B298-1BCD570290BF}" destId="{611CAD5A-6A6A-48A2-BF80-6566C811C81F}" srcOrd="2" destOrd="0" parTransId="{A24666E2-506D-4A27-BE99-FDB273DE1920}" sibTransId="{3DC4112D-C56C-4153-88FD-305DE60FD919}"/>
    <dgm:cxn modelId="{13631C8D-A30D-48C5-AD0F-1FC8D62602D3}" type="presOf" srcId="{F0394047-FA7D-4852-B06E-0D91DB2BCED9}" destId="{7821A0E5-1A45-4915-B2B0-4148EA70A924}" srcOrd="0" destOrd="0" presId="urn:microsoft.com/office/officeart/2005/8/layout/vList6"/>
    <dgm:cxn modelId="{6047818D-3151-4F0E-BC28-05DF29265F64}" type="presOf" srcId="{584A1A4C-7003-4A51-98CE-8E50DE1C4FA2}" destId="{B028D22A-9843-43B9-9C60-9130E4FD2F11}" srcOrd="0" destOrd="1" presId="urn:microsoft.com/office/officeart/2005/8/layout/vList6"/>
    <dgm:cxn modelId="{D6B9E3A1-A63D-47D1-8870-E042AE5E0ED3}" srcId="{F2A2A2ED-4D0C-475E-B298-1BCD570290BF}" destId="{235C46A6-A71B-40DC-9853-6E9CF777BE1D}" srcOrd="0" destOrd="0" parTransId="{6003B198-BA1A-4202-B270-509453E2CA33}" sibTransId="{9923BDC0-55F1-4D7A-91B5-0A6676309374}"/>
    <dgm:cxn modelId="{0E9E2AAA-B0C0-4B5B-9A9E-86DB8E81E766}" type="presOf" srcId="{F2A2A2ED-4D0C-475E-B298-1BCD570290BF}" destId="{83942F4F-3C6E-4FA6-9982-0BFEF8ED7589}" srcOrd="0" destOrd="0" presId="urn:microsoft.com/office/officeart/2005/8/layout/vList6"/>
    <dgm:cxn modelId="{8BD7D6D7-A963-4DBC-A497-157F2E7ADE03}" type="presOf" srcId="{611CAD5A-6A6A-48A2-BF80-6566C811C81F}" destId="{B028D22A-9843-43B9-9C60-9130E4FD2F11}" srcOrd="0" destOrd="2" presId="urn:microsoft.com/office/officeart/2005/8/layout/vList6"/>
    <dgm:cxn modelId="{88FCF8E4-87E9-4277-AE98-18B73941206D}" srcId="{F0394047-FA7D-4852-B06E-0D91DB2BCED9}" destId="{F2A2A2ED-4D0C-475E-B298-1BCD570290BF}" srcOrd="0" destOrd="0" parTransId="{25AF5E57-107E-439D-919D-BEA4438E42B7}" sibTransId="{CFFE98CA-AEE4-45E9-A938-C8E27FE6CD99}"/>
    <dgm:cxn modelId="{44EAEED3-7238-4878-AAFF-D696E62E54E1}" type="presParOf" srcId="{7821A0E5-1A45-4915-B2B0-4148EA70A924}" destId="{65F35AA8-BC57-4FA0-9EE7-BEB2FF5EFF29}" srcOrd="0" destOrd="0" presId="urn:microsoft.com/office/officeart/2005/8/layout/vList6"/>
    <dgm:cxn modelId="{1F12A4E4-664B-4317-BB3F-3627B9E062FC}" type="presParOf" srcId="{65F35AA8-BC57-4FA0-9EE7-BEB2FF5EFF29}" destId="{83942F4F-3C6E-4FA6-9982-0BFEF8ED7589}" srcOrd="0" destOrd="0" presId="urn:microsoft.com/office/officeart/2005/8/layout/vList6"/>
    <dgm:cxn modelId="{122E0575-26B7-4911-9034-0982207B1964}" type="presParOf" srcId="{65F35AA8-BC57-4FA0-9EE7-BEB2FF5EFF29}" destId="{B028D22A-9843-43B9-9C60-9130E4FD2F1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0394047-FA7D-4852-B06E-0D91DB2BCED9}" type="doc">
      <dgm:prSet loTypeId="urn:microsoft.com/office/officeart/2005/8/layout/vList6" loCatId="list" qsTypeId="urn:microsoft.com/office/officeart/2005/8/quickstyle/simple1" qsCatId="simple" csTypeId="urn:microsoft.com/office/officeart/2005/8/colors/accent3_5" csCatId="accent3" phldr="1"/>
      <dgm:spPr/>
      <dgm:t>
        <a:bodyPr/>
        <a:lstStyle/>
        <a:p>
          <a:endParaRPr lang="en-US"/>
        </a:p>
      </dgm:t>
    </dgm:pt>
    <dgm:pt modelId="{F2A2A2ED-4D0C-475E-B298-1BCD570290BF}">
      <dgm:prSet phldrT="[Text]" custT="1"/>
      <dgm:spPr/>
      <dgm:t>
        <a:bodyPr/>
        <a:lstStyle/>
        <a:p>
          <a:r>
            <a:rPr lang="en-US" sz="2400" dirty="0">
              <a:solidFill>
                <a:schemeClr val="tx1"/>
              </a:solidFill>
            </a:rPr>
            <a:t>(</a:t>
          </a:r>
          <a:r>
            <a:rPr lang="en-US" sz="2400" dirty="0">
              <a:solidFill>
                <a:schemeClr val="bg1"/>
              </a:solidFill>
            </a:rPr>
            <a:t>ii) Does the firm have vision and mission statement ? Does it address Forward  looking Practice statements/Plans?	</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Yes – 4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custT="1"/>
      <dgm:spPr/>
      <dgm: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Max score=4</a:t>
          </a:r>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584A1A4C-7003-4A51-98CE-8E50DE1C4FA2}">
      <dgm:prSet custT="1"/>
      <dgm:spPr/>
      <dgm: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No – 0 Point</a:t>
          </a:r>
          <a:endParaRPr lang="en-IN" sz="2800" kern="1200" dirty="0">
            <a:solidFill>
              <a:prstClr val="black">
                <a:hueOff val="0"/>
                <a:satOff val="0"/>
                <a:lumOff val="0"/>
                <a:alphaOff val="0"/>
              </a:prstClr>
            </a:solidFill>
            <a:latin typeface="Franklin Gothic Book"/>
            <a:ea typeface="+mn-ea"/>
            <a:cs typeface="+mn-cs"/>
          </a:endParaRPr>
        </a:p>
      </dgm:t>
    </dgm:pt>
    <dgm:pt modelId="{A96A2DA3-E607-4391-A479-FD07A31430E2}" type="parTrans" cxnId="{38CB8A4E-46D6-4FE0-9694-110182A076E5}">
      <dgm:prSet/>
      <dgm:spPr/>
      <dgm:t>
        <a:bodyPr/>
        <a:lstStyle/>
        <a:p>
          <a:endParaRPr lang="en-IN"/>
        </a:p>
      </dgm:t>
    </dgm:pt>
    <dgm:pt modelId="{8305D43A-F5BF-4316-81EC-AAE4CD35E852}" type="sibTrans" cxnId="{38CB8A4E-46D6-4FE0-9694-110182A076E5}">
      <dgm:prSet/>
      <dgm:spPr/>
      <dgm:t>
        <a:bodyPr/>
        <a:lstStyle/>
        <a:p>
          <a:endParaRPr lang="en-IN"/>
        </a:p>
      </dgm:t>
    </dgm:pt>
    <dgm:pt modelId="{7821A0E5-1A45-4915-B2B0-4148EA70A924}" type="pres">
      <dgm:prSet presAssocID="{F0394047-FA7D-4852-B06E-0D91DB2BCED9}" presName="Name0" presStyleCnt="0">
        <dgm:presLayoutVars>
          <dgm:dir/>
          <dgm:animLvl val="lvl"/>
          <dgm:resizeHandles/>
        </dgm:presLayoutVars>
      </dgm:prSet>
      <dgm:spPr/>
    </dgm:pt>
    <dgm:pt modelId="{65F35AA8-BC57-4FA0-9EE7-BEB2FF5EFF29}" type="pres">
      <dgm:prSet presAssocID="{F2A2A2ED-4D0C-475E-B298-1BCD570290BF}" presName="linNode" presStyleCnt="0"/>
      <dgm:spPr/>
    </dgm:pt>
    <dgm:pt modelId="{83942F4F-3C6E-4FA6-9982-0BFEF8ED7589}" type="pres">
      <dgm:prSet presAssocID="{F2A2A2ED-4D0C-475E-B298-1BCD570290BF}" presName="parentShp" presStyleLbl="node1" presStyleIdx="0" presStyleCnt="1" custScaleX="75725" custLinFactNeighborX="-33752" custLinFactNeighborY="699">
        <dgm:presLayoutVars>
          <dgm:bulletEnabled val="1"/>
        </dgm:presLayoutVars>
      </dgm:prSet>
      <dgm:spPr/>
    </dgm:pt>
    <dgm:pt modelId="{B028D22A-9843-43B9-9C60-9130E4FD2F11}" type="pres">
      <dgm:prSet presAssocID="{F2A2A2ED-4D0C-475E-B298-1BCD570290BF}" presName="childShp" presStyleLbl="bgAccFollowNode1" presStyleIdx="0" presStyleCnt="1" custFlipHor="1" custScaleX="58420" custLinFactNeighborX="-42483" custLinFactNeighborY="-239">
        <dgm:presLayoutVars>
          <dgm:bulletEnabled val="1"/>
        </dgm:presLayoutVars>
      </dgm:prSet>
      <dgm:spPr/>
    </dgm:pt>
  </dgm:ptLst>
  <dgm:cxnLst>
    <dgm:cxn modelId="{E577F43D-D46F-4FCB-8135-D38DB4EA8190}" type="presOf" srcId="{235C46A6-A71B-40DC-9853-6E9CF777BE1D}" destId="{B028D22A-9843-43B9-9C60-9130E4FD2F11}" srcOrd="0" destOrd="0" presId="urn:microsoft.com/office/officeart/2005/8/layout/vList6"/>
    <dgm:cxn modelId="{38CB8A4E-46D6-4FE0-9694-110182A076E5}" srcId="{F2A2A2ED-4D0C-475E-B298-1BCD570290BF}" destId="{584A1A4C-7003-4A51-98CE-8E50DE1C4FA2}" srcOrd="1" destOrd="0" parTransId="{A96A2DA3-E607-4391-A479-FD07A31430E2}" sibTransId="{8305D43A-F5BF-4316-81EC-AAE4CD35E852}"/>
    <dgm:cxn modelId="{FB31A27C-903E-4D6D-9940-FAA89C4BC3DF}" srcId="{F2A2A2ED-4D0C-475E-B298-1BCD570290BF}" destId="{611CAD5A-6A6A-48A2-BF80-6566C811C81F}" srcOrd="2" destOrd="0" parTransId="{A24666E2-506D-4A27-BE99-FDB273DE1920}" sibTransId="{3DC4112D-C56C-4153-88FD-305DE60FD919}"/>
    <dgm:cxn modelId="{13631C8D-A30D-48C5-AD0F-1FC8D62602D3}" type="presOf" srcId="{F0394047-FA7D-4852-B06E-0D91DB2BCED9}" destId="{7821A0E5-1A45-4915-B2B0-4148EA70A924}" srcOrd="0" destOrd="0" presId="urn:microsoft.com/office/officeart/2005/8/layout/vList6"/>
    <dgm:cxn modelId="{6047818D-3151-4F0E-BC28-05DF29265F64}" type="presOf" srcId="{584A1A4C-7003-4A51-98CE-8E50DE1C4FA2}" destId="{B028D22A-9843-43B9-9C60-9130E4FD2F11}" srcOrd="0" destOrd="1" presId="urn:microsoft.com/office/officeart/2005/8/layout/vList6"/>
    <dgm:cxn modelId="{D6B9E3A1-A63D-47D1-8870-E042AE5E0ED3}" srcId="{F2A2A2ED-4D0C-475E-B298-1BCD570290BF}" destId="{235C46A6-A71B-40DC-9853-6E9CF777BE1D}" srcOrd="0" destOrd="0" parTransId="{6003B198-BA1A-4202-B270-509453E2CA33}" sibTransId="{9923BDC0-55F1-4D7A-91B5-0A6676309374}"/>
    <dgm:cxn modelId="{0E9E2AAA-B0C0-4B5B-9A9E-86DB8E81E766}" type="presOf" srcId="{F2A2A2ED-4D0C-475E-B298-1BCD570290BF}" destId="{83942F4F-3C6E-4FA6-9982-0BFEF8ED7589}" srcOrd="0" destOrd="0" presId="urn:microsoft.com/office/officeart/2005/8/layout/vList6"/>
    <dgm:cxn modelId="{8BD7D6D7-A963-4DBC-A497-157F2E7ADE03}" type="presOf" srcId="{611CAD5A-6A6A-48A2-BF80-6566C811C81F}" destId="{B028D22A-9843-43B9-9C60-9130E4FD2F11}" srcOrd="0" destOrd="2" presId="urn:microsoft.com/office/officeart/2005/8/layout/vList6"/>
    <dgm:cxn modelId="{88FCF8E4-87E9-4277-AE98-18B73941206D}" srcId="{F0394047-FA7D-4852-B06E-0D91DB2BCED9}" destId="{F2A2A2ED-4D0C-475E-B298-1BCD570290BF}" srcOrd="0" destOrd="0" parTransId="{25AF5E57-107E-439D-919D-BEA4438E42B7}" sibTransId="{CFFE98CA-AEE4-45E9-A938-C8E27FE6CD99}"/>
    <dgm:cxn modelId="{44EAEED3-7238-4878-AAFF-D696E62E54E1}" type="presParOf" srcId="{7821A0E5-1A45-4915-B2B0-4148EA70A924}" destId="{65F35AA8-BC57-4FA0-9EE7-BEB2FF5EFF29}" srcOrd="0" destOrd="0" presId="urn:microsoft.com/office/officeart/2005/8/layout/vList6"/>
    <dgm:cxn modelId="{1F12A4E4-664B-4317-BB3F-3627B9E062FC}" type="presParOf" srcId="{65F35AA8-BC57-4FA0-9EE7-BEB2FF5EFF29}" destId="{83942F4F-3C6E-4FA6-9982-0BFEF8ED7589}" srcOrd="0" destOrd="0" presId="urn:microsoft.com/office/officeart/2005/8/layout/vList6"/>
    <dgm:cxn modelId="{122E0575-26B7-4911-9034-0982207B1964}" type="presParOf" srcId="{65F35AA8-BC57-4FA0-9EE7-BEB2FF5EFF29}" destId="{B028D22A-9843-43B9-9C60-9130E4FD2F1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0394047-FA7D-4852-B06E-0D91DB2BCED9}" type="doc">
      <dgm:prSet loTypeId="urn:microsoft.com/office/officeart/2005/8/layout/vList6" loCatId="list" qsTypeId="urn:microsoft.com/office/officeart/2005/8/quickstyle/simple1" qsCatId="simple" csTypeId="urn:microsoft.com/office/officeart/2005/8/colors/accent3_5" csCatId="accent3" phldr="1"/>
      <dgm:spPr/>
      <dgm:t>
        <a:bodyPr/>
        <a:lstStyle/>
        <a:p>
          <a:endParaRPr lang="en-US"/>
        </a:p>
      </dgm:t>
    </dgm:pt>
    <dgm:pt modelId="{07DAA7D8-7DA2-4884-BD95-DAAFE80676A4}">
      <dgm:prSet phldrT="[Text]" custT="1"/>
      <dgm:spPr/>
      <dgm:t>
        <a:bodyPr/>
        <a:lstStyle/>
        <a:p>
          <a:r>
            <a:rPr lang="en-US" sz="2800" dirty="0"/>
            <a:t>For Yes – 8 Points</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custT="1"/>
      <dgm:spPr/>
      <dgm:t>
        <a:bodyPr/>
        <a:lstStyle/>
        <a:p>
          <a:pPr>
            <a:buChar char="•"/>
          </a:pPr>
          <a:r>
            <a:rPr lang="en-US" sz="2800" dirty="0">
              <a:solidFill>
                <a:prstClr val="black">
                  <a:hueOff val="0"/>
                  <a:satOff val="0"/>
                  <a:lumOff val="0"/>
                  <a:alphaOff val="0"/>
                </a:prstClr>
              </a:solidFill>
              <a:latin typeface="Franklin Gothic Book"/>
              <a:ea typeface="+mn-ea"/>
              <a:cs typeface="+mn-cs"/>
            </a:rPr>
            <a:t>Max score=8</a:t>
          </a:r>
          <a:endParaRPr lang="en-US" sz="2800" dirty="0"/>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custT="1"/>
      <dgm:spPr>
        <a:solidFill>
          <a:schemeClr val="accent3">
            <a:alpha val="50000"/>
          </a:schemeClr>
        </a:solidFill>
      </dgm:spPr>
      <dgm:t>
        <a:bodyPr/>
        <a:lstStyle/>
        <a:p>
          <a:pPr algn="ctr"/>
          <a:r>
            <a:rPr lang="en-US" sz="1800" b="1" dirty="0">
              <a:solidFill>
                <a:srgbClr val="FFFF00"/>
              </a:solidFill>
            </a:rPr>
            <a:t>(ii) Availability of standard formats relevant for Audit quality like – </a:t>
          </a:r>
        </a:p>
        <a:p>
          <a:pPr algn="l"/>
          <a:r>
            <a:rPr lang="en-US" sz="1800" b="1" dirty="0">
              <a:solidFill>
                <a:srgbClr val="FFFF00"/>
              </a:solidFill>
            </a:rPr>
            <a:t>	- LOE</a:t>
          </a:r>
        </a:p>
        <a:p>
          <a:pPr algn="l"/>
          <a:r>
            <a:rPr lang="en-US" sz="1800" b="1" dirty="0">
              <a:solidFill>
                <a:srgbClr val="FFFF00"/>
              </a:solidFill>
            </a:rPr>
            <a:t>	- Representation letter </a:t>
          </a:r>
        </a:p>
        <a:p>
          <a:pPr algn="l"/>
          <a:r>
            <a:rPr lang="en-US" sz="1800" b="1" dirty="0">
              <a:solidFill>
                <a:srgbClr val="FFFF00"/>
              </a:solidFill>
            </a:rPr>
            <a:t>	-Significant working papers </a:t>
          </a:r>
        </a:p>
        <a:p>
          <a:pPr algn="l"/>
          <a:r>
            <a:rPr lang="en-US" sz="1800" b="1" dirty="0">
              <a:solidFill>
                <a:srgbClr val="FFFF00"/>
              </a:solidFill>
            </a:rPr>
            <a:t>	- Reports and implementation thereof. </a:t>
          </a:r>
          <a:r>
            <a:rPr lang="en-US" sz="1800" dirty="0">
              <a:solidFill>
                <a:srgbClr val="FFFF00"/>
              </a:solidFill>
            </a:rPr>
            <a:t>	</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r>
            <a:rPr lang="en-US" sz="2800" dirty="0"/>
            <a:t>For Yes – 8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custT="1"/>
      <dgm:spPr/>
      <dgm:t>
        <a:bodyPr/>
        <a:lstStyle/>
        <a:p>
          <a:pPr>
            <a:buChar char="•"/>
          </a:pPr>
          <a:r>
            <a:rPr lang="en-US" sz="2800" dirty="0">
              <a:solidFill>
                <a:prstClr val="black">
                  <a:hueOff val="0"/>
                  <a:satOff val="0"/>
                  <a:lumOff val="0"/>
                  <a:alphaOff val="0"/>
                </a:prstClr>
              </a:solidFill>
              <a:latin typeface="Franklin Gothic Book"/>
              <a:ea typeface="+mn-ea"/>
              <a:cs typeface="+mn-cs"/>
            </a:rPr>
            <a:t>Max score=8</a:t>
          </a:r>
          <a:endParaRPr lang="en-US" sz="2800" dirty="0"/>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F99D4072-3885-46C0-ADCD-FB85752EFE79}">
      <dgm:prSet phldrT="[Text]" custT="1"/>
      <dgm:spPr/>
      <dgm:t>
        <a:bodyPr/>
        <a:lstStyle/>
        <a:p>
          <a:r>
            <a:rPr lang="en-US" sz="2400" dirty="0">
              <a:solidFill>
                <a:schemeClr val="bg1"/>
              </a:solidFill>
            </a:rPr>
            <a:t>(</a:t>
          </a:r>
          <a:r>
            <a:rPr lang="en-US" sz="2400" dirty="0" err="1">
              <a:solidFill>
                <a:schemeClr val="bg1"/>
              </a:solidFill>
            </a:rPr>
            <a:t>i</a:t>
          </a:r>
          <a:r>
            <a:rPr lang="en-US" sz="2400" dirty="0">
              <a:solidFill>
                <a:schemeClr val="bg1"/>
              </a:solidFill>
            </a:rPr>
            <a:t>) Presence of audit manuals containing the firm’s methodology that ensures compliance with auditing standards and implementation thereof.</a:t>
          </a:r>
        </a:p>
      </dgm:t>
    </dgm:pt>
    <dgm:pt modelId="{09DF61F7-A139-4510-A8DD-56BD0ABB97EF}" type="sibTrans" cxnId="{F0A48270-A469-40AD-B523-06BE89767EAC}">
      <dgm:prSet/>
      <dgm:spPr/>
      <dgm:t>
        <a:bodyPr/>
        <a:lstStyle/>
        <a:p>
          <a:endParaRPr lang="en-US"/>
        </a:p>
      </dgm:t>
    </dgm:pt>
    <dgm:pt modelId="{BBEACD28-E492-4035-B43B-29EF2BF0F3F9}" type="parTrans" cxnId="{F0A48270-A469-40AD-B523-06BE89767EAC}">
      <dgm:prSet/>
      <dgm:spPr/>
      <dgm:t>
        <a:bodyPr/>
        <a:lstStyle/>
        <a:p>
          <a:endParaRPr lang="en-US"/>
        </a:p>
      </dgm:t>
    </dgm:pt>
    <dgm:pt modelId="{1CB60B51-3A1B-4884-9EFE-37DA1AD901F1}">
      <dgm:prSet custT="1"/>
      <dgm:spPr/>
      <dgm:t>
        <a:bodyPr/>
        <a:lstStyle/>
        <a:p>
          <a:r>
            <a:rPr lang="en-US" sz="2800" dirty="0"/>
            <a:t>For No – 0 Point</a:t>
          </a:r>
          <a:endParaRPr lang="en-IN" sz="2800" dirty="0"/>
        </a:p>
      </dgm:t>
    </dgm:pt>
    <dgm:pt modelId="{B4DABBD0-A133-4DC8-A5A2-B054F8CE7B87}" type="parTrans" cxnId="{1FF27110-F5A3-45BE-8DE5-9A3C2C8F2CF5}">
      <dgm:prSet/>
      <dgm:spPr/>
      <dgm:t>
        <a:bodyPr/>
        <a:lstStyle/>
        <a:p>
          <a:endParaRPr lang="en-IN"/>
        </a:p>
      </dgm:t>
    </dgm:pt>
    <dgm:pt modelId="{FAAB2E5B-5DE1-4174-8F4D-40A4F8BC8F87}" type="sibTrans" cxnId="{1FF27110-F5A3-45BE-8DE5-9A3C2C8F2CF5}">
      <dgm:prSet/>
      <dgm:spPr/>
      <dgm:t>
        <a:bodyPr/>
        <a:lstStyle/>
        <a:p>
          <a:endParaRPr lang="en-IN"/>
        </a:p>
      </dgm:t>
    </dgm:pt>
    <dgm:pt modelId="{2057E9DA-F031-48FA-8186-F06D25877584}">
      <dgm:prSet custT="1"/>
      <dgm:spPr/>
      <dgm:t>
        <a:bodyPr/>
        <a:lstStyle/>
        <a:p>
          <a:r>
            <a:rPr lang="en-US" sz="2800" dirty="0"/>
            <a:t>For No – 0 Point</a:t>
          </a:r>
          <a:endParaRPr lang="en-IN" sz="2800" dirty="0"/>
        </a:p>
      </dgm:t>
    </dgm:pt>
    <dgm:pt modelId="{D1E5611F-D97A-4342-8AE0-F0BF13F19A62}" type="parTrans" cxnId="{E9CFA59D-8C12-4E9D-8104-5C3C57584395}">
      <dgm:prSet/>
      <dgm:spPr/>
      <dgm:t>
        <a:bodyPr/>
        <a:lstStyle/>
        <a:p>
          <a:endParaRPr lang="en-IN"/>
        </a:p>
      </dgm:t>
    </dgm:pt>
    <dgm:pt modelId="{A7FC87E0-529C-4DCA-A9B3-B55FDE471CF0}" type="sibTrans" cxnId="{E9CFA59D-8C12-4E9D-8104-5C3C57584395}">
      <dgm:prSet/>
      <dgm:spPr/>
      <dgm:t>
        <a:bodyPr/>
        <a:lstStyle/>
        <a:p>
          <a:endParaRPr lang="en-IN"/>
        </a:p>
      </dgm:t>
    </dgm:pt>
    <dgm:pt modelId="{7821A0E5-1A45-4915-B2B0-4148EA70A924}" type="pres">
      <dgm:prSet presAssocID="{F0394047-FA7D-4852-B06E-0D91DB2BCED9}" presName="Name0" presStyleCnt="0">
        <dgm:presLayoutVars>
          <dgm:dir/>
          <dgm:animLvl val="lvl"/>
          <dgm:resizeHandles/>
        </dgm:presLayoutVars>
      </dgm:prSet>
      <dgm:spPr/>
    </dgm:pt>
    <dgm:pt modelId="{C70D9DCA-BC5A-4D40-824B-AA2D8B772243}" type="pres">
      <dgm:prSet presAssocID="{F99D4072-3885-46C0-ADCD-FB85752EFE79}" presName="linNode" presStyleCnt="0"/>
      <dgm:spPr/>
    </dgm:pt>
    <dgm:pt modelId="{7ED0DCD3-338B-4B84-BDEB-CB38A499063F}" type="pres">
      <dgm:prSet presAssocID="{F99D4072-3885-46C0-ADCD-FB85752EFE79}" presName="parentShp" presStyleLbl="node1" presStyleIdx="0" presStyleCnt="2" custScaleX="211580" custScaleY="80622">
        <dgm:presLayoutVars>
          <dgm:bulletEnabled val="1"/>
        </dgm:presLayoutVars>
      </dgm:prSet>
      <dgm:spPr/>
    </dgm:pt>
    <dgm:pt modelId="{763D18FA-6AE8-419F-85D7-C3822C64A293}" type="pres">
      <dgm:prSet presAssocID="{F99D4072-3885-46C0-ADCD-FB85752EFE79}" presName="childShp" presStyleLbl="bgAccFollowNode1" presStyleIdx="0" presStyleCnt="2">
        <dgm:presLayoutVars>
          <dgm:bulletEnabled val="1"/>
        </dgm:presLayoutVars>
      </dgm:prSet>
      <dgm:spPr/>
    </dgm:pt>
    <dgm:pt modelId="{101CDB34-2521-4923-98C9-B63C65FCD760}" type="pres">
      <dgm:prSet presAssocID="{09DF61F7-A139-4510-A8DD-56BD0ABB97EF}" presName="spacing" presStyleCnt="0"/>
      <dgm:spPr/>
    </dgm:pt>
    <dgm:pt modelId="{65F35AA8-BC57-4FA0-9EE7-BEB2FF5EFF29}" type="pres">
      <dgm:prSet presAssocID="{F2A2A2ED-4D0C-475E-B298-1BCD570290BF}" presName="linNode" presStyleCnt="0"/>
      <dgm:spPr/>
    </dgm:pt>
    <dgm:pt modelId="{83942F4F-3C6E-4FA6-9982-0BFEF8ED7589}" type="pres">
      <dgm:prSet presAssocID="{F2A2A2ED-4D0C-475E-B298-1BCD570290BF}" presName="parentShp" presStyleLbl="node1" presStyleIdx="1" presStyleCnt="2" custScaleX="208796" custScaleY="97198">
        <dgm:presLayoutVars>
          <dgm:bulletEnabled val="1"/>
        </dgm:presLayoutVars>
      </dgm:prSet>
      <dgm:spPr/>
    </dgm:pt>
    <dgm:pt modelId="{B028D22A-9843-43B9-9C60-9130E4FD2F11}" type="pres">
      <dgm:prSet presAssocID="{F2A2A2ED-4D0C-475E-B298-1BCD570290BF}" presName="childShp" presStyleLbl="bgAccFollowNode1" presStyleIdx="1" presStyleCnt="2">
        <dgm:presLayoutVars>
          <dgm:bulletEnabled val="1"/>
        </dgm:presLayoutVars>
      </dgm:prSet>
      <dgm:spPr/>
    </dgm:pt>
  </dgm:ptLst>
  <dgm:cxnLst>
    <dgm:cxn modelId="{1AD9BD02-844C-4EE7-9F90-591742A54DF5}" type="presOf" srcId="{0964B6BB-DBDC-4882-A928-94DCE7577B1A}" destId="{763D18FA-6AE8-419F-85D7-C3822C64A293}" srcOrd="0" destOrd="2" presId="urn:microsoft.com/office/officeart/2005/8/layout/vList6"/>
    <dgm:cxn modelId="{1FF27110-F5A3-45BE-8DE5-9A3C2C8F2CF5}" srcId="{F99D4072-3885-46C0-ADCD-FB85752EFE79}" destId="{1CB60B51-3A1B-4884-9EFE-37DA1AD901F1}" srcOrd="1" destOrd="0" parTransId="{B4DABBD0-A133-4DC8-A5A2-B054F8CE7B87}" sibTransId="{FAAB2E5B-5DE1-4174-8F4D-40A4F8BC8F87}"/>
    <dgm:cxn modelId="{E6CEC82A-3B6E-416E-A54E-9E22D13E2E0A}" srcId="{F99D4072-3885-46C0-ADCD-FB85752EFE79}" destId="{07DAA7D8-7DA2-4884-BD95-DAAFE80676A4}" srcOrd="0" destOrd="0" parTransId="{555B209A-B4E6-432C-B874-19A6C24378E2}" sibTransId="{D4579075-3B06-4760-886A-E13F51A39192}"/>
    <dgm:cxn modelId="{E577F43D-D46F-4FCB-8135-D38DB4EA8190}" type="presOf" srcId="{235C46A6-A71B-40DC-9853-6E9CF777BE1D}" destId="{B028D22A-9843-43B9-9C60-9130E4FD2F11}" srcOrd="0" destOrd="0" presId="urn:microsoft.com/office/officeart/2005/8/layout/vList6"/>
    <dgm:cxn modelId="{61464466-36A0-4954-B321-55A3880CEFFB}" type="presOf" srcId="{F99D4072-3885-46C0-ADCD-FB85752EFE79}" destId="{7ED0DCD3-338B-4B84-BDEB-CB38A499063F}" srcOrd="0" destOrd="0" presId="urn:microsoft.com/office/officeart/2005/8/layout/vList6"/>
    <dgm:cxn modelId="{F0A48270-A469-40AD-B523-06BE89767EAC}" srcId="{F0394047-FA7D-4852-B06E-0D91DB2BCED9}" destId="{F99D4072-3885-46C0-ADCD-FB85752EFE79}" srcOrd="0" destOrd="0" parTransId="{BBEACD28-E492-4035-B43B-29EF2BF0F3F9}" sibTransId="{09DF61F7-A139-4510-A8DD-56BD0ABB97EF}"/>
    <dgm:cxn modelId="{FB31A27C-903E-4D6D-9940-FAA89C4BC3DF}" srcId="{F2A2A2ED-4D0C-475E-B298-1BCD570290BF}" destId="{611CAD5A-6A6A-48A2-BF80-6566C811C81F}" srcOrd="2" destOrd="0" parTransId="{A24666E2-506D-4A27-BE99-FDB273DE1920}" sibTransId="{3DC4112D-C56C-4153-88FD-305DE60FD919}"/>
    <dgm:cxn modelId="{13631C8D-A30D-48C5-AD0F-1FC8D62602D3}" type="presOf" srcId="{F0394047-FA7D-4852-B06E-0D91DB2BCED9}" destId="{7821A0E5-1A45-4915-B2B0-4148EA70A924}" srcOrd="0" destOrd="0" presId="urn:microsoft.com/office/officeart/2005/8/layout/vList6"/>
    <dgm:cxn modelId="{324BB993-C41D-471C-9727-EECB258584AB}" type="presOf" srcId="{1CB60B51-3A1B-4884-9EFE-37DA1AD901F1}" destId="{763D18FA-6AE8-419F-85D7-C3822C64A293}" srcOrd="0" destOrd="1" presId="urn:microsoft.com/office/officeart/2005/8/layout/vList6"/>
    <dgm:cxn modelId="{E9CFA59D-8C12-4E9D-8104-5C3C57584395}" srcId="{F2A2A2ED-4D0C-475E-B298-1BCD570290BF}" destId="{2057E9DA-F031-48FA-8186-F06D25877584}" srcOrd="1" destOrd="0" parTransId="{D1E5611F-D97A-4342-8AE0-F0BF13F19A62}" sibTransId="{A7FC87E0-529C-4DCA-A9B3-B55FDE471CF0}"/>
    <dgm:cxn modelId="{D6B9E3A1-A63D-47D1-8870-E042AE5E0ED3}" srcId="{F2A2A2ED-4D0C-475E-B298-1BCD570290BF}" destId="{235C46A6-A71B-40DC-9853-6E9CF777BE1D}" srcOrd="0" destOrd="0" parTransId="{6003B198-BA1A-4202-B270-509453E2CA33}" sibTransId="{9923BDC0-55F1-4D7A-91B5-0A6676309374}"/>
    <dgm:cxn modelId="{B4B560A8-D123-4334-855F-0A2C0AADC487}" srcId="{F99D4072-3885-46C0-ADCD-FB85752EFE79}" destId="{0964B6BB-DBDC-4882-A928-94DCE7577B1A}" srcOrd="2" destOrd="0" parTransId="{7FB57A44-518C-408F-ACE0-4D1431C7B840}" sibTransId="{7FFBAAF2-7EFD-4F3F-82C5-E3A267AF973A}"/>
    <dgm:cxn modelId="{0E9E2AAA-B0C0-4B5B-9A9E-86DB8E81E766}" type="presOf" srcId="{F2A2A2ED-4D0C-475E-B298-1BCD570290BF}" destId="{83942F4F-3C6E-4FA6-9982-0BFEF8ED7589}" srcOrd="0" destOrd="0" presId="urn:microsoft.com/office/officeart/2005/8/layout/vList6"/>
    <dgm:cxn modelId="{8BD7D6D7-A963-4DBC-A497-157F2E7ADE03}" type="presOf" srcId="{611CAD5A-6A6A-48A2-BF80-6566C811C81F}" destId="{B028D22A-9843-43B9-9C60-9130E4FD2F11}" srcOrd="0" destOrd="2" presId="urn:microsoft.com/office/officeart/2005/8/layout/vList6"/>
    <dgm:cxn modelId="{88FCF8E4-87E9-4277-AE98-18B73941206D}" srcId="{F0394047-FA7D-4852-B06E-0D91DB2BCED9}" destId="{F2A2A2ED-4D0C-475E-B298-1BCD570290BF}" srcOrd="1" destOrd="0" parTransId="{25AF5E57-107E-439D-919D-BEA4438E42B7}" sibTransId="{CFFE98CA-AEE4-45E9-A938-C8E27FE6CD99}"/>
    <dgm:cxn modelId="{E4C79CF0-B7FB-4537-881E-9331BD6A1118}" type="presOf" srcId="{2057E9DA-F031-48FA-8186-F06D25877584}" destId="{B028D22A-9843-43B9-9C60-9130E4FD2F11}" srcOrd="0" destOrd="1" presId="urn:microsoft.com/office/officeart/2005/8/layout/vList6"/>
    <dgm:cxn modelId="{DCC971F3-EA22-41C9-A08B-D6BED063565A}" type="presOf" srcId="{07DAA7D8-7DA2-4884-BD95-DAAFE80676A4}" destId="{763D18FA-6AE8-419F-85D7-C3822C64A293}" srcOrd="0" destOrd="0" presId="urn:microsoft.com/office/officeart/2005/8/layout/vList6"/>
    <dgm:cxn modelId="{EE3AEB62-66B5-4E81-9E74-D5865480C173}" type="presParOf" srcId="{7821A0E5-1A45-4915-B2B0-4148EA70A924}" destId="{C70D9DCA-BC5A-4D40-824B-AA2D8B772243}" srcOrd="0" destOrd="0" presId="urn:microsoft.com/office/officeart/2005/8/layout/vList6"/>
    <dgm:cxn modelId="{08C55041-C758-4A17-80F6-82C6F4B6767C}" type="presParOf" srcId="{C70D9DCA-BC5A-4D40-824B-AA2D8B772243}" destId="{7ED0DCD3-338B-4B84-BDEB-CB38A499063F}" srcOrd="0" destOrd="0" presId="urn:microsoft.com/office/officeart/2005/8/layout/vList6"/>
    <dgm:cxn modelId="{BDF7E09E-8997-4ADB-9F43-38F8D1ABCC38}" type="presParOf" srcId="{C70D9DCA-BC5A-4D40-824B-AA2D8B772243}" destId="{763D18FA-6AE8-419F-85D7-C3822C64A293}" srcOrd="1" destOrd="0" presId="urn:microsoft.com/office/officeart/2005/8/layout/vList6"/>
    <dgm:cxn modelId="{BEAA9B48-8F67-4439-AD8C-1686BCFC86D4}" type="presParOf" srcId="{7821A0E5-1A45-4915-B2B0-4148EA70A924}" destId="{101CDB34-2521-4923-98C9-B63C65FCD760}" srcOrd="1" destOrd="0" presId="urn:microsoft.com/office/officeart/2005/8/layout/vList6"/>
    <dgm:cxn modelId="{44EAEED3-7238-4878-AAFF-D696E62E54E1}" type="presParOf" srcId="{7821A0E5-1A45-4915-B2B0-4148EA70A924}" destId="{65F35AA8-BC57-4FA0-9EE7-BEB2FF5EFF29}" srcOrd="2" destOrd="0" presId="urn:microsoft.com/office/officeart/2005/8/layout/vList6"/>
    <dgm:cxn modelId="{1F12A4E4-664B-4317-BB3F-3627B9E062FC}" type="presParOf" srcId="{65F35AA8-BC57-4FA0-9EE7-BEB2FF5EFF29}" destId="{83942F4F-3C6E-4FA6-9982-0BFEF8ED7589}" srcOrd="0" destOrd="0" presId="urn:microsoft.com/office/officeart/2005/8/layout/vList6"/>
    <dgm:cxn modelId="{122E0575-26B7-4911-9034-0982207B1964}" type="presParOf" srcId="{65F35AA8-BC57-4FA0-9EE7-BEB2FF5EFF29}" destId="{B028D22A-9843-43B9-9C60-9130E4FD2F11}"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l"/>
          <a:r>
            <a:rPr lang="en-US" sz="2000" dirty="0">
              <a:solidFill>
                <a:schemeClr val="bg1"/>
              </a:solidFill>
            </a:rPr>
            <a:t>(</a:t>
          </a:r>
          <a:r>
            <a:rPr lang="en-US" sz="2000" dirty="0" err="1">
              <a:solidFill>
                <a:schemeClr val="bg1"/>
              </a:solidFill>
            </a:rPr>
            <a:t>i</a:t>
          </a:r>
          <a:r>
            <a:rPr lang="en-US" sz="2000" dirty="0">
              <a:solidFill>
                <a:schemeClr val="bg1"/>
              </a:solidFill>
            </a:rPr>
            <a:t>) Usage of client acceptance/engagement acceptance checklists and adequate documentation thereof </a:t>
          </a: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dgm:spPr/>
      <dgm:t>
        <a:bodyPr/>
        <a:lstStyle/>
        <a:p>
          <a:r>
            <a:rPr lang="en-US" dirty="0"/>
            <a:t>For Yes – 4 Points</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dgm:spPr/>
      <dgm:t>
        <a:bodyPr/>
        <a:lstStyle/>
        <a:p>
          <a:pPr>
            <a:buChar char="•"/>
          </a:pPr>
          <a:r>
            <a:rPr lang="en-US" dirty="0">
              <a:solidFill>
                <a:prstClr val="black">
                  <a:hueOff val="0"/>
                  <a:satOff val="0"/>
                  <a:lumOff val="0"/>
                  <a:alphaOff val="0"/>
                </a:prstClr>
              </a:solidFill>
              <a:latin typeface="Franklin Gothic Book"/>
              <a:ea typeface="+mn-ea"/>
              <a:cs typeface="+mn-cs"/>
            </a:rPr>
            <a:t>Max score=4</a:t>
          </a:r>
          <a:endParaRPr lang="en-US" dirty="0"/>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custT="1"/>
      <dgm:spPr/>
      <dgm:t>
        <a:bodyPr/>
        <a:lstStyle/>
        <a:p>
          <a:pPr algn="l"/>
          <a:r>
            <a:rPr lang="en-US" sz="2000" dirty="0">
              <a:solidFill>
                <a:schemeClr val="tx1"/>
              </a:solidFill>
            </a:rPr>
            <a:t>(</a:t>
          </a:r>
          <a:r>
            <a:rPr lang="en-US" sz="2000" dirty="0">
              <a:solidFill>
                <a:schemeClr val="bg1"/>
              </a:solidFill>
            </a:rPr>
            <a:t>ii) Evaluation of Independence for all engagements (partners, managers, staff, trainees) based on the extent required. The firm must identify self – interest threat, familiarity threat, intimidation threat, self- review threat, advocacy threat and conflict of interest.</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r>
            <a:rPr lang="en-US" sz="1800" dirty="0"/>
            <a:t>For Yes – 4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custT="1"/>
      <dgm:spPr/>
      <dgm:t>
        <a:bodyPr/>
        <a:lstStyle/>
        <a:p>
          <a:pPr>
            <a:buChar char="•"/>
          </a:pPr>
          <a:r>
            <a:rPr lang="en-US" sz="1800" dirty="0">
              <a:solidFill>
                <a:prstClr val="black">
                  <a:hueOff val="0"/>
                  <a:satOff val="0"/>
                  <a:lumOff val="0"/>
                  <a:alphaOff val="0"/>
                </a:prstClr>
              </a:solidFill>
              <a:latin typeface="Franklin Gothic Book"/>
              <a:ea typeface="+mn-ea"/>
              <a:cs typeface="+mn-cs"/>
            </a:rPr>
            <a:t>Max score=4</a:t>
          </a:r>
          <a:endParaRPr lang="en-US" sz="1800" dirty="0"/>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37172B8F-2F3F-4693-BA15-53535A2C6C05}">
      <dgm:prSet phldrT="[Text]" custT="1"/>
      <dgm:spPr/>
      <dgm:t>
        <a:bodyPr/>
        <a:lstStyle/>
        <a:p>
          <a:pPr algn="l"/>
          <a:r>
            <a:rPr lang="en-US" sz="2000" dirty="0">
              <a:solidFill>
                <a:schemeClr val="bg1"/>
              </a:solidFill>
            </a:rPr>
            <a:t>(iii) Does the firm maintain and use the engagement withdrawal/rejection policy . templates  etc? </a:t>
          </a:r>
        </a:p>
      </dgm:t>
    </dgm:pt>
    <dgm:pt modelId="{9C0F36F1-71B5-42CF-A9D2-003AAB3E9DCA}" type="parTrans" cxnId="{0E930A84-E55D-4531-AE83-E6F200AA532C}">
      <dgm:prSet/>
      <dgm:spPr/>
      <dgm:t>
        <a:bodyPr/>
        <a:lstStyle/>
        <a:p>
          <a:endParaRPr lang="en-US"/>
        </a:p>
      </dgm:t>
    </dgm:pt>
    <dgm:pt modelId="{40208251-66A7-4ACD-ACB1-1C96C177E2F0}" type="sibTrans" cxnId="{0E930A84-E55D-4531-AE83-E6F200AA532C}">
      <dgm:prSet/>
      <dgm:spPr/>
      <dgm:t>
        <a:bodyPr/>
        <a:lstStyle/>
        <a:p>
          <a:endParaRPr lang="en-US"/>
        </a:p>
      </dgm:t>
    </dgm:pt>
    <dgm:pt modelId="{09A29C0E-B2E9-4A94-9876-BF9138C3E397}">
      <dgm:prSet phldrT="[Text]"/>
      <dgm:spPr/>
      <dgm:t>
        <a:bodyPr/>
        <a:lstStyle/>
        <a:p>
          <a:r>
            <a:rPr lang="en-US" dirty="0"/>
            <a:t>For Yes – 4 Points</a:t>
          </a:r>
        </a:p>
      </dgm:t>
    </dgm:pt>
    <dgm:pt modelId="{0EBCF091-F7E8-4F54-B4D8-20312FA7A775}" type="parTrans" cxnId="{7A852059-714D-4EB1-B86C-28AF28247ED9}">
      <dgm:prSet/>
      <dgm:spPr/>
      <dgm:t>
        <a:bodyPr/>
        <a:lstStyle/>
        <a:p>
          <a:endParaRPr lang="en-US"/>
        </a:p>
      </dgm:t>
    </dgm:pt>
    <dgm:pt modelId="{114DC9C4-AE29-4F42-A2BB-3D81ECC749A8}" type="sibTrans" cxnId="{7A852059-714D-4EB1-B86C-28AF28247ED9}">
      <dgm:prSet/>
      <dgm:spPr/>
      <dgm:t>
        <a:bodyPr/>
        <a:lstStyle/>
        <a:p>
          <a:endParaRPr lang="en-US"/>
        </a:p>
      </dgm:t>
    </dgm:pt>
    <dgm:pt modelId="{E1A6A64C-51FB-4933-A9CB-3E5816D46253}">
      <dgm:prSet phldrT="[Text]"/>
      <dgm:spPr/>
      <dgm:t>
        <a:bodyPr/>
        <a:lstStyle/>
        <a:p>
          <a:pPr>
            <a:buChar char="•"/>
          </a:pPr>
          <a:r>
            <a:rPr lang="en-US" dirty="0">
              <a:solidFill>
                <a:prstClr val="black">
                  <a:hueOff val="0"/>
                  <a:satOff val="0"/>
                  <a:lumOff val="0"/>
                  <a:alphaOff val="0"/>
                </a:prstClr>
              </a:solidFill>
              <a:latin typeface="Franklin Gothic Book"/>
              <a:ea typeface="+mn-ea"/>
              <a:cs typeface="+mn-cs"/>
            </a:rPr>
            <a:t>Max score=4</a:t>
          </a:r>
          <a:endParaRPr lang="en-US" dirty="0"/>
        </a:p>
      </dgm:t>
    </dgm:pt>
    <dgm:pt modelId="{FB09746C-1C70-4763-814F-C8B7F447FCCA}" type="parTrans" cxnId="{C9B0E1FD-7D8D-4037-A3AA-0E6F5015CAAA}">
      <dgm:prSet/>
      <dgm:spPr/>
      <dgm:t>
        <a:bodyPr/>
        <a:lstStyle/>
        <a:p>
          <a:endParaRPr lang="en-US"/>
        </a:p>
      </dgm:t>
    </dgm:pt>
    <dgm:pt modelId="{E91E720D-52BF-40C3-9FED-DA601ED0CB44}" type="sibTrans" cxnId="{C9B0E1FD-7D8D-4037-A3AA-0E6F5015CAAA}">
      <dgm:prSet/>
      <dgm:spPr/>
      <dgm:t>
        <a:bodyPr/>
        <a:lstStyle/>
        <a:p>
          <a:endParaRPr lang="en-US"/>
        </a:p>
      </dgm:t>
    </dgm:pt>
    <dgm:pt modelId="{D679DDCA-8461-4D66-A29D-C2EBE80DD319}">
      <dgm:prSet/>
      <dgm:spPr/>
      <dgm:t>
        <a:bodyPr/>
        <a:lstStyle/>
        <a:p>
          <a:r>
            <a:rPr lang="en-US" dirty="0"/>
            <a:t>For No – 0 Point</a:t>
          </a:r>
          <a:endParaRPr lang="en-IN" dirty="0"/>
        </a:p>
      </dgm:t>
    </dgm:pt>
    <dgm:pt modelId="{57B45CC9-B82A-4CA1-802D-7DF300D7A1C2}" type="parTrans" cxnId="{94BAB2F2-485B-4F42-9993-852645CD4C74}">
      <dgm:prSet/>
      <dgm:spPr/>
      <dgm:t>
        <a:bodyPr/>
        <a:lstStyle/>
        <a:p>
          <a:endParaRPr lang="en-IN"/>
        </a:p>
      </dgm:t>
    </dgm:pt>
    <dgm:pt modelId="{D68ADFCA-84CC-46C0-B20D-1EC916FDE9FF}" type="sibTrans" cxnId="{94BAB2F2-485B-4F42-9993-852645CD4C74}">
      <dgm:prSet/>
      <dgm:spPr/>
      <dgm:t>
        <a:bodyPr/>
        <a:lstStyle/>
        <a:p>
          <a:endParaRPr lang="en-IN"/>
        </a:p>
      </dgm:t>
    </dgm:pt>
    <dgm:pt modelId="{3473E1F7-507A-4669-8407-185B0BF8B6C8}">
      <dgm:prSet custT="1"/>
      <dgm:spPr/>
      <dgm:t>
        <a:bodyPr/>
        <a:lstStyle/>
        <a:p>
          <a:r>
            <a:rPr lang="en-US" sz="1800" dirty="0"/>
            <a:t>For No – 0 Point</a:t>
          </a:r>
          <a:endParaRPr lang="en-IN" sz="1800" dirty="0"/>
        </a:p>
      </dgm:t>
    </dgm:pt>
    <dgm:pt modelId="{E22E2C0B-D1BC-4B36-8465-C95DF37D31CD}" type="parTrans" cxnId="{901D4816-E45D-45D9-A00E-84C5B55BE3D1}">
      <dgm:prSet/>
      <dgm:spPr/>
      <dgm:t>
        <a:bodyPr/>
        <a:lstStyle/>
        <a:p>
          <a:endParaRPr lang="en-IN"/>
        </a:p>
      </dgm:t>
    </dgm:pt>
    <dgm:pt modelId="{258D56A6-9EB7-40C8-AF68-625ECB3531E3}" type="sibTrans" cxnId="{901D4816-E45D-45D9-A00E-84C5B55BE3D1}">
      <dgm:prSet/>
      <dgm:spPr/>
      <dgm:t>
        <a:bodyPr/>
        <a:lstStyle/>
        <a:p>
          <a:endParaRPr lang="en-IN"/>
        </a:p>
      </dgm:t>
    </dgm:pt>
    <dgm:pt modelId="{A0E1C24F-2B13-439C-80AB-BCB1DA79184F}">
      <dgm:prSet/>
      <dgm:spPr/>
      <dgm:t>
        <a:bodyPr/>
        <a:lstStyle/>
        <a:p>
          <a:r>
            <a:rPr lang="en-US" dirty="0"/>
            <a:t>For No – 0 Point</a:t>
          </a:r>
          <a:endParaRPr lang="en-IN" dirty="0"/>
        </a:p>
      </dgm:t>
    </dgm:pt>
    <dgm:pt modelId="{EB91FF43-BE64-4EF3-8621-3AF812A066D0}" type="parTrans" cxnId="{300BEA46-4FEC-4E39-B92D-C1A47DDD6809}">
      <dgm:prSet/>
      <dgm:spPr/>
      <dgm:t>
        <a:bodyPr/>
        <a:lstStyle/>
        <a:p>
          <a:endParaRPr lang="en-IN"/>
        </a:p>
      </dgm:t>
    </dgm:pt>
    <dgm:pt modelId="{18BD269B-AEEC-403B-B98C-CB4F5BE3FD23}" type="sibTrans" cxnId="{300BEA46-4FEC-4E39-B92D-C1A47DDD6809}">
      <dgm:prSet/>
      <dgm:spPr/>
      <dgm:t>
        <a:bodyPr/>
        <a:lstStyle/>
        <a:p>
          <a:endParaRPr lang="en-IN"/>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3" custScaleX="364886">
        <dgm:presLayoutVars>
          <dgm:chMax val="1"/>
          <dgm:bulletEnabled val="1"/>
        </dgm:presLayoutVars>
      </dgm:prSet>
      <dgm:spPr/>
    </dgm:pt>
    <dgm:pt modelId="{B7C4C6B3-524E-4C6B-94B3-6CEE51EF0759}" type="pres">
      <dgm:prSet presAssocID="{F99D4072-3885-46C0-ADCD-FB85752EFE79}" presName="descendantText" presStyleLbl="alignAccFollowNode1" presStyleIdx="0" presStyleCnt="3" custScaleX="56182" custLinFactNeighborX="13" custLinFactNeighborY="3956">
        <dgm:presLayoutVars>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3" custScaleX="217262" custLinFactNeighborX="0" custLinFactNeighborY="-2528">
        <dgm:presLayoutVars>
          <dgm:chMax val="1"/>
          <dgm:bulletEnabled val="1"/>
        </dgm:presLayoutVars>
      </dgm:prSet>
      <dgm:spPr/>
    </dgm:pt>
    <dgm:pt modelId="{2BC2503E-42D2-4C99-9835-4EDA6BECF6B5}" type="pres">
      <dgm:prSet presAssocID="{F2A2A2ED-4D0C-475E-B298-1BCD570290BF}" presName="descendantText" presStyleLbl="alignAccFollowNode1" presStyleIdx="1" presStyleCnt="3" custScaleX="33582" custLinFactNeighborX="810" custLinFactNeighborY="-5172">
        <dgm:presLayoutVars>
          <dgm:bulletEnabled val="1"/>
        </dgm:presLayoutVars>
      </dgm:prSet>
      <dgm:spPr/>
    </dgm:pt>
    <dgm:pt modelId="{14A30880-104E-4A02-9EBD-4D680AFE7279}" type="pres">
      <dgm:prSet presAssocID="{CFFE98CA-AEE4-45E9-A938-C8E27FE6CD99}" presName="sp" presStyleCnt="0"/>
      <dgm:spPr/>
    </dgm:pt>
    <dgm:pt modelId="{561E3827-4A6F-459B-AD21-B2DC8C577E91}" type="pres">
      <dgm:prSet presAssocID="{37172B8F-2F3F-4693-BA15-53535A2C6C05}" presName="linNode" presStyleCnt="0"/>
      <dgm:spPr/>
    </dgm:pt>
    <dgm:pt modelId="{83D48FA1-03D4-487B-B993-F1868A1E5B1C}" type="pres">
      <dgm:prSet presAssocID="{37172B8F-2F3F-4693-BA15-53535A2C6C05}" presName="parentText" presStyleLbl="node1" presStyleIdx="2" presStyleCnt="3" custScaleX="650079" custScaleY="78745" custLinFactNeighborX="-7" custLinFactNeighborY="670">
        <dgm:presLayoutVars>
          <dgm:chMax val="1"/>
          <dgm:bulletEnabled val="1"/>
        </dgm:presLayoutVars>
      </dgm:prSet>
      <dgm:spPr/>
    </dgm:pt>
    <dgm:pt modelId="{9EED3E0F-4687-4D19-9197-9AAEF11A1751}" type="pres">
      <dgm:prSet presAssocID="{37172B8F-2F3F-4693-BA15-53535A2C6C05}" presName="descendantText" presStyleLbl="alignAccFollowNode1" presStyleIdx="2" presStyleCnt="3" custLinFactNeighborX="0" custLinFactNeighborY="53">
        <dgm:presLayoutVars>
          <dgm:bulletEnabled val="1"/>
        </dgm:presLayoutVars>
      </dgm:prSet>
      <dgm:spPr/>
    </dgm:pt>
  </dgm:ptLst>
  <dgm:cxnLst>
    <dgm:cxn modelId="{901D4816-E45D-45D9-A00E-84C5B55BE3D1}" srcId="{F2A2A2ED-4D0C-475E-B298-1BCD570290BF}" destId="{3473E1F7-507A-4669-8407-185B0BF8B6C8}" srcOrd="1" destOrd="0" parTransId="{E22E2C0B-D1BC-4B36-8465-C95DF37D31CD}" sibTransId="{258D56A6-9EB7-40C8-AF68-625ECB3531E3}"/>
    <dgm:cxn modelId="{A7EA9026-B6BB-45D6-A77C-FB5410A40733}" type="presOf" srcId="{09A29C0E-B2E9-4A94-9876-BF9138C3E397}" destId="{9EED3E0F-4687-4D19-9197-9AAEF11A1751}" srcOrd="0" destOrd="0" presId="urn:microsoft.com/office/officeart/2005/8/layout/vList5"/>
    <dgm:cxn modelId="{E6CEC82A-3B6E-416E-A54E-9E22D13E2E0A}" srcId="{F99D4072-3885-46C0-ADCD-FB85752EFE79}" destId="{07DAA7D8-7DA2-4884-BD95-DAAFE80676A4}" srcOrd="0" destOrd="0" parTransId="{555B209A-B4E6-432C-B874-19A6C24378E2}" sibTransId="{D4579075-3B06-4760-886A-E13F51A39192}"/>
    <dgm:cxn modelId="{7A724033-2467-4EBB-B9E0-5480B34B5766}" type="presOf" srcId="{E1A6A64C-51FB-4933-A9CB-3E5816D46253}" destId="{9EED3E0F-4687-4D19-9197-9AAEF11A1751}" srcOrd="0" destOrd="2" presId="urn:microsoft.com/office/officeart/2005/8/layout/vList5"/>
    <dgm:cxn modelId="{300BEA46-4FEC-4E39-B92D-C1A47DDD6809}" srcId="{37172B8F-2F3F-4693-BA15-53535A2C6C05}" destId="{A0E1C24F-2B13-439C-80AB-BCB1DA79184F}" srcOrd="1" destOrd="0" parTransId="{EB91FF43-BE64-4EF3-8621-3AF812A066D0}" sibTransId="{18BD269B-AEEC-403B-B98C-CB4F5BE3FD23}"/>
    <dgm:cxn modelId="{E61D4452-6392-4103-9F7B-A5AA95DD52C9}" type="presOf" srcId="{F2A2A2ED-4D0C-475E-B298-1BCD570290BF}" destId="{7D2336DB-5C5A-4964-B526-D16BD54A2E49}" srcOrd="0" destOrd="0" presId="urn:microsoft.com/office/officeart/2005/8/layout/vList5"/>
    <dgm:cxn modelId="{7A852059-714D-4EB1-B86C-28AF28247ED9}" srcId="{37172B8F-2F3F-4693-BA15-53535A2C6C05}" destId="{09A29C0E-B2E9-4A94-9876-BF9138C3E397}" srcOrd="0" destOrd="0" parTransId="{0EBCF091-F7E8-4F54-B4D8-20312FA7A775}" sibTransId="{114DC9C4-AE29-4F42-A2BB-3D81ECC749A8}"/>
    <dgm:cxn modelId="{61EAB95A-8012-41BB-81C4-7DBD92680A79}" type="presOf" srcId="{F0394047-FA7D-4852-B06E-0D91DB2BCED9}" destId="{65395122-1216-4581-850F-9921A6686B05}" srcOrd="0" destOrd="0" presId="urn:microsoft.com/office/officeart/2005/8/layout/vList5"/>
    <dgm:cxn modelId="{F0A48270-A469-40AD-B523-06BE89767EAC}" srcId="{F0394047-FA7D-4852-B06E-0D91DB2BCED9}" destId="{F99D4072-3885-46C0-ADCD-FB85752EFE79}" srcOrd="0" destOrd="0" parTransId="{BBEACD28-E492-4035-B43B-29EF2BF0F3F9}" sibTransId="{09DF61F7-A139-4510-A8DD-56BD0ABB97EF}"/>
    <dgm:cxn modelId="{FB31A27C-903E-4D6D-9940-FAA89C4BC3DF}" srcId="{F2A2A2ED-4D0C-475E-B298-1BCD570290BF}" destId="{611CAD5A-6A6A-48A2-BF80-6566C811C81F}" srcOrd="2" destOrd="0" parTransId="{A24666E2-506D-4A27-BE99-FDB273DE1920}" sibTransId="{3DC4112D-C56C-4153-88FD-305DE60FD919}"/>
    <dgm:cxn modelId="{0E930A84-E55D-4531-AE83-E6F200AA532C}" srcId="{F0394047-FA7D-4852-B06E-0D91DB2BCED9}" destId="{37172B8F-2F3F-4693-BA15-53535A2C6C05}" srcOrd="2" destOrd="0" parTransId="{9C0F36F1-71B5-42CF-A9D2-003AAB3E9DCA}" sibTransId="{40208251-66A7-4ACD-ACB1-1C96C177E2F0}"/>
    <dgm:cxn modelId="{A84DD08C-E7DA-4D5C-899D-1788963E298D}" type="presOf" srcId="{235C46A6-A71B-40DC-9853-6E9CF777BE1D}" destId="{2BC2503E-42D2-4C99-9835-4EDA6BECF6B5}" srcOrd="0" destOrd="0" presId="urn:microsoft.com/office/officeart/2005/8/layout/vList5"/>
    <dgm:cxn modelId="{714F2D97-93FA-428D-B5B6-ACC9F692DE35}" type="presOf" srcId="{611CAD5A-6A6A-48A2-BF80-6566C811C81F}" destId="{2BC2503E-42D2-4C99-9835-4EDA6BECF6B5}" srcOrd="0" destOrd="2" presId="urn:microsoft.com/office/officeart/2005/8/layout/vList5"/>
    <dgm:cxn modelId="{D6B9E3A1-A63D-47D1-8870-E042AE5E0ED3}" srcId="{F2A2A2ED-4D0C-475E-B298-1BCD570290BF}" destId="{235C46A6-A71B-40DC-9853-6E9CF777BE1D}" srcOrd="0" destOrd="0" parTransId="{6003B198-BA1A-4202-B270-509453E2CA33}" sibTransId="{9923BDC0-55F1-4D7A-91B5-0A6676309374}"/>
    <dgm:cxn modelId="{B4B560A8-D123-4334-855F-0A2C0AADC487}" srcId="{F99D4072-3885-46C0-ADCD-FB85752EFE79}" destId="{0964B6BB-DBDC-4882-A928-94DCE7577B1A}" srcOrd="2" destOrd="0" parTransId="{7FB57A44-518C-408F-ACE0-4D1431C7B840}" sibTransId="{7FFBAAF2-7EFD-4F3F-82C5-E3A267AF973A}"/>
    <dgm:cxn modelId="{741B35B9-AEE2-4528-96F7-C00676FC93E5}" type="presOf" srcId="{07DAA7D8-7DA2-4884-BD95-DAAFE80676A4}" destId="{B7C4C6B3-524E-4C6B-94B3-6CEE51EF0759}" srcOrd="0" destOrd="0" presId="urn:microsoft.com/office/officeart/2005/8/layout/vList5"/>
    <dgm:cxn modelId="{4EE235C2-38DF-4C69-9B88-8BD4F745ED4F}" type="presOf" srcId="{D679DDCA-8461-4D66-A29D-C2EBE80DD319}" destId="{B7C4C6B3-524E-4C6B-94B3-6CEE51EF0759}" srcOrd="0" destOrd="1" presId="urn:microsoft.com/office/officeart/2005/8/layout/vList5"/>
    <dgm:cxn modelId="{06003FC6-9799-4E24-B6E4-3D7778AA9C79}" type="presOf" srcId="{37172B8F-2F3F-4693-BA15-53535A2C6C05}" destId="{83D48FA1-03D4-487B-B993-F1868A1E5B1C}" srcOrd="0" destOrd="0" presId="urn:microsoft.com/office/officeart/2005/8/layout/vList5"/>
    <dgm:cxn modelId="{483E86D5-9E1D-42B3-886D-EA956E704BF7}" type="presOf" srcId="{3473E1F7-507A-4669-8407-185B0BF8B6C8}" destId="{2BC2503E-42D2-4C99-9835-4EDA6BECF6B5}" srcOrd="0" destOrd="1" presId="urn:microsoft.com/office/officeart/2005/8/layout/vList5"/>
    <dgm:cxn modelId="{A47957DB-5FB1-430A-B68C-227AAD3C8E83}" type="presOf" srcId="{A0E1C24F-2B13-439C-80AB-BCB1DA79184F}" destId="{9EED3E0F-4687-4D19-9197-9AAEF11A1751}" srcOrd="0" destOrd="1" presId="urn:microsoft.com/office/officeart/2005/8/layout/vList5"/>
    <dgm:cxn modelId="{FB4556DF-267E-40D5-8CF0-E7C6DDC36009}" type="presOf" srcId="{0964B6BB-DBDC-4882-A928-94DCE7577B1A}" destId="{B7C4C6B3-524E-4C6B-94B3-6CEE51EF0759}" srcOrd="0" destOrd="2"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94BAB2F2-485B-4F42-9993-852645CD4C74}" srcId="{F99D4072-3885-46C0-ADCD-FB85752EFE79}" destId="{D679DDCA-8461-4D66-A29D-C2EBE80DD319}" srcOrd="1" destOrd="0" parTransId="{57B45CC9-B82A-4CA1-802D-7DF300D7A1C2}" sibTransId="{D68ADFCA-84CC-46C0-B20D-1EC916FDE9FF}"/>
    <dgm:cxn modelId="{C9B0E1FD-7D8D-4037-A3AA-0E6F5015CAAA}" srcId="{37172B8F-2F3F-4693-BA15-53535A2C6C05}" destId="{E1A6A64C-51FB-4933-A9CB-3E5816D46253}" srcOrd="2" destOrd="0" parTransId="{FB09746C-1C70-4763-814F-C8B7F447FCCA}" sibTransId="{E91E720D-52BF-40C3-9FED-DA601ED0CB44}"/>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F18A52C9-682A-4E03-9977-895641B0AFC7}" type="presParOf" srcId="{63D062D7-6959-495D-B838-51B6795F90A4}" destId="{B7C4C6B3-524E-4C6B-94B3-6CEE51EF0759}" srcOrd="1"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 modelId="{DF287D20-B4D5-4285-A277-0F39A7560350}" type="presParOf" srcId="{65395122-1216-4581-850F-9921A6686B05}" destId="{14A30880-104E-4A02-9EBD-4D680AFE7279}" srcOrd="3" destOrd="0" presId="urn:microsoft.com/office/officeart/2005/8/layout/vList5"/>
    <dgm:cxn modelId="{A4756793-742F-4328-A2A1-7F3727C0333B}" type="presParOf" srcId="{65395122-1216-4581-850F-9921A6686B05}" destId="{561E3827-4A6F-459B-AD21-B2DC8C577E91}" srcOrd="4" destOrd="0" presId="urn:microsoft.com/office/officeart/2005/8/layout/vList5"/>
    <dgm:cxn modelId="{BD422E43-AD2F-4EC6-8853-42B90A4E88A8}" type="presParOf" srcId="{561E3827-4A6F-459B-AD21-B2DC8C577E91}" destId="{83D48FA1-03D4-487B-B993-F1868A1E5B1C}" srcOrd="0" destOrd="0" presId="urn:microsoft.com/office/officeart/2005/8/layout/vList5"/>
    <dgm:cxn modelId="{7B1E971D-921A-4F8C-AE33-8889FA61D71F}" type="presParOf" srcId="{561E3827-4A6F-459B-AD21-B2DC8C577E91}" destId="{9EED3E0F-4687-4D19-9197-9AAEF11A175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0394047-FA7D-4852-B06E-0D91DB2BCED9}" type="doc">
      <dgm:prSet loTypeId="urn:microsoft.com/office/officeart/2005/8/layout/vList5" loCatId="list" qsTypeId="urn:microsoft.com/office/officeart/2005/8/quickstyle/simple1" qsCatId="simple" csTypeId="urn:microsoft.com/office/officeart/2005/8/colors/accent3_5" csCatId="accent3" phldr="1"/>
      <dgm:spPr/>
      <dgm:t>
        <a:bodyPr/>
        <a:lstStyle/>
        <a:p>
          <a:endParaRPr lang="en-US"/>
        </a:p>
      </dgm:t>
    </dgm:pt>
    <dgm:pt modelId="{F99D4072-3885-46C0-ADCD-FB85752EFE79}">
      <dgm:prSet phldrT="[Text]" custT="1"/>
      <dgm:spPr/>
      <dgm:t>
        <a:bodyPr/>
        <a:lstStyle/>
        <a:p>
          <a:pPr algn="just"/>
          <a:r>
            <a:rPr lang="en-US" sz="2000" dirty="0">
              <a:solidFill>
                <a:schemeClr val="bg1"/>
              </a:solidFill>
            </a:rPr>
            <a:t>(iv) Availability and use of standard checklists in performance of an audit for compliance with Accounting and Auditing Standard.</a:t>
          </a:r>
        </a:p>
      </dgm:t>
    </dgm:pt>
    <dgm:pt modelId="{BBEACD28-E492-4035-B43B-29EF2BF0F3F9}" type="parTrans" cxnId="{F0A48270-A469-40AD-B523-06BE89767EAC}">
      <dgm:prSet/>
      <dgm:spPr/>
      <dgm:t>
        <a:bodyPr/>
        <a:lstStyle/>
        <a:p>
          <a:endParaRPr lang="en-US"/>
        </a:p>
      </dgm:t>
    </dgm:pt>
    <dgm:pt modelId="{09DF61F7-A139-4510-A8DD-56BD0ABB97EF}" type="sibTrans" cxnId="{F0A48270-A469-40AD-B523-06BE89767EAC}">
      <dgm:prSet/>
      <dgm:spPr/>
      <dgm:t>
        <a:bodyPr/>
        <a:lstStyle/>
        <a:p>
          <a:endParaRPr lang="en-US"/>
        </a:p>
      </dgm:t>
    </dgm:pt>
    <dgm:pt modelId="{07DAA7D8-7DA2-4884-BD95-DAAFE80676A4}">
      <dgm:prSet phldrT="[Text]"/>
      <dgm:spPr/>
      <dgm:t>
        <a:bodyPr/>
        <a:lstStyle/>
        <a:p>
          <a:r>
            <a:rPr lang="en-US" dirty="0"/>
            <a:t>For Yes – 4 Points</a:t>
          </a:r>
        </a:p>
      </dgm:t>
    </dgm:pt>
    <dgm:pt modelId="{555B209A-B4E6-432C-B874-19A6C24378E2}" type="parTrans" cxnId="{E6CEC82A-3B6E-416E-A54E-9E22D13E2E0A}">
      <dgm:prSet/>
      <dgm:spPr/>
      <dgm:t>
        <a:bodyPr/>
        <a:lstStyle/>
        <a:p>
          <a:endParaRPr lang="en-US"/>
        </a:p>
      </dgm:t>
    </dgm:pt>
    <dgm:pt modelId="{D4579075-3B06-4760-886A-E13F51A39192}" type="sibTrans" cxnId="{E6CEC82A-3B6E-416E-A54E-9E22D13E2E0A}">
      <dgm:prSet/>
      <dgm:spPr/>
      <dgm:t>
        <a:bodyPr/>
        <a:lstStyle/>
        <a:p>
          <a:endParaRPr lang="en-US"/>
        </a:p>
      </dgm:t>
    </dgm:pt>
    <dgm:pt modelId="{0964B6BB-DBDC-4882-A928-94DCE7577B1A}">
      <dgm:prSet phldrT="[Text]"/>
      <dgm:spPr/>
      <dgm:t>
        <a:bodyPr/>
        <a:lstStyle/>
        <a:p>
          <a:pPr>
            <a:buChar char="•"/>
          </a:pPr>
          <a:r>
            <a:rPr lang="en-US" dirty="0">
              <a:solidFill>
                <a:prstClr val="black">
                  <a:hueOff val="0"/>
                  <a:satOff val="0"/>
                  <a:lumOff val="0"/>
                  <a:alphaOff val="0"/>
                </a:prstClr>
              </a:solidFill>
              <a:latin typeface="Franklin Gothic Book"/>
              <a:ea typeface="+mn-ea"/>
              <a:cs typeface="+mn-cs"/>
            </a:rPr>
            <a:t>Max score=4</a:t>
          </a:r>
          <a:endParaRPr lang="en-US" dirty="0"/>
        </a:p>
      </dgm:t>
    </dgm:pt>
    <dgm:pt modelId="{7FB57A44-518C-408F-ACE0-4D1431C7B840}" type="parTrans" cxnId="{B4B560A8-D123-4334-855F-0A2C0AADC487}">
      <dgm:prSet/>
      <dgm:spPr/>
      <dgm:t>
        <a:bodyPr/>
        <a:lstStyle/>
        <a:p>
          <a:endParaRPr lang="en-US"/>
        </a:p>
      </dgm:t>
    </dgm:pt>
    <dgm:pt modelId="{7FFBAAF2-7EFD-4F3F-82C5-E3A267AF973A}" type="sibTrans" cxnId="{B4B560A8-D123-4334-855F-0A2C0AADC487}">
      <dgm:prSet/>
      <dgm:spPr/>
      <dgm:t>
        <a:bodyPr/>
        <a:lstStyle/>
        <a:p>
          <a:endParaRPr lang="en-US"/>
        </a:p>
      </dgm:t>
    </dgm:pt>
    <dgm:pt modelId="{F2A2A2ED-4D0C-475E-B298-1BCD570290BF}">
      <dgm:prSet phldrT="[Text]" custT="1"/>
      <dgm:spPr/>
      <dgm:t>
        <a:bodyPr/>
        <a:lstStyle/>
        <a:p>
          <a:pPr algn="just"/>
          <a:r>
            <a:rPr lang="en-US" sz="2000" dirty="0">
              <a:solidFill>
                <a:schemeClr val="bg1"/>
              </a:solidFill>
            </a:rPr>
            <a:t>(v) Availability and use of standard formats for Audit documentation of business understanding, Sampling basis, Materiality determination, Data Analyst and Control Evaluation.</a:t>
          </a:r>
        </a:p>
      </dgm:t>
    </dgm:pt>
    <dgm:pt modelId="{25AF5E57-107E-439D-919D-BEA4438E42B7}" type="parTrans" cxnId="{88FCF8E4-87E9-4277-AE98-18B73941206D}">
      <dgm:prSet/>
      <dgm:spPr/>
      <dgm:t>
        <a:bodyPr/>
        <a:lstStyle/>
        <a:p>
          <a:endParaRPr lang="en-US"/>
        </a:p>
      </dgm:t>
    </dgm:pt>
    <dgm:pt modelId="{CFFE98CA-AEE4-45E9-A938-C8E27FE6CD99}" type="sibTrans" cxnId="{88FCF8E4-87E9-4277-AE98-18B73941206D}">
      <dgm:prSet/>
      <dgm:spPr/>
      <dgm:t>
        <a:bodyPr/>
        <a:lstStyle/>
        <a:p>
          <a:endParaRPr lang="en-US"/>
        </a:p>
      </dgm:t>
    </dgm:pt>
    <dgm:pt modelId="{235C46A6-A71B-40DC-9853-6E9CF777BE1D}">
      <dgm:prSet phldrT="[Text]" custT="1"/>
      <dgm:spPr/>
      <dgm:t>
        <a:bodyPr/>
        <a:lstStyle/>
        <a:p>
          <a:r>
            <a:rPr lang="en-US" sz="1800" dirty="0"/>
            <a:t>For Yes – 4 Points</a:t>
          </a:r>
        </a:p>
      </dgm:t>
    </dgm:pt>
    <dgm:pt modelId="{6003B198-BA1A-4202-B270-509453E2CA33}" type="parTrans" cxnId="{D6B9E3A1-A63D-47D1-8870-E042AE5E0ED3}">
      <dgm:prSet/>
      <dgm:spPr/>
      <dgm:t>
        <a:bodyPr/>
        <a:lstStyle/>
        <a:p>
          <a:endParaRPr lang="en-US"/>
        </a:p>
      </dgm:t>
    </dgm:pt>
    <dgm:pt modelId="{9923BDC0-55F1-4D7A-91B5-0A6676309374}" type="sibTrans" cxnId="{D6B9E3A1-A63D-47D1-8870-E042AE5E0ED3}">
      <dgm:prSet/>
      <dgm:spPr/>
      <dgm:t>
        <a:bodyPr/>
        <a:lstStyle/>
        <a:p>
          <a:endParaRPr lang="en-US"/>
        </a:p>
      </dgm:t>
    </dgm:pt>
    <dgm:pt modelId="{611CAD5A-6A6A-48A2-BF80-6566C811C81F}">
      <dgm:prSet phldrT="[Text]" custT="1"/>
      <dgm:spPr/>
      <dgm:t>
        <a:bodyPr/>
        <a:lstStyle/>
        <a:p>
          <a:pPr>
            <a:buChar char="•"/>
          </a:pPr>
          <a:r>
            <a:rPr lang="en-US" sz="1800" dirty="0">
              <a:solidFill>
                <a:prstClr val="black">
                  <a:hueOff val="0"/>
                  <a:satOff val="0"/>
                  <a:lumOff val="0"/>
                  <a:alphaOff val="0"/>
                </a:prstClr>
              </a:solidFill>
              <a:latin typeface="Franklin Gothic Book"/>
              <a:ea typeface="+mn-ea"/>
              <a:cs typeface="+mn-cs"/>
            </a:rPr>
            <a:t>Max score=4</a:t>
          </a:r>
          <a:endParaRPr lang="en-US" sz="1800" dirty="0"/>
        </a:p>
      </dgm:t>
    </dgm:pt>
    <dgm:pt modelId="{A24666E2-506D-4A27-BE99-FDB273DE1920}" type="parTrans" cxnId="{FB31A27C-903E-4D6D-9940-FAA89C4BC3DF}">
      <dgm:prSet/>
      <dgm:spPr/>
      <dgm:t>
        <a:bodyPr/>
        <a:lstStyle/>
        <a:p>
          <a:endParaRPr lang="en-US"/>
        </a:p>
      </dgm:t>
    </dgm:pt>
    <dgm:pt modelId="{3DC4112D-C56C-4153-88FD-305DE60FD919}" type="sibTrans" cxnId="{FB31A27C-903E-4D6D-9940-FAA89C4BC3DF}">
      <dgm:prSet/>
      <dgm:spPr/>
      <dgm:t>
        <a:bodyPr/>
        <a:lstStyle/>
        <a:p>
          <a:endParaRPr lang="en-US"/>
        </a:p>
      </dgm:t>
    </dgm:pt>
    <dgm:pt modelId="{37172B8F-2F3F-4693-BA15-53535A2C6C05}">
      <dgm:prSet phldrT="[Text]" custT="1"/>
      <dgm:spPr/>
      <dgm:t>
        <a:bodyPr/>
        <a:lstStyle/>
        <a:p>
          <a:pPr algn="just"/>
          <a:r>
            <a:rPr lang="en-US" sz="2000" dirty="0">
              <a:solidFill>
                <a:schemeClr val="bg1"/>
              </a:solidFill>
            </a:rPr>
            <a:t>(vi) Are the documents related to Quality control mentioned from (</a:t>
          </a:r>
          <a:r>
            <a:rPr lang="en-US" sz="2000" dirty="0" err="1">
              <a:solidFill>
                <a:schemeClr val="bg1"/>
              </a:solidFill>
            </a:rPr>
            <a:t>i</a:t>
          </a:r>
          <a:r>
            <a:rPr lang="en-US" sz="2000" dirty="0">
              <a:solidFill>
                <a:schemeClr val="bg1"/>
              </a:solidFill>
            </a:rPr>
            <a:t>) to (v) above reviewed and updated on a frequent basis ( say annually) or with each change in the respective regulation or statue and remedial action taken?</a:t>
          </a:r>
        </a:p>
      </dgm:t>
    </dgm:pt>
    <dgm:pt modelId="{9C0F36F1-71B5-42CF-A9D2-003AAB3E9DCA}" type="parTrans" cxnId="{0E930A84-E55D-4531-AE83-E6F200AA532C}">
      <dgm:prSet/>
      <dgm:spPr/>
      <dgm:t>
        <a:bodyPr/>
        <a:lstStyle/>
        <a:p>
          <a:endParaRPr lang="en-US"/>
        </a:p>
      </dgm:t>
    </dgm:pt>
    <dgm:pt modelId="{40208251-66A7-4ACD-ACB1-1C96C177E2F0}" type="sibTrans" cxnId="{0E930A84-E55D-4531-AE83-E6F200AA532C}">
      <dgm:prSet/>
      <dgm:spPr/>
      <dgm:t>
        <a:bodyPr/>
        <a:lstStyle/>
        <a:p>
          <a:endParaRPr lang="en-US"/>
        </a:p>
      </dgm:t>
    </dgm:pt>
    <dgm:pt modelId="{09A29C0E-B2E9-4A94-9876-BF9138C3E397}">
      <dgm:prSet phldrT="[Text]" custT="1"/>
      <dgm:spPr/>
      <dgm:t>
        <a:bodyPr/>
        <a:lstStyle/>
        <a:p>
          <a:r>
            <a:rPr lang="en-US" sz="1800" dirty="0"/>
            <a:t>For Yes – 4 Points</a:t>
          </a:r>
        </a:p>
      </dgm:t>
    </dgm:pt>
    <dgm:pt modelId="{0EBCF091-F7E8-4F54-B4D8-20312FA7A775}" type="parTrans" cxnId="{7A852059-714D-4EB1-B86C-28AF28247ED9}">
      <dgm:prSet/>
      <dgm:spPr/>
      <dgm:t>
        <a:bodyPr/>
        <a:lstStyle/>
        <a:p>
          <a:endParaRPr lang="en-US"/>
        </a:p>
      </dgm:t>
    </dgm:pt>
    <dgm:pt modelId="{114DC9C4-AE29-4F42-A2BB-3D81ECC749A8}" type="sibTrans" cxnId="{7A852059-714D-4EB1-B86C-28AF28247ED9}">
      <dgm:prSet/>
      <dgm:spPr/>
      <dgm:t>
        <a:bodyPr/>
        <a:lstStyle/>
        <a:p>
          <a:endParaRPr lang="en-US"/>
        </a:p>
      </dgm:t>
    </dgm:pt>
    <dgm:pt modelId="{E1A6A64C-51FB-4933-A9CB-3E5816D46253}">
      <dgm:prSet phldrT="[Text]" custT="1"/>
      <dgm:spPr/>
      <dgm:t>
        <a:bodyPr/>
        <a:lstStyle/>
        <a:p>
          <a:pPr>
            <a:buChar char="•"/>
          </a:pPr>
          <a:r>
            <a:rPr lang="en-US" sz="1800" dirty="0">
              <a:solidFill>
                <a:prstClr val="black">
                  <a:hueOff val="0"/>
                  <a:satOff val="0"/>
                  <a:lumOff val="0"/>
                  <a:alphaOff val="0"/>
                </a:prstClr>
              </a:solidFill>
              <a:latin typeface="Franklin Gothic Book"/>
              <a:ea typeface="+mn-ea"/>
              <a:cs typeface="+mn-cs"/>
            </a:rPr>
            <a:t>Max score=4</a:t>
          </a:r>
          <a:endParaRPr lang="en-US" sz="1800" dirty="0"/>
        </a:p>
      </dgm:t>
    </dgm:pt>
    <dgm:pt modelId="{FB09746C-1C70-4763-814F-C8B7F447FCCA}" type="parTrans" cxnId="{C9B0E1FD-7D8D-4037-A3AA-0E6F5015CAAA}">
      <dgm:prSet/>
      <dgm:spPr/>
      <dgm:t>
        <a:bodyPr/>
        <a:lstStyle/>
        <a:p>
          <a:endParaRPr lang="en-US"/>
        </a:p>
      </dgm:t>
    </dgm:pt>
    <dgm:pt modelId="{E91E720D-52BF-40C3-9FED-DA601ED0CB44}" type="sibTrans" cxnId="{C9B0E1FD-7D8D-4037-A3AA-0E6F5015CAAA}">
      <dgm:prSet/>
      <dgm:spPr/>
      <dgm:t>
        <a:bodyPr/>
        <a:lstStyle/>
        <a:p>
          <a:endParaRPr lang="en-US"/>
        </a:p>
      </dgm:t>
    </dgm:pt>
    <dgm:pt modelId="{F286458A-66B3-4755-8A7F-325901EA70DC}">
      <dgm:prSet/>
      <dgm:spPr/>
      <dgm:t>
        <a:bodyPr/>
        <a:lstStyle/>
        <a:p>
          <a:r>
            <a:rPr lang="en-US" dirty="0"/>
            <a:t>For No – 0 Point</a:t>
          </a:r>
          <a:endParaRPr lang="en-IN" dirty="0"/>
        </a:p>
      </dgm:t>
    </dgm:pt>
    <dgm:pt modelId="{B1CC21C3-6577-47D2-98E0-82A7A813F10B}" type="parTrans" cxnId="{EFE48343-473A-46AA-AA7C-DE471025BE07}">
      <dgm:prSet/>
      <dgm:spPr/>
      <dgm:t>
        <a:bodyPr/>
        <a:lstStyle/>
        <a:p>
          <a:endParaRPr lang="en-IN"/>
        </a:p>
      </dgm:t>
    </dgm:pt>
    <dgm:pt modelId="{0A4C70BB-7EAA-44B1-A946-1649FAAF87C3}" type="sibTrans" cxnId="{EFE48343-473A-46AA-AA7C-DE471025BE07}">
      <dgm:prSet/>
      <dgm:spPr/>
      <dgm:t>
        <a:bodyPr/>
        <a:lstStyle/>
        <a:p>
          <a:endParaRPr lang="en-IN"/>
        </a:p>
      </dgm:t>
    </dgm:pt>
    <dgm:pt modelId="{0E750082-AED4-4408-9AA0-CF5E2370CD26}">
      <dgm:prSet custT="1"/>
      <dgm:spPr/>
      <dgm:t>
        <a:bodyPr/>
        <a:lstStyle/>
        <a:p>
          <a:r>
            <a:rPr lang="en-US" sz="1800" dirty="0"/>
            <a:t>For No – 0 Point</a:t>
          </a:r>
          <a:endParaRPr lang="en-IN" sz="1800" dirty="0"/>
        </a:p>
      </dgm:t>
    </dgm:pt>
    <dgm:pt modelId="{78A84638-C737-4550-807F-4B9A3752A0BB}" type="parTrans" cxnId="{63A18031-4DEB-468F-AC91-B8213684040D}">
      <dgm:prSet/>
      <dgm:spPr/>
      <dgm:t>
        <a:bodyPr/>
        <a:lstStyle/>
        <a:p>
          <a:endParaRPr lang="en-IN"/>
        </a:p>
      </dgm:t>
    </dgm:pt>
    <dgm:pt modelId="{E242C7D8-8AEE-436E-8C3A-7BB7979ECA0A}" type="sibTrans" cxnId="{63A18031-4DEB-468F-AC91-B8213684040D}">
      <dgm:prSet/>
      <dgm:spPr/>
      <dgm:t>
        <a:bodyPr/>
        <a:lstStyle/>
        <a:p>
          <a:endParaRPr lang="en-IN"/>
        </a:p>
      </dgm:t>
    </dgm:pt>
    <dgm:pt modelId="{07A896C9-613E-4195-93D8-2DDA02069E4F}">
      <dgm:prSet custT="1"/>
      <dgm:spPr/>
      <dgm:t>
        <a:bodyPr/>
        <a:lstStyle/>
        <a:p>
          <a:r>
            <a:rPr lang="en-US" sz="1800" dirty="0"/>
            <a:t>For No – 0 Point</a:t>
          </a:r>
          <a:endParaRPr lang="en-IN" sz="1800" dirty="0"/>
        </a:p>
      </dgm:t>
    </dgm:pt>
    <dgm:pt modelId="{AC351843-8E11-4FCE-93FB-49111201D53F}" type="parTrans" cxnId="{8D52DA6C-A8A0-4B9E-92C7-B2932BB00C9D}">
      <dgm:prSet/>
      <dgm:spPr/>
      <dgm:t>
        <a:bodyPr/>
        <a:lstStyle/>
        <a:p>
          <a:endParaRPr lang="en-IN"/>
        </a:p>
      </dgm:t>
    </dgm:pt>
    <dgm:pt modelId="{9005D0AF-7581-4684-8A04-A9651281F45B}" type="sibTrans" cxnId="{8D52DA6C-A8A0-4B9E-92C7-B2932BB00C9D}">
      <dgm:prSet/>
      <dgm:spPr/>
      <dgm:t>
        <a:bodyPr/>
        <a:lstStyle/>
        <a:p>
          <a:endParaRPr lang="en-IN"/>
        </a:p>
      </dgm:t>
    </dgm:pt>
    <dgm:pt modelId="{65395122-1216-4581-850F-9921A6686B05}" type="pres">
      <dgm:prSet presAssocID="{F0394047-FA7D-4852-B06E-0D91DB2BCED9}" presName="Name0" presStyleCnt="0">
        <dgm:presLayoutVars>
          <dgm:dir/>
          <dgm:animLvl val="lvl"/>
          <dgm:resizeHandles val="exact"/>
        </dgm:presLayoutVars>
      </dgm:prSet>
      <dgm:spPr/>
    </dgm:pt>
    <dgm:pt modelId="{63D062D7-6959-495D-B838-51B6795F90A4}" type="pres">
      <dgm:prSet presAssocID="{F99D4072-3885-46C0-ADCD-FB85752EFE79}" presName="linNode" presStyleCnt="0"/>
      <dgm:spPr/>
    </dgm:pt>
    <dgm:pt modelId="{8783888D-EAA4-40CE-BEF4-4FF109AF9A1F}" type="pres">
      <dgm:prSet presAssocID="{F99D4072-3885-46C0-ADCD-FB85752EFE79}" presName="parentText" presStyleLbl="node1" presStyleIdx="0" presStyleCnt="3" custScaleX="814758" custLinFactNeighborY="-181">
        <dgm:presLayoutVars>
          <dgm:chMax val="1"/>
          <dgm:bulletEnabled val="1"/>
        </dgm:presLayoutVars>
      </dgm:prSet>
      <dgm:spPr/>
    </dgm:pt>
    <dgm:pt modelId="{B7C4C6B3-524E-4C6B-94B3-6CEE51EF0759}" type="pres">
      <dgm:prSet presAssocID="{F99D4072-3885-46C0-ADCD-FB85752EFE79}" presName="descendantText" presStyleLbl="alignAccFollowNode1" presStyleIdx="0" presStyleCnt="3" custScaleY="111905">
        <dgm:presLayoutVars>
          <dgm:bulletEnabled val="1"/>
        </dgm:presLayoutVars>
      </dgm:prSet>
      <dgm:spPr/>
    </dgm:pt>
    <dgm:pt modelId="{036BD918-8115-4A19-98A6-A94359D6F34C}" type="pres">
      <dgm:prSet presAssocID="{09DF61F7-A139-4510-A8DD-56BD0ABB97EF}" presName="sp" presStyleCnt="0"/>
      <dgm:spPr/>
    </dgm:pt>
    <dgm:pt modelId="{0D0BF0AF-FB68-4F7F-B263-0487ED61B303}" type="pres">
      <dgm:prSet presAssocID="{F2A2A2ED-4D0C-475E-B298-1BCD570290BF}" presName="linNode" presStyleCnt="0"/>
      <dgm:spPr/>
    </dgm:pt>
    <dgm:pt modelId="{7D2336DB-5C5A-4964-B526-D16BD54A2E49}" type="pres">
      <dgm:prSet presAssocID="{F2A2A2ED-4D0C-475E-B298-1BCD570290BF}" presName="parentText" presStyleLbl="node1" presStyleIdx="1" presStyleCnt="3" custScaleX="824374" custScaleY="125851">
        <dgm:presLayoutVars>
          <dgm:chMax val="1"/>
          <dgm:bulletEnabled val="1"/>
        </dgm:presLayoutVars>
      </dgm:prSet>
      <dgm:spPr/>
    </dgm:pt>
    <dgm:pt modelId="{2BC2503E-42D2-4C99-9835-4EDA6BECF6B5}" type="pres">
      <dgm:prSet presAssocID="{F2A2A2ED-4D0C-475E-B298-1BCD570290BF}" presName="descendantText" presStyleLbl="alignAccFollowNode1" presStyleIdx="1" presStyleCnt="3" custScaleY="126403">
        <dgm:presLayoutVars>
          <dgm:bulletEnabled val="1"/>
        </dgm:presLayoutVars>
      </dgm:prSet>
      <dgm:spPr/>
    </dgm:pt>
    <dgm:pt modelId="{14A30880-104E-4A02-9EBD-4D680AFE7279}" type="pres">
      <dgm:prSet presAssocID="{CFFE98CA-AEE4-45E9-A938-C8E27FE6CD99}" presName="sp" presStyleCnt="0"/>
      <dgm:spPr/>
    </dgm:pt>
    <dgm:pt modelId="{561E3827-4A6F-459B-AD21-B2DC8C577E91}" type="pres">
      <dgm:prSet presAssocID="{37172B8F-2F3F-4693-BA15-53535A2C6C05}" presName="linNode" presStyleCnt="0"/>
      <dgm:spPr/>
    </dgm:pt>
    <dgm:pt modelId="{83D48FA1-03D4-487B-B993-F1868A1E5B1C}" type="pres">
      <dgm:prSet presAssocID="{37172B8F-2F3F-4693-BA15-53535A2C6C05}" presName="parentText" presStyleLbl="node1" presStyleIdx="2" presStyleCnt="3" custScaleX="822017" custScaleY="129502">
        <dgm:presLayoutVars>
          <dgm:chMax val="1"/>
          <dgm:bulletEnabled val="1"/>
        </dgm:presLayoutVars>
      </dgm:prSet>
      <dgm:spPr/>
    </dgm:pt>
    <dgm:pt modelId="{9EED3E0F-4687-4D19-9197-9AAEF11A1751}" type="pres">
      <dgm:prSet presAssocID="{37172B8F-2F3F-4693-BA15-53535A2C6C05}" presName="descendantText" presStyleLbl="alignAccFollowNode1" presStyleIdx="2" presStyleCnt="3" custScaleY="133909">
        <dgm:presLayoutVars>
          <dgm:bulletEnabled val="1"/>
        </dgm:presLayoutVars>
      </dgm:prSet>
      <dgm:spPr/>
    </dgm:pt>
  </dgm:ptLst>
  <dgm:cxnLst>
    <dgm:cxn modelId="{A7EA9026-B6BB-45D6-A77C-FB5410A40733}" type="presOf" srcId="{09A29C0E-B2E9-4A94-9876-BF9138C3E397}" destId="{9EED3E0F-4687-4D19-9197-9AAEF11A1751}" srcOrd="0" destOrd="0" presId="urn:microsoft.com/office/officeart/2005/8/layout/vList5"/>
    <dgm:cxn modelId="{E6CEC82A-3B6E-416E-A54E-9E22D13E2E0A}" srcId="{F99D4072-3885-46C0-ADCD-FB85752EFE79}" destId="{07DAA7D8-7DA2-4884-BD95-DAAFE80676A4}" srcOrd="0" destOrd="0" parTransId="{555B209A-B4E6-432C-B874-19A6C24378E2}" sibTransId="{D4579075-3B06-4760-886A-E13F51A39192}"/>
    <dgm:cxn modelId="{63A18031-4DEB-468F-AC91-B8213684040D}" srcId="{F2A2A2ED-4D0C-475E-B298-1BCD570290BF}" destId="{0E750082-AED4-4408-9AA0-CF5E2370CD26}" srcOrd="1" destOrd="0" parTransId="{78A84638-C737-4550-807F-4B9A3752A0BB}" sibTransId="{E242C7D8-8AEE-436E-8C3A-7BB7979ECA0A}"/>
    <dgm:cxn modelId="{7A724033-2467-4EBB-B9E0-5480B34B5766}" type="presOf" srcId="{E1A6A64C-51FB-4933-A9CB-3E5816D46253}" destId="{9EED3E0F-4687-4D19-9197-9AAEF11A1751}" srcOrd="0" destOrd="2" presId="urn:microsoft.com/office/officeart/2005/8/layout/vList5"/>
    <dgm:cxn modelId="{EFE48343-473A-46AA-AA7C-DE471025BE07}" srcId="{F99D4072-3885-46C0-ADCD-FB85752EFE79}" destId="{F286458A-66B3-4755-8A7F-325901EA70DC}" srcOrd="1" destOrd="0" parTransId="{B1CC21C3-6577-47D2-98E0-82A7A813F10B}" sibTransId="{0A4C70BB-7EAA-44B1-A946-1649FAAF87C3}"/>
    <dgm:cxn modelId="{E61D4452-6392-4103-9F7B-A5AA95DD52C9}" type="presOf" srcId="{F2A2A2ED-4D0C-475E-B298-1BCD570290BF}" destId="{7D2336DB-5C5A-4964-B526-D16BD54A2E49}" srcOrd="0" destOrd="0" presId="urn:microsoft.com/office/officeart/2005/8/layout/vList5"/>
    <dgm:cxn modelId="{7A852059-714D-4EB1-B86C-28AF28247ED9}" srcId="{37172B8F-2F3F-4693-BA15-53535A2C6C05}" destId="{09A29C0E-B2E9-4A94-9876-BF9138C3E397}" srcOrd="0" destOrd="0" parTransId="{0EBCF091-F7E8-4F54-B4D8-20312FA7A775}" sibTransId="{114DC9C4-AE29-4F42-A2BB-3D81ECC749A8}"/>
    <dgm:cxn modelId="{61EAB95A-8012-41BB-81C4-7DBD92680A79}" type="presOf" srcId="{F0394047-FA7D-4852-B06E-0D91DB2BCED9}" destId="{65395122-1216-4581-850F-9921A6686B05}" srcOrd="0" destOrd="0" presId="urn:microsoft.com/office/officeart/2005/8/layout/vList5"/>
    <dgm:cxn modelId="{8D52DA6C-A8A0-4B9E-92C7-B2932BB00C9D}" srcId="{37172B8F-2F3F-4693-BA15-53535A2C6C05}" destId="{07A896C9-613E-4195-93D8-2DDA02069E4F}" srcOrd="1" destOrd="0" parTransId="{AC351843-8E11-4FCE-93FB-49111201D53F}" sibTransId="{9005D0AF-7581-4684-8A04-A9651281F45B}"/>
    <dgm:cxn modelId="{F0A48270-A469-40AD-B523-06BE89767EAC}" srcId="{F0394047-FA7D-4852-B06E-0D91DB2BCED9}" destId="{F99D4072-3885-46C0-ADCD-FB85752EFE79}" srcOrd="0" destOrd="0" parTransId="{BBEACD28-E492-4035-B43B-29EF2BF0F3F9}" sibTransId="{09DF61F7-A139-4510-A8DD-56BD0ABB97EF}"/>
    <dgm:cxn modelId="{FB31A27C-903E-4D6D-9940-FAA89C4BC3DF}" srcId="{F2A2A2ED-4D0C-475E-B298-1BCD570290BF}" destId="{611CAD5A-6A6A-48A2-BF80-6566C811C81F}" srcOrd="2" destOrd="0" parTransId="{A24666E2-506D-4A27-BE99-FDB273DE1920}" sibTransId="{3DC4112D-C56C-4153-88FD-305DE60FD919}"/>
    <dgm:cxn modelId="{C0D7AE7E-929D-4A86-83FB-56408B9235C8}" type="presOf" srcId="{0E750082-AED4-4408-9AA0-CF5E2370CD26}" destId="{2BC2503E-42D2-4C99-9835-4EDA6BECF6B5}" srcOrd="0" destOrd="1" presId="urn:microsoft.com/office/officeart/2005/8/layout/vList5"/>
    <dgm:cxn modelId="{0E930A84-E55D-4531-AE83-E6F200AA532C}" srcId="{F0394047-FA7D-4852-B06E-0D91DB2BCED9}" destId="{37172B8F-2F3F-4693-BA15-53535A2C6C05}" srcOrd="2" destOrd="0" parTransId="{9C0F36F1-71B5-42CF-A9D2-003AAB3E9DCA}" sibTransId="{40208251-66A7-4ACD-ACB1-1C96C177E2F0}"/>
    <dgm:cxn modelId="{A84DD08C-E7DA-4D5C-899D-1788963E298D}" type="presOf" srcId="{235C46A6-A71B-40DC-9853-6E9CF777BE1D}" destId="{2BC2503E-42D2-4C99-9835-4EDA6BECF6B5}" srcOrd="0" destOrd="0" presId="urn:microsoft.com/office/officeart/2005/8/layout/vList5"/>
    <dgm:cxn modelId="{714F2D97-93FA-428D-B5B6-ACC9F692DE35}" type="presOf" srcId="{611CAD5A-6A6A-48A2-BF80-6566C811C81F}" destId="{2BC2503E-42D2-4C99-9835-4EDA6BECF6B5}" srcOrd="0" destOrd="2" presId="urn:microsoft.com/office/officeart/2005/8/layout/vList5"/>
    <dgm:cxn modelId="{D6B9E3A1-A63D-47D1-8870-E042AE5E0ED3}" srcId="{F2A2A2ED-4D0C-475E-B298-1BCD570290BF}" destId="{235C46A6-A71B-40DC-9853-6E9CF777BE1D}" srcOrd="0" destOrd="0" parTransId="{6003B198-BA1A-4202-B270-509453E2CA33}" sibTransId="{9923BDC0-55F1-4D7A-91B5-0A6676309374}"/>
    <dgm:cxn modelId="{B4B560A8-D123-4334-855F-0A2C0AADC487}" srcId="{F99D4072-3885-46C0-ADCD-FB85752EFE79}" destId="{0964B6BB-DBDC-4882-A928-94DCE7577B1A}" srcOrd="2" destOrd="0" parTransId="{7FB57A44-518C-408F-ACE0-4D1431C7B840}" sibTransId="{7FFBAAF2-7EFD-4F3F-82C5-E3A267AF973A}"/>
    <dgm:cxn modelId="{741B35B9-AEE2-4528-96F7-C00676FC93E5}" type="presOf" srcId="{07DAA7D8-7DA2-4884-BD95-DAAFE80676A4}" destId="{B7C4C6B3-524E-4C6B-94B3-6CEE51EF0759}" srcOrd="0" destOrd="0" presId="urn:microsoft.com/office/officeart/2005/8/layout/vList5"/>
    <dgm:cxn modelId="{981295BF-278C-484D-858F-DD8A62E7E4DD}" type="presOf" srcId="{07A896C9-613E-4195-93D8-2DDA02069E4F}" destId="{9EED3E0F-4687-4D19-9197-9AAEF11A1751}" srcOrd="0" destOrd="1" presId="urn:microsoft.com/office/officeart/2005/8/layout/vList5"/>
    <dgm:cxn modelId="{06003FC6-9799-4E24-B6E4-3D7778AA9C79}" type="presOf" srcId="{37172B8F-2F3F-4693-BA15-53535A2C6C05}" destId="{83D48FA1-03D4-487B-B993-F1868A1E5B1C}" srcOrd="0" destOrd="0" presId="urn:microsoft.com/office/officeart/2005/8/layout/vList5"/>
    <dgm:cxn modelId="{FB4556DF-267E-40D5-8CF0-E7C6DDC36009}" type="presOf" srcId="{0964B6BB-DBDC-4882-A928-94DCE7577B1A}" destId="{B7C4C6B3-524E-4C6B-94B3-6CEE51EF0759}" srcOrd="0" destOrd="2" presId="urn:microsoft.com/office/officeart/2005/8/layout/vList5"/>
    <dgm:cxn modelId="{14CBE5E0-AA49-460D-B811-74FF9471B951}" type="presOf" srcId="{F99D4072-3885-46C0-ADCD-FB85752EFE79}" destId="{8783888D-EAA4-40CE-BEF4-4FF109AF9A1F}" srcOrd="0" destOrd="0" presId="urn:microsoft.com/office/officeart/2005/8/layout/vList5"/>
    <dgm:cxn modelId="{88FCF8E4-87E9-4277-AE98-18B73941206D}" srcId="{F0394047-FA7D-4852-B06E-0D91DB2BCED9}" destId="{F2A2A2ED-4D0C-475E-B298-1BCD570290BF}" srcOrd="1" destOrd="0" parTransId="{25AF5E57-107E-439D-919D-BEA4438E42B7}" sibTransId="{CFFE98CA-AEE4-45E9-A938-C8E27FE6CD99}"/>
    <dgm:cxn modelId="{C9B0E1FD-7D8D-4037-A3AA-0E6F5015CAAA}" srcId="{37172B8F-2F3F-4693-BA15-53535A2C6C05}" destId="{E1A6A64C-51FB-4933-A9CB-3E5816D46253}" srcOrd="2" destOrd="0" parTransId="{FB09746C-1C70-4763-814F-C8B7F447FCCA}" sibTransId="{E91E720D-52BF-40C3-9FED-DA601ED0CB44}"/>
    <dgm:cxn modelId="{67F8ECFD-5CA0-4EA0-8E6E-CE432EC0D541}" type="presOf" srcId="{F286458A-66B3-4755-8A7F-325901EA70DC}" destId="{B7C4C6B3-524E-4C6B-94B3-6CEE51EF0759}" srcOrd="0" destOrd="1" presId="urn:microsoft.com/office/officeart/2005/8/layout/vList5"/>
    <dgm:cxn modelId="{8479A55E-477A-4928-BE5C-0D73A19A23A7}" type="presParOf" srcId="{65395122-1216-4581-850F-9921A6686B05}" destId="{63D062D7-6959-495D-B838-51B6795F90A4}" srcOrd="0" destOrd="0" presId="urn:microsoft.com/office/officeart/2005/8/layout/vList5"/>
    <dgm:cxn modelId="{47B8896F-9C1C-44CF-A191-D0F181AED41A}" type="presParOf" srcId="{63D062D7-6959-495D-B838-51B6795F90A4}" destId="{8783888D-EAA4-40CE-BEF4-4FF109AF9A1F}" srcOrd="0" destOrd="0" presId="urn:microsoft.com/office/officeart/2005/8/layout/vList5"/>
    <dgm:cxn modelId="{F18A52C9-682A-4E03-9977-895641B0AFC7}" type="presParOf" srcId="{63D062D7-6959-495D-B838-51B6795F90A4}" destId="{B7C4C6B3-524E-4C6B-94B3-6CEE51EF0759}" srcOrd="1" destOrd="0" presId="urn:microsoft.com/office/officeart/2005/8/layout/vList5"/>
    <dgm:cxn modelId="{A27B505D-7E33-4EE0-B08C-9EDC38BC0C1C}" type="presParOf" srcId="{65395122-1216-4581-850F-9921A6686B05}" destId="{036BD918-8115-4A19-98A6-A94359D6F34C}" srcOrd="1" destOrd="0" presId="urn:microsoft.com/office/officeart/2005/8/layout/vList5"/>
    <dgm:cxn modelId="{719A1B88-1B06-48D3-8A2A-C7AD48E5B521}" type="presParOf" srcId="{65395122-1216-4581-850F-9921A6686B05}" destId="{0D0BF0AF-FB68-4F7F-B263-0487ED61B303}" srcOrd="2" destOrd="0" presId="urn:microsoft.com/office/officeart/2005/8/layout/vList5"/>
    <dgm:cxn modelId="{C8A64A05-BDDD-41D1-95C0-AD27646CC24A}" type="presParOf" srcId="{0D0BF0AF-FB68-4F7F-B263-0487ED61B303}" destId="{7D2336DB-5C5A-4964-B526-D16BD54A2E49}" srcOrd="0" destOrd="0" presId="urn:microsoft.com/office/officeart/2005/8/layout/vList5"/>
    <dgm:cxn modelId="{CB56A6F7-8F13-48EE-945E-44F9AA80EAA8}" type="presParOf" srcId="{0D0BF0AF-FB68-4F7F-B263-0487ED61B303}" destId="{2BC2503E-42D2-4C99-9835-4EDA6BECF6B5}" srcOrd="1" destOrd="0" presId="urn:microsoft.com/office/officeart/2005/8/layout/vList5"/>
    <dgm:cxn modelId="{DF287D20-B4D5-4285-A277-0F39A7560350}" type="presParOf" srcId="{65395122-1216-4581-850F-9921A6686B05}" destId="{14A30880-104E-4A02-9EBD-4D680AFE7279}" srcOrd="3" destOrd="0" presId="urn:microsoft.com/office/officeart/2005/8/layout/vList5"/>
    <dgm:cxn modelId="{A4756793-742F-4328-A2A1-7F3727C0333B}" type="presParOf" srcId="{65395122-1216-4581-850F-9921A6686B05}" destId="{561E3827-4A6F-459B-AD21-B2DC8C577E91}" srcOrd="4" destOrd="0" presId="urn:microsoft.com/office/officeart/2005/8/layout/vList5"/>
    <dgm:cxn modelId="{BD422E43-AD2F-4EC6-8853-42B90A4E88A8}" type="presParOf" srcId="{561E3827-4A6F-459B-AD21-B2DC8C577E91}" destId="{83D48FA1-03D4-487B-B993-F1868A1E5B1C}" srcOrd="0" destOrd="0" presId="urn:microsoft.com/office/officeart/2005/8/layout/vList5"/>
    <dgm:cxn modelId="{7B1E971D-921A-4F8C-AE33-8889FA61D71F}" type="presParOf" srcId="{561E3827-4A6F-459B-AD21-B2DC8C577E91}" destId="{9EED3E0F-4687-4D19-9197-9AAEF11A175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C3EC72-828F-4C01-BAD8-CFB2600EFAE6}">
      <dsp:nvSpPr>
        <dsp:cNvPr id="0" name=""/>
        <dsp:cNvSpPr/>
      </dsp:nvSpPr>
      <dsp:spPr>
        <a:xfrm>
          <a:off x="7329901" y="2474727"/>
          <a:ext cx="834947" cy="532708"/>
        </a:xfrm>
        <a:custGeom>
          <a:avLst/>
          <a:gdLst/>
          <a:ahLst/>
          <a:cxnLst/>
          <a:rect l="0" t="0" r="0" b="0"/>
          <a:pathLst>
            <a:path>
              <a:moveTo>
                <a:pt x="0" y="0"/>
              </a:moveTo>
              <a:lnTo>
                <a:pt x="0" y="381308"/>
              </a:lnTo>
              <a:lnTo>
                <a:pt x="834947" y="381308"/>
              </a:lnTo>
              <a:lnTo>
                <a:pt x="834947" y="532708"/>
              </a:lnTo>
            </a:path>
          </a:pathLst>
        </a:custGeom>
        <a:noFill/>
        <a:ln w="19050" cap="flat" cmpd="sng" algn="ctr">
          <a:solidFill>
            <a:schemeClr val="tx2"/>
          </a:solidFill>
          <a:prstDash val="solid"/>
        </a:ln>
        <a:effectLst/>
      </dsp:spPr>
      <dsp:style>
        <a:lnRef idx="2">
          <a:scrgbClr r="0" g="0" b="0"/>
        </a:lnRef>
        <a:fillRef idx="0">
          <a:scrgbClr r="0" g="0" b="0"/>
        </a:fillRef>
        <a:effectRef idx="0">
          <a:scrgbClr r="0" g="0" b="0"/>
        </a:effectRef>
        <a:fontRef idx="minor"/>
      </dsp:style>
    </dsp:sp>
    <dsp:sp modelId="{C6106104-9E9E-47E9-BD4C-06FAA170528B}">
      <dsp:nvSpPr>
        <dsp:cNvPr id="0" name=""/>
        <dsp:cNvSpPr/>
      </dsp:nvSpPr>
      <dsp:spPr>
        <a:xfrm>
          <a:off x="4846882" y="920136"/>
          <a:ext cx="2483019" cy="516809"/>
        </a:xfrm>
        <a:custGeom>
          <a:avLst/>
          <a:gdLst/>
          <a:ahLst/>
          <a:cxnLst/>
          <a:rect l="0" t="0" r="0" b="0"/>
          <a:pathLst>
            <a:path>
              <a:moveTo>
                <a:pt x="0" y="0"/>
              </a:moveTo>
              <a:lnTo>
                <a:pt x="0" y="365410"/>
              </a:lnTo>
              <a:lnTo>
                <a:pt x="2483019" y="365410"/>
              </a:lnTo>
              <a:lnTo>
                <a:pt x="2483019" y="516809"/>
              </a:lnTo>
            </a:path>
          </a:pathLst>
        </a:custGeom>
        <a:noFill/>
        <a:ln w="19050" cap="flat" cmpd="sng" algn="ctr">
          <a:solidFill>
            <a:schemeClr val="tx2"/>
          </a:solidFill>
          <a:prstDash val="solid"/>
        </a:ln>
        <a:effectLst/>
      </dsp:spPr>
      <dsp:style>
        <a:lnRef idx="2">
          <a:scrgbClr r="0" g="0" b="0"/>
        </a:lnRef>
        <a:fillRef idx="0">
          <a:scrgbClr r="0" g="0" b="0"/>
        </a:fillRef>
        <a:effectRef idx="0">
          <a:scrgbClr r="0" g="0" b="0"/>
        </a:effectRef>
        <a:fontRef idx="minor"/>
      </dsp:style>
    </dsp:sp>
    <dsp:sp modelId="{8D384CA8-03DA-4FE8-8E41-49162D522528}">
      <dsp:nvSpPr>
        <dsp:cNvPr id="0" name=""/>
        <dsp:cNvSpPr/>
      </dsp:nvSpPr>
      <dsp:spPr>
        <a:xfrm>
          <a:off x="2338073" y="2509368"/>
          <a:ext cx="1430128" cy="438011"/>
        </a:xfrm>
        <a:custGeom>
          <a:avLst/>
          <a:gdLst/>
          <a:ahLst/>
          <a:cxnLst/>
          <a:rect l="0" t="0" r="0" b="0"/>
          <a:pathLst>
            <a:path>
              <a:moveTo>
                <a:pt x="0" y="0"/>
              </a:moveTo>
              <a:lnTo>
                <a:pt x="0" y="286611"/>
              </a:lnTo>
              <a:lnTo>
                <a:pt x="1430128" y="286611"/>
              </a:lnTo>
              <a:lnTo>
                <a:pt x="1430128" y="438011"/>
              </a:lnTo>
            </a:path>
          </a:pathLst>
        </a:custGeom>
        <a:noFill/>
        <a:ln w="19050" cap="flat" cmpd="sng" algn="ctr">
          <a:solidFill>
            <a:schemeClr val="tx2"/>
          </a:solidFill>
          <a:prstDash val="solid"/>
        </a:ln>
        <a:effectLst/>
      </dsp:spPr>
      <dsp:style>
        <a:lnRef idx="2">
          <a:scrgbClr r="0" g="0" b="0"/>
        </a:lnRef>
        <a:fillRef idx="0">
          <a:scrgbClr r="0" g="0" b="0"/>
        </a:fillRef>
        <a:effectRef idx="0">
          <a:scrgbClr r="0" g="0" b="0"/>
        </a:effectRef>
        <a:fontRef idx="minor"/>
      </dsp:style>
    </dsp:sp>
    <dsp:sp modelId="{EF84A1B6-18BA-4CFD-AE0D-B1569AC79008}">
      <dsp:nvSpPr>
        <dsp:cNvPr id="0" name=""/>
        <dsp:cNvSpPr/>
      </dsp:nvSpPr>
      <dsp:spPr>
        <a:xfrm>
          <a:off x="1343240" y="2509368"/>
          <a:ext cx="994833" cy="435478"/>
        </a:xfrm>
        <a:custGeom>
          <a:avLst/>
          <a:gdLst/>
          <a:ahLst/>
          <a:cxnLst/>
          <a:rect l="0" t="0" r="0" b="0"/>
          <a:pathLst>
            <a:path>
              <a:moveTo>
                <a:pt x="994833" y="0"/>
              </a:moveTo>
              <a:lnTo>
                <a:pt x="994833" y="284079"/>
              </a:lnTo>
              <a:lnTo>
                <a:pt x="0" y="284079"/>
              </a:lnTo>
              <a:lnTo>
                <a:pt x="0" y="435478"/>
              </a:lnTo>
            </a:path>
          </a:pathLst>
        </a:custGeom>
        <a:noFill/>
        <a:ln w="19050" cap="flat" cmpd="sng" algn="ctr">
          <a:solidFill>
            <a:schemeClr val="tx2"/>
          </a:solidFill>
          <a:prstDash val="solid"/>
        </a:ln>
        <a:effectLst/>
      </dsp:spPr>
      <dsp:style>
        <a:lnRef idx="2">
          <a:scrgbClr r="0" g="0" b="0"/>
        </a:lnRef>
        <a:fillRef idx="0">
          <a:scrgbClr r="0" g="0" b="0"/>
        </a:fillRef>
        <a:effectRef idx="0">
          <a:scrgbClr r="0" g="0" b="0"/>
        </a:effectRef>
        <a:fontRef idx="minor"/>
      </dsp:style>
    </dsp:sp>
    <dsp:sp modelId="{32A95437-0AE1-4083-BD2E-057D64AF7963}">
      <dsp:nvSpPr>
        <dsp:cNvPr id="0" name=""/>
        <dsp:cNvSpPr/>
      </dsp:nvSpPr>
      <dsp:spPr>
        <a:xfrm>
          <a:off x="2338073" y="920136"/>
          <a:ext cx="2508808" cy="551450"/>
        </a:xfrm>
        <a:custGeom>
          <a:avLst/>
          <a:gdLst/>
          <a:ahLst/>
          <a:cxnLst/>
          <a:rect l="0" t="0" r="0" b="0"/>
          <a:pathLst>
            <a:path>
              <a:moveTo>
                <a:pt x="2508808" y="0"/>
              </a:moveTo>
              <a:lnTo>
                <a:pt x="2508808" y="400051"/>
              </a:lnTo>
              <a:lnTo>
                <a:pt x="0" y="400051"/>
              </a:lnTo>
              <a:lnTo>
                <a:pt x="0" y="551450"/>
              </a:lnTo>
            </a:path>
          </a:pathLst>
        </a:custGeom>
        <a:noFill/>
        <a:ln w="19050" cap="flat" cmpd="sng" algn="ctr">
          <a:solidFill>
            <a:schemeClr val="tx2"/>
          </a:solidFill>
          <a:prstDash val="solid"/>
        </a:ln>
        <a:effectLst/>
      </dsp:spPr>
      <dsp:style>
        <a:lnRef idx="2">
          <a:scrgbClr r="0" g="0" b="0"/>
        </a:lnRef>
        <a:fillRef idx="0">
          <a:scrgbClr r="0" g="0" b="0"/>
        </a:fillRef>
        <a:effectRef idx="0">
          <a:scrgbClr r="0" g="0" b="0"/>
        </a:effectRef>
        <a:fontRef idx="minor"/>
      </dsp:style>
    </dsp:sp>
    <dsp:sp modelId="{90CA4B2A-DAD7-48B5-9366-AB089ED6F451}">
      <dsp:nvSpPr>
        <dsp:cNvPr id="0" name=""/>
        <dsp:cNvSpPr/>
      </dsp:nvSpPr>
      <dsp:spPr>
        <a:xfrm>
          <a:off x="3796002" y="-117644"/>
          <a:ext cx="2101759" cy="103778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E3A77E-79D7-452A-95B5-68F6987A6620}">
      <dsp:nvSpPr>
        <dsp:cNvPr id="0" name=""/>
        <dsp:cNvSpPr/>
      </dsp:nvSpPr>
      <dsp:spPr>
        <a:xfrm>
          <a:off x="3977591" y="54865"/>
          <a:ext cx="2101759" cy="1037780"/>
        </a:xfrm>
        <a:prstGeom prst="roundRect">
          <a:avLst>
            <a:gd name="adj" fmla="val 10000"/>
          </a:avLst>
        </a:prstGeom>
        <a:solidFill>
          <a:schemeClr val="lt1">
            <a:alpha val="90000"/>
            <a:hueOff val="0"/>
            <a:satOff val="0"/>
            <a:lumOff val="0"/>
            <a:alphaOff val="0"/>
          </a:schemeClr>
        </a:solidFill>
        <a:ln w="19050" cap="flat" cmpd="sng" algn="ctr">
          <a:solidFill>
            <a:schemeClr val="tx2"/>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IN" sz="1100" b="1" kern="1200" dirty="0"/>
            <a:t>Action taken after review</a:t>
          </a:r>
        </a:p>
      </dsp:txBody>
      <dsp:txXfrm>
        <a:off x="4007987" y="85261"/>
        <a:ext cx="2040967" cy="976988"/>
      </dsp:txXfrm>
    </dsp:sp>
    <dsp:sp modelId="{DB454D59-2407-4CA2-AD5D-03C3A120D016}">
      <dsp:nvSpPr>
        <dsp:cNvPr id="0" name=""/>
        <dsp:cNvSpPr/>
      </dsp:nvSpPr>
      <dsp:spPr>
        <a:xfrm>
          <a:off x="1520923" y="1471587"/>
          <a:ext cx="1634300" cy="103778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8F4C67-F211-4D93-AA1F-6FC183ADB7E3}">
      <dsp:nvSpPr>
        <dsp:cNvPr id="0" name=""/>
        <dsp:cNvSpPr/>
      </dsp:nvSpPr>
      <dsp:spPr>
        <a:xfrm>
          <a:off x="1702511" y="1644096"/>
          <a:ext cx="1634300" cy="1037780"/>
        </a:xfrm>
        <a:prstGeom prst="roundRect">
          <a:avLst>
            <a:gd name="adj" fmla="val 10000"/>
          </a:avLst>
        </a:prstGeom>
        <a:solidFill>
          <a:schemeClr val="lt1">
            <a:alpha val="90000"/>
            <a:hueOff val="0"/>
            <a:satOff val="0"/>
            <a:lumOff val="0"/>
            <a:alphaOff val="0"/>
          </a:schemeClr>
        </a:solidFill>
        <a:ln w="19050" cap="flat" cmpd="sng" algn="ctr">
          <a:solidFill>
            <a:schemeClr val="tx2"/>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altLang="en-US" sz="1100" kern="1200" dirty="0">
              <a:solidFill>
                <a:srgbClr val="2C1600"/>
              </a:solidFill>
            </a:rPr>
            <a:t>Material Non-compliance affecting True &amp; Fair view of the Financial Statements</a:t>
          </a:r>
          <a:endParaRPr lang="en-IN" sz="1100" kern="1200" dirty="0"/>
        </a:p>
      </dsp:txBody>
      <dsp:txXfrm>
        <a:off x="1732907" y="1674492"/>
        <a:ext cx="1573508" cy="976988"/>
      </dsp:txXfrm>
    </dsp:sp>
    <dsp:sp modelId="{3F67C1D7-C186-4BE6-B075-CDBD51461CC4}">
      <dsp:nvSpPr>
        <dsp:cNvPr id="0" name=""/>
        <dsp:cNvSpPr/>
      </dsp:nvSpPr>
      <dsp:spPr>
        <a:xfrm>
          <a:off x="526089" y="2944847"/>
          <a:ext cx="1634300" cy="103778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10C897-B844-47FA-BA35-FE7162D4F1FC}">
      <dsp:nvSpPr>
        <dsp:cNvPr id="0" name=""/>
        <dsp:cNvSpPr/>
      </dsp:nvSpPr>
      <dsp:spPr>
        <a:xfrm>
          <a:off x="707678" y="3117356"/>
          <a:ext cx="1634300" cy="1037780"/>
        </a:xfrm>
        <a:prstGeom prst="roundRect">
          <a:avLst>
            <a:gd name="adj" fmla="val 10000"/>
          </a:avLst>
        </a:prstGeom>
        <a:solidFill>
          <a:schemeClr val="lt1">
            <a:alpha val="90000"/>
            <a:hueOff val="0"/>
            <a:satOff val="0"/>
            <a:lumOff val="0"/>
            <a:alphaOff val="0"/>
          </a:schemeClr>
        </a:solidFill>
        <a:ln w="19050" cap="flat" cmpd="sng" algn="ctr">
          <a:solidFill>
            <a:schemeClr val="tx2"/>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GB" altLang="en-US" sz="1100" i="1" u="sng" kern="1200" dirty="0">
              <a:solidFill>
                <a:srgbClr val="2C1600"/>
              </a:solidFill>
            </a:rPr>
            <a:t>Action against the Auditor(s): R</a:t>
          </a:r>
          <a:r>
            <a:rPr lang="en-GB" altLang="en-US" sz="1100" kern="1200" dirty="0">
              <a:solidFill>
                <a:srgbClr val="2C1600"/>
              </a:solidFill>
            </a:rPr>
            <a:t>efer the case to the Director (Discipline) </a:t>
          </a:r>
          <a:endParaRPr lang="en-GB" altLang="en-US" sz="1100" i="1" u="sng" kern="1200" dirty="0">
            <a:solidFill>
              <a:srgbClr val="2C1600"/>
            </a:solidFill>
          </a:endParaRPr>
        </a:p>
        <a:p>
          <a:pPr marL="0" lvl="0" indent="0" algn="l" defTabSz="488950">
            <a:lnSpc>
              <a:spcPct val="90000"/>
            </a:lnSpc>
            <a:spcBef>
              <a:spcPct val="0"/>
            </a:spcBef>
            <a:spcAft>
              <a:spcPct val="35000"/>
            </a:spcAft>
            <a:buNone/>
          </a:pPr>
          <a:endParaRPr lang="en-IN" sz="1100" kern="1200" dirty="0"/>
        </a:p>
      </dsp:txBody>
      <dsp:txXfrm>
        <a:off x="738074" y="3147752"/>
        <a:ext cx="1573508" cy="976988"/>
      </dsp:txXfrm>
    </dsp:sp>
    <dsp:sp modelId="{FA5F5FD8-CE89-431B-8BB8-1AF18494AB7D}">
      <dsp:nvSpPr>
        <dsp:cNvPr id="0" name=""/>
        <dsp:cNvSpPr/>
      </dsp:nvSpPr>
      <dsp:spPr>
        <a:xfrm>
          <a:off x="2951051" y="2947379"/>
          <a:ext cx="1634300" cy="103778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FFD98B-9015-407E-86C5-6EC62C133DA2}">
      <dsp:nvSpPr>
        <dsp:cNvPr id="0" name=""/>
        <dsp:cNvSpPr/>
      </dsp:nvSpPr>
      <dsp:spPr>
        <a:xfrm>
          <a:off x="3132640" y="3119888"/>
          <a:ext cx="1634300" cy="1037780"/>
        </a:xfrm>
        <a:prstGeom prst="roundRect">
          <a:avLst>
            <a:gd name="adj" fmla="val 10000"/>
          </a:avLst>
        </a:prstGeom>
        <a:solidFill>
          <a:schemeClr val="lt1">
            <a:alpha val="90000"/>
            <a:hueOff val="0"/>
            <a:satOff val="0"/>
            <a:lumOff val="0"/>
            <a:alphaOff val="0"/>
          </a:schemeClr>
        </a:solidFill>
        <a:ln w="19050" cap="flat" cmpd="sng" algn="ctr">
          <a:solidFill>
            <a:schemeClr val="tx2"/>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GB" altLang="en-US" sz="1100" i="1" u="sng" kern="1200" dirty="0">
              <a:solidFill>
                <a:srgbClr val="2C1600"/>
              </a:solidFill>
            </a:rPr>
            <a:t>Action against the Enterprise : </a:t>
          </a:r>
          <a:r>
            <a:rPr lang="en-GB" altLang="en-US" sz="1100" i="0" u="sng" kern="1200" dirty="0">
              <a:solidFill>
                <a:srgbClr val="2C1600"/>
              </a:solidFill>
            </a:rPr>
            <a:t>I</a:t>
          </a:r>
          <a:r>
            <a:rPr lang="en-US" altLang="en-US" sz="1100" kern="1200" dirty="0">
              <a:solidFill>
                <a:srgbClr val="2C1600"/>
              </a:solidFill>
            </a:rPr>
            <a:t>nform irregularity to the regulatory body relevant to the enterprise</a:t>
          </a:r>
          <a:endParaRPr lang="en-IN" sz="1100" kern="1200" dirty="0"/>
        </a:p>
      </dsp:txBody>
      <dsp:txXfrm>
        <a:off x="3163036" y="3150284"/>
        <a:ext cx="1573508" cy="976988"/>
      </dsp:txXfrm>
    </dsp:sp>
    <dsp:sp modelId="{6403F0E2-7832-49FE-B7A4-27B00D3ED480}">
      <dsp:nvSpPr>
        <dsp:cNvPr id="0" name=""/>
        <dsp:cNvSpPr/>
      </dsp:nvSpPr>
      <dsp:spPr>
        <a:xfrm>
          <a:off x="6512751" y="1436946"/>
          <a:ext cx="1634300" cy="103778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B023C2-DE9F-4109-8294-C20B7A503D42}">
      <dsp:nvSpPr>
        <dsp:cNvPr id="0" name=""/>
        <dsp:cNvSpPr/>
      </dsp:nvSpPr>
      <dsp:spPr>
        <a:xfrm>
          <a:off x="6694340" y="1609455"/>
          <a:ext cx="1634300" cy="1037780"/>
        </a:xfrm>
        <a:prstGeom prst="roundRect">
          <a:avLst>
            <a:gd name="adj" fmla="val 10000"/>
          </a:avLst>
        </a:prstGeom>
        <a:solidFill>
          <a:schemeClr val="lt1">
            <a:alpha val="90000"/>
            <a:hueOff val="0"/>
            <a:satOff val="0"/>
            <a:lumOff val="0"/>
            <a:alphaOff val="0"/>
          </a:schemeClr>
        </a:solidFill>
        <a:ln w="19050" cap="flat" cmpd="sng" algn="ctr">
          <a:solidFill>
            <a:schemeClr val="tx2"/>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altLang="en-US" sz="1100" kern="1200" dirty="0">
              <a:solidFill>
                <a:srgbClr val="2C1600"/>
              </a:solidFill>
            </a:rPr>
            <a:t>Non-compliance, which are not material and does not affect the True &amp; Fair view of the Financial Statements </a:t>
          </a:r>
          <a:endParaRPr lang="en-IN" sz="1100" kern="1200" dirty="0"/>
        </a:p>
      </dsp:txBody>
      <dsp:txXfrm>
        <a:off x="6724736" y="1639851"/>
        <a:ext cx="1573508" cy="976988"/>
      </dsp:txXfrm>
    </dsp:sp>
    <dsp:sp modelId="{60E5B1F4-D669-401F-A5EE-096F2D846CE3}">
      <dsp:nvSpPr>
        <dsp:cNvPr id="0" name=""/>
        <dsp:cNvSpPr/>
      </dsp:nvSpPr>
      <dsp:spPr>
        <a:xfrm>
          <a:off x="5720426" y="3007435"/>
          <a:ext cx="4888845" cy="1037780"/>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D46015-DB48-4C8D-82BB-7ABCC08CE3D6}">
      <dsp:nvSpPr>
        <dsp:cNvPr id="0" name=""/>
        <dsp:cNvSpPr/>
      </dsp:nvSpPr>
      <dsp:spPr>
        <a:xfrm>
          <a:off x="5902015" y="3179945"/>
          <a:ext cx="4888845" cy="1037780"/>
        </a:xfrm>
        <a:prstGeom prst="roundRect">
          <a:avLst>
            <a:gd name="adj" fmla="val 10000"/>
          </a:avLst>
        </a:prstGeom>
        <a:solidFill>
          <a:schemeClr val="lt1">
            <a:alpha val="90000"/>
            <a:hueOff val="0"/>
            <a:satOff val="0"/>
            <a:lumOff val="0"/>
            <a:alphaOff val="0"/>
          </a:schemeClr>
        </a:solidFill>
        <a:ln w="19050" cap="flat" cmpd="sng" algn="ctr">
          <a:solidFill>
            <a:schemeClr val="tx2"/>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altLang="en-US" sz="1100" i="1" u="sng" kern="1200" dirty="0">
              <a:solidFill>
                <a:srgbClr val="2C1600"/>
              </a:solidFill>
            </a:rPr>
            <a:t>Bring the non-compliance to the attention of the auditor </a:t>
          </a:r>
          <a:r>
            <a:rPr lang="en-US" altLang="en-US" sz="1100" i="1" kern="1200" dirty="0">
              <a:solidFill>
                <a:srgbClr val="2C1600"/>
              </a:solidFill>
            </a:rPr>
            <a:t>by way of advisory.</a:t>
          </a:r>
          <a:r>
            <a:rPr lang="en-US" altLang="en-US" sz="1100" i="1" kern="1200" dirty="0">
              <a:solidFill>
                <a:srgbClr val="FF0000"/>
              </a:solidFill>
            </a:rPr>
            <a:t> </a:t>
          </a:r>
          <a:r>
            <a:rPr lang="en-US" altLang="en-US" sz="1100" i="1" kern="1200" dirty="0">
              <a:solidFill>
                <a:schemeClr val="tx1"/>
              </a:solidFill>
            </a:rPr>
            <a:t>To make </a:t>
          </a:r>
          <a:r>
            <a:rPr lang="en-US" sz="1100" b="0" i="1" kern="1200" dirty="0">
              <a:solidFill>
                <a:schemeClr val="tx1"/>
              </a:solidFill>
            </a:rPr>
            <a:t>regulatory mechanism of the Institute more effective share relevant details with </a:t>
          </a:r>
          <a:r>
            <a:rPr lang="en-US" sz="1100" b="0" i="1" u="sng" kern="1200" dirty="0">
              <a:solidFill>
                <a:schemeClr val="tx1"/>
              </a:solidFill>
            </a:rPr>
            <a:t>Peer Review Board </a:t>
          </a:r>
          <a:r>
            <a:rPr lang="en-US" sz="1100" b="0" i="1" kern="1200" dirty="0">
              <a:solidFill>
                <a:schemeClr val="tx1"/>
              </a:solidFill>
            </a:rPr>
            <a:t>so that it may accordingly be considered during the Peer Review</a:t>
          </a:r>
          <a:endParaRPr lang="en-US" altLang="en-US" sz="1100" i="1" kern="1200" dirty="0">
            <a:solidFill>
              <a:schemeClr val="tx1"/>
            </a:solidFill>
          </a:endParaRPr>
        </a:p>
      </dsp:txBody>
      <dsp:txXfrm>
        <a:off x="5932411" y="3210341"/>
        <a:ext cx="4828053" cy="97698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3D18FA-6AE8-419F-85D7-C3822C64A293}">
      <dsp:nvSpPr>
        <dsp:cNvPr id="0" name=""/>
        <dsp:cNvSpPr/>
      </dsp:nvSpPr>
      <dsp:spPr>
        <a:xfrm>
          <a:off x="5963512" y="441"/>
          <a:ext cx="4300770" cy="1721868"/>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415" tIns="18415" rIns="18415" bIns="18415" numCol="1" spcCol="1270" anchor="t" anchorCtr="0">
          <a:noAutofit/>
        </a:bodyPr>
        <a:lstStyle/>
        <a:p>
          <a:pPr marL="285750" lvl="1" indent="-285750" algn="l" defTabSz="1289050">
            <a:lnSpc>
              <a:spcPct val="90000"/>
            </a:lnSpc>
            <a:spcBef>
              <a:spcPct val="0"/>
            </a:spcBef>
            <a:spcAft>
              <a:spcPct val="15000"/>
            </a:spcAft>
            <a:buChar char="•"/>
          </a:pPr>
          <a:r>
            <a:rPr lang="en-US" sz="2900" kern="1200" dirty="0"/>
            <a:t>For Yes – 4 Points</a:t>
          </a:r>
        </a:p>
        <a:p>
          <a:pPr marL="285750" lvl="1" indent="-285750" algn="l" defTabSz="1289050">
            <a:lnSpc>
              <a:spcPct val="90000"/>
            </a:lnSpc>
            <a:spcBef>
              <a:spcPct val="0"/>
            </a:spcBef>
            <a:spcAft>
              <a:spcPct val="15000"/>
            </a:spcAft>
            <a:buChar char="•"/>
          </a:pPr>
          <a:r>
            <a:rPr lang="en-US" sz="2900" kern="1200" dirty="0"/>
            <a:t>For No – 0 Point</a:t>
          </a:r>
          <a:endParaRPr lang="en-IN" sz="2900" kern="1200" dirty="0"/>
        </a:p>
        <a:p>
          <a:pPr marL="285750" lvl="1" indent="-285750" algn="l" defTabSz="1289050">
            <a:lnSpc>
              <a:spcPct val="90000"/>
            </a:lnSpc>
            <a:spcBef>
              <a:spcPct val="0"/>
            </a:spcBef>
            <a:spcAft>
              <a:spcPct val="15000"/>
            </a:spcAft>
            <a:buChar char="•"/>
          </a:pPr>
          <a:r>
            <a:rPr lang="en-US" sz="2900" kern="1200" dirty="0">
              <a:solidFill>
                <a:prstClr val="black">
                  <a:hueOff val="0"/>
                  <a:satOff val="0"/>
                  <a:lumOff val="0"/>
                  <a:alphaOff val="0"/>
                </a:prstClr>
              </a:solidFill>
              <a:latin typeface="Franklin Gothic Book"/>
              <a:ea typeface="+mn-ea"/>
              <a:cs typeface="+mn-cs"/>
            </a:rPr>
            <a:t>Max score=4</a:t>
          </a:r>
          <a:endParaRPr lang="en-US" sz="2900" kern="1200" dirty="0"/>
        </a:p>
      </dsp:txBody>
      <dsp:txXfrm>
        <a:off x="5963512" y="215675"/>
        <a:ext cx="3655070" cy="1291401"/>
      </dsp:txXfrm>
    </dsp:sp>
    <dsp:sp modelId="{7ED0DCD3-338B-4B84-BDEB-CB38A499063F}">
      <dsp:nvSpPr>
        <dsp:cNvPr id="0" name=""/>
        <dsp:cNvSpPr/>
      </dsp:nvSpPr>
      <dsp:spPr>
        <a:xfrm>
          <a:off x="491462" y="441"/>
          <a:ext cx="5472049" cy="1721868"/>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rPr>
            <a:t>(</a:t>
          </a:r>
          <a:r>
            <a:rPr lang="en-US" sz="2400" b="1" kern="1200" dirty="0" err="1">
              <a:solidFill>
                <a:schemeClr val="bg1"/>
              </a:solidFill>
            </a:rPr>
            <a:t>i</a:t>
          </a:r>
          <a:r>
            <a:rPr lang="en-US" sz="2400" b="1" kern="1200" dirty="0">
              <a:solidFill>
                <a:schemeClr val="bg1"/>
              </a:solidFill>
            </a:rPr>
            <a:t>) Does the firm carry out a     Capacity planning for each Engagement?</a:t>
          </a:r>
        </a:p>
      </dsp:txBody>
      <dsp:txXfrm>
        <a:off x="575517" y="84496"/>
        <a:ext cx="5303939" cy="1553758"/>
      </dsp:txXfrm>
    </dsp:sp>
    <dsp:sp modelId="{B028D22A-9843-43B9-9C60-9130E4FD2F11}">
      <dsp:nvSpPr>
        <dsp:cNvPr id="0" name=""/>
        <dsp:cNvSpPr/>
      </dsp:nvSpPr>
      <dsp:spPr>
        <a:xfrm>
          <a:off x="5953046" y="1894496"/>
          <a:ext cx="4227782" cy="1721868"/>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415" tIns="18415" rIns="18415" bIns="18415" numCol="1" spcCol="1270" anchor="t" anchorCtr="0">
          <a:noAutofit/>
        </a:bodyPr>
        <a:lstStyle/>
        <a:p>
          <a:pPr marL="285750" lvl="1" indent="-285750" algn="l" defTabSz="1289050">
            <a:lnSpc>
              <a:spcPct val="90000"/>
            </a:lnSpc>
            <a:spcBef>
              <a:spcPct val="0"/>
            </a:spcBef>
            <a:spcAft>
              <a:spcPct val="15000"/>
            </a:spcAft>
            <a:buChar char="•"/>
          </a:pPr>
          <a:r>
            <a:rPr lang="en-US" sz="2900" kern="1200" dirty="0"/>
            <a:t>For Yes – 4 Points</a:t>
          </a:r>
        </a:p>
        <a:p>
          <a:pPr marL="285750" lvl="1" indent="-285750" algn="l" defTabSz="1289050">
            <a:lnSpc>
              <a:spcPct val="90000"/>
            </a:lnSpc>
            <a:spcBef>
              <a:spcPct val="0"/>
            </a:spcBef>
            <a:spcAft>
              <a:spcPct val="15000"/>
            </a:spcAft>
            <a:buChar char="•"/>
          </a:pPr>
          <a:r>
            <a:rPr lang="en-US" sz="2900" kern="1200"/>
            <a:t>For No – 0 Point</a:t>
          </a:r>
          <a:endParaRPr lang="en-IN" sz="2900" kern="1200" dirty="0"/>
        </a:p>
        <a:p>
          <a:pPr marL="285750" lvl="1" indent="-285750" algn="l" defTabSz="1289050">
            <a:lnSpc>
              <a:spcPct val="90000"/>
            </a:lnSpc>
            <a:spcBef>
              <a:spcPct val="0"/>
            </a:spcBef>
            <a:spcAft>
              <a:spcPct val="15000"/>
            </a:spcAft>
            <a:buChar char="•"/>
          </a:pPr>
          <a:r>
            <a:rPr lang="en-US" sz="2900" kern="1200" dirty="0">
              <a:solidFill>
                <a:prstClr val="black">
                  <a:hueOff val="0"/>
                  <a:satOff val="0"/>
                  <a:lumOff val="0"/>
                  <a:alphaOff val="0"/>
                </a:prstClr>
              </a:solidFill>
              <a:latin typeface="Franklin Gothic Book"/>
              <a:ea typeface="+mn-ea"/>
              <a:cs typeface="+mn-cs"/>
            </a:rPr>
            <a:t>Max score=4</a:t>
          </a:r>
          <a:endParaRPr lang="en-US" sz="2900" kern="1200" dirty="0"/>
        </a:p>
      </dsp:txBody>
      <dsp:txXfrm>
        <a:off x="5953046" y="2109730"/>
        <a:ext cx="3582082" cy="1291401"/>
      </dsp:txXfrm>
    </dsp:sp>
    <dsp:sp modelId="{83942F4F-3C6E-4FA6-9982-0BFEF8ED7589}">
      <dsp:nvSpPr>
        <dsp:cNvPr id="0" name=""/>
        <dsp:cNvSpPr/>
      </dsp:nvSpPr>
      <dsp:spPr>
        <a:xfrm>
          <a:off x="574916" y="1894496"/>
          <a:ext cx="5378130" cy="1721868"/>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rPr>
            <a:t>(ii) Is a process of Budgeting &amp; planning of efforts required  maintained                       (hours/days/weeks)?	</a:t>
          </a:r>
        </a:p>
      </dsp:txBody>
      <dsp:txXfrm>
        <a:off x="658971" y="1978551"/>
        <a:ext cx="5210020" cy="155375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4C6B3-524E-4C6B-94B3-6CEE51EF0759}">
      <dsp:nvSpPr>
        <dsp:cNvPr id="0" name=""/>
        <dsp:cNvSpPr/>
      </dsp:nvSpPr>
      <dsp:spPr>
        <a:xfrm rot="5400000">
          <a:off x="7780226" y="-823748"/>
          <a:ext cx="2175674" cy="4025223"/>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Up to 10% – 0 Point</a:t>
          </a:r>
        </a:p>
        <a:p>
          <a:pPr marL="114300" lvl="1" indent="-114300" algn="l" defTabSz="622300">
            <a:lnSpc>
              <a:spcPct val="90000"/>
            </a:lnSpc>
            <a:spcBef>
              <a:spcPct val="0"/>
            </a:spcBef>
            <a:spcAft>
              <a:spcPct val="15000"/>
            </a:spcAft>
            <a:buChar char="•"/>
          </a:pPr>
          <a:r>
            <a:rPr lang="en-US" sz="1400" kern="1200" dirty="0"/>
            <a:t>More than 10% and up to 30% – 4 Points</a:t>
          </a:r>
          <a:endParaRPr lang="en-IN" sz="1400" kern="1200" dirty="0"/>
        </a:p>
        <a:p>
          <a:pPr marL="114300" lvl="1" indent="-114300" algn="l" defTabSz="622300">
            <a:lnSpc>
              <a:spcPct val="90000"/>
            </a:lnSpc>
            <a:spcBef>
              <a:spcPct val="0"/>
            </a:spcBef>
            <a:spcAft>
              <a:spcPct val="15000"/>
            </a:spcAft>
            <a:buChar char="•"/>
          </a:pPr>
          <a:r>
            <a:rPr lang="en-US" sz="1400" kern="1200" dirty="0"/>
            <a:t>More than 30% and up to 50% – 8 Points</a:t>
          </a:r>
          <a:endParaRPr lang="en-IN" sz="1400" kern="1200" dirty="0"/>
        </a:p>
        <a:p>
          <a:pPr marL="114300" lvl="1" indent="-114300" algn="l" defTabSz="622300">
            <a:lnSpc>
              <a:spcPct val="90000"/>
            </a:lnSpc>
            <a:spcBef>
              <a:spcPct val="0"/>
            </a:spcBef>
            <a:spcAft>
              <a:spcPct val="15000"/>
            </a:spcAft>
            <a:buChar char="•"/>
          </a:pPr>
          <a:r>
            <a:rPr lang="en-US" sz="1400" kern="1200" dirty="0"/>
            <a:t>More than 50% and up to 70% – 12 Points</a:t>
          </a:r>
          <a:endParaRPr lang="en-IN" sz="1400" kern="1200" dirty="0"/>
        </a:p>
        <a:p>
          <a:pPr marL="114300" lvl="1" indent="-114300" algn="l" defTabSz="622300">
            <a:lnSpc>
              <a:spcPct val="90000"/>
            </a:lnSpc>
            <a:spcBef>
              <a:spcPct val="0"/>
            </a:spcBef>
            <a:spcAft>
              <a:spcPct val="15000"/>
            </a:spcAft>
            <a:buChar char="•"/>
          </a:pPr>
          <a:r>
            <a:rPr lang="en-US" sz="1400" kern="1200" dirty="0"/>
            <a:t>More than 70% and up to 90% – 16 Points</a:t>
          </a:r>
          <a:endParaRPr lang="en-IN" sz="1400" kern="1200" dirty="0"/>
        </a:p>
        <a:p>
          <a:pPr marL="114300" lvl="1" indent="-114300" algn="l" defTabSz="622300">
            <a:lnSpc>
              <a:spcPct val="90000"/>
            </a:lnSpc>
            <a:spcBef>
              <a:spcPct val="0"/>
            </a:spcBef>
            <a:spcAft>
              <a:spcPct val="15000"/>
            </a:spcAft>
            <a:buChar char="•"/>
          </a:pPr>
          <a:r>
            <a:rPr lang="en-US" sz="1400" kern="1200" dirty="0"/>
            <a:t>More than 90% – 20 Points</a:t>
          </a:r>
          <a:endParaRPr lang="en-IN" sz="1400" kern="1200" dirty="0"/>
        </a:p>
        <a:p>
          <a:pPr marL="114300" lvl="1" indent="-114300" algn="l" defTabSz="622300">
            <a:lnSpc>
              <a:spcPct val="90000"/>
            </a:lnSpc>
            <a:spcBef>
              <a:spcPct val="0"/>
            </a:spcBef>
            <a:spcAft>
              <a:spcPct val="15000"/>
            </a:spcAft>
            <a:buChar char="•"/>
          </a:pPr>
          <a:r>
            <a:rPr lang="en-US" sz="1400" kern="1200" dirty="0">
              <a:solidFill>
                <a:prstClr val="black">
                  <a:hueOff val="0"/>
                  <a:satOff val="0"/>
                  <a:lumOff val="0"/>
                  <a:alphaOff val="0"/>
                </a:prstClr>
              </a:solidFill>
              <a:latin typeface="Franklin Gothic Book"/>
              <a:ea typeface="+mn-ea"/>
              <a:cs typeface="+mn-cs"/>
            </a:rPr>
            <a:t>Max score=20</a:t>
          </a:r>
          <a:endParaRPr lang="en-US" sz="1400" kern="1200" dirty="0"/>
        </a:p>
      </dsp:txBody>
      <dsp:txXfrm rot="-5400000">
        <a:off x="6855452" y="207234"/>
        <a:ext cx="3919015" cy="1963258"/>
      </dsp:txXfrm>
    </dsp:sp>
    <dsp:sp modelId="{8783888D-EAA4-40CE-BEF4-4FF109AF9A1F}">
      <dsp:nvSpPr>
        <dsp:cNvPr id="0" name=""/>
        <dsp:cNvSpPr/>
      </dsp:nvSpPr>
      <dsp:spPr>
        <a:xfrm>
          <a:off x="59397" y="305529"/>
          <a:ext cx="6380189" cy="1721806"/>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tx1"/>
              </a:solidFill>
            </a:rPr>
            <a:t>(</a:t>
          </a:r>
          <a:r>
            <a:rPr lang="en-US" sz="2000" kern="1200" dirty="0">
              <a:solidFill>
                <a:schemeClr val="bg1"/>
              </a:solidFill>
            </a:rPr>
            <a:t>iii) Are budget vs Actual analysis of time and efforts spent carried out to identify the costing and pricing </a:t>
          </a:r>
          <a:r>
            <a:rPr lang="en-US" sz="2400" kern="1200" dirty="0">
              <a:solidFill>
                <a:schemeClr val="bg1"/>
              </a:solidFill>
            </a:rPr>
            <a:t>?</a:t>
          </a:r>
          <a:endParaRPr lang="en-US" sz="1800" kern="1200" dirty="0">
            <a:solidFill>
              <a:schemeClr val="bg1"/>
            </a:solidFill>
          </a:endParaRPr>
        </a:p>
      </dsp:txBody>
      <dsp:txXfrm>
        <a:off x="143449" y="389581"/>
        <a:ext cx="6212085" cy="1553702"/>
      </dsp:txXfrm>
    </dsp:sp>
    <dsp:sp modelId="{2BC2503E-42D2-4C99-9835-4EDA6BECF6B5}">
      <dsp:nvSpPr>
        <dsp:cNvPr id="0" name=""/>
        <dsp:cNvSpPr/>
      </dsp:nvSpPr>
      <dsp:spPr>
        <a:xfrm rot="5400000">
          <a:off x="8285669" y="1021744"/>
          <a:ext cx="1051533" cy="413848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For Yes – 8 Points</a:t>
          </a:r>
        </a:p>
        <a:p>
          <a:pPr marL="228600" lvl="1" indent="-228600" algn="l" defTabSz="889000">
            <a:lnSpc>
              <a:spcPct val="90000"/>
            </a:lnSpc>
            <a:spcBef>
              <a:spcPct val="0"/>
            </a:spcBef>
            <a:spcAft>
              <a:spcPct val="15000"/>
            </a:spcAft>
            <a:buChar char="•"/>
          </a:pPr>
          <a:r>
            <a:rPr lang="en-US" sz="2000" kern="1200" dirty="0"/>
            <a:t>For No – 0 Point</a:t>
          </a:r>
          <a:endParaRPr lang="en-IN" sz="2000" kern="1200" dirty="0"/>
        </a:p>
        <a:p>
          <a:pPr marL="228600" lvl="1" indent="-228600" algn="l" defTabSz="889000">
            <a:lnSpc>
              <a:spcPct val="90000"/>
            </a:lnSpc>
            <a:spcBef>
              <a:spcPct val="0"/>
            </a:spcBef>
            <a:spcAft>
              <a:spcPct val="15000"/>
            </a:spcAft>
            <a:buChar char="•"/>
          </a:pPr>
          <a:r>
            <a:rPr lang="en-US" sz="2000" kern="1200" dirty="0">
              <a:solidFill>
                <a:prstClr val="black">
                  <a:hueOff val="0"/>
                  <a:satOff val="0"/>
                  <a:lumOff val="0"/>
                  <a:alphaOff val="0"/>
                </a:prstClr>
              </a:solidFill>
              <a:latin typeface="Franklin Gothic Book"/>
              <a:ea typeface="+mn-ea"/>
              <a:cs typeface="+mn-cs"/>
            </a:rPr>
            <a:t>Max score=20</a:t>
          </a:r>
          <a:endParaRPr lang="en-US" sz="2000" kern="1200" dirty="0"/>
        </a:p>
      </dsp:txBody>
      <dsp:txXfrm rot="-5400000">
        <a:off x="6742196" y="2616549"/>
        <a:ext cx="4087148" cy="948869"/>
      </dsp:txXfrm>
    </dsp:sp>
    <dsp:sp modelId="{7D2336DB-5C5A-4964-B526-D16BD54A2E49}">
      <dsp:nvSpPr>
        <dsp:cNvPr id="0" name=""/>
        <dsp:cNvSpPr/>
      </dsp:nvSpPr>
      <dsp:spPr>
        <a:xfrm>
          <a:off x="237631" y="2241442"/>
          <a:ext cx="5931225" cy="1654206"/>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bg1"/>
              </a:solidFill>
            </a:rPr>
            <a:t>(</a:t>
          </a:r>
          <a:r>
            <a:rPr lang="en-US" sz="1800" b="1" kern="1200" dirty="0">
              <a:solidFill>
                <a:schemeClr val="bg1"/>
              </a:solidFill>
            </a:rPr>
            <a:t>iv) Does the firm deploy technology for monitoring efforts spent – </a:t>
          </a:r>
          <a:r>
            <a:rPr lang="en-US" sz="1800" b="1" kern="1200" dirty="0" err="1">
              <a:solidFill>
                <a:schemeClr val="bg1"/>
              </a:solidFill>
            </a:rPr>
            <a:t>Utilisation</a:t>
          </a:r>
          <a:r>
            <a:rPr lang="en-US" sz="1800" b="1" kern="1200" dirty="0">
              <a:solidFill>
                <a:schemeClr val="bg1"/>
              </a:solidFill>
            </a:rPr>
            <a:t> of tools to track each activity ( similar to project management – Say timesheets, task management etc.) </a:t>
          </a:r>
          <a:r>
            <a:rPr lang="en-US" sz="1800" b="1" kern="1200" dirty="0">
              <a:solidFill>
                <a:srgbClr val="FFFF00"/>
              </a:solidFill>
            </a:rPr>
            <a:t>Note: DCMM Version 2 may be referred to arrive at the technical maturity of the firm/ CA. </a:t>
          </a:r>
        </a:p>
      </dsp:txBody>
      <dsp:txXfrm>
        <a:off x="318383" y="2322194"/>
        <a:ext cx="5769721" cy="149270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4C6B3-524E-4C6B-94B3-6CEE51EF0759}">
      <dsp:nvSpPr>
        <dsp:cNvPr id="0" name=""/>
        <dsp:cNvSpPr/>
      </dsp:nvSpPr>
      <dsp:spPr>
        <a:xfrm rot="5400000">
          <a:off x="8411189" y="-1412935"/>
          <a:ext cx="910072" cy="4660754"/>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244600">
            <a:lnSpc>
              <a:spcPct val="90000"/>
            </a:lnSpc>
            <a:spcBef>
              <a:spcPct val="0"/>
            </a:spcBef>
            <a:spcAft>
              <a:spcPct val="15000"/>
            </a:spcAft>
            <a:buChar char="•"/>
          </a:pPr>
          <a:endParaRPr lang="en-US" sz="2800" kern="1200" dirty="0"/>
        </a:p>
        <a:p>
          <a:pPr marL="228600" lvl="1" indent="-228600" algn="l" defTabSz="889000">
            <a:lnSpc>
              <a:spcPct val="90000"/>
            </a:lnSpc>
            <a:spcBef>
              <a:spcPct val="0"/>
            </a:spcBef>
            <a:spcAft>
              <a:spcPct val="15000"/>
            </a:spcAft>
            <a:buChar char="•"/>
          </a:pPr>
          <a:r>
            <a:rPr lang="en-US" sz="2000" kern="1200" dirty="0"/>
            <a:t>For Yes – 8 Points</a:t>
          </a:r>
        </a:p>
        <a:p>
          <a:pPr marL="228600" lvl="1" indent="-228600" algn="l" defTabSz="889000">
            <a:lnSpc>
              <a:spcPct val="90000"/>
            </a:lnSpc>
            <a:spcBef>
              <a:spcPct val="0"/>
            </a:spcBef>
            <a:spcAft>
              <a:spcPct val="15000"/>
            </a:spcAft>
            <a:buChar char="•"/>
          </a:pPr>
          <a:r>
            <a:rPr lang="en-US" sz="2000" kern="1200" dirty="0"/>
            <a:t>For No – 0 Point</a:t>
          </a:r>
        </a:p>
        <a:p>
          <a:pPr marL="285750" lvl="1" indent="-285750" algn="l" defTabSz="1600200">
            <a:lnSpc>
              <a:spcPct val="90000"/>
            </a:lnSpc>
            <a:spcBef>
              <a:spcPct val="0"/>
            </a:spcBef>
            <a:spcAft>
              <a:spcPct val="15000"/>
            </a:spcAft>
            <a:buChar char="•"/>
          </a:pPr>
          <a:endParaRPr lang="en-US" sz="3600" kern="1200" dirty="0"/>
        </a:p>
      </dsp:txBody>
      <dsp:txXfrm rot="-5400000">
        <a:off x="6535848" y="506832"/>
        <a:ext cx="4616328" cy="821220"/>
      </dsp:txXfrm>
    </dsp:sp>
    <dsp:sp modelId="{8783888D-EAA4-40CE-BEF4-4FF109AF9A1F}">
      <dsp:nvSpPr>
        <dsp:cNvPr id="0" name=""/>
        <dsp:cNvSpPr/>
      </dsp:nvSpPr>
      <dsp:spPr>
        <a:xfrm>
          <a:off x="465625" y="142739"/>
          <a:ext cx="5453228" cy="1596730"/>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rPr>
            <a:t>(</a:t>
          </a:r>
          <a:r>
            <a:rPr lang="en-US" sz="2000" b="1" kern="1200" dirty="0" err="1">
              <a:solidFill>
                <a:schemeClr val="bg1"/>
              </a:solidFill>
            </a:rPr>
            <a:t>i</a:t>
          </a:r>
          <a:r>
            <a:rPr lang="en-US" sz="2000" b="1" kern="1200" dirty="0">
              <a:solidFill>
                <a:schemeClr val="bg1"/>
              </a:solidFill>
            </a:rPr>
            <a:t>) Does the firm have a partner review/ Quality review for all audit assignments and is there a document of time spent for review  of all engagements ? </a:t>
          </a:r>
          <a:endParaRPr lang="en-US" sz="2400" b="1" kern="1200" dirty="0">
            <a:solidFill>
              <a:schemeClr val="bg1"/>
            </a:solidFill>
          </a:endParaRPr>
        </a:p>
      </dsp:txBody>
      <dsp:txXfrm>
        <a:off x="543571" y="220685"/>
        <a:ext cx="5297336" cy="1440838"/>
      </dsp:txXfrm>
    </dsp:sp>
    <dsp:sp modelId="{2BC2503E-42D2-4C99-9835-4EDA6BECF6B5}">
      <dsp:nvSpPr>
        <dsp:cNvPr id="0" name=""/>
        <dsp:cNvSpPr/>
      </dsp:nvSpPr>
      <dsp:spPr>
        <a:xfrm rot="5400000">
          <a:off x="7768516" y="467608"/>
          <a:ext cx="2220115" cy="4636057"/>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Up to 10% – 0 Point</a:t>
          </a:r>
        </a:p>
        <a:p>
          <a:pPr marL="171450" lvl="1" indent="-171450" algn="l" defTabSz="755650">
            <a:lnSpc>
              <a:spcPct val="90000"/>
            </a:lnSpc>
            <a:spcBef>
              <a:spcPct val="0"/>
            </a:spcBef>
            <a:spcAft>
              <a:spcPct val="15000"/>
            </a:spcAft>
            <a:buChar char="•"/>
          </a:pPr>
          <a:r>
            <a:rPr lang="en-US" sz="1700" kern="1200" dirty="0"/>
            <a:t>More than 10% and up to 30% – 4 Points</a:t>
          </a:r>
        </a:p>
        <a:p>
          <a:pPr marL="171450" lvl="1" indent="-171450" algn="l" defTabSz="755650">
            <a:lnSpc>
              <a:spcPct val="90000"/>
            </a:lnSpc>
            <a:spcBef>
              <a:spcPct val="0"/>
            </a:spcBef>
            <a:spcAft>
              <a:spcPct val="15000"/>
            </a:spcAft>
            <a:buChar char="•"/>
          </a:pPr>
          <a:r>
            <a:rPr lang="en-US" sz="1700" kern="1200" dirty="0"/>
            <a:t>More than 30% and up to 50% – 8 Points</a:t>
          </a:r>
        </a:p>
        <a:p>
          <a:pPr marL="171450" lvl="1" indent="-171450" algn="l" defTabSz="755650">
            <a:lnSpc>
              <a:spcPct val="90000"/>
            </a:lnSpc>
            <a:spcBef>
              <a:spcPct val="0"/>
            </a:spcBef>
            <a:spcAft>
              <a:spcPct val="15000"/>
            </a:spcAft>
            <a:buChar char="•"/>
          </a:pPr>
          <a:r>
            <a:rPr lang="en-US" sz="1700" kern="1200" dirty="0"/>
            <a:t>More than 50% and up to 70% – 12 Points</a:t>
          </a:r>
        </a:p>
        <a:p>
          <a:pPr marL="171450" lvl="1" indent="-171450" algn="l" defTabSz="755650">
            <a:lnSpc>
              <a:spcPct val="90000"/>
            </a:lnSpc>
            <a:spcBef>
              <a:spcPct val="0"/>
            </a:spcBef>
            <a:spcAft>
              <a:spcPct val="15000"/>
            </a:spcAft>
            <a:buChar char="•"/>
          </a:pPr>
          <a:r>
            <a:rPr lang="en-US" sz="1700" kern="1200" dirty="0"/>
            <a:t>More than 70% and up to 90% – 16 Points</a:t>
          </a:r>
        </a:p>
        <a:p>
          <a:pPr marL="171450" lvl="1" indent="-171450" algn="l" defTabSz="755650">
            <a:lnSpc>
              <a:spcPct val="90000"/>
            </a:lnSpc>
            <a:spcBef>
              <a:spcPct val="0"/>
            </a:spcBef>
            <a:spcAft>
              <a:spcPct val="15000"/>
            </a:spcAft>
            <a:buChar char="•"/>
          </a:pPr>
          <a:r>
            <a:rPr lang="en-US" sz="1700" kern="1200" dirty="0"/>
            <a:t>More than 90% – 20 Points</a:t>
          </a:r>
        </a:p>
      </dsp:txBody>
      <dsp:txXfrm rot="-5400000">
        <a:off x="6560546" y="1783956"/>
        <a:ext cx="4527680" cy="2003361"/>
      </dsp:txXfrm>
    </dsp:sp>
    <dsp:sp modelId="{7D2336DB-5C5A-4964-B526-D16BD54A2E49}">
      <dsp:nvSpPr>
        <dsp:cNvPr id="0" name=""/>
        <dsp:cNvSpPr/>
      </dsp:nvSpPr>
      <dsp:spPr>
        <a:xfrm>
          <a:off x="352014" y="1896013"/>
          <a:ext cx="5856516" cy="1777248"/>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rPr>
            <a:t>(ii) Total engagements having concluded to be satisfactory as per quality review vs No of engagements quality reviewed</a:t>
          </a:r>
        </a:p>
      </dsp:txBody>
      <dsp:txXfrm>
        <a:off x="438772" y="1982771"/>
        <a:ext cx="5683000" cy="160373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83888D-EAA4-40CE-BEF4-4FF109AF9A1F}">
      <dsp:nvSpPr>
        <dsp:cNvPr id="0" name=""/>
        <dsp:cNvSpPr/>
      </dsp:nvSpPr>
      <dsp:spPr>
        <a:xfrm>
          <a:off x="48140" y="194616"/>
          <a:ext cx="6408204" cy="1215787"/>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rPr>
            <a:t>(iii) No. of engagements without findings by ICAI, Committees of  ICAI  and  regulators that require significant improvements</a:t>
          </a:r>
        </a:p>
      </dsp:txBody>
      <dsp:txXfrm>
        <a:off x="107490" y="253966"/>
        <a:ext cx="6289504" cy="1097087"/>
      </dsp:txXfrm>
    </dsp:sp>
    <dsp:sp modelId="{2BC2503E-42D2-4C99-9835-4EDA6BECF6B5}">
      <dsp:nvSpPr>
        <dsp:cNvPr id="0" name=""/>
        <dsp:cNvSpPr/>
      </dsp:nvSpPr>
      <dsp:spPr>
        <a:xfrm rot="5400000">
          <a:off x="6893500" y="-254059"/>
          <a:ext cx="2027270" cy="5947081"/>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a:t>For the presence of documentation in the critical areas of Ethical requirements, Acceptance and continuance of client relationships and specific engagements, and Engagement performance – 6 Points</a:t>
          </a:r>
        </a:p>
        <a:p>
          <a:pPr marL="171450" lvl="1" indent="-171450" algn="l" defTabSz="711200">
            <a:lnSpc>
              <a:spcPct val="90000"/>
            </a:lnSpc>
            <a:spcBef>
              <a:spcPct val="0"/>
            </a:spcBef>
            <a:spcAft>
              <a:spcPct val="15000"/>
            </a:spcAft>
            <a:buChar char="•"/>
          </a:pPr>
          <a:r>
            <a:rPr lang="en-US" sz="1600" kern="1200" dirty="0"/>
            <a:t>For the presence of documentation in the areas of Leadership responsibilities for quality within the firm, Human resources, and Monitoring – 6 Points</a:t>
          </a:r>
        </a:p>
      </dsp:txBody>
      <dsp:txXfrm rot="-5400000">
        <a:off x="4933595" y="1804809"/>
        <a:ext cx="5848118" cy="1829344"/>
      </dsp:txXfrm>
    </dsp:sp>
    <dsp:sp modelId="{7D2336DB-5C5A-4964-B526-D16BD54A2E49}">
      <dsp:nvSpPr>
        <dsp:cNvPr id="0" name=""/>
        <dsp:cNvSpPr/>
      </dsp:nvSpPr>
      <dsp:spPr>
        <a:xfrm>
          <a:off x="51078" y="1954677"/>
          <a:ext cx="4170867" cy="1615679"/>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rPr>
            <a:t>(iv) Documentation of the firm in accordance with SQC 1</a:t>
          </a:r>
        </a:p>
      </dsp:txBody>
      <dsp:txXfrm>
        <a:off x="129949" y="2033548"/>
        <a:ext cx="4013125" cy="145793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F9D900-F41E-4524-9C05-6E35AE9A31DD}">
      <dsp:nvSpPr>
        <dsp:cNvPr id="0" name=""/>
        <dsp:cNvSpPr/>
      </dsp:nvSpPr>
      <dsp:spPr>
        <a:xfrm>
          <a:off x="69240" y="0"/>
          <a:ext cx="5024888" cy="3672224"/>
        </a:xfrm>
        <a:prstGeom prst="roundRect">
          <a:avLst>
            <a:gd name="adj" fmla="val 10000"/>
          </a:avLst>
        </a:prstGeom>
        <a:solidFill>
          <a:srgbClr val="134F70"/>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endParaRPr lang="en-US" sz="2000" kern="1200" dirty="0"/>
        </a:p>
        <a:p>
          <a:pPr marL="0" lvl="0" indent="0" algn="just" defTabSz="889000">
            <a:lnSpc>
              <a:spcPct val="90000"/>
            </a:lnSpc>
            <a:spcBef>
              <a:spcPct val="0"/>
            </a:spcBef>
            <a:spcAft>
              <a:spcPct val="35000"/>
            </a:spcAft>
            <a:buNone/>
          </a:pPr>
          <a:r>
            <a:rPr lang="en-US" sz="2200" kern="1200" dirty="0"/>
            <a:t> </a:t>
          </a:r>
        </a:p>
        <a:p>
          <a:pPr marL="0" lvl="0" indent="0" algn="l" defTabSz="889000">
            <a:lnSpc>
              <a:spcPct val="90000"/>
            </a:lnSpc>
            <a:spcBef>
              <a:spcPct val="0"/>
            </a:spcBef>
            <a:spcAft>
              <a:spcPct val="35000"/>
            </a:spcAft>
            <a:buNone/>
          </a:pPr>
          <a:r>
            <a:rPr lang="en-US" sz="2200" kern="1200" dirty="0"/>
            <a:t>(</a:t>
          </a:r>
          <a:r>
            <a:rPr lang="en-US" sz="2200" b="1" kern="1200" dirty="0">
              <a:solidFill>
                <a:schemeClr val="bg1"/>
              </a:solidFill>
            </a:rPr>
            <a:t>v) Does the firm have Accounting and Auditing Resources in the form of soft copies of archives Q&amp;As, firm thought leadership, a dedicated/ Shared Technical desk?</a:t>
          </a:r>
        </a:p>
      </dsp:txBody>
      <dsp:txXfrm>
        <a:off x="69240" y="0"/>
        <a:ext cx="5024888" cy="1101667"/>
      </dsp:txXfrm>
    </dsp:sp>
    <dsp:sp modelId="{6EB063A5-A0F8-4045-BF3A-70556CD4CB2F}">
      <dsp:nvSpPr>
        <dsp:cNvPr id="0" name=""/>
        <dsp:cNvSpPr/>
      </dsp:nvSpPr>
      <dsp:spPr>
        <a:xfrm>
          <a:off x="740224" y="1861754"/>
          <a:ext cx="4019910" cy="1470477"/>
        </a:xfrm>
        <a:prstGeom prst="roundRect">
          <a:avLst>
            <a:gd name="adj" fmla="val 10000"/>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For Yes – 8 Points</a:t>
          </a:r>
          <a:endParaRPr lang="en-IN" sz="2300" kern="1200" dirty="0"/>
        </a:p>
        <a:p>
          <a:pPr marL="0" lvl="0" indent="0" algn="ctr" defTabSz="1022350">
            <a:lnSpc>
              <a:spcPct val="90000"/>
            </a:lnSpc>
            <a:spcBef>
              <a:spcPct val="0"/>
            </a:spcBef>
            <a:spcAft>
              <a:spcPct val="35000"/>
            </a:spcAft>
            <a:buNone/>
          </a:pPr>
          <a:r>
            <a:rPr lang="en-US" sz="2300" kern="1200" dirty="0"/>
            <a:t>For No – 0 Point</a:t>
          </a:r>
        </a:p>
        <a:p>
          <a:pPr marL="0" lvl="0" indent="0" algn="ctr" defTabSz="1022350">
            <a:lnSpc>
              <a:spcPct val="90000"/>
            </a:lnSpc>
            <a:spcBef>
              <a:spcPct val="0"/>
            </a:spcBef>
            <a:spcAft>
              <a:spcPct val="35000"/>
            </a:spcAft>
            <a:buNone/>
          </a:pPr>
          <a:r>
            <a:rPr lang="en-US" sz="2300" kern="1200" dirty="0">
              <a:solidFill>
                <a:prstClr val="black">
                  <a:hueOff val="0"/>
                  <a:satOff val="0"/>
                  <a:lumOff val="0"/>
                  <a:alphaOff val="0"/>
                </a:prstClr>
              </a:solidFill>
              <a:latin typeface="Franklin Gothic Book"/>
              <a:ea typeface="+mn-ea"/>
              <a:cs typeface="+mn-cs"/>
            </a:rPr>
            <a:t>Max score=8</a:t>
          </a:r>
          <a:endParaRPr lang="en-US" sz="2300" kern="1200" dirty="0"/>
        </a:p>
      </dsp:txBody>
      <dsp:txXfrm>
        <a:off x="783293" y="1904823"/>
        <a:ext cx="3933772" cy="1384339"/>
      </dsp:txXfrm>
    </dsp:sp>
    <dsp:sp modelId="{C7294149-2C38-4F58-9BC3-6A3B2B25CB44}">
      <dsp:nvSpPr>
        <dsp:cNvPr id="0" name=""/>
        <dsp:cNvSpPr/>
      </dsp:nvSpPr>
      <dsp:spPr>
        <a:xfrm>
          <a:off x="5406978" y="0"/>
          <a:ext cx="5024888" cy="3672224"/>
        </a:xfrm>
        <a:prstGeom prst="roundRect">
          <a:avLst>
            <a:gd name="adj" fmla="val 10000"/>
          </a:avLst>
        </a:prstGeom>
        <a:solidFill>
          <a:srgbClr val="134F70"/>
        </a:solid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kern="1200" dirty="0"/>
        </a:p>
        <a:p>
          <a:pPr marL="0" lvl="0" indent="0" algn="ctr" defTabSz="622300">
            <a:lnSpc>
              <a:spcPct val="90000"/>
            </a:lnSpc>
            <a:spcBef>
              <a:spcPct val="0"/>
            </a:spcBef>
            <a:spcAft>
              <a:spcPct val="35000"/>
            </a:spcAft>
            <a:buNone/>
          </a:pPr>
          <a:endParaRPr lang="en-US" sz="2200" kern="1200" dirty="0"/>
        </a:p>
        <a:p>
          <a:pPr marL="0" lvl="0" indent="0" algn="ctr" defTabSz="622300">
            <a:lnSpc>
              <a:spcPct val="90000"/>
            </a:lnSpc>
            <a:spcBef>
              <a:spcPct val="0"/>
            </a:spcBef>
            <a:spcAft>
              <a:spcPct val="35000"/>
            </a:spcAft>
            <a:buNone/>
          </a:pPr>
          <a:endParaRPr lang="en-US" sz="2200" kern="1200" dirty="0"/>
        </a:p>
        <a:p>
          <a:pPr marL="0" lvl="0" indent="0" algn="l" defTabSz="622300">
            <a:lnSpc>
              <a:spcPct val="90000"/>
            </a:lnSpc>
            <a:spcBef>
              <a:spcPct val="0"/>
            </a:spcBef>
            <a:spcAft>
              <a:spcPct val="35000"/>
            </a:spcAft>
            <a:buNone/>
          </a:pPr>
          <a:r>
            <a:rPr lang="en-US" sz="2200" kern="1200" dirty="0"/>
            <a:t>(</a:t>
          </a:r>
          <a:r>
            <a:rPr lang="en-US" sz="2200" b="1" kern="1200" dirty="0">
              <a:solidFill>
                <a:schemeClr val="bg1"/>
              </a:solidFill>
            </a:rPr>
            <a:t>vi) Is appropriate time spent on understanding the business, risk assessment and planning an  engagement?  How have risks been mitigated through performance of audit procedures?</a:t>
          </a:r>
        </a:p>
      </dsp:txBody>
      <dsp:txXfrm>
        <a:off x="5406978" y="0"/>
        <a:ext cx="5024888" cy="1101667"/>
      </dsp:txXfrm>
    </dsp:sp>
    <dsp:sp modelId="{6AE61E00-D175-477E-8C13-7A51ABAA0C6C}">
      <dsp:nvSpPr>
        <dsp:cNvPr id="0" name=""/>
        <dsp:cNvSpPr/>
      </dsp:nvSpPr>
      <dsp:spPr>
        <a:xfrm>
          <a:off x="5925225" y="1956360"/>
          <a:ext cx="4019910" cy="1308189"/>
        </a:xfrm>
        <a:prstGeom prst="roundRect">
          <a:avLst>
            <a:gd name="adj" fmla="val 10000"/>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43815" rIns="58420" bIns="43815" numCol="1" spcCol="1270" anchor="ctr" anchorCtr="0">
          <a:noAutofit/>
        </a:bodyPr>
        <a:lstStyle/>
        <a:p>
          <a:pPr marL="0" lvl="0" indent="0" algn="ctr" defTabSz="1022350">
            <a:lnSpc>
              <a:spcPct val="90000"/>
            </a:lnSpc>
            <a:spcBef>
              <a:spcPct val="0"/>
            </a:spcBef>
            <a:spcAft>
              <a:spcPct val="35000"/>
            </a:spcAft>
            <a:buNone/>
          </a:pPr>
          <a:r>
            <a:rPr lang="en-US" sz="2300" kern="1200" dirty="0"/>
            <a:t>For Yes – 12 Points</a:t>
          </a:r>
          <a:endParaRPr lang="en-IN" sz="2300" kern="1200" dirty="0"/>
        </a:p>
        <a:p>
          <a:pPr marL="0" lvl="0" indent="0" algn="ctr" defTabSz="1022350">
            <a:lnSpc>
              <a:spcPct val="90000"/>
            </a:lnSpc>
            <a:spcBef>
              <a:spcPct val="0"/>
            </a:spcBef>
            <a:spcAft>
              <a:spcPct val="35000"/>
            </a:spcAft>
            <a:buNone/>
          </a:pPr>
          <a:r>
            <a:rPr lang="en-US" sz="2300" kern="1200" dirty="0"/>
            <a:t>For No – 0 Point</a:t>
          </a:r>
        </a:p>
        <a:p>
          <a:pPr marL="0" lvl="0" indent="0" algn="ctr" defTabSz="1022350">
            <a:lnSpc>
              <a:spcPct val="90000"/>
            </a:lnSpc>
            <a:spcBef>
              <a:spcPct val="0"/>
            </a:spcBef>
            <a:spcAft>
              <a:spcPct val="35000"/>
            </a:spcAft>
            <a:buNone/>
          </a:pPr>
          <a:r>
            <a:rPr lang="en-US" sz="2300" kern="1200" dirty="0">
              <a:solidFill>
                <a:prstClr val="black">
                  <a:hueOff val="0"/>
                  <a:satOff val="0"/>
                  <a:lumOff val="0"/>
                  <a:alphaOff val="0"/>
                </a:prstClr>
              </a:solidFill>
              <a:latin typeface="Franklin Gothic Book"/>
              <a:ea typeface="+mn-ea"/>
              <a:cs typeface="+mn-cs"/>
            </a:rPr>
            <a:t>Max score=12</a:t>
          </a:r>
          <a:endParaRPr lang="en-US" sz="2300" kern="1200" dirty="0"/>
        </a:p>
      </dsp:txBody>
      <dsp:txXfrm>
        <a:off x="5963541" y="1994676"/>
        <a:ext cx="3943278" cy="123155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4C6B3-524E-4C6B-94B3-6CEE51EF0759}">
      <dsp:nvSpPr>
        <dsp:cNvPr id="0" name=""/>
        <dsp:cNvSpPr/>
      </dsp:nvSpPr>
      <dsp:spPr>
        <a:xfrm rot="5400000">
          <a:off x="8556244" y="-846806"/>
          <a:ext cx="1477624" cy="3171238"/>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For Yes – 4 Points</a:t>
          </a:r>
        </a:p>
        <a:p>
          <a:pPr marL="228600" lvl="1" indent="-228600" algn="l" defTabSz="1066800">
            <a:lnSpc>
              <a:spcPct val="90000"/>
            </a:lnSpc>
            <a:spcBef>
              <a:spcPct val="0"/>
            </a:spcBef>
            <a:spcAft>
              <a:spcPct val="15000"/>
            </a:spcAft>
            <a:buChar char="•"/>
          </a:pPr>
          <a:r>
            <a:rPr lang="en-US" sz="2400" kern="1200" dirty="0"/>
            <a:t>For No – 0 Point</a:t>
          </a:r>
          <a:endParaRPr lang="en-IN" sz="2400" kern="1200" dirty="0"/>
        </a:p>
        <a:p>
          <a:pPr marL="228600" lvl="1" indent="-228600" algn="l" defTabSz="1066800">
            <a:lnSpc>
              <a:spcPct val="90000"/>
            </a:lnSpc>
            <a:spcBef>
              <a:spcPct val="0"/>
            </a:spcBef>
            <a:spcAft>
              <a:spcPct val="15000"/>
            </a:spcAft>
            <a:buChar char="•"/>
          </a:pPr>
          <a:r>
            <a:rPr lang="en-US" sz="2400" kern="1200" dirty="0">
              <a:solidFill>
                <a:prstClr val="black">
                  <a:hueOff val="0"/>
                  <a:satOff val="0"/>
                  <a:lumOff val="0"/>
                  <a:alphaOff val="0"/>
                </a:prstClr>
              </a:solidFill>
              <a:latin typeface="Franklin Gothic Book"/>
              <a:ea typeface="+mn-ea"/>
              <a:cs typeface="+mn-cs"/>
            </a:rPr>
            <a:t>Max score=4</a:t>
          </a:r>
          <a:endParaRPr lang="en-US" sz="2400" kern="1200" dirty="0"/>
        </a:p>
      </dsp:txBody>
      <dsp:txXfrm rot="-5400000">
        <a:off x="7709437" y="72133"/>
        <a:ext cx="3099106" cy="1333360"/>
      </dsp:txXfrm>
    </dsp:sp>
    <dsp:sp modelId="{8783888D-EAA4-40CE-BEF4-4FF109AF9A1F}">
      <dsp:nvSpPr>
        <dsp:cNvPr id="0" name=""/>
        <dsp:cNvSpPr/>
      </dsp:nvSpPr>
      <dsp:spPr>
        <a:xfrm>
          <a:off x="292897" y="87508"/>
          <a:ext cx="6920984" cy="1303819"/>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rPr>
            <a:t>(</a:t>
          </a:r>
          <a:r>
            <a:rPr lang="en-US" sz="2400" b="1" kern="1200" dirty="0" err="1">
              <a:solidFill>
                <a:schemeClr val="bg1"/>
              </a:solidFill>
            </a:rPr>
            <a:t>i</a:t>
          </a:r>
          <a:r>
            <a:rPr lang="en-US" sz="2400" b="1" kern="1200" dirty="0">
              <a:solidFill>
                <a:schemeClr val="bg1"/>
              </a:solidFill>
            </a:rPr>
            <a:t>) Does the firm follow/ implement Standard delivery methodology – the adoption of audit manuals, adherence to practice standards and tools?</a:t>
          </a:r>
        </a:p>
      </dsp:txBody>
      <dsp:txXfrm>
        <a:off x="356544" y="151155"/>
        <a:ext cx="6793690" cy="1176525"/>
      </dsp:txXfrm>
    </dsp:sp>
    <dsp:sp modelId="{2BC2503E-42D2-4C99-9835-4EDA6BECF6B5}">
      <dsp:nvSpPr>
        <dsp:cNvPr id="0" name=""/>
        <dsp:cNvSpPr/>
      </dsp:nvSpPr>
      <dsp:spPr>
        <a:xfrm rot="5400000">
          <a:off x="7339870" y="354889"/>
          <a:ext cx="2252594" cy="4829015"/>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Less then 5% – 0 Point</a:t>
          </a:r>
        </a:p>
        <a:p>
          <a:pPr marL="171450" lvl="1" indent="-171450" algn="l" defTabSz="844550">
            <a:lnSpc>
              <a:spcPct val="90000"/>
            </a:lnSpc>
            <a:spcBef>
              <a:spcPct val="0"/>
            </a:spcBef>
            <a:spcAft>
              <a:spcPct val="15000"/>
            </a:spcAft>
            <a:buChar char="•"/>
          </a:pPr>
          <a:r>
            <a:rPr lang="en-US" sz="1900" kern="1200" dirty="0"/>
            <a:t>More than 5% to 15%: (-1) Point</a:t>
          </a:r>
          <a:endParaRPr lang="en-IN" sz="1900" kern="1200" dirty="0"/>
        </a:p>
        <a:p>
          <a:pPr marL="171450" lvl="1" indent="-171450" algn="l" defTabSz="844550">
            <a:lnSpc>
              <a:spcPct val="90000"/>
            </a:lnSpc>
            <a:spcBef>
              <a:spcPct val="0"/>
            </a:spcBef>
            <a:spcAft>
              <a:spcPct val="15000"/>
            </a:spcAft>
            <a:buChar char="•"/>
          </a:pPr>
          <a:r>
            <a:rPr lang="en-US" sz="1900" kern="1200"/>
            <a:t>More than 15% to 30%: (-2) Points</a:t>
          </a:r>
          <a:endParaRPr lang="en-IN" sz="1900" kern="1200"/>
        </a:p>
        <a:p>
          <a:pPr marL="171450" lvl="1" indent="-171450" algn="l" defTabSz="844550">
            <a:lnSpc>
              <a:spcPct val="90000"/>
            </a:lnSpc>
            <a:spcBef>
              <a:spcPct val="0"/>
            </a:spcBef>
            <a:spcAft>
              <a:spcPct val="15000"/>
            </a:spcAft>
            <a:buChar char="•"/>
          </a:pPr>
          <a:r>
            <a:rPr lang="en-US" sz="1900" kern="1200" dirty="0"/>
            <a:t>More than 30% to 50%: (-3) Points</a:t>
          </a:r>
          <a:endParaRPr lang="en-IN" sz="1900" kern="1200" dirty="0"/>
        </a:p>
        <a:p>
          <a:pPr marL="171450" lvl="1" indent="-171450" algn="l" defTabSz="844550">
            <a:lnSpc>
              <a:spcPct val="90000"/>
            </a:lnSpc>
            <a:spcBef>
              <a:spcPct val="0"/>
            </a:spcBef>
            <a:spcAft>
              <a:spcPct val="15000"/>
            </a:spcAft>
            <a:buChar char="•"/>
          </a:pPr>
          <a:r>
            <a:rPr lang="en-US" sz="1900" kern="1200" dirty="0"/>
            <a:t>More than 50%: </a:t>
          </a:r>
          <a:br>
            <a:rPr lang="en-US" sz="1900" kern="1200" dirty="0"/>
          </a:br>
          <a:r>
            <a:rPr lang="en-US" sz="1900" kern="1200" dirty="0"/>
            <a:t>(-4) Points</a:t>
          </a:r>
          <a:endParaRPr lang="en-IN" sz="1900" kern="1200" dirty="0"/>
        </a:p>
        <a:p>
          <a:pPr marL="171450" lvl="1" indent="-171450" algn="l" defTabSz="844550">
            <a:lnSpc>
              <a:spcPct val="90000"/>
            </a:lnSpc>
            <a:spcBef>
              <a:spcPct val="0"/>
            </a:spcBef>
            <a:spcAft>
              <a:spcPct val="15000"/>
            </a:spcAft>
            <a:buChar char="•"/>
          </a:pPr>
          <a:r>
            <a:rPr lang="en-US" sz="1900" kern="1200" dirty="0">
              <a:solidFill>
                <a:prstClr val="black">
                  <a:hueOff val="0"/>
                  <a:satOff val="0"/>
                  <a:lumOff val="0"/>
                  <a:alphaOff val="0"/>
                </a:prstClr>
              </a:solidFill>
              <a:latin typeface="Franklin Gothic Book"/>
              <a:ea typeface="+mn-ea"/>
              <a:cs typeface="+mn-cs"/>
            </a:rPr>
            <a:t>Max score=0</a:t>
          </a:r>
          <a:endParaRPr lang="en-US" sz="1900" kern="1200" dirty="0"/>
        </a:p>
      </dsp:txBody>
      <dsp:txXfrm rot="-5400000">
        <a:off x="6051660" y="1753063"/>
        <a:ext cx="4719052" cy="2032668"/>
      </dsp:txXfrm>
    </dsp:sp>
    <dsp:sp modelId="{7D2336DB-5C5A-4964-B526-D16BD54A2E49}">
      <dsp:nvSpPr>
        <dsp:cNvPr id="0" name=""/>
        <dsp:cNvSpPr/>
      </dsp:nvSpPr>
      <dsp:spPr>
        <a:xfrm>
          <a:off x="292897" y="1570582"/>
          <a:ext cx="5465865" cy="2324507"/>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solidFill>
            </a:rPr>
            <a:t>(</a:t>
          </a:r>
          <a:r>
            <a:rPr lang="en-US" sz="2400" b="1" kern="1200" dirty="0">
              <a:solidFill>
                <a:schemeClr val="bg1"/>
              </a:solidFill>
            </a:rPr>
            <a:t>ii) The number of statutory audit engagements re- worked (filing errors, information insufficiency, wrong interpretation of provisions, etc.)</a:t>
          </a:r>
          <a:endParaRPr lang="en-US" sz="2800" b="1" kern="1200" dirty="0">
            <a:solidFill>
              <a:schemeClr val="bg1"/>
            </a:solidFill>
          </a:endParaRPr>
        </a:p>
      </dsp:txBody>
      <dsp:txXfrm>
        <a:off x="406370" y="1684055"/>
        <a:ext cx="5238919" cy="209756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4C6B3-524E-4C6B-94B3-6CEE51EF0759}">
      <dsp:nvSpPr>
        <dsp:cNvPr id="0" name=""/>
        <dsp:cNvSpPr/>
      </dsp:nvSpPr>
      <dsp:spPr>
        <a:xfrm rot="5400000">
          <a:off x="7470443" y="-1219440"/>
          <a:ext cx="2112624" cy="4551507"/>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t>Less then 5% – 0 Point</a:t>
          </a:r>
        </a:p>
        <a:p>
          <a:pPr marL="171450" lvl="1" indent="-171450" algn="l" defTabSz="711200">
            <a:lnSpc>
              <a:spcPct val="90000"/>
            </a:lnSpc>
            <a:spcBef>
              <a:spcPct val="0"/>
            </a:spcBef>
            <a:spcAft>
              <a:spcPct val="15000"/>
            </a:spcAft>
            <a:buChar char="•"/>
          </a:pPr>
          <a:r>
            <a:rPr lang="en-US" sz="1600" kern="1200" dirty="0"/>
            <a:t>More than 5% to 15%: (-1) Point</a:t>
          </a:r>
          <a:endParaRPr lang="en-IN" sz="1600" kern="1200" dirty="0"/>
        </a:p>
        <a:p>
          <a:pPr marL="171450" lvl="1" indent="-171450" algn="l" defTabSz="711200">
            <a:lnSpc>
              <a:spcPct val="90000"/>
            </a:lnSpc>
            <a:spcBef>
              <a:spcPct val="0"/>
            </a:spcBef>
            <a:spcAft>
              <a:spcPct val="15000"/>
            </a:spcAft>
            <a:buChar char="•"/>
          </a:pPr>
          <a:r>
            <a:rPr lang="en-US" sz="1600" kern="1200" dirty="0"/>
            <a:t>More than 15% to 30%: (-2) Points</a:t>
          </a:r>
          <a:endParaRPr lang="en-IN" sz="1600" kern="1200" dirty="0"/>
        </a:p>
        <a:p>
          <a:pPr marL="171450" lvl="1" indent="-171450" algn="l" defTabSz="711200">
            <a:lnSpc>
              <a:spcPct val="90000"/>
            </a:lnSpc>
            <a:spcBef>
              <a:spcPct val="0"/>
            </a:spcBef>
            <a:spcAft>
              <a:spcPct val="15000"/>
            </a:spcAft>
            <a:buChar char="•"/>
          </a:pPr>
          <a:r>
            <a:rPr lang="en-US" sz="1600" kern="1200" dirty="0"/>
            <a:t>More than 30% to 50%: (-3) Points</a:t>
          </a:r>
          <a:endParaRPr lang="en-IN" sz="1600" kern="1200" dirty="0"/>
        </a:p>
        <a:p>
          <a:pPr marL="171450" lvl="1" indent="-171450" algn="l" defTabSz="711200">
            <a:lnSpc>
              <a:spcPct val="90000"/>
            </a:lnSpc>
            <a:spcBef>
              <a:spcPct val="0"/>
            </a:spcBef>
            <a:spcAft>
              <a:spcPct val="15000"/>
            </a:spcAft>
            <a:buChar char="•"/>
          </a:pPr>
          <a:r>
            <a:rPr lang="en-US" sz="1600" kern="1200" dirty="0"/>
            <a:t>More than 50%: (-4) Points</a:t>
          </a:r>
          <a:endParaRPr lang="en-IN" sz="1600" kern="1200" dirty="0"/>
        </a:p>
        <a:p>
          <a:pPr marL="171450" lvl="1" indent="-171450" algn="l" defTabSz="711200">
            <a:lnSpc>
              <a:spcPct val="90000"/>
            </a:lnSpc>
            <a:spcBef>
              <a:spcPct val="0"/>
            </a:spcBef>
            <a:spcAft>
              <a:spcPct val="15000"/>
            </a:spcAft>
            <a:buChar char="•"/>
          </a:pPr>
          <a:r>
            <a:rPr lang="en-US" sz="1600" kern="1200" dirty="0"/>
            <a:t>Max score=0</a:t>
          </a:r>
        </a:p>
      </dsp:txBody>
      <dsp:txXfrm rot="-5400000">
        <a:off x="6251002" y="103131"/>
        <a:ext cx="4448377" cy="1906364"/>
      </dsp:txXfrm>
    </dsp:sp>
    <dsp:sp modelId="{8783888D-EAA4-40CE-BEF4-4FF109AF9A1F}">
      <dsp:nvSpPr>
        <dsp:cNvPr id="0" name=""/>
        <dsp:cNvSpPr/>
      </dsp:nvSpPr>
      <dsp:spPr>
        <a:xfrm>
          <a:off x="330694" y="282238"/>
          <a:ext cx="5511454" cy="1549065"/>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rPr>
            <a:t>(iii) Number of client disputes (other than fees disputes) and how they are addressed</a:t>
          </a:r>
          <a:r>
            <a:rPr lang="en-US" sz="1800" b="1" kern="1200" dirty="0">
              <a:solidFill>
                <a:schemeClr val="bg1"/>
              </a:solidFill>
            </a:rPr>
            <a:t>.</a:t>
          </a:r>
        </a:p>
      </dsp:txBody>
      <dsp:txXfrm>
        <a:off x="406313" y="357857"/>
        <a:ext cx="5360216" cy="1397827"/>
      </dsp:txXfrm>
    </dsp:sp>
    <dsp:sp modelId="{2BC2503E-42D2-4C99-9835-4EDA6BECF6B5}">
      <dsp:nvSpPr>
        <dsp:cNvPr id="0" name=""/>
        <dsp:cNvSpPr/>
      </dsp:nvSpPr>
      <dsp:spPr>
        <a:xfrm rot="5400000">
          <a:off x="8607010" y="1361032"/>
          <a:ext cx="1089577" cy="3457754"/>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For Yes – 12 Points</a:t>
          </a:r>
        </a:p>
        <a:p>
          <a:pPr marL="228600" lvl="1" indent="-228600" algn="l" defTabSz="889000">
            <a:lnSpc>
              <a:spcPct val="90000"/>
            </a:lnSpc>
            <a:spcBef>
              <a:spcPct val="0"/>
            </a:spcBef>
            <a:spcAft>
              <a:spcPct val="15000"/>
            </a:spcAft>
            <a:buChar char="•"/>
          </a:pPr>
          <a:r>
            <a:rPr lang="en-US" sz="2000" kern="1200" dirty="0"/>
            <a:t>For No – 0 Point</a:t>
          </a:r>
          <a:endParaRPr lang="en-IN" sz="2000" kern="1200" dirty="0"/>
        </a:p>
        <a:p>
          <a:pPr marL="228600" lvl="1" indent="-228600" algn="l" defTabSz="889000">
            <a:lnSpc>
              <a:spcPct val="90000"/>
            </a:lnSpc>
            <a:spcBef>
              <a:spcPct val="0"/>
            </a:spcBef>
            <a:spcAft>
              <a:spcPct val="15000"/>
            </a:spcAft>
            <a:buChar char="•"/>
          </a:pPr>
          <a:r>
            <a:rPr lang="en-US" sz="2000" kern="1200" dirty="0"/>
            <a:t>Max score=12</a:t>
          </a:r>
        </a:p>
      </dsp:txBody>
      <dsp:txXfrm rot="-5400000">
        <a:off x="7422922" y="2598310"/>
        <a:ext cx="3404565" cy="983199"/>
      </dsp:txXfrm>
    </dsp:sp>
    <dsp:sp modelId="{7D2336DB-5C5A-4964-B526-D16BD54A2E49}">
      <dsp:nvSpPr>
        <dsp:cNvPr id="0" name=""/>
        <dsp:cNvSpPr/>
      </dsp:nvSpPr>
      <dsp:spPr>
        <a:xfrm>
          <a:off x="330694" y="2181181"/>
          <a:ext cx="6761532" cy="1714054"/>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l" defTabSz="977900">
            <a:lnSpc>
              <a:spcPct val="90000"/>
            </a:lnSpc>
            <a:spcBef>
              <a:spcPct val="0"/>
            </a:spcBef>
            <a:spcAft>
              <a:spcPct val="35000"/>
            </a:spcAft>
            <a:buNone/>
          </a:pPr>
          <a:r>
            <a:rPr lang="en-US" sz="2200" b="1" kern="1200" dirty="0">
              <a:solidFill>
                <a:schemeClr val="bg1"/>
              </a:solidFill>
            </a:rPr>
            <a:t>(iv) Are the timing of audit interactions with management planned in such a way that integrates with the auditor’s requirements so that audit timelines can be met? [Review frequency of back- log, engagement agreed upon and not commenced, WIP, etc. (Excl. of client-side delays)]</a:t>
          </a:r>
        </a:p>
      </dsp:txBody>
      <dsp:txXfrm>
        <a:off x="414367" y="2264854"/>
        <a:ext cx="6594186" cy="154670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4C6B3-524E-4C6B-94B3-6CEE51EF0759}">
      <dsp:nvSpPr>
        <dsp:cNvPr id="0" name=""/>
        <dsp:cNvSpPr/>
      </dsp:nvSpPr>
      <dsp:spPr>
        <a:xfrm rot="5400000">
          <a:off x="10420202" y="-385836"/>
          <a:ext cx="927473" cy="2382302"/>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For Yes – 4 Points</a:t>
          </a:r>
        </a:p>
        <a:p>
          <a:pPr marL="171450" lvl="1" indent="-171450" algn="l" defTabSz="755650">
            <a:lnSpc>
              <a:spcPct val="90000"/>
            </a:lnSpc>
            <a:spcBef>
              <a:spcPct val="0"/>
            </a:spcBef>
            <a:spcAft>
              <a:spcPct val="15000"/>
            </a:spcAft>
            <a:buChar char="•"/>
          </a:pPr>
          <a:r>
            <a:rPr lang="en-US" sz="1700" kern="1200" dirty="0"/>
            <a:t>For No – 0 Point</a:t>
          </a:r>
          <a:endParaRPr lang="en-IN" sz="1700" kern="1200" dirty="0"/>
        </a:p>
        <a:p>
          <a:pPr marL="171450" lvl="1" indent="-171450" algn="l" defTabSz="755650">
            <a:lnSpc>
              <a:spcPct val="90000"/>
            </a:lnSpc>
            <a:spcBef>
              <a:spcPct val="0"/>
            </a:spcBef>
            <a:spcAft>
              <a:spcPct val="15000"/>
            </a:spcAft>
            <a:buChar char="•"/>
          </a:pPr>
          <a:r>
            <a:rPr lang="en-US" sz="1700" kern="1200" dirty="0">
              <a:solidFill>
                <a:prstClr val="black">
                  <a:hueOff val="0"/>
                  <a:satOff val="0"/>
                  <a:lumOff val="0"/>
                  <a:alphaOff val="0"/>
                </a:prstClr>
              </a:solidFill>
              <a:latin typeface="Franklin Gothic Book"/>
              <a:ea typeface="+mn-ea"/>
              <a:cs typeface="+mn-cs"/>
            </a:rPr>
            <a:t>Max score=4</a:t>
          </a:r>
          <a:endParaRPr lang="en-US" sz="1700" kern="1200" dirty="0"/>
        </a:p>
      </dsp:txBody>
      <dsp:txXfrm rot="-5400000">
        <a:off x="9692788" y="386853"/>
        <a:ext cx="2337027" cy="836923"/>
      </dsp:txXfrm>
    </dsp:sp>
    <dsp:sp modelId="{8783888D-EAA4-40CE-BEF4-4FF109AF9A1F}">
      <dsp:nvSpPr>
        <dsp:cNvPr id="0" name=""/>
        <dsp:cNvSpPr/>
      </dsp:nvSpPr>
      <dsp:spPr>
        <a:xfrm>
          <a:off x="1295" y="784"/>
          <a:ext cx="9691492" cy="1605311"/>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just" defTabSz="1066800">
            <a:lnSpc>
              <a:spcPct val="90000"/>
            </a:lnSpc>
            <a:spcBef>
              <a:spcPct val="0"/>
            </a:spcBef>
            <a:spcAft>
              <a:spcPct val="35000"/>
            </a:spcAft>
            <a:buNone/>
          </a:pPr>
          <a:r>
            <a:rPr lang="en-US" sz="2400" b="1" kern="1200" dirty="0">
              <a:solidFill>
                <a:schemeClr val="bg1"/>
              </a:solidFill>
            </a:rPr>
            <a:t>(</a:t>
          </a:r>
          <a:r>
            <a:rPr lang="en-US" sz="2400" b="1" kern="1200" dirty="0" err="1">
              <a:solidFill>
                <a:schemeClr val="bg1"/>
              </a:solidFill>
            </a:rPr>
            <a:t>i</a:t>
          </a:r>
          <a:r>
            <a:rPr lang="en-US" sz="2400" b="1" kern="1200" dirty="0">
              <a:solidFill>
                <a:schemeClr val="bg1"/>
              </a:solidFill>
            </a:rPr>
            <a:t>) Whether the client wise revenue is in compliance with the Code of Ethics (currently fees from one client should not exceed 40% of total revenue) and once the deferred clauses of Part A are implemented this will be reduced to 15%.</a:t>
          </a:r>
        </a:p>
      </dsp:txBody>
      <dsp:txXfrm>
        <a:off x="79660" y="79149"/>
        <a:ext cx="9534762" cy="1448581"/>
      </dsp:txXfrm>
    </dsp:sp>
    <dsp:sp modelId="{2BC2503E-42D2-4C99-9835-4EDA6BECF6B5}">
      <dsp:nvSpPr>
        <dsp:cNvPr id="0" name=""/>
        <dsp:cNvSpPr/>
      </dsp:nvSpPr>
      <dsp:spPr>
        <a:xfrm rot="5400000">
          <a:off x="10469774" y="1241789"/>
          <a:ext cx="1047633" cy="2139784"/>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For Yes – 8 Points</a:t>
          </a:r>
        </a:p>
        <a:p>
          <a:pPr marL="171450" lvl="1" indent="-171450" algn="l" defTabSz="800100">
            <a:lnSpc>
              <a:spcPct val="90000"/>
            </a:lnSpc>
            <a:spcBef>
              <a:spcPct val="0"/>
            </a:spcBef>
            <a:spcAft>
              <a:spcPct val="15000"/>
            </a:spcAft>
            <a:buChar char="•"/>
          </a:pPr>
          <a:r>
            <a:rPr lang="en-US" sz="1800" kern="1200" dirty="0"/>
            <a:t>For No – 0 Point</a:t>
          </a:r>
          <a:endParaRPr lang="en-IN" sz="1800" kern="1200" dirty="0"/>
        </a:p>
        <a:p>
          <a:pPr marL="171450" lvl="1" indent="-171450" algn="l" defTabSz="800100">
            <a:lnSpc>
              <a:spcPct val="90000"/>
            </a:lnSpc>
            <a:spcBef>
              <a:spcPct val="0"/>
            </a:spcBef>
            <a:spcAft>
              <a:spcPct val="15000"/>
            </a:spcAft>
            <a:buChar char="•"/>
          </a:pPr>
          <a:r>
            <a:rPr lang="en-US" sz="1800" kern="1200" dirty="0">
              <a:solidFill>
                <a:prstClr val="black">
                  <a:hueOff val="0"/>
                  <a:satOff val="0"/>
                  <a:lumOff val="0"/>
                  <a:alphaOff val="0"/>
                </a:prstClr>
              </a:solidFill>
              <a:latin typeface="Franklin Gothic Book"/>
              <a:ea typeface="+mn-ea"/>
              <a:cs typeface="+mn-cs"/>
            </a:rPr>
            <a:t>Max score=8</a:t>
          </a:r>
          <a:endParaRPr lang="en-US" sz="1800" kern="1200" dirty="0"/>
        </a:p>
      </dsp:txBody>
      <dsp:txXfrm rot="-5400000">
        <a:off x="9923699" y="1839006"/>
        <a:ext cx="2088643" cy="945351"/>
      </dsp:txXfrm>
    </dsp:sp>
    <dsp:sp modelId="{7D2336DB-5C5A-4964-B526-D16BD54A2E49}">
      <dsp:nvSpPr>
        <dsp:cNvPr id="0" name=""/>
        <dsp:cNvSpPr/>
      </dsp:nvSpPr>
      <dsp:spPr>
        <a:xfrm>
          <a:off x="1295" y="1659770"/>
          <a:ext cx="9922403" cy="1303823"/>
        </a:xfrm>
        <a:prstGeom prst="roundRect">
          <a:avLst/>
        </a:prstGeom>
        <a:solidFill>
          <a:schemeClr val="accent3">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just" defTabSz="1066800">
            <a:lnSpc>
              <a:spcPct val="90000"/>
            </a:lnSpc>
            <a:spcBef>
              <a:spcPct val="0"/>
            </a:spcBef>
            <a:spcAft>
              <a:spcPct val="35000"/>
            </a:spcAft>
            <a:buNone/>
          </a:pPr>
          <a:r>
            <a:rPr lang="en-US" sz="2400" kern="1200" dirty="0">
              <a:solidFill>
                <a:schemeClr val="bg1"/>
              </a:solidFill>
            </a:rPr>
            <a:t>(ii) Fee considerations and scope of services should not infringe upon the quality of work and documentation as envisaged in SQC 1 under Leadership is responsible for quality within the firm.</a:t>
          </a:r>
        </a:p>
      </dsp:txBody>
      <dsp:txXfrm>
        <a:off x="64942" y="1723417"/>
        <a:ext cx="9795109" cy="1176529"/>
      </dsp:txXfrm>
    </dsp:sp>
    <dsp:sp modelId="{9EED3E0F-4687-4D19-9197-9AAEF11A1751}">
      <dsp:nvSpPr>
        <dsp:cNvPr id="0" name=""/>
        <dsp:cNvSpPr/>
      </dsp:nvSpPr>
      <dsp:spPr>
        <a:xfrm rot="5400000">
          <a:off x="8599052" y="653640"/>
          <a:ext cx="1109843" cy="583335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For up to 50% of the engagements- 2 Points</a:t>
          </a:r>
          <a:r>
            <a:rPr lang="en-US" sz="1800" kern="1200" dirty="0"/>
            <a:t> </a:t>
          </a:r>
        </a:p>
        <a:p>
          <a:pPr marL="228600" lvl="1" indent="-228600" algn="l" defTabSz="889000">
            <a:lnSpc>
              <a:spcPct val="90000"/>
            </a:lnSpc>
            <a:spcBef>
              <a:spcPct val="0"/>
            </a:spcBef>
            <a:spcAft>
              <a:spcPct val="15000"/>
            </a:spcAft>
            <a:buChar char="•"/>
          </a:pPr>
          <a:r>
            <a:rPr lang="en-US" sz="2000" kern="1200" dirty="0"/>
            <a:t>For More than 50% of the engagements – 4 Points </a:t>
          </a:r>
        </a:p>
        <a:p>
          <a:pPr marL="228600" lvl="1" indent="-228600" algn="l" defTabSz="889000">
            <a:lnSpc>
              <a:spcPct val="90000"/>
            </a:lnSpc>
            <a:spcBef>
              <a:spcPct val="0"/>
            </a:spcBef>
            <a:spcAft>
              <a:spcPct val="15000"/>
            </a:spcAft>
            <a:buChar char="•"/>
          </a:pPr>
          <a:r>
            <a:rPr lang="en-US" sz="2000" kern="1200" dirty="0"/>
            <a:t>For None – 0 Point</a:t>
          </a:r>
        </a:p>
      </dsp:txBody>
      <dsp:txXfrm rot="-5400000">
        <a:off x="6237299" y="3069571"/>
        <a:ext cx="5779172" cy="1001487"/>
      </dsp:txXfrm>
    </dsp:sp>
    <dsp:sp modelId="{83D48FA1-03D4-487B-B993-F1868A1E5B1C}">
      <dsp:nvSpPr>
        <dsp:cNvPr id="0" name=""/>
        <dsp:cNvSpPr/>
      </dsp:nvSpPr>
      <dsp:spPr>
        <a:xfrm>
          <a:off x="1295" y="3020606"/>
          <a:ext cx="6236002" cy="1099419"/>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just" defTabSz="1289050">
            <a:lnSpc>
              <a:spcPct val="90000"/>
            </a:lnSpc>
            <a:spcBef>
              <a:spcPct val="0"/>
            </a:spcBef>
            <a:spcAft>
              <a:spcPct val="35000"/>
            </a:spcAft>
            <a:buNone/>
          </a:pPr>
          <a:r>
            <a:rPr lang="en-US" sz="2900" kern="1200" dirty="0">
              <a:solidFill>
                <a:schemeClr val="bg1"/>
              </a:solidFill>
            </a:rPr>
            <a:t>(iii) Adherence to a minimum scale of fees standards recommended by ICAI.</a:t>
          </a:r>
        </a:p>
      </dsp:txBody>
      <dsp:txXfrm>
        <a:off x="54964" y="3074275"/>
        <a:ext cx="6128664" cy="99208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3D18FA-6AE8-419F-85D7-C3822C64A293}">
      <dsp:nvSpPr>
        <dsp:cNvPr id="0" name=""/>
        <dsp:cNvSpPr/>
      </dsp:nvSpPr>
      <dsp:spPr>
        <a:xfrm>
          <a:off x="7418181" y="0"/>
          <a:ext cx="4300040" cy="1130251"/>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For Yes – 8 Points</a:t>
          </a:r>
        </a:p>
        <a:p>
          <a:pPr marL="228600" lvl="1" indent="-228600" algn="l" defTabSz="889000">
            <a:lnSpc>
              <a:spcPct val="90000"/>
            </a:lnSpc>
            <a:spcBef>
              <a:spcPct val="0"/>
            </a:spcBef>
            <a:spcAft>
              <a:spcPct val="15000"/>
            </a:spcAft>
            <a:buChar char="•"/>
          </a:pPr>
          <a:r>
            <a:rPr lang="en-US" sz="2000" kern="1200" dirty="0"/>
            <a:t>For No – 0 Point</a:t>
          </a:r>
          <a:endParaRPr lang="en-IN" sz="2000" kern="1200" dirty="0"/>
        </a:p>
        <a:p>
          <a:pPr marL="228600" lvl="1" indent="-228600" algn="l" defTabSz="889000">
            <a:lnSpc>
              <a:spcPct val="90000"/>
            </a:lnSpc>
            <a:spcBef>
              <a:spcPct val="0"/>
            </a:spcBef>
            <a:spcAft>
              <a:spcPct val="15000"/>
            </a:spcAft>
            <a:buChar char="•"/>
          </a:pPr>
          <a:r>
            <a:rPr lang="en-US" sz="2000" kern="1200" dirty="0"/>
            <a:t> Max score=8</a:t>
          </a:r>
          <a:endParaRPr lang="en-IN" sz="2000" kern="1200" dirty="0"/>
        </a:p>
      </dsp:txBody>
      <dsp:txXfrm>
        <a:off x="7418181" y="141281"/>
        <a:ext cx="3876196" cy="847689"/>
      </dsp:txXfrm>
    </dsp:sp>
    <dsp:sp modelId="{7ED0DCD3-338B-4B84-BDEB-CB38A499063F}">
      <dsp:nvSpPr>
        <dsp:cNvPr id="0" name=""/>
        <dsp:cNvSpPr/>
      </dsp:nvSpPr>
      <dsp:spPr>
        <a:xfrm>
          <a:off x="4997" y="0"/>
          <a:ext cx="7413183" cy="1130251"/>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(iv) Does the firm maintain a minimum Staff to Partner Ratio, Partner to Manager, Manager to Articles, Client to Staff ratio, etc.</a:t>
          </a:r>
        </a:p>
      </dsp:txBody>
      <dsp:txXfrm>
        <a:off x="60171" y="55174"/>
        <a:ext cx="7302835" cy="1019903"/>
      </dsp:txXfrm>
    </dsp:sp>
    <dsp:sp modelId="{B028D22A-9843-43B9-9C60-9130E4FD2F11}">
      <dsp:nvSpPr>
        <dsp:cNvPr id="0" name=""/>
        <dsp:cNvSpPr/>
      </dsp:nvSpPr>
      <dsp:spPr>
        <a:xfrm>
          <a:off x="7364415" y="1243277"/>
          <a:ext cx="4354992" cy="1130251"/>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n-US" sz="1900" kern="1200" dirty="0"/>
            <a:t>For Yes – 4 Points</a:t>
          </a:r>
        </a:p>
        <a:p>
          <a:pPr marL="171450" lvl="1" indent="-171450" algn="l" defTabSz="844550">
            <a:lnSpc>
              <a:spcPct val="90000"/>
            </a:lnSpc>
            <a:spcBef>
              <a:spcPct val="0"/>
            </a:spcBef>
            <a:spcAft>
              <a:spcPct val="15000"/>
            </a:spcAft>
            <a:buChar char="•"/>
          </a:pPr>
          <a:r>
            <a:rPr lang="en-US" sz="1900" kern="1200" dirty="0"/>
            <a:t>For No – 0 Point</a:t>
          </a:r>
          <a:endParaRPr lang="en-IN" sz="1900" kern="1200" dirty="0"/>
        </a:p>
        <a:p>
          <a:pPr marL="171450" lvl="1" indent="-171450" algn="l" defTabSz="844550">
            <a:lnSpc>
              <a:spcPct val="90000"/>
            </a:lnSpc>
            <a:spcBef>
              <a:spcPct val="0"/>
            </a:spcBef>
            <a:spcAft>
              <a:spcPct val="15000"/>
            </a:spcAft>
            <a:buChar char="•"/>
          </a:pPr>
          <a:r>
            <a:rPr lang="en-US" sz="1900" kern="1200" dirty="0"/>
            <a:t>Max score=4</a:t>
          </a:r>
        </a:p>
      </dsp:txBody>
      <dsp:txXfrm>
        <a:off x="7364415" y="1384558"/>
        <a:ext cx="3931148" cy="847689"/>
      </dsp:txXfrm>
    </dsp:sp>
    <dsp:sp modelId="{83942F4F-3C6E-4FA6-9982-0BFEF8ED7589}">
      <dsp:nvSpPr>
        <dsp:cNvPr id="0" name=""/>
        <dsp:cNvSpPr/>
      </dsp:nvSpPr>
      <dsp:spPr>
        <a:xfrm>
          <a:off x="3810" y="1243277"/>
          <a:ext cx="7360605" cy="1130251"/>
        </a:xfrm>
        <a:prstGeom prst="roundRect">
          <a:avLst/>
        </a:prstGeom>
        <a:solidFill>
          <a:schemeClr val="accent3">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(v) Does the firm monitor the </a:t>
          </a:r>
          <a:r>
            <a:rPr lang="en-US" sz="2400" kern="1200" dirty="0" err="1">
              <a:solidFill>
                <a:schemeClr val="tx1"/>
              </a:solidFill>
            </a:rPr>
            <a:t>Utilisation</a:t>
          </a:r>
          <a:r>
            <a:rPr lang="en-US" sz="2400" kern="1200" dirty="0">
              <a:solidFill>
                <a:schemeClr val="tx1"/>
              </a:solidFill>
            </a:rPr>
            <a:t> &amp; </a:t>
          </a:r>
          <a:r>
            <a:rPr lang="en-US" sz="2400" kern="1200" dirty="0" err="1">
              <a:solidFill>
                <a:schemeClr val="tx1"/>
              </a:solidFill>
            </a:rPr>
            <a:t>Realisation</a:t>
          </a:r>
          <a:r>
            <a:rPr lang="en-US" sz="2400" kern="1200" dirty="0">
              <a:solidFill>
                <a:schemeClr val="tx1"/>
              </a:solidFill>
            </a:rPr>
            <a:t> rate per employee</a:t>
          </a:r>
        </a:p>
      </dsp:txBody>
      <dsp:txXfrm>
        <a:off x="58984" y="1298451"/>
        <a:ext cx="7250257" cy="1019903"/>
      </dsp:txXfrm>
    </dsp:sp>
    <dsp:sp modelId="{671831F4-2AC8-4F08-A51F-B5CA8AE615D2}">
      <dsp:nvSpPr>
        <dsp:cNvPr id="0" name=""/>
        <dsp:cNvSpPr/>
      </dsp:nvSpPr>
      <dsp:spPr>
        <a:xfrm>
          <a:off x="7339001" y="2486554"/>
          <a:ext cx="4375599" cy="1130251"/>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n-US" sz="1900" kern="1200"/>
            <a:t>For Yes – 4 Points</a:t>
          </a:r>
        </a:p>
        <a:p>
          <a:pPr marL="171450" lvl="1" indent="-171450" algn="l" defTabSz="844550">
            <a:lnSpc>
              <a:spcPct val="90000"/>
            </a:lnSpc>
            <a:spcBef>
              <a:spcPct val="0"/>
            </a:spcBef>
            <a:spcAft>
              <a:spcPct val="15000"/>
            </a:spcAft>
            <a:buChar char="•"/>
          </a:pPr>
          <a:r>
            <a:rPr lang="en-US" sz="1900" kern="1200"/>
            <a:t>For No – 0 Point</a:t>
          </a:r>
          <a:endParaRPr lang="en-IN" sz="1900" kern="1200" dirty="0"/>
        </a:p>
        <a:p>
          <a:pPr marL="171450" lvl="1" indent="-171450" algn="l" defTabSz="844550">
            <a:lnSpc>
              <a:spcPct val="90000"/>
            </a:lnSpc>
            <a:spcBef>
              <a:spcPct val="0"/>
            </a:spcBef>
            <a:spcAft>
              <a:spcPct val="15000"/>
            </a:spcAft>
            <a:buChar char="•"/>
          </a:pPr>
          <a:r>
            <a:rPr lang="en-US" sz="1900" kern="1200"/>
            <a:t>Max score=4</a:t>
          </a:r>
          <a:endParaRPr lang="en-US" sz="1900" kern="1200" dirty="0"/>
        </a:p>
      </dsp:txBody>
      <dsp:txXfrm>
        <a:off x="7339001" y="2627835"/>
        <a:ext cx="3951755" cy="847689"/>
      </dsp:txXfrm>
    </dsp:sp>
    <dsp:sp modelId="{698FFD78-D18E-4876-BE6B-00ACB885CFAC}">
      <dsp:nvSpPr>
        <dsp:cNvPr id="0" name=""/>
        <dsp:cNvSpPr/>
      </dsp:nvSpPr>
      <dsp:spPr>
        <a:xfrm>
          <a:off x="8617" y="2486554"/>
          <a:ext cx="7330384" cy="1130251"/>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tx1"/>
              </a:solidFill>
            </a:rPr>
            <a:t>(vi) Does the  firm  document the resource plan for each engagement  and   file   it for reference during the engagement?</a:t>
          </a:r>
        </a:p>
      </dsp:txBody>
      <dsp:txXfrm>
        <a:off x="63791" y="2541728"/>
        <a:ext cx="7220036" cy="101990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29604-9944-482F-85A9-4C4A2A364FFD}">
      <dsp:nvSpPr>
        <dsp:cNvPr id="0" name=""/>
        <dsp:cNvSpPr/>
      </dsp:nvSpPr>
      <dsp:spPr>
        <a:xfrm>
          <a:off x="6502" y="0"/>
          <a:ext cx="3452110" cy="367222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(x) Special policies to provide people time to rejuvenate especially after busy audit seasons</a:t>
          </a:r>
        </a:p>
      </dsp:txBody>
      <dsp:txXfrm>
        <a:off x="6502" y="0"/>
        <a:ext cx="3452110" cy="1101667"/>
      </dsp:txXfrm>
    </dsp:sp>
    <dsp:sp modelId="{0139DE11-0780-4FD3-8444-422DBC14C6EC}">
      <dsp:nvSpPr>
        <dsp:cNvPr id="0" name=""/>
        <dsp:cNvSpPr/>
      </dsp:nvSpPr>
      <dsp:spPr>
        <a:xfrm>
          <a:off x="284969" y="2452929"/>
          <a:ext cx="2828052" cy="982108"/>
        </a:xfrm>
        <a:prstGeom prst="roundRect">
          <a:avLst>
            <a:gd name="adj" fmla="val 10000"/>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kern="1200" dirty="0"/>
            <a:t>For Yes – 4 Points</a:t>
          </a:r>
          <a:endParaRPr lang="en-IN" sz="1600" kern="1200" dirty="0"/>
        </a:p>
        <a:p>
          <a:pPr marL="0" lvl="0" indent="0" algn="ctr" defTabSz="711200">
            <a:lnSpc>
              <a:spcPct val="90000"/>
            </a:lnSpc>
            <a:spcBef>
              <a:spcPct val="0"/>
            </a:spcBef>
            <a:spcAft>
              <a:spcPct val="35000"/>
            </a:spcAft>
            <a:buNone/>
          </a:pPr>
          <a:r>
            <a:rPr lang="en-US" sz="1600" kern="1200" dirty="0"/>
            <a:t>For No – 0 Point</a:t>
          </a:r>
        </a:p>
        <a:p>
          <a:pPr marL="0" lvl="0" indent="0" algn="ctr" defTabSz="711200">
            <a:lnSpc>
              <a:spcPct val="90000"/>
            </a:lnSpc>
            <a:spcBef>
              <a:spcPct val="0"/>
            </a:spcBef>
            <a:spcAft>
              <a:spcPct val="35000"/>
            </a:spcAft>
            <a:buNone/>
          </a:pPr>
          <a:r>
            <a:rPr lang="en-US" sz="1600" kern="1200" dirty="0">
              <a:solidFill>
                <a:prstClr val="black">
                  <a:hueOff val="0"/>
                  <a:satOff val="0"/>
                  <a:lumOff val="0"/>
                  <a:alphaOff val="0"/>
                </a:prstClr>
              </a:solidFill>
              <a:latin typeface="Franklin Gothic Book"/>
              <a:ea typeface="+mn-ea"/>
              <a:cs typeface="+mn-cs"/>
            </a:rPr>
            <a:t>Max score=4</a:t>
          </a:r>
          <a:endParaRPr lang="en-US" sz="1600" kern="1200" dirty="0"/>
        </a:p>
      </dsp:txBody>
      <dsp:txXfrm>
        <a:off x="313734" y="2481694"/>
        <a:ext cx="2770522" cy="924578"/>
      </dsp:txXfrm>
    </dsp:sp>
    <dsp:sp modelId="{C7F9D900-F41E-4524-9C05-6E35AE9A31DD}">
      <dsp:nvSpPr>
        <dsp:cNvPr id="0" name=""/>
        <dsp:cNvSpPr/>
      </dsp:nvSpPr>
      <dsp:spPr>
        <a:xfrm>
          <a:off x="3815354" y="0"/>
          <a:ext cx="3256854" cy="367222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endParaRPr lang="en-US" sz="1300" kern="1200" dirty="0"/>
        </a:p>
        <a:p>
          <a:pPr marL="0" lvl="0" indent="0" algn="ctr" defTabSz="577850">
            <a:lnSpc>
              <a:spcPct val="90000"/>
            </a:lnSpc>
            <a:spcBef>
              <a:spcPct val="0"/>
            </a:spcBef>
            <a:spcAft>
              <a:spcPct val="35000"/>
            </a:spcAft>
            <a:buNone/>
          </a:pPr>
          <a:endParaRPr lang="en-US" sz="1300" kern="1200" dirty="0"/>
        </a:p>
        <a:p>
          <a:pPr marL="0" lvl="0" indent="0" algn="ctr" defTabSz="577850">
            <a:lnSpc>
              <a:spcPct val="90000"/>
            </a:lnSpc>
            <a:spcBef>
              <a:spcPct val="0"/>
            </a:spcBef>
            <a:spcAft>
              <a:spcPct val="35000"/>
            </a:spcAft>
            <a:buNone/>
          </a:pPr>
          <a:endParaRPr lang="en-US" sz="2800" kern="1200" dirty="0"/>
        </a:p>
        <a:p>
          <a:pPr marL="0" lvl="0" indent="0" algn="ctr" defTabSz="577850">
            <a:lnSpc>
              <a:spcPct val="90000"/>
            </a:lnSpc>
            <a:spcBef>
              <a:spcPct val="0"/>
            </a:spcBef>
            <a:spcAft>
              <a:spcPct val="35000"/>
            </a:spcAft>
            <a:buNone/>
          </a:pPr>
          <a:endParaRPr lang="en-US" sz="2400" kern="1200" dirty="0"/>
        </a:p>
        <a:p>
          <a:pPr marL="0" lvl="0" indent="0" algn="ctr" defTabSz="577850">
            <a:lnSpc>
              <a:spcPct val="90000"/>
            </a:lnSpc>
            <a:spcBef>
              <a:spcPct val="0"/>
            </a:spcBef>
            <a:spcAft>
              <a:spcPct val="35000"/>
            </a:spcAft>
            <a:buNone/>
          </a:pPr>
          <a:r>
            <a:rPr lang="en-US" sz="2400" b="0" kern="1200" dirty="0"/>
            <a:t> (xi) Focused policies and support for staff well - being, engagement and communication</a:t>
          </a:r>
        </a:p>
      </dsp:txBody>
      <dsp:txXfrm>
        <a:off x="3815354" y="0"/>
        <a:ext cx="3256854" cy="1101667"/>
      </dsp:txXfrm>
    </dsp:sp>
    <dsp:sp modelId="{1E1F8D48-B450-4385-B144-87294BED9BA3}">
      <dsp:nvSpPr>
        <dsp:cNvPr id="0" name=""/>
        <dsp:cNvSpPr/>
      </dsp:nvSpPr>
      <dsp:spPr>
        <a:xfrm>
          <a:off x="4099029" y="2531793"/>
          <a:ext cx="2706398" cy="950553"/>
        </a:xfrm>
        <a:prstGeom prst="roundRect">
          <a:avLst>
            <a:gd name="adj" fmla="val 10000"/>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kern="1200" dirty="0"/>
            <a:t>For Yes – 8 Points</a:t>
          </a:r>
          <a:endParaRPr lang="en-IN" sz="1600" kern="1200" dirty="0"/>
        </a:p>
        <a:p>
          <a:pPr marL="0" lvl="0" indent="0" algn="ctr" defTabSz="711200">
            <a:lnSpc>
              <a:spcPct val="90000"/>
            </a:lnSpc>
            <a:spcBef>
              <a:spcPct val="0"/>
            </a:spcBef>
            <a:spcAft>
              <a:spcPct val="35000"/>
            </a:spcAft>
            <a:buNone/>
          </a:pPr>
          <a:r>
            <a:rPr lang="en-US" sz="1600" kern="1200" dirty="0"/>
            <a:t>For No – 0 Point</a:t>
          </a:r>
        </a:p>
        <a:p>
          <a:pPr marL="0" lvl="0" indent="0" algn="ctr" defTabSz="711200">
            <a:lnSpc>
              <a:spcPct val="90000"/>
            </a:lnSpc>
            <a:spcBef>
              <a:spcPct val="0"/>
            </a:spcBef>
            <a:spcAft>
              <a:spcPct val="35000"/>
            </a:spcAft>
            <a:buNone/>
          </a:pPr>
          <a:r>
            <a:rPr lang="en-US" sz="1600" kern="1200" dirty="0">
              <a:solidFill>
                <a:prstClr val="black">
                  <a:hueOff val="0"/>
                  <a:satOff val="0"/>
                  <a:lumOff val="0"/>
                  <a:alphaOff val="0"/>
                </a:prstClr>
              </a:solidFill>
              <a:latin typeface="Franklin Gothic Book"/>
              <a:ea typeface="+mn-ea"/>
              <a:cs typeface="+mn-cs"/>
            </a:rPr>
            <a:t>Max score=4</a:t>
          </a:r>
          <a:endParaRPr lang="en-US" sz="1600" kern="1200" dirty="0"/>
        </a:p>
      </dsp:txBody>
      <dsp:txXfrm>
        <a:off x="4126870" y="2559634"/>
        <a:ext cx="2650716" cy="894871"/>
      </dsp:txXfrm>
    </dsp:sp>
    <dsp:sp modelId="{C7294149-2C38-4F58-9BC3-6A3B2B25CB44}">
      <dsp:nvSpPr>
        <dsp:cNvPr id="0" name=""/>
        <dsp:cNvSpPr/>
      </dsp:nvSpPr>
      <dsp:spPr>
        <a:xfrm>
          <a:off x="7428949" y="0"/>
          <a:ext cx="4756546" cy="367222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endParaRPr lang="en-US" sz="900" kern="1200" dirty="0"/>
        </a:p>
        <a:p>
          <a:pPr marL="0" lvl="0" indent="0" algn="ctr" defTabSz="400050">
            <a:lnSpc>
              <a:spcPct val="90000"/>
            </a:lnSpc>
            <a:spcBef>
              <a:spcPct val="0"/>
            </a:spcBef>
            <a:spcAft>
              <a:spcPct val="35000"/>
            </a:spcAft>
            <a:buNone/>
          </a:pPr>
          <a:endParaRPr lang="en-US" sz="900" kern="1200" dirty="0"/>
        </a:p>
        <a:p>
          <a:pPr marL="0" lvl="0" indent="0" algn="ctr" defTabSz="400050">
            <a:lnSpc>
              <a:spcPct val="90000"/>
            </a:lnSpc>
            <a:spcBef>
              <a:spcPct val="0"/>
            </a:spcBef>
            <a:spcAft>
              <a:spcPct val="35000"/>
            </a:spcAft>
            <a:buNone/>
          </a:pPr>
          <a:endParaRPr lang="en-US" sz="900" kern="1200" dirty="0"/>
        </a:p>
        <a:p>
          <a:pPr marL="0" lvl="0" indent="0" algn="ctr" defTabSz="400050">
            <a:lnSpc>
              <a:spcPct val="90000"/>
            </a:lnSpc>
            <a:spcBef>
              <a:spcPct val="0"/>
            </a:spcBef>
            <a:spcAft>
              <a:spcPct val="35000"/>
            </a:spcAft>
            <a:buNone/>
          </a:pPr>
          <a:endParaRPr lang="en-US" sz="2000" kern="1200" dirty="0"/>
        </a:p>
        <a:p>
          <a:pPr marL="0" lvl="0" indent="0" algn="ctr" defTabSz="400050">
            <a:lnSpc>
              <a:spcPct val="90000"/>
            </a:lnSpc>
            <a:spcBef>
              <a:spcPct val="0"/>
            </a:spcBef>
            <a:spcAft>
              <a:spcPct val="35000"/>
            </a:spcAft>
            <a:buNone/>
          </a:pPr>
          <a:endParaRPr lang="en-US" sz="2000" kern="1200" dirty="0"/>
        </a:p>
        <a:p>
          <a:pPr marL="0" lvl="0" indent="0" algn="ctr" defTabSz="400050">
            <a:lnSpc>
              <a:spcPct val="90000"/>
            </a:lnSpc>
            <a:spcBef>
              <a:spcPct val="0"/>
            </a:spcBef>
            <a:spcAft>
              <a:spcPct val="35000"/>
            </a:spcAft>
            <a:buNone/>
          </a:pPr>
          <a:r>
            <a:rPr lang="en-US" sz="2000" kern="1200" dirty="0"/>
            <a:t> </a:t>
          </a:r>
        </a:p>
        <a:p>
          <a:pPr marL="0" lvl="0" indent="0" algn="ctr" defTabSz="400050">
            <a:lnSpc>
              <a:spcPct val="90000"/>
            </a:lnSpc>
            <a:spcBef>
              <a:spcPct val="0"/>
            </a:spcBef>
            <a:spcAft>
              <a:spcPct val="35000"/>
            </a:spcAft>
            <a:buNone/>
          </a:pPr>
          <a:r>
            <a:rPr lang="en-US" sz="2400" kern="1200" dirty="0"/>
            <a:t>( xii) An established mechanism to listen to people and their views and suggestions. Credible Employee survey and its outcome demonstrate how well people are taken care of and heard.</a:t>
          </a:r>
        </a:p>
      </dsp:txBody>
      <dsp:txXfrm>
        <a:off x="7428949" y="0"/>
        <a:ext cx="4756546" cy="1101667"/>
      </dsp:txXfrm>
    </dsp:sp>
    <dsp:sp modelId="{6AE61E00-D175-477E-8C13-7A51ABAA0C6C}">
      <dsp:nvSpPr>
        <dsp:cNvPr id="0" name=""/>
        <dsp:cNvSpPr/>
      </dsp:nvSpPr>
      <dsp:spPr>
        <a:xfrm>
          <a:off x="8017810" y="2547547"/>
          <a:ext cx="3805236" cy="1076679"/>
        </a:xfrm>
        <a:prstGeom prst="roundRect">
          <a:avLst>
            <a:gd name="adj" fmla="val 10000"/>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600" kern="1200" dirty="0"/>
            <a:t>For Yes – 8 Points</a:t>
          </a:r>
          <a:br>
            <a:rPr lang="en-US" sz="1600" kern="1200" dirty="0"/>
          </a:br>
          <a:r>
            <a:rPr lang="en-US" sz="1600" kern="1200" dirty="0"/>
            <a:t>For No – 0 Point</a:t>
          </a:r>
        </a:p>
        <a:p>
          <a:pPr marL="0" lvl="0" indent="0" algn="ctr" defTabSz="711200">
            <a:lnSpc>
              <a:spcPct val="90000"/>
            </a:lnSpc>
            <a:spcBef>
              <a:spcPct val="0"/>
            </a:spcBef>
            <a:spcAft>
              <a:spcPct val="35000"/>
            </a:spcAft>
            <a:buNone/>
          </a:pPr>
          <a:r>
            <a:rPr lang="en-US" sz="1600" kern="1200" dirty="0">
              <a:solidFill>
                <a:prstClr val="black">
                  <a:hueOff val="0"/>
                  <a:satOff val="0"/>
                  <a:lumOff val="0"/>
                  <a:alphaOff val="0"/>
                </a:prstClr>
              </a:solidFill>
              <a:latin typeface="Franklin Gothic Book"/>
              <a:ea typeface="+mn-ea"/>
              <a:cs typeface="+mn-cs"/>
            </a:rPr>
            <a:t>Max score=8</a:t>
          </a:r>
          <a:endParaRPr lang="en-US" sz="1600" kern="1200" dirty="0"/>
        </a:p>
      </dsp:txBody>
      <dsp:txXfrm>
        <a:off x="8049345" y="2579082"/>
        <a:ext cx="3742166" cy="10136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1FEFA5-44B4-437D-8AEE-AFD948E6749B}">
      <dsp:nvSpPr>
        <dsp:cNvPr id="0" name=""/>
        <dsp:cNvSpPr/>
      </dsp:nvSpPr>
      <dsp:spPr>
        <a:xfrm>
          <a:off x="-3977794" y="-610677"/>
          <a:ext cx="4740409" cy="4740409"/>
        </a:xfrm>
        <a:prstGeom prst="blockArc">
          <a:avLst>
            <a:gd name="adj1" fmla="val 18900000"/>
            <a:gd name="adj2" fmla="val 2700000"/>
            <a:gd name="adj3" fmla="val 456"/>
          </a:avLst>
        </a:prstGeom>
        <a:noFill/>
        <a:ln w="19050" cap="flat"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452618-1016-4880-8A34-0B64379EF0B2}">
      <dsp:nvSpPr>
        <dsp:cNvPr id="0" name=""/>
        <dsp:cNvSpPr/>
      </dsp:nvSpPr>
      <dsp:spPr>
        <a:xfrm>
          <a:off x="490428" y="351905"/>
          <a:ext cx="8708592" cy="703811"/>
        </a:xfrm>
        <a:prstGeom prst="rect">
          <a:avLst/>
        </a:prstGeom>
        <a:solidFill>
          <a:schemeClr val="accent3">
            <a:shade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650" tIns="48260" rIns="48260" bIns="48260" numCol="1" spcCol="1270" anchor="ctr" anchorCtr="0">
          <a:noAutofit/>
        </a:bodyPr>
        <a:lstStyle/>
        <a:p>
          <a:pPr marL="0" lvl="0" indent="0" algn="l" defTabSz="844550">
            <a:lnSpc>
              <a:spcPct val="90000"/>
            </a:lnSpc>
            <a:spcBef>
              <a:spcPct val="0"/>
            </a:spcBef>
            <a:spcAft>
              <a:spcPct val="35000"/>
            </a:spcAft>
            <a:buNone/>
          </a:pPr>
          <a:r>
            <a:rPr lang="en-US" sz="1900" kern="1200" dirty="0"/>
            <a:t>Users depend on Audit Quality to have confidence in financial statements</a:t>
          </a:r>
        </a:p>
      </dsp:txBody>
      <dsp:txXfrm>
        <a:off x="490428" y="351905"/>
        <a:ext cx="8708592" cy="703811"/>
      </dsp:txXfrm>
    </dsp:sp>
    <dsp:sp modelId="{607B88B3-11E1-444E-9C83-7A80213CEFF7}">
      <dsp:nvSpPr>
        <dsp:cNvPr id="0" name=""/>
        <dsp:cNvSpPr/>
      </dsp:nvSpPr>
      <dsp:spPr>
        <a:xfrm>
          <a:off x="50546" y="263929"/>
          <a:ext cx="879763" cy="879763"/>
        </a:xfrm>
        <a:prstGeom prst="ellipse">
          <a:avLst/>
        </a:prstGeom>
        <a:solidFill>
          <a:schemeClr val="lt1">
            <a:hueOff val="0"/>
            <a:satOff val="0"/>
            <a:lumOff val="0"/>
            <a:alphaOff val="0"/>
          </a:schemeClr>
        </a:solidFill>
        <a:ln w="19050" cap="flat"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09218C-0FE4-4F0A-A7A6-599ABB916609}">
      <dsp:nvSpPr>
        <dsp:cNvPr id="0" name=""/>
        <dsp:cNvSpPr/>
      </dsp:nvSpPr>
      <dsp:spPr>
        <a:xfrm>
          <a:off x="746263" y="1407622"/>
          <a:ext cx="8452756" cy="703811"/>
        </a:xfrm>
        <a:prstGeom prst="rect">
          <a:avLst/>
        </a:prstGeom>
        <a:solidFill>
          <a:schemeClr val="accent3">
            <a:shade val="50000"/>
            <a:hueOff val="382472"/>
            <a:satOff val="-36891"/>
            <a:lumOff val="3545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650" tIns="48260" rIns="48260" bIns="48260" numCol="1" spcCol="1270" anchor="ctr" anchorCtr="0">
          <a:noAutofit/>
        </a:bodyPr>
        <a:lstStyle/>
        <a:p>
          <a:pPr marL="0" lvl="0" indent="0" algn="l" defTabSz="844550">
            <a:lnSpc>
              <a:spcPct val="90000"/>
            </a:lnSpc>
            <a:spcBef>
              <a:spcPct val="0"/>
            </a:spcBef>
            <a:spcAft>
              <a:spcPct val="35000"/>
            </a:spcAft>
            <a:buNone/>
          </a:pPr>
          <a:r>
            <a:rPr lang="en-US" sz="1900" kern="1200" dirty="0"/>
            <a:t>Audit quality is a complex subject and there is no analysis of it that</a:t>
          </a:r>
        </a:p>
        <a:p>
          <a:pPr marL="0" lvl="0" indent="0" algn="l" defTabSz="844550">
            <a:lnSpc>
              <a:spcPct val="90000"/>
            </a:lnSpc>
            <a:spcBef>
              <a:spcPct val="0"/>
            </a:spcBef>
            <a:spcAft>
              <a:spcPct val="35000"/>
            </a:spcAft>
            <a:buNone/>
          </a:pPr>
          <a:r>
            <a:rPr lang="en-US" sz="1900" kern="1200" dirty="0"/>
            <a:t>has achieved universal recognition</a:t>
          </a:r>
        </a:p>
      </dsp:txBody>
      <dsp:txXfrm>
        <a:off x="746263" y="1407622"/>
        <a:ext cx="8452756" cy="703811"/>
      </dsp:txXfrm>
    </dsp:sp>
    <dsp:sp modelId="{9E3B060C-F81F-4154-9395-06F03D6214F4}">
      <dsp:nvSpPr>
        <dsp:cNvPr id="0" name=""/>
        <dsp:cNvSpPr/>
      </dsp:nvSpPr>
      <dsp:spPr>
        <a:xfrm>
          <a:off x="306381" y="1319645"/>
          <a:ext cx="879763" cy="879763"/>
        </a:xfrm>
        <a:prstGeom prst="ellipse">
          <a:avLst/>
        </a:prstGeom>
        <a:solidFill>
          <a:schemeClr val="lt1">
            <a:hueOff val="0"/>
            <a:satOff val="0"/>
            <a:lumOff val="0"/>
            <a:alphaOff val="0"/>
          </a:schemeClr>
        </a:solidFill>
        <a:ln w="19050" cap="flat" cmpd="sng" algn="ctr">
          <a:solidFill>
            <a:schemeClr val="accent3">
              <a:shade val="50000"/>
              <a:hueOff val="382472"/>
              <a:satOff val="-36891"/>
              <a:lumOff val="35457"/>
              <a:alphaOff val="0"/>
            </a:schemeClr>
          </a:solidFill>
          <a:prstDash val="solid"/>
        </a:ln>
        <a:effectLst/>
      </dsp:spPr>
      <dsp:style>
        <a:lnRef idx="2">
          <a:scrgbClr r="0" g="0" b="0"/>
        </a:lnRef>
        <a:fillRef idx="1">
          <a:scrgbClr r="0" g="0" b="0"/>
        </a:fillRef>
        <a:effectRef idx="0">
          <a:scrgbClr r="0" g="0" b="0"/>
        </a:effectRef>
        <a:fontRef idx="minor"/>
      </dsp:style>
    </dsp:sp>
    <dsp:sp modelId="{751B5CCB-21AB-49CF-A5AF-34D6FBD664B6}">
      <dsp:nvSpPr>
        <dsp:cNvPr id="0" name=""/>
        <dsp:cNvSpPr/>
      </dsp:nvSpPr>
      <dsp:spPr>
        <a:xfrm>
          <a:off x="404474" y="2519896"/>
          <a:ext cx="8708592" cy="703811"/>
        </a:xfrm>
        <a:prstGeom prst="rect">
          <a:avLst/>
        </a:prstGeom>
        <a:solidFill>
          <a:schemeClr val="accent3">
            <a:shade val="50000"/>
            <a:hueOff val="382472"/>
            <a:satOff val="-36891"/>
            <a:lumOff val="3545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650" tIns="48260" rIns="48260" bIns="48260" numCol="1" spcCol="1270" anchor="ctr" anchorCtr="0">
          <a:noAutofit/>
        </a:bodyPr>
        <a:lstStyle/>
        <a:p>
          <a:pPr marL="0" lvl="0" indent="0" algn="l" defTabSz="844550">
            <a:lnSpc>
              <a:spcPct val="90000"/>
            </a:lnSpc>
            <a:spcBef>
              <a:spcPct val="0"/>
            </a:spcBef>
            <a:spcAft>
              <a:spcPct val="35000"/>
            </a:spcAft>
            <a:buNone/>
          </a:pPr>
          <a:r>
            <a:rPr lang="en-IN" sz="1900" kern="1200" dirty="0"/>
            <a:t>Audit quality should be improved at the Engagement, Firm and National levels </a:t>
          </a:r>
          <a:r>
            <a:rPr lang="en-US" sz="1900" kern="1200" dirty="0"/>
            <a:t>  </a:t>
          </a:r>
        </a:p>
      </dsp:txBody>
      <dsp:txXfrm>
        <a:off x="404474" y="2519896"/>
        <a:ext cx="8708592" cy="703811"/>
      </dsp:txXfrm>
    </dsp:sp>
    <dsp:sp modelId="{70675953-55B1-4B3D-B003-E9CDAEB3A70A}">
      <dsp:nvSpPr>
        <dsp:cNvPr id="0" name=""/>
        <dsp:cNvSpPr/>
      </dsp:nvSpPr>
      <dsp:spPr>
        <a:xfrm>
          <a:off x="50546" y="2375362"/>
          <a:ext cx="879763" cy="879763"/>
        </a:xfrm>
        <a:prstGeom prst="ellipse">
          <a:avLst/>
        </a:prstGeom>
        <a:solidFill>
          <a:schemeClr val="lt1">
            <a:hueOff val="0"/>
            <a:satOff val="0"/>
            <a:lumOff val="0"/>
            <a:alphaOff val="0"/>
          </a:schemeClr>
        </a:solidFill>
        <a:ln w="19050" cap="flat" cmpd="sng" algn="ctr">
          <a:solidFill>
            <a:schemeClr val="accent3">
              <a:shade val="50000"/>
              <a:hueOff val="382472"/>
              <a:satOff val="-36891"/>
              <a:lumOff val="35457"/>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29604-9944-482F-85A9-4C4A2A364FFD}">
      <dsp:nvSpPr>
        <dsp:cNvPr id="0" name=""/>
        <dsp:cNvSpPr/>
      </dsp:nvSpPr>
      <dsp:spPr>
        <a:xfrm>
          <a:off x="5223" y="0"/>
          <a:ext cx="5024888" cy="367222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endParaRPr lang="en-US" sz="2400" kern="1200" dirty="0"/>
        </a:p>
        <a:p>
          <a:pPr marL="0" lvl="0" indent="0" algn="ctr" defTabSz="1066800">
            <a:lnSpc>
              <a:spcPct val="90000"/>
            </a:lnSpc>
            <a:spcBef>
              <a:spcPct val="0"/>
            </a:spcBef>
            <a:spcAft>
              <a:spcPct val="35000"/>
            </a:spcAft>
            <a:buNone/>
          </a:pPr>
          <a:r>
            <a:rPr lang="en-US" sz="2400" kern="1200" dirty="0"/>
            <a:t>(xiii) Standards of recruiting people – Assessment methodology, evaluation of quality and fitment to the job and culture</a:t>
          </a:r>
        </a:p>
      </dsp:txBody>
      <dsp:txXfrm>
        <a:off x="5223" y="0"/>
        <a:ext cx="5024888" cy="1101667"/>
      </dsp:txXfrm>
    </dsp:sp>
    <dsp:sp modelId="{9AF999B8-5CE2-4FF7-A6DE-504115BC59B2}">
      <dsp:nvSpPr>
        <dsp:cNvPr id="0" name=""/>
        <dsp:cNvSpPr/>
      </dsp:nvSpPr>
      <dsp:spPr>
        <a:xfrm>
          <a:off x="622681" y="2173704"/>
          <a:ext cx="4019910" cy="1283389"/>
        </a:xfrm>
        <a:prstGeom prst="roundRect">
          <a:avLst>
            <a:gd name="adj" fmla="val 10000"/>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41910" rIns="55880" bIns="41910" numCol="1" spcCol="1270" anchor="ctr" anchorCtr="0">
          <a:noAutofit/>
        </a:bodyPr>
        <a:lstStyle/>
        <a:p>
          <a:pPr marL="0" lvl="0" indent="0" algn="ctr" defTabSz="977900">
            <a:lnSpc>
              <a:spcPct val="90000"/>
            </a:lnSpc>
            <a:spcBef>
              <a:spcPct val="0"/>
            </a:spcBef>
            <a:spcAft>
              <a:spcPct val="35000"/>
            </a:spcAft>
            <a:buNone/>
          </a:pPr>
          <a:r>
            <a:rPr lang="en-US" sz="2200" kern="1200" dirty="0"/>
            <a:t>For Yes – 4 Points</a:t>
          </a:r>
          <a:endParaRPr lang="en-IN" sz="2200" kern="1200" dirty="0"/>
        </a:p>
        <a:p>
          <a:pPr marL="0" lvl="0" indent="0" algn="ctr" defTabSz="977900">
            <a:lnSpc>
              <a:spcPct val="90000"/>
            </a:lnSpc>
            <a:spcBef>
              <a:spcPct val="0"/>
            </a:spcBef>
            <a:spcAft>
              <a:spcPct val="35000"/>
            </a:spcAft>
            <a:buNone/>
          </a:pPr>
          <a:r>
            <a:rPr lang="en-US" sz="2200" kern="1200" dirty="0"/>
            <a:t>For No – 0 Point</a:t>
          </a:r>
        </a:p>
        <a:p>
          <a:pPr marL="0" lvl="0" indent="0" algn="ctr" defTabSz="977900">
            <a:lnSpc>
              <a:spcPct val="90000"/>
            </a:lnSpc>
            <a:spcBef>
              <a:spcPct val="0"/>
            </a:spcBef>
            <a:spcAft>
              <a:spcPct val="35000"/>
            </a:spcAft>
            <a:buNone/>
          </a:pPr>
          <a:r>
            <a:rPr lang="en-US" sz="2200" kern="1200" dirty="0">
              <a:solidFill>
                <a:prstClr val="black">
                  <a:hueOff val="0"/>
                  <a:satOff val="0"/>
                  <a:lumOff val="0"/>
                  <a:alphaOff val="0"/>
                </a:prstClr>
              </a:solidFill>
              <a:latin typeface="Franklin Gothic Book"/>
              <a:ea typeface="+mn-ea"/>
              <a:cs typeface="+mn-cs"/>
            </a:rPr>
            <a:t>Max score=4</a:t>
          </a:r>
          <a:endParaRPr lang="en-US" sz="2200" kern="1200" dirty="0"/>
        </a:p>
      </dsp:txBody>
      <dsp:txXfrm>
        <a:off x="660270" y="2211293"/>
        <a:ext cx="3944732" cy="1208211"/>
      </dsp:txXfrm>
    </dsp:sp>
    <dsp:sp modelId="{C7F9D900-F41E-4524-9C05-6E35AE9A31DD}">
      <dsp:nvSpPr>
        <dsp:cNvPr id="0" name=""/>
        <dsp:cNvSpPr/>
      </dsp:nvSpPr>
      <dsp:spPr>
        <a:xfrm>
          <a:off x="5406978" y="0"/>
          <a:ext cx="5024888" cy="367222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endParaRPr lang="en-US" sz="1000" kern="1200" dirty="0"/>
        </a:p>
        <a:p>
          <a:pPr marL="0" lvl="0" indent="0" algn="ctr" defTabSz="444500">
            <a:lnSpc>
              <a:spcPct val="90000"/>
            </a:lnSpc>
            <a:spcBef>
              <a:spcPct val="0"/>
            </a:spcBef>
            <a:spcAft>
              <a:spcPct val="35000"/>
            </a:spcAft>
            <a:buNone/>
          </a:pPr>
          <a:endParaRPr lang="en-US" sz="1000" kern="1200" dirty="0"/>
        </a:p>
        <a:p>
          <a:pPr marL="0" lvl="0" indent="0" algn="ctr" defTabSz="444500">
            <a:lnSpc>
              <a:spcPct val="90000"/>
            </a:lnSpc>
            <a:spcBef>
              <a:spcPct val="0"/>
            </a:spcBef>
            <a:spcAft>
              <a:spcPct val="35000"/>
            </a:spcAft>
            <a:buNone/>
          </a:pPr>
          <a:endParaRPr lang="en-US" sz="1000" kern="1200" dirty="0"/>
        </a:p>
        <a:p>
          <a:pPr marL="0" lvl="0" indent="0" algn="ctr" defTabSz="444500">
            <a:lnSpc>
              <a:spcPct val="90000"/>
            </a:lnSpc>
            <a:spcBef>
              <a:spcPct val="0"/>
            </a:spcBef>
            <a:spcAft>
              <a:spcPct val="35000"/>
            </a:spcAft>
            <a:buNone/>
          </a:pPr>
          <a:endParaRPr lang="en-US" sz="2400" kern="1200" dirty="0"/>
        </a:p>
        <a:p>
          <a:pPr marL="0" lvl="0" indent="0" algn="ctr" defTabSz="444500">
            <a:lnSpc>
              <a:spcPct val="90000"/>
            </a:lnSpc>
            <a:spcBef>
              <a:spcPct val="0"/>
            </a:spcBef>
            <a:spcAft>
              <a:spcPct val="35000"/>
            </a:spcAft>
            <a:buNone/>
          </a:pPr>
          <a:r>
            <a:rPr lang="en-US" sz="2400" kern="1200" dirty="0"/>
            <a:t>(xiv) Are the employees of the firm compensated as per a defined approach where salary is mapped to the knowledge and experience level of the employee?</a:t>
          </a:r>
        </a:p>
      </dsp:txBody>
      <dsp:txXfrm>
        <a:off x="5406978" y="0"/>
        <a:ext cx="5024888" cy="1101667"/>
      </dsp:txXfrm>
    </dsp:sp>
    <dsp:sp modelId="{6EB063A5-A0F8-4045-BF3A-70556CD4CB2F}">
      <dsp:nvSpPr>
        <dsp:cNvPr id="0" name=""/>
        <dsp:cNvSpPr/>
      </dsp:nvSpPr>
      <dsp:spPr>
        <a:xfrm>
          <a:off x="5909467" y="2173716"/>
          <a:ext cx="4019910" cy="1251857"/>
        </a:xfrm>
        <a:prstGeom prst="roundRect">
          <a:avLst>
            <a:gd name="adj" fmla="val 10000"/>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41910" rIns="55880" bIns="41910" numCol="1" spcCol="1270" anchor="ctr" anchorCtr="0">
          <a:noAutofit/>
        </a:bodyPr>
        <a:lstStyle/>
        <a:p>
          <a:pPr marL="0" lvl="0" indent="0" algn="ctr" defTabSz="977900">
            <a:lnSpc>
              <a:spcPct val="90000"/>
            </a:lnSpc>
            <a:spcBef>
              <a:spcPct val="0"/>
            </a:spcBef>
            <a:spcAft>
              <a:spcPct val="35000"/>
            </a:spcAft>
            <a:buNone/>
          </a:pPr>
          <a:r>
            <a:rPr lang="en-US" sz="2200" kern="1200" dirty="0"/>
            <a:t>For Yes – 4 Points</a:t>
          </a:r>
          <a:endParaRPr lang="en-IN" sz="2200" kern="1200" dirty="0"/>
        </a:p>
        <a:p>
          <a:pPr marL="0" lvl="0" indent="0" algn="ctr" defTabSz="977900">
            <a:lnSpc>
              <a:spcPct val="90000"/>
            </a:lnSpc>
            <a:spcBef>
              <a:spcPct val="0"/>
            </a:spcBef>
            <a:spcAft>
              <a:spcPct val="35000"/>
            </a:spcAft>
            <a:buNone/>
          </a:pPr>
          <a:r>
            <a:rPr lang="en-US" sz="2200" kern="1200" dirty="0"/>
            <a:t>For No – 0 Point</a:t>
          </a:r>
        </a:p>
        <a:p>
          <a:pPr marL="0" lvl="0" indent="0" algn="ctr" defTabSz="977900">
            <a:lnSpc>
              <a:spcPct val="90000"/>
            </a:lnSpc>
            <a:spcBef>
              <a:spcPct val="0"/>
            </a:spcBef>
            <a:spcAft>
              <a:spcPct val="35000"/>
            </a:spcAft>
            <a:buNone/>
          </a:pPr>
          <a:r>
            <a:rPr lang="en-US" sz="2200" kern="1200" dirty="0">
              <a:solidFill>
                <a:prstClr val="black">
                  <a:hueOff val="0"/>
                  <a:satOff val="0"/>
                  <a:lumOff val="0"/>
                  <a:alphaOff val="0"/>
                </a:prstClr>
              </a:solidFill>
              <a:latin typeface="Franklin Gothic Book"/>
              <a:ea typeface="+mn-ea"/>
              <a:cs typeface="+mn-cs"/>
            </a:rPr>
            <a:t>Max score=4</a:t>
          </a:r>
          <a:endParaRPr lang="en-US" sz="2200" kern="1200" dirty="0"/>
        </a:p>
      </dsp:txBody>
      <dsp:txXfrm>
        <a:off x="5946133" y="2210382"/>
        <a:ext cx="3946578" cy="1178525"/>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Does the firm Manage the following attributes relating to Assurance partners to maintain the same at optimum levels as deemed fit for the respective </a:t>
          </a:r>
          <a:r>
            <a:rPr lang="en-US" sz="2400" kern="1200" dirty="0" err="1"/>
            <a:t>organisations</a:t>
          </a:r>
          <a:r>
            <a:rPr lang="en-US" sz="2400" kern="1200" dirty="0"/>
            <a:t>?</a:t>
          </a:r>
        </a:p>
      </dsp:txBody>
      <dsp:txXfrm>
        <a:off x="0" y="0"/>
        <a:ext cx="11279910" cy="1034934"/>
      </dsp:txXfrm>
    </dsp:sp>
    <dsp:sp modelId="{3EC89DE6-8009-4EF7-BC4B-45E774E33FEF}">
      <dsp:nvSpPr>
        <dsp:cNvPr id="0" name=""/>
        <dsp:cNvSpPr/>
      </dsp:nvSpPr>
      <dsp:spPr>
        <a:xfrm>
          <a:off x="966" y="1046018"/>
          <a:ext cx="3585557"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t>(</a:t>
          </a:r>
          <a:r>
            <a:rPr lang="en-US" sz="2900" kern="1200" dirty="0" err="1"/>
            <a:t>i</a:t>
          </a:r>
          <a:r>
            <a:rPr lang="en-US" sz="2900" kern="1200" dirty="0"/>
            <a:t>) Does the firm have a balanced mix of experienced and new Assurance partners?</a:t>
          </a:r>
        </a:p>
      </dsp:txBody>
      <dsp:txXfrm>
        <a:off x="966" y="1046018"/>
        <a:ext cx="3585557" cy="2173362"/>
      </dsp:txXfrm>
    </dsp:sp>
    <dsp:sp modelId="{759E91C9-4215-469B-97CC-F0A1FDD12D33}">
      <dsp:nvSpPr>
        <dsp:cNvPr id="0" name=""/>
        <dsp:cNvSpPr/>
      </dsp:nvSpPr>
      <dsp:spPr>
        <a:xfrm>
          <a:off x="3589966" y="1046018"/>
          <a:ext cx="5449150"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t>For average partner experience of partners &gt; 5 years – 4 Points</a:t>
          </a:r>
          <a:endParaRPr lang="en-IN" sz="2900" kern="1200" dirty="0"/>
        </a:p>
        <a:p>
          <a:pPr marL="0" lvl="0" indent="0" algn="ctr" defTabSz="1289050">
            <a:lnSpc>
              <a:spcPct val="90000"/>
            </a:lnSpc>
            <a:spcBef>
              <a:spcPct val="0"/>
            </a:spcBef>
            <a:spcAft>
              <a:spcPct val="35000"/>
            </a:spcAft>
            <a:buNone/>
          </a:pPr>
          <a:r>
            <a:rPr lang="en-US" sz="2900" kern="1200" dirty="0"/>
            <a:t>For average partner experience of partners &gt; 10 years – 8 Points</a:t>
          </a:r>
        </a:p>
      </dsp:txBody>
      <dsp:txXfrm>
        <a:off x="3589966" y="1046018"/>
        <a:ext cx="5449150" cy="2068084"/>
      </dsp:txXfrm>
    </dsp:sp>
    <dsp:sp modelId="{BD8D9F10-63F9-4FF9-96A8-F321C9E7CDC6}">
      <dsp:nvSpPr>
        <dsp:cNvPr id="0" name=""/>
        <dsp:cNvSpPr/>
      </dsp:nvSpPr>
      <dsp:spPr>
        <a:xfrm>
          <a:off x="9039117" y="1034934"/>
          <a:ext cx="2236383"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t>Max score=8</a:t>
          </a:r>
        </a:p>
      </dsp:txBody>
      <dsp:txXfrm>
        <a:off x="9039117" y="1034934"/>
        <a:ext cx="2236383"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Does the firm Manage the following attributes relating to Assurance partners to maintain the same at optimum levels as deemed fit for the respective </a:t>
          </a:r>
          <a:r>
            <a:rPr lang="en-US" sz="2400" kern="1200" dirty="0" err="1"/>
            <a:t>organisations</a:t>
          </a:r>
          <a:r>
            <a:rPr lang="en-US" sz="2400" kern="1200" dirty="0"/>
            <a:t>?</a:t>
          </a:r>
        </a:p>
      </dsp:txBody>
      <dsp:txXfrm>
        <a:off x="0" y="0"/>
        <a:ext cx="11279910" cy="1034934"/>
      </dsp:txXfrm>
    </dsp:sp>
    <dsp:sp modelId="{3EC89DE6-8009-4EF7-BC4B-45E774E33FEF}">
      <dsp:nvSpPr>
        <dsp:cNvPr id="0" name=""/>
        <dsp:cNvSpPr/>
      </dsp:nvSpPr>
      <dsp:spPr>
        <a:xfrm>
          <a:off x="0" y="1046018"/>
          <a:ext cx="5663361"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(ii) Is the firm compliant with the ICAI Code of Ethics, Companies Act 2013 and other regulatory requirements in relation to Professional Independence and Conflict of Interest?</a:t>
          </a:r>
        </a:p>
      </dsp:txBody>
      <dsp:txXfrm>
        <a:off x="0" y="1046018"/>
        <a:ext cx="5663361" cy="2173362"/>
      </dsp:txXfrm>
    </dsp:sp>
    <dsp:sp modelId="{759E91C9-4215-469B-97CC-F0A1FDD12D33}">
      <dsp:nvSpPr>
        <dsp:cNvPr id="0" name=""/>
        <dsp:cNvSpPr/>
      </dsp:nvSpPr>
      <dsp:spPr>
        <a:xfrm>
          <a:off x="5664821" y="1046018"/>
          <a:ext cx="3980140"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For Yes – 8 Points</a:t>
          </a:r>
          <a:endParaRPr lang="en-IN" sz="2600" kern="1200" dirty="0"/>
        </a:p>
        <a:p>
          <a:pPr marL="0" lvl="0" indent="0" algn="ctr" defTabSz="1155700">
            <a:lnSpc>
              <a:spcPct val="90000"/>
            </a:lnSpc>
            <a:spcBef>
              <a:spcPct val="0"/>
            </a:spcBef>
            <a:spcAft>
              <a:spcPct val="35000"/>
            </a:spcAft>
            <a:buNone/>
          </a:pPr>
          <a:r>
            <a:rPr lang="en-US" sz="2600" kern="1200" dirty="0"/>
            <a:t>For No – 0 Point</a:t>
          </a:r>
        </a:p>
      </dsp:txBody>
      <dsp:txXfrm>
        <a:off x="5664821" y="1046018"/>
        <a:ext cx="3980140" cy="2068084"/>
      </dsp:txXfrm>
    </dsp:sp>
    <dsp:sp modelId="{BD8D9F10-63F9-4FF9-96A8-F321C9E7CDC6}">
      <dsp:nvSpPr>
        <dsp:cNvPr id="0" name=""/>
        <dsp:cNvSpPr/>
      </dsp:nvSpPr>
      <dsp:spPr>
        <a:xfrm>
          <a:off x="9644961" y="1034934"/>
          <a:ext cx="1633487"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t>Max score=8</a:t>
          </a:r>
        </a:p>
      </dsp:txBody>
      <dsp:txXfrm>
        <a:off x="9644961" y="1034934"/>
        <a:ext cx="1633487"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Does the firm Manage the following attributes relating to Assurance partners to maintain the same at optimum levels as deemed fit for the respective </a:t>
          </a:r>
          <a:r>
            <a:rPr lang="en-US" sz="2400" kern="1200" dirty="0" err="1"/>
            <a:t>organisations</a:t>
          </a:r>
          <a:r>
            <a:rPr lang="en-US" sz="2400" kern="1200" dirty="0"/>
            <a:t>?</a:t>
          </a:r>
        </a:p>
      </dsp:txBody>
      <dsp:txXfrm>
        <a:off x="0" y="0"/>
        <a:ext cx="11279910" cy="1034934"/>
      </dsp:txXfrm>
    </dsp:sp>
    <dsp:sp modelId="{3EC89DE6-8009-4EF7-BC4B-45E774E33FEF}">
      <dsp:nvSpPr>
        <dsp:cNvPr id="0" name=""/>
        <dsp:cNvSpPr/>
      </dsp:nvSpPr>
      <dsp:spPr>
        <a:xfrm>
          <a:off x="0" y="1061775"/>
          <a:ext cx="4797266"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(iii) Is there is a 'whistle blower' policy?</a:t>
          </a:r>
        </a:p>
      </dsp:txBody>
      <dsp:txXfrm>
        <a:off x="0" y="1061775"/>
        <a:ext cx="4797266" cy="2173362"/>
      </dsp:txXfrm>
    </dsp:sp>
    <dsp:sp modelId="{759E91C9-4215-469B-97CC-F0A1FDD12D33}">
      <dsp:nvSpPr>
        <dsp:cNvPr id="0" name=""/>
        <dsp:cNvSpPr/>
      </dsp:nvSpPr>
      <dsp:spPr>
        <a:xfrm>
          <a:off x="4800001" y="1046018"/>
          <a:ext cx="3485022"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4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4800001" y="1046018"/>
        <a:ext cx="3485022" cy="2068084"/>
      </dsp:txXfrm>
    </dsp:sp>
    <dsp:sp modelId="{BD8D9F10-63F9-4FF9-96A8-F321C9E7CDC6}">
      <dsp:nvSpPr>
        <dsp:cNvPr id="0" name=""/>
        <dsp:cNvSpPr/>
      </dsp:nvSpPr>
      <dsp:spPr>
        <a:xfrm>
          <a:off x="8287758" y="1010549"/>
          <a:ext cx="2992151"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Max score=4</a:t>
          </a:r>
        </a:p>
      </dsp:txBody>
      <dsp:txXfrm>
        <a:off x="8287758" y="1010549"/>
        <a:ext cx="2992151"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Branches in the same city shall have only one point, branches in Metro and Tier -1 cities shall have additional points, team size per branch shall have additional points</a:t>
          </a:r>
        </a:p>
      </dsp:txBody>
      <dsp:txXfrm>
        <a:off x="0" y="0"/>
        <a:ext cx="11279910" cy="1034934"/>
      </dsp:txXfrm>
    </dsp:sp>
    <dsp:sp modelId="{3EC89DE6-8009-4EF7-BC4B-45E774E33FEF}">
      <dsp:nvSpPr>
        <dsp:cNvPr id="0" name=""/>
        <dsp:cNvSpPr/>
      </dsp:nvSpPr>
      <dsp:spPr>
        <a:xfrm>
          <a:off x="0" y="1046018"/>
          <a:ext cx="6049965"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a:t>
          </a:r>
          <a:r>
            <a:rPr lang="en-US" sz="2400" kern="1200" dirty="0" err="1"/>
            <a:t>i</a:t>
          </a:r>
          <a:r>
            <a:rPr lang="en-US" sz="2400" kern="1200" dirty="0"/>
            <a:t>) Number of Branches &amp; Associates and network firms and affiliates</a:t>
          </a:r>
        </a:p>
      </dsp:txBody>
      <dsp:txXfrm>
        <a:off x="0" y="1046018"/>
        <a:ext cx="6049965" cy="2173362"/>
      </dsp:txXfrm>
    </dsp:sp>
    <dsp:sp modelId="{759E91C9-4215-469B-97CC-F0A1FDD12D33}">
      <dsp:nvSpPr>
        <dsp:cNvPr id="0" name=""/>
        <dsp:cNvSpPr/>
      </dsp:nvSpPr>
      <dsp:spPr>
        <a:xfrm>
          <a:off x="6050212" y="1046018"/>
          <a:ext cx="3597679"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t>Upto</a:t>
          </a:r>
          <a:r>
            <a:rPr lang="en-US" sz="1800" kern="1200" dirty="0"/>
            <a:t> 3 – 2 Points</a:t>
          </a:r>
          <a:endParaRPr lang="en-IN" sz="1800" kern="1200" dirty="0"/>
        </a:p>
        <a:p>
          <a:pPr marL="0" lvl="0" indent="0" algn="ctr" defTabSz="800100">
            <a:lnSpc>
              <a:spcPct val="90000"/>
            </a:lnSpc>
            <a:spcBef>
              <a:spcPct val="0"/>
            </a:spcBef>
            <a:spcAft>
              <a:spcPct val="35000"/>
            </a:spcAft>
            <a:buNone/>
          </a:pPr>
          <a:r>
            <a:rPr lang="en-US" sz="1800" kern="1200" dirty="0"/>
            <a:t>4 to 7 – 4 Points</a:t>
          </a:r>
          <a:endParaRPr lang="en-IN" sz="1800" kern="1200" dirty="0"/>
        </a:p>
        <a:p>
          <a:pPr marL="0" lvl="0" indent="0" algn="ctr" defTabSz="800100">
            <a:lnSpc>
              <a:spcPct val="90000"/>
            </a:lnSpc>
            <a:spcBef>
              <a:spcPct val="0"/>
            </a:spcBef>
            <a:spcAft>
              <a:spcPct val="35000"/>
            </a:spcAft>
            <a:buNone/>
          </a:pPr>
          <a:r>
            <a:rPr lang="en-US" sz="1800" kern="1200" dirty="0"/>
            <a:t>8 to 15 – 6 Points</a:t>
          </a:r>
          <a:endParaRPr lang="en-IN" sz="1800" kern="1200" dirty="0"/>
        </a:p>
        <a:p>
          <a:pPr marL="0" lvl="0" indent="0" algn="ctr" defTabSz="800100">
            <a:lnSpc>
              <a:spcPct val="90000"/>
            </a:lnSpc>
            <a:spcBef>
              <a:spcPct val="0"/>
            </a:spcBef>
            <a:spcAft>
              <a:spcPct val="35000"/>
            </a:spcAft>
            <a:buNone/>
          </a:pPr>
          <a:r>
            <a:rPr lang="en-US" sz="1800" kern="1200" dirty="0"/>
            <a:t>More than 15 – 8 Points</a:t>
          </a:r>
        </a:p>
      </dsp:txBody>
      <dsp:txXfrm>
        <a:off x="6050212" y="1046018"/>
        <a:ext cx="3597679" cy="2068084"/>
      </dsp:txXfrm>
    </dsp:sp>
    <dsp:sp modelId="{BD8D9F10-63F9-4FF9-96A8-F321C9E7CDC6}">
      <dsp:nvSpPr>
        <dsp:cNvPr id="0" name=""/>
        <dsp:cNvSpPr/>
      </dsp:nvSpPr>
      <dsp:spPr>
        <a:xfrm>
          <a:off x="9648139" y="1010549"/>
          <a:ext cx="1631770"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Max score=8</a:t>
          </a:r>
        </a:p>
      </dsp:txBody>
      <dsp:txXfrm>
        <a:off x="9648139" y="1010549"/>
        <a:ext cx="1631770"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flipV="1">
          <a:off x="0" y="247302"/>
          <a:ext cx="11279910" cy="45723"/>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0" y="247302"/>
        <a:ext cx="11279910" cy="45723"/>
      </dsp:txXfrm>
    </dsp:sp>
    <dsp:sp modelId="{3EC89DE6-8009-4EF7-BC4B-45E774E33FEF}">
      <dsp:nvSpPr>
        <dsp:cNvPr id="0" name=""/>
        <dsp:cNvSpPr/>
      </dsp:nvSpPr>
      <dsp:spPr>
        <a:xfrm>
          <a:off x="0" y="798715"/>
          <a:ext cx="5421566"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(ii) Are branch level activities </a:t>
          </a:r>
          <a:r>
            <a:rPr lang="en-US" sz="2400" kern="1200" dirty="0" err="1"/>
            <a:t>Centralised</a:t>
          </a:r>
          <a:r>
            <a:rPr lang="en-US" sz="2400" kern="1200" dirty="0"/>
            <a:t>/ </a:t>
          </a:r>
          <a:r>
            <a:rPr lang="en-US" sz="2400" kern="1200" dirty="0" err="1"/>
            <a:t>Decentralised</a:t>
          </a:r>
          <a:r>
            <a:rPr lang="en-US" sz="2400" kern="1200" dirty="0"/>
            <a:t> in accounting, Invoicing, and Payroll processing</a:t>
          </a:r>
        </a:p>
      </dsp:txBody>
      <dsp:txXfrm>
        <a:off x="0" y="798715"/>
        <a:ext cx="5421566" cy="2173362"/>
      </dsp:txXfrm>
    </dsp:sp>
    <dsp:sp modelId="{759E91C9-4215-469B-97CC-F0A1FDD12D33}">
      <dsp:nvSpPr>
        <dsp:cNvPr id="0" name=""/>
        <dsp:cNvSpPr/>
      </dsp:nvSpPr>
      <dsp:spPr>
        <a:xfrm>
          <a:off x="5411692" y="798715"/>
          <a:ext cx="3169222"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err="1"/>
            <a:t>Centralised</a:t>
          </a:r>
          <a:r>
            <a:rPr lang="en-US" sz="2200" kern="1200" dirty="0"/>
            <a:t> – 8 Points</a:t>
          </a:r>
          <a:endParaRPr lang="en-IN" sz="2200" kern="1200" dirty="0"/>
        </a:p>
        <a:p>
          <a:pPr marL="0" lvl="0" indent="0" algn="ctr" defTabSz="977900">
            <a:lnSpc>
              <a:spcPct val="90000"/>
            </a:lnSpc>
            <a:spcBef>
              <a:spcPct val="0"/>
            </a:spcBef>
            <a:spcAft>
              <a:spcPct val="35000"/>
            </a:spcAft>
            <a:buNone/>
          </a:pPr>
          <a:r>
            <a:rPr lang="en-US" sz="2200" kern="1200" dirty="0" err="1"/>
            <a:t>Decentralised</a:t>
          </a:r>
          <a:r>
            <a:rPr lang="en-US" sz="2200" kern="1200" dirty="0"/>
            <a:t> – 4 Points</a:t>
          </a:r>
        </a:p>
      </dsp:txBody>
      <dsp:txXfrm>
        <a:off x="5411692" y="798715"/>
        <a:ext cx="3169222" cy="2068084"/>
      </dsp:txXfrm>
    </dsp:sp>
    <dsp:sp modelId="{BD8D9F10-63F9-4FF9-96A8-F321C9E7CDC6}">
      <dsp:nvSpPr>
        <dsp:cNvPr id="0" name=""/>
        <dsp:cNvSpPr/>
      </dsp:nvSpPr>
      <dsp:spPr>
        <a:xfrm>
          <a:off x="8596936" y="763246"/>
          <a:ext cx="2682973"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Max score=8</a:t>
          </a:r>
        </a:p>
      </dsp:txBody>
      <dsp:txXfrm>
        <a:off x="8596936" y="763246"/>
        <a:ext cx="2682973" cy="2173362"/>
      </dsp:txXfrm>
    </dsp:sp>
    <dsp:sp modelId="{69A3D122-6798-4C44-A1EA-2EFC08BFE52C}">
      <dsp:nvSpPr>
        <dsp:cNvPr id="0" name=""/>
        <dsp:cNvSpPr/>
      </dsp:nvSpPr>
      <dsp:spPr>
        <a:xfrm>
          <a:off x="0" y="2960994"/>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205514"/>
          <a:ext cx="11279910" cy="212875"/>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endParaRPr lang="en-US" sz="1000" kern="1200" dirty="0"/>
        </a:p>
      </dsp:txBody>
      <dsp:txXfrm>
        <a:off x="0" y="205514"/>
        <a:ext cx="11279910" cy="212875"/>
      </dsp:txXfrm>
    </dsp:sp>
    <dsp:sp modelId="{3EC89DE6-8009-4EF7-BC4B-45E774E33FEF}">
      <dsp:nvSpPr>
        <dsp:cNvPr id="0" name=""/>
        <dsp:cNvSpPr/>
      </dsp:nvSpPr>
      <dsp:spPr>
        <a:xfrm>
          <a:off x="342" y="840504"/>
          <a:ext cx="7397566"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(iii) Physical &amp; Logical Security of Information are extended and implemented across locations?</a:t>
          </a:r>
        </a:p>
      </dsp:txBody>
      <dsp:txXfrm>
        <a:off x="342" y="840504"/>
        <a:ext cx="7397566" cy="2173362"/>
      </dsp:txXfrm>
    </dsp:sp>
    <dsp:sp modelId="{759E91C9-4215-469B-97CC-F0A1FDD12D33}">
      <dsp:nvSpPr>
        <dsp:cNvPr id="0" name=""/>
        <dsp:cNvSpPr/>
      </dsp:nvSpPr>
      <dsp:spPr>
        <a:xfrm>
          <a:off x="7399645" y="840504"/>
          <a:ext cx="2749686"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For Yes – 8 Points</a:t>
          </a:r>
          <a:endParaRPr lang="en-IN" sz="2400" kern="1200" dirty="0"/>
        </a:p>
        <a:p>
          <a:pPr marL="0" lvl="0" indent="0" algn="ctr" defTabSz="1066800">
            <a:lnSpc>
              <a:spcPct val="90000"/>
            </a:lnSpc>
            <a:spcBef>
              <a:spcPct val="0"/>
            </a:spcBef>
            <a:spcAft>
              <a:spcPct val="35000"/>
            </a:spcAft>
            <a:buNone/>
          </a:pPr>
          <a:r>
            <a:rPr lang="en-US" sz="2400" kern="1200" dirty="0"/>
            <a:t>For No – 0 Point</a:t>
          </a:r>
        </a:p>
      </dsp:txBody>
      <dsp:txXfrm>
        <a:off x="7399645" y="840504"/>
        <a:ext cx="2749686" cy="2068084"/>
      </dsp:txXfrm>
    </dsp:sp>
    <dsp:sp modelId="{BD8D9F10-63F9-4FF9-96A8-F321C9E7CDC6}">
      <dsp:nvSpPr>
        <dsp:cNvPr id="0" name=""/>
        <dsp:cNvSpPr/>
      </dsp:nvSpPr>
      <dsp:spPr>
        <a:xfrm>
          <a:off x="10151412" y="805034"/>
          <a:ext cx="1128497"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Max score=8</a:t>
          </a:r>
        </a:p>
      </dsp:txBody>
      <dsp:txXfrm>
        <a:off x="10151412" y="805034"/>
        <a:ext cx="1128497" cy="2173362"/>
      </dsp:txXfrm>
    </dsp:sp>
    <dsp:sp modelId="{69A3D122-6798-4C44-A1EA-2EFC08BFE52C}">
      <dsp:nvSpPr>
        <dsp:cNvPr id="0" name=""/>
        <dsp:cNvSpPr/>
      </dsp:nvSpPr>
      <dsp:spPr>
        <a:xfrm>
          <a:off x="0" y="3002782"/>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flipV="1">
          <a:off x="0" y="247302"/>
          <a:ext cx="11279910" cy="45723"/>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0" y="247302"/>
        <a:ext cx="11279910" cy="45723"/>
      </dsp:txXfrm>
    </dsp:sp>
    <dsp:sp modelId="{3EC89DE6-8009-4EF7-BC4B-45E774E33FEF}">
      <dsp:nvSpPr>
        <dsp:cNvPr id="0" name=""/>
        <dsp:cNvSpPr/>
      </dsp:nvSpPr>
      <dsp:spPr>
        <a:xfrm>
          <a:off x="435" y="798715"/>
          <a:ext cx="7113788"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(iv) Are there adequate DA tools and IT infrastructure available and are they being used for the relevant assignment?</a:t>
          </a:r>
        </a:p>
      </dsp:txBody>
      <dsp:txXfrm>
        <a:off x="435" y="798715"/>
        <a:ext cx="7113788" cy="2173362"/>
      </dsp:txXfrm>
    </dsp:sp>
    <dsp:sp modelId="{759E91C9-4215-469B-97CC-F0A1FDD12D33}">
      <dsp:nvSpPr>
        <dsp:cNvPr id="0" name=""/>
        <dsp:cNvSpPr/>
      </dsp:nvSpPr>
      <dsp:spPr>
        <a:xfrm>
          <a:off x="7116088" y="798715"/>
          <a:ext cx="2950577"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12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7116088" y="798715"/>
        <a:ext cx="2950577" cy="2068084"/>
      </dsp:txXfrm>
    </dsp:sp>
    <dsp:sp modelId="{BD8D9F10-63F9-4FF9-96A8-F321C9E7CDC6}">
      <dsp:nvSpPr>
        <dsp:cNvPr id="0" name=""/>
        <dsp:cNvSpPr/>
      </dsp:nvSpPr>
      <dsp:spPr>
        <a:xfrm>
          <a:off x="10068964" y="763246"/>
          <a:ext cx="1210945"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Max score=12</a:t>
          </a:r>
        </a:p>
      </dsp:txBody>
      <dsp:txXfrm>
        <a:off x="10068964" y="763246"/>
        <a:ext cx="1210945" cy="2173362"/>
      </dsp:txXfrm>
    </dsp:sp>
    <dsp:sp modelId="{69A3D122-6798-4C44-A1EA-2EFC08BFE52C}">
      <dsp:nvSpPr>
        <dsp:cNvPr id="0" name=""/>
        <dsp:cNvSpPr/>
      </dsp:nvSpPr>
      <dsp:spPr>
        <a:xfrm>
          <a:off x="0" y="2960994"/>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flipV="1">
          <a:off x="0" y="0"/>
          <a:ext cx="11279910" cy="45723"/>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rot="10800000">
        <a:off x="0" y="0"/>
        <a:ext cx="11279910" cy="45723"/>
      </dsp:txXfrm>
    </dsp:sp>
    <dsp:sp modelId="{3EC89DE6-8009-4EF7-BC4B-45E774E33FEF}">
      <dsp:nvSpPr>
        <dsp:cNvPr id="0" name=""/>
        <dsp:cNvSpPr/>
      </dsp:nvSpPr>
      <dsp:spPr>
        <a:xfrm>
          <a:off x="585" y="798715"/>
          <a:ext cx="7639314"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(v) Is the infrastructure adequate in terms of internet/intranet network bandwidth/ VPN/Wi-Fi etc. for remote working?</a:t>
          </a:r>
        </a:p>
      </dsp:txBody>
      <dsp:txXfrm>
        <a:off x="585" y="798715"/>
        <a:ext cx="7639314" cy="2173362"/>
      </dsp:txXfrm>
    </dsp:sp>
    <dsp:sp modelId="{759E91C9-4215-469B-97CC-F0A1FDD12D33}">
      <dsp:nvSpPr>
        <dsp:cNvPr id="0" name=""/>
        <dsp:cNvSpPr/>
      </dsp:nvSpPr>
      <dsp:spPr>
        <a:xfrm>
          <a:off x="7641528" y="798715"/>
          <a:ext cx="2578092"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12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7641528" y="798715"/>
        <a:ext cx="2578092" cy="2068084"/>
      </dsp:txXfrm>
    </dsp:sp>
    <dsp:sp modelId="{BD8D9F10-63F9-4FF9-96A8-F321C9E7CDC6}">
      <dsp:nvSpPr>
        <dsp:cNvPr id="0" name=""/>
        <dsp:cNvSpPr/>
      </dsp:nvSpPr>
      <dsp:spPr>
        <a:xfrm>
          <a:off x="10221708" y="763246"/>
          <a:ext cx="1058074"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Max score=12</a:t>
          </a:r>
        </a:p>
      </dsp:txBody>
      <dsp:txXfrm>
        <a:off x="10221708" y="763246"/>
        <a:ext cx="1058074" cy="2173362"/>
      </dsp:txXfrm>
    </dsp:sp>
    <dsp:sp modelId="{69A3D122-6798-4C44-A1EA-2EFC08BFE52C}">
      <dsp:nvSpPr>
        <dsp:cNvPr id="0" name=""/>
        <dsp:cNvSpPr/>
      </dsp:nvSpPr>
      <dsp:spPr>
        <a:xfrm>
          <a:off x="0" y="2960994"/>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What are the credentials of the firm that distinguish the firm or stands as testimony to the quality of the firm:</a:t>
          </a:r>
        </a:p>
      </dsp:txBody>
      <dsp:txXfrm>
        <a:off x="0" y="0"/>
        <a:ext cx="11279910" cy="1034934"/>
      </dsp:txXfrm>
    </dsp:sp>
    <dsp:sp modelId="{3EC89DE6-8009-4EF7-BC4B-45E774E33FEF}">
      <dsp:nvSpPr>
        <dsp:cNvPr id="0" name=""/>
        <dsp:cNvSpPr/>
      </dsp:nvSpPr>
      <dsp:spPr>
        <a:xfrm>
          <a:off x="0" y="1046018"/>
          <a:ext cx="3562359"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t>
          </a:r>
          <a:r>
            <a:rPr lang="en-US" sz="2000" kern="1200" dirty="0" err="1"/>
            <a:t>i</a:t>
          </a:r>
          <a:r>
            <a:rPr lang="en-US" sz="2000" kern="1200" dirty="0"/>
            <a:t>) Is the firm ICAI Peer Review</a:t>
          </a:r>
        </a:p>
        <a:p>
          <a:pPr marL="0" lvl="0" indent="0" algn="ctr" defTabSz="889000">
            <a:lnSpc>
              <a:spcPct val="90000"/>
            </a:lnSpc>
            <a:spcBef>
              <a:spcPct val="0"/>
            </a:spcBef>
            <a:spcAft>
              <a:spcPct val="35000"/>
            </a:spcAft>
            <a:buNone/>
          </a:pPr>
          <a:r>
            <a:rPr lang="en-US" sz="2000" kern="1200" dirty="0"/>
            <a:t>certified?</a:t>
          </a:r>
        </a:p>
      </dsp:txBody>
      <dsp:txXfrm>
        <a:off x="0" y="1046018"/>
        <a:ext cx="3562359" cy="2173362"/>
      </dsp:txXfrm>
    </dsp:sp>
    <dsp:sp modelId="{759E91C9-4215-469B-97CC-F0A1FDD12D33}">
      <dsp:nvSpPr>
        <dsp:cNvPr id="0" name=""/>
        <dsp:cNvSpPr/>
      </dsp:nvSpPr>
      <dsp:spPr>
        <a:xfrm>
          <a:off x="3568095" y="1046018"/>
          <a:ext cx="3810443"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4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3568095" y="1046018"/>
        <a:ext cx="3810443" cy="2068084"/>
      </dsp:txXfrm>
    </dsp:sp>
    <dsp:sp modelId="{BD8D9F10-63F9-4FF9-96A8-F321C9E7CDC6}">
      <dsp:nvSpPr>
        <dsp:cNvPr id="0" name=""/>
        <dsp:cNvSpPr/>
      </dsp:nvSpPr>
      <dsp:spPr>
        <a:xfrm>
          <a:off x="7378538" y="1034934"/>
          <a:ext cx="3895636"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Max score=4</a:t>
          </a:r>
        </a:p>
      </dsp:txBody>
      <dsp:txXfrm>
        <a:off x="7378538" y="1034934"/>
        <a:ext cx="3895636"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51D54E-1D2D-4AA6-81C1-A91F5DC40903}">
      <dsp:nvSpPr>
        <dsp:cNvPr id="0" name=""/>
        <dsp:cNvSpPr/>
      </dsp:nvSpPr>
      <dsp:spPr>
        <a:xfrm>
          <a:off x="131260" y="335594"/>
          <a:ext cx="7278953" cy="3523739"/>
        </a:xfrm>
        <a:prstGeom prst="pie">
          <a:avLst>
            <a:gd name="adj1" fmla="val 16200000"/>
            <a:gd name="adj2" fmla="val 180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Encourage key stakeholders to explore ways to improve </a:t>
          </a:r>
        </a:p>
        <a:p>
          <a:pPr marL="0" lvl="0" indent="0" algn="ctr" defTabSz="622300">
            <a:lnSpc>
              <a:spcPct val="90000"/>
            </a:lnSpc>
            <a:spcBef>
              <a:spcPct val="0"/>
            </a:spcBef>
            <a:spcAft>
              <a:spcPct val="35000"/>
            </a:spcAft>
            <a:buNone/>
          </a:pPr>
          <a:r>
            <a:rPr lang="en-US" sz="1400" kern="1200" dirty="0"/>
            <a:t>Audit Quality</a:t>
          </a:r>
        </a:p>
      </dsp:txBody>
      <dsp:txXfrm>
        <a:off x="3967442" y="1082291"/>
        <a:ext cx="2599626" cy="1048732"/>
      </dsp:txXfrm>
    </dsp:sp>
    <dsp:sp modelId="{B0CA994F-D411-4868-B8CF-7F3D7A8BCB13}">
      <dsp:nvSpPr>
        <dsp:cNvPr id="0" name=""/>
        <dsp:cNvSpPr/>
      </dsp:nvSpPr>
      <dsp:spPr>
        <a:xfrm>
          <a:off x="373006" y="703734"/>
          <a:ext cx="6650318" cy="3039154"/>
        </a:xfrm>
        <a:prstGeom prst="pie">
          <a:avLst>
            <a:gd name="adj1" fmla="val 1800000"/>
            <a:gd name="adj2" fmla="val 900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Facilitate greater dialogue </a:t>
          </a:r>
        </a:p>
        <a:p>
          <a:pPr marL="0" lvl="0" indent="0" algn="ctr" defTabSz="622300">
            <a:lnSpc>
              <a:spcPct val="90000"/>
            </a:lnSpc>
            <a:spcBef>
              <a:spcPct val="0"/>
            </a:spcBef>
            <a:spcAft>
              <a:spcPct val="35000"/>
            </a:spcAft>
            <a:buNone/>
          </a:pPr>
          <a:r>
            <a:rPr lang="en-US" sz="1400" kern="1200" dirty="0"/>
            <a:t>between stakeholders on Audit Quality</a:t>
          </a:r>
        </a:p>
      </dsp:txBody>
      <dsp:txXfrm>
        <a:off x="1956415" y="2675567"/>
        <a:ext cx="3562670" cy="795969"/>
      </dsp:txXfrm>
    </dsp:sp>
    <dsp:sp modelId="{32C5BADC-D9D0-4C63-B88A-5CF3B0FBC2BE}">
      <dsp:nvSpPr>
        <dsp:cNvPr id="0" name=""/>
        <dsp:cNvSpPr/>
      </dsp:nvSpPr>
      <dsp:spPr>
        <a:xfrm>
          <a:off x="260192" y="335594"/>
          <a:ext cx="6730800" cy="3523739"/>
        </a:xfrm>
        <a:prstGeom prst="pie">
          <a:avLst>
            <a:gd name="adj1" fmla="val 9000000"/>
            <a:gd name="adj2" fmla="val 1620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Raise awareness of the key elements of Audit Quality</a:t>
          </a:r>
        </a:p>
      </dsp:txBody>
      <dsp:txXfrm>
        <a:off x="1039843" y="1082291"/>
        <a:ext cx="2403857" cy="1048732"/>
      </dsp:txXfrm>
    </dsp:sp>
    <dsp:sp modelId="{FEBF5E26-74DA-490C-9B29-93FDBC72CAA9}">
      <dsp:nvSpPr>
        <dsp:cNvPr id="0" name=""/>
        <dsp:cNvSpPr/>
      </dsp:nvSpPr>
      <dsp:spPr>
        <a:xfrm>
          <a:off x="-155280" y="117457"/>
          <a:ext cx="7814252" cy="3960012"/>
        </a:xfrm>
        <a:prstGeom prst="circularArrow">
          <a:avLst>
            <a:gd name="adj1" fmla="val 5085"/>
            <a:gd name="adj2" fmla="val 327528"/>
            <a:gd name="adj3" fmla="val 1472472"/>
            <a:gd name="adj4" fmla="val 16199432"/>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7EC0BF-E4E3-4971-B683-A79E85D83006}">
      <dsp:nvSpPr>
        <dsp:cNvPr id="0" name=""/>
        <dsp:cNvSpPr/>
      </dsp:nvSpPr>
      <dsp:spPr>
        <a:xfrm>
          <a:off x="58189" y="245558"/>
          <a:ext cx="7248010" cy="3960012"/>
        </a:xfrm>
        <a:prstGeom prst="circularArrow">
          <a:avLst>
            <a:gd name="adj1" fmla="val 5085"/>
            <a:gd name="adj2" fmla="val 327528"/>
            <a:gd name="adj3" fmla="val 8671970"/>
            <a:gd name="adj4" fmla="val 1800502"/>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A24207D-1AC4-4B7C-A349-4754CA5B6B2F}">
      <dsp:nvSpPr>
        <dsp:cNvPr id="0" name=""/>
        <dsp:cNvSpPr/>
      </dsp:nvSpPr>
      <dsp:spPr>
        <a:xfrm>
          <a:off x="47423" y="117457"/>
          <a:ext cx="7122992" cy="3960012"/>
        </a:xfrm>
        <a:prstGeom prst="circularArrow">
          <a:avLst>
            <a:gd name="adj1" fmla="val 5085"/>
            <a:gd name="adj2" fmla="val 327528"/>
            <a:gd name="adj3" fmla="val 15873039"/>
            <a:gd name="adj4" fmla="val 9000000"/>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What are the credentials of the firm that distinguish the firm or stands as testimony to the quality of the firm:</a:t>
          </a:r>
        </a:p>
      </dsp:txBody>
      <dsp:txXfrm>
        <a:off x="0" y="0"/>
        <a:ext cx="11279910" cy="1034934"/>
      </dsp:txXfrm>
    </dsp:sp>
    <dsp:sp modelId="{3EC89DE6-8009-4EF7-BC4B-45E774E33FEF}">
      <dsp:nvSpPr>
        <dsp:cNvPr id="0" name=""/>
        <dsp:cNvSpPr/>
      </dsp:nvSpPr>
      <dsp:spPr>
        <a:xfrm>
          <a:off x="0" y="1046018"/>
          <a:ext cx="3562359"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(ii) Empanelment with </a:t>
          </a:r>
        </a:p>
        <a:p>
          <a:pPr marL="0" lvl="0" indent="0" algn="ctr" defTabSz="889000">
            <a:lnSpc>
              <a:spcPct val="90000"/>
            </a:lnSpc>
            <a:spcBef>
              <a:spcPct val="0"/>
            </a:spcBef>
            <a:spcAft>
              <a:spcPct val="35000"/>
            </a:spcAft>
            <a:buNone/>
          </a:pPr>
          <a:r>
            <a:rPr lang="en-US" sz="2000" kern="1200" dirty="0"/>
            <a:t>RBI / C&amp;AG</a:t>
          </a:r>
        </a:p>
      </dsp:txBody>
      <dsp:txXfrm>
        <a:off x="0" y="1046018"/>
        <a:ext cx="3562359" cy="2173362"/>
      </dsp:txXfrm>
    </dsp:sp>
    <dsp:sp modelId="{759E91C9-4215-469B-97CC-F0A1FDD12D33}">
      <dsp:nvSpPr>
        <dsp:cNvPr id="0" name=""/>
        <dsp:cNvSpPr/>
      </dsp:nvSpPr>
      <dsp:spPr>
        <a:xfrm>
          <a:off x="3568095" y="1046018"/>
          <a:ext cx="3810443"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8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3568095" y="1046018"/>
        <a:ext cx="3810443" cy="2068084"/>
      </dsp:txXfrm>
    </dsp:sp>
    <dsp:sp modelId="{BD8D9F10-63F9-4FF9-96A8-F321C9E7CDC6}">
      <dsp:nvSpPr>
        <dsp:cNvPr id="0" name=""/>
        <dsp:cNvSpPr/>
      </dsp:nvSpPr>
      <dsp:spPr>
        <a:xfrm>
          <a:off x="7378538" y="1034934"/>
          <a:ext cx="3895636"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Max score=8</a:t>
          </a:r>
        </a:p>
      </dsp:txBody>
      <dsp:txXfrm>
        <a:off x="7378538" y="1034934"/>
        <a:ext cx="3895636"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What are the credentials of the firm that distinguish the firm or stands as testimony to the quality of the firm:</a:t>
          </a:r>
        </a:p>
      </dsp:txBody>
      <dsp:txXfrm>
        <a:off x="0" y="0"/>
        <a:ext cx="11279910" cy="1034934"/>
      </dsp:txXfrm>
    </dsp:sp>
    <dsp:sp modelId="{3EC89DE6-8009-4EF7-BC4B-45E774E33FEF}">
      <dsp:nvSpPr>
        <dsp:cNvPr id="0" name=""/>
        <dsp:cNvSpPr/>
      </dsp:nvSpPr>
      <dsp:spPr>
        <a:xfrm>
          <a:off x="0" y="1046018"/>
          <a:ext cx="5909235"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(iii) Is there an advisory as well as a decision, to not allot work due to unsatisfactory performance by the CAG office?</a:t>
          </a:r>
        </a:p>
      </dsp:txBody>
      <dsp:txXfrm>
        <a:off x="0" y="1046018"/>
        <a:ext cx="5909235" cy="2173362"/>
      </dsp:txXfrm>
    </dsp:sp>
    <dsp:sp modelId="{759E91C9-4215-469B-97CC-F0A1FDD12D33}">
      <dsp:nvSpPr>
        <dsp:cNvPr id="0" name=""/>
        <dsp:cNvSpPr/>
      </dsp:nvSpPr>
      <dsp:spPr>
        <a:xfrm>
          <a:off x="5910356" y="1046018"/>
          <a:ext cx="2654541"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(-5)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5910356" y="1046018"/>
        <a:ext cx="2654541" cy="2068084"/>
      </dsp:txXfrm>
    </dsp:sp>
    <dsp:sp modelId="{BD8D9F10-63F9-4FF9-96A8-F321C9E7CDC6}">
      <dsp:nvSpPr>
        <dsp:cNvPr id="0" name=""/>
        <dsp:cNvSpPr/>
      </dsp:nvSpPr>
      <dsp:spPr>
        <a:xfrm>
          <a:off x="8564898" y="1034934"/>
          <a:ext cx="2713891"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Max score=0</a:t>
          </a:r>
        </a:p>
      </dsp:txBody>
      <dsp:txXfrm>
        <a:off x="8564898" y="1034934"/>
        <a:ext cx="2713891"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What are the credentials of the firm that distinguish the firm or stands as testimony to the quality of the firm:</a:t>
          </a:r>
        </a:p>
      </dsp:txBody>
      <dsp:txXfrm>
        <a:off x="0" y="0"/>
        <a:ext cx="11279910" cy="1034934"/>
      </dsp:txXfrm>
    </dsp:sp>
    <dsp:sp modelId="{3EC89DE6-8009-4EF7-BC4B-45E774E33FEF}">
      <dsp:nvSpPr>
        <dsp:cNvPr id="0" name=""/>
        <dsp:cNvSpPr/>
      </dsp:nvSpPr>
      <dsp:spPr>
        <a:xfrm>
          <a:off x="0" y="1046018"/>
          <a:ext cx="4963266"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(iv) Have any Government Bodies/ Authorities evaluated the performance of the firm to the extent of debarment/ blacklisting?</a:t>
          </a:r>
        </a:p>
      </dsp:txBody>
      <dsp:txXfrm>
        <a:off x="0" y="1046018"/>
        <a:ext cx="4963266" cy="2173362"/>
      </dsp:txXfrm>
    </dsp:sp>
    <dsp:sp modelId="{759E91C9-4215-469B-97CC-F0A1FDD12D33}">
      <dsp:nvSpPr>
        <dsp:cNvPr id="0" name=""/>
        <dsp:cNvSpPr/>
      </dsp:nvSpPr>
      <dsp:spPr>
        <a:xfrm>
          <a:off x="4965085" y="1046018"/>
          <a:ext cx="3121606"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For Yes – (-10) Points</a:t>
          </a:r>
          <a:endParaRPr lang="en-IN" sz="2400" kern="1200" dirty="0"/>
        </a:p>
        <a:p>
          <a:pPr marL="0" lvl="0" indent="0" algn="ctr" defTabSz="1066800">
            <a:lnSpc>
              <a:spcPct val="90000"/>
            </a:lnSpc>
            <a:spcBef>
              <a:spcPct val="0"/>
            </a:spcBef>
            <a:spcAft>
              <a:spcPct val="35000"/>
            </a:spcAft>
            <a:buNone/>
          </a:pPr>
          <a:r>
            <a:rPr lang="en-US" sz="2400" kern="1200" dirty="0"/>
            <a:t>For No – 0 Point</a:t>
          </a:r>
        </a:p>
      </dsp:txBody>
      <dsp:txXfrm>
        <a:off x="4965085" y="1046018"/>
        <a:ext cx="3121606" cy="2068084"/>
      </dsp:txXfrm>
    </dsp:sp>
    <dsp:sp modelId="{BD8D9F10-63F9-4FF9-96A8-F321C9E7CDC6}">
      <dsp:nvSpPr>
        <dsp:cNvPr id="0" name=""/>
        <dsp:cNvSpPr/>
      </dsp:nvSpPr>
      <dsp:spPr>
        <a:xfrm>
          <a:off x="8086692" y="1034934"/>
          <a:ext cx="3191398"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Max score=0</a:t>
          </a:r>
        </a:p>
      </dsp:txBody>
      <dsp:txXfrm>
        <a:off x="8086692" y="1034934"/>
        <a:ext cx="3191398"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What are the credentials of the firm that distinguish the firm or stands as testimony to the quality of the firm:</a:t>
          </a:r>
        </a:p>
      </dsp:txBody>
      <dsp:txXfrm>
        <a:off x="0" y="0"/>
        <a:ext cx="11279910" cy="1034934"/>
      </dsp:txXfrm>
    </dsp:sp>
    <dsp:sp modelId="{3EC89DE6-8009-4EF7-BC4B-45E774E33FEF}">
      <dsp:nvSpPr>
        <dsp:cNvPr id="0" name=""/>
        <dsp:cNvSpPr/>
      </dsp:nvSpPr>
      <dsp:spPr>
        <a:xfrm>
          <a:off x="0" y="1046018"/>
          <a:ext cx="4742557"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(v) Any negative assessment in the report of the Quality Review Board?</a:t>
          </a:r>
        </a:p>
      </dsp:txBody>
      <dsp:txXfrm>
        <a:off x="0" y="1046018"/>
        <a:ext cx="4742557" cy="2173362"/>
      </dsp:txXfrm>
    </dsp:sp>
    <dsp:sp modelId="{759E91C9-4215-469B-97CC-F0A1FDD12D33}">
      <dsp:nvSpPr>
        <dsp:cNvPr id="0" name=""/>
        <dsp:cNvSpPr/>
      </dsp:nvSpPr>
      <dsp:spPr>
        <a:xfrm>
          <a:off x="4742605" y="1046018"/>
          <a:ext cx="3232492"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(-5)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4742605" y="1046018"/>
        <a:ext cx="3232492" cy="2068084"/>
      </dsp:txXfrm>
    </dsp:sp>
    <dsp:sp modelId="{BD8D9F10-63F9-4FF9-96A8-F321C9E7CDC6}">
      <dsp:nvSpPr>
        <dsp:cNvPr id="0" name=""/>
        <dsp:cNvSpPr/>
      </dsp:nvSpPr>
      <dsp:spPr>
        <a:xfrm>
          <a:off x="7975098" y="1034934"/>
          <a:ext cx="3304763"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Max score=0</a:t>
          </a:r>
        </a:p>
      </dsp:txBody>
      <dsp:txXfrm>
        <a:off x="7975098" y="1034934"/>
        <a:ext cx="3304763"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A91B-A9CF-4FE9-97E6-E4B2F57EE134}">
      <dsp:nvSpPr>
        <dsp:cNvPr id="0" name=""/>
        <dsp:cNvSpPr/>
      </dsp:nvSpPr>
      <dsp:spPr>
        <a:xfrm>
          <a:off x="0" y="0"/>
          <a:ext cx="11279910" cy="103493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What are the credentials of the firm that distinguish the firm or stands as testimony to the quality of the firm:</a:t>
          </a:r>
        </a:p>
      </dsp:txBody>
      <dsp:txXfrm>
        <a:off x="0" y="0"/>
        <a:ext cx="11279910" cy="1034934"/>
      </dsp:txXfrm>
    </dsp:sp>
    <dsp:sp modelId="{3EC89DE6-8009-4EF7-BC4B-45E774E33FEF}">
      <dsp:nvSpPr>
        <dsp:cNvPr id="0" name=""/>
        <dsp:cNvSpPr/>
      </dsp:nvSpPr>
      <dsp:spPr>
        <a:xfrm>
          <a:off x="0" y="1046018"/>
          <a:ext cx="3958177"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(vi) Has there been a case of professional misconduct on the part of a member of the firm where he has been proved guilty?</a:t>
          </a:r>
        </a:p>
      </dsp:txBody>
      <dsp:txXfrm>
        <a:off x="0" y="1046018"/>
        <a:ext cx="3958177" cy="2173362"/>
      </dsp:txXfrm>
    </dsp:sp>
    <dsp:sp modelId="{759E91C9-4215-469B-97CC-F0A1FDD12D33}">
      <dsp:nvSpPr>
        <dsp:cNvPr id="0" name=""/>
        <dsp:cNvSpPr/>
      </dsp:nvSpPr>
      <dsp:spPr>
        <a:xfrm>
          <a:off x="3962122" y="1046018"/>
          <a:ext cx="2985358" cy="2068084"/>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For Yes – (-5) Points</a:t>
          </a:r>
          <a:endParaRPr lang="en-IN" sz="2000" kern="1200" dirty="0"/>
        </a:p>
        <a:p>
          <a:pPr marL="0" lvl="0" indent="0" algn="ctr" defTabSz="889000">
            <a:lnSpc>
              <a:spcPct val="90000"/>
            </a:lnSpc>
            <a:spcBef>
              <a:spcPct val="0"/>
            </a:spcBef>
            <a:spcAft>
              <a:spcPct val="35000"/>
            </a:spcAft>
            <a:buNone/>
          </a:pPr>
          <a:r>
            <a:rPr lang="en-US" sz="2000" kern="1200" dirty="0"/>
            <a:t>For No – 0 Point</a:t>
          </a:r>
        </a:p>
      </dsp:txBody>
      <dsp:txXfrm>
        <a:off x="3962122" y="1046018"/>
        <a:ext cx="2985358" cy="2068084"/>
      </dsp:txXfrm>
    </dsp:sp>
    <dsp:sp modelId="{BD8D9F10-63F9-4FF9-96A8-F321C9E7CDC6}">
      <dsp:nvSpPr>
        <dsp:cNvPr id="0" name=""/>
        <dsp:cNvSpPr/>
      </dsp:nvSpPr>
      <dsp:spPr>
        <a:xfrm>
          <a:off x="6947480" y="1034934"/>
          <a:ext cx="4328484" cy="2173362"/>
        </a:xfrm>
        <a:prstGeom prst="rect">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Max score=0</a:t>
          </a:r>
        </a:p>
      </dsp:txBody>
      <dsp:txXfrm>
        <a:off x="6947480" y="1034934"/>
        <a:ext cx="4328484" cy="2173362"/>
      </dsp:txXfrm>
    </dsp:sp>
    <dsp:sp modelId="{69A3D122-6798-4C44-A1EA-2EFC08BFE52C}">
      <dsp:nvSpPr>
        <dsp:cNvPr id="0" name=""/>
        <dsp:cNvSpPr/>
      </dsp:nvSpPr>
      <dsp:spPr>
        <a:xfrm>
          <a:off x="0" y="3208297"/>
          <a:ext cx="11279910" cy="241484"/>
        </a:xfrm>
        <a:prstGeom prst="rect">
          <a:avLst/>
        </a:prstGeom>
        <a:solidFill>
          <a:schemeClr val="accent3">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C3974D-A305-4B96-B43B-B9C58AE70F3E}">
      <dsp:nvSpPr>
        <dsp:cNvPr id="0" name=""/>
        <dsp:cNvSpPr/>
      </dsp:nvSpPr>
      <dsp:spPr>
        <a:xfrm>
          <a:off x="5145086" y="2962400"/>
          <a:ext cx="2552730" cy="1394070"/>
        </a:xfrm>
        <a:prstGeom prst="roundRect">
          <a:avLst>
            <a:gd name="adj" fmla="val 10000"/>
          </a:avLst>
        </a:prstGeom>
        <a:solidFill>
          <a:schemeClr val="lt1">
            <a:alpha val="90000"/>
            <a:hueOff val="0"/>
            <a:satOff val="0"/>
            <a:lumOff val="0"/>
            <a:alphaOff val="0"/>
          </a:schemeClr>
        </a:solidFill>
        <a:ln w="19050" cap="flat" cmpd="sng" algn="ctr">
          <a:solidFill>
            <a:schemeClr val="accent3">
              <a:alpha val="90000"/>
              <a:hueOff val="0"/>
              <a:satOff val="0"/>
              <a:lumOff val="0"/>
              <a:alphaOff val="-26667"/>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Issuing auditor’s reports that are appropriate in the circumstances</a:t>
          </a:r>
        </a:p>
      </dsp:txBody>
      <dsp:txXfrm>
        <a:off x="5941529" y="3341540"/>
        <a:ext cx="1725665" cy="984307"/>
      </dsp:txXfrm>
    </dsp:sp>
    <dsp:sp modelId="{9806E110-AAE3-468B-AE67-A0B99BA1A930}">
      <dsp:nvSpPr>
        <dsp:cNvPr id="0" name=""/>
        <dsp:cNvSpPr/>
      </dsp:nvSpPr>
      <dsp:spPr>
        <a:xfrm>
          <a:off x="1373119" y="2962400"/>
          <a:ext cx="2616841" cy="1394070"/>
        </a:xfrm>
        <a:prstGeom prst="roundRect">
          <a:avLst>
            <a:gd name="adj" fmla="val 10000"/>
          </a:avLst>
        </a:prstGeom>
        <a:solidFill>
          <a:schemeClr val="lt1">
            <a:alpha val="90000"/>
            <a:hueOff val="0"/>
            <a:satOff val="0"/>
            <a:lumOff val="0"/>
            <a:alphaOff val="0"/>
          </a:schemeClr>
        </a:solidFill>
        <a:ln w="19050" cap="flat" cmpd="sng" algn="ctr">
          <a:solidFill>
            <a:schemeClr val="accent3">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The engagement team should be able to raise concerns without fear of reprisals  </a:t>
          </a:r>
        </a:p>
      </dsp:txBody>
      <dsp:txXfrm>
        <a:off x="1403742" y="3341540"/>
        <a:ext cx="1770543" cy="984307"/>
      </dsp:txXfrm>
    </dsp:sp>
    <dsp:sp modelId="{682CCC2A-DD86-45CE-A789-DA2830A1EC68}">
      <dsp:nvSpPr>
        <dsp:cNvPr id="0" name=""/>
        <dsp:cNvSpPr/>
      </dsp:nvSpPr>
      <dsp:spPr>
        <a:xfrm>
          <a:off x="4929511" y="0"/>
          <a:ext cx="2526690" cy="1394070"/>
        </a:xfrm>
        <a:prstGeom prst="roundRect">
          <a:avLst>
            <a:gd name="adj" fmla="val 10000"/>
          </a:avLst>
        </a:prstGeom>
        <a:solidFill>
          <a:schemeClr val="lt1">
            <a:alpha val="90000"/>
            <a:hueOff val="0"/>
            <a:satOff val="0"/>
            <a:lumOff val="0"/>
            <a:alphaOff val="0"/>
          </a:schemeClr>
        </a:solidFill>
        <a:ln w="19050" cap="flat" cmpd="sng" algn="ctr">
          <a:solidFill>
            <a:schemeClr val="accent3">
              <a:alpha val="90000"/>
              <a:hueOff val="0"/>
              <a:satOff val="0"/>
              <a:lumOff val="0"/>
              <a:alphaOff val="-13333"/>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Complying with the firm’s quality control policies and procedures</a:t>
          </a:r>
        </a:p>
      </dsp:txBody>
      <dsp:txXfrm>
        <a:off x="5718141" y="30623"/>
        <a:ext cx="1707437" cy="984307"/>
      </dsp:txXfrm>
    </dsp:sp>
    <dsp:sp modelId="{58F528A8-E987-4DAF-B285-5713344634FD}">
      <dsp:nvSpPr>
        <dsp:cNvPr id="0" name=""/>
        <dsp:cNvSpPr/>
      </dsp:nvSpPr>
      <dsp:spPr>
        <a:xfrm>
          <a:off x="1616995" y="0"/>
          <a:ext cx="2129090" cy="1394070"/>
        </a:xfrm>
        <a:prstGeom prst="roundRect">
          <a:avLst>
            <a:gd name="adj" fmla="val 10000"/>
          </a:avLst>
        </a:prstGeom>
        <a:solidFill>
          <a:schemeClr val="lt1">
            <a:alpha val="90000"/>
            <a:hueOff val="0"/>
            <a:satOff val="0"/>
            <a:lumOff val="0"/>
            <a:alphaOff val="0"/>
          </a:schemeClr>
        </a:solidFill>
        <a:ln w="19050" cap="flat" cmpd="sng" algn="ctr">
          <a:solidFill>
            <a:schemeClr val="accent3">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US" sz="1200" kern="1200" dirty="0"/>
            <a:t>Performing work compliant with Professional standards, applicable legal and regulatory requirements</a:t>
          </a:r>
        </a:p>
      </dsp:txBody>
      <dsp:txXfrm>
        <a:off x="1647618" y="30623"/>
        <a:ext cx="1429117" cy="984307"/>
      </dsp:txXfrm>
    </dsp:sp>
    <dsp:sp modelId="{0B577ADB-B032-4ED5-8202-AD58DCD5117E}">
      <dsp:nvSpPr>
        <dsp:cNvPr id="0" name=""/>
        <dsp:cNvSpPr/>
      </dsp:nvSpPr>
      <dsp:spPr>
        <a:xfrm>
          <a:off x="2491254" y="248318"/>
          <a:ext cx="1886351" cy="1886351"/>
        </a:xfrm>
        <a:prstGeom prst="pieWedge">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Compliance with law</a:t>
          </a:r>
        </a:p>
      </dsp:txBody>
      <dsp:txXfrm>
        <a:off x="3043753" y="800817"/>
        <a:ext cx="1333852" cy="1333852"/>
      </dsp:txXfrm>
    </dsp:sp>
    <dsp:sp modelId="{48199952-C00A-4F46-B3E9-F11163D5D849}">
      <dsp:nvSpPr>
        <dsp:cNvPr id="0" name=""/>
        <dsp:cNvSpPr/>
      </dsp:nvSpPr>
      <dsp:spPr>
        <a:xfrm rot="5400000">
          <a:off x="4464735" y="248318"/>
          <a:ext cx="1886351" cy="1886351"/>
        </a:xfrm>
        <a:prstGeom prst="pieWedge">
          <a:avLst/>
        </a:prstGeom>
        <a:solidFill>
          <a:schemeClr val="accent3">
            <a:alpha val="90000"/>
            <a:hueOff val="0"/>
            <a:satOff val="0"/>
            <a:lumOff val="0"/>
            <a:alphaOff val="-13333"/>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Compliance with a firm’s QC </a:t>
          </a:r>
        </a:p>
      </dsp:txBody>
      <dsp:txXfrm rot="-5400000">
        <a:off x="4464735" y="800817"/>
        <a:ext cx="1333852" cy="1333852"/>
      </dsp:txXfrm>
    </dsp:sp>
    <dsp:sp modelId="{376224FC-76AC-46A1-AC02-5661CE043C06}">
      <dsp:nvSpPr>
        <dsp:cNvPr id="0" name=""/>
        <dsp:cNvSpPr/>
      </dsp:nvSpPr>
      <dsp:spPr>
        <a:xfrm rot="10800000">
          <a:off x="4464735" y="2221800"/>
          <a:ext cx="1886351" cy="1886351"/>
        </a:xfrm>
        <a:prstGeom prst="pieWedge">
          <a:avLst/>
        </a:prstGeom>
        <a:solidFill>
          <a:schemeClr val="accent3">
            <a:alpha val="90000"/>
            <a:hueOff val="0"/>
            <a:satOff val="0"/>
            <a:lumOff val="0"/>
            <a:alphaOff val="-26667"/>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Appropriate reporting </a:t>
          </a:r>
        </a:p>
      </dsp:txBody>
      <dsp:txXfrm rot="10800000">
        <a:off x="4464735" y="2221800"/>
        <a:ext cx="1333852" cy="1333852"/>
      </dsp:txXfrm>
    </dsp:sp>
    <dsp:sp modelId="{747CE95C-1107-4A9C-BB14-A04FAE4273E0}">
      <dsp:nvSpPr>
        <dsp:cNvPr id="0" name=""/>
        <dsp:cNvSpPr/>
      </dsp:nvSpPr>
      <dsp:spPr>
        <a:xfrm rot="16200000">
          <a:off x="2491254" y="2221800"/>
          <a:ext cx="1886351" cy="1886351"/>
        </a:xfrm>
        <a:prstGeom prst="pieWedge">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Ethical team behavior</a:t>
          </a:r>
        </a:p>
      </dsp:txBody>
      <dsp:txXfrm rot="5400000">
        <a:off x="3043753" y="2221800"/>
        <a:ext cx="1333852" cy="1333852"/>
      </dsp:txXfrm>
    </dsp:sp>
    <dsp:sp modelId="{47810CD2-D278-40B2-9B2A-C51346C699D5}">
      <dsp:nvSpPr>
        <dsp:cNvPr id="0" name=""/>
        <dsp:cNvSpPr/>
      </dsp:nvSpPr>
      <dsp:spPr>
        <a:xfrm>
          <a:off x="4095524" y="1786153"/>
          <a:ext cx="651292" cy="566341"/>
        </a:xfrm>
        <a:prstGeom prst="circularArrow">
          <a:avLst/>
        </a:prstGeom>
        <a:solidFill>
          <a:schemeClr val="accent3">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9366128-56EC-47B4-A8B4-C2E8A244BFF9}">
      <dsp:nvSpPr>
        <dsp:cNvPr id="0" name=""/>
        <dsp:cNvSpPr/>
      </dsp:nvSpPr>
      <dsp:spPr>
        <a:xfrm rot="10800000">
          <a:off x="4095524" y="2003976"/>
          <a:ext cx="651292" cy="566341"/>
        </a:xfrm>
        <a:prstGeom prst="circularArrow">
          <a:avLst/>
        </a:prstGeom>
        <a:solidFill>
          <a:schemeClr val="accent3">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8D22A-9843-43B9-9C60-9130E4FD2F11}">
      <dsp:nvSpPr>
        <dsp:cNvPr id="0" name=""/>
        <dsp:cNvSpPr/>
      </dsp:nvSpPr>
      <dsp:spPr>
        <a:xfrm flipH="1">
          <a:off x="3382348" y="0"/>
          <a:ext cx="2963874" cy="3616806"/>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Yes – 4 Points</a:t>
          </a:r>
        </a:p>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No – 0 Point</a:t>
          </a:r>
          <a:endParaRPr lang="en-IN" sz="2800" kern="1200" dirty="0">
            <a:solidFill>
              <a:prstClr val="black">
                <a:hueOff val="0"/>
                <a:satOff val="0"/>
                <a:lumOff val="0"/>
                <a:alphaOff val="0"/>
              </a:prstClr>
            </a:solidFill>
            <a:latin typeface="Franklin Gothic Book"/>
            <a:ea typeface="+mn-ea"/>
            <a:cs typeface="+mn-cs"/>
          </a:endParaRPr>
        </a:p>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Max score=4</a:t>
          </a:r>
        </a:p>
      </dsp:txBody>
      <dsp:txXfrm>
        <a:off x="4493801" y="452101"/>
        <a:ext cx="1852421" cy="2712604"/>
      </dsp:txXfrm>
    </dsp:sp>
    <dsp:sp modelId="{83942F4F-3C6E-4FA6-9982-0BFEF8ED7589}">
      <dsp:nvSpPr>
        <dsp:cNvPr id="0" name=""/>
        <dsp:cNvSpPr/>
      </dsp:nvSpPr>
      <dsp:spPr>
        <a:xfrm>
          <a:off x="88810" y="0"/>
          <a:ext cx="3257915" cy="3616806"/>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rPr>
            <a:t>(</a:t>
          </a:r>
          <a:r>
            <a:rPr lang="en-US" sz="2400" kern="1200" dirty="0" err="1">
              <a:solidFill>
                <a:schemeClr val="bg1"/>
              </a:solidFill>
            </a:rPr>
            <a:t>i</a:t>
          </a:r>
          <a:r>
            <a:rPr lang="en-US" sz="2400" kern="1200" dirty="0">
              <a:solidFill>
                <a:schemeClr val="bg1"/>
              </a:solidFill>
            </a:rPr>
            <a:t>) Revenue from audit and assurance services	</a:t>
          </a:r>
        </a:p>
      </dsp:txBody>
      <dsp:txXfrm>
        <a:off x="247848" y="159038"/>
        <a:ext cx="2939839" cy="32987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8D22A-9843-43B9-9C60-9130E4FD2F11}">
      <dsp:nvSpPr>
        <dsp:cNvPr id="0" name=""/>
        <dsp:cNvSpPr/>
      </dsp:nvSpPr>
      <dsp:spPr>
        <a:xfrm flipH="1">
          <a:off x="3294032" y="0"/>
          <a:ext cx="3770103" cy="3616806"/>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Yes – 4 Points</a:t>
          </a:r>
        </a:p>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For No – 0 Point</a:t>
          </a:r>
          <a:endParaRPr lang="en-IN" sz="2800" kern="1200" dirty="0">
            <a:solidFill>
              <a:prstClr val="black">
                <a:hueOff val="0"/>
                <a:satOff val="0"/>
                <a:lumOff val="0"/>
                <a:alphaOff val="0"/>
              </a:prstClr>
            </a:solidFill>
            <a:latin typeface="Franklin Gothic Book"/>
            <a:ea typeface="+mn-ea"/>
            <a:cs typeface="+mn-cs"/>
          </a:endParaRPr>
        </a:p>
        <a:p>
          <a:pPr marL="285750" lvl="1" indent="-285750" algn="l" defTabSz="14224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Max score=4</a:t>
          </a:r>
        </a:p>
      </dsp:txBody>
      <dsp:txXfrm>
        <a:off x="4650334" y="452101"/>
        <a:ext cx="2413801" cy="2712604"/>
      </dsp:txXfrm>
    </dsp:sp>
    <dsp:sp modelId="{83942F4F-3C6E-4FA6-9982-0BFEF8ED7589}">
      <dsp:nvSpPr>
        <dsp:cNvPr id="0" name=""/>
        <dsp:cNvSpPr/>
      </dsp:nvSpPr>
      <dsp:spPr>
        <a:xfrm>
          <a:off x="0" y="0"/>
          <a:ext cx="3257915" cy="3616806"/>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tx1"/>
              </a:solidFill>
            </a:rPr>
            <a:t>(</a:t>
          </a:r>
          <a:r>
            <a:rPr lang="en-US" sz="2400" kern="1200" dirty="0">
              <a:solidFill>
                <a:schemeClr val="bg1"/>
              </a:solidFill>
            </a:rPr>
            <a:t>ii) Does the firm have vision and mission statement ? Does it address Forward  looking Practice statements/Plans?	</a:t>
          </a:r>
        </a:p>
      </dsp:txBody>
      <dsp:txXfrm>
        <a:off x="159038" y="159038"/>
        <a:ext cx="2939839" cy="32987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3D18FA-6AE8-419F-85D7-C3822C64A293}">
      <dsp:nvSpPr>
        <dsp:cNvPr id="0" name=""/>
        <dsp:cNvSpPr/>
      </dsp:nvSpPr>
      <dsp:spPr>
        <a:xfrm>
          <a:off x="6717116" y="491"/>
          <a:ext cx="4762089" cy="1915417"/>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Char char="•"/>
          </a:pPr>
          <a:r>
            <a:rPr lang="en-US" sz="2800" kern="1200" dirty="0"/>
            <a:t>For Yes – 8 Points</a:t>
          </a:r>
        </a:p>
        <a:p>
          <a:pPr marL="285750" lvl="1" indent="-285750" algn="l" defTabSz="1244600">
            <a:lnSpc>
              <a:spcPct val="90000"/>
            </a:lnSpc>
            <a:spcBef>
              <a:spcPct val="0"/>
            </a:spcBef>
            <a:spcAft>
              <a:spcPct val="15000"/>
            </a:spcAft>
            <a:buChar char="•"/>
          </a:pPr>
          <a:r>
            <a:rPr lang="en-US" sz="2800" kern="1200" dirty="0"/>
            <a:t>For No – 0 Point</a:t>
          </a:r>
          <a:endParaRPr lang="en-IN" sz="2800" kern="1200" dirty="0"/>
        </a:p>
        <a:p>
          <a:pPr marL="285750" lvl="1" indent="-285750" algn="l" defTabSz="12446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Max score=8</a:t>
          </a:r>
          <a:endParaRPr lang="en-US" sz="2800" kern="1200" dirty="0"/>
        </a:p>
      </dsp:txBody>
      <dsp:txXfrm>
        <a:off x="6717116" y="239918"/>
        <a:ext cx="4043808" cy="1436563"/>
      </dsp:txXfrm>
    </dsp:sp>
    <dsp:sp modelId="{7ED0DCD3-338B-4B84-BDEB-CB38A499063F}">
      <dsp:nvSpPr>
        <dsp:cNvPr id="0" name=""/>
        <dsp:cNvSpPr/>
      </dsp:nvSpPr>
      <dsp:spPr>
        <a:xfrm>
          <a:off x="30" y="186075"/>
          <a:ext cx="6717085" cy="1544248"/>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rPr>
            <a:t>(</a:t>
          </a:r>
          <a:r>
            <a:rPr lang="en-US" sz="2400" kern="1200" dirty="0" err="1">
              <a:solidFill>
                <a:schemeClr val="bg1"/>
              </a:solidFill>
            </a:rPr>
            <a:t>i</a:t>
          </a:r>
          <a:r>
            <a:rPr lang="en-US" sz="2400" kern="1200" dirty="0">
              <a:solidFill>
                <a:schemeClr val="bg1"/>
              </a:solidFill>
            </a:rPr>
            <a:t>) Presence of audit manuals containing the firm’s methodology that ensures compliance with auditing standards and implementation thereof.</a:t>
          </a:r>
        </a:p>
      </dsp:txBody>
      <dsp:txXfrm>
        <a:off x="75414" y="261459"/>
        <a:ext cx="6566317" cy="1393480"/>
      </dsp:txXfrm>
    </dsp:sp>
    <dsp:sp modelId="{B028D22A-9843-43B9-9C60-9130E4FD2F11}">
      <dsp:nvSpPr>
        <dsp:cNvPr id="0" name=""/>
        <dsp:cNvSpPr/>
      </dsp:nvSpPr>
      <dsp:spPr>
        <a:xfrm>
          <a:off x="6679515" y="2107450"/>
          <a:ext cx="4795719" cy="1915417"/>
        </a:xfrm>
        <a:prstGeom prst="rightArrow">
          <a:avLst>
            <a:gd name="adj1" fmla="val 75000"/>
            <a:gd name="adj2" fmla="val 50000"/>
          </a:avLst>
        </a:prstGeom>
        <a:solidFill>
          <a:schemeClr val="accent3">
            <a:alpha val="90000"/>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t" anchorCtr="0">
          <a:noAutofit/>
        </a:bodyPr>
        <a:lstStyle/>
        <a:p>
          <a:pPr marL="285750" lvl="1" indent="-285750" algn="l" defTabSz="1244600">
            <a:lnSpc>
              <a:spcPct val="90000"/>
            </a:lnSpc>
            <a:spcBef>
              <a:spcPct val="0"/>
            </a:spcBef>
            <a:spcAft>
              <a:spcPct val="15000"/>
            </a:spcAft>
            <a:buChar char="•"/>
          </a:pPr>
          <a:r>
            <a:rPr lang="en-US" sz="2800" kern="1200" dirty="0"/>
            <a:t>For Yes – 8 Points</a:t>
          </a:r>
        </a:p>
        <a:p>
          <a:pPr marL="285750" lvl="1" indent="-285750" algn="l" defTabSz="1244600">
            <a:lnSpc>
              <a:spcPct val="90000"/>
            </a:lnSpc>
            <a:spcBef>
              <a:spcPct val="0"/>
            </a:spcBef>
            <a:spcAft>
              <a:spcPct val="15000"/>
            </a:spcAft>
            <a:buChar char="•"/>
          </a:pPr>
          <a:r>
            <a:rPr lang="en-US" sz="2800" kern="1200" dirty="0"/>
            <a:t>For No – 0 Point</a:t>
          </a:r>
          <a:endParaRPr lang="en-IN" sz="2800" kern="1200" dirty="0"/>
        </a:p>
        <a:p>
          <a:pPr marL="285750" lvl="1" indent="-285750" algn="l" defTabSz="1244600">
            <a:lnSpc>
              <a:spcPct val="90000"/>
            </a:lnSpc>
            <a:spcBef>
              <a:spcPct val="0"/>
            </a:spcBef>
            <a:spcAft>
              <a:spcPct val="15000"/>
            </a:spcAft>
            <a:buChar char="•"/>
          </a:pPr>
          <a:r>
            <a:rPr lang="en-US" sz="2800" kern="1200" dirty="0">
              <a:solidFill>
                <a:prstClr val="black">
                  <a:hueOff val="0"/>
                  <a:satOff val="0"/>
                  <a:lumOff val="0"/>
                  <a:alphaOff val="0"/>
                </a:prstClr>
              </a:solidFill>
              <a:latin typeface="Franklin Gothic Book"/>
              <a:ea typeface="+mn-ea"/>
              <a:cs typeface="+mn-cs"/>
            </a:rPr>
            <a:t>Max score=8</a:t>
          </a:r>
          <a:endParaRPr lang="en-US" sz="2800" kern="1200" dirty="0"/>
        </a:p>
      </dsp:txBody>
      <dsp:txXfrm>
        <a:off x="6679515" y="2346877"/>
        <a:ext cx="4077438" cy="1436563"/>
      </dsp:txXfrm>
    </dsp:sp>
    <dsp:sp modelId="{83942F4F-3C6E-4FA6-9982-0BFEF8ED7589}">
      <dsp:nvSpPr>
        <dsp:cNvPr id="0" name=""/>
        <dsp:cNvSpPr/>
      </dsp:nvSpPr>
      <dsp:spPr>
        <a:xfrm>
          <a:off x="4000" y="2134285"/>
          <a:ext cx="6675514" cy="1861747"/>
        </a:xfrm>
        <a:prstGeom prst="roundRect">
          <a:avLst/>
        </a:prstGeom>
        <a:solidFill>
          <a:schemeClr val="accent3">
            <a:alpha val="5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FF00"/>
              </a:solidFill>
            </a:rPr>
            <a:t>(ii) Availability of standard formats relevant for Audit quality like – </a:t>
          </a:r>
        </a:p>
        <a:p>
          <a:pPr marL="0" lvl="0" indent="0" algn="l" defTabSz="800100">
            <a:lnSpc>
              <a:spcPct val="90000"/>
            </a:lnSpc>
            <a:spcBef>
              <a:spcPct val="0"/>
            </a:spcBef>
            <a:spcAft>
              <a:spcPct val="35000"/>
            </a:spcAft>
            <a:buNone/>
          </a:pPr>
          <a:r>
            <a:rPr lang="en-US" sz="1800" b="1" kern="1200" dirty="0">
              <a:solidFill>
                <a:srgbClr val="FFFF00"/>
              </a:solidFill>
            </a:rPr>
            <a:t>	- LOE</a:t>
          </a:r>
        </a:p>
        <a:p>
          <a:pPr marL="0" lvl="0" indent="0" algn="l" defTabSz="800100">
            <a:lnSpc>
              <a:spcPct val="90000"/>
            </a:lnSpc>
            <a:spcBef>
              <a:spcPct val="0"/>
            </a:spcBef>
            <a:spcAft>
              <a:spcPct val="35000"/>
            </a:spcAft>
            <a:buNone/>
          </a:pPr>
          <a:r>
            <a:rPr lang="en-US" sz="1800" b="1" kern="1200" dirty="0">
              <a:solidFill>
                <a:srgbClr val="FFFF00"/>
              </a:solidFill>
            </a:rPr>
            <a:t>	- Representation letter </a:t>
          </a:r>
        </a:p>
        <a:p>
          <a:pPr marL="0" lvl="0" indent="0" algn="l" defTabSz="800100">
            <a:lnSpc>
              <a:spcPct val="90000"/>
            </a:lnSpc>
            <a:spcBef>
              <a:spcPct val="0"/>
            </a:spcBef>
            <a:spcAft>
              <a:spcPct val="35000"/>
            </a:spcAft>
            <a:buNone/>
          </a:pPr>
          <a:r>
            <a:rPr lang="en-US" sz="1800" b="1" kern="1200" dirty="0">
              <a:solidFill>
                <a:srgbClr val="FFFF00"/>
              </a:solidFill>
            </a:rPr>
            <a:t>	-Significant working papers </a:t>
          </a:r>
        </a:p>
        <a:p>
          <a:pPr marL="0" lvl="0" indent="0" algn="l" defTabSz="800100">
            <a:lnSpc>
              <a:spcPct val="90000"/>
            </a:lnSpc>
            <a:spcBef>
              <a:spcPct val="0"/>
            </a:spcBef>
            <a:spcAft>
              <a:spcPct val="35000"/>
            </a:spcAft>
            <a:buNone/>
          </a:pPr>
          <a:r>
            <a:rPr lang="en-US" sz="1800" b="1" kern="1200" dirty="0">
              <a:solidFill>
                <a:srgbClr val="FFFF00"/>
              </a:solidFill>
            </a:rPr>
            <a:t>	- Reports and implementation thereof. </a:t>
          </a:r>
          <a:r>
            <a:rPr lang="en-US" sz="1800" kern="1200" dirty="0">
              <a:solidFill>
                <a:srgbClr val="FFFF00"/>
              </a:solidFill>
            </a:rPr>
            <a:t>	</a:t>
          </a:r>
        </a:p>
      </dsp:txBody>
      <dsp:txXfrm>
        <a:off x="94883" y="2225168"/>
        <a:ext cx="6493748" cy="167998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4C6B3-524E-4C6B-94B3-6CEE51EF0759}">
      <dsp:nvSpPr>
        <dsp:cNvPr id="0" name=""/>
        <dsp:cNvSpPr/>
      </dsp:nvSpPr>
      <dsp:spPr>
        <a:xfrm rot="5400000">
          <a:off x="9101337" y="-492290"/>
          <a:ext cx="997447" cy="2311368"/>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For Yes – 4 Points</a:t>
          </a:r>
        </a:p>
        <a:p>
          <a:pPr marL="171450" lvl="1" indent="-171450" algn="l" defTabSz="844550">
            <a:lnSpc>
              <a:spcPct val="90000"/>
            </a:lnSpc>
            <a:spcBef>
              <a:spcPct val="0"/>
            </a:spcBef>
            <a:spcAft>
              <a:spcPct val="15000"/>
            </a:spcAft>
            <a:buChar char="•"/>
          </a:pPr>
          <a:r>
            <a:rPr lang="en-US" sz="1900" kern="1200" dirty="0"/>
            <a:t>For No – 0 Point</a:t>
          </a:r>
          <a:endParaRPr lang="en-IN" sz="1900" kern="1200" dirty="0"/>
        </a:p>
        <a:p>
          <a:pPr marL="171450" lvl="1" indent="-171450" algn="l" defTabSz="844550">
            <a:lnSpc>
              <a:spcPct val="90000"/>
            </a:lnSpc>
            <a:spcBef>
              <a:spcPct val="0"/>
            </a:spcBef>
            <a:spcAft>
              <a:spcPct val="15000"/>
            </a:spcAft>
            <a:buChar char="•"/>
          </a:pPr>
          <a:r>
            <a:rPr lang="en-US" sz="1900" kern="1200" dirty="0">
              <a:solidFill>
                <a:prstClr val="black">
                  <a:hueOff val="0"/>
                  <a:satOff val="0"/>
                  <a:lumOff val="0"/>
                  <a:alphaOff val="0"/>
                </a:prstClr>
              </a:solidFill>
              <a:latin typeface="Franklin Gothic Book"/>
              <a:ea typeface="+mn-ea"/>
              <a:cs typeface="+mn-cs"/>
            </a:rPr>
            <a:t>Max score=4</a:t>
          </a:r>
          <a:endParaRPr lang="en-US" sz="1900" kern="1200" dirty="0"/>
        </a:p>
      </dsp:txBody>
      <dsp:txXfrm rot="-5400000">
        <a:off x="8444377" y="213361"/>
        <a:ext cx="2262677" cy="900065"/>
      </dsp:txXfrm>
    </dsp:sp>
    <dsp:sp modelId="{8783888D-EAA4-40CE-BEF4-4FF109AF9A1F}">
      <dsp:nvSpPr>
        <dsp:cNvPr id="0" name=""/>
        <dsp:cNvSpPr/>
      </dsp:nvSpPr>
      <dsp:spPr>
        <a:xfrm>
          <a:off x="154" y="529"/>
          <a:ext cx="8444066" cy="1246809"/>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bg1"/>
              </a:solidFill>
            </a:rPr>
            <a:t>(</a:t>
          </a:r>
          <a:r>
            <a:rPr lang="en-US" sz="2000" kern="1200" dirty="0" err="1">
              <a:solidFill>
                <a:schemeClr val="bg1"/>
              </a:solidFill>
            </a:rPr>
            <a:t>i</a:t>
          </a:r>
          <a:r>
            <a:rPr lang="en-US" sz="2000" kern="1200" dirty="0">
              <a:solidFill>
                <a:schemeClr val="bg1"/>
              </a:solidFill>
            </a:rPr>
            <a:t>) Usage of client acceptance/engagement acceptance checklists and adequate documentation thereof </a:t>
          </a:r>
        </a:p>
      </dsp:txBody>
      <dsp:txXfrm>
        <a:off x="61018" y="61393"/>
        <a:ext cx="8322338" cy="1125081"/>
      </dsp:txXfrm>
    </dsp:sp>
    <dsp:sp modelId="{2BC2503E-42D2-4C99-9835-4EDA6BECF6B5}">
      <dsp:nvSpPr>
        <dsp:cNvPr id="0" name=""/>
        <dsp:cNvSpPr/>
      </dsp:nvSpPr>
      <dsp:spPr>
        <a:xfrm rot="5400000">
          <a:off x="9101166" y="725657"/>
          <a:ext cx="997447" cy="2311676"/>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For Yes – 4 Points</a:t>
          </a:r>
        </a:p>
        <a:p>
          <a:pPr marL="171450" lvl="1" indent="-171450" algn="l" defTabSz="800100">
            <a:lnSpc>
              <a:spcPct val="90000"/>
            </a:lnSpc>
            <a:spcBef>
              <a:spcPct val="0"/>
            </a:spcBef>
            <a:spcAft>
              <a:spcPct val="15000"/>
            </a:spcAft>
            <a:buChar char="•"/>
          </a:pPr>
          <a:r>
            <a:rPr lang="en-US" sz="1800" kern="1200" dirty="0"/>
            <a:t>For No – 0 Point</a:t>
          </a:r>
          <a:endParaRPr lang="en-IN" sz="1800" kern="1200" dirty="0"/>
        </a:p>
        <a:p>
          <a:pPr marL="171450" lvl="1" indent="-171450" algn="l" defTabSz="800100">
            <a:lnSpc>
              <a:spcPct val="90000"/>
            </a:lnSpc>
            <a:spcBef>
              <a:spcPct val="0"/>
            </a:spcBef>
            <a:spcAft>
              <a:spcPct val="15000"/>
            </a:spcAft>
            <a:buChar char="•"/>
          </a:pPr>
          <a:r>
            <a:rPr lang="en-US" sz="1800" kern="1200" dirty="0">
              <a:solidFill>
                <a:prstClr val="black">
                  <a:hueOff val="0"/>
                  <a:satOff val="0"/>
                  <a:lumOff val="0"/>
                  <a:alphaOff val="0"/>
                </a:prstClr>
              </a:solidFill>
              <a:latin typeface="Franklin Gothic Book"/>
              <a:ea typeface="+mn-ea"/>
              <a:cs typeface="+mn-cs"/>
            </a:rPr>
            <a:t>Max score=4</a:t>
          </a:r>
          <a:endParaRPr lang="en-US" sz="1800" kern="1200" dirty="0"/>
        </a:p>
      </dsp:txBody>
      <dsp:txXfrm rot="-5400000">
        <a:off x="8444052" y="1431463"/>
        <a:ext cx="2262985" cy="900065"/>
      </dsp:txXfrm>
    </dsp:sp>
    <dsp:sp modelId="{7D2336DB-5C5A-4964-B526-D16BD54A2E49}">
      <dsp:nvSpPr>
        <dsp:cNvPr id="0" name=""/>
        <dsp:cNvSpPr/>
      </dsp:nvSpPr>
      <dsp:spPr>
        <a:xfrm>
          <a:off x="154" y="1278160"/>
          <a:ext cx="8412532" cy="1246809"/>
        </a:xfrm>
        <a:prstGeom prst="roundRect">
          <a:avLst/>
        </a:prstGeom>
        <a:solidFill>
          <a:schemeClr val="accent3">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tx1"/>
              </a:solidFill>
            </a:rPr>
            <a:t>(</a:t>
          </a:r>
          <a:r>
            <a:rPr lang="en-US" sz="2000" kern="1200" dirty="0">
              <a:solidFill>
                <a:schemeClr val="bg1"/>
              </a:solidFill>
            </a:rPr>
            <a:t>ii) Evaluation of Independence for all engagements (partners, managers, staff, trainees) based on the extent required. The firm must identify self – interest threat, familiarity threat, intimidation threat, self- review threat, advocacy threat and conflict of interest.</a:t>
          </a:r>
        </a:p>
      </dsp:txBody>
      <dsp:txXfrm>
        <a:off x="61018" y="1339024"/>
        <a:ext cx="8290804" cy="1125081"/>
      </dsp:txXfrm>
    </dsp:sp>
    <dsp:sp modelId="{9EED3E0F-4687-4D19-9197-9AAEF11A1751}">
      <dsp:nvSpPr>
        <dsp:cNvPr id="0" name=""/>
        <dsp:cNvSpPr/>
      </dsp:nvSpPr>
      <dsp:spPr>
        <a:xfrm rot="5400000">
          <a:off x="9099754" y="1963519"/>
          <a:ext cx="997447" cy="2309124"/>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For Yes – 4 Points</a:t>
          </a:r>
        </a:p>
        <a:p>
          <a:pPr marL="171450" lvl="1" indent="-171450" algn="l" defTabSz="844550">
            <a:lnSpc>
              <a:spcPct val="90000"/>
            </a:lnSpc>
            <a:spcBef>
              <a:spcPct val="0"/>
            </a:spcBef>
            <a:spcAft>
              <a:spcPct val="15000"/>
            </a:spcAft>
            <a:buChar char="•"/>
          </a:pPr>
          <a:r>
            <a:rPr lang="en-US" sz="1900" kern="1200" dirty="0"/>
            <a:t>For No – 0 Point</a:t>
          </a:r>
          <a:endParaRPr lang="en-IN" sz="1900" kern="1200" dirty="0"/>
        </a:p>
        <a:p>
          <a:pPr marL="171450" lvl="1" indent="-171450" algn="l" defTabSz="844550">
            <a:lnSpc>
              <a:spcPct val="90000"/>
            </a:lnSpc>
            <a:spcBef>
              <a:spcPct val="0"/>
            </a:spcBef>
            <a:spcAft>
              <a:spcPct val="15000"/>
            </a:spcAft>
            <a:buChar char="•"/>
          </a:pPr>
          <a:r>
            <a:rPr lang="en-US" sz="1900" kern="1200" dirty="0">
              <a:solidFill>
                <a:prstClr val="black">
                  <a:hueOff val="0"/>
                  <a:satOff val="0"/>
                  <a:lumOff val="0"/>
                  <a:alphaOff val="0"/>
                </a:prstClr>
              </a:solidFill>
              <a:latin typeface="Franklin Gothic Book"/>
              <a:ea typeface="+mn-ea"/>
              <a:cs typeface="+mn-cs"/>
            </a:rPr>
            <a:t>Max score=4</a:t>
          </a:r>
          <a:endParaRPr lang="en-US" sz="1900" kern="1200" dirty="0"/>
        </a:p>
      </dsp:txBody>
      <dsp:txXfrm rot="-5400000">
        <a:off x="8443916" y="2668049"/>
        <a:ext cx="2260433" cy="900065"/>
      </dsp:txXfrm>
    </dsp:sp>
    <dsp:sp modelId="{83D48FA1-03D4-487B-B993-F1868A1E5B1C}">
      <dsp:nvSpPr>
        <dsp:cNvPr id="0" name=""/>
        <dsp:cNvSpPr/>
      </dsp:nvSpPr>
      <dsp:spPr>
        <a:xfrm>
          <a:off x="0" y="2635006"/>
          <a:ext cx="8443760" cy="981799"/>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bg1"/>
              </a:solidFill>
            </a:rPr>
            <a:t>(iii) Does the firm maintain and use the engagement withdrawal/rejection policy . templates  etc? </a:t>
          </a:r>
        </a:p>
      </dsp:txBody>
      <dsp:txXfrm>
        <a:off x="47927" y="2682933"/>
        <a:ext cx="8347906" cy="88594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C4C6B3-524E-4C6B-94B3-6CEE51EF0759}">
      <dsp:nvSpPr>
        <dsp:cNvPr id="0" name=""/>
        <dsp:cNvSpPr/>
      </dsp:nvSpPr>
      <dsp:spPr>
        <a:xfrm rot="5400000">
          <a:off x="9384353" y="-392284"/>
          <a:ext cx="1038086" cy="1948321"/>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t>For Yes – 4 Points</a:t>
          </a:r>
        </a:p>
        <a:p>
          <a:pPr marL="171450" lvl="1" indent="-171450" algn="l" defTabSz="711200">
            <a:lnSpc>
              <a:spcPct val="90000"/>
            </a:lnSpc>
            <a:spcBef>
              <a:spcPct val="0"/>
            </a:spcBef>
            <a:spcAft>
              <a:spcPct val="15000"/>
            </a:spcAft>
            <a:buChar char="•"/>
          </a:pPr>
          <a:r>
            <a:rPr lang="en-US" sz="1600" kern="1200" dirty="0"/>
            <a:t>For No – 0 Point</a:t>
          </a:r>
          <a:endParaRPr lang="en-IN" sz="1600" kern="1200" dirty="0"/>
        </a:p>
        <a:p>
          <a:pPr marL="171450" lvl="1" indent="-171450" algn="l" defTabSz="711200">
            <a:lnSpc>
              <a:spcPct val="90000"/>
            </a:lnSpc>
            <a:spcBef>
              <a:spcPct val="0"/>
            </a:spcBef>
            <a:spcAft>
              <a:spcPct val="15000"/>
            </a:spcAft>
            <a:buChar char="•"/>
          </a:pPr>
          <a:r>
            <a:rPr lang="en-US" sz="1600" kern="1200" dirty="0">
              <a:solidFill>
                <a:prstClr val="black">
                  <a:hueOff val="0"/>
                  <a:satOff val="0"/>
                  <a:lumOff val="0"/>
                  <a:alphaOff val="0"/>
                </a:prstClr>
              </a:solidFill>
              <a:latin typeface="Franklin Gothic Book"/>
              <a:ea typeface="+mn-ea"/>
              <a:cs typeface="+mn-cs"/>
            </a:rPr>
            <a:t>Max score=4</a:t>
          </a:r>
          <a:endParaRPr lang="en-US" sz="1600" kern="1200" dirty="0"/>
        </a:p>
      </dsp:txBody>
      <dsp:txXfrm rot="-5400000">
        <a:off x="8929236" y="113508"/>
        <a:ext cx="1897646" cy="936736"/>
      </dsp:txXfrm>
    </dsp:sp>
    <dsp:sp modelId="{8783888D-EAA4-40CE-BEF4-4FF109AF9A1F}">
      <dsp:nvSpPr>
        <dsp:cNvPr id="0" name=""/>
        <dsp:cNvSpPr/>
      </dsp:nvSpPr>
      <dsp:spPr>
        <a:xfrm>
          <a:off x="54" y="0"/>
          <a:ext cx="8929182" cy="1159561"/>
        </a:xfrm>
        <a:prstGeom prst="roundRect">
          <a:avLst/>
        </a:prstGeom>
        <a:solidFill>
          <a:schemeClr val="accent3">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just" defTabSz="889000">
            <a:lnSpc>
              <a:spcPct val="90000"/>
            </a:lnSpc>
            <a:spcBef>
              <a:spcPct val="0"/>
            </a:spcBef>
            <a:spcAft>
              <a:spcPct val="35000"/>
            </a:spcAft>
            <a:buNone/>
          </a:pPr>
          <a:r>
            <a:rPr lang="en-US" sz="2000" kern="1200" dirty="0">
              <a:solidFill>
                <a:schemeClr val="bg1"/>
              </a:solidFill>
            </a:rPr>
            <a:t>(iv) Availability and use of standard checklists in performance of an audit for compliance with Accounting and Auditing Standard.</a:t>
          </a:r>
        </a:p>
      </dsp:txBody>
      <dsp:txXfrm>
        <a:off x="56659" y="56605"/>
        <a:ext cx="8815972" cy="1046351"/>
      </dsp:txXfrm>
    </dsp:sp>
    <dsp:sp modelId="{2BC2503E-42D2-4C99-9835-4EDA6BECF6B5}">
      <dsp:nvSpPr>
        <dsp:cNvPr id="0" name=""/>
        <dsp:cNvSpPr/>
      </dsp:nvSpPr>
      <dsp:spPr>
        <a:xfrm rot="5400000">
          <a:off x="9317689" y="985334"/>
          <a:ext cx="1172576" cy="1927919"/>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For Yes – 4 Points</a:t>
          </a:r>
        </a:p>
        <a:p>
          <a:pPr marL="171450" lvl="1" indent="-171450" algn="l" defTabSz="800100">
            <a:lnSpc>
              <a:spcPct val="90000"/>
            </a:lnSpc>
            <a:spcBef>
              <a:spcPct val="0"/>
            </a:spcBef>
            <a:spcAft>
              <a:spcPct val="15000"/>
            </a:spcAft>
            <a:buChar char="•"/>
          </a:pPr>
          <a:r>
            <a:rPr lang="en-US" sz="1800" kern="1200" dirty="0"/>
            <a:t>For No – 0 Point</a:t>
          </a:r>
          <a:endParaRPr lang="en-IN" sz="1800" kern="1200" dirty="0"/>
        </a:p>
        <a:p>
          <a:pPr marL="171450" lvl="1" indent="-171450" algn="l" defTabSz="800100">
            <a:lnSpc>
              <a:spcPct val="90000"/>
            </a:lnSpc>
            <a:spcBef>
              <a:spcPct val="0"/>
            </a:spcBef>
            <a:spcAft>
              <a:spcPct val="15000"/>
            </a:spcAft>
            <a:buChar char="•"/>
          </a:pPr>
          <a:r>
            <a:rPr lang="en-US" sz="1800" kern="1200" dirty="0">
              <a:solidFill>
                <a:prstClr val="black">
                  <a:hueOff val="0"/>
                  <a:satOff val="0"/>
                  <a:lumOff val="0"/>
                  <a:alphaOff val="0"/>
                </a:prstClr>
              </a:solidFill>
              <a:latin typeface="Franklin Gothic Book"/>
              <a:ea typeface="+mn-ea"/>
              <a:cs typeface="+mn-cs"/>
            </a:rPr>
            <a:t>Max score=4</a:t>
          </a:r>
          <a:endParaRPr lang="en-US" sz="1800" kern="1200" dirty="0"/>
        </a:p>
      </dsp:txBody>
      <dsp:txXfrm rot="-5400000">
        <a:off x="8940018" y="1420245"/>
        <a:ext cx="1870679" cy="1058096"/>
      </dsp:txXfrm>
    </dsp:sp>
    <dsp:sp modelId="{7D2336DB-5C5A-4964-B526-D16BD54A2E49}">
      <dsp:nvSpPr>
        <dsp:cNvPr id="0" name=""/>
        <dsp:cNvSpPr/>
      </dsp:nvSpPr>
      <dsp:spPr>
        <a:xfrm>
          <a:off x="54" y="1219634"/>
          <a:ext cx="8939964" cy="1459320"/>
        </a:xfrm>
        <a:prstGeom prst="roundRect">
          <a:avLst/>
        </a:prstGeom>
        <a:solidFill>
          <a:schemeClr val="accent3">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just" defTabSz="889000">
            <a:lnSpc>
              <a:spcPct val="90000"/>
            </a:lnSpc>
            <a:spcBef>
              <a:spcPct val="0"/>
            </a:spcBef>
            <a:spcAft>
              <a:spcPct val="35000"/>
            </a:spcAft>
            <a:buNone/>
          </a:pPr>
          <a:r>
            <a:rPr lang="en-US" sz="2000" kern="1200" dirty="0">
              <a:solidFill>
                <a:schemeClr val="bg1"/>
              </a:solidFill>
            </a:rPr>
            <a:t>(v) Availability and use of standard formats for Audit documentation of business understanding, Sampling basis, Materiality determination, Data Analyst and Control Evaluation.</a:t>
          </a:r>
        </a:p>
      </dsp:txBody>
      <dsp:txXfrm>
        <a:off x="71292" y="1290872"/>
        <a:ext cx="8797488" cy="1316844"/>
      </dsp:txXfrm>
    </dsp:sp>
    <dsp:sp modelId="{9EED3E0F-4687-4D19-9197-9AAEF11A1751}">
      <dsp:nvSpPr>
        <dsp:cNvPr id="0" name=""/>
        <dsp:cNvSpPr/>
      </dsp:nvSpPr>
      <dsp:spPr>
        <a:xfrm rot="5400000">
          <a:off x="9292158" y="2520400"/>
          <a:ext cx="1242206" cy="1934720"/>
        </a:xfrm>
        <a:prstGeom prst="round2SameRect">
          <a:avLst/>
        </a:prstGeom>
        <a:solidFill>
          <a:schemeClr val="accent3">
            <a:alpha val="90000"/>
            <a:tint val="40000"/>
            <a:hueOff val="0"/>
            <a:satOff val="0"/>
            <a:lumOff val="0"/>
            <a:alphaOff val="0"/>
          </a:schemeClr>
        </a:solidFill>
        <a:ln w="1905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For Yes – 4 Points</a:t>
          </a:r>
        </a:p>
        <a:p>
          <a:pPr marL="171450" lvl="1" indent="-171450" algn="l" defTabSz="800100">
            <a:lnSpc>
              <a:spcPct val="90000"/>
            </a:lnSpc>
            <a:spcBef>
              <a:spcPct val="0"/>
            </a:spcBef>
            <a:spcAft>
              <a:spcPct val="15000"/>
            </a:spcAft>
            <a:buChar char="•"/>
          </a:pPr>
          <a:r>
            <a:rPr lang="en-US" sz="1800" kern="1200" dirty="0"/>
            <a:t>For No – 0 Point</a:t>
          </a:r>
          <a:endParaRPr lang="en-IN" sz="1800" kern="1200" dirty="0"/>
        </a:p>
        <a:p>
          <a:pPr marL="171450" lvl="1" indent="-171450" algn="l" defTabSz="800100">
            <a:lnSpc>
              <a:spcPct val="90000"/>
            </a:lnSpc>
            <a:spcBef>
              <a:spcPct val="0"/>
            </a:spcBef>
            <a:spcAft>
              <a:spcPct val="15000"/>
            </a:spcAft>
            <a:buChar char="•"/>
          </a:pPr>
          <a:r>
            <a:rPr lang="en-US" sz="1800" kern="1200" dirty="0">
              <a:solidFill>
                <a:prstClr val="black">
                  <a:hueOff val="0"/>
                  <a:satOff val="0"/>
                  <a:lumOff val="0"/>
                  <a:alphaOff val="0"/>
                </a:prstClr>
              </a:solidFill>
              <a:latin typeface="Franklin Gothic Book"/>
              <a:ea typeface="+mn-ea"/>
              <a:cs typeface="+mn-cs"/>
            </a:rPr>
            <a:t>Max score=4</a:t>
          </a:r>
          <a:endParaRPr lang="en-US" sz="1800" kern="1200" dirty="0"/>
        </a:p>
      </dsp:txBody>
      <dsp:txXfrm rot="-5400000">
        <a:off x="8945902" y="2927296"/>
        <a:ext cx="1874081" cy="1120928"/>
      </dsp:txXfrm>
    </dsp:sp>
    <dsp:sp modelId="{83D48FA1-03D4-487B-B993-F1868A1E5B1C}">
      <dsp:nvSpPr>
        <dsp:cNvPr id="0" name=""/>
        <dsp:cNvSpPr/>
      </dsp:nvSpPr>
      <dsp:spPr>
        <a:xfrm>
          <a:off x="54" y="2736932"/>
          <a:ext cx="8945847" cy="1501655"/>
        </a:xfrm>
        <a:prstGeom prst="roundRect">
          <a:avLst/>
        </a:prstGeom>
        <a:solidFill>
          <a:schemeClr val="accent3">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just" defTabSz="889000">
            <a:lnSpc>
              <a:spcPct val="90000"/>
            </a:lnSpc>
            <a:spcBef>
              <a:spcPct val="0"/>
            </a:spcBef>
            <a:spcAft>
              <a:spcPct val="35000"/>
            </a:spcAft>
            <a:buNone/>
          </a:pPr>
          <a:r>
            <a:rPr lang="en-US" sz="2000" kern="1200" dirty="0">
              <a:solidFill>
                <a:schemeClr val="bg1"/>
              </a:solidFill>
            </a:rPr>
            <a:t>(vi) Are the documents related to Quality control mentioned from (</a:t>
          </a:r>
          <a:r>
            <a:rPr lang="en-US" sz="2000" kern="1200" dirty="0" err="1">
              <a:solidFill>
                <a:schemeClr val="bg1"/>
              </a:solidFill>
            </a:rPr>
            <a:t>i</a:t>
          </a:r>
          <a:r>
            <a:rPr lang="en-US" sz="2000" kern="1200" dirty="0">
              <a:solidFill>
                <a:schemeClr val="bg1"/>
              </a:solidFill>
            </a:rPr>
            <a:t>) to (v) above reviewed and updated on a frequent basis ( say annually) or with each change in the respective regulation or statue and remedial action taken?</a:t>
          </a:r>
        </a:p>
      </dsp:txBody>
      <dsp:txXfrm>
        <a:off x="73359" y="2810237"/>
        <a:ext cx="8799237" cy="135504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0.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FB07CC-5377-B447-90D0-9C3A9B6830A2}" type="datetimeFigureOut">
              <a:rPr lang="en-US" smtClean="0"/>
              <a:t>8/12/23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704F66-7887-3044-974F-B859F57F48BD}" type="slidenum">
              <a:rPr lang="en-US" smtClean="0"/>
              <a:t>‹#›</a:t>
            </a:fld>
            <a:endParaRPr lang="en-US" dirty="0"/>
          </a:p>
        </p:txBody>
      </p:sp>
    </p:spTree>
    <p:extLst>
      <p:ext uri="{BB962C8B-B14F-4D97-AF65-F5344CB8AC3E}">
        <p14:creationId xmlns:p14="http://schemas.microsoft.com/office/powerpoint/2010/main" val="1766239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704F66-7887-3044-974F-B859F57F48BD}" type="slidenum">
              <a:rPr lang="en-US" smtClean="0"/>
              <a:t>1</a:t>
            </a:fld>
            <a:endParaRPr lang="en-US" dirty="0"/>
          </a:p>
        </p:txBody>
      </p:sp>
    </p:spTree>
    <p:extLst>
      <p:ext uri="{BB962C8B-B14F-4D97-AF65-F5344CB8AC3E}">
        <p14:creationId xmlns:p14="http://schemas.microsoft.com/office/powerpoint/2010/main" val="1407156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Audit manual is a written document that lays out the policies and procedures that a firm must follow while conducting an audit.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Although an audit manual is an extensive compilation of resource material intended to be used by audit staff, a well-developed and appropriately communicated audit manual can: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Serve as a guide to those responsible for audit activities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Represent a key benchmark by which audit can be measured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Be a reference for undertaking an audit assignment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Aid in making effective decisions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Assist in undertaking staff appraisals, training, and development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Enhance staff morale and productivity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Assist in clarifying audit issues and audit staff job routines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Not to mention when faced with the Peer Review Board, the first item the peer reviewer will ask for is information to help him or her understand the firm's audit function. In such cases, an audit manual can be a lifesaver.</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Contents of the Audit Manual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In many firms, the content already exists and would only require a dedicated effort to bring it all together into one centralized policies and procedures manual, with regular review and maintenance. An audit manual typically is divided into below-mentioned sections: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Audit Profession, its advantages, limitations, quality of good auditor, various type of audit and related material on pronouncements of ICAI like, The Auditing and Assurance Standards, Accounting Standards, Guidance notes and Statements.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Scope of audits and modifications as per the requirement of statute, phases and function of audits.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Implementation of standards of quality control and other regulatory requirements in the case of LLPs.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Organization structure and set up of master audit plan to be followed in each audit with required modifications.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Audit procedures and techniques covering audit process, audit software, engagement planning, audit fieldwork, audit reporting, audit effectiveness questionnaire, follow-up information, operational auditing, IT systems auditing, and fraud auditing and investigation.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Audit staff resources, which describes staff levels, job descriptions, article training and development, transfers, contractual staffs and use of other resources.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Audit Administration comprises staff meetings, intranet,</a:t>
            </a:r>
            <a:r>
              <a:rPr lang="en-US" sz="1800" spc="20" dirty="0">
                <a:solidFill>
                  <a:srgbClr val="000000"/>
                </a:solidFill>
                <a:effectLst/>
                <a:latin typeface="Arial Narrow" panose="020B0606020202030204" pitchFamily="34" charset="0"/>
                <a:ea typeface="Calibri" panose="020F0502020204030204" pitchFamily="34" charset="0"/>
                <a:cs typeface="Calibri" panose="020F0502020204030204" pitchFamily="34" charset="0"/>
              </a:rPr>
              <a:t>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acquiring routine and capital items, department's budget and monthly performance reports, annual reporting, staffing and management surveys, and benchmarking and key performance indicators.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Reference Material Acronyms; glossary; control risk and resources; audit manual maintenance; and audit library.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This is just an illustrative list, an audit manual with this basic information can prove to become a powerful tool for a high-quality sustainable and well-respected audit function.</a:t>
            </a:r>
          </a:p>
          <a:p>
            <a:pPr marL="0" marR="0" algn="just">
              <a:lnSpc>
                <a:spcPts val="1400"/>
              </a:lnSpc>
              <a:spcBef>
                <a:spcPts val="0"/>
              </a:spcBef>
              <a:spcAft>
                <a:spcPts val="600"/>
              </a:spcAft>
            </a:pPr>
            <a:endParaRPr lang="en-US" sz="1800" spc="20" dirty="0">
              <a:effectLst/>
              <a:latin typeface="Arial Narrow" panose="020B0606020202030204" pitchFamily="34" charset="0"/>
              <a:ea typeface="Calibri" panose="020F0502020204030204" pitchFamily="34" charset="0"/>
              <a:cs typeface="Calibri" panose="020F0502020204030204" pitchFamily="34" charset="0"/>
            </a:endParaRPr>
          </a:p>
          <a:p>
            <a:pPr marL="0" marR="0" lvl="0" indent="0" algn="just" defTabSz="914400" rtl="0" eaLnBrk="1" fontAlgn="auto" latinLnBrk="0" hangingPunct="1">
              <a:lnSpc>
                <a:spcPts val="1400"/>
              </a:lnSpc>
              <a:spcBef>
                <a:spcPts val="0"/>
              </a:spcBef>
              <a:spcAft>
                <a:spcPts val="600"/>
              </a:spcAft>
              <a:buClrTx/>
              <a:buSzTx/>
              <a:buFontTx/>
              <a:buNone/>
              <a:tabLst/>
              <a:defRPr/>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 Standardized formats for relevant documents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lvl="0" indent="0" algn="just" defTabSz="914400" rtl="0" eaLnBrk="1" fontAlgn="auto" latinLnBrk="0" hangingPunct="1">
              <a:lnSpc>
                <a:spcPts val="1400"/>
              </a:lnSpc>
              <a:spcBef>
                <a:spcPts val="0"/>
              </a:spcBef>
              <a:spcAft>
                <a:spcPts val="600"/>
              </a:spcAft>
              <a:buClrTx/>
              <a:buSzTx/>
              <a:buFontTx/>
              <a:buNone/>
              <a:tabLst/>
              <a:defRPr/>
            </a:pPr>
            <a:r>
              <a:rPr lang="en-US" sz="1800" spc="20" dirty="0">
                <a:effectLst/>
                <a:latin typeface="Arial Narrow" panose="020B0606020202030204" pitchFamily="34" charset="0"/>
                <a:ea typeface="Calibri" panose="020F0502020204030204" pitchFamily="34" charset="0"/>
                <a:cs typeface="Calibri" panose="020F0502020204030204" pitchFamily="34" charset="0"/>
              </a:rPr>
              <a:t> -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Letter of Engagement (LOE)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lvl="0" indent="0" algn="just" defTabSz="914400" rtl="0" eaLnBrk="1" fontAlgn="auto" latinLnBrk="0" hangingPunct="1">
              <a:lnSpc>
                <a:spcPts val="1400"/>
              </a:lnSpc>
              <a:spcBef>
                <a:spcPts val="0"/>
              </a:spcBef>
              <a:spcAft>
                <a:spcPts val="600"/>
              </a:spcAft>
              <a:buClrTx/>
              <a:buSzTx/>
              <a:buFontTx/>
              <a:buNone/>
              <a:tabLst/>
              <a:defRPr/>
            </a:pPr>
            <a:r>
              <a:rPr lang="en-US" sz="1800" spc="20" dirty="0">
                <a:effectLst/>
                <a:latin typeface="Arial Narrow" panose="020B0606020202030204" pitchFamily="34" charset="0"/>
                <a:ea typeface="Calibri" panose="020F0502020204030204" pitchFamily="34" charset="0"/>
                <a:cs typeface="Calibri" panose="020F0502020204030204" pitchFamily="34" charset="0"/>
              </a:rPr>
              <a:t>    The ICAI has approved the illustrative format of the engagement letter, also known as LOE – Letter of Engagement, issued by Auditing and Assurance Standard boards for audit of Financial Statements under the Companies Act, 2013 and the Rules thereunder, in its council meeting held on November 2014. These illustrative formats had been added to  Appendix 1 ‘Examples of an Audit Engagement Letter’ of Standard on Auditing (SA) 210 Agreeing the Terms of Audit Engagements, issued by ICAI. Each firm is expected to take references from the same or can draft their format on similar lines.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endParaRPr lang="en-US" sz="1800" spc="20" dirty="0">
              <a:effectLst/>
              <a:latin typeface="Arial Narrow" panose="020B0606020202030204" pitchFamily="34" charset="0"/>
              <a:ea typeface="Calibri" panose="020F0502020204030204" pitchFamily="34" charset="0"/>
              <a:cs typeface="Calibri" panose="020F0502020204030204" pitchFamily="34" charset="0"/>
            </a:endParaRPr>
          </a:p>
          <a:p>
            <a:pPr marL="0" marR="0" lvl="0" indent="0" algn="just" defTabSz="914400" rtl="0" eaLnBrk="1" fontAlgn="auto" latinLnBrk="0" hangingPunct="1">
              <a:lnSpc>
                <a:spcPts val="1400"/>
              </a:lnSpc>
              <a:spcBef>
                <a:spcPts val="0"/>
              </a:spcBef>
              <a:spcAft>
                <a:spcPts val="600"/>
              </a:spcAft>
              <a:buClrTx/>
              <a:buSzTx/>
              <a:buFontTx/>
              <a:buNone/>
              <a:tabLst/>
              <a:defRPr/>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-Representation Letters</a:t>
            </a:r>
          </a:p>
          <a:p>
            <a:pPr marL="0" marR="0" lvl="0" indent="0" algn="just" defTabSz="914400" rtl="0" eaLnBrk="1" fontAlgn="auto" latinLnBrk="0" hangingPunct="1">
              <a:lnSpc>
                <a:spcPts val="1400"/>
              </a:lnSpc>
              <a:spcBef>
                <a:spcPts val="0"/>
              </a:spcBef>
              <a:spcAft>
                <a:spcPts val="600"/>
              </a:spcAft>
              <a:buClrTx/>
              <a:buSzTx/>
              <a:buFontTx/>
              <a:buNone/>
              <a:tabLst/>
              <a:defRPr/>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SA – 580 Written Representations, vastly covers the management representation letter and the illustrative format of the representation letter has been provided in the appendix of the material issued by ICAI. The firm is advised to either follow the same or develop its own on similar guidelines. However, a standard format must be used.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-Significant work papers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audit work papers constitute two types of files- Permanent and Current. The following are the list of contents that forms part of a good quality audit file: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lvl="0" indent="0" algn="just" defTabSz="914400" rtl="0" eaLnBrk="1" fontAlgn="auto" latinLnBrk="0" hangingPunct="1">
              <a:lnSpc>
                <a:spcPts val="1400"/>
              </a:lnSpc>
              <a:spcBef>
                <a:spcPts val="0"/>
              </a:spcBef>
              <a:spcAft>
                <a:spcPts val="600"/>
              </a:spcAft>
              <a:buClrTx/>
              <a:buSzTx/>
              <a:buFontTx/>
              <a:buNone/>
              <a:tabLst/>
              <a:defRPr/>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Permanent File </a:t>
            </a:r>
          </a:p>
          <a:p>
            <a:pPr marL="0" marR="0" lvl="0" indent="0" algn="just" defTabSz="914400" rtl="0" eaLnBrk="1" fontAlgn="auto" latinLnBrk="0" hangingPunct="1">
              <a:lnSpc>
                <a:spcPts val="1400"/>
              </a:lnSpc>
              <a:spcBef>
                <a:spcPts val="0"/>
              </a:spcBef>
              <a:spcAft>
                <a:spcPts val="600"/>
              </a:spcAft>
              <a:buClrTx/>
              <a:buSzTx/>
              <a:buFontTx/>
              <a:buNone/>
              <a:tabLst/>
              <a:defRPr/>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 (ii) Current File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Audit Reports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SA 700 Forming and Opinion and Reporting on Financial Statements issued by Auditing and Assurance Standards Boards, lays down the format and items to be covered while forming an independent audit opinion. Every practicing organization is required to adhere to the same. The Appendix had been attached to the material issued by the ICAI and can be easily referred to. Also reporting with respect to CARO rules shall  be made as per the applicability and format specified in the Companies Act, 2013.</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38</a:t>
            </a:fld>
            <a:endParaRPr lang="en-US" dirty="0"/>
          </a:p>
        </p:txBody>
      </p:sp>
    </p:spTree>
    <p:extLst>
      <p:ext uri="{BB962C8B-B14F-4D97-AF65-F5344CB8AC3E}">
        <p14:creationId xmlns:p14="http://schemas.microsoft.com/office/powerpoint/2010/main" val="2747295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60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Quality Review Manuals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quality review manual deals with a firm’s responsibilities to review its system of quality control for audits and reviews of financial statements, and other assurance and related services engagements. This manual is established to ensure that necessary controls are in place and the same has been properly implemented, monitored and potential ways of strengthening, improving and enlarging the controls are identified. This Manual is to be read in conjunction with the requirements of the related Regulations, the Code of Ethics and other relevant pronouncements of the Institute.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Objective</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To provide with the reasonable assurance that (a) the firm and its personnel comply with the professional standards and applicable legal and regulatory requirements and (b) the reports or certificates issued by the firm or engagement partners are appropriate in the circumstances.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Factors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nature and extent of a firm’s quality control policies and procedures to comply with this Manual will depend on several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factors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such as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-size and nature of its practice,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-operating characteristics,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-geographic dispersion of the organization.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Audit Tools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Committee for Members in Practice of ICAI is coming out with a bouquet of 4 audit tools- The audit documentation tool, the Data Analytics tool, Digital Library and the Practice Management tool. These go-to-market tools will provide a one-stop solution to all the audit documentation and monitoring requirements of the firm. The audit documentation tool will include audit and accounting standard checklists.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Times New Roman" panose="02020603050405020304" pitchFamily="18" charset="0"/>
                <a:cs typeface="Calibri" panose="020F0502020204030204" pitchFamily="34" charset="0"/>
              </a:rPr>
              <a:t>Engagement and Client acceptance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evaluation of prospective clients and a review, on an ongoing basis, of existing clients should be conducted annually. The decision of acceptance should be reviewed periodically for recurring client engagement. The integrity of management and those charged with governance should be reviewed from multiple sources like the Electoral database, MCA website, data.gov.in and other data warehouses. For a US business entering India, a check under the Foreign Corrupt Practices Act of the US Government should be conducted.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Before agreeing to the engagement a firm must ensure that it has the requisite talent to take on the job. The engagement team has appropriate competencies as well as the required industry knowledge. The firm should use the standard checklists and have adequate documentation of the Client and engagement acceptance/continuation.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br>
              <a:rPr lang="en-US" sz="1800" b="1" spc="20" dirty="0">
                <a:effectLst/>
                <a:latin typeface="Arial Narrow" panose="020B0606020202030204" pitchFamily="34" charset="0"/>
                <a:ea typeface="Calibri" panose="020F0502020204030204" pitchFamily="34" charset="0"/>
                <a:cs typeface="Calibri" panose="020F0502020204030204" pitchFamily="34" charset="0"/>
              </a:rPr>
            </a:b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 	Evaluation of Independence for all engagements and Identification of various threats to the firms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It is a prerequisite for the audit firms to evaluate that they are accepting the audits as an independent auditor and performing their duties without any biases that they may be unintentionally carrying. The auditor must both be and appear to be independent. The judgements of the individuals must be free from all economic, financial and other relationships. Acceptance of expensive gifts by firm personnel from the clients is not acceptable.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Independence shall be maintained during both: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The engagement period;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 	The period covered by the financial statements.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firm must identify threats to the engagement if any before accepting the new client relationship.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Threats to independence are created if a non-assurance service was provided to an audit client during, or after the period covered by the financial statements, but before the audit team begins to perform the audit, and the service would not be permitted during the engagement period.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Subject to compliance with the requirements of Section 144 of the Companies Act, 2013, where applicable, examples of actions that might be safeguards to address such threats include: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Wingdings" panose="05000000000000000000" pitchFamily="2"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Using professionals who are not audit team members to perform the service.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Wingdings" panose="05000000000000000000" pitchFamily="2"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Having an appropriate reviewer review the audit and non-assurance work as appropriate.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Wingdings" panose="05000000000000000000" pitchFamily="2"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Engaging another firm outside of the network to evaluate the results of the non- assurance service or having another firm outside of the network re-perform the non-assurance service to the extent necessary to enable the other firm to take responsibility for the service.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Threats to compliance with the fundamental principles fall into one or more of the following categories: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Self-interest Threat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It is the threat that a financial or other interest will inappropriately influence a professional accountant’s judgment or behavior.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It occurs when an auditing firm and its partners could benefit from a financial interest in an audit client. It could be (</a:t>
            </a:r>
            <a:r>
              <a:rPr lang="en-US" sz="1800"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direct financial interest or materially significant indirect financial interest in the client, loan or guarantee to or from the concerned client, (ii) undue dependence on a client’s fees which leads to concerns about losing the audit engagement, (iii) Close business relationship with an audit client (v) contingent fees for the audit engagement 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Self-review threat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It is the threat that a professional accountant will not appropriately evaluate the results of a previous judgment made; or an activity performed by the accountant, or by another individual within the accountant’s firm or employing organization, on which the accountant will rely when forming a judgment as part of performing a current activity.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It may occur when the audit team member was previously a director or a senior employee of the client and concluded or reached any judgement having a review during the current period. These threats come into play when the auditor of the engagement team was previously appointed at a client’s place as a senior employee or a director.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Another common cause of a self-review threat arises when the firm is both an internal auditor and a statutory auditor of the client. In such a case there is a double whammy as both the auditor and the Audit Committee are not independent. Hence, again it is advisable that firms avoid such arrangements and be completely independent.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Advocacy Threat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It is the threat that a professional accountant will promote a client</a:t>
            </a:r>
            <a:r>
              <a:rPr lang="en-US" sz="1800" spc="20" dirty="0">
                <a:effectLst/>
                <a:latin typeface="Arial Narrow" panose="020B0606020202030204" pitchFamily="34" charset="0"/>
                <a:ea typeface="Calibri" panose="020F0502020204030204" pitchFamily="34" charset="0"/>
                <a:cs typeface="Times New Roman" panose="02020603050405020304" pitchFamily="18" charset="0"/>
              </a:rPr>
              <a:t>’</a:t>
            </a:r>
            <a:r>
              <a:rPr lang="en-US" sz="1800" spc="20" dirty="0">
                <a:effectLst/>
                <a:latin typeface="Arial Narrow" panose="020B0606020202030204" pitchFamily="34" charset="0"/>
                <a:ea typeface="Calibri" panose="020F0502020204030204" pitchFamily="34" charset="0"/>
                <a:cs typeface="Mangal" panose="02040503050203030202" pitchFamily="18" charset="0"/>
              </a:rPr>
              <a:t>s or employing organization</a:t>
            </a:r>
            <a:r>
              <a:rPr lang="en-US" sz="1800" spc="20" dirty="0">
                <a:effectLst/>
                <a:latin typeface="Arial Narrow" panose="020B0606020202030204" pitchFamily="34" charset="0"/>
                <a:ea typeface="Calibri" panose="020F0502020204030204" pitchFamily="34" charset="0"/>
                <a:cs typeface="Times New Roman" panose="02020603050405020304" pitchFamily="18" charset="0"/>
              </a:rPr>
              <a:t>’</a:t>
            </a:r>
            <a:r>
              <a:rPr lang="en-US" sz="1800" spc="20" dirty="0">
                <a:effectLst/>
                <a:latin typeface="Arial Narrow" panose="020B0606020202030204" pitchFamily="34" charset="0"/>
                <a:ea typeface="Calibri" panose="020F0502020204030204" pitchFamily="34" charset="0"/>
                <a:cs typeface="Mangal" panose="02040503050203030202" pitchFamily="18" charset="0"/>
              </a:rPr>
              <a:t>s position to the point that the accountant</a:t>
            </a:r>
            <a:r>
              <a:rPr lang="en-US" sz="1800" spc="20" dirty="0">
                <a:effectLst/>
                <a:latin typeface="Arial Narrow" panose="020B0606020202030204" pitchFamily="34" charset="0"/>
                <a:ea typeface="Calibri" panose="020F0502020204030204" pitchFamily="34" charset="0"/>
                <a:cs typeface="Times New Roman" panose="02020603050405020304" pitchFamily="18" charset="0"/>
              </a:rPr>
              <a:t>’</a:t>
            </a:r>
            <a:r>
              <a:rPr lang="en-US" sz="1800" spc="20" dirty="0">
                <a:effectLst/>
                <a:latin typeface="Arial Narrow" panose="020B0606020202030204" pitchFamily="34" charset="0"/>
                <a:ea typeface="Calibri" panose="020F0502020204030204" pitchFamily="34" charset="0"/>
                <a:cs typeface="Mangal" panose="02040503050203030202" pitchFamily="18" charset="0"/>
              </a:rPr>
              <a:t>s objectivity is compromised.</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Familiarity threat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It is the threat that due to a long or close relationship with a client, or employing organization, a professional accountant will be too sympathetic to their interests or too accepting of their work.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This threat occurs when auditors form a relationship with the client and they end up being too sympathetic to the client’s interest. This threat can occur in many ways like acceptance of gifts from the client or former partner of the audit firm being a director or senior employee of the client, 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Intimidation Threat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It is the threat that a professional accountant will be deterred from acting objectively because of actual or perceived pressures, including attempts to exercise undue influence over the accountant. The firm may be threatened with disciplinary action in a case where the audit timelines are suffering while the auditor is requesting  information. In times like these, the auditor should communicate in writing to those charged with governance in a timely fashion and highlight the issues being faced.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Conflicts of Interest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 conflict of interest creates threats to compliance with the principle of objectivity and might create threats to compliance with the other fundamental principles. Such threats might be created when: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 	A professional accountant undertakes a professional activity related to a particular matter for two or more parties whose interests concerning that matter conflict; or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 	The interest of a professional accountant concerning a particular matter and the interests of a party for whom the accountant undertakes a professional activity related to that matter conflict. A party might include an employing organization, a vendor, a customer, a lender, a shareholder, or another party.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Before agreeing to the engagement terms for the audit engagement, one must evaluate potential conflicts of interest.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As required by SQC 1, at least annually, the firm should obtain written confirmation of compliance with its policies and procedures on independence from all firm personnel required to be independent in terms of the requirements of the Code.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(iii) 	Does the Firm maintain and use Engagement withdrawal/ rejection policy, templates, 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For an audit firm, it may be important to maintain and use the policy regarding various client engagement or withdrawal from engagement as it may provide an indication about the profile of the companies for which an audit firm provides audit services. It also provides clarity about the parameters on which an audit firm accepting a new client or rejecting the old one.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By choosing ethical clients, the audit firm would succeed significantly in maintaining a high audit quality status.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ct val="107000"/>
              </a:lnSpc>
              <a:spcBef>
                <a:spcPts val="0"/>
              </a:spcBef>
              <a:spcAft>
                <a:spcPts val="800"/>
              </a:spcAft>
            </a:pPr>
            <a:br>
              <a:rPr lang="en-US" sz="1800" b="1" spc="20" dirty="0">
                <a:effectLst/>
                <a:latin typeface="Arial Narrow" panose="020B0606020202030204" pitchFamily="34" charset="0"/>
                <a:ea typeface="Calibri" panose="020F0502020204030204" pitchFamily="34" charset="0"/>
                <a:cs typeface="Calibri" panose="020F0502020204030204" pitchFamily="34" charset="0"/>
              </a:rPr>
            </a:br>
            <a:r>
              <a:rPr lang="en-US" sz="1800" dirty="0">
                <a:effectLst/>
                <a:latin typeface="Calibri" panose="020F0502020204030204" pitchFamily="34" charset="0"/>
                <a:ea typeface="Calibri" panose="020F0502020204030204" pitchFamily="34" charset="0"/>
                <a:cs typeface="Mangal" panose="02040503050203030202" pitchFamily="18" charset="0"/>
              </a:rPr>
              <a:t> </a:t>
            </a:r>
          </a:p>
          <a:p>
            <a:pPr marL="0" marR="0" algn="just">
              <a:lnSpc>
                <a:spcPts val="1400"/>
              </a:lnSpc>
              <a:spcBef>
                <a:spcPts val="0"/>
              </a:spcBef>
              <a:spcAft>
                <a:spcPts val="600"/>
              </a:spcAft>
            </a:pP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39</a:t>
            </a:fld>
            <a:endParaRPr lang="en-US" dirty="0"/>
          </a:p>
        </p:txBody>
      </p:sp>
    </p:spTree>
    <p:extLst>
      <p:ext uri="{BB962C8B-B14F-4D97-AF65-F5344CB8AC3E}">
        <p14:creationId xmlns:p14="http://schemas.microsoft.com/office/powerpoint/2010/main" val="683373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(iv) 	Availability and use of standard checklists in performance of an audit for compliance with accounting and auditing standards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Checklists are the most important part while performing the assurance engagement. The audit firm or the assurance partner must maintain the same based on the industry or nature of the business for which the assurance services are being rendered. The checklist helps in the performance of an Audit which checks for Compliance with Accounting and Auditing Standards. Checklists are the most important part while performing the assurance engagement.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Committee for Members in Practice of ICAI is coming out with an Audit documentation tool that will include audit and accounting standard checklists.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(v) 	Availability and use of standard formats for audit documentation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As per the Standard on Auditing (SA) 230 “Audit Documentation” lays down the basic principle of audit documentation. Audit documentation refers to the record of the procedures performed, relevant audit evidence obtained, and conclusions reached by the auditor. As timely audit documentation is important for assurance engagement it is also important to have a standard format for those documents. An audit firm should maintain and use a set of standard formats for the documentation of the ongoing audit that must include the following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Business understanding</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 An audit firm should follow the standard format for documenting the nature and understanding of the business. A good understanding of the business and its environment helps the auditor to identify the risks being faced by an organization. The firm should have a standard audit documentation format which helps capture the legal, economic, financial, political, social, supply chain, customers, competitors, structural aspect of the entity to get a 360-degree view of the organization.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Sampling Basis</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 Audit sampling is an investigative tool in which a percentage of items within the population of items are selected. This implementation guide requires that there should be a standard documentation format recording the basis on which the sampling process has been carried out.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Materiality Determined</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materiality concept applies in both quantitative and qualitative measures. It is determined based on what could potentially impact the decisions of users. For example, if those charged with governance track margins for a business then the quantitative materiality threshold may be better off determined on margins than revenue. Likewise, materiality threshold themselves may change because of misstatements which impact the very base they are based upon- say revenue.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	A standard format should be used for documentation of materiality and it should be updated if required during the audit. The Summary of audit adjustments should also carry the materiality thresholds.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Data Analysis</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 Substantive analytical procedures provide the most appropriate audit evidence but need to be complemented with the sufficiency of audit evidence. The overall analytical procedures can be performed at the planning meeting stage and reasons for deviations may be recorded. These should be tested through substantive procedures which test the analytical arguments. Hence the term ‘substantive analytical’ procedure. A set of standard formats for analyzing the data gathered should be made mandatory for the firm and every engagement partner of the firm must maintain it.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Control Evaluation</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have standard formats for documenting the walkthrough of a class of transactions and its related controls. The documentation format should document the ‘what could go wrongs’ identified by a firm and the controls that the firm has in place for mitigating those risks of ‘what could go wrongs’.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control should be documented as a ‘preventive’/‘detective’ control/ IT general/ IT application-level control and whether it is a manual or an automated one. If the design of the control meets the passing mark the auditor should test the control for its operative effectiveness. The documentation of the control evaluation should also document the findings and conclusion for determining the strategy of substantive testing.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auditor should examine the effectiveness of controls and make recommendations </a:t>
            </a:r>
            <a:r>
              <a:rPr lang="en-US" sz="1800" spc="20" dirty="0">
                <a:effectLst/>
                <a:latin typeface="Arial Narrow" panose="020B0606020202030204" pitchFamily="34" charset="0"/>
                <a:ea typeface="Calibri" panose="020F0502020204030204" pitchFamily="34" charset="0"/>
                <a:cs typeface="Mangal" panose="02040503050203030202" pitchFamily="18" charset="0"/>
              </a:rPr>
              <a:t>for</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improving the same.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(vi) 	Are the Quality control-related documents mentioned from (</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to (v) above reviewed and updated on a frequent basis (say annually) or with each change in the respective regulation or statute and remediation action taken?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firm needs to keep its quality control-related standard document formats updated, at least annually or whenever there is a change in regulation or statute. The said formats should be easily made available to all members of the firm either through email or better still by being hosted on an easily accessible folder for standard formats. The firm should take remediation action in case it falters on the usage of the audit quality manual or use of an audit tool.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Mangal" panose="02040503050203030202" pitchFamily="18" charset="0"/>
              </a:rPr>
              <a:t> </a:t>
            </a: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40</a:t>
            </a:fld>
            <a:endParaRPr lang="en-US" dirty="0"/>
          </a:p>
        </p:txBody>
      </p:sp>
    </p:spTree>
    <p:extLst>
      <p:ext uri="{BB962C8B-B14F-4D97-AF65-F5344CB8AC3E}">
        <p14:creationId xmlns:p14="http://schemas.microsoft.com/office/powerpoint/2010/main" val="1355115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60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Capacity Planning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Capacity planning is a process to allocate proper audit staff by the engagement partners based on nature, time and extent of audit procedures estimated as required for the audit. It is very important to create a budget for time, cost and resources and recording any deviation from the same in the files for conducting a good quality audit. Any under or over estimation in planning the capacity will result in inefficiency in the audit process and delay in reporting requirements. Hence, it is advised to do proper capacity planning for high-quality audit reports.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a:p>
            <a:pPr marL="0" marR="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 	Process of Budgeting &amp; Planning of efforts</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Determination of nature, timing and extent of audit procedures is very likely to depend on the nature of the audit risks. The firm is expected to create a budget for the estimation of the time required to successfully conduct the audit. Personnel tend to perform well when they have timelines assigned to the task they are undertaking. So, there must be a system in place for creating such budgets in terms of hours/days/weeks for a firm to score a point to qualify as a good quality audit firm. The budget could typically capture the hours that would be spent by various levels of employees and by the partner based on the risk-based audit strategy expected for the engagement. The charge-out rates as per the firm guidelines should be captured. Again these rates should be easily accessible to the firm personnel so that errors and wishful thinking are avoided. The client visits could be planned in sprints so as to visit the client when the data is ready to be obtained and documentation of findings could even be done from the firm’s office or remotely.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firm should have an MIS system in place which would collate the track record of each engagement and arrive at an average for the firm. In case of majority compliance (&gt;50% average of a ‘yes’) firm would win the score.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41</a:t>
            </a:fld>
            <a:endParaRPr lang="en-US" dirty="0"/>
          </a:p>
        </p:txBody>
      </p:sp>
    </p:spTree>
    <p:extLst>
      <p:ext uri="{BB962C8B-B14F-4D97-AF65-F5344CB8AC3E}">
        <p14:creationId xmlns:p14="http://schemas.microsoft.com/office/powerpoint/2010/main" val="1946264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(iii) 	Are Budget vs Actual analysis of time and effort spent carried out to identify the costing and pricing?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Firms must have a system in place to ensure that the timesheets are submitted weekly or fortnightly so that client chargeable hours can be captured on a timely basis and billings done to the client based on the work completed. Timely submission of timesheets could be built into the performance appraisal of the firm’s employees and partners to ensure healthy MIS reporting.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Reporting to the manager or engagement partner must be done by audit team members if material deviations from the budget are found. Timely interactions with management should be held in such cases to identify areas where the firm can improve its planning and performance or where the client can improve. All significant deviations from budgeted time, cost, or staff requirements should be fully described in files. These findings significantly help the firm become more efficient with their resources’ time and effort.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Scores allocated to this requirement signifies the importance of having this system of control in place within the organization, and the firm which applies this technique in more than 90% of its engagements get a score of 20 points.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(iv) 	Deployment of technology to monitor the efforts spent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Does the firm deploy technology for monitoring efforts spent - </a:t>
            </a:r>
            <a:r>
              <a:rPr lang="en-US" sz="1800" spc="20" dirty="0" err="1">
                <a:effectLst/>
                <a:latin typeface="Arial Narrow" panose="020B0606020202030204" pitchFamily="34" charset="0"/>
                <a:ea typeface="Calibri" panose="020F0502020204030204" pitchFamily="34" charset="0"/>
                <a:cs typeface="Calibri" panose="020F0502020204030204" pitchFamily="34" charset="0"/>
              </a:rPr>
              <a:t>Utilisation</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of tools to track each activity (like Project management - Say timesheets, task management, etc.)? DCMM Version 2.0 may be referred to arrive at the technical maturity of the firm.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Firms should implement a system of recording automated dates and timesheets to ensure proper assessment and keep track of the work done by the audit staff. It just not helps in monitoring audit as it progresses but acts as a personnel appraisal tool too. </a:t>
            </a:r>
            <a:r>
              <a:rPr lang="en-US" sz="1800" spc="20" dirty="0" err="1">
                <a:effectLst/>
                <a:latin typeface="Arial Narrow" panose="020B0606020202030204" pitchFamily="34" charset="0"/>
                <a:ea typeface="Calibri" panose="020F0502020204030204" pitchFamily="34" charset="0"/>
                <a:cs typeface="Calibri" panose="020F0502020204030204" pitchFamily="34" charset="0"/>
              </a:rPr>
              <a:t>Afirm</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should promote the regular filing of timesheets by the audit staff and employees as well for better internal control checks.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Practice Management tool is being developed by the Committee for Members in Practice, ICAI and will help monitor the time and work done by the firm’s personnel. This score is awarded if the engagement partner and engagement manager use technology for monitoring the staff efforts.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Mangal" panose="02040503050203030202" pitchFamily="18" charset="0"/>
              </a:rPr>
              <a:t> </a:t>
            </a: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42</a:t>
            </a:fld>
            <a:endParaRPr lang="en-US" dirty="0"/>
          </a:p>
        </p:txBody>
      </p:sp>
    </p:spTree>
    <p:extLst>
      <p:ext uri="{BB962C8B-B14F-4D97-AF65-F5344CB8AC3E}">
        <p14:creationId xmlns:p14="http://schemas.microsoft.com/office/powerpoint/2010/main" val="2339177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ts val="1350"/>
              </a:lnSpc>
              <a:spcBef>
                <a:spcPts val="0"/>
              </a:spcBef>
              <a:spcAft>
                <a:spcPts val="600"/>
              </a:spcAft>
              <a:buFont typeface="+mj-lt"/>
              <a:buAutoNum type="alphaLcParenBoth" startAt="9"/>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Does the firm have a Partner review/ Quality review for all audit assignments and is there a document of time spent for review of all Engagements?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Quality Review aims to assess the quality of audit of the financial statements of an entity. The Quality Review would involve inspection and assessment of the work of auditors while carrying out the audit function to assess the quality of audit and reporting by the auditors and the quality control framework adopted by the firm in conducting the audit. Quality Review is directed towards the evaluation of audit quality and adherence to various statutory and other regulatory requirements. The time spent report of the firm personnel should allocate the time spent on the engagement to the engagement chargeable code so that the cost of the engagement can be tracked properly and completely and matched with the revenue from the engagement.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Engagement quality control reviewer could be a partner, other people in the firm, suitably qualified external person, or a team made up of such individuals, with sufficient and appropriate experience and authority to objectively evaluate, before the report is issued, the significant judgments the engagement team made and the conclusions they reached in formulating the report. However, in case the review is done by a team of individuals, such a team should be headed by a member of ICAI.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a:p>
            <a:pPr marL="342900" marR="0" lvl="0" indent="-342900" algn="just">
              <a:lnSpc>
                <a:spcPts val="1350"/>
              </a:lnSpc>
              <a:spcBef>
                <a:spcPts val="0"/>
              </a:spcBef>
              <a:spcAft>
                <a:spcPts val="600"/>
              </a:spcAft>
              <a:buFont typeface="+mj-lt"/>
              <a:buAutoNum type="romanLcParenBoth" startAt="2"/>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Total engagements having conducted to be satisfactory as per quality review vs No. of engagements quality reviewed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Based on the conclusions drawn from the quality review, preliminary or final reports shall be issued by the reviewer. A satisfactory report shall indicate that the affairs are being conducted in the manner that ensures the quality of service rendered. However, the reviewer may qualify the report if he is of the opinion that the audit is not being conducted in the manner that ensures the quality of services rendered.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Audit Engagements of listed entities, banks, insurance companies, multistate cooperative banks, complex entities, entities having a high audit risk or those involving the adoption of a new accounting standard should be quality reviewed.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firm’s policies and procedures should require the completion of the engagement quality control review before the report is issued.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Out of this population of ‘qualifying engagements’, a higher percentage of engagements quality reviewed will attract more scores.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However, the engagements not only need to be quality reviewed but they need to achieve a ‘satisfactory’ rating.</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‘Satisfactory’ report is intended to refer to a quality review report with no significant deficiencies identified in the audit and a rating of 4 or 5 out of a scale of 5. There could be a letter issued to the firm highlighting various areas of improvement but if overall the reviewer states ‘satisfactory’ then the engagement would qualify for the tally.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Engagement Documentation is very crucial for a good quality audit. What is not documented is not considered done.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for engagement teams to complete the assembly of final engagement files on a timely basis after the engagement reports have been finalized. Law or regulation may prescribe the time limits by which the assembly of final engagement files for specific types of engagement should be completed. Where no such time limits are prescribed in law or regulation, the firm establishes time limits appropriate to the nature of the engagements that reflect the need to complete the assembly of final engagement files on a timely basis. In the case of an audit, for example, such a time limit is ordinarily not more than 60 days after the date of the auditor’s report.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designed to maintain the confidentiality, safe custody, integrity, accessibility and retrievability of engagement documentation.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for the retention of engagement documentation for a period sufficient to meet the needs of the firm or as required by law or regulation.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scoring shall be based on the percentage of engagements quality reviewed versus the total number of engagements of the same nature and have concluded to be ‘satisfactory’. The firm will earn 20 points if more than 90% of the ‘qualifying engagements’ that are quality reviewed as ‘satisfactory’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4" name="Slide Number Placeholder 3"/>
          <p:cNvSpPr>
            <a:spLocks noGrp="1"/>
          </p:cNvSpPr>
          <p:nvPr>
            <p:ph type="sldNum" sz="quarter" idx="5"/>
          </p:nvPr>
        </p:nvSpPr>
        <p:spPr/>
        <p:txBody>
          <a:bodyPr/>
          <a:lstStyle/>
          <a:p>
            <a:fld id="{8A704F66-7887-3044-974F-B859F57F48BD}" type="slidenum">
              <a:rPr lang="en-US" smtClean="0"/>
              <a:t>43</a:t>
            </a:fld>
            <a:endParaRPr lang="en-US" dirty="0"/>
          </a:p>
        </p:txBody>
      </p:sp>
    </p:spTree>
    <p:extLst>
      <p:ext uri="{BB962C8B-B14F-4D97-AF65-F5344CB8AC3E}">
        <p14:creationId xmlns:p14="http://schemas.microsoft.com/office/powerpoint/2010/main" val="2890658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a:lnSpc>
                <a:spcPts val="1400"/>
              </a:lnSpc>
              <a:spcBef>
                <a:spcPts val="0"/>
              </a:spcBef>
              <a:spcAft>
                <a:spcPts val="600"/>
              </a:spcAft>
              <a:buFont typeface="+mj-lt"/>
              <a:buNone/>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(iii) Number of engagements without findings by ICAI, Committees of ICAI and regulators that require significant improvements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This parameter provides scoring to the firm when there are several engagements without findings that require significant improvements on the part of the firm. A firm gets 20 points if the threshold of more than 90% engagements qualify without significant improvement advisory being issued by ICAI, its committees or any regulator.</a:t>
            </a:r>
            <a:endParaRPr lang="en-US" sz="1800" dirty="0">
              <a:solidFill>
                <a:srgbClr val="000000"/>
              </a:solidFill>
              <a:effectLst/>
              <a:latin typeface="Avenir LT Std 55 Roman"/>
              <a:ea typeface="Times New Roman" panose="02020603050405020304" pitchFamily="18" charset="0"/>
              <a:cs typeface="Avenir LT Std 55 Roman"/>
            </a:endParaRPr>
          </a:p>
          <a:p>
            <a:pPr marL="0" marR="0" lvl="0" indent="0" algn="just">
              <a:lnSpc>
                <a:spcPts val="1400"/>
              </a:lnSpc>
              <a:spcBef>
                <a:spcPts val="0"/>
              </a:spcBef>
              <a:spcAft>
                <a:spcPts val="600"/>
              </a:spcAft>
              <a:buFont typeface="+mj-lt"/>
              <a:buNone/>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(iv)Documentation of the firm in accordance with SQC 1</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documentation system of quality control of the firm should be in accordance with the SQC 1. The nature of the policies and procedures developed by individual firms to comply with SQC 1 will depend on various factors such as the size and operating characteristics of the firm, and whether it is part of a network. For the presence of documentation in the critical areas of Ethical requirements, Acceptance and continuance of client relationships and specific engagements, and Engagement performance the firm gets 6 points. For the presence of documentation in the areas of Leadership responsibilities for quality within the firm, Human resources, and Monitoring the firm gets 6 points.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Ethical Requirements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designed to provide it with reasonable assurance that the firm and its personnel comply with relevant ethical requirements. The fundamental principle of professional ethics includes</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Integrity, Objectivity, Professional competence and due care, Confidentiality and Professional behavior. The Code of Ethics includes a conceptual approach to independence for assurance engagements, including aspects such as threats to independence, accepted safeguards and the public interest.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Acceptance and Continuance of Client Relationship and specific Engagements</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for the acceptance and continuance of client relationships and specific engagements, designed to provide it with reasonable assurance that it will undertake or continue relationships and engagements only where it: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Has considered the integrity of the client and does not have information that would lead it to conclude that the client lacks integrity;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mj-lt"/>
              <a:buAutoNum type="alphaLcParenBoth"/>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Is competent to perform the engagement and has the capabilities, time and resources to do so;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mj-lt"/>
              <a:buAutoNum type="alphaLcParenBoth"/>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Can comply with the ethical requirements.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obtain such information as it considers necessary in the circumstances before accepting an engagement with a new client, when deciding whether to continue an existing engagement and when considering acceptance of a new engagement with an existing client. Where issues have been identified, and the firm decides to accept or continue the client relationship or a specific engagement, it should document how the issues were resolved.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With regard to the integrity of a client, matters that the firm considers include, for example: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identity and business reputation of the client’s principal owners, key management, related parties and those charged with its governance.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nature of the client’s operations, including its business practices.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Information concerning the attitude of the client’s principal owners, key management and those charged with its governance towards such matters as an aggressive interpretation of accounting standards and the internal control environment.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Whether the client is aggressively concerned with maintaining the firm’s fees as low as possible.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Indications of an inappropriate limitation in the scope of work.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Indications that the client might be involved in money laundering or other criminal activities.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reasons for the proposed appointment of the firm and non-reappointment of the previous firm. The extent of knowledge a firm will have regarding the integrity of a client will generally grow within the context of an ongoing relationship with that client.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Information on such matters that the firm obtains may come from, for example: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Communications with existing or previous providers of professional accountancy services to the client in accordance with the Code, and discussions with other third parties.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Inquiry of other firm personnel or third parties such as bankers, legal counsel and industry peers.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Background searches of relevant databases.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 considering whether the firm has the capabilities, competence, time and resources to undertake a new engagement from a new or an existing client, the firm reviews the specific requirements of the engagement and existing partner and staff profiles at all relevant levels. Matters the firm considers include whether: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Firm personnel have knowledge of relevant industries or subject matters;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Firm personnel have experience with relevant regulatory or reporting requirements, or the ability to gain the necessary skills and knowledge effectively;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has sufficient personnel with the necessary capabilities and competence;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Experts are available if needed;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Individuals meeting the criteria and eligibility requirements to perform engagement quality control review are available, where applicable;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would be able to complete the engagement within the reporting deadline.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also considers whether accepting an engagement from a new or an existing client may give rise to an actual or perceived conflict of interest. Where a potential conflict is identified, the firm considers whether it is appropriate to accept the engagement.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Where the firm obtains the information that would have caused it to decline an engagement if that information had been available earlier, policies and procedures on the continuance of the engagement and the client relationship should include consideration of: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	The professional and legal responsibilities that apply to the circumstances, including whether there is a requirement for the firm to report to the person or persons who made the appointment or, in some cases, to regulatory authorities;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5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 	The possibility of withdrawing from the engagement or both the engagement and the client relationship.</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The documentation should include significant issues, consultations, conclusions and the basis for the conclusions.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Engagement performance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designed to provide it with reasonable assurance that engagements are performed in accordance with professional standards and regulatory and legal SQC 1 requirements, and that the firm or the engagement partner issues reports that are appropriate in the circumstances.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A firm seeks to establish consistency in the quality of engagement performance through its policies and procedures.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This is often accomplished through written or electronic manuals, software tools or other forms of standardized documentation, and industry or subject matter-specific guidance materials.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Matters addressed include the following: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How engagement teams are briefed on the engagement to obtain an understanding of the objectives of their work.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Processes for complying with applicable engagement standards.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Processes of engagement supervision, staff training and coaching.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Methods of reviewing the work performed, the significant judgments made and the form of the report being issued.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Appropriate documentation of the work performed and of the timing and extent of the review.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Processes to keep all policies and procedures current.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designed to provide it with reasonable assurance that: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5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 	Appropriate consultation takes place on difficult or contentious matters;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5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 	Sufficient resources are available to enable appropriate consultation to take place;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5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 	The nature and scope of such consultations are documented;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5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(d) 	Conclusions resulting from consultations are documented and implemented.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for dealing with and resolving differences of opinion within the engagement team, with those consulted and, where applicable, between the engagement partner and the engagement quality control reviewer. Conclusions reached should be documented and implemented.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Leadership responsibilities for quality within the firm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designed to promote an internal culture based on the recognition that quality is essential in performing engagements. Such policies and procedures should require the firm’s chief executive officer (or equivalent) or, if appropriate, the firm’s managing partners (or equivalent), to assume ultimate responsibility for the firm’s system of quality control.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leadership of the firm influences its internal culture.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promotion of a quality-oriented internal culture depends on clear, consistent and frequent actions and messages from all levels of the firm’s management emphasizing the firm’s quality control policies and procedures, and the requirement to: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35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 	Perform work that complies with professional standards and regulatory and legal requirements;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35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 	Issue reports that are appropriate in the circumstances.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Any person or persons assigned operational responsibility for the firm’s quality control system by the firm’s chief executive officer or managing board of partners should have sufficient and appropriate experience and ability, and the necessary authority, to assume that responsibility.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Human Resources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designed to provide it with reasonable assurance that it has sufficient personnel with the capabilities, competence, and commitment to ethical principles necessary to perform its engagements in accordance with professional standards and regulatory and legal requirements and to enable the firm or engagement partners to issue reports that are appropriate in the circumstances.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also assign appropriate staff with the necessary capabilities, competence and time to perform engagements in accordance with professional standards and regulatory and legal requirements, and to enable the firm or engagement partners to issue reports that are appropriate in the circumstances.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Monitoring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should establish policies and procedures designed to provide it with reasonable assurance that the policies and procedures relating to the system of quality control are relevant, adequate, operating effectively and complied with in practice. Such policies and procedures should include an ongoing consideration and evaluation of the firm’s system of quality control, including a periodic inspection of a selection of completed engagements.</a:t>
            </a:r>
            <a:r>
              <a:rPr lang="en-US" sz="1800" spc="20" dirty="0">
                <a:effectLst/>
                <a:latin typeface="Arial Narrow" panose="020B0606020202030204" pitchFamily="34" charset="0"/>
                <a:ea typeface="Calibri" panose="020F0502020204030204" pitchFamily="34" charset="0"/>
                <a:cs typeface="CenturySchoolbook"/>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200"/>
              </a:lnSpc>
              <a:spcBef>
                <a:spcPts val="200"/>
              </a:spcBef>
              <a:spcAft>
                <a:spcPts val="200"/>
              </a:spcAft>
            </a:pP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44</a:t>
            </a:fld>
            <a:endParaRPr lang="en-US" dirty="0"/>
          </a:p>
        </p:txBody>
      </p:sp>
    </p:spTree>
    <p:extLst>
      <p:ext uri="{BB962C8B-B14F-4D97-AF65-F5344CB8AC3E}">
        <p14:creationId xmlns:p14="http://schemas.microsoft.com/office/powerpoint/2010/main" val="1776266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ts val="1400"/>
              </a:lnSpc>
              <a:spcBef>
                <a:spcPts val="0"/>
              </a:spcBef>
              <a:spcAft>
                <a:spcPts val="600"/>
              </a:spcAft>
              <a:buFont typeface="+mj-lt"/>
              <a:buAutoNum type="romanLcParenBoth" startAt="2"/>
            </a:pPr>
            <a:r>
              <a:rPr lang="en-US" sz="1800" b="1"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Does the firm have Accounting and Auditing Resources in the form of soft copies of archives Q&amp;As, firm thought leadership or a dedicated/ Shared Technical desk?</a:t>
            </a:r>
            <a:endParaRPr lang="en-US" sz="1800" dirty="0">
              <a:solidFill>
                <a:srgbClr val="000000"/>
              </a:solidFill>
              <a:effectLst/>
              <a:latin typeface="Avenir LT Std 55 Roman"/>
              <a:ea typeface="Times New Roman" panose="02020603050405020304" pitchFamily="18" charset="0"/>
              <a:cs typeface="Avenir LT Std 55 Roman"/>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For providing an effective assurance service the engagement firm should have quality reference resources available to perform the engagement task. These resources should preferably be available on a centralized server or cloud so that the firm’s personnel may access them from a client site.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Soft copies of archives questions and answers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It may include the relevant documents and the issues which arose during the audit and were resolved, and the methods used for conducting the assurance engagements. Firms can have these resources in the form of Questions and Answers so that it would get easier to understand the queries raised and how they were resolved.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Firm Thought Leadership</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firm should mine its knowledge and experience in the form of sector-specific publications or write their impact assessment about the new accounting and auditing and assurance standards. The experienced partners of the firm may be able to significantly contribute to the industry through this thought leadership and help increase their client base, which may in return help the firm to enter markets and sectors and have an even deeper insight into the nature of various businesses or industry. Credentials always help in an audit pitch. These insights immensely help the firm personnel during the audit work – be it the impact of a new standard issued but not yet effective or in understanding a business or entity and doing a risk assessment.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Dedicated/ Shared Technical desk</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These days assurance services are being provided with the help of technology and computers. For conducting effective accounting and assurance services every firm requires physical resources like a technical desk. However, this depends on the firm that they have a dedicated technical desk for the engagement team or using the shared technical desk.</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Digital Library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Committee for Members in Practice of ICAI is coming out with a Digital Library tool. This would be hosted on the cloud and would have a plethora of reference material ranging from publications of ICAI and world-class books, magazines and journals. It would have reference books on various subjects of interest and use to the firm.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(vi)</a:t>
            </a:r>
            <a:r>
              <a:rPr lang="en-US" sz="1800" spc="20" dirty="0">
                <a:effectLst/>
                <a:latin typeface="Arial Narrow" panose="020B0606020202030204" pitchFamily="34" charset="0"/>
                <a:ea typeface="Calibri" panose="020F0502020204030204" pitchFamily="34" charset="0"/>
                <a:cs typeface="Mangal" panose="02040503050203030202" pitchFamily="18" charset="0"/>
              </a:rPr>
              <a:t> 	</a:t>
            </a:r>
            <a:r>
              <a:rPr lang="en-US" sz="1800" b="1" spc="20" dirty="0">
                <a:effectLst/>
                <a:latin typeface="Arial Narrow" panose="020B0606020202030204" pitchFamily="34" charset="0"/>
                <a:ea typeface="Calibri" panose="020F0502020204030204" pitchFamily="34" charset="0"/>
                <a:cs typeface="Mangal" panose="02040503050203030202" pitchFamily="18" charset="0"/>
              </a:rPr>
              <a:t>Is appropriate time spent on understanding the business, risk assessment and planning an engagement? How have risks been mitigated through the performance of audit procedures?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For ensuring the effectiveness of the quality audit one must spend requisite time on the understanding of the business, the types of controls and risk associated and plan an audit engagement to complete it within a time frame.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engagement team should undertake an understanding of the entity and its environment, including the entity’s internal control.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auditor shall obtain an understanding of the following: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 	Relevant industry, regulatory, and other external factors including the applicable financial reporting framework.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 	The nature of the entity, including: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690245"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t>
            </a:r>
            <a:r>
              <a:rPr lang="en-US" sz="1800" spc="20" dirty="0" err="1">
                <a:effectLst/>
                <a:latin typeface="Arial Narrow" panose="020B0606020202030204" pitchFamily="34" charset="0"/>
                <a:ea typeface="Calibri" panose="020F0502020204030204" pitchFamily="34" charset="0"/>
                <a:cs typeface="Mangal" panose="02040503050203030202" pitchFamily="18" charset="0"/>
              </a:rPr>
              <a:t>i</a:t>
            </a:r>
            <a:r>
              <a:rPr lang="en-US" sz="1800" spc="20" dirty="0">
                <a:effectLst/>
                <a:latin typeface="Arial Narrow" panose="020B0606020202030204" pitchFamily="34" charset="0"/>
                <a:ea typeface="Calibri" panose="020F0502020204030204" pitchFamily="34" charset="0"/>
                <a:cs typeface="Mangal" panose="02040503050203030202" pitchFamily="18" charset="0"/>
              </a:rPr>
              <a:t>) 	its operations;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690245"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(ii) 	its ownership and governance structures;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690245"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(iii) 	the types of investments that the entity is making and plans to make, including investments in special-purpose entities;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690245"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(iv) 	the way that the entity is structured and how it is financed;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	to enable the auditor to understand the classes of transactions, account balances, and disclosures to be expected in the financial statements.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 	The entity’s selection and application of accounting policies, including the reasons for changes thereto.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(d) 	The auditor shall evaluate whether the entity’s accounting policies are appropriate for its business and consistent with the applicable financial reporting framework and accounting policies used in the relevant industry.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(e) 	The entity’s objectives and strategies, and those related business risks that may result in risks of material misstatement.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(f) 	The measurement and review of the entity’s financial performance.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auditor shall obtain an understanding of whether the entity has a process for: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 	Identifying business risks relevant to financial reporting objectives;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 	Estimating the significance of the risks;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 	Assessing the likelihood of their occurrence; and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(d) 	Deciding about actions to address those risks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If the entity has established such a process (referred to hereafter as the ‘entity’s risk assessment process’), the auditor shall obtain an understanding of it, and the results thereof.</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Risk assessment procedures include identification and assessment of the risk of material misstatement whether due to fraud or error.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audit approach that should be followed by an auditor is a risk-based audit strategy.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The auditor needs to exercise significant judgment while analyzing the risks  an organization faces and while aggregating and disaggregating risks for a group audit.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What is even more important than identifying the risks is mapping them to an appropriate response.</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Auditors and Audit committees should be in dialogue over this matter.</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Today in the COVID-19 era the fraud risk is high as the fraud triangle is certainly present. </a:t>
            </a:r>
            <a:r>
              <a:rPr lang="en-US" sz="1800" spc="20" dirty="0">
                <a:effectLst/>
                <a:latin typeface="Arial Narrow" panose="020B0606020202030204" pitchFamily="34" charset="0"/>
                <a:ea typeface="Calibri" panose="020F0502020204030204" pitchFamily="34" charset="0"/>
                <a:cs typeface="Mangal" panose="02040503050203030202" pitchFamily="18" charset="0"/>
              </a:rPr>
              <a:t>If control risk or fraud risk is perceived to be high then the substantive audit procedures may need to be extended to bring audit risk to an acceptable level.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Planning an engagement</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spc="20" dirty="0">
                <a:effectLst/>
                <a:latin typeface="Arial Narrow" panose="020B0606020202030204" pitchFamily="34" charset="0"/>
                <a:ea typeface="Calibri" panose="020F0502020204030204" pitchFamily="34" charset="0"/>
                <a:cs typeface="Calibri" panose="020F0502020204030204" pitchFamily="34" charset="0"/>
              </a:rPr>
              <a:t>helps an auditor to focus on the critical areas of the audit and perform the required task.</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Hence, it is important for an engagement partner/team to devote enough time so that quality audits can be done in a smooth manner. The quality reviewer should review the time spent by the partner on the engagement and assess whether it is appropriate and as per the minimum thresholds laid down by the firm’s policy manual.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firm scores if </a:t>
            </a:r>
            <a:r>
              <a:rPr lang="en-US" sz="1800" spc="20" dirty="0">
                <a:effectLst/>
                <a:latin typeface="Arial Narrow" panose="020B0606020202030204" pitchFamily="34" charset="0"/>
                <a:ea typeface="Calibri" panose="020F0502020204030204" pitchFamily="34" charset="0"/>
                <a:cs typeface="Mangal" panose="02040503050203030202" pitchFamily="18" charset="0"/>
              </a:rPr>
              <a:t>appropriate time is spent at the right stage on understanding the business, risk assessment and planning an engagement.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45</a:t>
            </a:fld>
            <a:endParaRPr lang="en-US" dirty="0"/>
          </a:p>
        </p:txBody>
      </p:sp>
    </p:spTree>
    <p:extLst>
      <p:ext uri="{BB962C8B-B14F-4D97-AF65-F5344CB8AC3E}">
        <p14:creationId xmlns:p14="http://schemas.microsoft.com/office/powerpoint/2010/main" val="11766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Does the firm follow/ implement Standard delivery methodology – adoption of audit manuals, adherence to practice standards, tools?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It is very much necessary that the audit manuals and other practice standards, tools just not remain on the papers. The partners and senior audit staff should make sure that there is compliance with these methodologies within the organization. Service delivery should be conducted in a way that promotes audit quality and the reputation of the firm. This can be achieved only by implementing a standardized reporting structure and the firm should make its employees understand how this mechanism contributes to enhancing the audit quality and is responsive to the auditor’s role in the industry.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An effective monitoring mechanism should exist in the firm to keep in check the implementation of these delivery methodologies, else the whole idea of making the audit manual in the first place will fail.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350"/>
              </a:lnSpc>
              <a:spcBef>
                <a:spcPts val="600"/>
              </a:spcBef>
              <a:spcAft>
                <a:spcPts val="5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(ii) 		The number of statutory audit engagements re- worked (filing errors, information insufficiency, wrong interpretation of provisions, etc.)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Any work done to correct the defects is known as rework. A rework is often the result of failure to meet one of the acceptance criteria of laws and regulations or clients. Reworking increases the cost of non-conformance i.e., the total cost to the organization of failure to deliver a good quality service. Being experts in the accountancy profession it is our duty and responsibility to provide flawless reports. As the concept of benchmarking has points for efficiency, it has negative marking for errors, information insufficiency, wrong interpretation etc. while delivering the services. The audit team moonwalking at a client’s place may lead to a disciplinary case and hence the firm needs to monitor the percentage of assignments re-worked. This section attracts negative scoring and is a forward-looking mechanism for the firm.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46</a:t>
            </a:fld>
            <a:endParaRPr lang="en-US" dirty="0"/>
          </a:p>
        </p:txBody>
      </p:sp>
    </p:spTree>
    <p:extLst>
      <p:ext uri="{BB962C8B-B14F-4D97-AF65-F5344CB8AC3E}">
        <p14:creationId xmlns:p14="http://schemas.microsoft.com/office/powerpoint/2010/main" val="3879679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350"/>
              </a:lnSpc>
              <a:spcBef>
                <a:spcPts val="600"/>
              </a:spcBef>
              <a:spcAft>
                <a:spcPts val="5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(iii) 	Number of client disputes (other than fees disputes) and how they are addressed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Auditor-client disagreement is defined as disputes occurring between the client and audit firm involving accounting principles or practices, financial statement disclosure, or auditing scope or procedures. There is a significant positive relation between auditor resignation and auditor client disagreement. The results often suggest that auditor resignations are more often accompanied by auditor-client disagreement disclosure. The disagreements (other than fees disputes) affect the client retention decisions and result into loss due to audit failure. Relative to non-disagreeing clients, disagreeing clients are more likely to have earning manipulations and a higher risk of material misstatement. Thus, successor auditors are more likely to charge disagreement firms with higher audit fees. So, it is highly recommended to avoid disagreements and express opinion on the audit conducted by the firm.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This clause attracts negative marking which can go up to a negative 4 points.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(iv)</a:t>
            </a:r>
            <a:r>
              <a:rPr lang="en-US" sz="1800" spc="20" dirty="0">
                <a:effectLst/>
                <a:latin typeface="Arial Narrow" panose="020B0606020202030204" pitchFamily="34" charset="0"/>
                <a:ea typeface="Calibri" panose="020F0502020204030204" pitchFamily="34" charset="0"/>
                <a:cs typeface="Mangal" panose="02040503050203030202" pitchFamily="18" charset="0"/>
              </a:rPr>
              <a:t> 	</a:t>
            </a:r>
            <a:r>
              <a:rPr lang="en-US" sz="1800" b="1" spc="20" dirty="0">
                <a:effectLst/>
                <a:latin typeface="Arial Narrow" panose="020B0606020202030204" pitchFamily="34" charset="0"/>
                <a:ea typeface="Calibri" panose="020F0502020204030204" pitchFamily="34" charset="0"/>
                <a:cs typeface="Mangal" panose="02040503050203030202" pitchFamily="18" charset="0"/>
              </a:rPr>
              <a:t>Are the timing of audit interactions with management planned in such a way that integrates with the auditor’s requirements so that audit timelines can be met?</a:t>
            </a:r>
            <a:r>
              <a:rPr lang="en-US" sz="1800" spc="20" dirty="0">
                <a:effectLst/>
                <a:latin typeface="Arial Narrow" panose="020B0606020202030204" pitchFamily="34" charset="0"/>
                <a:ea typeface="Calibri" panose="020F0502020204030204" pitchFamily="34" charset="0"/>
                <a:cs typeface="Mangal" panose="02040503050203030202" pitchFamily="18"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timing of audit interactions with management should be planned in such a way that it integrates with the auditor’s requirements so that audit timelines can be met. The firm should review the frequency of backlog, engagement agreed upon and not commenced, WIP, etc. (Excl. of client-side delays).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Professional standards require certain interactions which are very essential for carrying out good quality audit services. This includes engagement letters, independence letters among others, with management, those charged with governance, and various other stakeholders, Planning meeting, risk assessment dialogue, control testing, substantive analytical procedures and issuing audit reports and material deficiencies in internal controls to management and those charged with governance. The timely and effective flow of dialogue between the audit firm and the client is very necessary to complete the audit engagement on time. Communications directly affect the audit timelines and there must be proper planning for doing the same.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r>
              <a:rPr lang="en-US" sz="1800" spc="20" dirty="0">
                <a:effectLst/>
                <a:latin typeface="Arial Narrow" panose="020B0606020202030204" pitchFamily="34" charset="0"/>
                <a:ea typeface="Calibri" panose="020F0502020204030204" pitchFamily="34" charset="0"/>
                <a:cs typeface="Mangal" panose="02040503050203030202" pitchFamily="18" charset="0"/>
              </a:rPr>
              <a:t>Every engagement should be properly monitored and reviewed for any backlogs. A firm should monitor whether there is timely identification of potential issues, that may act as a threat to the timely execution of audit procedures. </a:t>
            </a: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47</a:t>
            </a:fld>
            <a:endParaRPr lang="en-US" dirty="0"/>
          </a:p>
        </p:txBody>
      </p:sp>
    </p:spTree>
    <p:extLst>
      <p:ext uri="{BB962C8B-B14F-4D97-AF65-F5344CB8AC3E}">
        <p14:creationId xmlns:p14="http://schemas.microsoft.com/office/powerpoint/2010/main" val="839819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indent="0">
              <a:buNone/>
            </a:pPr>
            <a:endParaRPr lang="en-IN" dirty="0"/>
          </a:p>
        </p:txBody>
      </p:sp>
    </p:spTree>
    <p:extLst>
      <p:ext uri="{BB962C8B-B14F-4D97-AF65-F5344CB8AC3E}">
        <p14:creationId xmlns:p14="http://schemas.microsoft.com/office/powerpoint/2010/main" val="24913816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a:t>
            </a:r>
            <a:r>
              <a:rPr lang="en-US" sz="1800" b="1" spc="20" dirty="0" err="1">
                <a:effectLst/>
                <a:latin typeface="Arial Narrow" panose="020B0606020202030204" pitchFamily="34" charset="0"/>
                <a:ea typeface="Calibri" panose="020F0502020204030204" pitchFamily="34" charset="0"/>
                <a:cs typeface="Mangal" panose="02040503050203030202" pitchFamily="18" charset="0"/>
              </a:rPr>
              <a:t>i</a:t>
            </a:r>
            <a:r>
              <a:rPr lang="en-US" sz="1800" b="1" spc="20" dirty="0">
                <a:effectLst/>
                <a:latin typeface="Arial Narrow" panose="020B0606020202030204" pitchFamily="34" charset="0"/>
                <a:ea typeface="Calibri" panose="020F0502020204030204" pitchFamily="34" charset="0"/>
                <a:cs typeface="Mangal" panose="02040503050203030202" pitchFamily="18" charset="0"/>
              </a:rPr>
              <a:t>) 	Awareness meetings and Knowledge dissemination meetings/ articles/document sharing with clients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audit firm should have a quality of responsiveness for those clients to whom various services have been provided . It is very much required for a client to be aware of the aspects which relate to the audit engagement or any other assurance services including:-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Updating those charged with governance on audit issues formally in writing for the process of communication to be effective;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Updating the client on changes in accounting, legal, audit aspects, </a:t>
            </a:r>
            <a:r>
              <a:rPr lang="en-US" sz="1800" spc="20" dirty="0" err="1">
                <a:effectLst/>
                <a:latin typeface="Arial Narrow" panose="020B0606020202030204" pitchFamily="34" charset="0"/>
                <a:ea typeface="Calibri" panose="020F0502020204030204" pitchFamily="34" charset="0"/>
                <a:cs typeface="Calibri" panose="020F0502020204030204" pitchFamily="34" charset="0"/>
              </a:rPr>
              <a:t>etc</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with client-specific impact; </a:t>
            </a:r>
            <a:r>
              <a:rPr lang="en-US" sz="1800" i="1" spc="20" dirty="0">
                <a:effectLst/>
                <a:latin typeface="Arial Narrow" panose="020B0606020202030204" pitchFamily="34" charset="0"/>
                <a:ea typeface="Calibri" panose="020F0502020204030204" pitchFamily="34" charset="0"/>
                <a:cs typeface="Calibri" panose="020F0502020204030204" pitchFamily="34" charset="0"/>
              </a:rPr>
              <a:t>and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Follow through of previous audit observations and update to management and those charged with Governance.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 	Monitoring planned hours vs actual hours across engagement; the focus is on the existence of a monitoring mechanism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4572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audit firm is required to monitor the percentage of time (hours) spent vs budgeted hours during various audit phases to assess the timeliness of audit engagement. There would be stages of an audit that may take more time due to the complexity involved. These could be the time spent by experienced team members on risk assessment, planning meetings, key audit judgments and conclusions. The monitoring will add to the experience of budgeting better next time. This is a forward-looking AQI.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4572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focus should be on the monitoring mechanism which is important to ensure the effectiveness of the system of quality control. The nature and extent of monitoring procedures may vary given the nature and complexity of a firm’s operations.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48</a:t>
            </a:fld>
            <a:endParaRPr lang="en-US" dirty="0"/>
          </a:p>
        </p:txBody>
      </p:sp>
    </p:spTree>
    <p:extLst>
      <p:ext uri="{BB962C8B-B14F-4D97-AF65-F5344CB8AC3E}">
        <p14:creationId xmlns:p14="http://schemas.microsoft.com/office/powerpoint/2010/main" val="909753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Technology adoption at offices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4572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one thing that all successful firms have in common is technology. Technology in today’s scenario has become the backbone of every industry, be it manufacturing or service industry. Not just for survival but an organization uses technology to have a competitive advantage over its peers.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4572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Following is the list of checklists, that organization must maintain as these practices at the office will lead to smooth and enhanced functioning of the organization. Scoring is based on the presence of items mentioned in the checklist in a binary Yes/ No pattern. For each Yes firm gets 4 points and 0 points for No.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Lst>
            </a:pPr>
            <a:r>
              <a:rPr lang="en-US" sz="1800" b="1" i="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i="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i="1" spc="20" dirty="0">
                <a:effectLst/>
                <a:latin typeface="Arial Narrow" panose="020B0606020202030204" pitchFamily="34" charset="0"/>
                <a:ea typeface="Calibri" panose="020F0502020204030204" pitchFamily="34" charset="0"/>
                <a:cs typeface="Calibri" panose="020F0502020204030204" pitchFamily="34" charset="0"/>
              </a:rPr>
              <a:t>) 	Internal communication – chats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60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must implement an intranet-based Internal Communication tool. This tool will strengthen the internal communication tool between co-workers and act as a daily team-building exercise. With increased professional contact, the employees would be able to help each other in real-time and can be especially helpful during remote working. The chat logs leave an audit trail and some of the popular tools could include Basecamp, </a:t>
            </a:r>
            <a:r>
              <a:rPr lang="en-US" sz="1800" spc="20" dirty="0" err="1">
                <a:effectLst/>
                <a:latin typeface="Arial Narrow" panose="020B0606020202030204" pitchFamily="34" charset="0"/>
                <a:ea typeface="Calibri" panose="020F0502020204030204" pitchFamily="34" charset="0"/>
                <a:cs typeface="Mangal" panose="02040503050203030202" pitchFamily="18" charset="0"/>
              </a:rPr>
              <a:t>Staffbase</a:t>
            </a:r>
            <a:r>
              <a:rPr lang="en-US" sz="1800" spc="20" dirty="0">
                <a:effectLst/>
                <a:latin typeface="Arial Narrow" panose="020B0606020202030204" pitchFamily="34" charset="0"/>
                <a:ea typeface="Calibri" panose="020F0502020204030204" pitchFamily="34" charset="0"/>
                <a:cs typeface="Mangal" panose="02040503050203030202" pitchFamily="18" charset="0"/>
              </a:rPr>
              <a:t>, Zoom Video Communications, Jostle, Blue Jeans, Skype, 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It should be noted that widely used communicators like, LinkedIn, MSN, ICQ, and Google Talk are not professional tools for communication. They also increase the loss of user productivity because of communications that are not related to the business environment.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Lst>
            </a:pPr>
            <a:r>
              <a:rPr lang="en-US" sz="1800" b="1" i="1" spc="20" dirty="0">
                <a:effectLst/>
                <a:latin typeface="Arial Narrow" panose="020B0606020202030204" pitchFamily="34" charset="0"/>
                <a:ea typeface="Calibri" panose="020F0502020204030204" pitchFamily="34" charset="0"/>
                <a:cs typeface="Mangal" panose="02040503050203030202" pitchFamily="18" charset="0"/>
              </a:rPr>
              <a:t>(ii) 	Has the firm automated its office with automated Attendance System and Leave management?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Garamond" panose="02020404030301010803" pitchFamily="18" charset="0"/>
              </a:rPr>
              <a:t>In the age of automation, Attendance and Leave management systems can very easily be automated to ensure accurate time records and minimize the time and errors involved in manual data entry. Real-time data also helps in the appropriate and timely computation of payroll and actuarial expenses.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Garamond" panose="02020404030301010803" pitchFamily="18" charset="0"/>
              </a:rPr>
              <a:t>Using tools like </a:t>
            </a:r>
            <a:r>
              <a:rPr lang="en-US" sz="1800" spc="20" dirty="0" err="1">
                <a:effectLst/>
                <a:latin typeface="Arial Narrow" panose="020B0606020202030204" pitchFamily="34" charset="0"/>
                <a:ea typeface="Calibri" panose="020F0502020204030204" pitchFamily="34" charset="0"/>
                <a:cs typeface="Garamond" panose="02020404030301010803" pitchFamily="18" charset="0"/>
              </a:rPr>
              <a:t>GreytHR</a:t>
            </a:r>
            <a:r>
              <a:rPr lang="en-US" sz="1800" spc="20" dirty="0">
                <a:effectLst/>
                <a:latin typeface="Arial Narrow" panose="020B0606020202030204" pitchFamily="34" charset="0"/>
                <a:ea typeface="Calibri" panose="020F0502020204030204" pitchFamily="34" charset="0"/>
                <a:cs typeface="Garamond" panose="02020404030301010803" pitchFamily="18" charset="0"/>
              </a:rPr>
              <a:t>, PeopleSoft Absence Management, Cuckoo Tech and others can help management generate accurate reports and summaries on billable hours, absences, overworking etc. HR can greatly benefit from identifying employees who have not panned any leaves for months and help encourage the employees to take a break from work to avoid burnout. These measures greatly improve the health, happiness and well-being of the employee and lead to higher efficiency at the workplace.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Lst>
            </a:pPr>
            <a:r>
              <a:rPr lang="en-US" sz="1800" b="1" i="1" spc="20" dirty="0">
                <a:effectLst/>
                <a:latin typeface="Arial Narrow" panose="020B0606020202030204" pitchFamily="34" charset="0"/>
                <a:ea typeface="Calibri" panose="020F0502020204030204" pitchFamily="34" charset="0"/>
                <a:cs typeface="Mangal" panose="02040503050203030202" pitchFamily="18" charset="0"/>
              </a:rPr>
              <a:t>(iii) 	Project or activity management/ Timesheet management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firms should have a timesheet management system where timesheets are filled in time so that the client billings can be made on time, which in turn leads to a fluid working capital that yields more interest. Firms could build this important housekeeping aspect into their appraisal systems, where an employee gets a negative scoring in his or her appraisal if he or she misses more than two timesheets in a year.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timesheets should specify the hours spent on various areas of work so that a quality reviewer can analyze whether sufficient and appropriate time was spent on high-risk audit areas for instance. The system should also be able to track the total hours for an engagement and this can help form a solid base for computing audit fees for the next engagement with the client.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br>
              <a:rPr lang="en-US" sz="1800" b="1" spc="20" dirty="0">
                <a:effectLst/>
                <a:latin typeface="Arial Narrow" panose="020B0606020202030204" pitchFamily="34" charset="0"/>
                <a:ea typeface="Calibri" panose="020F0502020204030204" pitchFamily="34" charset="0"/>
                <a:cs typeface="Mangal" panose="02040503050203030202" pitchFamily="18" charset="0"/>
              </a:rPr>
            </a:br>
            <a:r>
              <a:rPr lang="en-US" sz="1800" b="1" i="1" spc="20" dirty="0">
                <a:effectLst/>
                <a:latin typeface="Arial Narrow" panose="020B0606020202030204" pitchFamily="34" charset="0"/>
                <a:ea typeface="Calibri" panose="020F0502020204030204" pitchFamily="34" charset="0"/>
                <a:cs typeface="Mangal" panose="02040503050203030202" pitchFamily="18" charset="0"/>
              </a:rPr>
              <a:t>(iv) 	Digital storage of records (scan, etc.)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 today’s times, it is important to have digital storage of records as storing physical records can eat up a lot of physical space. Having working papers in soft copy and scanning hard copy documents like engagement letters will lead to the optimal size of physical files which can easily be sent to a storage facility. Digital records are easy to access and archiving helps keep them secure.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800" b="1" i="1" spc="20" dirty="0">
                <a:effectLst/>
                <a:latin typeface="Arial Narrow" panose="020B0606020202030204" pitchFamily="34" charset="0"/>
                <a:ea typeface="Calibri" panose="020F0502020204030204" pitchFamily="34" charset="0"/>
                <a:cs typeface="Mangal" panose="02040503050203030202" pitchFamily="18" charset="0"/>
              </a:rPr>
              <a:t>(v) 	</a:t>
            </a:r>
            <a:r>
              <a:rPr lang="en-US" sz="1800" b="1" i="1" spc="20" dirty="0" err="1">
                <a:effectLst/>
                <a:latin typeface="Arial Narrow" panose="020B0606020202030204" pitchFamily="34" charset="0"/>
                <a:ea typeface="Calibri" panose="020F0502020204030204" pitchFamily="34" charset="0"/>
                <a:cs typeface="Mangal" panose="02040503050203030202" pitchFamily="18" charset="0"/>
              </a:rPr>
              <a:t>Centralised</a:t>
            </a:r>
            <a:r>
              <a:rPr lang="en-US" sz="1800" b="1" i="1" spc="20" dirty="0">
                <a:effectLst/>
                <a:latin typeface="Arial Narrow" panose="020B0606020202030204" pitchFamily="34" charset="0"/>
                <a:ea typeface="Calibri" panose="020F0502020204030204" pitchFamily="34" charset="0"/>
                <a:cs typeface="Mangal" panose="02040503050203030202" pitchFamily="18" charset="0"/>
              </a:rPr>
              <a:t> server/ Cloud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Keeping the data in one place either in a centralized server or using a cloud-based architecture has several advantages. It is easier to manage both the hardware and the data itself and have closer control on data protection, version control and security. A monolithic set leads to better control of hardware configuration, capacity and performance, etc. The firm would also be able to maximize data integrity, minimize data redundancy, have easier data portability, improve database administration and have several other advantages.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Cloud computing has become a great solution for providing a flexible, on-demand, and dynamically scalable computing infrastructure for many applications. As more and more clients use cloud technology, embracing the change will not only keep SMPs relevant, but  also may bring new international clients and business partners and attract young talent.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Some of the cloud storage and file-sharing providers are as follows: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Dropbox Business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Amazon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Box for Business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OneDrive by Microsoft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Google Drive for Work, 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Administrative and in-house IT support costs will decrease and more so in the case of cloud-based architecture, which requires no initial investment and online services are updated and backed up automatically. It will improve flexibility as access to information will no longer be dependent on location. Firms will be able to service their clients from any location, and it will also allow for a more flexible working environment – remote working will become much easier.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800" b="1" i="1" spc="20" dirty="0">
                <a:effectLst/>
                <a:latin typeface="Arial Narrow" panose="020B0606020202030204" pitchFamily="34" charset="0"/>
                <a:ea typeface="Calibri" panose="020F0502020204030204" pitchFamily="34" charset="0"/>
                <a:cs typeface="Mangal" panose="02040503050203030202" pitchFamily="18" charset="0"/>
              </a:rPr>
              <a:t>(vi) 	Digital Library (Own or ICAI)</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Having a digital library individual to the firm or having the membership of a digital library provided by ICAI can have multifold benefits. All members of the firm would be able to find answers to their queries and help perform research on areas of accounting and auditing that require significant judgement.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800" b="1" i="1" spc="20" dirty="0">
                <a:effectLst/>
                <a:latin typeface="Arial Narrow" panose="020B0606020202030204" pitchFamily="34" charset="0"/>
                <a:ea typeface="Calibri" panose="020F0502020204030204" pitchFamily="34" charset="0"/>
                <a:cs typeface="Mangal" panose="02040503050203030202" pitchFamily="18" charset="0"/>
              </a:rPr>
              <a:t>(vii) 	Client interaction (Alerts, updates, availability of information in website, etc.)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firm can add value to its client by sending an alert to its clients about statutory due dates and keeping them abreast with important professional updates. The alerts would be automated or sent manually.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49</a:t>
            </a:fld>
            <a:endParaRPr lang="en-US" dirty="0"/>
          </a:p>
        </p:txBody>
      </p:sp>
    </p:spTree>
    <p:extLst>
      <p:ext uri="{BB962C8B-B14F-4D97-AF65-F5344CB8AC3E}">
        <p14:creationId xmlns:p14="http://schemas.microsoft.com/office/powerpoint/2010/main" val="1343231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500"/>
              </a:spcAft>
              <a:tabLst>
                <a:tab pos="342900" algn="l"/>
              </a:tabLst>
            </a:pPr>
            <a:r>
              <a:rPr lang="en-US" sz="1100" b="1" i="1" spc="20" dirty="0">
                <a:effectLst/>
                <a:latin typeface="Arial Narrow" panose="020B0606020202030204" pitchFamily="34" charset="0"/>
                <a:ea typeface="Calibri" panose="020F0502020204030204" pitchFamily="34" charset="0"/>
                <a:cs typeface="Mangal" panose="02040503050203030202" pitchFamily="18" charset="0"/>
              </a:rPr>
              <a:t>(viii) 	Video conferencing facilities adopted</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use of video conferencing facilities will help lower the travel costs for the firm, leading to higher margins. It will also allow more frequent meetings when needed to review and monitor important audits. Above all, it will lead to a huge saving of time and allow the firm’s resources to service multiple geographies.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100" b="1" i="1" spc="20" dirty="0">
                <a:effectLst/>
                <a:latin typeface="Arial Narrow" panose="020B0606020202030204" pitchFamily="34" charset="0"/>
                <a:ea typeface="Calibri" panose="020F0502020204030204" pitchFamily="34" charset="0"/>
                <a:cs typeface="Mangal" panose="02040503050203030202" pitchFamily="18" charset="0"/>
              </a:rPr>
              <a:t>(ix) 	Does the firm use only licensed operating systems, software’s etc.?</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use of licensed software is a sustainable practice as the use of unauthorized software can lead to confiscation of data and stoppage of operations.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100" b="1" i="1" spc="20" dirty="0">
                <a:effectLst/>
                <a:latin typeface="Arial Narrow" panose="020B0606020202030204" pitchFamily="34" charset="0"/>
                <a:ea typeface="Calibri" panose="020F0502020204030204" pitchFamily="34" charset="0"/>
                <a:cs typeface="Mangal" panose="02040503050203030202" pitchFamily="18" charset="0"/>
              </a:rPr>
              <a:t>(x) 	Own E-mail domains, E-mail usage policies, etc.</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Data security is very crucial for clients maintaining client confidentiality and the firm needs to have secure office email servers.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100" b="1" i="1" spc="20" dirty="0">
                <a:effectLst/>
                <a:latin typeface="Arial Narrow" panose="020B0606020202030204" pitchFamily="34" charset="0"/>
                <a:ea typeface="Calibri" panose="020F0502020204030204" pitchFamily="34" charset="0"/>
                <a:cs typeface="Mangal" panose="02040503050203030202" pitchFamily="18" charset="0"/>
              </a:rPr>
              <a:t>(xi) 	Use of anti-virus and malware protection tools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firm should have the requisite firewalls and anti-virus software to protect its data from hackers and malware attacks. This will lead to the smooth functioning of the firm and prevent loss of confidential data which can lead to defamation and legal issues.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100" b="1" i="1" spc="20" dirty="0">
                <a:effectLst/>
                <a:latin typeface="Arial Narrow" panose="020B0606020202030204" pitchFamily="34" charset="0"/>
                <a:ea typeface="Calibri" panose="020F0502020204030204" pitchFamily="34" charset="0"/>
                <a:cs typeface="Mangal" panose="02040503050203030202" pitchFamily="18" charset="0"/>
              </a:rPr>
              <a:t>(xii) 	Data security, etc.</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laptops of the firm should have end-to-end encryption so that even in case of theft or loss of laptops, the data is secure and does not get into the wrong hands. The system and email passwords should be changed at regular intervals and there should be a system monitoring of the same.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500"/>
              </a:spcAft>
              <a:tabLst>
                <a:tab pos="342900" algn="l"/>
              </a:tabLst>
            </a:pPr>
            <a:r>
              <a:rPr lang="en-US" sz="1100" b="1" i="1" spc="20" dirty="0">
                <a:effectLst/>
                <a:latin typeface="Arial Narrow" panose="020B0606020202030204" pitchFamily="34" charset="0"/>
                <a:ea typeface="Calibri" panose="020F0502020204030204" pitchFamily="34" charset="0"/>
                <a:cs typeface="Mangal" panose="02040503050203030202" pitchFamily="18" charset="0"/>
              </a:rPr>
              <a:t>(xiii) 	Cybersecurity measures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Unfortunately, cybersecurity breaches are not rare events, and audit firms are not immune to this risk. Since auditors collect confidential data, it is expected that cybersecurity breaches will impose high costs to audit firms. These costs would reflect reputational damage and potential litigation.</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following are the five critical cybersecurity activities: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SzPts val="1100"/>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Identify</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SzPts val="1100"/>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Protect</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SzPts val="1100"/>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Detect</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SzPts val="1100"/>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Respond</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SzPts val="1100"/>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Recover</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50</a:t>
            </a:fld>
            <a:endParaRPr lang="en-US" dirty="0"/>
          </a:p>
        </p:txBody>
      </p:sp>
    </p:spTree>
    <p:extLst>
      <p:ext uri="{BB962C8B-B14F-4D97-AF65-F5344CB8AC3E}">
        <p14:creationId xmlns:p14="http://schemas.microsoft.com/office/powerpoint/2010/main" val="2684889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500"/>
              </a:spcAft>
              <a:tabLst>
                <a:tab pos="342900" algn="l"/>
              </a:tabLst>
            </a:pPr>
            <a:r>
              <a:rPr lang="en-US" sz="1800" b="1" dirty="0">
                <a:effectLst/>
                <a:latin typeface="Arial Narrow" panose="020B0606020202030204" pitchFamily="34" charset="0"/>
                <a:ea typeface="Calibri" panose="020F0502020204030204" pitchFamily="34" charset="0"/>
                <a:cs typeface="Mangal" panose="02040503050203030202" pitchFamily="18" charset="0"/>
              </a:rPr>
              <a:t>(ii) Awareness and </a:t>
            </a:r>
            <a:r>
              <a:rPr lang="en-US" sz="1800" b="1" spc="20" dirty="0">
                <a:effectLst/>
                <a:latin typeface="Arial Narrow" panose="020B0606020202030204" pitchFamily="34" charset="0"/>
                <a:ea typeface="Calibri" panose="020F0502020204030204" pitchFamily="34" charset="0"/>
                <a:cs typeface="Mangal" panose="02040503050203030202" pitchFamily="18" charset="0"/>
              </a:rPr>
              <a:t>adoption</a:t>
            </a:r>
            <a:r>
              <a:rPr lang="en-US" sz="1800" b="1" dirty="0">
                <a:effectLst/>
                <a:latin typeface="Arial Narrow" panose="020B0606020202030204" pitchFamily="34" charset="0"/>
                <a:ea typeface="Calibri" panose="020F0502020204030204" pitchFamily="34" charset="0"/>
                <a:cs typeface="Mangal" panose="02040503050203030202" pitchFamily="18" charset="0"/>
              </a:rPr>
              <a:t> of Technology for service delivery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Technology adoption in service delivery like the use of audit tools, analytical tools and DCMM version 2 attracts 12 points</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spc="20" dirty="0">
                <a:effectLst/>
                <a:latin typeface="Arial Narrow" panose="020B0606020202030204" pitchFamily="34" charset="0"/>
                <a:ea typeface="Calibri" panose="020F0502020204030204" pitchFamily="34" charset="0"/>
                <a:cs typeface="Mangal" panose="02040503050203030202" pitchFamily="18" charset="0"/>
              </a:rPr>
              <a:t>The DCMM Version 2.0 may be referred to arrive at the technical maturity of the firm.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Business transactions are getting more voluminous and complex and firms need to address the risk of material misstatement and its response to those risks. </a:t>
            </a:r>
            <a:r>
              <a:rPr lang="en-US" sz="1800" spc="20" dirty="0">
                <a:effectLst/>
                <a:latin typeface="Arial Narrow" panose="020B0606020202030204" pitchFamily="34" charset="0"/>
                <a:ea typeface="Calibri" panose="020F0502020204030204" pitchFamily="34" charset="0"/>
                <a:cs typeface="Mangal" panose="02040503050203030202" pitchFamily="18" charset="0"/>
              </a:rPr>
              <a:t>Audit and assurance services have undergone a lot of transformation in the past few decades as there has been continuous advancement in the traditional way of an audit. Client’s businesses are heavily dependent on technology and among other things, technology is expected to facilitate audit fieldwork by automating time-consuming manual and rote tasks. For example, computer systems at accounting firms can now interface with an audit client’s systems to transfer and compile data automatically. The audit automation level has enhanced to such an extent that some firms are even using drones to observe physical inventories.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Implementation of Computer Assisted Auditing Tool (CAAT) software can be used for collecting evidence from the client’s system. It also helps in conducting the testing, new technology makes it possible for auditors to analyze large amounts of a company’s financial data and test 100% of a company’s transactions instead of testing only a sample. Sophisticated tools enable auditors to perform advanced analytics to gain deeper insight into the company’s operations.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Technological advances might, even more, move auditors toward a more continuous auditing and monitoring model because they will be able to access client data in a timely and more standardized format.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usage of audit tools, data analytics tools and data visualization tools can enhance the efficiency and effectiveness of the audit process. The use of Robotics Process Automation (RPA) and Data Analytics act as force and speed multipliers for auditors and helps arriving at relevant and reliable reporting.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51</a:t>
            </a:fld>
            <a:endParaRPr lang="en-US" dirty="0"/>
          </a:p>
        </p:txBody>
      </p:sp>
    </p:spTree>
    <p:extLst>
      <p:ext uri="{BB962C8B-B14F-4D97-AF65-F5344CB8AC3E}">
        <p14:creationId xmlns:p14="http://schemas.microsoft.com/office/powerpoint/2010/main" val="15525979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ts val="1400"/>
              </a:lnSpc>
              <a:spcBef>
                <a:spcPts val="600"/>
              </a:spcBef>
              <a:spcAft>
                <a:spcPts val="600"/>
              </a:spcAft>
              <a:buFont typeface="+mj-lt"/>
              <a:buAutoNum type="alphaLcParenBoth" startAt="9"/>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Whether the client wise revenue is in compliance with the Code of Ethics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When the fee is generated from one client represent a large amount of the total fees of that firm, the dependence on that client increases the concern about losing the client and creates a self-interest or intimidation threat.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revenue earned should be in compliance with the Code of Ethics and fees from one client should not exceed more than 40% of the total revenue.  However, once the deferred clauses of part-A of the Code of Ethics are implemented the fees from one client would need to reduce to 15% of total revenue.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 	Fee considerations and scope of services should not infringe upon quality of work and documentation as envisaged in SQC 1 under leadership is responsible for quality within the firm.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firm’s leadership is responsible for the quality within the firm and it is required to recognize that the business strategy of the firm is subject to the overriding requirement to achieve quality in all engagements that the firm performs. It is important for rewards, incentives and compensation should be aligned with the audit quality objectives of the firm. A firm must ensure that commercial considerations do not override the quality of work performed. Even if a firm undercuts the previous auditor’s fees, a firm should design its policies and procedures to demonstrate the firm’s commitment to audit quality.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fee working should not be a ‘back of the envelope’ working but a detailed excel sheet at the minimum, which lists out the key audit areas and maps the time and charge-out rates of the preparers and reviewers of the audit areas. The expense of the auditor’s expert should also be factored into the fee consideration. The scope of services should not provide any conflict of interest to the auditor.</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(iii) 	Adherence to minimum scale of fees standards recommended by ICAI</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Committee for Members in Practice of ICAI as a part of its commitment to strengthening the practitioners has initiated the recommendatory scale of fees for the professional assignments being performed by the members of ICAI.</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Hence, the fees charged by the firm for all its engagements must adhere to the minimum scale of standard fees recommended by the ICAI.</a:t>
            </a:r>
            <a:endParaRPr lang="en-US" sz="1800" dirty="0">
              <a:solidFill>
                <a:srgbClr val="000000"/>
              </a:solidFill>
              <a:effectLst/>
              <a:latin typeface="Avenir LT Std 55 Roman"/>
              <a:ea typeface="Times New Roman" panose="02020603050405020304" pitchFamily="18" charset="0"/>
              <a:cs typeface="Avenir LT Std 55 Roman"/>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52</a:t>
            </a:fld>
            <a:endParaRPr lang="en-US" dirty="0"/>
          </a:p>
        </p:txBody>
      </p:sp>
    </p:spTree>
    <p:extLst>
      <p:ext uri="{BB962C8B-B14F-4D97-AF65-F5344CB8AC3E}">
        <p14:creationId xmlns:p14="http://schemas.microsoft.com/office/powerpoint/2010/main" val="1741806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600"/>
              </a:spcBef>
              <a:spcAft>
                <a:spcPts val="600"/>
              </a:spcAft>
              <a:tabLst>
                <a:tab pos="2397760" algn="ctr"/>
              </a:tabLst>
            </a:pPr>
            <a:r>
              <a:rPr lang="en-US" sz="1100" spc="20" dirty="0">
                <a:effectLst/>
                <a:latin typeface="Arial Narrow" panose="020B0606020202030204" pitchFamily="34" charset="0"/>
                <a:ea typeface="Calibri" panose="020F0502020204030204" pitchFamily="34" charset="0"/>
                <a:cs typeface="Calibri" panose="020F0502020204030204" pitchFamily="34" charset="0"/>
              </a:rPr>
              <a:t>Resource planning and monitoring is a process of determining how the existing capacity should be utilized for optimum results. Resource planning occurs at the various phases of the assurance engagement. A firm is required to have a system to ensure continuous monitoring of the resources. To strengthen the quality performance of  a firm should have a policy for resource planning and monitoring.</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lphaLcParenBoth" startAt="9"/>
            </a:pPr>
            <a:r>
              <a:rPr lang="en-US" sz="1100" b="1" spc="20" dirty="0">
                <a:effectLst/>
                <a:latin typeface="Arial Narrow" panose="020B0606020202030204" pitchFamily="34" charset="0"/>
                <a:ea typeface="Calibri" panose="020F0502020204030204" pitchFamily="34" charset="0"/>
                <a:cs typeface="Calibri" panose="020F0502020204030204" pitchFamily="34" charset="0"/>
              </a:rPr>
              <a:t>Does the firm have a process of employee/ resource planning for the engagements based on the skill set requirement, experience etc.</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Calibri" panose="020F0502020204030204" pitchFamily="34" charset="0"/>
              </a:rPr>
              <a:t>Adequate expertise of the engagement team or partners in various fields is required to ensure the timely completion of the assurance engagement. The engagement team should have the requisite skills like understanding the current audit practices and being up to date with the changes taking place in the audit world.</a:t>
            </a:r>
            <a:r>
              <a:rPr lang="en-US" sz="1100" b="1" spc="20" dirty="0">
                <a:effectLst/>
                <a:latin typeface="Arial Narrow" panose="020B0606020202030204" pitchFamily="34" charset="0"/>
                <a:ea typeface="Calibri" panose="020F0502020204030204" pitchFamily="34" charset="0"/>
                <a:cs typeface="Calibri" panose="020F0502020204030204" pitchFamily="34" charset="0"/>
              </a:rPr>
              <a:t> </a:t>
            </a:r>
            <a:r>
              <a:rPr lang="en-US" sz="1100" spc="20" dirty="0">
                <a:effectLst/>
                <a:latin typeface="Arial Narrow" panose="020B0606020202030204" pitchFamily="34" charset="0"/>
                <a:ea typeface="Calibri" panose="020F0502020204030204" pitchFamily="34" charset="0"/>
                <a:cs typeface="Calibri" panose="020F0502020204030204" pitchFamily="34" charset="0"/>
              </a:rPr>
              <a:t>The firm should have a process for selecting the team having the requisite experience and specific knowledge and skills for the engagement performance.</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romanLcParenBoth" startAt="2"/>
              <a:tabLst>
                <a:tab pos="342900" algn="l"/>
              </a:tabLst>
            </a:pPr>
            <a:r>
              <a:rPr lang="en-US" sz="1100" b="1" spc="20" dirty="0">
                <a:solidFill>
                  <a:srgbClr val="000000"/>
                </a:solidFill>
                <a:effectLst/>
                <a:latin typeface="Arial Narrow" panose="020B0606020202030204" pitchFamily="34" charset="0"/>
                <a:ea typeface="Calibri" panose="020F0502020204030204" pitchFamily="34" charset="0"/>
                <a:cs typeface="Calibri" panose="020F0502020204030204" pitchFamily="34" charset="0"/>
              </a:rPr>
              <a:t>Methods/Tools used by the firm for Resource Allocation (use of spreadsheets, workflow tools, etc.)</a:t>
            </a:r>
            <a:endParaRPr lang="en-US" sz="1200" dirty="0">
              <a:solidFill>
                <a:srgbClr val="000000"/>
              </a:solidFill>
              <a:effectLst/>
              <a:latin typeface="Avenir LT Std 55 Roman"/>
              <a:ea typeface="Times New Roman" panose="02020603050405020304" pitchFamily="18" charset="0"/>
              <a:cs typeface="Avenir LT Std 55 Roman"/>
            </a:endParaRPr>
          </a:p>
          <a:p>
            <a:pPr marL="0" marR="0" algn="just">
              <a:lnSpc>
                <a:spcPts val="1400"/>
              </a:lnSpc>
              <a:spcBef>
                <a:spcPts val="0"/>
              </a:spcBef>
              <a:spcAft>
                <a:spcPts val="600"/>
              </a:spcAft>
            </a:pPr>
            <a:r>
              <a:rPr lang="en-US" sz="11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An audit firm should have a process that describes the basis (using the firm's tools and technical support) on which employees or resources have been deployed to an assurance engagement.</a:t>
            </a:r>
            <a:endParaRPr lang="en-US" sz="1200" dirty="0">
              <a:solidFill>
                <a:srgbClr val="000000"/>
              </a:solidFill>
              <a:effectLst/>
              <a:latin typeface="Avenir LT Std 55 Roman"/>
              <a:ea typeface="Times New Roman" panose="02020603050405020304" pitchFamily="18" charset="0"/>
              <a:cs typeface="Avenir LT Std 55 Roman"/>
            </a:endParaRPr>
          </a:p>
          <a:p>
            <a:pPr marL="0" marR="0" algn="just">
              <a:lnSpc>
                <a:spcPts val="1400"/>
              </a:lnSpc>
              <a:spcBef>
                <a:spcPts val="0"/>
              </a:spcBef>
              <a:spcAft>
                <a:spcPts val="600"/>
              </a:spcAft>
            </a:pPr>
            <a:r>
              <a:rPr lang="en-US" sz="11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Whenever a firm is allocating its employees/partners or resources to a particular client, a document should be there containing all the details like:</a:t>
            </a:r>
            <a:endParaRPr lang="en-US" sz="1200" dirty="0">
              <a:solidFill>
                <a:srgbClr val="000000"/>
              </a:solidFill>
              <a:effectLst/>
              <a:latin typeface="Avenir LT Std 55 Roman"/>
              <a:ea typeface="Times New Roman" panose="02020603050405020304" pitchFamily="18" charset="0"/>
              <a:cs typeface="Avenir LT Std 55 Roman"/>
            </a:endParaRPr>
          </a:p>
          <a:p>
            <a:pPr marL="742950" marR="0" lvl="1" indent="-285750">
              <a:lnSpc>
                <a:spcPts val="1400"/>
              </a:lnSpc>
              <a:spcBef>
                <a:spcPts val="0"/>
              </a:spcBef>
              <a:spcAft>
                <a:spcPts val="600"/>
              </a:spcAft>
              <a:buSzPts val="1100"/>
              <a:buFont typeface="Symbol" panose="05050102010706020507" pitchFamily="18" charset="2"/>
              <a:buChar char=""/>
              <a:tabLst>
                <a:tab pos="342900" algn="l"/>
              </a:tabLst>
            </a:pPr>
            <a:r>
              <a:rPr lang="en-US" sz="11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No. of partners having expertise in specific areas </a:t>
            </a:r>
            <a:endParaRPr lang="en-US" sz="1200" dirty="0">
              <a:solidFill>
                <a:srgbClr val="000000"/>
              </a:solidFill>
              <a:effectLst/>
              <a:latin typeface="Avenir LT Std 55 Roman"/>
              <a:ea typeface="Times New Roman" panose="02020603050405020304" pitchFamily="18" charset="0"/>
              <a:cs typeface="Avenir LT Std 55 Roman"/>
            </a:endParaRPr>
          </a:p>
          <a:p>
            <a:pPr marL="742950" marR="0" lvl="1" indent="-285750">
              <a:lnSpc>
                <a:spcPts val="1400"/>
              </a:lnSpc>
              <a:spcBef>
                <a:spcPts val="0"/>
              </a:spcBef>
              <a:spcAft>
                <a:spcPts val="600"/>
              </a:spcAft>
              <a:buSzPts val="1100"/>
              <a:buFont typeface="Symbol" panose="05050102010706020507" pitchFamily="18" charset="2"/>
              <a:buChar char=""/>
              <a:tabLst>
                <a:tab pos="342900" algn="l"/>
              </a:tabLst>
            </a:pPr>
            <a:r>
              <a:rPr lang="en-US" sz="11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No. of Employees having a set of skills or being subject matter experts</a:t>
            </a:r>
            <a:endParaRPr lang="en-US" sz="1200" dirty="0">
              <a:solidFill>
                <a:srgbClr val="000000"/>
              </a:solidFill>
              <a:effectLst/>
              <a:latin typeface="Avenir LT Std 55 Roman"/>
              <a:ea typeface="Times New Roman" panose="02020603050405020304" pitchFamily="18" charset="0"/>
              <a:cs typeface="Avenir LT Std 55 Roman"/>
            </a:endParaRPr>
          </a:p>
          <a:p>
            <a:pPr marL="742950" marR="0" lvl="1" indent="-285750">
              <a:lnSpc>
                <a:spcPts val="1400"/>
              </a:lnSpc>
              <a:spcBef>
                <a:spcPts val="0"/>
              </a:spcBef>
              <a:spcAft>
                <a:spcPts val="600"/>
              </a:spcAft>
              <a:buSzPts val="1100"/>
              <a:buFont typeface="Symbol" panose="05050102010706020507" pitchFamily="18" charset="2"/>
              <a:buChar char=""/>
              <a:tabLst>
                <a:tab pos="342900" algn="l"/>
              </a:tabLst>
            </a:pPr>
            <a:r>
              <a:rPr lang="en-US" sz="11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Years of Experience of an individual allocated to a client </a:t>
            </a:r>
            <a:endParaRPr lang="en-US" sz="1200" dirty="0">
              <a:solidFill>
                <a:srgbClr val="000000"/>
              </a:solidFill>
              <a:effectLst/>
              <a:latin typeface="Avenir LT Std 55 Roman"/>
              <a:ea typeface="Times New Roman" panose="02020603050405020304" pitchFamily="18" charset="0"/>
              <a:cs typeface="Avenir LT Std 55 Roman"/>
            </a:endParaRPr>
          </a:p>
          <a:p>
            <a:pPr marL="742950" marR="0" lvl="1" indent="-285750">
              <a:lnSpc>
                <a:spcPts val="1400"/>
              </a:lnSpc>
              <a:spcBef>
                <a:spcPts val="0"/>
              </a:spcBef>
              <a:spcAft>
                <a:spcPts val="600"/>
              </a:spcAft>
              <a:buSzPts val="1100"/>
              <a:buFont typeface="Symbol" panose="05050102010706020507" pitchFamily="18" charset="2"/>
              <a:buChar char=""/>
              <a:tabLst>
                <a:tab pos="342900" algn="l"/>
              </a:tabLst>
            </a:pPr>
            <a:r>
              <a:rPr lang="en-US" sz="11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A chart showing the weekly allocation schedule for each resource and the name of the manager and partner assigned to an engagement.</a:t>
            </a:r>
            <a:endParaRPr lang="en-US" sz="1200" dirty="0">
              <a:solidFill>
                <a:srgbClr val="000000"/>
              </a:solidFill>
              <a:effectLst/>
              <a:latin typeface="Avenir LT Std 55 Roman"/>
              <a:ea typeface="Times New Roman" panose="02020603050405020304" pitchFamily="18" charset="0"/>
              <a:cs typeface="Avenir LT Std 55 Roman"/>
            </a:endParaRPr>
          </a:p>
          <a:p>
            <a:pPr marL="342900" marR="0" lvl="0" indent="-342900" algn="just">
              <a:lnSpc>
                <a:spcPts val="1400"/>
              </a:lnSpc>
              <a:spcBef>
                <a:spcPts val="0"/>
              </a:spcBef>
              <a:spcAft>
                <a:spcPts val="600"/>
              </a:spcAft>
              <a:buFont typeface="+mj-lt"/>
              <a:buAutoNum type="romanLcParenBoth" startAt="3"/>
              <a:tabLst>
                <a:tab pos="342900" algn="l"/>
                <a:tab pos="2397760" algn="ctr"/>
              </a:tabLst>
            </a:pPr>
            <a:r>
              <a:rPr lang="en-US" sz="1100" b="1" spc="20" dirty="0">
                <a:effectLst/>
                <a:latin typeface="Arial Narrow" panose="020B0606020202030204" pitchFamily="34" charset="0"/>
                <a:ea typeface="Calibri" panose="020F0502020204030204" pitchFamily="34" charset="0"/>
                <a:cs typeface="Calibri" panose="020F0502020204030204" pitchFamily="34" charset="0"/>
              </a:rPr>
              <a:t>Is there a method for tracking the employee activity, to identify resource productivity (e.g. timesheet)?</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45720" algn="l"/>
              </a:tabLst>
            </a:pPr>
            <a:r>
              <a:rPr lang="en-US" sz="1100" spc="20" dirty="0">
                <a:effectLst/>
                <a:latin typeface="Arial Narrow" panose="020B0606020202030204" pitchFamily="34" charset="0"/>
                <a:ea typeface="Calibri" panose="020F0502020204030204" pitchFamily="34" charset="0"/>
                <a:cs typeface="Calibri" panose="020F0502020204030204" pitchFamily="34" charset="0"/>
              </a:rPr>
              <a:t>An employee’s productivity can be analyzed through his/her work performance and the time utilized for such work. A skilled individual can enhance the quality of an audit hence an audit team to be competent enough to perform the audit effectively. If an audit firm has an experienced audit team particularly in the specific industry, then issues that arose can be resolved more quickly based on the experience.</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100" spc="20" dirty="0">
                <a:effectLst/>
                <a:latin typeface="Arial Narrow" panose="020B0606020202030204" pitchFamily="34" charset="0"/>
                <a:ea typeface="Calibri" panose="020F0502020204030204" pitchFamily="34" charset="0"/>
                <a:cs typeface="Calibri" panose="020F0502020204030204" pitchFamily="34" charset="0"/>
              </a:rPr>
              <a:t>After allocating resources to a particular audit engagement, it is important to track the hours spent by the engagement team on significant areas of risk. For tracking the employee's activity, a firm can use a timesheet whether written or electronic where an employee must mention the time duration spent on the different areas while doing the audit so that productivity and efficiency can be identified. The data from the timesheets should be used as an input for the percentage completion of the work assigned to the individual and help identify whether the resource is available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100" spc="20" dirty="0">
                <a:effectLst/>
                <a:latin typeface="Arial Narrow" panose="020B0606020202030204" pitchFamily="34" charset="0"/>
                <a:ea typeface="Calibri" panose="020F0502020204030204" pitchFamily="34" charset="0"/>
                <a:cs typeface="Calibri" panose="020F0502020204030204" pitchFamily="34" charset="0"/>
              </a:rPr>
              <a:t>The Committee for Members in Practice of ICAI is coming out with a Practice Management tool that will help the firms track the employee activity while working remotely. This score is awarded if the Human resources department uses technology for monitoring the staff efforts.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54</a:t>
            </a:fld>
            <a:endParaRPr lang="en-US" dirty="0"/>
          </a:p>
        </p:txBody>
      </p:sp>
    </p:spTree>
    <p:extLst>
      <p:ext uri="{BB962C8B-B14F-4D97-AF65-F5344CB8AC3E}">
        <p14:creationId xmlns:p14="http://schemas.microsoft.com/office/powerpoint/2010/main" val="18215290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ts val="1400"/>
              </a:lnSpc>
              <a:spcBef>
                <a:spcPts val="0"/>
              </a:spcBef>
              <a:spcAft>
                <a:spcPts val="600"/>
              </a:spcAft>
              <a:buFont typeface="+mj-lt"/>
              <a:buAutoNum type="romanLcParenBoth" startAt="3"/>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Does the firm maintain a Minimum Staff to Partner Ratio, Partner to Manager, Manager to Articles, Client to Staff ratio 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audit firm needs to maintain a minimum ratio for Staff to Partner, Partner to manager, Manager to articles, client to staff, etc. The above-mentioned ratios can be different for the different client engagements since it depends on the size of the business of the client. The resource allocation should be according to the client’s work requirement. The proportion of the audit to be conducted by every individual should be identified as per their position. Higher and more complex risk areas should be allocated to more senior members of the audit team who possess the requisite CPE hours.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romanLcParenBoth" startAt="3"/>
              <a:tabLst>
                <a:tab pos="342900" algn="l"/>
                <a:tab pos="2397760" algn="ctr"/>
              </a:tabLst>
            </a:pPr>
            <a:br>
              <a:rPr lang="en-US" sz="1800" b="1" spc="20" dirty="0">
                <a:effectLst/>
                <a:latin typeface="Arial Narrow" panose="020B0606020202030204" pitchFamily="34" charset="0"/>
                <a:ea typeface="Calibri" panose="020F0502020204030204" pitchFamily="34" charset="0"/>
                <a:cs typeface="Calibri" panose="020F0502020204030204" pitchFamily="34" charset="0"/>
              </a:rPr>
            </a:br>
            <a:r>
              <a:rPr lang="en-US" sz="1800" b="1" spc="20" dirty="0">
                <a:effectLst/>
                <a:latin typeface="Arial Narrow" panose="020B0606020202030204" pitchFamily="34" charset="0"/>
                <a:ea typeface="Calibri" panose="020F0502020204030204" pitchFamily="34" charset="0"/>
                <a:cs typeface="Calibri" panose="020F0502020204030204" pitchFamily="34" charset="0"/>
              </a:rPr>
              <a:t>Does the firm monitor the Utilization and realization rate per employee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The human resource function of the firm needs to monitor the utilization and realization rate per employee. Utilization is defined as the available time of an employee that is devoted to a particular engagement work, expressed as a percentage. An employee's utilization rate is a critical metric for an organization to track. However, the realization rate is calculated by the difference between what time has been invested and what percentage of that time has resulted as productive hours. For example, if an employee records eight hours per day but an output of six hours is achieved, then your realization rate is only 75%.</a:t>
            </a:r>
            <a:endParaRPr lang="en-US" sz="1800" dirty="0">
              <a:solidFill>
                <a:srgbClr val="000000"/>
              </a:solidFill>
              <a:effectLst/>
              <a:latin typeface="Avenir LT Std 55 Roman"/>
              <a:ea typeface="Times New Roman" panose="02020603050405020304" pitchFamily="18" charset="0"/>
              <a:cs typeface="Avenir LT Std 55 Roman"/>
            </a:endParaRPr>
          </a:p>
          <a:p>
            <a:pPr marL="0" marR="0" algn="just">
              <a:lnSpc>
                <a:spcPts val="1400"/>
              </a:lnSpc>
              <a:spcBef>
                <a:spcPts val="0"/>
              </a:spcBef>
              <a:spcAft>
                <a:spcPts val="600"/>
              </a:spcAft>
            </a:pPr>
            <a:r>
              <a:rPr lang="en-US" sz="18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Utilization of more than 100 percent is an indicator that either an employee is working beyond office hours and maybe is either overburdened due to lack of resources with the firm or the employee is inefficient. The realization rate which is derived from the time charged to a chargeable time code would depict a clearer picture of the efficiency of the resource. Hours may also be spent on training. These metrics help HR draw a profile of the employee.</a:t>
            </a:r>
            <a:endParaRPr lang="en-US" sz="1800" dirty="0">
              <a:solidFill>
                <a:srgbClr val="000000"/>
              </a:solidFill>
              <a:effectLst/>
              <a:latin typeface="Avenir LT Std 55 Roman"/>
              <a:ea typeface="Times New Roman" panose="02020603050405020304" pitchFamily="18" charset="0"/>
              <a:cs typeface="Avenir LT Std 55 Roman"/>
            </a:endParaRPr>
          </a:p>
          <a:p>
            <a:pPr marL="342900" marR="0" lvl="0" indent="-342900" algn="just">
              <a:lnSpc>
                <a:spcPts val="1400"/>
              </a:lnSpc>
              <a:spcBef>
                <a:spcPts val="0"/>
              </a:spcBef>
              <a:spcAft>
                <a:spcPts val="600"/>
              </a:spcAft>
              <a:buFont typeface="+mj-lt"/>
              <a:buAutoNum type="romanLcParenBoth" startAt="3"/>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Does the firm document the resource plan for each engagement and file it for reference during the engagement?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After capacity planning, the firm must document the resource plan for each engagement. For each assurance engagement or service, it is essential to document the process, which is followed, so that the same can be referred to in the future. The same should apply to the documentation of the resource plan. A firm must maintain a document of the resource plan and allocation for every engagement which can also be used for future reference.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55</a:t>
            </a:fld>
            <a:endParaRPr lang="en-US" dirty="0"/>
          </a:p>
        </p:txBody>
      </p:sp>
    </p:spTree>
    <p:extLst>
      <p:ext uri="{BB962C8B-B14F-4D97-AF65-F5344CB8AC3E}">
        <p14:creationId xmlns:p14="http://schemas.microsoft.com/office/powerpoint/2010/main" val="20183429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a:spcBef>
                <a:spcPts val="0"/>
              </a:spcBef>
              <a:spcAft>
                <a:spcPts val="500"/>
              </a:spcAft>
              <a:buSzPts val="1100"/>
              <a:buFont typeface="+mj-lt"/>
              <a:buAutoNum type="romanLcParenBoth"/>
              <a:tabLst>
                <a:tab pos="342900" algn="l"/>
              </a:tabLst>
            </a:pPr>
            <a:r>
              <a:rPr lang="en-US" sz="1100" b="1" dirty="0">
                <a:effectLst/>
                <a:latin typeface="Arial Narrow" panose="020B0606020202030204" pitchFamily="34" charset="0"/>
                <a:ea typeface="Times New Roman" panose="02020603050405020304" pitchFamily="18" charset="0"/>
              </a:rPr>
              <a:t>Employee Training Policy</a:t>
            </a:r>
            <a:endParaRPr lang="en-US" sz="1600" b="1" dirty="0">
              <a:effectLst/>
              <a:latin typeface="Arial Narrow" panose="020B0606020202030204" pitchFamily="34" charset="0"/>
              <a:ea typeface="Times New Roman" panose="02020603050405020304" pitchFamily="18" charset="0"/>
            </a:endParaRPr>
          </a:p>
          <a:p>
            <a:pPr marL="0" marR="0" algn="just">
              <a:lnSpc>
                <a:spcPts val="1400"/>
              </a:lnSpc>
              <a:spcBef>
                <a:spcPts val="0"/>
              </a:spcBef>
              <a:spcAft>
                <a:spcPts val="5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A firm should have a culture of promoting continuous professional development among the employees, and for this purpose, there must be a well-defined written document in the form of policy in the firm. Engagement partners are responsible for coaching their teams and identify employee development needs. Employees are responsible for seeking new learning opportunities.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training policy should lay out the types of training the firm personnel need to seek for their performance appraisal and growth. Classification of learning and growth training and prescribing training modules may relate to the following: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Technical Skills – IT skills, usage of audit tools and techniques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Managerial Skills – This involves team building, project management skills personality development, and leadership programs.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Soft Skills – Business writing, communication skills, presentation skills, negotiation skills and business etiquettes skills are some examples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Professional Certification – technical training certification courses are run at many platforms on Ind AS, IFRS, US GAAP, IPSAS, Direct and Indirect Taxes, Transfer Pricing, Valuation, International Taxation, DISA and CISA certification by ICAI.</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training policy should specify the hours the firm personnel need to obtain through web-based learning (WBL) or classroom instructor-led training. The firm should impart training among the employees in the following forms: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Formal Training Sessions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On the job training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E-learning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Conferences/seminars/Webinars participation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Rotation assignments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Secondments within firm offices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Training provided by Internal or External experts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Employee coaching and mentoring</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Training of Articles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As part of the continuous employee learning and development training, arrangements for subscriptions or educational material can also be availed wherever applicable. This provides all employees access to news, articles, and other material that can help them become better at their works and keep them updated with current changes happening in the surroundings.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Scoring shall be based on the presence of a written training policy within the firm which is easily accessible to the firm personnel.</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spcBef>
                <a:spcPts val="0"/>
              </a:spcBef>
              <a:spcAft>
                <a:spcPts val="500"/>
              </a:spcAft>
              <a:buSzPts val="1100"/>
              <a:buFont typeface="+mj-lt"/>
              <a:buAutoNum type="romanLcParenBoth"/>
              <a:tabLst>
                <a:tab pos="342900" algn="l"/>
              </a:tabLst>
            </a:pPr>
            <a:r>
              <a:rPr lang="en-US" sz="1100" b="1" dirty="0">
                <a:effectLst/>
                <a:latin typeface="Arial Narrow" panose="020B0606020202030204" pitchFamily="34" charset="0"/>
                <a:ea typeface="Times New Roman" panose="02020603050405020304" pitchFamily="18" charset="0"/>
              </a:rPr>
              <a:t>Number of Professional Development hours/days spent (Frequency) as a firm – per employee</a:t>
            </a:r>
            <a:endParaRPr lang="en-US" sz="1600" b="1" dirty="0">
              <a:effectLst/>
              <a:latin typeface="Arial Narrow" panose="020B0606020202030204" pitchFamily="34" charset="0"/>
              <a:ea typeface="Times New Roman" panose="02020603050405020304"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Professional Development hours shall be awarded to the profession based on the number of hours devoted by them to attending training through presentation or training class. The CPE calendar detailing the upcoming training should be circulated to all firm personnel so that they may register for the courses. CPE could be obtained through the firm’s training or  ICAI’s webinars and post qualification courses.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ICAI conducts courses to maintain Continuing Professional Education hours and it is expected from the members to maintain at least the minimum CPE hours requirement for keeping the membership and thus, avoid the penalty.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An organization can ideally use these CPE courses and check for its compliances by the members alongside conducting their professional development courses.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CPE is a mandatory requirement, which comes with 3 years reporting requirement, applicable to all members (whether living in India or abroad, whether holding COP or not).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minimum professional development hours for scoring points are 60 hours for junior level, 30-60 hours for mid-level, and 30 hours at the partner level. So, the shortfall can be covered either by taking extra courses crediting professional development hours or the firm should organize training and conferences within the firm to promote this culture of learning and growth.</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Scoring shall be based on the average number of hours per employee segregated into an average for juniors, mid-level and partner level. The firm’s MIS would have a crucial role to play.</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Soft skill training is recommended due to its inherent advantages and these could be in-house or outsourced. The firm could also subscribe to a course on ‘business etiquette’ on udemy.com, upwork.com, etc. This will not only help the firm save money but also access top talent from across the globe without the cost of the flight ticket.</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minimum hours needed for scoring a maximum of 24 points at the firm level are:</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60 hours per year for junior-level: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nSpc>
                <a:spcPts val="1400"/>
              </a:lnSpc>
              <a:spcBef>
                <a:spcPts val="0"/>
              </a:spcBef>
              <a:spcAft>
                <a:spcPts val="600"/>
              </a:spcAft>
              <a:buFont typeface="Courier New" panose="02070309020205020404" pitchFamily="49" charset="0"/>
              <a:buChar char="o"/>
              <a:tabLst>
                <a:tab pos="6858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2 Points for general training and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nSpc>
                <a:spcPts val="1400"/>
              </a:lnSpc>
              <a:spcBef>
                <a:spcPts val="0"/>
              </a:spcBef>
              <a:spcAft>
                <a:spcPts val="600"/>
              </a:spcAft>
              <a:buFont typeface="Courier New" panose="02070309020205020404" pitchFamily="49" charset="0"/>
              <a:buChar char="o"/>
              <a:tabLst>
                <a:tab pos="6858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6 Points for specialized technical training</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30 - 60 hours per year for mid-level:</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nSpc>
                <a:spcPts val="1400"/>
              </a:lnSpc>
              <a:spcBef>
                <a:spcPts val="0"/>
              </a:spcBef>
              <a:spcAft>
                <a:spcPts val="600"/>
              </a:spcAft>
              <a:buFont typeface="Courier New" panose="02070309020205020404" pitchFamily="49" charset="0"/>
              <a:buChar char="o"/>
              <a:tabLst>
                <a:tab pos="6858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2 Points for general training and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nSpc>
                <a:spcPts val="1400"/>
              </a:lnSpc>
              <a:spcBef>
                <a:spcPts val="0"/>
              </a:spcBef>
              <a:spcAft>
                <a:spcPts val="600"/>
              </a:spcAft>
              <a:buFont typeface="Courier New" panose="02070309020205020404" pitchFamily="49" charset="0"/>
              <a:buChar char="o"/>
              <a:tabLst>
                <a:tab pos="6858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6 Points for specialized technical training</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pPr>
            <a:r>
              <a:rPr lang="en-US" sz="1100" spc="20" dirty="0">
                <a:effectLst/>
                <a:latin typeface="Arial Narrow" panose="020B0606020202030204" pitchFamily="34" charset="0"/>
                <a:ea typeface="Calibri" panose="020F0502020204030204" pitchFamily="34" charset="0"/>
                <a:cs typeface="Mangal" panose="02040503050203030202" pitchFamily="18" charset="0"/>
              </a:rPr>
              <a:t>More than 30 hours for partners: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nSpc>
                <a:spcPts val="1400"/>
              </a:lnSpc>
              <a:spcBef>
                <a:spcPts val="0"/>
              </a:spcBef>
              <a:spcAft>
                <a:spcPts val="600"/>
              </a:spcAft>
              <a:buFont typeface="Courier New" panose="02070309020205020404" pitchFamily="49" charset="0"/>
              <a:buChar char="o"/>
              <a:tabLst>
                <a:tab pos="6858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2 Points for general training and </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r>
              <a:rPr lang="en-US" sz="1100" spc="20" dirty="0">
                <a:effectLst/>
                <a:latin typeface="Arial Narrow" panose="020B0606020202030204" pitchFamily="34" charset="0"/>
                <a:ea typeface="Calibri" panose="020F0502020204030204" pitchFamily="34" charset="0"/>
                <a:cs typeface="Mangal" panose="02040503050203030202" pitchFamily="18" charset="0"/>
              </a:rPr>
              <a:t>6 Points for specialized technical training.</a:t>
            </a: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56</a:t>
            </a:fld>
            <a:endParaRPr lang="en-US" dirty="0"/>
          </a:p>
        </p:txBody>
      </p:sp>
    </p:spTree>
    <p:extLst>
      <p:ext uri="{BB962C8B-B14F-4D97-AF65-F5344CB8AC3E}">
        <p14:creationId xmlns:p14="http://schemas.microsoft.com/office/powerpoint/2010/main" val="8329638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spcBef>
                <a:spcPts val="0"/>
              </a:spcBef>
              <a:spcAft>
                <a:spcPts val="500"/>
              </a:spcAft>
              <a:buSzPts val="1100"/>
              <a:buFont typeface="+mj-lt"/>
              <a:buAutoNum type="romanLcParenBoth"/>
              <a:tabLst>
                <a:tab pos="342900" algn="l"/>
              </a:tabLst>
            </a:pPr>
            <a:r>
              <a:rPr lang="en-US" sz="1800" b="1" dirty="0">
                <a:effectLst/>
                <a:latin typeface="Arial Narrow" panose="020B0606020202030204" pitchFamily="34" charset="0"/>
                <a:ea typeface="Times New Roman" panose="02020603050405020304" pitchFamily="18" charset="0"/>
              </a:rPr>
              <a:t>Technical Skillsets of the Employees			</a:t>
            </a: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Employees are equipped with technological skillsets – Artificial Intelligence (AI), Blockchain, Audit &amp; Data analytical tools, etc. and sponsored by the firm to develop the same: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 1. 	Knowledge of technological skill sets will be more relevant for large audits (Audit Engagements of Listed entity, Banks other than co-operative banks (except multi-state co-operative banks) and Insurance Companies). Hence, the question should be relevant only for such audit engagements.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 2. 	The audit teams should be aware of Data Analytics Tools and comprehend the results of the tools to adjust the audit strategy.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 3. 	Technologies like AI and blockchain may be considered as incremental factors for differentiation purposes if the firms are scored at the same level.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Scoring shall be based upon the presence of use of Analytical tools for listed entities, Banks other than co-operative banks (except multi-state co-operative banks), and Insurance Companies' audit engagements.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Keywords: Artificial Intelligence (AI), Blockchain, Audit &amp; Data Analytical Tools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Artificial Intelligence: A system's liability to interpret external data correctly, to learn from such data, and to use those learnings to achieve specific goals and tasks through flexible adaptation.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Blockchain: It is essentially a digital ledger of transactions that is duplicated and distributed across the entire network of computer systems on the blockchain. It is a system of recording financial transactions that makes it difficult or impossible to cheat, hack or change data and records in the system.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Audit &amp; Data Analytical Tools: The tools that are designed for the analysis of complete sets of audit data to identify anomalies and trends for further investigation, as well as to provide audit evidence. This process allows analysis of the entire population of data, rather than analysis of sample data and thus enables auditors to provide reasonable assurance.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Large firms prefer developing these technologies in-house with the help of system developers. It is advisable to do a thorough cost-benefit analysis, before doing such developments.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r>
              <a:rPr lang="en-US" sz="1800" spc="20" dirty="0">
                <a:effectLst/>
                <a:latin typeface="Arial Narrow" panose="020B0606020202030204" pitchFamily="34" charset="0"/>
                <a:ea typeface="Calibri" panose="020F0502020204030204" pitchFamily="34" charset="0"/>
                <a:cs typeface="Mangal" panose="02040503050203030202" pitchFamily="18" charset="0"/>
              </a:rPr>
              <a:t>Audit staff should be trained for using such data analytical tools instead of doing the regular audit tasks manually. Proper and adequate awareness among the audit staff is required concerning the use of data analytics and their effect on comprehending the audit strategy. A firm scores for using the audit tools.</a:t>
            </a: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57</a:t>
            </a:fld>
            <a:endParaRPr lang="en-US" dirty="0"/>
          </a:p>
        </p:txBody>
      </p:sp>
    </p:spTree>
    <p:extLst>
      <p:ext uri="{BB962C8B-B14F-4D97-AF65-F5344CB8AC3E}">
        <p14:creationId xmlns:p14="http://schemas.microsoft.com/office/powerpoint/2010/main" val="4076433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spcBef>
                <a:spcPts val="0"/>
              </a:spcBef>
              <a:spcAft>
                <a:spcPts val="500"/>
              </a:spcAft>
              <a:buSzPts val="1100"/>
              <a:buFont typeface="+mj-lt"/>
              <a:buAutoNum type="romanLcParenBoth"/>
              <a:tabLst>
                <a:tab pos="342900" algn="l"/>
              </a:tabLst>
            </a:pPr>
            <a:r>
              <a:rPr lang="en-US" sz="1100" b="1" dirty="0">
                <a:effectLst/>
                <a:latin typeface="Arial Narrow" panose="020B0606020202030204" pitchFamily="34" charset="0"/>
                <a:ea typeface="Times New Roman" panose="02020603050405020304" pitchFamily="18" charset="0"/>
              </a:rPr>
              <a:t>Whether the firm has a performance management culture that rewards high performing employees and those who demonstrate high levels of quality and ethics?	</a:t>
            </a:r>
            <a:r>
              <a:rPr lang="en-US" sz="1600" b="1" dirty="0">
                <a:effectLst/>
                <a:latin typeface="Arial Narrow" panose="020B0606020202030204" pitchFamily="34" charset="0"/>
                <a:ea typeface="Times New Roman" panose="02020603050405020304" pitchFamily="18" charset="0"/>
              </a:rPr>
              <a:t>			</a:t>
            </a: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This component focuses on having a performance management culture that rewards high-performing employees and those who demonstrate high levels of quality and ethics by proper appreciation, coaching &amp; evaluation.</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There can be more than one means to promote a culture of appreciating high-performance employees, some of them are listed below</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Font typeface="Courier New" panose="02070309020205020404" pitchFamily="49" charset="0"/>
              <a:buChar char="o"/>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employee of the month awards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Font typeface="Courier New" panose="02070309020205020404" pitchFamily="49" charset="0"/>
              <a:buChar char="o"/>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Feedback reports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Font typeface="Courier New" panose="02070309020205020404" pitchFamily="49" charset="0"/>
              <a:buChar char="o"/>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Client appreciation awards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742950" marR="0" lvl="1" indent="-285750" algn="just">
              <a:lnSpc>
                <a:spcPts val="1400"/>
              </a:lnSpc>
              <a:spcBef>
                <a:spcPts val="0"/>
              </a:spcBef>
              <a:spcAft>
                <a:spcPts val="600"/>
              </a:spcAft>
              <a:buFont typeface="Courier New" panose="02070309020205020404" pitchFamily="49" charset="0"/>
              <a:buChar char="o"/>
              <a:tabLst>
                <a:tab pos="342900" algn="l"/>
              </a:tabLst>
            </a:pPr>
            <a:r>
              <a:rPr lang="en-US" sz="1100" spc="20" dirty="0">
                <a:effectLst/>
                <a:latin typeface="Arial Narrow" panose="020B0606020202030204" pitchFamily="34" charset="0"/>
                <a:ea typeface="Calibri" panose="020F0502020204030204" pitchFamily="34" charset="0"/>
                <a:cs typeface="Mangal" panose="02040503050203030202" pitchFamily="18" charset="0"/>
              </a:rPr>
              <a:t>Monetary appreciation compensations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The team leaders and managers should provide action-oriented feedbacks that help an employee to achieve their goals in a timely fashion.</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100" spc="20" dirty="0">
                <a:effectLst/>
                <a:latin typeface="Arial Narrow" panose="020B0606020202030204" pitchFamily="34" charset="0"/>
                <a:ea typeface="Calibri" panose="020F0502020204030204" pitchFamily="34" charset="0"/>
                <a:cs typeface="Mangal" panose="02040503050203030202" pitchFamily="18" charset="0"/>
              </a:rPr>
              <a:t>Scoring shall be based on the presence of a culture of rewarding employees with high quality and ethics.</a:t>
            </a:r>
            <a:endParaRPr lang="en-US" sz="11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58</a:t>
            </a:fld>
            <a:endParaRPr lang="en-US" dirty="0"/>
          </a:p>
        </p:txBody>
      </p:sp>
    </p:spTree>
    <p:extLst>
      <p:ext uri="{BB962C8B-B14F-4D97-AF65-F5344CB8AC3E}">
        <p14:creationId xmlns:p14="http://schemas.microsoft.com/office/powerpoint/2010/main" val="68496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68F3AE3-CEF6-4259-8A00-C7349D7A1A10}"/>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0FDA166F-FCAB-4DC3-AC3D-963F0DE334C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8676" name="Slide Number Placeholder 3">
            <a:extLst>
              <a:ext uri="{FF2B5EF4-FFF2-40B4-BE49-F238E27FC236}">
                <a16:creationId xmlns:a16="http://schemas.microsoft.com/office/drawing/2014/main" id="{6F79A457-F145-4C8A-A5D9-A65530511A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Times New Roman" panose="02020603050405020304" pitchFamily="18" charset="0"/>
              </a:defRPr>
            </a:lvl1pPr>
            <a:lvl2pPr marL="742950" indent="-285750" defTabSz="930275">
              <a:defRPr sz="2400">
                <a:solidFill>
                  <a:schemeClr val="tx1"/>
                </a:solidFill>
                <a:latin typeface="Times New Roman" panose="02020603050405020304" pitchFamily="18" charset="0"/>
              </a:defRPr>
            </a:lvl2pPr>
            <a:lvl3pPr marL="1143000" indent="-228600" defTabSz="930275">
              <a:defRPr sz="2400">
                <a:solidFill>
                  <a:schemeClr val="tx1"/>
                </a:solidFill>
                <a:latin typeface="Times New Roman" panose="02020603050405020304" pitchFamily="18" charset="0"/>
              </a:defRPr>
            </a:lvl3pPr>
            <a:lvl4pPr marL="1600200" indent="-228600" defTabSz="930275">
              <a:defRPr sz="2400">
                <a:solidFill>
                  <a:schemeClr val="tx1"/>
                </a:solidFill>
                <a:latin typeface="Times New Roman" panose="02020603050405020304" pitchFamily="18" charset="0"/>
              </a:defRPr>
            </a:lvl4pPr>
            <a:lvl5pPr marL="2057400" indent="-228600" defTabSz="930275">
              <a:defRPr sz="2400">
                <a:solidFill>
                  <a:schemeClr val="tx1"/>
                </a:solidFill>
                <a:latin typeface="Times New Roman" panose="02020603050405020304" pitchFamily="18" charset="0"/>
              </a:defRPr>
            </a:lvl5pPr>
            <a:lvl6pPr marL="2514600" indent="-228600" defTabSz="930275"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0275"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0275"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0275" eaLnBrk="0" fontAlgn="base" hangingPunct="0">
              <a:spcBef>
                <a:spcPct val="0"/>
              </a:spcBef>
              <a:spcAft>
                <a:spcPct val="0"/>
              </a:spcAft>
              <a:defRPr sz="2400">
                <a:solidFill>
                  <a:schemeClr val="tx1"/>
                </a:solidFill>
                <a:latin typeface="Times New Roman" panose="02020603050405020304" pitchFamily="18" charset="0"/>
              </a:defRPr>
            </a:lvl9pPr>
          </a:lstStyle>
          <a:p>
            <a:fld id="{4978FEBF-FBF7-49B0-B33C-C676F6C36E67}" type="slidenum">
              <a:rPr lang="en-US" altLang="en-US" sz="1200"/>
              <a:pPr/>
              <a:t>12</a:t>
            </a:fld>
            <a:endParaRPr lang="en-US" altLang="en-US" sz="1200"/>
          </a:p>
        </p:txBody>
      </p:sp>
    </p:spTree>
    <p:extLst>
      <p:ext uri="{BB962C8B-B14F-4D97-AF65-F5344CB8AC3E}">
        <p14:creationId xmlns:p14="http://schemas.microsoft.com/office/powerpoint/2010/main" val="870481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60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Resource Turnover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Many firms today have revolving doors where employees leave within the first six months of their work even before being confirmed. It is time consuming and costly for a firm to frequently replace its talented resources and it has become one of the big issues facing firms these days. To add to that poaching of entire food chains in service verticals by a peer is also a challenge and a professional continuity challenge. In today’s time, half the battle is to find and hire top talent and the other half is retaining them. An engagement firm should seek out employee retention ideas that can motivate employees to stay with the organization so that the resource turnover ratio can be minimal.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Compensation Management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resource in consideration of his/her work is provided with the salary, compensation or incentive etc. Compensation management is a process to determine the salary and incentive benefits received by each employee. A firm should have a plan to manage compensation provided to the employees and other resources. An audit firm having compensation policies and procedures that are linked to the audit quality creates behavior that may lead to improvement in audit quality. An employee who is rightly paid for his/her skills would always feel motivated and energetic.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br>
              <a:rPr lang="en-US" sz="1800" b="1" spc="20" dirty="0">
                <a:effectLst/>
                <a:latin typeface="Arial Narrow" panose="020B0606020202030204" pitchFamily="34" charset="0"/>
                <a:ea typeface="Calibri" panose="020F0502020204030204" pitchFamily="34" charset="0"/>
                <a:cs typeface="Calibri" panose="020F0502020204030204" pitchFamily="34" charset="0"/>
              </a:rPr>
            </a:br>
            <a:r>
              <a:rPr lang="en-US" sz="1800" b="1" spc="20" dirty="0">
                <a:effectLst/>
                <a:latin typeface="Arial Narrow" panose="020B0606020202030204" pitchFamily="34" charset="0"/>
                <a:ea typeface="Calibri" panose="020F0502020204030204" pitchFamily="34" charset="0"/>
                <a:cs typeface="Calibri" panose="020F0502020204030204" pitchFamily="34" charset="0"/>
              </a:rPr>
              <a:t>Women- the next billion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women workforce in firms struggles to make it beyond the mid-career level due to lack of support or bias related to flexible working. Many firms do not believe in remote working but the pandemic has turned this concept on its head. Many women-chartered accountants witness a glass ceiling and must move sideways to go up or sometimes their seat at the table is a high chair.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Firm leadership should mentor women employees and coach them to compete with the best and not be afraid to ask for flexibility. Women should be mentored to rise to a high standard and the quality of work should override all preconceived notions about not being to deliver on a high-pressure assignment.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firm should also encourage women to participate in the programs organized by the Women Members Empowerment Committee of ICAI.</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Does the Firm evaluate a team composition overall to build the Team Strength - say, Number of Managers, Assistant Managers, Paid Assistants, Article Assistants, Other Degree holders?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audit team requires the right individuals to perform the audit engagement efficiently and most effectively. A partner or a team leader is responsible for selecting skilled and experienced individuals according to the requirement for the engagement. It is to be noted that a team may include managers, assistant managers, paid assistants, article assistants and any other degree holders whose opinion may be useful for the completion of the work. This clause emphasizes the strength of the team and the necessary members to perform the audit. It may depend on the nature and the size of the work. For example, it is also possible that a team may include more managers rather than articles or have more paid assistants and no articles.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 	Does the firm maintain and monitor the employee turnover ratio and identify measures to keep it minimal?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high employee turnover ratio signals that the employees are leaving their job within a less time which leads to hiring new ones and provide training to them. This increases the expenses of the firm.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firm should maintain this employee turnover ratio at a minimum and monitor it on a timely basis. The methods for keeping the employee turnover ratio can be as follows: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Pay the deserving employees well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Allowing remote working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Promoting flexibility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Optimize the hiring process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5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(iii) 	Qualified professionals retained by the firm (resources available to a partner)</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r>
              <a:rPr lang="en-US" sz="1800" spc="20" dirty="0">
                <a:effectLst/>
                <a:latin typeface="Arial Narrow" panose="020B0606020202030204" pitchFamily="34" charset="0"/>
                <a:ea typeface="Calibri" panose="020F0502020204030204" pitchFamily="34" charset="0"/>
                <a:cs typeface="Calibri" panose="020F0502020204030204" pitchFamily="34" charset="0"/>
              </a:rPr>
              <a:t>A partner ensuring the efficiency and timely completion of an assurance engagement is required to have an adequate number of professionals to work with him/her. Allocation of a qualified professional to the team manager or partner shall depend on the adequate resources available with the firm. Scoring shall be based upon the number of chartered Accountants available per partner in a firm.</a:t>
            </a: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59</a:t>
            </a:fld>
            <a:endParaRPr lang="en-US" dirty="0"/>
          </a:p>
        </p:txBody>
      </p:sp>
    </p:spTree>
    <p:extLst>
      <p:ext uri="{BB962C8B-B14F-4D97-AF65-F5344CB8AC3E}">
        <p14:creationId xmlns:p14="http://schemas.microsoft.com/office/powerpoint/2010/main" val="12594722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5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Does the firm evaluate the Employee relation with the firm (No. of Professionals vs. No.  of years employed with firm) to identify reasons for turnover if any?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healthy relationship between a firm and the employee is very important for its success. Some employees fail to meet the organization’s expectations due to indiscipline, absenteeism and slow working. Also, sometimes there is a failure on the part of management concerning timely rewards, incentives and fair treatment towards the capable individual. Hence an organization must keep evaluating its relationship with employees, so that the employee turnover ratio (if any), can be reduced to an acceptable level.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Continuous interaction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Keeping the employees informed so they can make the right decision and remain productive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500"/>
              </a:spcAft>
              <a:buSzPts val="1100"/>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Encourage employee feedback</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5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(v) 	Statutory contributions wherever applicable, Health Insurance and other benefits, available in the firm for staff members and partners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5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Retaining an employee in a firm for a longer period is possible only when the firm provides some benefits to the employee apart from their salaries and incentive. Health insurance and pension scheme are some of the benefits which a firm should make available for their staff members and partners or other employees.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(vi) 	Does the firm evaluate for which kind of audits does it have a revolving door (between different engagements) for people below partner level?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“Revolving Door” in the context of the Audit firms means that people joining and leaving the organization quickly. The question arises that whether the firm evaluates the audits which have a revolving door between different engagements for the people below the partner level or not.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60</a:t>
            </a:fld>
            <a:endParaRPr lang="en-US" dirty="0"/>
          </a:p>
        </p:txBody>
      </p:sp>
    </p:spTree>
    <p:extLst>
      <p:ext uri="{BB962C8B-B14F-4D97-AF65-F5344CB8AC3E}">
        <p14:creationId xmlns:p14="http://schemas.microsoft.com/office/powerpoint/2010/main" val="22511049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vii) 	Progress of people through an established framework and time commitment of Managers and Partners – Engagement level review and overall performance evaluation and rewards mechanism for differentiated performance levels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organization can have different types of employees and everyone’s performance level can never be the same. Some of them can be a high performer and other can be lower performers.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Hence, to review the progress of every personnel a firm needs to implement policies and procedures and evaluate the quality of every employee’s performance. A firm is required to identify the criteria based on which overall performance of an individual (including managers and partners) can be evaluated, like: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Technical Knowledge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Analytical and judgmental abilities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Communication skills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Client Relations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Leadership skills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Time management or commitment.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 A well-performing individual must be appreciated. Many firms have different criteria to reward high performers. For example: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Bonus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Promotion to a higher designation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Global work opportunities.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 pos="2397760" algn="ctr"/>
              </a:tabLst>
            </a:pPr>
            <a:br>
              <a:rPr lang="en-US" sz="1800" b="1" spc="20" dirty="0">
                <a:effectLst/>
                <a:latin typeface="Arial Narrow" panose="020B0606020202030204" pitchFamily="34" charset="0"/>
                <a:ea typeface="Calibri" panose="020F0502020204030204" pitchFamily="34" charset="0"/>
                <a:cs typeface="Calibri" panose="020F0502020204030204" pitchFamily="34" charset="0"/>
              </a:rPr>
            </a:br>
            <a:r>
              <a:rPr lang="en-US" sz="1800" b="1" spc="20" dirty="0">
                <a:effectLst/>
                <a:latin typeface="Arial Narrow" panose="020B0606020202030204" pitchFamily="34" charset="0"/>
                <a:ea typeface="Calibri" panose="020F0502020204030204" pitchFamily="34" charset="0"/>
                <a:cs typeface="Calibri" panose="020F0502020204030204" pitchFamily="34" charset="0"/>
              </a:rPr>
              <a:t>(viii) Access and use of technology, infrastructure, methodology for better enablement of day-to-day work/ including favorable remote working policies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Better access and use of technology and infrastructure will positively result in high performance of the employees and will provide effective day to day working. These days every organization has their data on a cloud facility which can be easily accessible to all the employees who are authorized for such data access. A system that should be followed by everyone in the firm for enhancing the day-to-day working.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Recently, the Covid-19 situation taught everyone that most of the work is possible to be done remotely and there is less requirement to be in the office regularly. An audit firm must understand that working remotely will reduce everyday expenditure related to employees, whether it is rent, office administration, telecommunication or electricity expense. It also provides workplace flexibility to the employees and keeps them productive without having them physically in the office.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(ix) 	Coaching and mentoring program investment, especially for women colleagues to enhance the diversity of audit leaders in the profession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One needs to understand that coaching programs and mentoring programs are for enhancing the skills and performance of an employee. Trained employees do not require much supervision as they are aware of how to perform their job. A coaching program is also known as “on the job training”. A manager assigns a certain job to employees, monitors their performance and point out mistakes and provide a suggestion for the improvement. Those managers handholding employee development are also called ‘buddies’ or this work can also be done by the performance appraisal manager.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firm should also encourage women colleagues for attending the coaching programs or can organize some special coaching only for women so that they can perform audits in better ways and will be able to enhance the diversity in the profession by becoming audit leaders. The firm should put gender diversity on the top of its agenda items as diversity brings varied perspectives to work and helps a firm do its best. The output of the firm is a well-balanced product that appeals to society and the stakeholders.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61</a:t>
            </a:fld>
            <a:endParaRPr lang="en-US" dirty="0"/>
          </a:p>
        </p:txBody>
      </p:sp>
    </p:spTree>
    <p:extLst>
      <p:ext uri="{BB962C8B-B14F-4D97-AF65-F5344CB8AC3E}">
        <p14:creationId xmlns:p14="http://schemas.microsoft.com/office/powerpoint/2010/main" val="22869219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Special policies to provide people time to rejuvenate especially after busy audit seasons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Nowadays, when employees are always overloaded with work it is the responsibility of a firm to have a special kind of policy that provides time to employees to relax for some time after a busy period of audit and assurance engagement. It looks like there is no need for these types of policies but it may motivate employees to work more efficiently. On the other hand, a happy employee is an asset to an organization or firm as he/she will have more focus on work. Offsites may be organized for team building and relaxation.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(xi) 	Focused policies and support for staff well-being, engagement and communication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Employees are the key assets of any organization. The health status of an employee directly affects his/her work behavior and performance. A firm must ensure that firm's policies focus on the well-being of the employees and do not discourage them from seeking necessary care for their health.</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firm should use effective communication for employee engagement and create a supportive organizational culture. Borrowing cross-industry intelligence, many corporate organizations provide a crèche facility to their women employees as that helps them work more easily. Many firms provide food and beverages within the office at a subsidized price. These measures create immense goodwill and loyalty in the hearts and minds of the employees.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(xii) 	An established mechanism to listen to people and their views and suggestions.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Paying attention to the employees is becoming important. Nowadays employers are required to listen to the views of their employees for the growth of the firm as well as of the employees. A firm should allow well-performing employees to suggest new ideas and their opinion for an assurance engagement or any other services provided by the firm.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firm can have a survey or suggestion box which can allow employees to state the ongoing problems and suggest solutions regarding the same. A credible employee survey and its outcome demonstrate how well people are taken care of and heard and it only takes  firm personnel about 10 minutes or less to complete a survey form. Establishing this kind of mechanism may help employers to understand the things happening around the workplace and ensure employees that they are being heard.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62</a:t>
            </a:fld>
            <a:endParaRPr lang="en-US" dirty="0"/>
          </a:p>
        </p:txBody>
      </p:sp>
    </p:spTree>
    <p:extLst>
      <p:ext uri="{BB962C8B-B14F-4D97-AF65-F5344CB8AC3E}">
        <p14:creationId xmlns:p14="http://schemas.microsoft.com/office/powerpoint/2010/main" val="9865563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Standards of recruiting people – Assessment methodology, evaluation of quality and fitment to the job and culture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Recruiting the right candidate for the job is a very much difficult task. A firm must have a methodology and criteria for identifying the fitment and selection of a candidate should be done upon fulfilling the requisite criteria.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IN" sz="1800" spc="20" dirty="0">
                <a:effectLst/>
                <a:latin typeface="Arial Narrow" panose="020B0606020202030204" pitchFamily="34" charset="0"/>
                <a:ea typeface="Calibri" panose="020F0502020204030204" pitchFamily="34" charset="0"/>
                <a:cs typeface="Calibri" panose="020F0502020204030204" pitchFamily="34" charset="0"/>
              </a:rPr>
              <a:t>The evaluation techniques and standards for the evaluation of quality and fitment to the job and culture are significant to any organization. A firm must have policies regarding the standards and basis on which the evaluation can be done for fitment to the job at the time of recruiting employees and whether the candidates are adaptable to the organisational environment.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(xiv) 	Are the employees of the firm compensated as per a defined approach where salary is mapped to the knowledge and experience level of the employee?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firm should link an employee’s compensation with his/her knowledge, experience, ethics, skills and competencies. A firm providing remuneration as per the knowledge and skills of employees will motivate the employees to work in the same organization for the long term.</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There is always a risk that employees may leave for better opportunities which will lead to the employee turnover ratio being higher. Defined policies and procedures related to compensation based on the knowledge and experience may allow stakeholders to evaluate which audit firms create a helpful environment to the performance of high-quality audits and for retention of strong performers.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Hence a firm should follow an approach to pay their employees or resource as per their eligibility, ethics, knowledge and experience.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63</a:t>
            </a:fld>
            <a:endParaRPr lang="en-US" dirty="0"/>
          </a:p>
        </p:txBody>
      </p:sp>
    </p:spTree>
    <p:extLst>
      <p:ext uri="{BB962C8B-B14F-4D97-AF65-F5344CB8AC3E}">
        <p14:creationId xmlns:p14="http://schemas.microsoft.com/office/powerpoint/2010/main" val="36804219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Number of Professionally qualified members – ACA/FCA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If an evaluation is being done for a firm that primarily offers Statutory and Tax Audit Services then only ACA/FCA should be considered for evaluation purposes. The scoring is based on the percentage of qualified chartered accountant personnel compared to total employees and partners.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(ii) 	Post Qualification Certifications obtained from professional bodies or similar </a:t>
            </a:r>
            <a:r>
              <a:rPr lang="en-US" sz="1800" b="1" spc="20" dirty="0" err="1">
                <a:effectLst/>
                <a:latin typeface="Arial Narrow" panose="020B0606020202030204" pitchFamily="34" charset="0"/>
                <a:ea typeface="Calibri" panose="020F0502020204030204" pitchFamily="34" charset="0"/>
                <a:cs typeface="Mangal" panose="02040503050203030202" pitchFamily="18" charset="0"/>
              </a:rPr>
              <a:t>organisations</a:t>
            </a:r>
            <a:r>
              <a:rPr lang="en-US" sz="1800" b="1" spc="20" dirty="0">
                <a:effectLst/>
                <a:latin typeface="Arial Narrow" panose="020B0606020202030204" pitchFamily="34" charset="0"/>
                <a:ea typeface="Calibri" panose="020F0502020204030204" pitchFamily="34" charset="0"/>
                <a:cs typeface="Mangal" panose="02040503050203030202" pitchFamily="18" charset="0"/>
              </a:rPr>
              <a:t> (DISA, IP, etc.). If a qualified resource is not available in the firm, whether the services of an expert are taken? Whether all partners have complied with CPE requirements of ICAI?</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DISA and IP are courses that are required in Information System Audits. Firms that are not involved in any Information systems audit/engagements with complex IT systems should not be rated for this competency. Firms having resources who are certified as DISA, CISA or Insolvency professional (IP) score on this point. If the firm does not have the qualified resources, then the services of an expert should be taken. All partners should comply with the CPE requirements of ICAI.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64</a:t>
            </a:fld>
            <a:endParaRPr lang="en-US" dirty="0"/>
          </a:p>
        </p:txBody>
      </p:sp>
    </p:spTree>
    <p:extLst>
      <p:ext uri="{BB962C8B-B14F-4D97-AF65-F5344CB8AC3E}">
        <p14:creationId xmlns:p14="http://schemas.microsoft.com/office/powerpoint/2010/main" val="897079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Members with Specialisation courses or Certifications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Ranking can be based on newer areas or international qualification – say, Diploma in IFRS or Firm accreditation in Ind AS or IFRS. The post-qualification specialization courses or certifications of ICAI also qualify for scoring.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65</a:t>
            </a:fld>
            <a:endParaRPr lang="en-US" dirty="0"/>
          </a:p>
        </p:txBody>
      </p:sp>
    </p:spTree>
    <p:extLst>
      <p:ext uri="{BB962C8B-B14F-4D97-AF65-F5344CB8AC3E}">
        <p14:creationId xmlns:p14="http://schemas.microsoft.com/office/powerpoint/2010/main" val="318224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a:t>
            </a:r>
            <a:r>
              <a:rPr lang="en-US" sz="1800" b="1" spc="20" dirty="0" err="1">
                <a:effectLst/>
                <a:latin typeface="Arial Narrow" panose="020B0606020202030204" pitchFamily="34" charset="0"/>
                <a:ea typeface="Calibri" panose="020F0502020204030204" pitchFamily="34" charset="0"/>
                <a:cs typeface="Mangal" panose="02040503050203030202" pitchFamily="18" charset="0"/>
              </a:rPr>
              <a:t>i</a:t>
            </a:r>
            <a:r>
              <a:rPr lang="en-US" sz="1800" b="1" spc="20" dirty="0">
                <a:effectLst/>
                <a:latin typeface="Arial Narrow" panose="020B0606020202030204" pitchFamily="34" charset="0"/>
                <a:ea typeface="Calibri" panose="020F0502020204030204" pitchFamily="34" charset="0"/>
                <a:cs typeface="Mangal" panose="02040503050203030202" pitchFamily="18" charset="0"/>
              </a:rPr>
              <a:t>) 	KPIs for performance evaluation of firms and partners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There are certain objectives as prescribed in the auditing standards of ICAI, that a practicing firm needs to be achieved by delivering quality audit and assurance services. These key objectives articulate the ideal performance results that the firm expects from its staff and partners. For measuring the completion of the objectives, a Key Performance Indicator should be developed by the practicing unit in the form of a well-defined and clearly stated document.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scoring is based upon the existence of a documented KPI measures- if the firm does have one, it gets 8 points and when it does not have one, it gets 0.</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(ii) 	Method for measurement and evaluation to be specific.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“If you can’t measure it, you can’t improve it” – Peter Drucker.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As mentioned in (</a:t>
            </a:r>
            <a:r>
              <a:rPr lang="en-US" sz="1800" spc="20" dirty="0" err="1">
                <a:effectLst/>
                <a:latin typeface="Arial Narrow" panose="020B0606020202030204" pitchFamily="34" charset="0"/>
                <a:ea typeface="Calibri" panose="020F0502020204030204" pitchFamily="34" charset="0"/>
                <a:cs typeface="Mangal" panose="02040503050203030202" pitchFamily="18" charset="0"/>
              </a:rPr>
              <a:t>i</a:t>
            </a:r>
            <a:r>
              <a:rPr lang="en-US" sz="1800" spc="20" dirty="0">
                <a:effectLst/>
                <a:latin typeface="Arial Narrow" panose="020B0606020202030204" pitchFamily="34" charset="0"/>
                <a:ea typeface="Calibri" panose="020F0502020204030204" pitchFamily="34" charset="0"/>
                <a:cs typeface="Mangal" panose="02040503050203030202" pitchFamily="18" charset="0"/>
              </a:rPr>
              <a:t>) above, that there is a need to have a KPI document in place for achieving the objectivity of audit and assurance services, but the most crucial thing is to make the method for measurement and evaluation very specific. It should not be vague, and  clarity is present in all the Key Performance Indicators. Every firm should have its performance indicator, and it is accepted to be different and unique, but as a matter of good practice firm may adopt the following most commonly used KPI’s in the auditing and accounting profession.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Net Partner Score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Client Lifespan Value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Client Acquisition Cost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Human Resource Retention Ratio</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Customer Churn Rate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Monthly Recurring Revenue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Average Revenue Per Client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mj-lt"/>
              <a:buAutoNum type="arabicPeriod"/>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Total Billable hours of partners to Fees generated ratio.</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Scoring shall be based upon the presence of such determined and specific KPIs within the firm, 8 points will be awarded if it is present and 0 in case not.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(iii) 	There is a decided frequency for the evaluation and is consistently applied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evaluation should have a specific frequency, like annually, semi-annually, quarterly and there must exist a consistency between every evaluation done, changes can be introduced but not without a proper explanation or unreasonably.  An evaluation that is done consistently with regular frequency is always considered more precise than sporadically.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Scoring will be based on the presence of such a consistent and regular frequency evaluation, 8 points will be awarded for yes as an answer and 0 in case of absence.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(iv) 	Are engagement partners reviewed based on the review results of the engagements of each partner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In an engagement quality review, the reviewer checks the significant judgements made by the engagement team and the related conclusions reached in forming the overall conclusion on the engagement and in preparing the engagement report.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engagement is led by the engagement partner and he/she is responsible for taking key decisions related to it. So, if an engagement fails to pass the quality review test, the review of the engagement partner’s performance and competency should be done, to remediate any future instance of such cases or to held accountable the one who was responsible for such audit quality.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Scoring shall be based upon the presence of such a review process for the engagement partners as a result of a review of engagement itself. 8 points shall be awarded for the existence of such a system and 0 in case of not.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br>
              <a:rPr lang="en-US" sz="1800" b="1" spc="20" dirty="0">
                <a:effectLst/>
                <a:latin typeface="Arial Narrow" panose="020B0606020202030204" pitchFamily="34" charset="0"/>
                <a:ea typeface="Calibri" panose="020F0502020204030204" pitchFamily="34" charset="0"/>
                <a:cs typeface="CenturySchoolbook"/>
              </a:rPr>
            </a:b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66</a:t>
            </a:fld>
            <a:endParaRPr lang="en-US" dirty="0"/>
          </a:p>
        </p:txBody>
      </p:sp>
    </p:spTree>
    <p:extLst>
      <p:ext uri="{BB962C8B-B14F-4D97-AF65-F5344CB8AC3E}">
        <p14:creationId xmlns:p14="http://schemas.microsoft.com/office/powerpoint/2010/main" val="31439256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35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Does the firm have a balanced mix of experienced and new Assurance partners?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An experienced Assurance partner is an asset to the firm as he/she can perform their duties more efficiently within a time framework. There is a direct relation between audit quality and experienced partners as an experienced partner have a longer tenure in the organization which increases the client-specific knowledge and hence result in improved audit quality. On the other hand, experienced Assurance partners may become biased in their judgment and decision making resulting in lower audit quality.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 new Assurance partner may bring different working techniques and high motivation to work. A firm having a balanced mix of the same can make unbiased decision making and improve the audit quality.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scoring is based on  having a balanced mix of experienced and new Assurance partners. The firm earns more points for an average age mix greater than 10 years.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68</a:t>
            </a:fld>
            <a:endParaRPr lang="en-US" dirty="0"/>
          </a:p>
        </p:txBody>
      </p:sp>
    </p:spTree>
    <p:extLst>
      <p:ext uri="{BB962C8B-B14F-4D97-AF65-F5344CB8AC3E}">
        <p14:creationId xmlns:p14="http://schemas.microsoft.com/office/powerpoint/2010/main" val="36960671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350"/>
              </a:lnSpc>
              <a:spcBef>
                <a:spcPts val="600"/>
              </a:spcBef>
              <a:spcAft>
                <a:spcPts val="600"/>
              </a:spcAft>
              <a:tabLst>
                <a:tab pos="342900" algn="l"/>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Is the firm compliant with the ICAI Code of Ethics, Companies Act 2013 and other regulatory requirements in relation to Professional Independence and Conflict of Interest?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The financial statements audited by the firms must be true and fair so that stakeholders can rely on them and for that purpose, an auditor should be truly independent. </a:t>
            </a:r>
            <a:endParaRPr lang="en-US" sz="1800" dirty="0">
              <a:solidFill>
                <a:srgbClr val="000000"/>
              </a:solidFill>
              <a:effectLst/>
              <a:latin typeface="Avenir LT Std 55 Roman"/>
              <a:ea typeface="Times New Roman" panose="02020603050405020304" pitchFamily="18" charset="0"/>
              <a:cs typeface="Avenir LT Std 55 Roman"/>
            </a:endParaRPr>
          </a:p>
          <a:p>
            <a:pPr marL="0" marR="0" algn="just">
              <a:lnSpc>
                <a:spcPts val="1350"/>
              </a:lnSpc>
              <a:spcBef>
                <a:spcPts val="0"/>
              </a:spcBef>
              <a:spcAft>
                <a:spcPts val="600"/>
              </a:spcAft>
            </a:pPr>
            <a:r>
              <a:rPr lang="en-US" sz="1800" spc="20" dirty="0">
                <a:solidFill>
                  <a:srgbClr val="000000"/>
                </a:solidFill>
                <a:effectLst/>
                <a:latin typeface="Arial Narrow" panose="020B0606020202030204" pitchFamily="34" charset="0"/>
                <a:ea typeface="Times New Roman" panose="02020603050405020304" pitchFamily="18" charset="0"/>
                <a:cs typeface="Calibri" panose="020F0502020204030204" pitchFamily="34" charset="0"/>
              </a:rPr>
              <a:t>The term ‘Professional Independence’ refers to the independence of mind that permits to conclude opinion without professional judgment being compromised. A firm should be able to perform its functions without having any conflicts of interest with the client and management. Firms can do a self-assessment of their professional independence for some audit engagements or a group of professionals.</a:t>
            </a:r>
            <a:endParaRPr lang="en-US" sz="1800" dirty="0">
              <a:solidFill>
                <a:srgbClr val="000000"/>
              </a:solidFill>
              <a:effectLst/>
              <a:latin typeface="Avenir LT Std 55 Roman"/>
              <a:ea typeface="Times New Roman" panose="02020603050405020304" pitchFamily="18" charset="0"/>
              <a:cs typeface="Avenir LT Std 55 Roman"/>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All firm personnel should be in compliance with the ICAI Code of Ethics, Companies Act 2013 and other regulatory requirements in relation to Professional Independence and Conflict of Interest.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69</a:t>
            </a:fld>
            <a:endParaRPr lang="en-US" dirty="0"/>
          </a:p>
        </p:txBody>
      </p:sp>
    </p:spTree>
    <p:extLst>
      <p:ext uri="{BB962C8B-B14F-4D97-AF65-F5344CB8AC3E}">
        <p14:creationId xmlns:p14="http://schemas.microsoft.com/office/powerpoint/2010/main" val="2376621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EB4ED7D-1E64-4270-A0D2-75A66E03C5A5}" type="slidenum">
              <a:rPr lang="en-IN" smtClean="0"/>
              <a:t>18</a:t>
            </a:fld>
            <a:endParaRPr lang="en-IN"/>
          </a:p>
        </p:txBody>
      </p:sp>
    </p:spTree>
    <p:extLst>
      <p:ext uri="{BB962C8B-B14F-4D97-AF65-F5344CB8AC3E}">
        <p14:creationId xmlns:p14="http://schemas.microsoft.com/office/powerpoint/2010/main" val="40560422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(iii)</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Is there is a 'whistle blower' policy?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4572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term ‘whistle blower’ refers to a person who raises the alarm for a fraud, scam, illegal activities and unethical practices within the firm. A policy may provide rights to the employees to report any inappropriate activity within the firm. Anonymous reporting may also be allowed within the firm and an email id should be provided to the employees to report the matter. Some of the benefits of having a ‘whistle blower’ policy have been mentioned below:</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Font typeface="Arial Narrow" panose="020B0606020202030204" pitchFamily="34" charset="0"/>
              <a:buChar char="─"/>
              <a:tabLst>
                <a:tab pos="342900" algn="l"/>
              </a:tabLst>
            </a:pPr>
            <a:r>
              <a:rPr lang="en-US" sz="1800" spc="20" dirty="0">
                <a:effectLst/>
                <a:latin typeface="Arial Narrow" panose="020B0606020202030204" pitchFamily="34" charset="0"/>
                <a:ea typeface="Times New Roman" panose="02020603050405020304" pitchFamily="18" charset="0"/>
                <a:cs typeface="Calibri" panose="020F0502020204030204" pitchFamily="34" charset="0"/>
              </a:rPr>
              <a:t>It helps to remove corruption </a:t>
            </a:r>
            <a:endParaRPr lang="en-US" sz="1800" dirty="0">
              <a:effectLst/>
              <a:latin typeface="Calibri" panose="020F0502020204030204" pitchFamily="34" charset="0"/>
              <a:ea typeface="Times New Roman" panose="02020603050405020304" pitchFamily="18" charset="0"/>
              <a:cs typeface="Arial Narrow" panose="020B0606020202030204" pitchFamily="34" charset="0"/>
            </a:endParaRPr>
          </a:p>
          <a:p>
            <a:pPr marL="342900" marR="0" lvl="0" indent="-342900" algn="just">
              <a:lnSpc>
                <a:spcPts val="1400"/>
              </a:lnSpc>
              <a:spcBef>
                <a:spcPts val="0"/>
              </a:spcBef>
              <a:spcAft>
                <a:spcPts val="600"/>
              </a:spcAft>
              <a:buFont typeface="Arial Narrow" panose="020B0606020202030204" pitchFamily="34" charset="0"/>
              <a:buChar char="─"/>
              <a:tabLst>
                <a:tab pos="342900" algn="l"/>
              </a:tabLst>
            </a:pPr>
            <a:r>
              <a:rPr lang="en-US" sz="1800" spc="20" dirty="0">
                <a:effectLst/>
                <a:latin typeface="Arial Narrow" panose="020B0606020202030204" pitchFamily="34" charset="0"/>
                <a:ea typeface="Times New Roman" panose="02020603050405020304" pitchFamily="18" charset="0"/>
                <a:cs typeface="Calibri" panose="020F0502020204030204" pitchFamily="34" charset="0"/>
              </a:rPr>
              <a:t>It helps an Employee to become more attentive about any violation of the code of conduct.</a:t>
            </a:r>
            <a:endParaRPr lang="en-US" sz="1800" dirty="0">
              <a:effectLst/>
              <a:latin typeface="Calibri" panose="020F0502020204030204" pitchFamily="34" charset="0"/>
              <a:ea typeface="Times New Roman" panose="02020603050405020304" pitchFamily="18" charset="0"/>
              <a:cs typeface="Arial Narrow" panose="020B0606020202030204" pitchFamily="34" charset="0"/>
            </a:endParaRPr>
          </a:p>
          <a:p>
            <a:pPr marL="342900" marR="0" lvl="0" indent="-342900" algn="just">
              <a:lnSpc>
                <a:spcPts val="1400"/>
              </a:lnSpc>
              <a:spcBef>
                <a:spcPts val="0"/>
              </a:spcBef>
              <a:spcAft>
                <a:spcPts val="600"/>
              </a:spcAft>
              <a:buFont typeface="Arial Narrow" panose="020B0606020202030204" pitchFamily="34" charset="0"/>
              <a:buChar char="─"/>
              <a:tabLst>
                <a:tab pos="342900" algn="l"/>
              </a:tabLst>
            </a:pPr>
            <a:r>
              <a:rPr lang="en-US" sz="1800" spc="20" dirty="0">
                <a:effectLst/>
                <a:latin typeface="Arial Narrow" panose="020B0606020202030204" pitchFamily="34" charset="0"/>
                <a:ea typeface="Times New Roman" panose="02020603050405020304" pitchFamily="18" charset="0"/>
                <a:cs typeface="Calibri" panose="020F0502020204030204" pitchFamily="34" charset="0"/>
              </a:rPr>
              <a:t>It helps to report any illegal or unethical practice </a:t>
            </a:r>
            <a:endParaRPr lang="en-US" sz="1800" dirty="0">
              <a:effectLst/>
              <a:latin typeface="Calibri" panose="020F0502020204030204" pitchFamily="34" charset="0"/>
              <a:ea typeface="Times New Roman" panose="02020603050405020304" pitchFamily="18" charset="0"/>
              <a:cs typeface="Arial Narrow" panose="020B0606020202030204" pitchFamily="34" charset="0"/>
            </a:endParaRPr>
          </a:p>
          <a:p>
            <a:pPr marL="0" marR="0" algn="just">
              <a:lnSpc>
                <a:spcPts val="1400"/>
              </a:lnSpc>
              <a:spcBef>
                <a:spcPts val="0"/>
              </a:spcBef>
              <a:spcAft>
                <a:spcPts val="600"/>
              </a:spcAft>
              <a:tabLst>
                <a:tab pos="45720" algn="l"/>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presence of the policy is necessary to identify any unseen threat to the working environment.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70</a:t>
            </a:fld>
            <a:endParaRPr lang="en-US" dirty="0"/>
          </a:p>
        </p:txBody>
      </p:sp>
    </p:spTree>
    <p:extLst>
      <p:ext uri="{BB962C8B-B14F-4D97-AF65-F5344CB8AC3E}">
        <p14:creationId xmlns:p14="http://schemas.microsoft.com/office/powerpoint/2010/main" val="5079269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i</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Number of Branches &amp; Associates and network firms and affiliates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This considers the spread of the firm’s clientele and the firm’s presence across the nation. Scoring shall be based on the number of branches &amp; associates and network firms and affiliates a firm has across the country.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Branches in the same city shall have only one point, branches in Metro and          Tier -1 cities shall have additional points, team size per branch shall have additional points.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br>
              <a:rPr lang="en-US" sz="1800" b="1" spc="20" dirty="0">
                <a:effectLst/>
                <a:latin typeface="Arial Narrow" panose="020B0606020202030204" pitchFamily="34" charset="0"/>
                <a:ea typeface="Calibri" panose="020F0502020204030204" pitchFamily="34" charset="0"/>
                <a:cs typeface="Calibri" panose="020F0502020204030204" pitchFamily="34" charset="0"/>
              </a:rPr>
            </a:b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71</a:t>
            </a:fld>
            <a:endParaRPr lang="en-US" dirty="0"/>
          </a:p>
        </p:txBody>
      </p:sp>
    </p:spTree>
    <p:extLst>
      <p:ext uri="{BB962C8B-B14F-4D97-AF65-F5344CB8AC3E}">
        <p14:creationId xmlns:p14="http://schemas.microsoft.com/office/powerpoint/2010/main" val="16158315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 	Are branch level activities </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centralised</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a:t>
            </a:r>
            <a:r>
              <a:rPr lang="en-US" sz="1800" b="1" spc="20" dirty="0" err="1">
                <a:effectLst/>
                <a:latin typeface="Arial Narrow" panose="020B0606020202030204" pitchFamily="34" charset="0"/>
                <a:ea typeface="Calibri" panose="020F0502020204030204" pitchFamily="34" charset="0"/>
                <a:cs typeface="Calibri" panose="020F0502020204030204" pitchFamily="34" charset="0"/>
              </a:rPr>
              <a:t>decentralised</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 in accounting, Invoicing, and Payroll processing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2397760" algn="ctr"/>
              </a:tabLs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Scoring based on whether policies are uniformly followed in the activities of accounting, invoicing, payroll processing across all branches. Complete automation is not a mandate.</a:t>
            </a:r>
            <a:r>
              <a:rPr lang="en-US" sz="1800" spc="20" dirty="0">
                <a:effectLst/>
                <a:latin typeface="Arial Narrow" panose="020B0606020202030204" pitchFamily="34" charset="0"/>
                <a:ea typeface="Calibri" panose="020F0502020204030204" pitchFamily="34" charset="0"/>
                <a:cs typeface="Mangal" panose="02040503050203030202" pitchFamily="18" charset="0"/>
              </a:rPr>
              <a:t> Under centralization, the decisions related to accounting, invoicing and payroll processing are taken by the management of the Head Office and the rest of the branches make sure that they are well implemented and followed.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Where under decentralization every branch has its own set of policies and procedures regarding these activities.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72</a:t>
            </a:fld>
            <a:endParaRPr lang="en-US" dirty="0"/>
          </a:p>
        </p:txBody>
      </p:sp>
    </p:spTree>
    <p:extLst>
      <p:ext uri="{BB962C8B-B14F-4D97-AF65-F5344CB8AC3E}">
        <p14:creationId xmlns:p14="http://schemas.microsoft.com/office/powerpoint/2010/main" val="9605283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600"/>
              </a:spcBef>
              <a:spcAft>
                <a:spcPts val="600"/>
              </a:spcAft>
              <a:tabLst>
                <a:tab pos="342900" algn="l"/>
                <a:tab pos="2397760" algn="ctr"/>
              </a:tabLs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(iii)</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a:t>
            </a:r>
            <a:r>
              <a:rPr lang="en-US" sz="1800" b="1" spc="20" dirty="0">
                <a:effectLst/>
                <a:latin typeface="Arial Narrow" panose="020B0606020202030204" pitchFamily="34" charset="0"/>
                <a:ea typeface="Calibri" panose="020F0502020204030204" pitchFamily="34" charset="0"/>
                <a:cs typeface="Calibri" panose="020F0502020204030204" pitchFamily="34" charset="0"/>
              </a:rPr>
              <a:t>Physical &amp; Logical Security of Information are extended and implemented across locations?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There has to be physical and logical security of information extended and implemented across all the locations where the firm has a branch office and a decentralized mode of working exists.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Physical Security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Physical security prohibits the unauthorized access of facilities, IT resources, equipment’s to protect them from threats and unwanted damages. Example of some physical securities are as follows: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CCTV surveillance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Security guards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Protective barriers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Locks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Access control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Perimeter intrusion detection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Deterrent systems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Fire protection, </a:t>
            </a:r>
            <a:r>
              <a:rPr lang="en-US" sz="1800" spc="20" dirty="0" err="1">
                <a:effectLst/>
                <a:latin typeface="Arial Narrow" panose="020B0606020202030204" pitchFamily="34" charset="0"/>
                <a:ea typeface="Calibri" panose="020F0502020204030204" pitchFamily="34" charset="0"/>
                <a:cs typeface="Mangal" panose="02040503050203030202" pitchFamily="18" charset="0"/>
              </a:rPr>
              <a:t>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administration department of the firm and the firm personnel should be trained to prevent tailgating by strangers. Tailgaters are people who follow behind authorized personnel when he/ she opens an access door to an office floor. Employees and security guards should be skeptical of such people who do not carry firm access cards.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Logical Security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This comprises security safeguards for a firm with respect to its information technology like user identification, password access, authenticating, access right, and authority levels. These securities ensure that only a person with desired user access and authority can perform functions on the network or workstations. Authentication measures are most commonly used these days in the cybersecurity space.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An example of the authentication measure is as follows: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Token authentication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Biometric Measures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PIN Authentication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Passcode/Passwords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User Profile Permissions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nSpc>
                <a:spcPts val="1400"/>
              </a:lnSpc>
              <a:spcBef>
                <a:spcPts val="0"/>
              </a:spcBef>
              <a:spcAft>
                <a:spcPts val="600"/>
              </a:spcAft>
              <a:buFont typeface="Symbol" panose="05050102010706020507" pitchFamily="18" charset="2"/>
              <a:buChar char=""/>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Segmentations etc.</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Scoring shall be determined by the presence of any or all above-mentioned securities measures at all the locations where a firm has a place of working.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73</a:t>
            </a:fld>
            <a:endParaRPr lang="en-US" dirty="0"/>
          </a:p>
        </p:txBody>
      </p:sp>
    </p:spTree>
    <p:extLst>
      <p:ext uri="{BB962C8B-B14F-4D97-AF65-F5344CB8AC3E}">
        <p14:creationId xmlns:p14="http://schemas.microsoft.com/office/powerpoint/2010/main" val="2807586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a:lnSpc>
                <a:spcPts val="1400"/>
              </a:lnSpc>
              <a:spcBef>
                <a:spcPts val="0"/>
              </a:spcBef>
              <a:spcAft>
                <a:spcPts val="600"/>
              </a:spcAft>
              <a:buSzPts val="1100"/>
              <a:buFont typeface="+mj-lt"/>
              <a:buNone/>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Are there adequate DA tools and IT infrastructure available and are they being used for the relevant assignment?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Data analytics (DA) tool helps in optimizing as well as automating tasks that are repetitive in nature, and if done with the help of DA tools can save time and effort of the firm. IT infrastructure facilitates the smooth running of operations as well as support to the DA tools and various other automated tools, so they are a major driving force in the successful delivery of quality services.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firm has to make sure that there is adequate availability and use of DA tools and IT infrastructure for relevant audit assignments. Scoring shall be determined based on such availability, adequacy and use for the firm engagements. The firm’s MIS would collate this data.</a:t>
            </a:r>
            <a:r>
              <a:rPr lang="en-US" sz="1800" spc="20" dirty="0">
                <a:effectLst/>
                <a:latin typeface="Arial Narrow" panose="020B0606020202030204" pitchFamily="34" charset="0"/>
                <a:ea typeface="Cambria" panose="02040503050406030204" pitchFamily="18" charset="0"/>
                <a:cs typeface="Cambria" panose="02040503050406030204" pitchFamily="18" charset="0"/>
              </a:rPr>
              <a:t>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r>
              <a:rPr lang="en-US" sz="1800" b="1" spc="20" dirty="0">
                <a:effectLst/>
                <a:latin typeface="Arial Narrow" panose="020B0606020202030204" pitchFamily="34" charset="0"/>
                <a:ea typeface="Calibri" panose="020F0502020204030204" pitchFamily="34" charset="0"/>
                <a:cs typeface="Mangal" panose="02040503050203030202" pitchFamily="18" charset="0"/>
              </a:rPr>
              <a:t>I</a:t>
            </a: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74</a:t>
            </a:fld>
            <a:endParaRPr lang="en-US" dirty="0"/>
          </a:p>
        </p:txBody>
      </p:sp>
    </p:spTree>
    <p:extLst>
      <p:ext uri="{BB962C8B-B14F-4D97-AF65-F5344CB8AC3E}">
        <p14:creationId xmlns:p14="http://schemas.microsoft.com/office/powerpoint/2010/main" val="13625832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just">
              <a:lnSpc>
                <a:spcPts val="1400"/>
              </a:lnSpc>
              <a:spcBef>
                <a:spcPts val="0"/>
              </a:spcBef>
              <a:spcAft>
                <a:spcPts val="600"/>
              </a:spcAft>
              <a:buSzPts val="1100"/>
              <a:buFont typeface="+mj-lt"/>
              <a:buAutoNum type="romanLcParenBoth"/>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Is the infrastructure adequate in terms of internet/intranet network bandwidth/VPN/Wi-Fi etc. for remote working?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Network infrastructure provides network connectivity, communication, operations and management of an enterprise network. The </a:t>
            </a:r>
            <a:r>
              <a:rPr lang="en-IN" sz="1800" spc="20" dirty="0">
                <a:effectLst/>
                <a:latin typeface="Arial Narrow" panose="020B0606020202030204" pitchFamily="34" charset="0"/>
                <a:ea typeface="Calibri" panose="020F0502020204030204" pitchFamily="34" charset="0"/>
                <a:cs typeface="Mangal" panose="02040503050203030202" pitchFamily="18" charset="0"/>
              </a:rPr>
              <a:t>infrastructure has to be adequate in terms of Bandwidth speed running through various modes like LAN/WAN/VPN and Wi-fi for remote working.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IN" sz="1800" spc="20" dirty="0">
                <a:effectLst/>
                <a:latin typeface="Arial Narrow" panose="020B0606020202030204" pitchFamily="34" charset="0"/>
                <a:ea typeface="Calibri" panose="020F0502020204030204" pitchFamily="34" charset="0"/>
                <a:cs typeface="Mangal" panose="02040503050203030202" pitchFamily="18" charset="0"/>
              </a:rPr>
              <a:t>Following are some bandwidth estimates as per  research done by www.business.org: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ts val="1400"/>
              </a:lnSpc>
              <a:spcBef>
                <a:spcPts val="200"/>
              </a:spcBef>
              <a:spcAft>
                <a:spcPts val="200"/>
              </a:spcAft>
            </a:pPr>
            <a:r>
              <a:rPr lang="en-IN" sz="1800" b="1" spc="20" dirty="0">
                <a:effectLst/>
                <a:latin typeface="Arial Narrow" panose="020B0606020202030204" pitchFamily="34" charset="0"/>
                <a:ea typeface="Times New Roman" panose="02020603050405020304" pitchFamily="18" charset="0"/>
                <a:cs typeface="Arial" panose="020B0604020202020204" pitchFamily="34" charset="0"/>
              </a:rPr>
              <a:t>Internet speed (dow</a:t>
            </a:r>
            <a:r>
              <a:rPr lang="en-IN" sz="1800" b="1" spc="2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nload)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ts val="1400"/>
              </a:lnSpc>
              <a:spcBef>
                <a:spcPts val="200"/>
              </a:spcBef>
              <a:spcAft>
                <a:spcPts val="200"/>
              </a:spcAft>
            </a:pPr>
            <a:r>
              <a:rPr lang="en-IN" sz="1800" b="1" spc="2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Number of connected users/devices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ts val="1400"/>
              </a:lnSpc>
              <a:spcBef>
                <a:spcPts val="200"/>
              </a:spcBef>
              <a:spcAft>
                <a:spcPts val="200"/>
              </a:spcAft>
            </a:pPr>
            <a:r>
              <a:rPr lang="en-IN" sz="1800" b="1" spc="20" dirty="0">
                <a:solidFill>
                  <a:srgbClr val="000000"/>
                </a:solidFill>
                <a:effectLst/>
                <a:latin typeface="Arial Narrow" panose="020B0606020202030204" pitchFamily="34" charset="0"/>
                <a:ea typeface="Times New Roman" panose="02020603050405020304" pitchFamily="18" charset="0"/>
                <a:cs typeface="Arial" panose="020B0604020202020204" pitchFamily="34" charset="0"/>
              </a:rPr>
              <a:t>What you can do</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5 Mbps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1 or 2</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Online browsing, research, email</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25 Mbps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3 to 5</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Large- file downloading, basic Wi-Fi, business communication</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75 Mbps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5 to 10</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Video streaming, frequent file sharing, numerous POS transactions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150 Mbps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10 to 15</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Frequent cloud computing, video conferencing, data backups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250 Mbps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15 to 20</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Server hosting, seamless streaming and conferencing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500 Mbps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20 to 30</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Multiple-server hosting, constant cloud-based computing, heavy online backups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1 Gbps (1,000 Mbps)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30+</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200"/>
              </a:spcBef>
              <a:spcAft>
                <a:spcPts val="200"/>
              </a:spcAft>
            </a:pPr>
            <a:r>
              <a:rPr lang="en-IN" sz="1800" spc="20" dirty="0">
                <a:effectLst/>
                <a:latin typeface="Arial Narrow" panose="020B0606020202030204" pitchFamily="34" charset="0"/>
                <a:ea typeface="Times New Roman" panose="02020603050405020304" pitchFamily="18" charset="0"/>
                <a:cs typeface="Arial" panose="020B0604020202020204" pitchFamily="34" charset="0"/>
              </a:rPr>
              <a:t>Extreme-speed operating for enterprise-ready offices with near-zero interruptions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600"/>
              </a:spcBef>
              <a:spcAft>
                <a:spcPts val="600"/>
              </a:spcAft>
            </a:pPr>
            <a:r>
              <a:rPr lang="en-IN" sz="1800" spc="20" dirty="0">
                <a:effectLst/>
                <a:latin typeface="Arial Narrow" panose="020B0606020202030204" pitchFamily="34" charset="0"/>
                <a:ea typeface="Calibri" panose="020F0502020204030204" pitchFamily="34" charset="0"/>
                <a:cs typeface="Mangal" panose="02040503050203030202" pitchFamily="18" charset="0"/>
              </a:rPr>
              <a:t>Please note these are just estimates, and if a firm has a more evident source with respect to the adequacy same shall be considered sufficient for fulfilling the scoring criteria. The goal is to provide a seamless flow of transactions and communication within the organisation. </a:t>
            </a:r>
            <a:r>
              <a:rPr lang="en-IN" sz="1800" spc="20" dirty="0" err="1">
                <a:effectLst/>
                <a:latin typeface="Arial Narrow" panose="020B0606020202030204" pitchFamily="34" charset="0"/>
                <a:ea typeface="Calibri" panose="020F0502020204030204" pitchFamily="34" charset="0"/>
                <a:cs typeface="Mangal" panose="02040503050203030202" pitchFamily="18" charset="0"/>
              </a:rPr>
              <a:t>Datacards</a:t>
            </a:r>
            <a:r>
              <a:rPr lang="en-IN" sz="1800" spc="20" dirty="0">
                <a:effectLst/>
                <a:latin typeface="Arial Narrow" panose="020B0606020202030204" pitchFamily="34" charset="0"/>
                <a:ea typeface="Calibri" panose="020F0502020204030204" pitchFamily="34" charset="0"/>
                <a:cs typeface="Mangal" panose="02040503050203030202" pitchFamily="18" charset="0"/>
              </a:rPr>
              <a:t> may be provided to employees working remotely from client locations of at least 5 Mbps internet speed.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IN" sz="1800" spc="20" dirty="0">
                <a:effectLst/>
                <a:latin typeface="Arial Narrow" panose="020B0606020202030204" pitchFamily="34" charset="0"/>
                <a:ea typeface="Calibri" panose="020F0502020204030204" pitchFamily="34" charset="0"/>
                <a:cs typeface="Mangal" panose="02040503050203030202" pitchFamily="18" charset="0"/>
              </a:rPr>
              <a:t>Scoring shall be based on presence of the adequate infrastructure promoting network connectivity and 12 points shall be awarded for an affirmative answer.</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br>
              <a:rPr lang="en-US" sz="1800" dirty="0">
                <a:effectLst/>
                <a:latin typeface="Calibri" panose="020F0502020204030204" pitchFamily="34" charset="0"/>
                <a:ea typeface="Calibri" panose="020F0502020204030204" pitchFamily="34" charset="0"/>
                <a:cs typeface="Mangal" panose="02040503050203030202" pitchFamily="18" charset="0"/>
              </a:rPr>
            </a:b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75</a:t>
            </a:fld>
            <a:endParaRPr lang="en-US" dirty="0"/>
          </a:p>
        </p:txBody>
      </p:sp>
    </p:spTree>
    <p:extLst>
      <p:ext uri="{BB962C8B-B14F-4D97-AF65-F5344CB8AC3E}">
        <p14:creationId xmlns:p14="http://schemas.microsoft.com/office/powerpoint/2010/main" val="2516476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60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word “Credentials” means “a qualification, achievement, quality, or aspect of a person's background, especially when used to indicate their suitability for something.” Practice credentials act as a differentiating parameter of a firm or in other words what makes a firm a testimony of quality with respect to services delivered by them.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For negative scoring in this section, it is clarified that a firm will attract negative scoring only once for a particular incident and that too under the first clause of this section to which it is applied.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a:t>
            </a:r>
            <a:r>
              <a:rPr lang="en-US" sz="1800" b="1" spc="20" dirty="0" err="1">
                <a:effectLst/>
                <a:latin typeface="Arial Narrow" panose="020B0606020202030204" pitchFamily="34" charset="0"/>
                <a:ea typeface="Calibri" panose="020F0502020204030204" pitchFamily="34" charset="0"/>
                <a:cs typeface="Mangal" panose="02040503050203030202" pitchFamily="18" charset="0"/>
              </a:rPr>
              <a:t>i</a:t>
            </a:r>
            <a:r>
              <a:rPr lang="en-US" sz="1800" b="1" spc="20" dirty="0">
                <a:effectLst/>
                <a:latin typeface="Arial Narrow" panose="020B0606020202030204" pitchFamily="34" charset="0"/>
                <a:ea typeface="Calibri" panose="020F0502020204030204" pitchFamily="34" charset="0"/>
                <a:cs typeface="Mangal" panose="02040503050203030202" pitchFamily="18" charset="0"/>
              </a:rPr>
              <a:t>) 	Is the firm ICAI Peer Review certified?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Any practice unit can seek Suo-Moto peer review from the ICAI peer review board, and after considering the report of the Reviewer, Peer Review Board issues a Peer Review Certificate to the practice unit.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Peer review certificate is  well-accepted proof that the firm does have quality in the services provided by them, and all the standards and ethics involving the code of conduct have been followed.</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This audit quality indicator is to encourage firms to get themselves reviewed and have a culture of quality delivery of services within the entity.</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76</a:t>
            </a:fld>
            <a:endParaRPr lang="en-US" dirty="0"/>
          </a:p>
        </p:txBody>
      </p:sp>
    </p:spTree>
    <p:extLst>
      <p:ext uri="{BB962C8B-B14F-4D97-AF65-F5344CB8AC3E}">
        <p14:creationId xmlns:p14="http://schemas.microsoft.com/office/powerpoint/2010/main" val="246832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Empanelment with RBI and C&amp;AG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RBI and C&amp;AG are the two most important regulatory bodies as they specify the norms and eligibility criteria of Chartered Accountant Firms to get selected as Statutory Auditor of Banks and Public Sector Undertakings.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tabLst>
                <a:tab pos="342900" algn="l"/>
              </a:tabLst>
            </a:pPr>
            <a:r>
              <a:rPr lang="en-US" sz="1800" spc="20" dirty="0">
                <a:effectLst/>
                <a:latin typeface="Arial Narrow" panose="020B0606020202030204" pitchFamily="34" charset="0"/>
                <a:ea typeface="Calibri" panose="020F0502020204030204" pitchFamily="34" charset="0"/>
                <a:cs typeface="Mangal" panose="02040503050203030202" pitchFamily="18" charset="0"/>
              </a:rPr>
              <a:t>Scoring shall be determined based on the CA firm’s empanelment with both the regulatory bodies.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br>
              <a:rPr lang="en-US" sz="1800" b="1" spc="20" dirty="0">
                <a:effectLst/>
                <a:latin typeface="Arial Narrow" panose="020B0606020202030204" pitchFamily="34" charset="0"/>
                <a:ea typeface="Calibri" panose="020F0502020204030204" pitchFamily="34" charset="0"/>
                <a:cs typeface="Mangal" panose="02040503050203030202" pitchFamily="18" charset="0"/>
              </a:rPr>
            </a:b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77</a:t>
            </a:fld>
            <a:endParaRPr lang="en-US" dirty="0"/>
          </a:p>
        </p:txBody>
      </p:sp>
    </p:spTree>
    <p:extLst>
      <p:ext uri="{BB962C8B-B14F-4D97-AF65-F5344CB8AC3E}">
        <p14:creationId xmlns:p14="http://schemas.microsoft.com/office/powerpoint/2010/main" val="5728967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Is there an advisory as well as a decision, to not allot work due to unsatisfactory performance by the CAG office?	</a:t>
            </a:r>
            <a:r>
              <a:rPr lang="en-US" sz="1800" dirty="0">
                <a:effectLst/>
                <a:latin typeface="Calibri" panose="020F0502020204030204" pitchFamily="34" charset="0"/>
                <a:ea typeface="Calibri" panose="020F0502020204030204" pitchFamily="34" charset="0"/>
                <a:cs typeface="Mangal" panose="02040503050203030202" pitchFamily="18" charset="0"/>
              </a:rPr>
              <a:t>	</a:t>
            </a: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There are certain norms laid down by C&amp;AG regarding eligibility for a Chartered Accountancy firm to be appointed as statutory auditor. All the </a:t>
            </a:r>
            <a:r>
              <a:rPr lang="en-US" sz="1800" spc="20" dirty="0" err="1">
                <a:effectLst/>
                <a:latin typeface="Arial Narrow" panose="020B0606020202030204" pitchFamily="34" charset="0"/>
                <a:ea typeface="Calibri" panose="020F0502020204030204" pitchFamily="34" charset="0"/>
                <a:cs typeface="Mangal" panose="02040503050203030202" pitchFamily="18" charset="0"/>
              </a:rPr>
              <a:t>empanelled</a:t>
            </a:r>
            <a:r>
              <a:rPr lang="en-US" sz="1800" spc="20" dirty="0">
                <a:effectLst/>
                <a:latin typeface="Arial Narrow" panose="020B0606020202030204" pitchFamily="34" charset="0"/>
                <a:ea typeface="Calibri" panose="020F0502020204030204" pitchFamily="34" charset="0"/>
                <a:cs typeface="Mangal" panose="02040503050203030202" pitchFamily="18" charset="0"/>
              </a:rPr>
              <a:t> firms/LLPs are awarded points.  The point score is based upon the experience of the firm/LLP, the number of Chartered Accountant (CA) partners and their association with the firm/LLP, and the number of CA employees. It is a point-based method where after fulfilling the given criteria points are awarded. In that context, there are 3 cases where there can be a deduction of points as well as debarment from allotment of audits to the firm. These are as follows: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SzPts val="1300"/>
              <a:buFont typeface="Symbol" panose="05050102010706020507" pitchFamily="18" charset="2"/>
              <a:buChar char=""/>
              <a:tabLst>
                <a:tab pos="342900" algn="l"/>
              </a:tabLst>
            </a:pPr>
            <a:r>
              <a:rPr lang="en-US" sz="1800" b="1" spc="20" dirty="0">
                <a:effectLst/>
                <a:latin typeface="Arial Narrow" panose="020B0606020202030204" pitchFamily="34" charset="0"/>
                <a:ea typeface="Times New Roman" panose="02020603050405020304" pitchFamily="18" charset="0"/>
                <a:cs typeface="Calibri" panose="020F0502020204030204" pitchFamily="34" charset="0"/>
              </a:rPr>
              <a:t>Refusal of Audit: </a:t>
            </a:r>
            <a:r>
              <a:rPr lang="en-US" sz="1800" spc="20" dirty="0">
                <a:effectLst/>
                <a:latin typeface="Arial Narrow" panose="020B0606020202030204" pitchFamily="34" charset="0"/>
                <a:ea typeface="Times New Roman" panose="02020603050405020304" pitchFamily="18" charset="0"/>
                <a:cs typeface="Calibri" panose="020F0502020204030204" pitchFamily="34" charset="0"/>
              </a:rPr>
              <a:t>In case, in the immediately preceding year, the firm/LLP had refused the audit assigned to it by this office, for reasons other than being disqualified to act as auditor of the assigned audit under the provisions of any Act/statute or conditions issued by this office etc.  In case, the firm refuses the allotted audit for the second time, the firm would not be empaneled from the subsequent year</a:t>
            </a:r>
            <a:r>
              <a:rPr lang="en-US" sz="1800" spc="20" baseline="-25000" dirty="0">
                <a:effectLst/>
                <a:latin typeface="Arial Narrow" panose="020B0606020202030204" pitchFamily="34" charset="0"/>
                <a:ea typeface="Times New Roman" panose="02020603050405020304" pitchFamily="18" charset="0"/>
                <a:cs typeface="Calibri" panose="020F0502020204030204" pitchFamily="34" charset="0"/>
              </a:rPr>
              <a: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SzPts val="1300"/>
              <a:buFont typeface="Symbol" panose="05050102010706020507" pitchFamily="18" charset="2"/>
              <a:buChar char=""/>
              <a:tabLst>
                <a:tab pos="342900" algn="l"/>
              </a:tabLst>
            </a:pPr>
            <a:r>
              <a:rPr lang="en-US" sz="1800" b="1" spc="20" dirty="0">
                <a:effectLst/>
                <a:latin typeface="Arial Narrow" panose="020B0606020202030204" pitchFamily="34" charset="0"/>
                <a:ea typeface="Times New Roman" panose="02020603050405020304" pitchFamily="18" charset="0"/>
                <a:cs typeface="Calibri" panose="020F0502020204030204" pitchFamily="34" charset="0"/>
              </a:rPr>
              <a:t>Professional Misconduct: </a:t>
            </a:r>
            <a:r>
              <a:rPr lang="en-US" sz="1800" spc="20" dirty="0">
                <a:effectLst/>
                <a:latin typeface="Arial Narrow" panose="020B0606020202030204" pitchFamily="34" charset="0"/>
                <a:ea typeface="Times New Roman" panose="02020603050405020304" pitchFamily="18" charset="0"/>
                <a:cs typeface="Calibri" panose="020F0502020204030204" pitchFamily="34" charset="0"/>
              </a:rPr>
              <a:t>The sole-proprietor, partner/s and employee/s who is/are held guilty of professional misconduct during the previous year under the Chartered Accountants Act 1949. Apart from deduction of points, the firm/LLP would not be given any credit for the said Chartered Accountant(s).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342900" marR="0" lvl="0" indent="-342900" algn="just">
              <a:lnSpc>
                <a:spcPts val="1400"/>
              </a:lnSpc>
              <a:spcBef>
                <a:spcPts val="0"/>
              </a:spcBef>
              <a:spcAft>
                <a:spcPts val="600"/>
              </a:spcAft>
              <a:buSzPts val="1300"/>
              <a:buFont typeface="Symbol" panose="05050102010706020507" pitchFamily="18" charset="2"/>
              <a:buChar char=""/>
              <a:tabLst>
                <a:tab pos="342900" algn="l"/>
              </a:tabLst>
            </a:pPr>
            <a:r>
              <a:rPr lang="en-US" sz="1800" b="1" spc="20" dirty="0">
                <a:effectLst/>
                <a:latin typeface="Arial Narrow" panose="020B0606020202030204" pitchFamily="34" charset="0"/>
                <a:ea typeface="Times New Roman" panose="02020603050405020304" pitchFamily="18" charset="0"/>
                <a:cs typeface="Calibri" panose="020F0502020204030204" pitchFamily="34" charset="0"/>
              </a:rPr>
              <a:t>Unsatisfactory performance: </a:t>
            </a:r>
            <a:r>
              <a:rPr lang="en-US" sz="1800" spc="20" dirty="0">
                <a:effectLst/>
                <a:latin typeface="Arial Narrow" panose="020B0606020202030204" pitchFamily="34" charset="0"/>
                <a:ea typeface="Times New Roman" panose="02020603050405020304" pitchFamily="18" charset="0"/>
                <a:cs typeface="Calibri" panose="020F0502020204030204" pitchFamily="34" charset="0"/>
              </a:rPr>
              <a:t>In case the performance of the firm/LLP was found unsatisfactory and the firm/LLP was issued an advisory by this office to be more careful in the future in the immediately preceding year.</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Times New Roman" panose="02020603050405020304" pitchFamily="18" charset="0"/>
                <a:cs typeface="Calibri" panose="020F0502020204030204" pitchFamily="34" charset="0"/>
              </a:rPr>
              <a:t>If a firm falls under any of the above categories and a warning for future years has been issued or a decision for non-allotment has been taken by the C&amp;AG, then the firm will attract a negative scoring of 5 points. If there are no such decisions or advisory, no deductions shall be done.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78</a:t>
            </a:fld>
            <a:endParaRPr lang="en-US" dirty="0"/>
          </a:p>
        </p:txBody>
      </p:sp>
    </p:spTree>
    <p:extLst>
      <p:ext uri="{BB962C8B-B14F-4D97-AF65-F5344CB8AC3E}">
        <p14:creationId xmlns:p14="http://schemas.microsoft.com/office/powerpoint/2010/main" val="1527507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 Have any Government Bodies/ Authorities evaluated the performance of the firm to the extent of debarment/ blacklisting?</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government bodies like NFRA has the power to debar the members/ firms from practicing,  as a member of ICAI between 6 months to 10 years as may be decided, where the matters of professional or other misconduct committed is concerned. The Civil courts with the power entrusted in them from Code or Criminal Procedure, 1908, can give similar decisions but the timeline differs from case to case, if there is debarment for a lifetime, then no point of AQMM arises in the first place.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All such firms which have been debarred/ blacklisted will attract a negative scoring of 10 points from the total AQMM scoring, and no deduction shall happen wherein no such blacklisting is done.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79</a:t>
            </a:fld>
            <a:endParaRPr lang="en-US" dirty="0"/>
          </a:p>
        </p:txBody>
      </p:sp>
    </p:spTree>
    <p:extLst>
      <p:ext uri="{BB962C8B-B14F-4D97-AF65-F5344CB8AC3E}">
        <p14:creationId xmlns:p14="http://schemas.microsoft.com/office/powerpoint/2010/main" val="3192289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EB4ED7D-1E64-4270-A0D2-75A66E03C5A5}" type="slidenum">
              <a:rPr lang="en-IN" smtClean="0"/>
              <a:t>19</a:t>
            </a:fld>
            <a:endParaRPr lang="en-IN"/>
          </a:p>
        </p:txBody>
      </p:sp>
    </p:spTree>
    <p:extLst>
      <p:ext uri="{BB962C8B-B14F-4D97-AF65-F5344CB8AC3E}">
        <p14:creationId xmlns:p14="http://schemas.microsoft.com/office/powerpoint/2010/main" val="19000237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Any negative assessment in the report of the Quality Review Board?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If a firm has a negative assessment by the quality review board of ICAI, then the firm will attract a negative scoring of 5 points.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80</a:t>
            </a:fld>
            <a:endParaRPr lang="en-US" dirty="0"/>
          </a:p>
        </p:txBody>
      </p:sp>
    </p:spTree>
    <p:extLst>
      <p:ext uri="{BB962C8B-B14F-4D97-AF65-F5344CB8AC3E}">
        <p14:creationId xmlns:p14="http://schemas.microsoft.com/office/powerpoint/2010/main" val="5619242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342900" algn="just">
              <a:lnSpc>
                <a:spcPts val="1400"/>
              </a:lnSpc>
              <a:spcBef>
                <a:spcPts val="0"/>
              </a:spcBef>
              <a:spcAft>
                <a:spcPts val="600"/>
              </a:spcAft>
              <a:tabLst>
                <a:tab pos="342900" algn="l"/>
              </a:tabLs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(vi) 	Has there been a case of professional misconduct on the part of a member of the firm where he has been proved guilty?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Mangal" panose="02040503050203030202" pitchFamily="18" charset="0"/>
              </a:rPr>
              <a:t>The First and Second schedule of The Chartered Accountants Act 1949, lays down the clauses which amount to professional misconduct. If a member of the firm is found guilty of such misconduct and there has been a decision order passed with respect to the same, then the firm will attract a negative score of 5 points. There shall be no such deductions when no such misconducts exist.</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81</a:t>
            </a:fld>
            <a:endParaRPr lang="en-US" dirty="0"/>
          </a:p>
        </p:txBody>
      </p:sp>
    </p:spTree>
    <p:extLst>
      <p:ext uri="{BB962C8B-B14F-4D97-AF65-F5344CB8AC3E}">
        <p14:creationId xmlns:p14="http://schemas.microsoft.com/office/powerpoint/2010/main" val="27046854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5"/>
          </p:nvPr>
        </p:nvSpPr>
        <p:spPr/>
        <p:txBody>
          <a:bodyPr/>
          <a:lstStyle/>
          <a:p>
            <a:fld id="{8A704F66-7887-3044-974F-B859F57F48BD}" type="slidenum">
              <a:rPr lang="en-US" smtClean="0"/>
              <a:t>82</a:t>
            </a:fld>
            <a:endParaRPr lang="en-US" dirty="0"/>
          </a:p>
        </p:txBody>
      </p:sp>
    </p:spTree>
    <p:extLst>
      <p:ext uri="{BB962C8B-B14F-4D97-AF65-F5344CB8AC3E}">
        <p14:creationId xmlns:p14="http://schemas.microsoft.com/office/powerpoint/2010/main" val="42040464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5"/>
          </p:nvPr>
        </p:nvSpPr>
        <p:spPr/>
        <p:txBody>
          <a:bodyPr/>
          <a:lstStyle/>
          <a:p>
            <a:fld id="{8A704F66-7887-3044-974F-B859F57F48BD}" type="slidenum">
              <a:rPr lang="en-US" smtClean="0"/>
              <a:t>83</a:t>
            </a:fld>
            <a:endParaRPr lang="en-US" dirty="0"/>
          </a:p>
        </p:txBody>
      </p:sp>
    </p:spTree>
    <p:extLst>
      <p:ext uri="{BB962C8B-B14F-4D97-AF65-F5344CB8AC3E}">
        <p14:creationId xmlns:p14="http://schemas.microsoft.com/office/powerpoint/2010/main" val="22633591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Newly added</a:t>
            </a:r>
            <a:endParaRPr lang="en-IN" dirty="0"/>
          </a:p>
        </p:txBody>
      </p:sp>
    </p:spTree>
    <p:extLst>
      <p:ext uri="{BB962C8B-B14F-4D97-AF65-F5344CB8AC3E}">
        <p14:creationId xmlns:p14="http://schemas.microsoft.com/office/powerpoint/2010/main" val="3792908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68F3AE3-CEF6-4259-8A00-C7349D7A1A10}"/>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0FDA166F-FCAB-4DC3-AC3D-963F0DE334C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baseline="28000"/>
              <a:t>1</a:t>
            </a:r>
            <a:r>
              <a:rPr lang="en-IN" altLang="en-US" baseline="30000"/>
              <a:t> </a:t>
            </a:r>
            <a:r>
              <a:rPr lang="en-IN" altLang="en-US"/>
              <a:t>Board do not carry out re-audit and restricts its review to the published financial statements only.</a:t>
            </a:r>
            <a:endParaRPr lang="en-US" altLang="en-US"/>
          </a:p>
        </p:txBody>
      </p:sp>
      <p:sp>
        <p:nvSpPr>
          <p:cNvPr id="28676" name="Slide Number Placeholder 3">
            <a:extLst>
              <a:ext uri="{FF2B5EF4-FFF2-40B4-BE49-F238E27FC236}">
                <a16:creationId xmlns:a16="http://schemas.microsoft.com/office/drawing/2014/main" id="{6F79A457-F145-4C8A-A5D9-A65530511A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Times New Roman" panose="02020603050405020304" pitchFamily="18" charset="0"/>
              </a:defRPr>
            </a:lvl1pPr>
            <a:lvl2pPr marL="742950" indent="-285750" defTabSz="930275">
              <a:defRPr sz="2400">
                <a:solidFill>
                  <a:schemeClr val="tx1"/>
                </a:solidFill>
                <a:latin typeface="Times New Roman" panose="02020603050405020304" pitchFamily="18" charset="0"/>
              </a:defRPr>
            </a:lvl2pPr>
            <a:lvl3pPr marL="1143000" indent="-228600" defTabSz="930275">
              <a:defRPr sz="2400">
                <a:solidFill>
                  <a:schemeClr val="tx1"/>
                </a:solidFill>
                <a:latin typeface="Times New Roman" panose="02020603050405020304" pitchFamily="18" charset="0"/>
              </a:defRPr>
            </a:lvl3pPr>
            <a:lvl4pPr marL="1600200" indent="-228600" defTabSz="930275">
              <a:defRPr sz="2400">
                <a:solidFill>
                  <a:schemeClr val="tx1"/>
                </a:solidFill>
                <a:latin typeface="Times New Roman" panose="02020603050405020304" pitchFamily="18" charset="0"/>
              </a:defRPr>
            </a:lvl4pPr>
            <a:lvl5pPr marL="2057400" indent="-228600" defTabSz="930275">
              <a:defRPr sz="2400">
                <a:solidFill>
                  <a:schemeClr val="tx1"/>
                </a:solidFill>
                <a:latin typeface="Times New Roman" panose="02020603050405020304" pitchFamily="18" charset="0"/>
              </a:defRPr>
            </a:lvl5pPr>
            <a:lvl6pPr marL="2514600" indent="-228600" defTabSz="930275"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0275"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0275"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0275" eaLnBrk="0" fontAlgn="base" hangingPunct="0">
              <a:spcBef>
                <a:spcPct val="0"/>
              </a:spcBef>
              <a:spcAft>
                <a:spcPct val="0"/>
              </a:spcAft>
              <a:defRPr sz="2400">
                <a:solidFill>
                  <a:schemeClr val="tx1"/>
                </a:solidFill>
                <a:latin typeface="Times New Roman" panose="02020603050405020304" pitchFamily="18" charset="0"/>
              </a:defRPr>
            </a:lvl9pPr>
          </a:lstStyle>
          <a:p>
            <a:fld id="{4978FEBF-FBF7-49B0-B33C-C676F6C36E67}" type="slidenum">
              <a:rPr lang="en-US" altLang="en-US" sz="1200"/>
              <a:pPr/>
              <a:t>92</a:t>
            </a:fld>
            <a:endParaRPr lang="en-US" alt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FC2FC08E-5CEB-4DE3-8771-B7B2D8966CC0}"/>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C74980B4-E440-4846-B95A-CBCB24F4F9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6868" name="Slide Number Placeholder 3">
            <a:extLst>
              <a:ext uri="{FF2B5EF4-FFF2-40B4-BE49-F238E27FC236}">
                <a16:creationId xmlns:a16="http://schemas.microsoft.com/office/drawing/2014/main" id="{6DDD2236-EEDF-45C9-B090-3D65CA4565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Times New Roman" panose="02020603050405020304" pitchFamily="18" charset="0"/>
              </a:defRPr>
            </a:lvl1pPr>
            <a:lvl2pPr marL="742950" indent="-285750" defTabSz="930275">
              <a:defRPr sz="2400">
                <a:solidFill>
                  <a:schemeClr val="tx1"/>
                </a:solidFill>
                <a:latin typeface="Times New Roman" panose="02020603050405020304" pitchFamily="18" charset="0"/>
              </a:defRPr>
            </a:lvl2pPr>
            <a:lvl3pPr marL="1143000" indent="-228600" defTabSz="930275">
              <a:defRPr sz="2400">
                <a:solidFill>
                  <a:schemeClr val="tx1"/>
                </a:solidFill>
                <a:latin typeface="Times New Roman" panose="02020603050405020304" pitchFamily="18" charset="0"/>
              </a:defRPr>
            </a:lvl3pPr>
            <a:lvl4pPr marL="1600200" indent="-228600" defTabSz="930275">
              <a:defRPr sz="2400">
                <a:solidFill>
                  <a:schemeClr val="tx1"/>
                </a:solidFill>
                <a:latin typeface="Times New Roman" panose="02020603050405020304" pitchFamily="18" charset="0"/>
              </a:defRPr>
            </a:lvl4pPr>
            <a:lvl5pPr marL="2057400" indent="-228600" defTabSz="930275">
              <a:defRPr sz="2400">
                <a:solidFill>
                  <a:schemeClr val="tx1"/>
                </a:solidFill>
                <a:latin typeface="Times New Roman" panose="02020603050405020304" pitchFamily="18" charset="0"/>
              </a:defRPr>
            </a:lvl5pPr>
            <a:lvl6pPr marL="2514600" indent="-228600" defTabSz="930275"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0275"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0275"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0275" eaLnBrk="0" fontAlgn="base" hangingPunct="0">
              <a:spcBef>
                <a:spcPct val="0"/>
              </a:spcBef>
              <a:spcAft>
                <a:spcPct val="0"/>
              </a:spcAft>
              <a:defRPr sz="2400">
                <a:solidFill>
                  <a:schemeClr val="tx1"/>
                </a:solidFill>
                <a:latin typeface="Times New Roman" panose="02020603050405020304" pitchFamily="18" charset="0"/>
              </a:defRPr>
            </a:lvl9pPr>
          </a:lstStyle>
          <a:p>
            <a:fld id="{C98D948C-4944-4AF5-8271-61779D257091}" type="slidenum">
              <a:rPr lang="en-US" altLang="en-US" sz="1200"/>
              <a:pPr/>
              <a:t>93</a:t>
            </a:fld>
            <a:endParaRPr lang="en-US" altLang="en-US"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DFA5780-F96A-4352-B999-0FFACA36D928}"/>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73A39740-E794-4AA6-841B-4D457D9B3A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0724" name="Slide Number Placeholder 3">
            <a:extLst>
              <a:ext uri="{FF2B5EF4-FFF2-40B4-BE49-F238E27FC236}">
                <a16:creationId xmlns:a16="http://schemas.microsoft.com/office/drawing/2014/main" id="{D6DAAD61-E5B3-4D5B-9A14-CDF5182FF2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Times New Roman" panose="02020603050405020304" pitchFamily="18" charset="0"/>
              </a:defRPr>
            </a:lvl1pPr>
            <a:lvl2pPr marL="742950" indent="-285750" defTabSz="930275">
              <a:defRPr sz="2400">
                <a:solidFill>
                  <a:schemeClr val="tx1"/>
                </a:solidFill>
                <a:latin typeface="Times New Roman" panose="02020603050405020304" pitchFamily="18" charset="0"/>
              </a:defRPr>
            </a:lvl2pPr>
            <a:lvl3pPr marL="1143000" indent="-228600" defTabSz="930275">
              <a:defRPr sz="2400">
                <a:solidFill>
                  <a:schemeClr val="tx1"/>
                </a:solidFill>
                <a:latin typeface="Times New Roman" panose="02020603050405020304" pitchFamily="18" charset="0"/>
              </a:defRPr>
            </a:lvl3pPr>
            <a:lvl4pPr marL="1600200" indent="-228600" defTabSz="930275">
              <a:defRPr sz="2400">
                <a:solidFill>
                  <a:schemeClr val="tx1"/>
                </a:solidFill>
                <a:latin typeface="Times New Roman" panose="02020603050405020304" pitchFamily="18" charset="0"/>
              </a:defRPr>
            </a:lvl4pPr>
            <a:lvl5pPr marL="2057400" indent="-228600" defTabSz="930275">
              <a:defRPr sz="2400">
                <a:solidFill>
                  <a:schemeClr val="tx1"/>
                </a:solidFill>
                <a:latin typeface="Times New Roman" panose="02020603050405020304" pitchFamily="18" charset="0"/>
              </a:defRPr>
            </a:lvl5pPr>
            <a:lvl6pPr marL="2514600" indent="-228600" defTabSz="930275"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30275"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30275"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30275" eaLnBrk="0" fontAlgn="base" hangingPunct="0">
              <a:spcBef>
                <a:spcPct val="0"/>
              </a:spcBef>
              <a:spcAft>
                <a:spcPct val="0"/>
              </a:spcAft>
              <a:defRPr sz="2400">
                <a:solidFill>
                  <a:schemeClr val="tx1"/>
                </a:solidFill>
                <a:latin typeface="Times New Roman" panose="02020603050405020304" pitchFamily="18" charset="0"/>
              </a:defRPr>
            </a:lvl9pPr>
          </a:lstStyle>
          <a:p>
            <a:fld id="{6453A455-600B-4AE7-97AC-7D9987C43EF8}" type="slidenum">
              <a:rPr lang="en-US" altLang="en-US" sz="1200"/>
              <a:pPr/>
              <a:t>94</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EB4ED7D-1E64-4270-A0D2-75A66E03C5A5}" type="slidenum">
              <a:rPr lang="en-IN" smtClean="0"/>
              <a:t>20</a:t>
            </a:fld>
            <a:endParaRPr lang="en-IN"/>
          </a:p>
        </p:txBody>
      </p:sp>
    </p:spTree>
    <p:extLst>
      <p:ext uri="{BB962C8B-B14F-4D97-AF65-F5344CB8AC3E}">
        <p14:creationId xmlns:p14="http://schemas.microsoft.com/office/powerpoint/2010/main" val="4269007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 of now AQMM applies to a certain set of auditing entities only.  </a:t>
            </a:r>
          </a:p>
        </p:txBody>
      </p:sp>
      <p:sp>
        <p:nvSpPr>
          <p:cNvPr id="4" name="Slide Number Placeholder 3"/>
          <p:cNvSpPr>
            <a:spLocks noGrp="1"/>
          </p:cNvSpPr>
          <p:nvPr>
            <p:ph type="sldNum" sz="quarter" idx="5"/>
          </p:nvPr>
        </p:nvSpPr>
        <p:spPr/>
        <p:txBody>
          <a:bodyPr/>
          <a:lstStyle/>
          <a:p>
            <a:fld id="{8A704F66-7887-3044-974F-B859F57F48BD}" type="slidenum">
              <a:rPr lang="en-US" smtClean="0"/>
              <a:t>30</a:t>
            </a:fld>
            <a:endParaRPr lang="en-US" dirty="0"/>
          </a:p>
        </p:txBody>
      </p:sp>
    </p:spTree>
    <p:extLst>
      <p:ext uri="{BB962C8B-B14F-4D97-AF65-F5344CB8AC3E}">
        <p14:creationId xmlns:p14="http://schemas.microsoft.com/office/powerpoint/2010/main" val="2650236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350"/>
              </a:lnSpc>
              <a:spcBef>
                <a:spcPts val="0"/>
              </a:spcBef>
              <a:spcAft>
                <a:spcPts val="600"/>
              </a:spcAft>
            </a:pPr>
            <a:r>
              <a:rPr lang="en-US" sz="1200" spc="20" dirty="0">
                <a:effectLst/>
                <a:latin typeface="Arial Narrow" panose="020B0606020202030204" pitchFamily="34" charset="0"/>
                <a:ea typeface="Calibri" panose="020F0502020204030204" pitchFamily="34" charset="0"/>
                <a:cs typeface="Calibri" panose="020F0502020204030204" pitchFamily="34" charset="0"/>
              </a:rPr>
              <a:t>It is to be noted that although the AQMM v1.0 is itself applicable to firms performing a statutory audit of specified entities, this framework provides impetus to the firms which are having specialization in the field of audit including statutory audit, tax audit, internal audit, GST audit, Forensic audit, sustainability audit, social audit, etc. The firm would assess specialization based on revenue earned from the audit and assurance areas of a firm. It may be argued that a firm with hypothetically only one client and that too a listed entity may qualify for eight points, but for the entire panorama of firms, this would hypothetically again speaking be a minuscule  phenomenon that would be ironed out easily over time. </a:t>
            </a:r>
            <a:endParaRPr lang="en-US" sz="12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200" spc="20" dirty="0">
                <a:effectLst/>
                <a:latin typeface="Arial Narrow" panose="020B0606020202030204" pitchFamily="34" charset="0"/>
                <a:ea typeface="Calibri" panose="020F0502020204030204" pitchFamily="34" charset="0"/>
                <a:cs typeface="Calibri" panose="020F0502020204030204" pitchFamily="34" charset="0"/>
              </a:rPr>
              <a:t>An audit firm may have different practice areas such as Accounting, Auditing, and Taxation etc.  However, some audit firms may have specialization in one area or the other.</a:t>
            </a:r>
            <a:endParaRPr lang="en-US" sz="1200" dirty="0">
              <a:effectLst/>
              <a:latin typeface="Calibri" panose="020F0502020204030204" pitchFamily="34" charset="0"/>
              <a:ea typeface="Calibri" panose="020F0502020204030204" pitchFamily="34" charset="0"/>
              <a:cs typeface="Mangal" panose="02040503050203030202" pitchFamily="18" charset="0"/>
            </a:endParaRPr>
          </a:p>
          <a:p>
            <a:pPr marL="0" marR="0" lvl="0" indent="0" algn="just" defTabSz="914400" rtl="0" eaLnBrk="1" fontAlgn="auto" latinLnBrk="0" hangingPunct="1">
              <a:lnSpc>
                <a:spcPts val="1350"/>
              </a:lnSpc>
              <a:spcBef>
                <a:spcPts val="0"/>
              </a:spcBef>
              <a:spcAft>
                <a:spcPts val="600"/>
              </a:spcAft>
              <a:buClrTx/>
              <a:buSzTx/>
              <a:buFontTx/>
              <a:buNone/>
              <a:tabLst/>
              <a:defRPr/>
            </a:pPr>
            <a:r>
              <a:rPr lang="en-US" sz="1200" b="1" spc="20" dirty="0">
                <a:effectLst/>
                <a:latin typeface="Arial Narrow" panose="020B0606020202030204" pitchFamily="34" charset="0"/>
                <a:ea typeface="Calibri" panose="020F0502020204030204" pitchFamily="34" charset="0"/>
                <a:cs typeface="Mangal" panose="02040503050203030202" pitchFamily="18" charset="0"/>
              </a:rPr>
              <a:t>(</a:t>
            </a:r>
            <a:r>
              <a:rPr lang="en-US" sz="1200" b="1" spc="20" dirty="0" err="1">
                <a:effectLst/>
                <a:latin typeface="Arial Narrow" panose="020B0606020202030204" pitchFamily="34" charset="0"/>
                <a:ea typeface="Calibri" panose="020F0502020204030204" pitchFamily="34" charset="0"/>
                <a:cs typeface="Mangal" panose="02040503050203030202" pitchFamily="18" charset="0"/>
              </a:rPr>
              <a:t>i</a:t>
            </a:r>
            <a:r>
              <a:rPr lang="en-US" sz="1200" b="1" spc="20" dirty="0">
                <a:effectLst/>
                <a:latin typeface="Arial Narrow" panose="020B0606020202030204" pitchFamily="34" charset="0"/>
                <a:ea typeface="Calibri" panose="020F0502020204030204" pitchFamily="34" charset="0"/>
                <a:cs typeface="Mangal" panose="02040503050203030202" pitchFamily="18" charset="0"/>
              </a:rPr>
              <a:t>) Revenue from Audit and Assurance Services </a:t>
            </a:r>
            <a:endParaRPr lang="en-US" sz="12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200" spc="20" dirty="0">
                <a:effectLst/>
                <a:latin typeface="Arial Narrow" panose="020B0606020202030204" pitchFamily="34" charset="0"/>
                <a:ea typeface="Calibri" panose="020F0502020204030204" pitchFamily="34" charset="0"/>
                <a:cs typeface="Calibri" panose="020F0502020204030204" pitchFamily="34" charset="0"/>
              </a:rPr>
              <a:t>The firm would be collating certain revenue information, such as revenues by service line (</a:t>
            </a:r>
            <a:r>
              <a:rPr lang="en-US" sz="1200" i="1" spc="20" dirty="0">
                <a:effectLst/>
                <a:latin typeface="Arial Narrow" panose="020B0606020202030204" pitchFamily="34" charset="0"/>
                <a:ea typeface="Calibri" panose="020F0502020204030204" pitchFamily="34" charset="0"/>
                <a:cs typeface="Calibri" panose="020F0502020204030204" pitchFamily="34" charset="0"/>
              </a:rPr>
              <a:t>e.g., </a:t>
            </a:r>
            <a:r>
              <a:rPr lang="en-US" sz="1200" spc="20" dirty="0">
                <a:effectLst/>
                <a:latin typeface="Arial Narrow" panose="020B0606020202030204" pitchFamily="34" charset="0"/>
                <a:ea typeface="Calibri" panose="020F0502020204030204" pitchFamily="34" charset="0"/>
                <a:cs typeface="Calibri" panose="020F0502020204030204" pitchFamily="34" charset="0"/>
              </a:rPr>
              <a:t>audit, tax, consulting, and other).</a:t>
            </a:r>
            <a:r>
              <a:rPr lang="en-US" sz="1200" b="1" spc="20" dirty="0">
                <a:effectLst/>
                <a:latin typeface="Arial Narrow" panose="020B0606020202030204" pitchFamily="34" charset="0"/>
                <a:ea typeface="Calibri" panose="020F0502020204030204" pitchFamily="34" charset="0"/>
                <a:cs typeface="Calibri" panose="020F0502020204030204" pitchFamily="34" charset="0"/>
              </a:rPr>
              <a:t> </a:t>
            </a:r>
            <a:r>
              <a:rPr lang="en-US" sz="1200" spc="20" dirty="0">
                <a:effectLst/>
                <a:latin typeface="Arial Narrow" panose="020B0606020202030204" pitchFamily="34" charset="0"/>
                <a:ea typeface="Calibri" panose="020F0502020204030204" pitchFamily="34" charset="0"/>
                <a:cs typeface="Calibri" panose="020F0502020204030204" pitchFamily="34" charset="0"/>
              </a:rPr>
              <a:t>For example, an audit firm in which most revenues are generated from audit services (such as statutory audit, tax audit, internal audit, GST audit, Forensic audit, sustainability audit, social audit etc.) should be considered as a specialized firm. The bands of 50 to 75% revenue from audit attract 5 points and more than 75% revenue from audit attracts 8 points. </a:t>
            </a:r>
            <a:endParaRPr lang="en-US" sz="12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200" b="1" spc="20" dirty="0">
                <a:effectLst/>
                <a:latin typeface="Arial Narrow" panose="020B0606020202030204" pitchFamily="34" charset="0"/>
                <a:ea typeface="Calibri" panose="020F0502020204030204" pitchFamily="34" charset="0"/>
                <a:cs typeface="Calibri" panose="020F0502020204030204" pitchFamily="34" charset="0"/>
              </a:rPr>
              <a:t>Note: The above criteria shall not be applicable in the case of acquisition of another firm or group of professionals.</a:t>
            </a:r>
            <a:endParaRPr lang="en-US" sz="1200" dirty="0">
              <a:effectLst/>
              <a:latin typeface="Calibri" panose="020F0502020204030204" pitchFamily="34" charset="0"/>
              <a:ea typeface="Calibri" panose="020F0502020204030204" pitchFamily="34" charset="0"/>
              <a:cs typeface="Mangal" panose="02040503050203030202" pitchFamily="18" charset="0"/>
            </a:endParaRPr>
          </a:p>
          <a:p>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36</a:t>
            </a:fld>
            <a:endParaRPr lang="en-US" dirty="0"/>
          </a:p>
        </p:txBody>
      </p:sp>
    </p:spTree>
    <p:extLst>
      <p:ext uri="{BB962C8B-B14F-4D97-AF65-F5344CB8AC3E}">
        <p14:creationId xmlns:p14="http://schemas.microsoft.com/office/powerpoint/2010/main" val="91890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ts val="135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Mangal" panose="02040503050203030202" pitchFamily="18" charset="0"/>
              </a:rPr>
              <a:t>(ii) Vision and Mission Statement of the Firm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tone at the top is most important as the bottleneck is always at the top. The vision and mission statement of the firm helps to unite all the firm’s workforce into a committed team in which each team member can see his or her goal and eventual outcome of well-planned work. The firm personnel should be firmly rooted in ethics, knowledge, training and practical experience.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vision statement may have a 5-year term plan which sees the firm progressing from point a to point b of its journey. In the pandemic times when one is not sure of a U, V, or a W shaped recovery, what is sure is that professional ethics, independence and greater use of technology and dialogue with client management and those charged with governance will stand an auditor in good stead.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spc="20" dirty="0">
                <a:effectLst/>
                <a:latin typeface="Arial Narrow" panose="020B0606020202030204" pitchFamily="34" charset="0"/>
                <a:ea typeface="Calibri" panose="020F0502020204030204" pitchFamily="34" charset="0"/>
                <a:cs typeface="Calibri" panose="020F0502020204030204" pitchFamily="34" charset="0"/>
              </a:rPr>
              <a:t>The mission statement could stress quality or ethics or best in class reporting. The mission is what is most important for a firm to achieve. It is what is </a:t>
            </a:r>
            <a:r>
              <a:rPr lang="en-US" sz="1800" i="1" spc="20" dirty="0">
                <a:effectLst/>
                <a:latin typeface="Arial Narrow" panose="020B0606020202030204" pitchFamily="34" charset="0"/>
                <a:ea typeface="Calibri" panose="020F0502020204030204" pitchFamily="34" charset="0"/>
                <a:cs typeface="Calibri" panose="020F0502020204030204" pitchFamily="34" charset="0"/>
              </a:rPr>
              <a:t>‘material’</a:t>
            </a:r>
            <a:r>
              <a:rPr lang="en-US" sz="1800" spc="20" dirty="0">
                <a:effectLst/>
                <a:latin typeface="Arial Narrow" panose="020B0606020202030204" pitchFamily="34" charset="0"/>
                <a:ea typeface="Calibri" panose="020F0502020204030204" pitchFamily="34" charset="0"/>
                <a:cs typeface="Calibri" panose="020F0502020204030204" pitchFamily="34" charset="0"/>
              </a:rPr>
              <a:t> to the firm and a firm would judge itself based on this materiality threshold. </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400"/>
              </a:lnSpc>
              <a:spcBef>
                <a:spcPts val="0"/>
              </a:spcBef>
              <a:spcAft>
                <a:spcPts val="600"/>
              </a:spcAft>
            </a:pPr>
            <a:r>
              <a:rPr lang="en-US" sz="1800" b="1" spc="20" dirty="0">
                <a:effectLst/>
                <a:latin typeface="Arial Narrow" panose="020B0606020202030204" pitchFamily="34" charset="0"/>
                <a:ea typeface="Calibri" panose="020F0502020204030204" pitchFamily="34" charset="0"/>
                <a:cs typeface="Calibri" panose="020F0502020204030204" pitchFamily="34" charset="0"/>
              </a:rPr>
              <a:t>The firm gets 1 point for having a Vision and Mission statement and 3 points for actually implementing the same.</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0"/>
              </a:spcBef>
              <a:spcAft>
                <a:spcPts val="600"/>
              </a:spcAft>
            </a:pPr>
            <a:endParaRPr lang="en-US" dirty="0"/>
          </a:p>
        </p:txBody>
      </p:sp>
      <p:sp>
        <p:nvSpPr>
          <p:cNvPr id="4" name="Slide Number Placeholder 3"/>
          <p:cNvSpPr>
            <a:spLocks noGrp="1"/>
          </p:cNvSpPr>
          <p:nvPr>
            <p:ph type="sldNum" sz="quarter" idx="5"/>
          </p:nvPr>
        </p:nvSpPr>
        <p:spPr/>
        <p:txBody>
          <a:bodyPr/>
          <a:lstStyle/>
          <a:p>
            <a:fld id="{8A704F66-7887-3044-974F-B859F57F48BD}" type="slidenum">
              <a:rPr lang="en-US" smtClean="0"/>
              <a:t>37</a:t>
            </a:fld>
            <a:endParaRPr lang="en-US" dirty="0"/>
          </a:p>
        </p:txBody>
      </p:sp>
    </p:spTree>
    <p:extLst>
      <p:ext uri="{BB962C8B-B14F-4D97-AF65-F5344CB8AC3E}">
        <p14:creationId xmlns:p14="http://schemas.microsoft.com/office/powerpoint/2010/main" val="3153178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extBox 1"/>
          <p:cNvSpPr txBox="1"/>
          <p:nvPr userDrawn="1"/>
        </p:nvSpPr>
        <p:spPr>
          <a:xfrm>
            <a:off x="2070100" y="6337300"/>
            <a:ext cx="8572500" cy="276999"/>
          </a:xfrm>
          <a:prstGeom prst="rect">
            <a:avLst/>
          </a:prstGeom>
          <a:noFill/>
        </p:spPr>
        <p:txBody>
          <a:bodyPr wrap="square" rtlCol="0">
            <a:spAutoFit/>
          </a:bodyPr>
          <a:lstStyle/>
          <a:p>
            <a:pPr algn="ctr"/>
            <a:r>
              <a:rPr lang="en-US" sz="1200" dirty="0">
                <a:solidFill>
                  <a:schemeClr val="bg1"/>
                </a:solidFill>
              </a:rPr>
              <a:t>M P Vijay Kumar</a:t>
            </a:r>
          </a:p>
        </p:txBody>
      </p:sp>
      <p:sp>
        <p:nvSpPr>
          <p:cNvPr id="3" name="TextBox 2"/>
          <p:cNvSpPr txBox="1"/>
          <p:nvPr userDrawn="1"/>
        </p:nvSpPr>
        <p:spPr>
          <a:xfrm>
            <a:off x="11242144" y="6287699"/>
            <a:ext cx="949855" cy="461665"/>
          </a:xfrm>
          <a:prstGeom prst="rect">
            <a:avLst/>
          </a:prstGeom>
          <a:noFill/>
        </p:spPr>
        <p:txBody>
          <a:bodyPr wrap="square" rtlCol="0">
            <a:spAutoFit/>
          </a:bodyPr>
          <a:lstStyle/>
          <a:p>
            <a:pPr algn="ctr"/>
            <a:fld id="{C27CCDF8-79E2-4C95-BBA8-1A4C8D780DFC}" type="slidenum">
              <a:rPr lang="en-US" sz="2400" smtClean="0">
                <a:solidFill>
                  <a:schemeClr val="bg1"/>
                </a:solidFill>
              </a:rPr>
              <a:t>‹#›</a:t>
            </a:fld>
            <a:endParaRPr lang="en-US" sz="2400" dirty="0">
              <a:solidFill>
                <a:schemeClr val="bg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Box 8"/>
          <p:cNvSpPr txBox="1"/>
          <p:nvPr userDrawn="1"/>
        </p:nvSpPr>
        <p:spPr>
          <a:xfrm>
            <a:off x="11242144" y="6287699"/>
            <a:ext cx="949855" cy="461665"/>
          </a:xfrm>
          <a:prstGeom prst="rect">
            <a:avLst/>
          </a:prstGeom>
          <a:noFill/>
        </p:spPr>
        <p:txBody>
          <a:bodyPr wrap="square" rtlCol="0">
            <a:spAutoFit/>
          </a:bodyPr>
          <a:lstStyle/>
          <a:p>
            <a:pPr algn="ctr"/>
            <a:fld id="{C27CCDF8-79E2-4C95-BBA8-1A4C8D780DFC}" type="slidenum">
              <a:rPr lang="en-US" sz="2400" smtClean="0">
                <a:solidFill>
                  <a:schemeClr val="bg1"/>
                </a:solidFill>
              </a:rPr>
              <a:t>‹#›</a:t>
            </a:fld>
            <a:endParaRPr lang="en-US" sz="2400" dirty="0">
              <a:solidFill>
                <a:schemeClr val="bg1"/>
              </a:solidFill>
            </a:endParaRPr>
          </a:p>
        </p:txBody>
      </p:sp>
      <p:sp>
        <p:nvSpPr>
          <p:cNvPr id="10" name="TextBox 9"/>
          <p:cNvSpPr txBox="1"/>
          <p:nvPr userDrawn="1"/>
        </p:nvSpPr>
        <p:spPr>
          <a:xfrm>
            <a:off x="2070099" y="6337300"/>
            <a:ext cx="8607425" cy="276999"/>
          </a:xfrm>
          <a:prstGeom prst="rect">
            <a:avLst/>
          </a:prstGeom>
          <a:noFill/>
        </p:spPr>
        <p:txBody>
          <a:bodyPr wrap="square" rtlCol="0">
            <a:spAutoFit/>
          </a:bodyPr>
          <a:lstStyle/>
          <a:p>
            <a:pPr algn="ctr"/>
            <a:r>
              <a:rPr lang="en-US" sz="1200" dirty="0">
                <a:solidFill>
                  <a:schemeClr val="bg1"/>
                </a:solidFill>
              </a:rPr>
              <a:t>M P Vijay Kumar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DADF79-7DB4-5E14-A646-F786A0256ECC}"/>
              </a:ext>
            </a:extLst>
          </p:cNvPr>
          <p:cNvSpPr txBox="1">
            <a:spLocks noChangeArrowheads="1"/>
          </p:cNvSpPr>
          <p:nvPr userDrawn="1"/>
        </p:nvSpPr>
        <p:spPr bwMode="auto">
          <a:xfrm>
            <a:off x="5388306" y="6499095"/>
            <a:ext cx="1415388" cy="307777"/>
          </a:xfrm>
          <a:prstGeom prst="rect">
            <a:avLst/>
          </a:prstGeom>
          <a:noFill/>
          <a:ln>
            <a:noFill/>
          </a:ln>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sz="1400" b="1" dirty="0">
                <a:solidFill>
                  <a:schemeClr val="tx2"/>
                </a:solidFill>
                <a:latin typeface="Calibri" panose="020F0502020204030204" pitchFamily="34" charset="0"/>
                <a:cs typeface="Calibri" panose="020F0502020204030204" pitchFamily="34" charset="0"/>
              </a:rPr>
              <a:t>M P Vijay Kumar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06E45D-EBAC-4E18-BDD3-6295117B1A71}"/>
              </a:ext>
            </a:extLst>
          </p:cNvPr>
          <p:cNvSpPr/>
          <p:nvPr userDrawn="1"/>
        </p:nvSpPr>
        <p:spPr>
          <a:xfrm>
            <a:off x="0" y="1588"/>
            <a:ext cx="12192000" cy="684212"/>
          </a:xfrm>
          <a:prstGeom prst="rect">
            <a:avLst/>
          </a:prstGeom>
          <a:solidFill>
            <a:srgbClr val="41C3D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 name="Straight Connector 5">
            <a:extLst>
              <a:ext uri="{FF2B5EF4-FFF2-40B4-BE49-F238E27FC236}">
                <a16:creationId xmlns:a16="http://schemas.microsoft.com/office/drawing/2014/main" id="{47105820-E4E2-4A7D-94E9-A360397B7675}"/>
              </a:ext>
            </a:extLst>
          </p:cNvPr>
          <p:cNvCxnSpPr/>
          <p:nvPr userDrawn="1"/>
        </p:nvCxnSpPr>
        <p:spPr>
          <a:xfrm>
            <a:off x="762000" y="152400"/>
            <a:ext cx="0" cy="381000"/>
          </a:xfrm>
          <a:prstGeom prst="line">
            <a:avLst/>
          </a:prstGeom>
          <a:ln>
            <a:solidFill>
              <a:srgbClr val="F2F2F2">
                <a:alpha val="49020"/>
              </a:srgb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B9E5B67-F128-4768-92AC-04DFAF4F995D}"/>
              </a:ext>
            </a:extLst>
          </p:cNvPr>
          <p:cNvSpPr/>
          <p:nvPr userDrawn="1"/>
        </p:nvSpPr>
        <p:spPr>
          <a:xfrm>
            <a:off x="0" y="6456363"/>
            <a:ext cx="12192000" cy="401637"/>
          </a:xfrm>
          <a:prstGeom prst="rect">
            <a:avLst/>
          </a:prstGeom>
          <a:solidFill>
            <a:srgbClr val="41C3D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extBox 8">
            <a:extLst>
              <a:ext uri="{FF2B5EF4-FFF2-40B4-BE49-F238E27FC236}">
                <a16:creationId xmlns:a16="http://schemas.microsoft.com/office/drawing/2014/main" id="{8BB26A1E-4D71-47ED-9353-814CDEF04E59}"/>
              </a:ext>
            </a:extLst>
          </p:cNvPr>
          <p:cNvSpPr txBox="1">
            <a:spLocks noChangeArrowheads="1"/>
          </p:cNvSpPr>
          <p:nvPr userDrawn="1"/>
        </p:nvSpPr>
        <p:spPr bwMode="auto">
          <a:xfrm>
            <a:off x="5388306" y="6499095"/>
            <a:ext cx="1415388" cy="307777"/>
          </a:xfrm>
          <a:prstGeom prst="rect">
            <a:avLst/>
          </a:prstGeom>
          <a:noFill/>
          <a:ln>
            <a:noFill/>
          </a:ln>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sz="1400" b="1" dirty="0">
                <a:solidFill>
                  <a:schemeClr val="bg1"/>
                </a:solidFill>
                <a:latin typeface="Calibri" panose="020F0502020204030204" pitchFamily="34" charset="0"/>
                <a:cs typeface="Calibri" panose="020F0502020204030204" pitchFamily="34" charset="0"/>
              </a:rPr>
              <a:t>M P Vijay Kumar</a:t>
            </a:r>
          </a:p>
        </p:txBody>
      </p:sp>
      <p:sp>
        <p:nvSpPr>
          <p:cNvPr id="7" name="Title Placeholder 1"/>
          <p:cNvSpPr>
            <a:spLocks noGrp="1"/>
          </p:cNvSpPr>
          <p:nvPr>
            <p:ph type="title"/>
          </p:nvPr>
        </p:nvSpPr>
        <p:spPr bwMode="auto">
          <a:xfrm>
            <a:off x="842963" y="78017"/>
            <a:ext cx="8967787" cy="531353"/>
          </a:xfrm>
          <a:prstGeom prst="rect">
            <a:avLst/>
          </a:prstGeom>
          <a:noFill/>
          <a:ln>
            <a:noFill/>
          </a:ln>
        </p:spPr>
        <p:txBody>
          <a:bodyPr lIns="68580" tIns="34290" rIns="68580" bIns="34290">
            <a:normAutofit/>
          </a:bodyPr>
          <a:lstStyle>
            <a:lvl1pPr>
              <a:defRPr sz="2000" b="1">
                <a:solidFill>
                  <a:schemeClr val="bg1"/>
                </a:solidFill>
                <a:latin typeface="Calibri" panose="020F0502020204030204" pitchFamily="34" charset="0"/>
                <a:cs typeface="Calibri" panose="020F0502020204030204" pitchFamily="34" charset="0"/>
              </a:defRPr>
            </a:lvl1pPr>
          </a:lstStyle>
          <a:p>
            <a:pPr lvl="0"/>
            <a:r>
              <a:rPr lang="en-US" altLang="en-US" dirty="0"/>
              <a:t>Click to edit Master title style</a:t>
            </a:r>
          </a:p>
        </p:txBody>
      </p:sp>
      <p:sp>
        <p:nvSpPr>
          <p:cNvPr id="10" name="Content Placeholder 2"/>
          <p:cNvSpPr>
            <a:spLocks noGrp="1"/>
          </p:cNvSpPr>
          <p:nvPr>
            <p:ph idx="1"/>
          </p:nvPr>
        </p:nvSpPr>
        <p:spPr>
          <a:xfrm>
            <a:off x="355600" y="1003299"/>
            <a:ext cx="11434496" cy="5162831"/>
          </a:xfrm>
        </p:spPr>
        <p:txBody>
          <a:bodyPr>
            <a:normAutofit/>
          </a:bodyPr>
          <a:lstStyle>
            <a:lvl1pPr marL="0" indent="0">
              <a:lnSpc>
                <a:spcPct val="100000"/>
              </a:lnSpc>
              <a:spcBef>
                <a:spcPts val="1200"/>
              </a:spcBef>
              <a:spcAft>
                <a:spcPts val="0"/>
              </a:spcAft>
              <a:buNone/>
              <a:defRPr sz="1800">
                <a:latin typeface="Calibri" panose="020F0502020204030204" pitchFamily="34" charset="0"/>
                <a:cs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1556761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Vertical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9F274C-2413-43D8-BF4C-4A1BFCE3171C}"/>
              </a:ext>
            </a:extLst>
          </p:cNvPr>
          <p:cNvSpPr/>
          <p:nvPr userDrawn="1"/>
        </p:nvSpPr>
        <p:spPr>
          <a:xfrm>
            <a:off x="0" y="1588"/>
            <a:ext cx="12192000" cy="684212"/>
          </a:xfrm>
          <a:prstGeom prst="rect">
            <a:avLst/>
          </a:prstGeom>
          <a:solidFill>
            <a:srgbClr val="41C3D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p>
        </p:txBody>
      </p:sp>
      <p:cxnSp>
        <p:nvCxnSpPr>
          <p:cNvPr id="6" name="Straight Connector 5">
            <a:extLst>
              <a:ext uri="{FF2B5EF4-FFF2-40B4-BE49-F238E27FC236}">
                <a16:creationId xmlns:a16="http://schemas.microsoft.com/office/drawing/2014/main" id="{26FE5168-36B2-4EEC-83B7-97F91426584F}"/>
              </a:ext>
            </a:extLst>
          </p:cNvPr>
          <p:cNvCxnSpPr/>
          <p:nvPr userDrawn="1"/>
        </p:nvCxnSpPr>
        <p:spPr>
          <a:xfrm>
            <a:off x="762000" y="152400"/>
            <a:ext cx="0" cy="381000"/>
          </a:xfrm>
          <a:prstGeom prst="line">
            <a:avLst/>
          </a:prstGeom>
          <a:ln>
            <a:solidFill>
              <a:srgbClr val="F2F2F2">
                <a:alpha val="49020"/>
              </a:srgb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79249FBE-EC0E-40D4-BED0-E281FC7C4326}"/>
              </a:ext>
            </a:extLst>
          </p:cNvPr>
          <p:cNvSpPr/>
          <p:nvPr userDrawn="1"/>
        </p:nvSpPr>
        <p:spPr>
          <a:xfrm>
            <a:off x="0" y="6456363"/>
            <a:ext cx="12192000" cy="401637"/>
          </a:xfrm>
          <a:prstGeom prst="rect">
            <a:avLst/>
          </a:prstGeom>
          <a:solidFill>
            <a:srgbClr val="41C3D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extBox 8">
            <a:extLst>
              <a:ext uri="{FF2B5EF4-FFF2-40B4-BE49-F238E27FC236}">
                <a16:creationId xmlns:a16="http://schemas.microsoft.com/office/drawing/2014/main" id="{F539E6D6-DF00-4DE6-B3B0-68F9DA57759D}"/>
              </a:ext>
            </a:extLst>
          </p:cNvPr>
          <p:cNvSpPr txBox="1">
            <a:spLocks noChangeArrowheads="1"/>
          </p:cNvSpPr>
          <p:nvPr userDrawn="1"/>
        </p:nvSpPr>
        <p:spPr bwMode="auto">
          <a:xfrm>
            <a:off x="5326856" y="6503292"/>
            <a:ext cx="1415388" cy="307777"/>
          </a:xfrm>
          <a:prstGeom prst="rect">
            <a:avLst/>
          </a:prstGeom>
          <a:noFill/>
          <a:ln>
            <a:noFill/>
          </a:ln>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sz="1400" b="1" dirty="0">
                <a:solidFill>
                  <a:schemeClr val="bg1"/>
                </a:solidFill>
                <a:latin typeface="Calibri" panose="020F0502020204030204" pitchFamily="34" charset="0"/>
                <a:cs typeface="Calibri" panose="020F0502020204030204" pitchFamily="34" charset="0"/>
              </a:rPr>
              <a:t>M P Vijay Kumar</a:t>
            </a:r>
          </a:p>
        </p:txBody>
      </p:sp>
      <p:sp>
        <p:nvSpPr>
          <p:cNvPr id="8" name="Title Placeholder 1"/>
          <p:cNvSpPr>
            <a:spLocks noGrp="1"/>
          </p:cNvSpPr>
          <p:nvPr>
            <p:ph type="title"/>
          </p:nvPr>
        </p:nvSpPr>
        <p:spPr bwMode="auto">
          <a:xfrm>
            <a:off x="842963" y="78017"/>
            <a:ext cx="8967787" cy="531353"/>
          </a:xfrm>
          <a:prstGeom prst="rect">
            <a:avLst/>
          </a:prstGeom>
          <a:noFill/>
          <a:ln>
            <a:noFill/>
          </a:ln>
        </p:spPr>
        <p:txBody>
          <a:bodyPr lIns="68580" tIns="34290" rIns="68580" bIns="34290">
            <a:normAutofit/>
          </a:bodyPr>
          <a:lstStyle>
            <a:lvl1pPr>
              <a:defRPr sz="2000" b="1">
                <a:solidFill>
                  <a:schemeClr val="bg1"/>
                </a:solidFill>
                <a:latin typeface="Calibri" panose="020F0502020204030204" pitchFamily="34" charset="0"/>
                <a:cs typeface="Calibri" panose="020F0502020204030204" pitchFamily="34" charset="0"/>
              </a:defRPr>
            </a:lvl1pPr>
          </a:lstStyle>
          <a:p>
            <a:pPr lvl="0"/>
            <a:r>
              <a:rPr lang="en-US" altLang="en-US" dirty="0"/>
              <a:t>Click to edit Master title style</a:t>
            </a:r>
          </a:p>
        </p:txBody>
      </p:sp>
      <p:sp>
        <p:nvSpPr>
          <p:cNvPr id="13" name="Content Placeholder 2"/>
          <p:cNvSpPr>
            <a:spLocks noGrp="1"/>
          </p:cNvSpPr>
          <p:nvPr>
            <p:ph idx="1"/>
          </p:nvPr>
        </p:nvSpPr>
        <p:spPr>
          <a:xfrm>
            <a:off x="355600" y="1003299"/>
            <a:ext cx="11434496" cy="5162831"/>
          </a:xfrm>
        </p:spPr>
        <p:txBody>
          <a:bodyPr>
            <a:normAutofit/>
          </a:bodyPr>
          <a:lstStyle>
            <a:lvl1pPr marL="274320" indent="-274320">
              <a:lnSpc>
                <a:spcPct val="100000"/>
              </a:lnSpc>
              <a:spcBef>
                <a:spcPts val="1200"/>
              </a:spcBef>
              <a:spcAft>
                <a:spcPts val="0"/>
              </a:spcAft>
              <a:buClr>
                <a:srgbClr val="00CC99"/>
              </a:buClr>
              <a:buSzPct val="100000"/>
              <a:buFont typeface="Calibri" pitchFamily="34" charset="0"/>
              <a:buChar char="●"/>
              <a:defRPr sz="1800">
                <a:latin typeface="Calibri" panose="020F0502020204030204" pitchFamily="34" charset="0"/>
                <a:cs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3086143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2" y="6459787"/>
            <a:ext cx="2472271" cy="365125"/>
          </a:xfrm>
          <a:prstGeom prst="rect">
            <a:avLst/>
          </a:prstGeom>
        </p:spPr>
        <p:txBody>
          <a:bodyPr/>
          <a:lstStyle/>
          <a:p>
            <a:endParaRPr lang="en-US"/>
          </a:p>
        </p:txBody>
      </p:sp>
      <p:sp>
        <p:nvSpPr>
          <p:cNvPr id="5" name="Footer Placeholder 4"/>
          <p:cNvSpPr>
            <a:spLocks noGrp="1"/>
          </p:cNvSpPr>
          <p:nvPr>
            <p:ph type="ftr" sz="quarter" idx="11"/>
          </p:nvPr>
        </p:nvSpPr>
        <p:spPr>
          <a:xfrm>
            <a:off x="3686189" y="6459787"/>
            <a:ext cx="4822804" cy="365125"/>
          </a:xfrm>
          <a:prstGeom prst="rect">
            <a:avLst/>
          </a:prstGeom>
        </p:spPr>
        <p:txBody>
          <a:bodyPr/>
          <a:lstStyle>
            <a:lvl1pPr>
              <a:defRPr>
                <a:solidFill>
                  <a:schemeClr val="bg1"/>
                </a:solidFill>
              </a:defRPr>
            </a:lvl1pPr>
          </a:lstStyle>
          <a:p>
            <a:r>
              <a:rPr lang="en-US" dirty="0"/>
              <a:t>M P Vijay Kumar</a:t>
            </a:r>
          </a:p>
        </p:txBody>
      </p:sp>
      <p:sp>
        <p:nvSpPr>
          <p:cNvPr id="6" name="Slide Number Placeholder 5"/>
          <p:cNvSpPr>
            <a:spLocks noGrp="1"/>
          </p:cNvSpPr>
          <p:nvPr>
            <p:ph type="sldNum" sz="quarter" idx="12"/>
          </p:nvPr>
        </p:nvSpPr>
        <p:spPr>
          <a:xfrm>
            <a:off x="11296611" y="6217623"/>
            <a:ext cx="731600" cy="524800"/>
          </a:xfrm>
          <a:prstGeom prst="rect">
            <a:avLst/>
          </a:prstGeom>
        </p:spPr>
        <p:txBody>
          <a:bodyPr/>
          <a:lstStyle/>
          <a:p>
            <a:fld id="{00000000-1234-1234-1234-123412341234}" type="slidenum">
              <a:rPr lang="en" sz="1000" smtClean="0">
                <a:latin typeface="Nunito"/>
                <a:ea typeface="Nunito"/>
                <a:cs typeface="Nunito"/>
                <a:sym typeface="Nunito"/>
              </a:rPr>
              <a:pPr/>
              <a:t>‹#›</a:t>
            </a:fld>
            <a:endParaRPr lang="en" sz="1000" dirty="0">
              <a:latin typeface="Nunito"/>
              <a:ea typeface="Nunito"/>
              <a:cs typeface="Nunito"/>
              <a:sym typeface="Nunito"/>
            </a:endParaRPr>
          </a:p>
        </p:txBody>
      </p:sp>
    </p:spTree>
    <p:extLst>
      <p:ext uri="{BB962C8B-B14F-4D97-AF65-F5344CB8AC3E}">
        <p14:creationId xmlns:p14="http://schemas.microsoft.com/office/powerpoint/2010/main" val="556859749"/>
      </p:ext>
    </p:extLst>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99BCB4E4-883B-634D-8E61-A32835CC2294}"/>
              </a:ext>
            </a:extLst>
          </p:cNvPr>
          <p:cNvSpPr>
            <a:spLocks noGrp="1"/>
          </p:cNvSpPr>
          <p:nvPr>
            <p:ph type="dt" sz="half" idx="10"/>
          </p:nvPr>
        </p:nvSpPr>
        <p:spPr/>
        <p:txBody>
          <a:bodyPr/>
          <a:lstStyle>
            <a:lvl1pPr>
              <a:defRPr/>
            </a:lvl1pPr>
          </a:lstStyle>
          <a:p>
            <a:pPr>
              <a:defRPr/>
            </a:pPr>
            <a:fld id="{0F05CBA2-A7E5-8045-9F50-1C7FD3B23A45}" type="datetime1">
              <a:rPr lang="en-US"/>
              <a:pPr>
                <a:defRPr/>
              </a:pPr>
              <a:t>8/12/23</a:t>
            </a:fld>
            <a:endParaRPr lang="en-US" dirty="0"/>
          </a:p>
        </p:txBody>
      </p:sp>
      <p:sp>
        <p:nvSpPr>
          <p:cNvPr id="6" name="Footer Placeholder 4">
            <a:extLst>
              <a:ext uri="{FF2B5EF4-FFF2-40B4-BE49-F238E27FC236}">
                <a16:creationId xmlns:a16="http://schemas.microsoft.com/office/drawing/2014/main" id="{BE72E5FF-647A-414D-85BA-DDD5920A8D9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9AEC281-913C-FF41-9B8E-E9DD43FFE728}"/>
              </a:ext>
            </a:extLst>
          </p:cNvPr>
          <p:cNvSpPr>
            <a:spLocks noGrp="1"/>
          </p:cNvSpPr>
          <p:nvPr>
            <p:ph type="sldNum" sz="quarter" idx="12"/>
          </p:nvPr>
        </p:nvSpPr>
        <p:spPr/>
        <p:txBody>
          <a:bodyPr/>
          <a:lstStyle>
            <a:lvl1pPr>
              <a:defRPr/>
            </a:lvl1pPr>
          </a:lstStyle>
          <a:p>
            <a:fld id="{04C44CE9-63D4-014D-B815-8706115C6417}" type="slidenum">
              <a:rPr lang="en-US" altLang="en-US"/>
              <a:pPr/>
              <a:t>‹#›</a:t>
            </a:fld>
            <a:endParaRPr lang="en-US" altLang="en-US"/>
          </a:p>
        </p:txBody>
      </p:sp>
    </p:spTree>
    <p:extLst>
      <p:ext uri="{BB962C8B-B14F-4D97-AF65-F5344CB8AC3E}">
        <p14:creationId xmlns:p14="http://schemas.microsoft.com/office/powerpoint/2010/main" val="1161867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a:xfrm>
            <a:off x="458694" y="6416675"/>
            <a:ext cx="2743200" cy="365125"/>
          </a:xfrm>
          <a:prstGeom prst="rect">
            <a:avLst/>
          </a:prstGeom>
        </p:spPr>
        <p:txBody>
          <a:bodyPr/>
          <a:lstStyle/>
          <a:p>
            <a:fld id="{15417D9E-721A-44BB-8863-9873FE64DA75}" type="datetime1">
              <a:rPr lang="en-US" smtClean="0"/>
              <a:t>8/12/23</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a:xfrm>
            <a:off x="4038600" y="6416675"/>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a:xfrm>
            <a:off x="8812824" y="4681181"/>
            <a:ext cx="2743200" cy="365125"/>
          </a:xfrm>
          <a:prstGeom prst="rect">
            <a:avLst/>
          </a:prstGeom>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3374010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3175" y="6170821"/>
            <a:ext cx="2339975" cy="687179"/>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3172" y="6164472"/>
            <a:ext cx="12195172" cy="693530"/>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32459 h 532459"/>
              <a:gd name="connsiteX1" fmla="*/ 491595 w 3352800"/>
              <a:gd name="connsiteY1" fmla="*/ 0 h 532459"/>
              <a:gd name="connsiteX2" fmla="*/ 3352800 w 3352800"/>
              <a:gd name="connsiteY2" fmla="*/ 5146 h 532459"/>
              <a:gd name="connsiteX3" fmla="*/ 3352800 w 3352800"/>
              <a:gd name="connsiteY3" fmla="*/ 532459 h 532459"/>
              <a:gd name="connsiteX4" fmla="*/ 0 w 3352800"/>
              <a:gd name="connsiteY4" fmla="*/ 532459 h 532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32459">
                <a:moveTo>
                  <a:pt x="0" y="532459"/>
                </a:moveTo>
                <a:lnTo>
                  <a:pt x="491595" y="0"/>
                </a:lnTo>
                <a:lnTo>
                  <a:pt x="3352800" y="5146"/>
                </a:lnTo>
                <a:lnTo>
                  <a:pt x="3352800" y="532459"/>
                </a:lnTo>
                <a:lnTo>
                  <a:pt x="0" y="532459"/>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ysClr val="windowText" lastClr="000000"/>
                </a:solidFill>
              </a:ln>
            </a:endParaRPr>
          </a:p>
        </p:txBody>
      </p:sp>
      <p:sp>
        <p:nvSpPr>
          <p:cNvPr id="9" name="Freeform 8"/>
          <p:cNvSpPr/>
          <p:nvPr userDrawn="1"/>
        </p:nvSpPr>
        <p:spPr>
          <a:xfrm flipH="1">
            <a:off x="10564514" y="6163094"/>
            <a:ext cx="1627485" cy="687179"/>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3176" y="0"/>
            <a:ext cx="12195175" cy="1638300"/>
          </a:xfrm>
          <a:prstGeom prst="rect">
            <a:avLst/>
          </a:prstGeom>
          <a:solidFill>
            <a:schemeClr val="accent3">
              <a:lumMod val="75000"/>
            </a:schemeClr>
          </a:solidFill>
          <a:ln>
            <a:noFill/>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en-US"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 bg1="lt1" tx1="dk1" bg2="lt2" tx2="dk2" accent1="accent1" accent2="accent2" accent3="accent3" accent4="accent4" accent5="accent5" accent6="accent6" hlink="hlink" folHlink="folHlink"/>
  <p:sldLayoutIdLst>
    <p:sldLayoutId id="2147483722" r:id="rId1"/>
    <p:sldLayoutId id="2147483726" r:id="rId2"/>
    <p:sldLayoutId id="2147483728" r:id="rId3"/>
    <p:sldLayoutId id="2147483729" r:id="rId4"/>
    <p:sldLayoutId id="2147483733" r:id="rId5"/>
    <p:sldLayoutId id="2147483734" r:id="rId6"/>
    <p:sldLayoutId id="2147483735" r:id="rId7"/>
    <p:sldLayoutId id="2147483737" r:id="rId8"/>
    <p:sldLayoutId id="2147483738" r:id="rId9"/>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co/Z6MKP0cFyM"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75.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78.xml.rels><?xml version="1.0" encoding="UTF-8" standalone="yes"?>
<Relationships xmlns="http://schemas.openxmlformats.org/package/2006/relationships"><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5" Type="http://schemas.openxmlformats.org/officeDocument/2006/relationships/chart" Target="../charts/chart4.xml"/><Relationship Id="rId4" Type="http://schemas.openxmlformats.org/officeDocument/2006/relationships/chart" Target="../charts/chart3.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9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openxmlformats.org/officeDocument/2006/relationships/hyperlink" Target="https://resource.cdn.icai.org/49152frrb32877.pdf"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s://resource.cdn.icai.org/63107frrb51062.pdf" TargetMode="External"/><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chart" Target="../charts/char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94D56D7D-8B0A-E04D-A29C-85A9A15920E2}"/>
              </a:ext>
            </a:extLst>
          </p:cNvPr>
          <p:cNvSpPr txBox="1"/>
          <p:nvPr/>
        </p:nvSpPr>
        <p:spPr>
          <a:xfrm>
            <a:off x="6096000" y="6149712"/>
            <a:ext cx="6019800" cy="584775"/>
          </a:xfrm>
          <a:prstGeom prst="rect">
            <a:avLst/>
          </a:prstGeom>
          <a:noFill/>
        </p:spPr>
        <p:txBody>
          <a:bodyPr wrap="square" rtlCol="0">
            <a:spAutoFit/>
          </a:bodyPr>
          <a:lstStyle/>
          <a:p>
            <a:pPr algn="ctr"/>
            <a:r>
              <a:rPr lang="en-US" sz="3200" b="1" dirty="0">
                <a:solidFill>
                  <a:schemeClr val="accent3">
                    <a:lumMod val="75000"/>
                  </a:schemeClr>
                </a:solidFill>
                <a:latin typeface="+mj-lt"/>
                <a:ea typeface="Adobe Fan Heiti Std B" pitchFamily="34" charset="-128"/>
              </a:rPr>
              <a:t>M P Vijay Kumar</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1530"/>
            <a:ext cx="6172201" cy="6857999"/>
          </a:xfrm>
          <a:prstGeom prst="rect">
            <a:avLst/>
          </a:prstGeom>
        </p:spPr>
      </p:pic>
      <p:pic>
        <p:nvPicPr>
          <p:cNvPr id="2" name="Picture 2" descr="Institute of Chartered Accountants of India - ICAI on Twitter: &quot;Audit  Quality Maturity Model - Version 1.0 (AQMM v1.0) developed by the Centre  for Audit Quality of ICAI. To download the same">
            <a:extLst>
              <a:ext uri="{FF2B5EF4-FFF2-40B4-BE49-F238E27FC236}">
                <a16:creationId xmlns:a16="http://schemas.microsoft.com/office/drawing/2014/main" id="{18127E28-6533-7FE5-EECE-76F467E87CF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72200" y="123513"/>
            <a:ext cx="5943600" cy="5887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4098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4E124DD-ABA2-7BAF-C426-110ECBADFB45}"/>
              </a:ext>
            </a:extLst>
          </p:cNvPr>
          <p:cNvGrpSpPr/>
          <p:nvPr/>
        </p:nvGrpSpPr>
        <p:grpSpPr>
          <a:xfrm>
            <a:off x="1131823" y="324435"/>
            <a:ext cx="9678646" cy="5710605"/>
            <a:chOff x="548640" y="182195"/>
            <a:chExt cx="10231121" cy="6036577"/>
          </a:xfrm>
        </p:grpSpPr>
        <p:pic>
          <p:nvPicPr>
            <p:cNvPr id="11" name="Picture 10">
              <a:extLst>
                <a:ext uri="{FF2B5EF4-FFF2-40B4-BE49-F238E27FC236}">
                  <a16:creationId xmlns:a16="http://schemas.microsoft.com/office/drawing/2014/main" id="{606B5024-98A7-0ECD-0E23-C932AA847BF9}"/>
                </a:ext>
              </a:extLst>
            </p:cNvPr>
            <p:cNvPicPr>
              <a:picLocks noChangeAspect="1"/>
            </p:cNvPicPr>
            <p:nvPr/>
          </p:nvPicPr>
          <p:blipFill>
            <a:blip r:embed="rId2"/>
            <a:stretch>
              <a:fillRect/>
            </a:stretch>
          </p:blipFill>
          <p:spPr>
            <a:xfrm>
              <a:off x="548640" y="182195"/>
              <a:ext cx="5330501" cy="3000794"/>
            </a:xfrm>
            <a:prstGeom prst="rect">
              <a:avLst/>
            </a:prstGeom>
            <a:ln>
              <a:solidFill>
                <a:srgbClr val="FF0000"/>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1D446672-0B5B-7BFD-0E99-7532D57DB334}"/>
                </a:ext>
              </a:extLst>
            </p:cNvPr>
            <p:cNvPicPr>
              <a:picLocks noChangeAspect="1"/>
            </p:cNvPicPr>
            <p:nvPr/>
          </p:nvPicPr>
          <p:blipFill>
            <a:blip r:embed="rId3"/>
            <a:stretch>
              <a:fillRect/>
            </a:stretch>
          </p:blipFill>
          <p:spPr>
            <a:xfrm>
              <a:off x="548640" y="3327400"/>
              <a:ext cx="5330500" cy="2891372"/>
            </a:xfrm>
            <a:prstGeom prst="rect">
              <a:avLst/>
            </a:prstGeom>
            <a:ln>
              <a:solidFill>
                <a:srgbClr val="FF0000"/>
              </a:solidFill>
            </a:ln>
            <a:effectLst>
              <a:outerShdw blurRad="50800" dist="38100" dir="2700000" algn="tl" rotWithShape="0">
                <a:prstClr val="black">
                  <a:alpha val="40000"/>
                </a:prstClr>
              </a:outerShdw>
            </a:effectLst>
          </p:spPr>
        </p:pic>
        <p:pic>
          <p:nvPicPr>
            <p:cNvPr id="15" name="Picture 14">
              <a:extLst>
                <a:ext uri="{FF2B5EF4-FFF2-40B4-BE49-F238E27FC236}">
                  <a16:creationId xmlns:a16="http://schemas.microsoft.com/office/drawing/2014/main" id="{B4EA3F0D-A3A8-5887-1545-AD33085B7BDA}"/>
                </a:ext>
              </a:extLst>
            </p:cNvPr>
            <p:cNvPicPr>
              <a:picLocks noChangeAspect="1"/>
            </p:cNvPicPr>
            <p:nvPr/>
          </p:nvPicPr>
          <p:blipFill>
            <a:blip r:embed="rId4"/>
            <a:stretch>
              <a:fillRect/>
            </a:stretch>
          </p:blipFill>
          <p:spPr>
            <a:xfrm>
              <a:off x="6021380" y="182197"/>
              <a:ext cx="4758381" cy="2997438"/>
            </a:xfrm>
            <a:prstGeom prst="rect">
              <a:avLst/>
            </a:prstGeom>
            <a:ln>
              <a:solidFill>
                <a:srgbClr val="FF0000"/>
              </a:solidFill>
            </a:ln>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004992EB-8761-34CD-F23C-372FFF8BD344}"/>
                </a:ext>
              </a:extLst>
            </p:cNvPr>
            <p:cNvPicPr>
              <a:picLocks noChangeAspect="1"/>
            </p:cNvPicPr>
            <p:nvPr/>
          </p:nvPicPr>
          <p:blipFill rotWithShape="1">
            <a:blip r:embed="rId5"/>
            <a:srcRect t="798"/>
            <a:stretch/>
          </p:blipFill>
          <p:spPr>
            <a:xfrm>
              <a:off x="6021381" y="3322320"/>
              <a:ext cx="4758380" cy="2868294"/>
            </a:xfrm>
            <a:prstGeom prst="rect">
              <a:avLst/>
            </a:prstGeom>
            <a:ln>
              <a:solidFill>
                <a:srgbClr val="FF0000"/>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2626583418"/>
      </p:ext>
    </p:extLst>
  </p:cSld>
  <p:clrMapOvr>
    <a:masterClrMapping/>
  </p:clrMapOvr>
  <p:transition spd="med">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2B8F8C67-42C3-4022-94F2-6FD77EEB8EA2}"/>
              </a:ext>
            </a:extLst>
          </p:cNvPr>
          <p:cNvSpPr>
            <a:spLocks noGrp="1"/>
          </p:cNvSpPr>
          <p:nvPr>
            <p:ph type="title"/>
          </p:nvPr>
        </p:nvSpPr>
        <p:spPr>
          <a:xfrm>
            <a:off x="842963" y="77788"/>
            <a:ext cx="8967787" cy="531812"/>
          </a:xfrm>
        </p:spPr>
        <p:txBody>
          <a:bodyPr/>
          <a:lstStyle/>
          <a:p>
            <a:pPr algn="l">
              <a:lnSpc>
                <a:spcPct val="90000"/>
              </a:lnSpc>
            </a:pPr>
            <a:r>
              <a:rPr lang="en-IN" altLang="en-US" dirty="0">
                <a:ea typeface="Calibri" panose="020F0502020204030204" pitchFamily="34" charset="0"/>
              </a:rPr>
              <a:t>Action Taken Based on Review</a:t>
            </a:r>
          </a:p>
        </p:txBody>
      </p:sp>
      <p:graphicFrame>
        <p:nvGraphicFramePr>
          <p:cNvPr id="4" name="Content Placeholder 3">
            <a:extLst>
              <a:ext uri="{FF2B5EF4-FFF2-40B4-BE49-F238E27FC236}">
                <a16:creationId xmlns:a16="http://schemas.microsoft.com/office/drawing/2014/main" id="{418DCD20-9930-4878-839D-90FF4B5A7553}"/>
              </a:ext>
            </a:extLst>
          </p:cNvPr>
          <p:cNvGraphicFramePr>
            <a:graphicFrameLocks noGrp="1"/>
          </p:cNvGraphicFramePr>
          <p:nvPr>
            <p:ph idx="1"/>
            <p:extLst>
              <p:ext uri="{D42A27DB-BD31-4B8C-83A1-F6EECF244321}">
                <p14:modId xmlns:p14="http://schemas.microsoft.com/office/powerpoint/2010/main" val="1443296103"/>
              </p:ext>
            </p:extLst>
          </p:nvPr>
        </p:nvGraphicFramePr>
        <p:xfrm>
          <a:off x="330200" y="1795549"/>
          <a:ext cx="11531600" cy="42372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EDEBF-715D-4898-B642-8483FD62B416}"/>
              </a:ext>
            </a:extLst>
          </p:cNvPr>
          <p:cNvSpPr>
            <a:spLocks noGrp="1"/>
          </p:cNvSpPr>
          <p:nvPr>
            <p:ph type="title"/>
          </p:nvPr>
        </p:nvSpPr>
        <p:spPr>
          <a:xfrm>
            <a:off x="842963" y="77788"/>
            <a:ext cx="8967787" cy="531812"/>
          </a:xfrm>
        </p:spPr>
        <p:txBody>
          <a:bodyPr rtlCol="0">
            <a:noAutofit/>
          </a:bodyPr>
          <a:lstStyle/>
          <a:p>
            <a:pPr algn="l" eaLnBrk="1" fontAlgn="auto" hangingPunct="1">
              <a:lnSpc>
                <a:spcPct val="90000"/>
              </a:lnSpc>
              <a:spcAft>
                <a:spcPts val="0"/>
              </a:spcAft>
              <a:defRPr/>
            </a:pPr>
            <a:r>
              <a:rPr lang="en-US" altLang="en-US" sz="2400" dirty="0">
                <a:ea typeface="+mn-ea"/>
              </a:rPr>
              <a:t>  FINANCIAL REPORTING REVIEW BOARD</a:t>
            </a:r>
          </a:p>
        </p:txBody>
      </p:sp>
      <p:sp>
        <p:nvSpPr>
          <p:cNvPr id="27651" name="Rectangle 3">
            <a:extLst>
              <a:ext uri="{FF2B5EF4-FFF2-40B4-BE49-F238E27FC236}">
                <a16:creationId xmlns:a16="http://schemas.microsoft.com/office/drawing/2014/main" id="{E5F1D873-D585-4B61-8C2A-9C31F1617AD7}"/>
              </a:ext>
            </a:extLst>
          </p:cNvPr>
          <p:cNvSpPr txBox="1">
            <a:spLocks noChangeArrowheads="1"/>
          </p:cNvSpPr>
          <p:nvPr/>
        </p:nvSpPr>
        <p:spPr bwMode="auto">
          <a:xfrm>
            <a:off x="355600" y="1003300"/>
            <a:ext cx="11434763"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None/>
              <a:defRPr/>
            </a:pPr>
            <a:endParaRPr lang="en-US" altLang="en-US" sz="2400" b="1" dirty="0">
              <a:solidFill>
                <a:schemeClr val="accent5">
                  <a:lumMod val="50000"/>
                </a:schemeClr>
              </a:solidFill>
              <a:effectLst>
                <a:outerShdw blurRad="38100" dist="38100" dir="2700000" algn="tl">
                  <a:srgbClr val="000000">
                    <a:alpha val="43137"/>
                  </a:srgbClr>
                </a:outerShdw>
              </a:effectLst>
              <a:cs typeface="Times New Roman" pitchFamily="18" charset="0"/>
            </a:endParaRPr>
          </a:p>
        </p:txBody>
      </p:sp>
      <p:pic>
        <p:nvPicPr>
          <p:cNvPr id="4" name="Picture 3">
            <a:extLst>
              <a:ext uri="{FF2B5EF4-FFF2-40B4-BE49-F238E27FC236}">
                <a16:creationId xmlns:a16="http://schemas.microsoft.com/office/drawing/2014/main" id="{E278C4F7-DCB1-49A5-BB04-F69B1A23CAD2}"/>
              </a:ext>
            </a:extLst>
          </p:cNvPr>
          <p:cNvPicPr>
            <a:picLocks noChangeAspect="1"/>
          </p:cNvPicPr>
          <p:nvPr/>
        </p:nvPicPr>
        <p:blipFill rotWithShape="1">
          <a:blip r:embed="rId3"/>
          <a:srcRect l="23750" t="19429" r="25156" b="10259"/>
          <a:stretch/>
        </p:blipFill>
        <p:spPr>
          <a:xfrm>
            <a:off x="0" y="609601"/>
            <a:ext cx="12090400" cy="5829300"/>
          </a:xfrm>
          <a:prstGeom prst="rect">
            <a:avLst/>
          </a:prstGeom>
        </p:spPr>
      </p:pic>
    </p:spTree>
    <p:extLst>
      <p:ext uri="{BB962C8B-B14F-4D97-AF65-F5344CB8AC3E}">
        <p14:creationId xmlns:p14="http://schemas.microsoft.com/office/powerpoint/2010/main" val="205769489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E0405E-3E34-199C-9D70-90966519B410}"/>
              </a:ext>
            </a:extLst>
          </p:cNvPr>
          <p:cNvPicPr>
            <a:picLocks noChangeAspect="1"/>
          </p:cNvPicPr>
          <p:nvPr/>
        </p:nvPicPr>
        <p:blipFill>
          <a:blip r:embed="rId2"/>
          <a:stretch>
            <a:fillRect/>
          </a:stretch>
        </p:blipFill>
        <p:spPr>
          <a:xfrm>
            <a:off x="4126117" y="1713053"/>
            <a:ext cx="4499723" cy="3900669"/>
          </a:xfrm>
          <a:prstGeom prst="rect">
            <a:avLst/>
          </a:prstGeom>
        </p:spPr>
      </p:pic>
    </p:spTree>
    <p:extLst>
      <p:ext uri="{BB962C8B-B14F-4D97-AF65-F5344CB8AC3E}">
        <p14:creationId xmlns:p14="http://schemas.microsoft.com/office/powerpoint/2010/main" val="2151441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54BD1-4414-60A6-A69C-A33D1EC0751C}"/>
              </a:ext>
            </a:extLst>
          </p:cNvPr>
          <p:cNvSpPr>
            <a:spLocks noGrp="1"/>
          </p:cNvSpPr>
          <p:nvPr>
            <p:ph type="title"/>
          </p:nvPr>
        </p:nvSpPr>
        <p:spPr>
          <a:xfrm>
            <a:off x="458694" y="365761"/>
            <a:ext cx="10895106" cy="762000"/>
          </a:xfrm>
        </p:spPr>
        <p:txBody>
          <a:bodyPr>
            <a:normAutofit/>
          </a:bodyPr>
          <a:lstStyle/>
          <a:p>
            <a:r>
              <a:rPr lang="en-IN" sz="3600" b="1" dirty="0">
                <a:solidFill>
                  <a:schemeClr val="bg1"/>
                </a:solidFill>
                <a:latin typeface="Calibri" panose="020F0502020204030204" pitchFamily="34" charset="0"/>
                <a:cs typeface="Calibri" panose="020F0502020204030204" pitchFamily="34" charset="0"/>
              </a:rPr>
              <a:t>National Financial Reporting Authority (‘NFRA’)</a:t>
            </a:r>
          </a:p>
        </p:txBody>
      </p:sp>
      <p:sp>
        <p:nvSpPr>
          <p:cNvPr id="3" name="Content Placeholder 2">
            <a:extLst>
              <a:ext uri="{FF2B5EF4-FFF2-40B4-BE49-F238E27FC236}">
                <a16:creationId xmlns:a16="http://schemas.microsoft.com/office/drawing/2014/main" id="{CEF28D56-6D15-9DF3-32E7-D335A0A4060D}"/>
              </a:ext>
            </a:extLst>
          </p:cNvPr>
          <p:cNvSpPr>
            <a:spLocks noGrp="1"/>
          </p:cNvSpPr>
          <p:nvPr>
            <p:ph idx="1"/>
          </p:nvPr>
        </p:nvSpPr>
        <p:spPr>
          <a:xfrm>
            <a:off x="458694" y="1716548"/>
            <a:ext cx="11274612" cy="4647831"/>
          </a:xfrm>
        </p:spPr>
        <p:txBody>
          <a:bodyPr>
            <a:normAutofit/>
          </a:bodyPr>
          <a:lstStyle/>
          <a:p>
            <a:pPr marL="0" indent="0" algn="just">
              <a:buNone/>
            </a:pPr>
            <a:r>
              <a:rPr lang="en-US" sz="1800" b="1" dirty="0">
                <a:latin typeface="Calibri" panose="020F0502020204030204" pitchFamily="34" charset="0"/>
                <a:cs typeface="Calibri" panose="020F0502020204030204" pitchFamily="34" charset="0"/>
              </a:rPr>
              <a:t>Scope 	</a:t>
            </a:r>
            <a:r>
              <a:rPr lang="en-US" sz="1800" dirty="0">
                <a:latin typeface="Calibri" panose="020F0502020204030204" pitchFamily="34" charset="0"/>
                <a:cs typeface="Calibri" panose="020F0502020204030204" pitchFamily="34" charset="0"/>
              </a:rPr>
              <a:t>: Monitor and enforce compliance with accounting and auditing standards  and oversee the quality of service 	    in such manner as may be prescribed under Sec 132 of Companies Act and NFRA Rules, 2018</a:t>
            </a:r>
          </a:p>
          <a:p>
            <a:pPr marL="0" indent="0" algn="just">
              <a:buNone/>
            </a:pPr>
            <a:r>
              <a:rPr lang="en-US" sz="1800" b="1" dirty="0">
                <a:latin typeface="Calibri" panose="020F0502020204030204" pitchFamily="34" charset="0"/>
                <a:cs typeface="Calibri" panose="020F0502020204030204" pitchFamily="34" charset="0"/>
              </a:rPr>
              <a:t>Coverage </a:t>
            </a:r>
            <a:r>
              <a:rPr lang="en-US" sz="1800" dirty="0">
                <a:latin typeface="Calibri" panose="020F0502020204030204" pitchFamily="34" charset="0"/>
                <a:cs typeface="Calibri" panose="020F0502020204030204" pitchFamily="34" charset="0"/>
              </a:rPr>
              <a:t>: Following class of companies or their auditors:</a:t>
            </a:r>
          </a:p>
          <a:p>
            <a:pPr marL="0" indent="0" algn="just">
              <a:buNone/>
            </a:pPr>
            <a:r>
              <a:rPr lang="en-US" sz="1800" dirty="0">
                <a:latin typeface="Calibri" panose="020F0502020204030204" pitchFamily="34" charset="0"/>
                <a:cs typeface="Calibri" panose="020F0502020204030204" pitchFamily="34" charset="0"/>
              </a:rPr>
              <a:t>      </a:t>
            </a:r>
            <a:r>
              <a:rPr lang="en-US" sz="1800" dirty="0" err="1">
                <a:latin typeface="Calibri" panose="020F0502020204030204" pitchFamily="34" charset="0"/>
                <a:cs typeface="Calibri" panose="020F0502020204030204" pitchFamily="34" charset="0"/>
              </a:rPr>
              <a:t>i</a:t>
            </a:r>
            <a:r>
              <a:rPr lang="en-US" sz="1800" dirty="0">
                <a:latin typeface="Calibri" panose="020F0502020204030204" pitchFamily="34" charset="0"/>
                <a:cs typeface="Calibri" panose="020F0502020204030204" pitchFamily="34" charset="0"/>
              </a:rPr>
              <a:t>) All </a:t>
            </a:r>
            <a:r>
              <a:rPr lang="en-US" sz="1800" b="1" dirty="0">
                <a:latin typeface="Calibri" panose="020F0502020204030204" pitchFamily="34" charset="0"/>
                <a:cs typeface="Calibri" panose="020F0502020204030204" pitchFamily="34" charset="0"/>
              </a:rPr>
              <a:t>Listed</a:t>
            </a:r>
            <a:r>
              <a:rPr lang="en-US" sz="1800" dirty="0">
                <a:latin typeface="Calibri" panose="020F0502020204030204" pitchFamily="34" charset="0"/>
                <a:cs typeface="Calibri" panose="020F0502020204030204" pitchFamily="34" charset="0"/>
              </a:rPr>
              <a:t> Entities</a:t>
            </a:r>
          </a:p>
          <a:p>
            <a:pPr marL="0" indent="0" algn="just">
              <a:buNone/>
            </a:pPr>
            <a:r>
              <a:rPr lang="en-US" sz="1800" dirty="0">
                <a:latin typeface="Calibri" panose="020F0502020204030204" pitchFamily="34" charset="0"/>
                <a:cs typeface="Calibri" panose="020F0502020204030204" pitchFamily="34" charset="0"/>
              </a:rPr>
              <a:t>      ii) Unlisted Entities having</a:t>
            </a:r>
          </a:p>
          <a:p>
            <a:pPr marL="0" indent="0" algn="just">
              <a:buNone/>
            </a:pPr>
            <a:r>
              <a:rPr lang="en-US" sz="1800" dirty="0">
                <a:latin typeface="Calibri" panose="020F0502020204030204" pitchFamily="34" charset="0"/>
                <a:cs typeface="Calibri" panose="020F0502020204030204" pitchFamily="34" charset="0"/>
              </a:rPr>
              <a:t>           - Paid-up-capital of 500 Cr or more (or)</a:t>
            </a:r>
          </a:p>
          <a:p>
            <a:pPr marL="0" indent="0" algn="just">
              <a:buNone/>
            </a:pPr>
            <a:r>
              <a:rPr lang="en-US" sz="1800" dirty="0">
                <a:latin typeface="Calibri" panose="020F0502020204030204" pitchFamily="34" charset="0"/>
                <a:cs typeface="Calibri" panose="020F0502020204030204" pitchFamily="34" charset="0"/>
              </a:rPr>
              <a:t>           - Turnover of 1000 Cr or more (or) </a:t>
            </a:r>
          </a:p>
          <a:p>
            <a:pPr marL="0" indent="0" algn="just">
              <a:buNone/>
            </a:pPr>
            <a:r>
              <a:rPr lang="en-US" sz="1800" dirty="0">
                <a:latin typeface="Calibri" panose="020F0502020204030204" pitchFamily="34" charset="0"/>
                <a:cs typeface="Calibri" panose="020F0502020204030204" pitchFamily="34" charset="0"/>
              </a:rPr>
              <a:t>           - Outstanding debentures, loans and deposits of 500 Cr or more in preceding FY.</a:t>
            </a:r>
          </a:p>
          <a:p>
            <a:pPr marL="0" indent="0" algn="just">
              <a:buNone/>
            </a:pPr>
            <a:r>
              <a:rPr lang="en-US" sz="1800" dirty="0">
                <a:latin typeface="Calibri" panose="020F0502020204030204" pitchFamily="34" charset="0"/>
                <a:cs typeface="Calibri" panose="020F0502020204030204" pitchFamily="34" charset="0"/>
              </a:rPr>
              <a:t>    iii) Insurance &amp; Banking Companies</a:t>
            </a:r>
          </a:p>
          <a:p>
            <a:pPr marL="0" indent="0" algn="just">
              <a:buNone/>
            </a:pPr>
            <a:r>
              <a:rPr lang="en-US" sz="1800" dirty="0">
                <a:latin typeface="Calibri" panose="020F0502020204030204" pitchFamily="34" charset="0"/>
                <a:cs typeface="Calibri" panose="020F0502020204030204" pitchFamily="34" charset="0"/>
              </a:rPr>
              <a:t>    iv) Companies engaged in the generation or supply of electricity</a:t>
            </a:r>
          </a:p>
          <a:p>
            <a:pPr marL="0" indent="0" algn="just">
              <a:buNone/>
            </a:pPr>
            <a:r>
              <a:rPr lang="en-US" sz="1800" dirty="0">
                <a:latin typeface="Calibri" panose="020F0502020204030204" pitchFamily="34" charset="0"/>
                <a:cs typeface="Calibri" panose="020F0502020204030204" pitchFamily="34" charset="0"/>
              </a:rPr>
              <a:t>     v) Companies governed  by any special Act for the time being in force or bodies corporates.</a:t>
            </a:r>
          </a:p>
          <a:p>
            <a:pPr marL="0" indent="0" algn="just">
              <a:buNone/>
            </a:pPr>
            <a:endParaRPr lang="en-US" sz="1800" dirty="0">
              <a:latin typeface="Calibri" panose="020F0502020204030204" pitchFamily="34" charset="0"/>
              <a:cs typeface="Calibri" panose="020F0502020204030204" pitchFamily="34" charset="0"/>
            </a:endParaRPr>
          </a:p>
        </p:txBody>
      </p:sp>
      <p:graphicFrame>
        <p:nvGraphicFramePr>
          <p:cNvPr id="5" name="Table 5">
            <a:extLst>
              <a:ext uri="{FF2B5EF4-FFF2-40B4-BE49-F238E27FC236}">
                <a16:creationId xmlns:a16="http://schemas.microsoft.com/office/drawing/2014/main" id="{8F7F69F0-B1E8-E131-D108-BF1C5F8FCA2B}"/>
              </a:ext>
            </a:extLst>
          </p:cNvPr>
          <p:cNvGraphicFramePr>
            <a:graphicFrameLocks noGrp="1"/>
          </p:cNvGraphicFramePr>
          <p:nvPr>
            <p:extLst>
              <p:ext uri="{D42A27DB-BD31-4B8C-83A1-F6EECF244321}">
                <p14:modId xmlns:p14="http://schemas.microsoft.com/office/powerpoint/2010/main" val="2687449066"/>
              </p:ext>
            </p:extLst>
          </p:nvPr>
        </p:nvGraphicFramePr>
        <p:xfrm>
          <a:off x="6091270" y="2863890"/>
          <a:ext cx="5856554" cy="1152000"/>
        </p:xfrm>
        <a:graphic>
          <a:graphicData uri="http://schemas.openxmlformats.org/drawingml/2006/table">
            <a:tbl>
              <a:tblPr firstRow="1" bandRow="1">
                <a:tableStyleId>{0660B408-B3CF-4A94-85FC-2B1E0A45F4A2}</a:tableStyleId>
              </a:tblPr>
              <a:tblGrid>
                <a:gridCol w="2736000">
                  <a:extLst>
                    <a:ext uri="{9D8B030D-6E8A-4147-A177-3AD203B41FA5}">
                      <a16:colId xmlns:a16="http://schemas.microsoft.com/office/drawing/2014/main" val="2599369089"/>
                    </a:ext>
                  </a:extLst>
                </a:gridCol>
                <a:gridCol w="3120554">
                  <a:extLst>
                    <a:ext uri="{9D8B030D-6E8A-4147-A177-3AD203B41FA5}">
                      <a16:colId xmlns:a16="http://schemas.microsoft.com/office/drawing/2014/main" val="95763436"/>
                    </a:ext>
                  </a:extLst>
                </a:gridCol>
              </a:tblGrid>
              <a:tr h="576000">
                <a:tc>
                  <a:txBody>
                    <a:bodyPr/>
                    <a:lstStyle/>
                    <a:p>
                      <a:pPr algn="l"/>
                      <a:r>
                        <a:rPr lang="en-IN" sz="1600" b="0" dirty="0">
                          <a:solidFill>
                            <a:schemeClr val="tx1"/>
                          </a:solidFill>
                        </a:rPr>
                        <a:t>Companies</a:t>
                      </a:r>
                    </a:p>
                  </a:txBody>
                  <a:tcPr anchor="ctr"/>
                </a:tc>
                <a:tc>
                  <a:txBody>
                    <a:bodyPr/>
                    <a:lstStyle/>
                    <a:p>
                      <a:pPr algn="l"/>
                      <a:r>
                        <a:rPr lang="en-IN" sz="1600" b="0" dirty="0">
                          <a:solidFill>
                            <a:schemeClr val="tx1"/>
                          </a:solidFill>
                        </a:rPr>
                        <a:t>  FR  Quality Review Report</a:t>
                      </a:r>
                    </a:p>
                  </a:txBody>
                  <a:tcPr anchor="ctr"/>
                </a:tc>
                <a:extLst>
                  <a:ext uri="{0D108BD9-81ED-4DB2-BD59-A6C34878D82A}">
                    <a16:rowId xmlns:a16="http://schemas.microsoft.com/office/drawing/2014/main" val="698547808"/>
                  </a:ext>
                </a:extLst>
              </a:tr>
              <a:tr h="576000">
                <a:tc>
                  <a:txBody>
                    <a:bodyPr/>
                    <a:lstStyle/>
                    <a:p>
                      <a:pPr algn="l"/>
                      <a:r>
                        <a:rPr lang="en-IN" sz="1600" b="0" dirty="0">
                          <a:solidFill>
                            <a:schemeClr val="tx1"/>
                          </a:solidFill>
                        </a:rPr>
                        <a:t>Auditors/ Audit Firms</a:t>
                      </a:r>
                    </a:p>
                  </a:txBody>
                  <a:tcPr anchor="ctr"/>
                </a:tc>
                <a:tc>
                  <a:txBody>
                    <a:bodyPr/>
                    <a:lstStyle/>
                    <a:p>
                      <a:pPr algn="l"/>
                      <a:r>
                        <a:rPr lang="en-IN" sz="1600" b="0" dirty="0">
                          <a:solidFill>
                            <a:schemeClr val="tx1"/>
                          </a:solidFill>
                        </a:rPr>
                        <a:t>   Audit Quality Review </a:t>
                      </a:r>
                    </a:p>
                  </a:txBody>
                  <a:tcPr anchor="ctr"/>
                </a:tc>
                <a:extLst>
                  <a:ext uri="{0D108BD9-81ED-4DB2-BD59-A6C34878D82A}">
                    <a16:rowId xmlns:a16="http://schemas.microsoft.com/office/drawing/2014/main" val="3140865027"/>
                  </a:ext>
                </a:extLst>
              </a:tr>
            </a:tbl>
          </a:graphicData>
        </a:graphic>
      </p:graphicFrame>
      <p:cxnSp>
        <p:nvCxnSpPr>
          <p:cNvPr id="6" name="Straight Arrow Connector 5">
            <a:extLst>
              <a:ext uri="{FF2B5EF4-FFF2-40B4-BE49-F238E27FC236}">
                <a16:creationId xmlns:a16="http://schemas.microsoft.com/office/drawing/2014/main" id="{83813F08-E45C-4CF6-8E98-23AEE616A159}"/>
              </a:ext>
            </a:extLst>
          </p:cNvPr>
          <p:cNvCxnSpPr/>
          <p:nvPr/>
        </p:nvCxnSpPr>
        <p:spPr>
          <a:xfrm>
            <a:off x="6995160" y="2819400"/>
            <a:ext cx="1386840" cy="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5F2BACF4-4EE1-436F-8EF6-40CCD663EE17}"/>
              </a:ext>
            </a:extLst>
          </p:cNvPr>
          <p:cNvCxnSpPr/>
          <p:nvPr/>
        </p:nvCxnSpPr>
        <p:spPr>
          <a:xfrm>
            <a:off x="7848600" y="3398520"/>
            <a:ext cx="563880" cy="0"/>
          </a:xfrm>
          <a:prstGeom prst="straightConnector1">
            <a:avLst/>
          </a:prstGeom>
          <a:ln w="28575">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86337"/>
      </p:ext>
    </p:extLst>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2664CD-B800-457B-FB76-2C0DFF9F31C8}"/>
              </a:ext>
            </a:extLst>
          </p:cNvPr>
          <p:cNvSpPr>
            <a:spLocks noGrp="1"/>
          </p:cNvSpPr>
          <p:nvPr>
            <p:ph idx="1"/>
          </p:nvPr>
        </p:nvSpPr>
        <p:spPr>
          <a:xfrm>
            <a:off x="385121" y="1785136"/>
            <a:ext cx="11274612" cy="4686284"/>
          </a:xfrm>
        </p:spPr>
        <p:txBody>
          <a:bodyPr>
            <a:normAutofit/>
          </a:bodyPr>
          <a:lstStyle/>
          <a:p>
            <a:pPr>
              <a:buFont typeface="Wingdings" panose="05000000000000000000" pitchFamily="2" charset="2"/>
              <a:buChar char="Ø"/>
            </a:pPr>
            <a:r>
              <a:rPr lang="en-US" sz="1800" b="1" i="0" u="none" strike="noStrike" dirty="0">
                <a:solidFill>
                  <a:srgbClr val="000000"/>
                </a:solidFill>
                <a:effectLst/>
                <a:latin typeface="Calibri" panose="020F0502020204030204" pitchFamily="34" charset="0"/>
                <a:cs typeface="Calibri" panose="020F0502020204030204" pitchFamily="34" charset="0"/>
              </a:rPr>
              <a:t>Ind AS 115 –</a:t>
            </a:r>
            <a:r>
              <a:rPr lang="en-US" sz="1800" b="0" i="0" u="none" strike="noStrike" dirty="0">
                <a:solidFill>
                  <a:srgbClr val="000000"/>
                </a:solidFill>
                <a:effectLst/>
                <a:latin typeface="Calibri" panose="020F0502020204030204" pitchFamily="34" charset="0"/>
                <a:cs typeface="Calibri" panose="020F0502020204030204" pitchFamily="34" charset="0"/>
              </a:rPr>
              <a:t> The Company has not disclosed information related to refunds, returns and other similar obligations, types of warranties and related obligations regarding revenue generation activities</a:t>
            </a:r>
          </a:p>
          <a:p>
            <a:pPr lvl="2"/>
            <a:r>
              <a:rPr lang="en-US" sz="1800" dirty="0">
                <a:latin typeface="Calibri" panose="020F0502020204030204" pitchFamily="34" charset="0"/>
                <a:cs typeface="Calibri" panose="020F0502020204030204" pitchFamily="34" charset="0"/>
              </a:rPr>
              <a:t>The accounting policies appear to have serious errors and are not in line with the prescriptions of the  standard</a:t>
            </a:r>
          </a:p>
          <a:p>
            <a:pPr>
              <a:buFont typeface="Wingdings" panose="05000000000000000000" pitchFamily="2" charset="2"/>
              <a:buChar char="Ø"/>
            </a:pPr>
            <a:r>
              <a:rPr lang="en-US" sz="1800" b="1" dirty="0">
                <a:latin typeface="Calibri" panose="020F0502020204030204" pitchFamily="34" charset="0"/>
                <a:cs typeface="Calibri" panose="020F0502020204030204" pitchFamily="34" charset="0"/>
              </a:rPr>
              <a:t>Ind AS 8 -</a:t>
            </a:r>
            <a:r>
              <a:rPr lang="en-US" sz="1800" dirty="0">
                <a:latin typeface="Calibri" panose="020F0502020204030204" pitchFamily="34" charset="0"/>
                <a:cs typeface="Calibri" panose="020F0502020204030204" pitchFamily="34" charset="0"/>
              </a:rPr>
              <a:t> No details of regroupings to enable understanding of reclassifications. It is not clear whether these reclassifications and regroupings were due to correction of prior period errors defined under Ind AS 8.</a:t>
            </a:r>
          </a:p>
          <a:p>
            <a:pPr>
              <a:buFont typeface="Wingdings" panose="05000000000000000000" pitchFamily="2" charset="2"/>
              <a:buChar char="Ø"/>
            </a:pPr>
            <a:r>
              <a:rPr lang="en-US" sz="1800" b="1" i="0" u="none" strike="noStrike" dirty="0">
                <a:solidFill>
                  <a:srgbClr val="000000"/>
                </a:solidFill>
                <a:effectLst/>
                <a:latin typeface="Calibri" panose="020F0502020204030204" pitchFamily="34" charset="0"/>
                <a:cs typeface="Calibri" panose="020F0502020204030204" pitchFamily="34" charset="0"/>
              </a:rPr>
              <a:t>Ind AS 103 -</a:t>
            </a:r>
            <a:r>
              <a:rPr lang="en-US" sz="1800" b="0" i="0" u="none" strike="noStrike" dirty="0">
                <a:solidFill>
                  <a:srgbClr val="000000"/>
                </a:solidFill>
                <a:effectLst/>
                <a:latin typeface="Calibri" panose="020F0502020204030204" pitchFamily="34" charset="0"/>
                <a:cs typeface="Calibri" panose="020F0502020204030204" pitchFamily="34" charset="0"/>
              </a:rPr>
              <a:t> The company has accounted for the assets acquired and liabilities assumed at book value instead of fair value as required by Ind AS 103. The company did not provide the necessary disclosure as required by Ind AS 103 and did not comply with para 18 and 45 of Ind AS 103 for the relevant year.</a:t>
            </a:r>
            <a:endParaRPr lang="en-US" sz="1800" dirty="0">
              <a:latin typeface="Calibri" panose="020F0502020204030204" pitchFamily="34" charset="0"/>
              <a:cs typeface="Calibri" panose="020F0502020204030204" pitchFamily="34" charset="0"/>
            </a:endParaRPr>
          </a:p>
          <a:p>
            <a:pPr>
              <a:buFont typeface="Wingdings" panose="05000000000000000000" pitchFamily="2" charset="2"/>
              <a:buChar char="Ø"/>
            </a:pPr>
            <a:r>
              <a:rPr lang="en-US" sz="1800" b="1" dirty="0">
                <a:latin typeface="Calibri" panose="020F0502020204030204" pitchFamily="34" charset="0"/>
                <a:cs typeface="Calibri" panose="020F0502020204030204" pitchFamily="34" charset="0"/>
              </a:rPr>
              <a:t>Ind AS 12 - </a:t>
            </a:r>
            <a:r>
              <a:rPr lang="en-US" sz="1800" dirty="0">
                <a:latin typeface="Calibri" panose="020F0502020204030204" pitchFamily="34" charset="0"/>
                <a:cs typeface="Calibri" panose="020F0502020204030204" pitchFamily="34" charset="0"/>
              </a:rPr>
              <a:t>The use of ‘Liability Method’ for accounting deferred tax assets and deferred tax liabilities is unclear, ambiguous and appears inconsistent with the Ind AS 12.</a:t>
            </a:r>
          </a:p>
          <a:p>
            <a:pPr>
              <a:buFont typeface="Wingdings" panose="05000000000000000000" pitchFamily="2" charset="2"/>
              <a:buChar char="Ø"/>
            </a:pPr>
            <a:r>
              <a:rPr lang="en-US" sz="1800" b="1" dirty="0">
                <a:latin typeface="Calibri" panose="020F0502020204030204" pitchFamily="34" charset="0"/>
                <a:cs typeface="Calibri" panose="020F0502020204030204" pitchFamily="34" charset="0"/>
              </a:rPr>
              <a:t>Ind AS 36 -</a:t>
            </a:r>
            <a:r>
              <a:rPr lang="en-US" sz="1800" dirty="0">
                <a:latin typeface="Calibri" panose="020F0502020204030204" pitchFamily="34" charset="0"/>
                <a:cs typeface="Calibri" panose="020F0502020204030204" pitchFamily="34" charset="0"/>
              </a:rPr>
              <a:t> It is not clear from the disclosures as to how the recoverable amount was measured i.e., higher of fair value less costs of disposal and value in use and lack of disclosure of information required by Ind AS 36.</a:t>
            </a:r>
          </a:p>
        </p:txBody>
      </p:sp>
      <p:sp>
        <p:nvSpPr>
          <p:cNvPr id="5" name="Title 1">
            <a:extLst>
              <a:ext uri="{FF2B5EF4-FFF2-40B4-BE49-F238E27FC236}">
                <a16:creationId xmlns:a16="http://schemas.microsoft.com/office/drawing/2014/main" id="{43B4827D-0202-9960-499B-F5D223FFED85}"/>
              </a:ext>
            </a:extLst>
          </p:cNvPr>
          <p:cNvSpPr>
            <a:spLocks noGrp="1"/>
          </p:cNvSpPr>
          <p:nvPr>
            <p:ph type="title"/>
          </p:nvPr>
        </p:nvSpPr>
        <p:spPr>
          <a:xfrm>
            <a:off x="458694" y="386580"/>
            <a:ext cx="11733306" cy="517019"/>
          </a:xfrm>
        </p:spPr>
        <p:txBody>
          <a:bodyPr>
            <a:noAutofit/>
          </a:bodyPr>
          <a:lstStyle/>
          <a:p>
            <a:r>
              <a:rPr lang="en-IN" sz="3900" b="1" dirty="0">
                <a:solidFill>
                  <a:schemeClr val="bg1"/>
                </a:solidFill>
                <a:latin typeface="Calibri" panose="020F0502020204030204" pitchFamily="34" charset="0"/>
                <a:cs typeface="Calibri" panose="020F0502020204030204" pitchFamily="34" charset="0"/>
              </a:rPr>
              <a:t>Non compliance with Indian Accounting Standards</a:t>
            </a:r>
            <a:endParaRPr lang="en-IN"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76751823"/>
      </p:ext>
    </p:extLst>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E5CBC-0013-113C-5E6A-20B31F15321F}"/>
              </a:ext>
            </a:extLst>
          </p:cNvPr>
          <p:cNvSpPr>
            <a:spLocks noGrp="1"/>
          </p:cNvSpPr>
          <p:nvPr>
            <p:ph type="title"/>
          </p:nvPr>
        </p:nvSpPr>
        <p:spPr>
          <a:xfrm>
            <a:off x="559278" y="730463"/>
            <a:ext cx="10895106" cy="630942"/>
          </a:xfrm>
        </p:spPr>
        <p:txBody>
          <a:bodyPr>
            <a:normAutofit fontScale="90000"/>
          </a:bodyPr>
          <a:lstStyle/>
          <a:p>
            <a:pPr algn="r"/>
            <a:br>
              <a:rPr lang="en-IN" sz="3500" dirty="0">
                <a:latin typeface="Calibri" panose="020F0502020204030204" pitchFamily="34" charset="0"/>
                <a:cs typeface="Calibri" panose="020F0502020204030204" pitchFamily="34" charset="0"/>
              </a:rPr>
            </a:br>
            <a:endParaRPr lang="en-IN" sz="35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5DE5CA70-877C-FE20-E04D-249B112A1B0A}"/>
              </a:ext>
            </a:extLst>
          </p:cNvPr>
          <p:cNvSpPr txBox="1"/>
          <p:nvPr/>
        </p:nvSpPr>
        <p:spPr>
          <a:xfrm>
            <a:off x="559278" y="306775"/>
            <a:ext cx="10742295" cy="630943"/>
          </a:xfrm>
          <a:prstGeom prst="rect">
            <a:avLst/>
          </a:prstGeom>
          <a:noFill/>
        </p:spPr>
        <p:txBody>
          <a:bodyPr wrap="square" rtlCol="0">
            <a:spAutoFit/>
          </a:bodyPr>
          <a:lstStyle/>
          <a:p>
            <a:r>
              <a:rPr lang="en-IN" sz="3500" b="1" dirty="0">
                <a:solidFill>
                  <a:schemeClr val="bg1"/>
                </a:solidFill>
                <a:latin typeface="Calibri" panose="020F0502020204030204" pitchFamily="34" charset="0"/>
                <a:ea typeface="+mj-ea"/>
                <a:cs typeface="Calibri" panose="020F0502020204030204" pitchFamily="34" charset="0"/>
              </a:rPr>
              <a:t>Presentation of FS as per Schedule III</a:t>
            </a:r>
            <a:endParaRPr lang="en-US" sz="3500" b="1" dirty="0">
              <a:solidFill>
                <a:schemeClr val="bg1"/>
              </a:solidFill>
              <a:latin typeface="Calibri" panose="020F0502020204030204" pitchFamily="34" charset="0"/>
              <a:ea typeface="+mj-ea"/>
              <a:cs typeface="Calibri" panose="020F0502020204030204" pitchFamily="34" charset="0"/>
            </a:endParaRPr>
          </a:p>
        </p:txBody>
      </p:sp>
      <p:sp>
        <p:nvSpPr>
          <p:cNvPr id="8" name="TextBox 7">
            <a:extLst>
              <a:ext uri="{FF2B5EF4-FFF2-40B4-BE49-F238E27FC236}">
                <a16:creationId xmlns:a16="http://schemas.microsoft.com/office/drawing/2014/main" id="{02BB3055-8388-E234-FD3B-6E9A93C0CADB}"/>
              </a:ext>
            </a:extLst>
          </p:cNvPr>
          <p:cNvSpPr txBox="1"/>
          <p:nvPr/>
        </p:nvSpPr>
        <p:spPr>
          <a:xfrm>
            <a:off x="327660" y="1819244"/>
            <a:ext cx="11126724" cy="4493538"/>
          </a:xfrm>
          <a:prstGeom prst="rect">
            <a:avLst/>
          </a:prstGeom>
          <a:noFill/>
        </p:spPr>
        <p:txBody>
          <a:bodyPr wrap="square" rtlCol="0">
            <a:spAutoFit/>
          </a:bodyPr>
          <a:lstStyle/>
          <a:p>
            <a:pPr marL="285750" indent="-285750">
              <a:buFont typeface="Wingdings" panose="05000000000000000000" pitchFamily="2" charset="2"/>
              <a:buChar char="Ø"/>
            </a:pPr>
            <a:r>
              <a:rPr lang="en-US" kern="1200" dirty="0">
                <a:solidFill>
                  <a:schemeClr val="tx1"/>
                </a:solidFill>
                <a:latin typeface="Calibri" panose="020F0502020204030204" pitchFamily="34" charset="0"/>
                <a:cs typeface="Calibri" panose="020F0502020204030204" pitchFamily="34" charset="0"/>
              </a:rPr>
              <a:t>The company has treated the accumulated leave as short-term employee benefits. But also reported an amount of Rs.2,144.03 lakhs under the head Long Term Provisions. </a:t>
            </a:r>
          </a:p>
          <a:p>
            <a:pPr marL="285750" indent="-285750">
              <a:buFont typeface="Wingdings" panose="05000000000000000000" pitchFamily="2" charset="2"/>
              <a:buChar char="Ø"/>
            </a:pPr>
            <a:endParaRPr lang="en-US"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Ø"/>
            </a:pPr>
            <a:r>
              <a:rPr lang="en-US" kern="1200" dirty="0">
                <a:solidFill>
                  <a:schemeClr val="tx1"/>
                </a:solidFill>
                <a:latin typeface="Calibri" panose="020F0502020204030204" pitchFamily="34" charset="0"/>
                <a:cs typeface="Calibri" panose="020F0502020204030204" pitchFamily="34" charset="0"/>
              </a:rPr>
              <a:t>In AOC-1, one of the foreign subsidiaries shown as Subsidiary” for FY 2018-19 but the same is not shown in FY 2019-20. Whereas the date on which the subsidiary was acquired is mentioned as 27.08.2019 (FY 19-20).</a:t>
            </a:r>
          </a:p>
          <a:p>
            <a:pPr marL="285750" indent="-285750">
              <a:buFont typeface="Wingdings" panose="05000000000000000000" pitchFamily="2" charset="2"/>
              <a:buChar char="Ø"/>
            </a:pPr>
            <a:endParaRPr lang="en-US"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Ø"/>
            </a:pPr>
            <a:r>
              <a:rPr lang="en-US" kern="1200" dirty="0">
                <a:solidFill>
                  <a:schemeClr val="tx1"/>
                </a:solidFill>
                <a:latin typeface="Calibri" panose="020F0502020204030204" pitchFamily="34" charset="0"/>
                <a:cs typeface="Calibri" panose="020F0502020204030204" pitchFamily="34" charset="0"/>
              </a:rPr>
              <a:t>The Company has an inadequate coverage of Risk Management Policy in Annual Report.</a:t>
            </a:r>
          </a:p>
          <a:p>
            <a:pPr marL="342900" indent="-342900">
              <a:buFont typeface="Wingdings" panose="05000000000000000000" pitchFamily="2" charset="2"/>
              <a:buChar char="Ø"/>
            </a:pPr>
            <a:endParaRPr lang="en-US"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Ø"/>
            </a:pPr>
            <a:r>
              <a:rPr lang="en-US" dirty="0">
                <a:latin typeface="Calibri" panose="020F0502020204030204" pitchFamily="34" charset="0"/>
                <a:cs typeface="Calibri" panose="020F0502020204030204" pitchFamily="34" charset="0"/>
              </a:rPr>
              <a:t>T</a:t>
            </a:r>
            <a:r>
              <a:rPr lang="en-US" kern="1200" dirty="0">
                <a:solidFill>
                  <a:schemeClr val="tx1"/>
                </a:solidFill>
                <a:latin typeface="Calibri" panose="020F0502020204030204" pitchFamily="34" charset="0"/>
                <a:cs typeface="Calibri" panose="020F0502020204030204" pitchFamily="34" charset="0"/>
              </a:rPr>
              <a:t>he Company has not presented a component of Financial Statements </a:t>
            </a:r>
            <a:r>
              <a:rPr lang="en-US" kern="1200" dirty="0" err="1">
                <a:solidFill>
                  <a:schemeClr val="tx1"/>
                </a:solidFill>
                <a:latin typeface="Calibri" panose="020F0502020204030204" pitchFamily="34" charset="0"/>
                <a:cs typeface="Calibri" panose="020F0502020204030204" pitchFamily="34" charset="0"/>
              </a:rPr>
              <a:t>viz.,Statement</a:t>
            </a:r>
            <a:r>
              <a:rPr lang="en-US" kern="1200" dirty="0">
                <a:solidFill>
                  <a:schemeClr val="tx1"/>
                </a:solidFill>
                <a:latin typeface="Calibri" panose="020F0502020204030204" pitchFamily="34" charset="0"/>
                <a:cs typeface="Calibri" panose="020F0502020204030204" pitchFamily="34" charset="0"/>
              </a:rPr>
              <a:t> of Changes in Equity (SOCIE) as required under the CA,2013 and applicable Ind AS Framework. </a:t>
            </a:r>
          </a:p>
          <a:p>
            <a:pPr marL="342900" indent="-342900">
              <a:buFont typeface="Wingdings" panose="05000000000000000000" pitchFamily="2" charset="2"/>
              <a:buChar char="Ø"/>
            </a:pPr>
            <a:endParaRPr lang="en-US"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Ø"/>
            </a:pPr>
            <a:r>
              <a:rPr lang="en-US" kern="1200" dirty="0">
                <a:solidFill>
                  <a:schemeClr val="tx1"/>
                </a:solidFill>
                <a:latin typeface="Calibri" panose="020F0502020204030204" pitchFamily="34" charset="0"/>
                <a:cs typeface="Calibri" panose="020F0502020204030204" pitchFamily="34" charset="0"/>
              </a:rPr>
              <a:t>The Company not disclosed aggregate of quoted/ unquoted Investment as required by Division II of Schedule III.</a:t>
            </a:r>
          </a:p>
          <a:p>
            <a:pPr marL="342900" indent="-342900">
              <a:buFont typeface="Wingdings" panose="05000000000000000000" pitchFamily="2" charset="2"/>
              <a:buChar char="Ø"/>
            </a:pPr>
            <a:endParaRPr lang="en-US"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Ø"/>
            </a:pPr>
            <a:r>
              <a:rPr lang="en-US" kern="1200" dirty="0">
                <a:solidFill>
                  <a:schemeClr val="tx1"/>
                </a:solidFill>
                <a:latin typeface="Calibri" panose="020F0502020204030204" pitchFamily="34" charset="0"/>
                <a:cs typeface="Calibri" panose="020F0502020204030204" pitchFamily="34" charset="0"/>
              </a:rPr>
              <a:t>The disclosure did not provide adequate details of the Company’s going concern assessment and also whether the assessment was subjected to a review by the AC/BOD.</a:t>
            </a:r>
          </a:p>
          <a:p>
            <a:endParaRPr lang="en-US" sz="1600" kern="12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31312328"/>
      </p:ext>
    </p:extLst>
  </p:cSld>
  <p:clrMapOvr>
    <a:masterClrMapping/>
  </p:clrMapOvr>
  <p:transition spd="med">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56827-2330-399A-E291-99653F120C1D}"/>
              </a:ext>
            </a:extLst>
          </p:cNvPr>
          <p:cNvSpPr>
            <a:spLocks noGrp="1"/>
          </p:cNvSpPr>
          <p:nvPr>
            <p:ph type="title"/>
          </p:nvPr>
        </p:nvSpPr>
        <p:spPr>
          <a:xfrm>
            <a:off x="458694" y="399008"/>
            <a:ext cx="10675068" cy="476720"/>
          </a:xfrm>
        </p:spPr>
        <p:txBody>
          <a:bodyPr>
            <a:normAutofit fontScale="90000"/>
          </a:bodyPr>
          <a:lstStyle/>
          <a:p>
            <a:r>
              <a:rPr lang="en-IN" sz="3900" b="1" dirty="0">
                <a:solidFill>
                  <a:schemeClr val="bg1"/>
                </a:solidFill>
                <a:latin typeface="Calibri" panose="020F0502020204030204" pitchFamily="34" charset="0"/>
                <a:cs typeface="Calibri" panose="020F0502020204030204" pitchFamily="34" charset="0"/>
              </a:rPr>
              <a:t>Non compliance with Indian Accounting Standards</a:t>
            </a:r>
            <a:br>
              <a:rPr lang="en-IN" b="1" dirty="0">
                <a:solidFill>
                  <a:schemeClr val="bg1"/>
                </a:solidFill>
                <a:latin typeface="Calibri" panose="020F0502020204030204" pitchFamily="34" charset="0"/>
                <a:cs typeface="Calibri" panose="020F0502020204030204" pitchFamily="34" charset="0"/>
              </a:rPr>
            </a:br>
            <a:endParaRPr lang="en-IN" b="1" dirty="0">
              <a:solidFill>
                <a:schemeClr val="bg1"/>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C6A1C029-CDB4-07CB-65A6-B39303BD6B8E}"/>
              </a:ext>
            </a:extLst>
          </p:cNvPr>
          <p:cNvSpPr>
            <a:spLocks noGrp="1"/>
          </p:cNvSpPr>
          <p:nvPr>
            <p:ph idx="1"/>
          </p:nvPr>
        </p:nvSpPr>
        <p:spPr>
          <a:xfrm>
            <a:off x="123283" y="1690910"/>
            <a:ext cx="11945433" cy="4047739"/>
          </a:xfrm>
        </p:spPr>
        <p:txBody>
          <a:bodyPr>
            <a:noAutofit/>
          </a:bodyPr>
          <a:lstStyle/>
          <a:p>
            <a:pPr>
              <a:lnSpc>
                <a:spcPct val="100000"/>
              </a:lnSpc>
              <a:buFont typeface="Wingdings" panose="05000000000000000000" pitchFamily="2" charset="2"/>
              <a:buChar char="Ø"/>
            </a:pPr>
            <a:r>
              <a:rPr lang="en-US" b="1" i="0" u="none" strike="noStrike" dirty="0">
                <a:solidFill>
                  <a:srgbClr val="000000"/>
                </a:solidFill>
                <a:effectLst/>
                <a:latin typeface="Calibri" panose="020F0502020204030204" pitchFamily="34" charset="0"/>
                <a:cs typeface="Calibri" panose="020F0502020204030204" pitchFamily="34" charset="0"/>
              </a:rPr>
              <a:t>Observations with regard to Expected Credit Loss (ECL) – </a:t>
            </a:r>
            <a:endParaRPr lang="en-US" dirty="0">
              <a:solidFill>
                <a:srgbClr val="000000"/>
              </a:solidFill>
              <a:latin typeface="Calibri" panose="020F0502020204030204" pitchFamily="34" charset="0"/>
              <a:cs typeface="Calibri" panose="020F0502020204030204" pitchFamily="34" charset="0"/>
            </a:endParaRPr>
          </a:p>
          <a:p>
            <a:pPr lvl="2">
              <a:buFont typeface="Wingdings" panose="05000000000000000000" pitchFamily="2" charset="2"/>
              <a:buChar char="Ø"/>
            </a:pPr>
            <a:r>
              <a:rPr lang="en-US" b="0" i="0" u="none" strike="noStrike" dirty="0">
                <a:solidFill>
                  <a:srgbClr val="000000"/>
                </a:solidFill>
                <a:effectLst/>
                <a:latin typeface="Calibri" panose="020F0502020204030204" pitchFamily="34" charset="0"/>
                <a:cs typeface="Calibri" panose="020F0502020204030204" pitchFamily="34" charset="0"/>
              </a:rPr>
              <a:t>Impairment on Non-Current and Current financial Assets (Loans &amp; Others) – It is important to measure the loss allowance for ECL even if there has been no default in past periods.</a:t>
            </a:r>
          </a:p>
          <a:p>
            <a:pPr lvl="2">
              <a:buFont typeface="Wingdings" panose="05000000000000000000" pitchFamily="2" charset="2"/>
              <a:buChar char="Ø"/>
            </a:pPr>
            <a:r>
              <a:rPr lang="en-US" b="0" i="0" u="none" strike="noStrike" dirty="0">
                <a:solidFill>
                  <a:srgbClr val="000000"/>
                </a:solidFill>
                <a:effectLst/>
                <a:latin typeface="Calibri" panose="020F0502020204030204" pitchFamily="34" charset="0"/>
                <a:cs typeface="Calibri" panose="020F0502020204030204" pitchFamily="34" charset="0"/>
              </a:rPr>
              <a:t>No allowance for credit loss is contradictory to the ECL disclosed under ‘More than 12 months’ category of non-current trade receivable.</a:t>
            </a:r>
          </a:p>
          <a:p>
            <a:pPr lvl="2">
              <a:buFont typeface="Wingdings" panose="05000000000000000000" pitchFamily="2" charset="2"/>
              <a:buChar char="Ø"/>
            </a:pPr>
            <a:r>
              <a:rPr lang="en-US" b="0" i="0" u="none" strike="noStrike" dirty="0">
                <a:solidFill>
                  <a:srgbClr val="000000"/>
                </a:solidFill>
                <a:effectLst/>
                <a:latin typeface="Calibri" panose="020F0502020204030204" pitchFamily="34" charset="0"/>
                <a:cs typeface="Calibri" panose="020F0502020204030204" pitchFamily="34" charset="0"/>
              </a:rPr>
              <a:t>No impairment loss allowance reported against the outstanding amounts of contract assets (unbilled revenue).</a:t>
            </a:r>
            <a:endParaRPr lang="en-US" dirty="0">
              <a:solidFill>
                <a:srgbClr val="000000"/>
              </a:solidFill>
              <a:latin typeface="Calibri" panose="020F0502020204030204" pitchFamily="34" charset="0"/>
              <a:cs typeface="Calibri" panose="020F0502020204030204" pitchFamily="34" charset="0"/>
            </a:endParaRPr>
          </a:p>
          <a:p>
            <a:pPr lvl="2">
              <a:buFont typeface="Wingdings" panose="05000000000000000000" pitchFamily="2" charset="2"/>
              <a:buChar char="Ø"/>
            </a:pPr>
            <a:r>
              <a:rPr lang="en-US" b="0" i="0" u="none" strike="noStrike" dirty="0">
                <a:solidFill>
                  <a:srgbClr val="000000"/>
                </a:solidFill>
                <a:effectLst/>
                <a:latin typeface="Calibri" panose="020F0502020204030204" pitchFamily="34" charset="0"/>
                <a:cs typeface="Calibri" panose="020F0502020204030204" pitchFamily="34" charset="0"/>
              </a:rPr>
              <a:t>A subsidiary company in distress and the acquisition was made for a nominal consideration. No impairment was made on the same. In the present case, though the amount involved is not material, this shows a weakness in the internal controls in so far as ECL evaluation is concerned.</a:t>
            </a:r>
          </a:p>
          <a:p>
            <a:pPr>
              <a:lnSpc>
                <a:spcPct val="100000"/>
              </a:lnSpc>
              <a:buFont typeface="Wingdings" panose="05000000000000000000" pitchFamily="2" charset="2"/>
              <a:buChar char="Ø"/>
            </a:pPr>
            <a:r>
              <a:rPr lang="en-US" b="1" i="0" u="none" strike="noStrike" dirty="0">
                <a:solidFill>
                  <a:srgbClr val="000000"/>
                </a:solidFill>
                <a:effectLst/>
                <a:latin typeface="Calibri" panose="020F0502020204030204" pitchFamily="34" charset="0"/>
                <a:cs typeface="Calibri" panose="020F0502020204030204" pitchFamily="34" charset="0"/>
              </a:rPr>
              <a:t>Ind AS 109 - </a:t>
            </a:r>
            <a:r>
              <a:rPr lang="en-US" b="0" i="0" u="none" strike="noStrike" dirty="0">
                <a:solidFill>
                  <a:srgbClr val="000000"/>
                </a:solidFill>
                <a:effectLst/>
                <a:latin typeface="Calibri" panose="020F0502020204030204" pitchFamily="34" charset="0"/>
                <a:cs typeface="Calibri" panose="020F0502020204030204" pitchFamily="34" charset="0"/>
              </a:rPr>
              <a:t>The Company has not provided any clarification in the financial statements as to how the amounts of corporate guarantees have been disclosed and whether these are accounted as required by Ind AS 109. Para 4.2.2. of Ind AS 109 gives an option to the entity to measure a financial liability at fair value under certain conditions.  Further, the company has decided not to opt for the same is incorrect as it is specifically states that a financial liability should be classified and measured in accordance with Ind AS 109.</a:t>
            </a:r>
          </a:p>
          <a:p>
            <a:pPr>
              <a:lnSpc>
                <a:spcPct val="100000"/>
              </a:lnSpc>
              <a:buFont typeface="Wingdings" panose="05000000000000000000" pitchFamily="2" charset="2"/>
              <a:buChar char="Ø"/>
            </a:pPr>
            <a:r>
              <a:rPr lang="en-US" b="1" i="0" u="none" strike="noStrike" dirty="0">
                <a:solidFill>
                  <a:srgbClr val="000000"/>
                </a:solidFill>
                <a:effectLst/>
                <a:latin typeface="Calibri" panose="020F0502020204030204" pitchFamily="34" charset="0"/>
                <a:cs typeface="Calibri" panose="020F0502020204030204" pitchFamily="34" charset="0"/>
              </a:rPr>
              <a:t>Ind AS 109 - </a:t>
            </a:r>
            <a:r>
              <a:rPr lang="en-US" dirty="0">
                <a:latin typeface="Calibri" panose="020F0502020204030204" pitchFamily="34" charset="0"/>
                <a:cs typeface="Calibri" panose="020F0502020204030204" pitchFamily="34" charset="0"/>
              </a:rPr>
              <a:t>The company has not disclosed in its accounting policy for recognition and measurement of impairment loss on financial assets as per Ind AS 109.</a:t>
            </a:r>
            <a:endParaRPr lang="en-US" b="0" i="0" u="none" strike="noStrike" dirty="0">
              <a:solidFill>
                <a:srgbClr val="000000"/>
              </a:solidFill>
              <a:effectLst/>
              <a:latin typeface="Calibri" panose="020F0502020204030204" pitchFamily="34" charset="0"/>
              <a:cs typeface="Calibri" panose="020F0502020204030204" pitchFamily="34" charset="0"/>
            </a:endParaRPr>
          </a:p>
          <a:p>
            <a:pPr>
              <a:lnSpc>
                <a:spcPct val="100000"/>
              </a:lnSpc>
              <a:buFont typeface="Wingdings" panose="05000000000000000000" pitchFamily="2" charset="2"/>
              <a:buChar char="Ø"/>
            </a:pPr>
            <a:r>
              <a:rPr lang="en-US" b="1" i="0" u="none" strike="noStrike" dirty="0">
                <a:solidFill>
                  <a:srgbClr val="000000"/>
                </a:solidFill>
                <a:effectLst/>
                <a:latin typeface="Calibri" panose="020F0502020204030204" pitchFamily="34" charset="0"/>
                <a:cs typeface="Calibri" panose="020F0502020204030204" pitchFamily="34" charset="0"/>
              </a:rPr>
              <a:t>Ind AS 19 - </a:t>
            </a:r>
            <a:r>
              <a:rPr lang="en-US" b="0" i="0" u="none" strike="noStrike" dirty="0">
                <a:solidFill>
                  <a:srgbClr val="000000"/>
                </a:solidFill>
                <a:effectLst/>
                <a:latin typeface="Calibri" panose="020F0502020204030204" pitchFamily="34" charset="0"/>
                <a:cs typeface="Calibri" panose="020F0502020204030204" pitchFamily="34" charset="0"/>
              </a:rPr>
              <a:t>No disclosure made in the notes to accounts to explain the nature of ‘Employee Benefits - Pension’, the absence of which results in inadequate information to users of the financial statement and is in non-compliance Ind AS 19.</a:t>
            </a:r>
          </a:p>
        </p:txBody>
      </p:sp>
    </p:spTree>
    <p:extLst>
      <p:ext uri="{BB962C8B-B14F-4D97-AF65-F5344CB8AC3E}">
        <p14:creationId xmlns:p14="http://schemas.microsoft.com/office/powerpoint/2010/main" val="2641019107"/>
      </p:ext>
    </p:extLst>
  </p:cSld>
  <p:clrMapOvr>
    <a:masterClrMapping/>
  </p:clrMapOvr>
  <p:transition spd="med">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F6867-1869-B0CB-1050-421151AF7660}"/>
              </a:ext>
            </a:extLst>
          </p:cNvPr>
          <p:cNvSpPr>
            <a:spLocks noGrp="1"/>
          </p:cNvSpPr>
          <p:nvPr>
            <p:ph type="title"/>
          </p:nvPr>
        </p:nvSpPr>
        <p:spPr>
          <a:xfrm>
            <a:off x="648178" y="320040"/>
            <a:ext cx="11145042" cy="726439"/>
          </a:xfrm>
        </p:spPr>
        <p:txBody>
          <a:bodyPr anchor="t">
            <a:noAutofit/>
          </a:bodyPr>
          <a:lstStyle/>
          <a:p>
            <a:r>
              <a:rPr lang="en-IN" sz="3600" b="1" dirty="0">
                <a:solidFill>
                  <a:schemeClr val="bg1"/>
                </a:solidFill>
                <a:latin typeface="Calibri" panose="020F0502020204030204" pitchFamily="34" charset="0"/>
                <a:cs typeface="Calibri" panose="020F0502020204030204" pitchFamily="34" charset="0"/>
              </a:rPr>
              <a:t>Key Observations in AQRR by NFRA</a:t>
            </a:r>
          </a:p>
        </p:txBody>
      </p:sp>
      <p:sp>
        <p:nvSpPr>
          <p:cNvPr id="3" name="Content Placeholder 2">
            <a:extLst>
              <a:ext uri="{FF2B5EF4-FFF2-40B4-BE49-F238E27FC236}">
                <a16:creationId xmlns:a16="http://schemas.microsoft.com/office/drawing/2014/main" id="{24AEFD6B-BC8A-998B-5223-A9257C3BEEE3}"/>
              </a:ext>
            </a:extLst>
          </p:cNvPr>
          <p:cNvSpPr>
            <a:spLocks noGrp="1"/>
          </p:cNvSpPr>
          <p:nvPr>
            <p:ph idx="1"/>
          </p:nvPr>
        </p:nvSpPr>
        <p:spPr>
          <a:xfrm>
            <a:off x="259296" y="1761182"/>
            <a:ext cx="11806580" cy="4871436"/>
          </a:xfrm>
        </p:spPr>
        <p:txBody>
          <a:bodyPr anchor="t">
            <a:normAutofit/>
          </a:bodyPr>
          <a:lstStyle/>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Compliance with Independence Requirements:-</a:t>
            </a:r>
            <a:r>
              <a:rPr lang="en-US" b="0" dirty="0">
                <a:latin typeface="Calibri" panose="020F0502020204030204" pitchFamily="34" charset="0"/>
                <a:cs typeface="Calibri" panose="020F0502020204030204" pitchFamily="34" charset="0"/>
              </a:rPr>
              <a:t>The Firms during their tenure as Statutory Auditor, provided non-audit services directly and indirectly ( through the other firms and entities in the same Network).</a:t>
            </a:r>
          </a:p>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Evaluation of Going concern Assumption </a:t>
            </a:r>
            <a:r>
              <a:rPr lang="en-US" dirty="0">
                <a:latin typeface="Calibri" panose="020F0502020204030204" pitchFamily="34" charset="0"/>
                <a:cs typeface="Calibri" panose="020F0502020204030204" pitchFamily="34" charset="0"/>
              </a:rPr>
              <a:t>- </a:t>
            </a:r>
            <a:r>
              <a:rPr lang="en-US" b="0" dirty="0">
                <a:latin typeface="Calibri" panose="020F0502020204030204" pitchFamily="34" charset="0"/>
                <a:cs typeface="Calibri" panose="020F0502020204030204" pitchFamily="34" charset="0"/>
              </a:rPr>
              <a:t>There was no management assessment of the entity’s ability to continue as a going concern required by SA 570 (Revised). The firms are grossly negligent in compliance with SA 570 (Revised) in considering the evaluation of GC assumption. </a:t>
            </a:r>
          </a:p>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Evaluation of ROMM Matters: </a:t>
            </a:r>
            <a:r>
              <a:rPr lang="en-US" b="0" dirty="0">
                <a:latin typeface="Calibri" panose="020F0502020204030204" pitchFamily="34" charset="0"/>
                <a:cs typeface="Calibri" panose="020F0502020204030204" pitchFamily="34" charset="0"/>
              </a:rPr>
              <a:t>After having identified the significant risk of Rollover of loans, the engagement team (ET) failed to design and implement any response to the identified risk, as required by SA 330. </a:t>
            </a:r>
          </a:p>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Communication with TCWG - </a:t>
            </a:r>
            <a:r>
              <a:rPr lang="en-US" b="0" dirty="0">
                <a:latin typeface="Calibri" panose="020F0502020204030204" pitchFamily="34" charset="0"/>
                <a:cs typeface="Calibri" panose="020F0502020204030204" pitchFamily="34" charset="0"/>
              </a:rPr>
              <a:t>The Firms has not complied with SA 260 by failing to document the communication made with TCWG except for the Engagement Letter and presentation made at the half year ended and year ended.</a:t>
            </a:r>
          </a:p>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Engagement Quality Control Review (EQCR) Process:</a:t>
            </a:r>
          </a:p>
          <a:p>
            <a:pPr lvl="2" algn="just"/>
            <a:r>
              <a:rPr lang="en-US" dirty="0">
                <a:latin typeface="Calibri" panose="020F0502020204030204" pitchFamily="34" charset="0"/>
                <a:cs typeface="Calibri" panose="020F0502020204030204" pitchFamily="34" charset="0"/>
              </a:rPr>
              <a:t>The Firm has made a complete travesty of the EQCR process by </a:t>
            </a:r>
            <a:r>
              <a:rPr lang="en-US" b="1" dirty="0">
                <a:latin typeface="Calibri" panose="020F0502020204030204" pitchFamily="34" charset="0"/>
                <a:cs typeface="Calibri" panose="020F0502020204030204" pitchFamily="34" charset="0"/>
              </a:rPr>
              <a:t>appointing the Engagement Partner (EP) himself as its EQCR Partner</a:t>
            </a:r>
            <a:r>
              <a:rPr lang="en-US" dirty="0">
                <a:latin typeface="Calibri" panose="020F0502020204030204" pitchFamily="34" charset="0"/>
                <a:cs typeface="Calibri" panose="020F0502020204030204" pitchFamily="34" charset="0"/>
              </a:rPr>
              <a:t>, thereby negating the very fundamental objectives of the SAs. </a:t>
            </a:r>
            <a:endParaRPr lang="en-US" b="1" dirty="0">
              <a:latin typeface="Calibri" panose="020F0502020204030204" pitchFamily="34" charset="0"/>
              <a:cs typeface="Calibri" panose="020F0502020204030204" pitchFamily="34" charset="0"/>
            </a:endParaRPr>
          </a:p>
          <a:p>
            <a:pPr lvl="2" algn="just"/>
            <a:r>
              <a:rPr lang="en-IN" dirty="0">
                <a:latin typeface="Calibri" panose="020F0502020204030204" pitchFamily="34" charset="0"/>
                <a:cs typeface="Calibri" panose="020F0502020204030204" pitchFamily="34" charset="0"/>
              </a:rPr>
              <a:t>EQCR Partner </a:t>
            </a:r>
            <a:r>
              <a:rPr lang="en-US" dirty="0">
                <a:latin typeface="Calibri" panose="020F0502020204030204" pitchFamily="34" charset="0"/>
                <a:cs typeface="Calibri" panose="020F0502020204030204" pitchFamily="34" charset="0"/>
              </a:rPr>
              <a:t>has merely acted as an ordinary member of the ET and did not perform any independent and objective evaluation of significant judgments. </a:t>
            </a:r>
            <a:endParaRPr lang="en-US" b="1" dirty="0">
              <a:latin typeface="Calibri" panose="020F0502020204030204" pitchFamily="34" charset="0"/>
              <a:cs typeface="Calibri" panose="020F0502020204030204" pitchFamily="34" charset="0"/>
            </a:endParaRPr>
          </a:p>
          <a:p>
            <a:pPr lvl="2" algn="just"/>
            <a:r>
              <a:rPr lang="en-US" dirty="0">
                <a:latin typeface="Calibri" panose="020F0502020204030204" pitchFamily="34" charset="0"/>
                <a:cs typeface="Calibri" panose="020F0502020204030204" pitchFamily="34" charset="0"/>
              </a:rPr>
              <a:t>The work papers do not identify or document any discussion about significant matters between EQCR team and the </a:t>
            </a:r>
            <a:r>
              <a:rPr lang="en-US" sz="1500" dirty="0">
                <a:latin typeface="Calibri" panose="020F0502020204030204" pitchFamily="34" charset="0"/>
                <a:cs typeface="Calibri" panose="020F0502020204030204" pitchFamily="34" charset="0"/>
              </a:rPr>
              <a:t>EP. </a:t>
            </a:r>
            <a:endParaRPr lang="en-US" sz="15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7323797"/>
      </p:ext>
    </p:extLst>
  </p:cSld>
  <p:clrMapOvr>
    <a:masterClrMapping/>
  </p:clrMapOvr>
  <p:transition spd="med">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F6867-1869-B0CB-1050-421151AF7660}"/>
              </a:ext>
            </a:extLst>
          </p:cNvPr>
          <p:cNvSpPr>
            <a:spLocks noGrp="1"/>
          </p:cNvSpPr>
          <p:nvPr>
            <p:ph type="title"/>
          </p:nvPr>
        </p:nvSpPr>
        <p:spPr>
          <a:xfrm>
            <a:off x="458694" y="243840"/>
            <a:ext cx="11145042" cy="751839"/>
          </a:xfrm>
        </p:spPr>
        <p:txBody>
          <a:bodyPr anchor="t">
            <a:noAutofit/>
          </a:bodyPr>
          <a:lstStyle/>
          <a:p>
            <a:r>
              <a:rPr lang="en-IN" sz="3600" b="1" dirty="0">
                <a:solidFill>
                  <a:schemeClr val="bg1"/>
                </a:solidFill>
                <a:latin typeface="Calibri" panose="020F0502020204030204" pitchFamily="34" charset="0"/>
                <a:cs typeface="Calibri" panose="020F0502020204030204" pitchFamily="34" charset="0"/>
              </a:rPr>
              <a:t>Key Observations in AQRR by NFRA</a:t>
            </a:r>
          </a:p>
        </p:txBody>
      </p:sp>
      <p:sp>
        <p:nvSpPr>
          <p:cNvPr id="3" name="Content Placeholder 2">
            <a:extLst>
              <a:ext uri="{FF2B5EF4-FFF2-40B4-BE49-F238E27FC236}">
                <a16:creationId xmlns:a16="http://schemas.microsoft.com/office/drawing/2014/main" id="{24AEFD6B-BC8A-998B-5223-A9257C3BEEE3}"/>
              </a:ext>
            </a:extLst>
          </p:cNvPr>
          <p:cNvSpPr>
            <a:spLocks noGrp="1"/>
          </p:cNvSpPr>
          <p:nvPr>
            <p:ph idx="1"/>
          </p:nvPr>
        </p:nvSpPr>
        <p:spPr>
          <a:xfrm>
            <a:off x="248382" y="1810200"/>
            <a:ext cx="11355354" cy="4243758"/>
          </a:xfrm>
        </p:spPr>
        <p:txBody>
          <a:bodyPr anchor="t">
            <a:normAutofit lnSpcReduction="10000"/>
          </a:bodyPr>
          <a:lstStyle/>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Basis of Qualified opinion </a:t>
            </a:r>
            <a:r>
              <a:rPr lang="en-US" dirty="0">
                <a:latin typeface="Calibri" panose="020F0502020204030204" pitchFamily="34" charset="0"/>
                <a:cs typeface="Calibri" panose="020F0502020204030204" pitchFamily="34" charset="0"/>
              </a:rPr>
              <a:t>–</a:t>
            </a:r>
          </a:p>
          <a:p>
            <a:pPr lvl="3" algn="just"/>
            <a:r>
              <a:rPr lang="en-US" dirty="0">
                <a:latin typeface="Calibri" panose="020F0502020204030204" pitchFamily="34" charset="0"/>
                <a:cs typeface="Calibri" panose="020F0502020204030204" pitchFamily="34" charset="0"/>
              </a:rPr>
              <a:t> The impact of the transactions violative of accounting and auditing standards is such that the profit before tax of Rs. 351.71 crores, as reported in the financial statements, would have turned into a loss of at least Rs. 3,215.77 crores. This impact is </a:t>
            </a:r>
            <a:r>
              <a:rPr lang="en-US" b="1" dirty="0">
                <a:latin typeface="Calibri" panose="020F0502020204030204" pitchFamily="34" charset="0"/>
                <a:cs typeface="Calibri" panose="020F0502020204030204" pitchFamily="34" charset="0"/>
              </a:rPr>
              <a:t>both material and pervasive</a:t>
            </a:r>
            <a:r>
              <a:rPr lang="en-US" dirty="0">
                <a:latin typeface="Calibri" panose="020F0502020204030204" pitchFamily="34" charset="0"/>
                <a:cs typeface="Calibri" panose="020F0502020204030204" pitchFamily="34" charset="0"/>
              </a:rPr>
              <a:t>. As a result, the Firm was bound, under the SAs, to issue an adverse opinion instead of qualified opinion.</a:t>
            </a:r>
            <a:endParaRPr lang="en-US" b="1" dirty="0">
              <a:latin typeface="Calibri" panose="020F0502020204030204" pitchFamily="34" charset="0"/>
              <a:cs typeface="Calibri" panose="020F0502020204030204" pitchFamily="34" charset="0"/>
            </a:endParaRPr>
          </a:p>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Insolvency Petition on one of the Subsidiary </a:t>
            </a:r>
            <a:r>
              <a:rPr lang="en-US" dirty="0">
                <a:latin typeface="Calibri" panose="020F0502020204030204" pitchFamily="34" charset="0"/>
                <a:cs typeface="Calibri" panose="020F0502020204030204" pitchFamily="34" charset="0"/>
              </a:rPr>
              <a:t>–</a:t>
            </a:r>
          </a:p>
          <a:p>
            <a:pPr lvl="3" algn="just"/>
            <a:r>
              <a:rPr lang="en-US" dirty="0">
                <a:latin typeface="Calibri" panose="020F0502020204030204" pitchFamily="34" charset="0"/>
                <a:cs typeface="Calibri" panose="020F0502020204030204" pitchFamily="34" charset="0"/>
              </a:rPr>
              <a:t>The Firm did not obtain SAAE to understand the impact that the insolvency petition against one of the Subsidiary had on the Auditee. Further, the Firm did not perform any audit procedures to understand as to why the auditee was made party to this insolvency petition.</a:t>
            </a:r>
            <a:endParaRPr lang="en-US" b="1" dirty="0">
              <a:latin typeface="Calibri" panose="020F0502020204030204" pitchFamily="34" charset="0"/>
              <a:cs typeface="Calibri" panose="020F0502020204030204" pitchFamily="34" charset="0"/>
            </a:endParaRPr>
          </a:p>
          <a:p>
            <a:pPr algn="just">
              <a:buFont typeface="Wingdings" panose="05000000000000000000" pitchFamily="2" charset="2"/>
              <a:buChar char="Ø"/>
            </a:pPr>
            <a:r>
              <a:rPr lang="en-US" b="1" dirty="0">
                <a:latin typeface="Calibri" panose="020F0502020204030204" pitchFamily="34" charset="0"/>
                <a:cs typeface="Calibri" panose="020F0502020204030204" pitchFamily="34" charset="0"/>
              </a:rPr>
              <a:t>Emphasis of Matter (EOM) Paragraphs</a:t>
            </a:r>
          </a:p>
          <a:p>
            <a:pPr lvl="3" algn="just"/>
            <a:r>
              <a:rPr lang="en-US" dirty="0">
                <a:latin typeface="Calibri" panose="020F0502020204030204" pitchFamily="34" charset="0"/>
                <a:cs typeface="Calibri" panose="020F0502020204030204" pitchFamily="34" charset="0"/>
              </a:rPr>
              <a:t>The Firm has provided </a:t>
            </a:r>
            <a:r>
              <a:rPr lang="en-US" b="1" dirty="0">
                <a:latin typeface="Calibri" panose="020F0502020204030204" pitchFamily="34" charset="0"/>
                <a:cs typeface="Calibri" panose="020F0502020204030204" pitchFamily="34" charset="0"/>
              </a:rPr>
              <a:t>eight EOMs </a:t>
            </a:r>
            <a:r>
              <a:rPr lang="en-US" dirty="0">
                <a:latin typeface="Calibri" panose="020F0502020204030204" pitchFamily="34" charset="0"/>
                <a:cs typeface="Calibri" panose="020F0502020204030204" pitchFamily="34" charset="0"/>
              </a:rPr>
              <a:t>in the financial statements of FY 2017-18. The Firm compromised with the effectiveness of the auditor’s report by widespread use of Emphasis of Matter (EOM) Paragraphs. </a:t>
            </a:r>
          </a:p>
          <a:p>
            <a:pPr lvl="3" algn="just"/>
            <a:r>
              <a:rPr lang="en-US" dirty="0">
                <a:latin typeface="Calibri" panose="020F0502020204030204" pitchFamily="34" charset="0"/>
                <a:cs typeface="Calibri" panose="020F0502020204030204" pitchFamily="34" charset="0"/>
              </a:rPr>
              <a:t>Further, the Firm failed to obtain SAAE for providing these EOMs that was required as per SA 706.</a:t>
            </a:r>
            <a:endParaRPr lang="en-US" sz="1800" b="1" dirty="0">
              <a:latin typeface="Calibri" panose="020F0502020204030204" pitchFamily="34" charset="0"/>
              <a:cs typeface="Calibri" panose="020F0502020204030204" pitchFamily="34" charset="0"/>
            </a:endParaRPr>
          </a:p>
          <a:p>
            <a:pPr algn="just">
              <a:buFont typeface="Wingdings" panose="05000000000000000000" pitchFamily="2" charset="2"/>
              <a:buChar char="Ø"/>
            </a:pPr>
            <a:r>
              <a:rPr lang="en-US" sz="1800" b="1" dirty="0">
                <a:latin typeface="Calibri" panose="020F0502020204030204" pitchFamily="34" charset="0"/>
                <a:cs typeface="Calibri" panose="020F0502020204030204" pitchFamily="34" charset="0"/>
              </a:rPr>
              <a:t>Lapses in the Audit of Loans and Advances –</a:t>
            </a:r>
            <a:r>
              <a:rPr lang="en-US" sz="1800" dirty="0">
                <a:latin typeface="Calibri" panose="020F0502020204030204" pitchFamily="34" charset="0"/>
                <a:cs typeface="Calibri" panose="020F0502020204030204" pitchFamily="34" charset="0"/>
              </a:rPr>
              <a:t> </a:t>
            </a:r>
            <a:r>
              <a:rPr lang="en-US" sz="1800" b="0" dirty="0">
                <a:latin typeface="Calibri" panose="020F0502020204030204" pitchFamily="34" charset="0"/>
                <a:cs typeface="Calibri" panose="020F0502020204030204" pitchFamily="34" charset="0"/>
              </a:rPr>
              <a:t>The Firm failed in designing and performing SAAE to mitigate the risks, including risks of management override of internal controls, associated with the sanction of the loans, and disbursement of loans by the Company. </a:t>
            </a:r>
          </a:p>
        </p:txBody>
      </p:sp>
    </p:spTree>
    <p:extLst>
      <p:ext uri="{BB962C8B-B14F-4D97-AF65-F5344CB8AC3E}">
        <p14:creationId xmlns:p14="http://schemas.microsoft.com/office/powerpoint/2010/main" val="1985362586"/>
      </p:ext>
    </p:extLst>
  </p:cSld>
  <p:clrMapOvr>
    <a:masterClrMapping/>
  </p:clrMapOvr>
  <p:transition spd="med">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13CC319-3E3E-774D-8156-267E3CE7623E}"/>
              </a:ext>
            </a:extLst>
          </p:cNvPr>
          <p:cNvGrpSpPr>
            <a:grpSpLocks/>
          </p:cNvGrpSpPr>
          <p:nvPr/>
        </p:nvGrpSpPr>
        <p:grpSpPr bwMode="auto">
          <a:xfrm>
            <a:off x="498151" y="2604900"/>
            <a:ext cx="1473200" cy="2452687"/>
            <a:chOff x="1299540" y="4788039"/>
            <a:chExt cx="5358284" cy="8927966"/>
          </a:xfrm>
        </p:grpSpPr>
        <p:sp>
          <p:nvSpPr>
            <p:cNvPr id="3" name="Shape 62370">
              <a:extLst>
                <a:ext uri="{FF2B5EF4-FFF2-40B4-BE49-F238E27FC236}">
                  <a16:creationId xmlns:a16="http://schemas.microsoft.com/office/drawing/2014/main" id="{B3AD314C-877C-A447-82B6-752FF83419C7}"/>
                </a:ext>
              </a:extLst>
            </p:cNvPr>
            <p:cNvSpPr/>
            <p:nvPr/>
          </p:nvSpPr>
          <p:spPr>
            <a:xfrm>
              <a:off x="1617109" y="4788039"/>
              <a:ext cx="2055549" cy="5252764"/>
            </a:xfrm>
            <a:custGeom>
              <a:avLst/>
              <a:gdLst/>
              <a:ahLst/>
              <a:cxnLst>
                <a:cxn ang="0">
                  <a:pos x="wd2" y="hd2"/>
                </a:cxn>
                <a:cxn ang="5400000">
                  <a:pos x="wd2" y="hd2"/>
                </a:cxn>
                <a:cxn ang="10800000">
                  <a:pos x="wd2" y="hd2"/>
                </a:cxn>
                <a:cxn ang="16200000">
                  <a:pos x="wd2" y="hd2"/>
                </a:cxn>
              </a:cxnLst>
              <a:rect l="0" t="0" r="r" b="b"/>
              <a:pathLst>
                <a:path w="21600" h="21600" extrusionOk="0">
                  <a:moveTo>
                    <a:pt x="8067" y="0"/>
                  </a:moveTo>
                  <a:cubicBezTo>
                    <a:pt x="7438" y="0"/>
                    <a:pt x="6868" y="100"/>
                    <a:pt x="6455" y="261"/>
                  </a:cubicBezTo>
                  <a:cubicBezTo>
                    <a:pt x="6042" y="422"/>
                    <a:pt x="5787" y="645"/>
                    <a:pt x="5787" y="891"/>
                  </a:cubicBezTo>
                  <a:lnTo>
                    <a:pt x="5787" y="7871"/>
                  </a:lnTo>
                  <a:lnTo>
                    <a:pt x="4809" y="7871"/>
                  </a:lnTo>
                  <a:lnTo>
                    <a:pt x="4809" y="2759"/>
                  </a:lnTo>
                  <a:cubicBezTo>
                    <a:pt x="4809" y="2513"/>
                    <a:pt x="4554" y="2290"/>
                    <a:pt x="4141" y="2129"/>
                  </a:cubicBezTo>
                  <a:cubicBezTo>
                    <a:pt x="3728" y="1967"/>
                    <a:pt x="3158" y="1868"/>
                    <a:pt x="2529" y="1868"/>
                  </a:cubicBezTo>
                  <a:lnTo>
                    <a:pt x="2280" y="1868"/>
                  </a:lnTo>
                  <a:cubicBezTo>
                    <a:pt x="1651" y="1868"/>
                    <a:pt x="1081" y="1967"/>
                    <a:pt x="668" y="2129"/>
                  </a:cubicBezTo>
                  <a:cubicBezTo>
                    <a:pt x="255" y="2290"/>
                    <a:pt x="0" y="2513"/>
                    <a:pt x="0" y="2759"/>
                  </a:cubicBezTo>
                  <a:lnTo>
                    <a:pt x="0" y="7615"/>
                  </a:lnTo>
                  <a:lnTo>
                    <a:pt x="0" y="8000"/>
                  </a:lnTo>
                  <a:lnTo>
                    <a:pt x="0" y="19361"/>
                  </a:lnTo>
                  <a:cubicBezTo>
                    <a:pt x="0" y="19979"/>
                    <a:pt x="640" y="20538"/>
                    <a:pt x="1677" y="20943"/>
                  </a:cubicBezTo>
                  <a:cubicBezTo>
                    <a:pt x="2713" y="21349"/>
                    <a:pt x="4145" y="21600"/>
                    <a:pt x="5726" y="21600"/>
                  </a:cubicBezTo>
                  <a:lnTo>
                    <a:pt x="15874" y="21600"/>
                  </a:lnTo>
                  <a:cubicBezTo>
                    <a:pt x="17479" y="21549"/>
                    <a:pt x="18898" y="21264"/>
                    <a:pt x="19923" y="20835"/>
                  </a:cubicBezTo>
                  <a:cubicBezTo>
                    <a:pt x="20920" y="20419"/>
                    <a:pt x="21548" y="19865"/>
                    <a:pt x="21600" y="19253"/>
                  </a:cubicBezTo>
                  <a:lnTo>
                    <a:pt x="21600" y="8000"/>
                  </a:lnTo>
                  <a:lnTo>
                    <a:pt x="21600" y="7615"/>
                  </a:lnTo>
                  <a:lnTo>
                    <a:pt x="21600" y="4267"/>
                  </a:lnTo>
                  <a:cubicBezTo>
                    <a:pt x="21600" y="4021"/>
                    <a:pt x="21345" y="3799"/>
                    <a:pt x="20932" y="3638"/>
                  </a:cubicBezTo>
                  <a:cubicBezTo>
                    <a:pt x="20519" y="3477"/>
                    <a:pt x="19949" y="3377"/>
                    <a:pt x="19320" y="3377"/>
                  </a:cubicBezTo>
                  <a:lnTo>
                    <a:pt x="19071" y="3377"/>
                  </a:lnTo>
                  <a:cubicBezTo>
                    <a:pt x="18442" y="3377"/>
                    <a:pt x="17871" y="3477"/>
                    <a:pt x="17457" y="3638"/>
                  </a:cubicBezTo>
                  <a:cubicBezTo>
                    <a:pt x="17044" y="3799"/>
                    <a:pt x="16788" y="4021"/>
                    <a:pt x="16788" y="4267"/>
                  </a:cubicBezTo>
                  <a:lnTo>
                    <a:pt x="16788" y="7871"/>
                  </a:lnTo>
                  <a:lnTo>
                    <a:pt x="16166" y="7871"/>
                  </a:lnTo>
                  <a:lnTo>
                    <a:pt x="16166" y="2047"/>
                  </a:lnTo>
                  <a:cubicBezTo>
                    <a:pt x="16166" y="1801"/>
                    <a:pt x="15911" y="1578"/>
                    <a:pt x="15499" y="1417"/>
                  </a:cubicBezTo>
                  <a:cubicBezTo>
                    <a:pt x="15087" y="1256"/>
                    <a:pt x="14518" y="1156"/>
                    <a:pt x="13888" y="1156"/>
                  </a:cubicBezTo>
                  <a:lnTo>
                    <a:pt x="13637" y="1156"/>
                  </a:lnTo>
                  <a:cubicBezTo>
                    <a:pt x="13007" y="1156"/>
                    <a:pt x="12437" y="1256"/>
                    <a:pt x="12024" y="1417"/>
                  </a:cubicBezTo>
                  <a:cubicBezTo>
                    <a:pt x="11612" y="1578"/>
                    <a:pt x="11356" y="1801"/>
                    <a:pt x="11356" y="2047"/>
                  </a:cubicBezTo>
                  <a:lnTo>
                    <a:pt x="11356" y="7871"/>
                  </a:lnTo>
                  <a:lnTo>
                    <a:pt x="10599" y="7871"/>
                  </a:lnTo>
                  <a:lnTo>
                    <a:pt x="10599" y="891"/>
                  </a:lnTo>
                  <a:cubicBezTo>
                    <a:pt x="10599" y="645"/>
                    <a:pt x="10343" y="422"/>
                    <a:pt x="9930" y="261"/>
                  </a:cubicBezTo>
                  <a:cubicBezTo>
                    <a:pt x="9516" y="100"/>
                    <a:pt x="8945" y="0"/>
                    <a:pt x="8316" y="0"/>
                  </a:cubicBezTo>
                  <a:lnTo>
                    <a:pt x="8067" y="0"/>
                  </a:lnTo>
                  <a:close/>
                </a:path>
              </a:pathLst>
            </a:custGeom>
            <a:solidFill>
              <a:schemeClr val="bg1">
                <a:lumMod val="75000"/>
              </a:schemeClr>
            </a:solidFill>
            <a:ln w="12700" cap="flat">
              <a:noFill/>
              <a:miter lim="400000"/>
            </a:ln>
            <a:effectLst/>
          </p:spPr>
          <p:txBody>
            <a:bodyPr lIns="20097" tIns="20097" rIns="20097" bIns="20097" anchor="ctr"/>
            <a:lstStyle/>
            <a:p>
              <a:pPr defTabSz="685830">
                <a:defRPr/>
              </a:pPr>
              <a:endParaRPr sz="1899" dirty="0">
                <a:solidFill>
                  <a:srgbClr val="424242"/>
                </a:solidFill>
                <a:latin typeface="Lato Light" panose="020F0502020204030203" pitchFamily="34" charset="0"/>
              </a:endParaRPr>
            </a:p>
          </p:txBody>
        </p:sp>
        <p:sp>
          <p:nvSpPr>
            <p:cNvPr id="4" name="Shape 62371">
              <a:extLst>
                <a:ext uri="{FF2B5EF4-FFF2-40B4-BE49-F238E27FC236}">
                  <a16:creationId xmlns:a16="http://schemas.microsoft.com/office/drawing/2014/main" id="{31479D0E-E4FD-CD44-8A30-44C3D3E49211}"/>
                </a:ext>
              </a:extLst>
            </p:cNvPr>
            <p:cNvSpPr/>
            <p:nvPr/>
          </p:nvSpPr>
          <p:spPr>
            <a:xfrm>
              <a:off x="4284703" y="4788039"/>
              <a:ext cx="2055549" cy="5252764"/>
            </a:xfrm>
            <a:custGeom>
              <a:avLst/>
              <a:gdLst/>
              <a:ahLst/>
              <a:cxnLst>
                <a:cxn ang="0">
                  <a:pos x="wd2" y="hd2"/>
                </a:cxn>
                <a:cxn ang="5400000">
                  <a:pos x="wd2" y="hd2"/>
                </a:cxn>
                <a:cxn ang="10800000">
                  <a:pos x="wd2" y="hd2"/>
                </a:cxn>
                <a:cxn ang="16200000">
                  <a:pos x="wd2" y="hd2"/>
                </a:cxn>
              </a:cxnLst>
              <a:rect l="0" t="0" r="r" b="b"/>
              <a:pathLst>
                <a:path w="21600" h="21600" extrusionOk="0">
                  <a:moveTo>
                    <a:pt x="13533" y="0"/>
                  </a:moveTo>
                  <a:cubicBezTo>
                    <a:pt x="14162" y="0"/>
                    <a:pt x="14732" y="100"/>
                    <a:pt x="15145" y="261"/>
                  </a:cubicBezTo>
                  <a:cubicBezTo>
                    <a:pt x="15558" y="422"/>
                    <a:pt x="15813" y="645"/>
                    <a:pt x="15813" y="891"/>
                  </a:cubicBezTo>
                  <a:lnTo>
                    <a:pt x="15813" y="7871"/>
                  </a:lnTo>
                  <a:lnTo>
                    <a:pt x="16791" y="7871"/>
                  </a:lnTo>
                  <a:lnTo>
                    <a:pt x="16791" y="2759"/>
                  </a:lnTo>
                  <a:cubicBezTo>
                    <a:pt x="16791" y="2513"/>
                    <a:pt x="17046" y="2290"/>
                    <a:pt x="17459" y="2129"/>
                  </a:cubicBezTo>
                  <a:cubicBezTo>
                    <a:pt x="17872" y="1967"/>
                    <a:pt x="18442" y="1868"/>
                    <a:pt x="19071" y="1868"/>
                  </a:cubicBezTo>
                  <a:lnTo>
                    <a:pt x="19320" y="1868"/>
                  </a:lnTo>
                  <a:cubicBezTo>
                    <a:pt x="19949" y="1868"/>
                    <a:pt x="20519" y="1967"/>
                    <a:pt x="20932" y="2129"/>
                  </a:cubicBezTo>
                  <a:cubicBezTo>
                    <a:pt x="21345" y="2290"/>
                    <a:pt x="21600" y="2513"/>
                    <a:pt x="21600" y="2759"/>
                  </a:cubicBezTo>
                  <a:lnTo>
                    <a:pt x="21600" y="7615"/>
                  </a:lnTo>
                  <a:lnTo>
                    <a:pt x="21600" y="8000"/>
                  </a:lnTo>
                  <a:lnTo>
                    <a:pt x="21600" y="19361"/>
                  </a:lnTo>
                  <a:cubicBezTo>
                    <a:pt x="21600" y="19979"/>
                    <a:pt x="20960" y="20538"/>
                    <a:pt x="19923" y="20943"/>
                  </a:cubicBezTo>
                  <a:cubicBezTo>
                    <a:pt x="18887" y="21349"/>
                    <a:pt x="17455" y="21600"/>
                    <a:pt x="15874" y="21600"/>
                  </a:cubicBezTo>
                  <a:lnTo>
                    <a:pt x="5726" y="21600"/>
                  </a:lnTo>
                  <a:cubicBezTo>
                    <a:pt x="4164" y="21550"/>
                    <a:pt x="2778" y="21279"/>
                    <a:pt x="1758" y="20871"/>
                  </a:cubicBezTo>
                  <a:cubicBezTo>
                    <a:pt x="773" y="20476"/>
                    <a:pt x="122" y="19951"/>
                    <a:pt x="0" y="19361"/>
                  </a:cubicBezTo>
                  <a:lnTo>
                    <a:pt x="0" y="8000"/>
                  </a:lnTo>
                  <a:lnTo>
                    <a:pt x="0" y="7615"/>
                  </a:lnTo>
                  <a:lnTo>
                    <a:pt x="0" y="4267"/>
                  </a:lnTo>
                  <a:cubicBezTo>
                    <a:pt x="0" y="4021"/>
                    <a:pt x="255" y="3799"/>
                    <a:pt x="668" y="3638"/>
                  </a:cubicBezTo>
                  <a:cubicBezTo>
                    <a:pt x="1081" y="3477"/>
                    <a:pt x="1651" y="3377"/>
                    <a:pt x="2280" y="3377"/>
                  </a:cubicBezTo>
                  <a:lnTo>
                    <a:pt x="2529" y="3377"/>
                  </a:lnTo>
                  <a:cubicBezTo>
                    <a:pt x="3158" y="3377"/>
                    <a:pt x="3729" y="3477"/>
                    <a:pt x="4143" y="3638"/>
                  </a:cubicBezTo>
                  <a:cubicBezTo>
                    <a:pt x="4556" y="3799"/>
                    <a:pt x="4812" y="4021"/>
                    <a:pt x="4812" y="4267"/>
                  </a:cubicBezTo>
                  <a:lnTo>
                    <a:pt x="4812" y="7871"/>
                  </a:lnTo>
                  <a:lnTo>
                    <a:pt x="5434" y="7871"/>
                  </a:lnTo>
                  <a:lnTo>
                    <a:pt x="5434" y="2047"/>
                  </a:lnTo>
                  <a:cubicBezTo>
                    <a:pt x="5434" y="1801"/>
                    <a:pt x="5689" y="1578"/>
                    <a:pt x="6101" y="1417"/>
                  </a:cubicBezTo>
                  <a:cubicBezTo>
                    <a:pt x="6513" y="1256"/>
                    <a:pt x="7082" y="1156"/>
                    <a:pt x="7712" y="1156"/>
                  </a:cubicBezTo>
                  <a:lnTo>
                    <a:pt x="7963" y="1156"/>
                  </a:lnTo>
                  <a:cubicBezTo>
                    <a:pt x="8593" y="1156"/>
                    <a:pt x="9163" y="1256"/>
                    <a:pt x="9576" y="1417"/>
                  </a:cubicBezTo>
                  <a:cubicBezTo>
                    <a:pt x="9988" y="1578"/>
                    <a:pt x="10244" y="1801"/>
                    <a:pt x="10244" y="2047"/>
                  </a:cubicBezTo>
                  <a:lnTo>
                    <a:pt x="10244" y="7871"/>
                  </a:lnTo>
                  <a:lnTo>
                    <a:pt x="11001" y="7871"/>
                  </a:lnTo>
                  <a:lnTo>
                    <a:pt x="11001" y="891"/>
                  </a:lnTo>
                  <a:cubicBezTo>
                    <a:pt x="11001" y="645"/>
                    <a:pt x="11257" y="422"/>
                    <a:pt x="11670" y="261"/>
                  </a:cubicBezTo>
                  <a:cubicBezTo>
                    <a:pt x="12084" y="100"/>
                    <a:pt x="12655" y="0"/>
                    <a:pt x="13284" y="0"/>
                  </a:cubicBezTo>
                  <a:lnTo>
                    <a:pt x="13533" y="0"/>
                  </a:lnTo>
                  <a:close/>
                </a:path>
              </a:pathLst>
            </a:custGeom>
            <a:solidFill>
              <a:schemeClr val="bg1">
                <a:lumMod val="75000"/>
              </a:schemeClr>
            </a:solidFill>
            <a:ln w="12700" cap="flat">
              <a:noFill/>
              <a:miter lim="400000"/>
            </a:ln>
            <a:effectLst/>
          </p:spPr>
          <p:txBody>
            <a:bodyPr lIns="20097" tIns="20097" rIns="20097" bIns="20097" anchor="ctr"/>
            <a:lstStyle/>
            <a:p>
              <a:pPr defTabSz="685830">
                <a:defRPr/>
              </a:pPr>
              <a:endParaRPr sz="1899" dirty="0">
                <a:solidFill>
                  <a:srgbClr val="424242"/>
                </a:solidFill>
                <a:latin typeface="Lato Light" panose="020F0502020204030203" pitchFamily="34" charset="0"/>
              </a:endParaRPr>
            </a:p>
          </p:txBody>
        </p:sp>
        <p:sp>
          <p:nvSpPr>
            <p:cNvPr id="5" name="Shape 62373">
              <a:extLst>
                <a:ext uri="{FF2B5EF4-FFF2-40B4-BE49-F238E27FC236}">
                  <a16:creationId xmlns:a16="http://schemas.microsoft.com/office/drawing/2014/main" id="{E0BD01F8-D01C-4F43-801A-271271DFE2AA}"/>
                </a:ext>
              </a:extLst>
            </p:cNvPr>
            <p:cNvSpPr/>
            <p:nvPr/>
          </p:nvSpPr>
          <p:spPr>
            <a:xfrm>
              <a:off x="1559369" y="5793519"/>
              <a:ext cx="5029167" cy="4172164"/>
            </a:xfrm>
            <a:custGeom>
              <a:avLst/>
              <a:gdLst/>
              <a:ahLst/>
              <a:cxnLst>
                <a:cxn ang="0">
                  <a:pos x="wd2" y="hd2"/>
                </a:cxn>
                <a:cxn ang="5400000">
                  <a:pos x="wd2" y="hd2"/>
                </a:cxn>
                <a:cxn ang="10800000">
                  <a:pos x="wd2" y="hd2"/>
                </a:cxn>
                <a:cxn ang="16200000">
                  <a:pos x="wd2" y="hd2"/>
                </a:cxn>
              </a:cxnLst>
              <a:rect l="0" t="0" r="r" b="b"/>
              <a:pathLst>
                <a:path w="19874" h="21581" extrusionOk="0">
                  <a:moveTo>
                    <a:pt x="5701" y="4"/>
                  </a:moveTo>
                  <a:cubicBezTo>
                    <a:pt x="5199" y="-19"/>
                    <a:pt x="4660" y="61"/>
                    <a:pt x="4083" y="281"/>
                  </a:cubicBezTo>
                  <a:cubicBezTo>
                    <a:pt x="543" y="1629"/>
                    <a:pt x="-863" y="6698"/>
                    <a:pt x="532" y="11496"/>
                  </a:cubicBezTo>
                  <a:cubicBezTo>
                    <a:pt x="1323" y="14216"/>
                    <a:pt x="4036" y="18755"/>
                    <a:pt x="9937" y="21581"/>
                  </a:cubicBezTo>
                  <a:cubicBezTo>
                    <a:pt x="15838" y="18755"/>
                    <a:pt x="18551" y="14216"/>
                    <a:pt x="19342" y="11496"/>
                  </a:cubicBezTo>
                  <a:cubicBezTo>
                    <a:pt x="20737" y="6698"/>
                    <a:pt x="19331" y="1629"/>
                    <a:pt x="15791" y="281"/>
                  </a:cubicBezTo>
                  <a:cubicBezTo>
                    <a:pt x="15214" y="61"/>
                    <a:pt x="14675" y="-19"/>
                    <a:pt x="14173" y="4"/>
                  </a:cubicBezTo>
                  <a:cubicBezTo>
                    <a:pt x="11689" y="117"/>
                    <a:pt x="10184" y="2691"/>
                    <a:pt x="9937" y="3149"/>
                  </a:cubicBezTo>
                  <a:cubicBezTo>
                    <a:pt x="9690" y="2691"/>
                    <a:pt x="8185" y="117"/>
                    <a:pt x="5701" y="4"/>
                  </a:cubicBezTo>
                  <a:close/>
                </a:path>
              </a:pathLst>
            </a:custGeom>
            <a:solidFill>
              <a:srgbClr val="C00000"/>
            </a:solidFill>
            <a:ln w="12700" cap="flat">
              <a:noFill/>
              <a:miter lim="400000"/>
            </a:ln>
            <a:effectLst/>
          </p:spPr>
          <p:txBody>
            <a:bodyPr lIns="20097" tIns="20097" rIns="20097" bIns="20097" anchor="ctr"/>
            <a:lstStyle/>
            <a:p>
              <a:pPr defTabSz="685830">
                <a:defRPr/>
              </a:pPr>
              <a:endParaRPr sz="1899" dirty="0">
                <a:solidFill>
                  <a:srgbClr val="424242"/>
                </a:solidFill>
                <a:latin typeface="Lato Light" panose="020F0502020204030203" pitchFamily="34" charset="0"/>
              </a:endParaRPr>
            </a:p>
          </p:txBody>
        </p:sp>
        <p:sp>
          <p:nvSpPr>
            <p:cNvPr id="6" name="Freeform 5">
              <a:extLst>
                <a:ext uri="{FF2B5EF4-FFF2-40B4-BE49-F238E27FC236}">
                  <a16:creationId xmlns:a16="http://schemas.microsoft.com/office/drawing/2014/main" id="{2A0FCE83-B276-0142-91E6-0D726F0F2416}"/>
                </a:ext>
              </a:extLst>
            </p:cNvPr>
            <p:cNvSpPr/>
            <p:nvPr/>
          </p:nvSpPr>
          <p:spPr>
            <a:xfrm>
              <a:off x="3799686" y="6637197"/>
              <a:ext cx="1789944" cy="1727806"/>
            </a:xfrm>
            <a:custGeom>
              <a:avLst/>
              <a:gdLst>
                <a:gd name="connsiteX0" fmla="*/ 322389 w 1787312"/>
                <a:gd name="connsiteY0" fmla="*/ 1269527 h 1724337"/>
                <a:gd name="connsiteX1" fmla="*/ 222335 w 1787312"/>
                <a:gd name="connsiteY1" fmla="*/ 1354859 h 1724337"/>
                <a:gd name="connsiteX2" fmla="*/ 303887 w 1787312"/>
                <a:gd name="connsiteY2" fmla="*/ 1502002 h 1724337"/>
                <a:gd name="connsiteX3" fmla="*/ 451030 w 1787312"/>
                <a:gd name="connsiteY3" fmla="*/ 1420450 h 1724337"/>
                <a:gd name="connsiteX4" fmla="*/ 369478 w 1787312"/>
                <a:gd name="connsiteY4" fmla="*/ 1273307 h 1724337"/>
                <a:gd name="connsiteX5" fmla="*/ 322389 w 1787312"/>
                <a:gd name="connsiteY5" fmla="*/ 1269527 h 1724337"/>
                <a:gd name="connsiteX6" fmla="*/ 284715 w 1787312"/>
                <a:gd name="connsiteY6" fmla="*/ 1050972 h 1724337"/>
                <a:gd name="connsiteX7" fmla="*/ 382758 w 1787312"/>
                <a:gd name="connsiteY7" fmla="*/ 1054339 h 1724337"/>
                <a:gd name="connsiteX8" fmla="*/ 389211 w 1787312"/>
                <a:gd name="connsiteY8" fmla="*/ 1107024 h 1724337"/>
                <a:gd name="connsiteX9" fmla="*/ 489405 w 1787312"/>
                <a:gd name="connsiteY9" fmla="*/ 1146584 h 1724337"/>
                <a:gd name="connsiteX10" fmla="*/ 542869 w 1787312"/>
                <a:gd name="connsiteY10" fmla="*/ 1100228 h 1724337"/>
                <a:gd name="connsiteX11" fmla="*/ 621242 w 1787312"/>
                <a:gd name="connsiteY11" fmla="*/ 1172209 h 1724337"/>
                <a:gd name="connsiteX12" fmla="*/ 574200 w 1787312"/>
                <a:gd name="connsiteY12" fmla="*/ 1229507 h 1724337"/>
                <a:gd name="connsiteX13" fmla="*/ 616129 w 1787312"/>
                <a:gd name="connsiteY13" fmla="*/ 1329546 h 1724337"/>
                <a:gd name="connsiteX14" fmla="*/ 673365 w 1787312"/>
                <a:gd name="connsiteY14" fmla="*/ 1335687 h 1724337"/>
                <a:gd name="connsiteX15" fmla="*/ 669998 w 1787312"/>
                <a:gd name="connsiteY15" fmla="*/ 1433730 h 1724337"/>
                <a:gd name="connsiteX16" fmla="*/ 617314 w 1787312"/>
                <a:gd name="connsiteY16" fmla="*/ 1440183 h 1724337"/>
                <a:gd name="connsiteX17" fmla="*/ 577753 w 1787312"/>
                <a:gd name="connsiteY17" fmla="*/ 1540378 h 1724337"/>
                <a:gd name="connsiteX18" fmla="*/ 624110 w 1787312"/>
                <a:gd name="connsiteY18" fmla="*/ 1593842 h 1724337"/>
                <a:gd name="connsiteX19" fmla="*/ 552128 w 1787312"/>
                <a:gd name="connsiteY19" fmla="*/ 1672214 h 1724337"/>
                <a:gd name="connsiteX20" fmla="*/ 494861 w 1787312"/>
                <a:gd name="connsiteY20" fmla="*/ 1625141 h 1724337"/>
                <a:gd name="connsiteX21" fmla="*/ 394760 w 1787312"/>
                <a:gd name="connsiteY21" fmla="*/ 1667101 h 1724337"/>
                <a:gd name="connsiteX22" fmla="*/ 388650 w 1787312"/>
                <a:gd name="connsiteY22" fmla="*/ 1724337 h 1724337"/>
                <a:gd name="connsiteX23" fmla="*/ 290607 w 1787312"/>
                <a:gd name="connsiteY23" fmla="*/ 1720970 h 1724337"/>
                <a:gd name="connsiteX24" fmla="*/ 284185 w 1787312"/>
                <a:gd name="connsiteY24" fmla="*/ 1668286 h 1724337"/>
                <a:gd name="connsiteX25" fmla="*/ 184271 w 1787312"/>
                <a:gd name="connsiteY25" fmla="*/ 1628913 h 1724337"/>
                <a:gd name="connsiteX26" fmla="*/ 130496 w 1787312"/>
                <a:gd name="connsiteY26" fmla="*/ 1675082 h 1724337"/>
                <a:gd name="connsiteX27" fmla="*/ 52123 w 1787312"/>
                <a:gd name="connsiteY27" fmla="*/ 1603100 h 1724337"/>
                <a:gd name="connsiteX28" fmla="*/ 99384 w 1787312"/>
                <a:gd name="connsiteY28" fmla="*/ 1546114 h 1724337"/>
                <a:gd name="connsiteX29" fmla="*/ 57236 w 1787312"/>
                <a:gd name="connsiteY29" fmla="*/ 1445701 h 1724337"/>
                <a:gd name="connsiteX30" fmla="*/ 0 w 1787312"/>
                <a:gd name="connsiteY30" fmla="*/ 1439622 h 1724337"/>
                <a:gd name="connsiteX31" fmla="*/ 3367 w 1787312"/>
                <a:gd name="connsiteY31" fmla="*/ 1341579 h 1724337"/>
                <a:gd name="connsiteX32" fmla="*/ 56051 w 1787312"/>
                <a:gd name="connsiteY32" fmla="*/ 1335157 h 1724337"/>
                <a:gd name="connsiteX33" fmla="*/ 95425 w 1787312"/>
                <a:gd name="connsiteY33" fmla="*/ 1235275 h 1724337"/>
                <a:gd name="connsiteX34" fmla="*/ 49255 w 1787312"/>
                <a:gd name="connsiteY34" fmla="*/ 1181499 h 1724337"/>
                <a:gd name="connsiteX35" fmla="*/ 121237 w 1787312"/>
                <a:gd name="connsiteY35" fmla="*/ 1103096 h 1724337"/>
                <a:gd name="connsiteX36" fmla="*/ 178192 w 1787312"/>
                <a:gd name="connsiteY36" fmla="*/ 1150356 h 1724337"/>
                <a:gd name="connsiteX37" fmla="*/ 278574 w 1787312"/>
                <a:gd name="connsiteY37" fmla="*/ 1108208 h 1724337"/>
                <a:gd name="connsiteX38" fmla="*/ 284715 w 1787312"/>
                <a:gd name="connsiteY38" fmla="*/ 1050972 h 1724337"/>
                <a:gd name="connsiteX39" fmla="*/ 1243057 w 1787312"/>
                <a:gd name="connsiteY39" fmla="*/ 820924 h 1724337"/>
                <a:gd name="connsiteX40" fmla="*/ 1076491 w 1787312"/>
                <a:gd name="connsiteY40" fmla="*/ 944035 h 1724337"/>
                <a:gd name="connsiteX41" fmla="*/ 1188492 w 1787312"/>
                <a:gd name="connsiteY41" fmla="*/ 1184177 h 1724337"/>
                <a:gd name="connsiteX42" fmla="*/ 1428634 w 1787312"/>
                <a:gd name="connsiteY42" fmla="*/ 1072177 h 1724337"/>
                <a:gd name="connsiteX43" fmla="*/ 1316633 w 1787312"/>
                <a:gd name="connsiteY43" fmla="*/ 832034 h 1724337"/>
                <a:gd name="connsiteX44" fmla="*/ 1243057 w 1787312"/>
                <a:gd name="connsiteY44" fmla="*/ 820924 h 1724337"/>
                <a:gd name="connsiteX45" fmla="*/ 1207901 w 1787312"/>
                <a:gd name="connsiteY45" fmla="*/ 473355 h 1724337"/>
                <a:gd name="connsiteX46" fmla="*/ 1361592 w 1787312"/>
                <a:gd name="connsiteY46" fmla="*/ 489398 h 1724337"/>
                <a:gd name="connsiteX47" fmla="*/ 1365949 w 1787312"/>
                <a:gd name="connsiteY47" fmla="*/ 572928 h 1724337"/>
                <a:gd name="connsiteX48" fmla="*/ 1519046 w 1787312"/>
                <a:gd name="connsiteY48" fmla="*/ 646060 h 1724337"/>
                <a:gd name="connsiteX49" fmla="*/ 1608121 w 1787312"/>
                <a:gd name="connsiteY49" fmla="*/ 579117 h 1724337"/>
                <a:gd name="connsiteX50" fmla="*/ 1723340 w 1787312"/>
                <a:gd name="connsiteY50" fmla="*/ 700872 h 1724337"/>
                <a:gd name="connsiteX51" fmla="*/ 1643128 w 1787312"/>
                <a:gd name="connsiteY51" fmla="*/ 785689 h 1724337"/>
                <a:gd name="connsiteX52" fmla="*/ 1698039 w 1787312"/>
                <a:gd name="connsiteY52" fmla="*/ 947501 h 1724337"/>
                <a:gd name="connsiteX53" fmla="*/ 1787312 w 1787312"/>
                <a:gd name="connsiteY53" fmla="*/ 963444 h 1724337"/>
                <a:gd name="connsiteX54" fmla="*/ 1771269 w 1787312"/>
                <a:gd name="connsiteY54" fmla="*/ 1117135 h 1724337"/>
                <a:gd name="connsiteX55" fmla="*/ 1687789 w 1787312"/>
                <a:gd name="connsiteY55" fmla="*/ 1121493 h 1724337"/>
                <a:gd name="connsiteX56" fmla="*/ 1614608 w 1787312"/>
                <a:gd name="connsiteY56" fmla="*/ 1274540 h 1724337"/>
                <a:gd name="connsiteX57" fmla="*/ 1681550 w 1787312"/>
                <a:gd name="connsiteY57" fmla="*/ 1363665 h 1724337"/>
                <a:gd name="connsiteX58" fmla="*/ 1559796 w 1787312"/>
                <a:gd name="connsiteY58" fmla="*/ 1478884 h 1724337"/>
                <a:gd name="connsiteX59" fmla="*/ 1475028 w 1787312"/>
                <a:gd name="connsiteY59" fmla="*/ 1398672 h 1724337"/>
                <a:gd name="connsiteX60" fmla="*/ 1313118 w 1787312"/>
                <a:gd name="connsiteY60" fmla="*/ 1453632 h 1724337"/>
                <a:gd name="connsiteX61" fmla="*/ 1297224 w 1787312"/>
                <a:gd name="connsiteY61" fmla="*/ 1542856 h 1724337"/>
                <a:gd name="connsiteX62" fmla="*/ 1143533 w 1787312"/>
                <a:gd name="connsiteY62" fmla="*/ 1526814 h 1724337"/>
                <a:gd name="connsiteX63" fmla="*/ 1139225 w 1787312"/>
                <a:gd name="connsiteY63" fmla="*/ 1443333 h 1724337"/>
                <a:gd name="connsiteX64" fmla="*/ 986574 w 1787312"/>
                <a:gd name="connsiteY64" fmla="*/ 1370449 h 1724337"/>
                <a:gd name="connsiteX65" fmla="*/ 897004 w 1787312"/>
                <a:gd name="connsiteY65" fmla="*/ 1437094 h 1724337"/>
                <a:gd name="connsiteX66" fmla="*/ 781785 w 1787312"/>
                <a:gd name="connsiteY66" fmla="*/ 1315340 h 1724337"/>
                <a:gd name="connsiteX67" fmla="*/ 862294 w 1787312"/>
                <a:gd name="connsiteY67" fmla="*/ 1231067 h 1724337"/>
                <a:gd name="connsiteX68" fmla="*/ 807037 w 1787312"/>
                <a:gd name="connsiteY68" fmla="*/ 1068612 h 1724337"/>
                <a:gd name="connsiteX69" fmla="*/ 717813 w 1787312"/>
                <a:gd name="connsiteY69" fmla="*/ 1052767 h 1724337"/>
                <a:gd name="connsiteX70" fmla="*/ 733855 w 1787312"/>
                <a:gd name="connsiteY70" fmla="*/ 899076 h 1724337"/>
                <a:gd name="connsiteX71" fmla="*/ 817336 w 1787312"/>
                <a:gd name="connsiteY71" fmla="*/ 894768 h 1724337"/>
                <a:gd name="connsiteX72" fmla="*/ 890171 w 1787312"/>
                <a:gd name="connsiteY72" fmla="*/ 742166 h 1724337"/>
                <a:gd name="connsiteX73" fmla="*/ 823575 w 1787312"/>
                <a:gd name="connsiteY73" fmla="*/ 652596 h 1724337"/>
                <a:gd name="connsiteX74" fmla="*/ 945329 w 1787312"/>
                <a:gd name="connsiteY74" fmla="*/ 537327 h 1724337"/>
                <a:gd name="connsiteX75" fmla="*/ 1029602 w 1787312"/>
                <a:gd name="connsiteY75" fmla="*/ 617837 h 1724337"/>
                <a:gd name="connsiteX76" fmla="*/ 1191958 w 1787312"/>
                <a:gd name="connsiteY76" fmla="*/ 562629 h 1724337"/>
                <a:gd name="connsiteX77" fmla="*/ 1207901 w 1787312"/>
                <a:gd name="connsiteY77" fmla="*/ 473355 h 1724337"/>
                <a:gd name="connsiteX78" fmla="*/ 1502118 w 1787312"/>
                <a:gd name="connsiteY78" fmla="*/ 129030 h 1724337"/>
                <a:gd name="connsiteX79" fmla="*/ 1440283 w 1787312"/>
                <a:gd name="connsiteY79" fmla="*/ 174733 h 1724337"/>
                <a:gd name="connsiteX80" fmla="*/ 1481862 w 1787312"/>
                <a:gd name="connsiteY80" fmla="*/ 263882 h 1724337"/>
                <a:gd name="connsiteX81" fmla="*/ 1571011 w 1787312"/>
                <a:gd name="connsiteY81" fmla="*/ 222304 h 1724337"/>
                <a:gd name="connsiteX82" fmla="*/ 1529432 w 1787312"/>
                <a:gd name="connsiteY82" fmla="*/ 133154 h 1724337"/>
                <a:gd name="connsiteX83" fmla="*/ 1502118 w 1787312"/>
                <a:gd name="connsiteY83" fmla="*/ 129030 h 1724337"/>
                <a:gd name="connsiteX84" fmla="*/ 1489067 w 1787312"/>
                <a:gd name="connsiteY84" fmla="*/ 0 h 1724337"/>
                <a:gd name="connsiteX85" fmla="*/ 1546123 w 1787312"/>
                <a:gd name="connsiteY85" fmla="*/ 5956 h 1724337"/>
                <a:gd name="connsiteX86" fmla="*/ 1547740 w 1787312"/>
                <a:gd name="connsiteY86" fmla="*/ 36965 h 1724337"/>
                <a:gd name="connsiteX87" fmla="*/ 1604575 w 1787312"/>
                <a:gd name="connsiteY87" fmla="*/ 64114 h 1724337"/>
                <a:gd name="connsiteX88" fmla="*/ 1637643 w 1787312"/>
                <a:gd name="connsiteY88" fmla="*/ 39263 h 1724337"/>
                <a:gd name="connsiteX89" fmla="*/ 1680416 w 1787312"/>
                <a:gd name="connsiteY89" fmla="*/ 84462 h 1724337"/>
                <a:gd name="connsiteX90" fmla="*/ 1650639 w 1787312"/>
                <a:gd name="connsiteY90" fmla="*/ 115949 h 1724337"/>
                <a:gd name="connsiteX91" fmla="*/ 1671024 w 1787312"/>
                <a:gd name="connsiteY91" fmla="*/ 176020 h 1724337"/>
                <a:gd name="connsiteX92" fmla="*/ 1704165 w 1787312"/>
                <a:gd name="connsiteY92" fmla="*/ 181938 h 1724337"/>
                <a:gd name="connsiteX93" fmla="*/ 1698209 w 1787312"/>
                <a:gd name="connsiteY93" fmla="*/ 238994 h 1724337"/>
                <a:gd name="connsiteX94" fmla="*/ 1667219 w 1787312"/>
                <a:gd name="connsiteY94" fmla="*/ 240611 h 1724337"/>
                <a:gd name="connsiteX95" fmla="*/ 1640051 w 1787312"/>
                <a:gd name="connsiteY95" fmla="*/ 297428 h 1724337"/>
                <a:gd name="connsiteX96" fmla="*/ 1664903 w 1787312"/>
                <a:gd name="connsiteY96" fmla="*/ 330514 h 1724337"/>
                <a:gd name="connsiteX97" fmla="*/ 1619703 w 1787312"/>
                <a:gd name="connsiteY97" fmla="*/ 373288 h 1724337"/>
                <a:gd name="connsiteX98" fmla="*/ 1588234 w 1787312"/>
                <a:gd name="connsiteY98" fmla="*/ 343510 h 1724337"/>
                <a:gd name="connsiteX99" fmla="*/ 1528127 w 1787312"/>
                <a:gd name="connsiteY99" fmla="*/ 363913 h 1724337"/>
                <a:gd name="connsiteX100" fmla="*/ 1522227 w 1787312"/>
                <a:gd name="connsiteY100" fmla="*/ 397036 h 1724337"/>
                <a:gd name="connsiteX101" fmla="*/ 1465171 w 1787312"/>
                <a:gd name="connsiteY101" fmla="*/ 391081 h 1724337"/>
                <a:gd name="connsiteX102" fmla="*/ 1463572 w 1787312"/>
                <a:gd name="connsiteY102" fmla="*/ 360090 h 1724337"/>
                <a:gd name="connsiteX103" fmla="*/ 1406903 w 1787312"/>
                <a:gd name="connsiteY103" fmla="*/ 333033 h 1724337"/>
                <a:gd name="connsiteX104" fmla="*/ 1373651 w 1787312"/>
                <a:gd name="connsiteY104" fmla="*/ 357774 h 1724337"/>
                <a:gd name="connsiteX105" fmla="*/ 1330878 w 1787312"/>
                <a:gd name="connsiteY105" fmla="*/ 312574 h 1724337"/>
                <a:gd name="connsiteX106" fmla="*/ 1360766 w 1787312"/>
                <a:gd name="connsiteY106" fmla="*/ 281289 h 1724337"/>
                <a:gd name="connsiteX107" fmla="*/ 1340252 w 1787312"/>
                <a:gd name="connsiteY107" fmla="*/ 220980 h 1724337"/>
                <a:gd name="connsiteX108" fmla="*/ 1307129 w 1787312"/>
                <a:gd name="connsiteY108" fmla="*/ 215098 h 1724337"/>
                <a:gd name="connsiteX109" fmla="*/ 1313085 w 1787312"/>
                <a:gd name="connsiteY109" fmla="*/ 158043 h 1724337"/>
                <a:gd name="connsiteX110" fmla="*/ 1344075 w 1787312"/>
                <a:gd name="connsiteY110" fmla="*/ 156443 h 1724337"/>
                <a:gd name="connsiteX111" fmla="*/ 1371114 w 1787312"/>
                <a:gd name="connsiteY111" fmla="*/ 99792 h 1724337"/>
                <a:gd name="connsiteX112" fmla="*/ 1346391 w 1787312"/>
                <a:gd name="connsiteY112" fmla="*/ 66541 h 1724337"/>
                <a:gd name="connsiteX113" fmla="*/ 1391591 w 1787312"/>
                <a:gd name="connsiteY113" fmla="*/ 23749 h 1724337"/>
                <a:gd name="connsiteX114" fmla="*/ 1422876 w 1787312"/>
                <a:gd name="connsiteY114" fmla="*/ 53637 h 1724337"/>
                <a:gd name="connsiteX115" fmla="*/ 1483148 w 1787312"/>
                <a:gd name="connsiteY115" fmla="*/ 33142 h 1724337"/>
                <a:gd name="connsiteX116" fmla="*/ 1489067 w 1787312"/>
                <a:gd name="connsiteY116" fmla="*/ 0 h 172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787312" h="1724337">
                  <a:moveTo>
                    <a:pt x="322389" y="1269527"/>
                  </a:moveTo>
                  <a:cubicBezTo>
                    <a:pt x="276368" y="1275114"/>
                    <a:pt x="235919" y="1307490"/>
                    <a:pt x="222335" y="1354859"/>
                  </a:cubicBezTo>
                  <a:cubicBezTo>
                    <a:pt x="204223" y="1418019"/>
                    <a:pt x="240728" y="1483890"/>
                    <a:pt x="303887" y="1502002"/>
                  </a:cubicBezTo>
                  <a:cubicBezTo>
                    <a:pt x="367046" y="1520114"/>
                    <a:pt x="432918" y="1483609"/>
                    <a:pt x="451030" y="1420450"/>
                  </a:cubicBezTo>
                  <a:cubicBezTo>
                    <a:pt x="469142" y="1357291"/>
                    <a:pt x="432637" y="1291420"/>
                    <a:pt x="369478" y="1273307"/>
                  </a:cubicBezTo>
                  <a:cubicBezTo>
                    <a:pt x="353688" y="1268779"/>
                    <a:pt x="337729" y="1267665"/>
                    <a:pt x="322389" y="1269527"/>
                  </a:cubicBezTo>
                  <a:close/>
                  <a:moveTo>
                    <a:pt x="284715" y="1050972"/>
                  </a:moveTo>
                  <a:lnTo>
                    <a:pt x="382758" y="1054339"/>
                  </a:lnTo>
                  <a:cubicBezTo>
                    <a:pt x="382758" y="1054339"/>
                    <a:pt x="385533" y="1074322"/>
                    <a:pt x="389211" y="1107024"/>
                  </a:cubicBezTo>
                  <a:cubicBezTo>
                    <a:pt x="425498" y="1113757"/>
                    <a:pt x="459322" y="1127474"/>
                    <a:pt x="489405" y="1146584"/>
                  </a:cubicBezTo>
                  <a:cubicBezTo>
                    <a:pt x="521640" y="1118215"/>
                    <a:pt x="542869" y="1100228"/>
                    <a:pt x="542869" y="1100228"/>
                  </a:cubicBezTo>
                  <a:lnTo>
                    <a:pt x="621242" y="1172209"/>
                  </a:lnTo>
                  <a:cubicBezTo>
                    <a:pt x="621242" y="1172209"/>
                    <a:pt x="602942" y="1195060"/>
                    <a:pt x="574200" y="1229507"/>
                  </a:cubicBezTo>
                  <a:cubicBezTo>
                    <a:pt x="594120" y="1259372"/>
                    <a:pt x="608616" y="1293134"/>
                    <a:pt x="616129" y="1329546"/>
                  </a:cubicBezTo>
                  <a:cubicBezTo>
                    <a:pt x="651387" y="1332944"/>
                    <a:pt x="673365" y="1335687"/>
                    <a:pt x="673365" y="1335687"/>
                  </a:cubicBezTo>
                  <a:lnTo>
                    <a:pt x="669998" y="1433730"/>
                  </a:lnTo>
                  <a:cubicBezTo>
                    <a:pt x="669998" y="1433730"/>
                    <a:pt x="650015" y="1436505"/>
                    <a:pt x="617314" y="1440183"/>
                  </a:cubicBezTo>
                  <a:cubicBezTo>
                    <a:pt x="610580" y="1476470"/>
                    <a:pt x="596863" y="1510263"/>
                    <a:pt x="577753" y="1540378"/>
                  </a:cubicBezTo>
                  <a:cubicBezTo>
                    <a:pt x="606153" y="1572612"/>
                    <a:pt x="624110" y="1593842"/>
                    <a:pt x="624110" y="1593842"/>
                  </a:cubicBezTo>
                  <a:lnTo>
                    <a:pt x="552128" y="1672214"/>
                  </a:lnTo>
                  <a:cubicBezTo>
                    <a:pt x="552128" y="1672214"/>
                    <a:pt x="529309" y="1653914"/>
                    <a:pt x="494861" y="1625141"/>
                  </a:cubicBezTo>
                  <a:cubicBezTo>
                    <a:pt x="464996" y="1645092"/>
                    <a:pt x="431172" y="1659588"/>
                    <a:pt x="394760" y="1667101"/>
                  </a:cubicBezTo>
                  <a:cubicBezTo>
                    <a:pt x="391362" y="1702359"/>
                    <a:pt x="388650" y="1724337"/>
                    <a:pt x="388650" y="1724337"/>
                  </a:cubicBezTo>
                  <a:lnTo>
                    <a:pt x="290607" y="1720970"/>
                  </a:lnTo>
                  <a:cubicBezTo>
                    <a:pt x="290607" y="1720970"/>
                    <a:pt x="287864" y="1700956"/>
                    <a:pt x="284185" y="1668286"/>
                  </a:cubicBezTo>
                  <a:cubicBezTo>
                    <a:pt x="248023" y="1661583"/>
                    <a:pt x="214292" y="1647929"/>
                    <a:pt x="184271" y="1628913"/>
                  </a:cubicBezTo>
                  <a:cubicBezTo>
                    <a:pt x="151881" y="1657188"/>
                    <a:pt x="130496" y="1675082"/>
                    <a:pt x="130496" y="1675082"/>
                  </a:cubicBezTo>
                  <a:lnTo>
                    <a:pt x="52123" y="1603100"/>
                  </a:lnTo>
                  <a:cubicBezTo>
                    <a:pt x="52123" y="1603100"/>
                    <a:pt x="70516" y="1580405"/>
                    <a:pt x="99384" y="1546114"/>
                  </a:cubicBezTo>
                  <a:cubicBezTo>
                    <a:pt x="79339" y="1516186"/>
                    <a:pt x="64780" y="1482269"/>
                    <a:pt x="57236" y="1445701"/>
                  </a:cubicBezTo>
                  <a:cubicBezTo>
                    <a:pt x="21978" y="1442334"/>
                    <a:pt x="0" y="1439622"/>
                    <a:pt x="0" y="1439622"/>
                  </a:cubicBezTo>
                  <a:lnTo>
                    <a:pt x="3367" y="1341579"/>
                  </a:lnTo>
                  <a:cubicBezTo>
                    <a:pt x="3367" y="1341579"/>
                    <a:pt x="23381" y="1338836"/>
                    <a:pt x="56051" y="1335157"/>
                  </a:cubicBezTo>
                  <a:cubicBezTo>
                    <a:pt x="62754" y="1298995"/>
                    <a:pt x="76408" y="1265296"/>
                    <a:pt x="95425" y="1235275"/>
                  </a:cubicBezTo>
                  <a:cubicBezTo>
                    <a:pt x="67118" y="1202885"/>
                    <a:pt x="49255" y="1181499"/>
                    <a:pt x="49255" y="1181499"/>
                  </a:cubicBezTo>
                  <a:lnTo>
                    <a:pt x="121237" y="1103096"/>
                  </a:lnTo>
                  <a:cubicBezTo>
                    <a:pt x="121237" y="1103096"/>
                    <a:pt x="143932" y="1121489"/>
                    <a:pt x="178192" y="1150356"/>
                  </a:cubicBezTo>
                  <a:cubicBezTo>
                    <a:pt x="208120" y="1130311"/>
                    <a:pt x="242037" y="1115784"/>
                    <a:pt x="278574" y="1108208"/>
                  </a:cubicBezTo>
                  <a:cubicBezTo>
                    <a:pt x="281972" y="1072950"/>
                    <a:pt x="284715" y="1050972"/>
                    <a:pt x="284715" y="1050972"/>
                  </a:cubicBezTo>
                  <a:close/>
                  <a:moveTo>
                    <a:pt x="1243057" y="820924"/>
                  </a:moveTo>
                  <a:cubicBezTo>
                    <a:pt x="1170128" y="824653"/>
                    <a:pt x="1103006" y="871101"/>
                    <a:pt x="1076491" y="944035"/>
                  </a:cubicBezTo>
                  <a:cubicBezTo>
                    <a:pt x="1041089" y="1041280"/>
                    <a:pt x="1091197" y="1148824"/>
                    <a:pt x="1188492" y="1184177"/>
                  </a:cubicBezTo>
                  <a:cubicBezTo>
                    <a:pt x="1285737" y="1219580"/>
                    <a:pt x="1393281" y="1169422"/>
                    <a:pt x="1428634" y="1072177"/>
                  </a:cubicBezTo>
                  <a:cubicBezTo>
                    <a:pt x="1464036" y="974931"/>
                    <a:pt x="1413879" y="867437"/>
                    <a:pt x="1316633" y="832034"/>
                  </a:cubicBezTo>
                  <a:cubicBezTo>
                    <a:pt x="1292322" y="823184"/>
                    <a:pt x="1267367" y="819681"/>
                    <a:pt x="1243057" y="820924"/>
                  </a:cubicBezTo>
                  <a:close/>
                  <a:moveTo>
                    <a:pt x="1207901" y="473355"/>
                  </a:moveTo>
                  <a:lnTo>
                    <a:pt x="1361592" y="489398"/>
                  </a:lnTo>
                  <a:cubicBezTo>
                    <a:pt x="1361592" y="489398"/>
                    <a:pt x="1363721" y="521136"/>
                    <a:pt x="1365949" y="572928"/>
                  </a:cubicBezTo>
                  <a:cubicBezTo>
                    <a:pt x="1422197" y="587485"/>
                    <a:pt x="1473840" y="612737"/>
                    <a:pt x="1519046" y="646060"/>
                  </a:cubicBezTo>
                  <a:cubicBezTo>
                    <a:pt x="1572769" y="605013"/>
                    <a:pt x="1608121" y="579117"/>
                    <a:pt x="1608121" y="579117"/>
                  </a:cubicBezTo>
                  <a:lnTo>
                    <a:pt x="1723340" y="700872"/>
                  </a:lnTo>
                  <a:cubicBezTo>
                    <a:pt x="1723340" y="700872"/>
                    <a:pt x="1692097" y="734739"/>
                    <a:pt x="1643128" y="785689"/>
                  </a:cubicBezTo>
                  <a:cubicBezTo>
                    <a:pt x="1671153" y="834807"/>
                    <a:pt x="1690215" y="889470"/>
                    <a:pt x="1698039" y="947501"/>
                  </a:cubicBezTo>
                  <a:cubicBezTo>
                    <a:pt x="1753098" y="956760"/>
                    <a:pt x="1787312" y="963444"/>
                    <a:pt x="1787312" y="963444"/>
                  </a:cubicBezTo>
                  <a:lnTo>
                    <a:pt x="1771269" y="1117135"/>
                  </a:lnTo>
                  <a:cubicBezTo>
                    <a:pt x="1771269" y="1117135"/>
                    <a:pt x="1739531" y="1119265"/>
                    <a:pt x="1687789" y="1121493"/>
                  </a:cubicBezTo>
                  <a:cubicBezTo>
                    <a:pt x="1673183" y="1177740"/>
                    <a:pt x="1647931" y="1229334"/>
                    <a:pt x="1614608" y="1274540"/>
                  </a:cubicBezTo>
                  <a:cubicBezTo>
                    <a:pt x="1655655" y="1328312"/>
                    <a:pt x="1681550" y="1363665"/>
                    <a:pt x="1681550" y="1363665"/>
                  </a:cubicBezTo>
                  <a:lnTo>
                    <a:pt x="1559796" y="1478884"/>
                  </a:lnTo>
                  <a:cubicBezTo>
                    <a:pt x="1559796" y="1478884"/>
                    <a:pt x="1525978" y="1447641"/>
                    <a:pt x="1475028" y="1398672"/>
                  </a:cubicBezTo>
                  <a:cubicBezTo>
                    <a:pt x="1425910" y="1426697"/>
                    <a:pt x="1371198" y="1445809"/>
                    <a:pt x="1313118" y="1453632"/>
                  </a:cubicBezTo>
                  <a:cubicBezTo>
                    <a:pt x="1303908" y="1508642"/>
                    <a:pt x="1297224" y="1542856"/>
                    <a:pt x="1297224" y="1542856"/>
                  </a:cubicBezTo>
                  <a:lnTo>
                    <a:pt x="1143533" y="1526814"/>
                  </a:lnTo>
                  <a:cubicBezTo>
                    <a:pt x="1143533" y="1526814"/>
                    <a:pt x="1141404" y="1495075"/>
                    <a:pt x="1139225" y="1443333"/>
                  </a:cubicBezTo>
                  <a:cubicBezTo>
                    <a:pt x="1083176" y="1428776"/>
                    <a:pt x="1031681" y="1403623"/>
                    <a:pt x="986574" y="1370449"/>
                  </a:cubicBezTo>
                  <a:cubicBezTo>
                    <a:pt x="932555" y="1411347"/>
                    <a:pt x="897004" y="1437094"/>
                    <a:pt x="897004" y="1437094"/>
                  </a:cubicBezTo>
                  <a:lnTo>
                    <a:pt x="781785" y="1315340"/>
                  </a:lnTo>
                  <a:cubicBezTo>
                    <a:pt x="781785" y="1315340"/>
                    <a:pt x="813127" y="1281720"/>
                    <a:pt x="862294" y="1231067"/>
                  </a:cubicBezTo>
                  <a:cubicBezTo>
                    <a:pt x="834071" y="1181801"/>
                    <a:pt x="814910" y="1126890"/>
                    <a:pt x="807037" y="1068612"/>
                  </a:cubicBezTo>
                  <a:cubicBezTo>
                    <a:pt x="752027" y="1059452"/>
                    <a:pt x="717813" y="1052767"/>
                    <a:pt x="717813" y="1052767"/>
                  </a:cubicBezTo>
                  <a:lnTo>
                    <a:pt x="733855" y="899076"/>
                  </a:lnTo>
                  <a:cubicBezTo>
                    <a:pt x="733855" y="899076"/>
                    <a:pt x="765594" y="896947"/>
                    <a:pt x="817336" y="894768"/>
                  </a:cubicBezTo>
                  <a:cubicBezTo>
                    <a:pt x="831893" y="838719"/>
                    <a:pt x="857046" y="787224"/>
                    <a:pt x="890171" y="742166"/>
                  </a:cubicBezTo>
                  <a:cubicBezTo>
                    <a:pt x="849322" y="688147"/>
                    <a:pt x="823575" y="652596"/>
                    <a:pt x="823575" y="652596"/>
                  </a:cubicBezTo>
                  <a:lnTo>
                    <a:pt x="945329" y="537327"/>
                  </a:lnTo>
                  <a:cubicBezTo>
                    <a:pt x="945329" y="537327"/>
                    <a:pt x="978949" y="568719"/>
                    <a:pt x="1029602" y="617837"/>
                  </a:cubicBezTo>
                  <a:cubicBezTo>
                    <a:pt x="1078868" y="589614"/>
                    <a:pt x="1133680" y="570502"/>
                    <a:pt x="1191958" y="562629"/>
                  </a:cubicBezTo>
                  <a:cubicBezTo>
                    <a:pt x="1201167" y="507569"/>
                    <a:pt x="1207901" y="473355"/>
                    <a:pt x="1207901" y="473355"/>
                  </a:cubicBezTo>
                  <a:close/>
                  <a:moveTo>
                    <a:pt x="1502118" y="129030"/>
                  </a:moveTo>
                  <a:cubicBezTo>
                    <a:pt x="1475045" y="130414"/>
                    <a:pt x="1450126" y="147657"/>
                    <a:pt x="1440283" y="174733"/>
                  </a:cubicBezTo>
                  <a:cubicBezTo>
                    <a:pt x="1427140" y="210834"/>
                    <a:pt x="1445742" y="250758"/>
                    <a:pt x="1481862" y="263882"/>
                  </a:cubicBezTo>
                  <a:cubicBezTo>
                    <a:pt x="1517962" y="277025"/>
                    <a:pt x="1557887" y="258405"/>
                    <a:pt x="1571011" y="222304"/>
                  </a:cubicBezTo>
                  <a:cubicBezTo>
                    <a:pt x="1584154" y="186203"/>
                    <a:pt x="1565533" y="146297"/>
                    <a:pt x="1529432" y="133154"/>
                  </a:cubicBezTo>
                  <a:cubicBezTo>
                    <a:pt x="1520407" y="129869"/>
                    <a:pt x="1511143" y="128568"/>
                    <a:pt x="1502118" y="129030"/>
                  </a:cubicBezTo>
                  <a:close/>
                  <a:moveTo>
                    <a:pt x="1489067" y="0"/>
                  </a:moveTo>
                  <a:lnTo>
                    <a:pt x="1546123" y="5956"/>
                  </a:lnTo>
                  <a:cubicBezTo>
                    <a:pt x="1546123" y="5956"/>
                    <a:pt x="1546913" y="17738"/>
                    <a:pt x="1547740" y="36965"/>
                  </a:cubicBezTo>
                  <a:cubicBezTo>
                    <a:pt x="1568621" y="42369"/>
                    <a:pt x="1587793" y="51744"/>
                    <a:pt x="1604575" y="64114"/>
                  </a:cubicBezTo>
                  <a:cubicBezTo>
                    <a:pt x="1624519" y="48876"/>
                    <a:pt x="1637643" y="39263"/>
                    <a:pt x="1637643" y="39263"/>
                  </a:cubicBezTo>
                  <a:lnTo>
                    <a:pt x="1680416" y="84462"/>
                  </a:lnTo>
                  <a:cubicBezTo>
                    <a:pt x="1680416" y="84462"/>
                    <a:pt x="1668818" y="97035"/>
                    <a:pt x="1650639" y="115949"/>
                  </a:cubicBezTo>
                  <a:cubicBezTo>
                    <a:pt x="1661042" y="134184"/>
                    <a:pt x="1668119" y="154477"/>
                    <a:pt x="1671024" y="176020"/>
                  </a:cubicBezTo>
                  <a:cubicBezTo>
                    <a:pt x="1691464" y="179457"/>
                    <a:pt x="1704165" y="181938"/>
                    <a:pt x="1704165" y="181938"/>
                  </a:cubicBezTo>
                  <a:lnTo>
                    <a:pt x="1698209" y="238994"/>
                  </a:lnTo>
                  <a:cubicBezTo>
                    <a:pt x="1698209" y="238994"/>
                    <a:pt x="1686427" y="239784"/>
                    <a:pt x="1667219" y="240611"/>
                  </a:cubicBezTo>
                  <a:cubicBezTo>
                    <a:pt x="1661796" y="261493"/>
                    <a:pt x="1652422" y="280646"/>
                    <a:pt x="1640051" y="297428"/>
                  </a:cubicBezTo>
                  <a:cubicBezTo>
                    <a:pt x="1655289" y="317390"/>
                    <a:pt x="1664903" y="330514"/>
                    <a:pt x="1664903" y="330514"/>
                  </a:cubicBezTo>
                  <a:lnTo>
                    <a:pt x="1619703" y="373288"/>
                  </a:lnTo>
                  <a:cubicBezTo>
                    <a:pt x="1619703" y="373288"/>
                    <a:pt x="1607149" y="361689"/>
                    <a:pt x="1588234" y="343510"/>
                  </a:cubicBezTo>
                  <a:cubicBezTo>
                    <a:pt x="1570000" y="353914"/>
                    <a:pt x="1549689" y="361009"/>
                    <a:pt x="1528127" y="363913"/>
                  </a:cubicBezTo>
                  <a:cubicBezTo>
                    <a:pt x="1524708" y="384335"/>
                    <a:pt x="1522227" y="397036"/>
                    <a:pt x="1522227" y="397036"/>
                  </a:cubicBezTo>
                  <a:lnTo>
                    <a:pt x="1465171" y="391081"/>
                  </a:lnTo>
                  <a:cubicBezTo>
                    <a:pt x="1465171" y="391081"/>
                    <a:pt x="1464381" y="379298"/>
                    <a:pt x="1463572" y="360090"/>
                  </a:cubicBezTo>
                  <a:cubicBezTo>
                    <a:pt x="1442765" y="354686"/>
                    <a:pt x="1423648" y="345348"/>
                    <a:pt x="1406903" y="333033"/>
                  </a:cubicBezTo>
                  <a:cubicBezTo>
                    <a:pt x="1386849" y="348216"/>
                    <a:pt x="1373651" y="357774"/>
                    <a:pt x="1373651" y="357774"/>
                  </a:cubicBezTo>
                  <a:lnTo>
                    <a:pt x="1330878" y="312574"/>
                  </a:lnTo>
                  <a:cubicBezTo>
                    <a:pt x="1330878" y="312574"/>
                    <a:pt x="1342513" y="300093"/>
                    <a:pt x="1360766" y="281289"/>
                  </a:cubicBezTo>
                  <a:cubicBezTo>
                    <a:pt x="1350288" y="263000"/>
                    <a:pt x="1343175" y="242615"/>
                    <a:pt x="1340252" y="220980"/>
                  </a:cubicBezTo>
                  <a:cubicBezTo>
                    <a:pt x="1319830" y="217580"/>
                    <a:pt x="1307129" y="215098"/>
                    <a:pt x="1307129" y="215098"/>
                  </a:cubicBezTo>
                  <a:lnTo>
                    <a:pt x="1313085" y="158043"/>
                  </a:lnTo>
                  <a:cubicBezTo>
                    <a:pt x="1313085" y="158043"/>
                    <a:pt x="1324867" y="157252"/>
                    <a:pt x="1344075" y="156443"/>
                  </a:cubicBezTo>
                  <a:cubicBezTo>
                    <a:pt x="1349480" y="135636"/>
                    <a:pt x="1358817" y="116519"/>
                    <a:pt x="1371114" y="99792"/>
                  </a:cubicBezTo>
                  <a:cubicBezTo>
                    <a:pt x="1355950" y="79738"/>
                    <a:pt x="1346391" y="66541"/>
                    <a:pt x="1346391" y="66541"/>
                  </a:cubicBezTo>
                  <a:lnTo>
                    <a:pt x="1391591" y="23749"/>
                  </a:lnTo>
                  <a:cubicBezTo>
                    <a:pt x="1391591" y="23749"/>
                    <a:pt x="1404072" y="35403"/>
                    <a:pt x="1422876" y="53637"/>
                  </a:cubicBezTo>
                  <a:cubicBezTo>
                    <a:pt x="1441165" y="43160"/>
                    <a:pt x="1461513" y="36064"/>
                    <a:pt x="1483148" y="33142"/>
                  </a:cubicBezTo>
                  <a:cubicBezTo>
                    <a:pt x="1486567" y="12702"/>
                    <a:pt x="1489067" y="0"/>
                    <a:pt x="1489067" y="0"/>
                  </a:cubicBezTo>
                  <a:close/>
                </a:path>
              </a:pathLst>
            </a:custGeom>
            <a:solidFill>
              <a:schemeClr val="bg1"/>
            </a:solidFill>
            <a:ln w="12700" cap="flat">
              <a:noFill/>
              <a:miter lim="400000"/>
            </a:ln>
            <a:effectLst/>
          </p:spPr>
          <p:txBody>
            <a:bodyPr lIns="20097" tIns="20097" rIns="20097" bIns="20097" anchor="ctr"/>
            <a:lstStyle/>
            <a:p>
              <a:pPr defTabSz="685830">
                <a:defRPr/>
              </a:pPr>
              <a:endParaRPr sz="1899" dirty="0">
                <a:solidFill>
                  <a:srgbClr val="424242"/>
                </a:solidFill>
                <a:latin typeface="Lato Light" panose="020F0502020204030203" pitchFamily="34" charset="0"/>
              </a:endParaRPr>
            </a:p>
          </p:txBody>
        </p:sp>
        <p:sp>
          <p:nvSpPr>
            <p:cNvPr id="7" name="Shape 62379">
              <a:extLst>
                <a:ext uri="{FF2B5EF4-FFF2-40B4-BE49-F238E27FC236}">
                  <a16:creationId xmlns:a16="http://schemas.microsoft.com/office/drawing/2014/main" id="{22AFC69D-5E1D-8545-B540-4554D187263B}"/>
                </a:ext>
              </a:extLst>
            </p:cNvPr>
            <p:cNvSpPr/>
            <p:nvPr/>
          </p:nvSpPr>
          <p:spPr>
            <a:xfrm>
              <a:off x="4411731" y="6897233"/>
              <a:ext cx="2246093" cy="5194981"/>
            </a:xfrm>
            <a:custGeom>
              <a:avLst/>
              <a:gdLst/>
              <a:ahLst/>
              <a:cxnLst>
                <a:cxn ang="0">
                  <a:pos x="wd2" y="hd2"/>
                </a:cxn>
                <a:cxn ang="5400000">
                  <a:pos x="wd2" y="hd2"/>
                </a:cxn>
                <a:cxn ang="10800000">
                  <a:pos x="wd2" y="hd2"/>
                </a:cxn>
                <a:cxn ang="16200000">
                  <a:pos x="wd2" y="hd2"/>
                </a:cxn>
              </a:cxnLst>
              <a:rect l="0" t="0" r="r" b="b"/>
              <a:pathLst>
                <a:path w="21582" h="21597" extrusionOk="0">
                  <a:moveTo>
                    <a:pt x="20215" y="0"/>
                  </a:moveTo>
                  <a:cubicBezTo>
                    <a:pt x="20563" y="3"/>
                    <a:pt x="20880" y="62"/>
                    <a:pt x="21121" y="156"/>
                  </a:cubicBezTo>
                  <a:cubicBezTo>
                    <a:pt x="21405" y="268"/>
                    <a:pt x="21580" y="429"/>
                    <a:pt x="21579" y="607"/>
                  </a:cubicBezTo>
                  <a:lnTo>
                    <a:pt x="21579" y="2254"/>
                  </a:lnTo>
                  <a:lnTo>
                    <a:pt x="21579" y="6694"/>
                  </a:lnTo>
                  <a:cubicBezTo>
                    <a:pt x="21600" y="7546"/>
                    <a:pt x="21511" y="8398"/>
                    <a:pt x="21260" y="9242"/>
                  </a:cubicBezTo>
                  <a:cubicBezTo>
                    <a:pt x="21176" y="9524"/>
                    <a:pt x="21085" y="9804"/>
                    <a:pt x="20953" y="10065"/>
                  </a:cubicBezTo>
                  <a:cubicBezTo>
                    <a:pt x="20541" y="10877"/>
                    <a:pt x="19673" y="11632"/>
                    <a:pt x="18442" y="12269"/>
                  </a:cubicBezTo>
                  <a:lnTo>
                    <a:pt x="18385" y="21597"/>
                  </a:lnTo>
                  <a:lnTo>
                    <a:pt x="65" y="21588"/>
                  </a:lnTo>
                  <a:lnTo>
                    <a:pt x="0" y="12140"/>
                  </a:lnTo>
                  <a:cubicBezTo>
                    <a:pt x="1586" y="11844"/>
                    <a:pt x="3120" y="11499"/>
                    <a:pt x="4591" y="11108"/>
                  </a:cubicBezTo>
                  <a:cubicBezTo>
                    <a:pt x="5816" y="10782"/>
                    <a:pt x="6995" y="10424"/>
                    <a:pt x="8121" y="10037"/>
                  </a:cubicBezTo>
                  <a:cubicBezTo>
                    <a:pt x="8913" y="9151"/>
                    <a:pt x="10105" y="8326"/>
                    <a:pt x="11686" y="7614"/>
                  </a:cubicBezTo>
                  <a:cubicBezTo>
                    <a:pt x="13208" y="6929"/>
                    <a:pt x="15004" y="6387"/>
                    <a:pt x="16966" y="6008"/>
                  </a:cubicBezTo>
                  <a:lnTo>
                    <a:pt x="16966" y="2254"/>
                  </a:lnTo>
                  <a:cubicBezTo>
                    <a:pt x="16953" y="1782"/>
                    <a:pt x="17198" y="1338"/>
                    <a:pt x="17646" y="939"/>
                  </a:cubicBezTo>
                  <a:cubicBezTo>
                    <a:pt x="18009" y="617"/>
                    <a:pt x="18520" y="309"/>
                    <a:pt x="19288" y="118"/>
                  </a:cubicBezTo>
                  <a:cubicBezTo>
                    <a:pt x="19570" y="47"/>
                    <a:pt x="19882" y="-3"/>
                    <a:pt x="20215" y="0"/>
                  </a:cubicBezTo>
                  <a:close/>
                </a:path>
              </a:pathLst>
            </a:custGeom>
            <a:solidFill>
              <a:schemeClr val="bg1">
                <a:lumMod val="85000"/>
              </a:schemeClr>
            </a:solidFill>
            <a:ln w="12700" cap="flat">
              <a:noFill/>
              <a:miter lim="400000"/>
            </a:ln>
            <a:effectLst/>
          </p:spPr>
          <p:txBody>
            <a:bodyPr lIns="0" tIns="0" rIns="0" bIns="0" anchor="ctr"/>
            <a:lstStyle/>
            <a:p>
              <a:pPr defTabSz="685830">
                <a:defRPr/>
              </a:pPr>
              <a:endParaRPr sz="1899" dirty="0">
                <a:solidFill>
                  <a:srgbClr val="424242"/>
                </a:solidFill>
                <a:latin typeface="Lato Light" panose="020F0502020204030203" pitchFamily="34" charset="0"/>
              </a:endParaRPr>
            </a:p>
          </p:txBody>
        </p:sp>
        <p:sp>
          <p:nvSpPr>
            <p:cNvPr id="8" name="Shape 62380">
              <a:extLst>
                <a:ext uri="{FF2B5EF4-FFF2-40B4-BE49-F238E27FC236}">
                  <a16:creationId xmlns:a16="http://schemas.microsoft.com/office/drawing/2014/main" id="{3A3799CC-A7F0-434D-94D8-8BDE3117F614}"/>
                </a:ext>
              </a:extLst>
            </p:cNvPr>
            <p:cNvSpPr/>
            <p:nvPr/>
          </p:nvSpPr>
          <p:spPr>
            <a:xfrm>
              <a:off x="4192319" y="10335514"/>
              <a:ext cx="2401989" cy="3380491"/>
            </a:xfrm>
            <a:prstGeom prst="rect">
              <a:avLst/>
            </a:prstGeom>
            <a:solidFill>
              <a:schemeClr val="accent6"/>
            </a:solidFill>
            <a:ln w="12700" cap="flat">
              <a:noFill/>
              <a:miter lim="400000"/>
            </a:ln>
            <a:effectLst/>
          </p:spPr>
          <p:txBody>
            <a:bodyPr lIns="0" tIns="0" rIns="0" bIns="0" anchor="ctr"/>
            <a:lstStyle/>
            <a:p>
              <a:pPr defTabSz="685830">
                <a:defRPr/>
              </a:pPr>
              <a:endParaRPr sz="1899" dirty="0">
                <a:solidFill>
                  <a:srgbClr val="424242"/>
                </a:solidFill>
                <a:latin typeface="Lato Light" panose="020F0502020204030203" pitchFamily="34" charset="0"/>
              </a:endParaRPr>
            </a:p>
          </p:txBody>
        </p:sp>
        <p:sp>
          <p:nvSpPr>
            <p:cNvPr id="9" name="Shape 62381">
              <a:extLst>
                <a:ext uri="{FF2B5EF4-FFF2-40B4-BE49-F238E27FC236}">
                  <a16:creationId xmlns:a16="http://schemas.microsoft.com/office/drawing/2014/main" id="{D459AD32-03F1-3749-8A16-753803F68ED7}"/>
                </a:ext>
              </a:extLst>
            </p:cNvPr>
            <p:cNvSpPr/>
            <p:nvPr/>
          </p:nvSpPr>
          <p:spPr>
            <a:xfrm>
              <a:off x="1299540" y="6897233"/>
              <a:ext cx="2246089" cy="5194981"/>
            </a:xfrm>
            <a:custGeom>
              <a:avLst/>
              <a:gdLst/>
              <a:ahLst/>
              <a:cxnLst>
                <a:cxn ang="0">
                  <a:pos x="wd2" y="hd2"/>
                </a:cxn>
                <a:cxn ang="5400000">
                  <a:pos x="wd2" y="hd2"/>
                </a:cxn>
                <a:cxn ang="10800000">
                  <a:pos x="wd2" y="hd2"/>
                </a:cxn>
                <a:cxn ang="16200000">
                  <a:pos x="wd2" y="hd2"/>
                </a:cxn>
              </a:cxnLst>
              <a:rect l="0" t="0" r="r" b="b"/>
              <a:pathLst>
                <a:path w="21582" h="21597" extrusionOk="0">
                  <a:moveTo>
                    <a:pt x="1367" y="0"/>
                  </a:moveTo>
                  <a:cubicBezTo>
                    <a:pt x="1019" y="3"/>
                    <a:pt x="702" y="62"/>
                    <a:pt x="461" y="156"/>
                  </a:cubicBezTo>
                  <a:cubicBezTo>
                    <a:pt x="177" y="268"/>
                    <a:pt x="2" y="429"/>
                    <a:pt x="3" y="607"/>
                  </a:cubicBezTo>
                  <a:lnTo>
                    <a:pt x="3" y="2254"/>
                  </a:lnTo>
                  <a:lnTo>
                    <a:pt x="3" y="6694"/>
                  </a:lnTo>
                  <a:cubicBezTo>
                    <a:pt x="-18" y="7546"/>
                    <a:pt x="71" y="8398"/>
                    <a:pt x="322" y="9242"/>
                  </a:cubicBezTo>
                  <a:cubicBezTo>
                    <a:pt x="406" y="9524"/>
                    <a:pt x="497" y="9804"/>
                    <a:pt x="629" y="10065"/>
                  </a:cubicBezTo>
                  <a:cubicBezTo>
                    <a:pt x="1041" y="10877"/>
                    <a:pt x="1909" y="11632"/>
                    <a:pt x="3140" y="12269"/>
                  </a:cubicBezTo>
                  <a:lnTo>
                    <a:pt x="3197" y="21597"/>
                  </a:lnTo>
                  <a:lnTo>
                    <a:pt x="21517" y="21588"/>
                  </a:lnTo>
                  <a:lnTo>
                    <a:pt x="21582" y="12148"/>
                  </a:lnTo>
                  <a:cubicBezTo>
                    <a:pt x="19997" y="11848"/>
                    <a:pt x="18463" y="11501"/>
                    <a:pt x="16991" y="11108"/>
                  </a:cubicBezTo>
                  <a:cubicBezTo>
                    <a:pt x="15767" y="10781"/>
                    <a:pt x="14588" y="10423"/>
                    <a:pt x="13461" y="10037"/>
                  </a:cubicBezTo>
                  <a:cubicBezTo>
                    <a:pt x="12669" y="9151"/>
                    <a:pt x="11477" y="8326"/>
                    <a:pt x="9896" y="7614"/>
                  </a:cubicBezTo>
                  <a:cubicBezTo>
                    <a:pt x="8374" y="6929"/>
                    <a:pt x="6578" y="6387"/>
                    <a:pt x="4616" y="6008"/>
                  </a:cubicBezTo>
                  <a:lnTo>
                    <a:pt x="4616" y="2254"/>
                  </a:lnTo>
                  <a:cubicBezTo>
                    <a:pt x="4629" y="1782"/>
                    <a:pt x="4384" y="1338"/>
                    <a:pt x="3936" y="939"/>
                  </a:cubicBezTo>
                  <a:cubicBezTo>
                    <a:pt x="3573" y="617"/>
                    <a:pt x="3062" y="309"/>
                    <a:pt x="2294" y="118"/>
                  </a:cubicBezTo>
                  <a:cubicBezTo>
                    <a:pt x="2012" y="47"/>
                    <a:pt x="1700" y="-3"/>
                    <a:pt x="1367" y="0"/>
                  </a:cubicBezTo>
                  <a:close/>
                </a:path>
              </a:pathLst>
            </a:custGeom>
            <a:solidFill>
              <a:schemeClr val="bg1">
                <a:lumMod val="85000"/>
              </a:schemeClr>
            </a:solidFill>
            <a:ln w="12700" cap="flat">
              <a:noFill/>
              <a:miter lim="400000"/>
            </a:ln>
            <a:effectLst/>
          </p:spPr>
          <p:txBody>
            <a:bodyPr lIns="0" tIns="0" rIns="0" bIns="0" anchor="ctr"/>
            <a:lstStyle/>
            <a:p>
              <a:pPr defTabSz="685830">
                <a:defRPr/>
              </a:pPr>
              <a:endParaRPr sz="1899" dirty="0">
                <a:solidFill>
                  <a:srgbClr val="424242"/>
                </a:solidFill>
                <a:latin typeface="Lato Light" panose="020F0502020204030203" pitchFamily="34" charset="0"/>
              </a:endParaRPr>
            </a:p>
          </p:txBody>
        </p:sp>
        <p:sp>
          <p:nvSpPr>
            <p:cNvPr id="10" name="Shape 62382">
              <a:extLst>
                <a:ext uri="{FF2B5EF4-FFF2-40B4-BE49-F238E27FC236}">
                  <a16:creationId xmlns:a16="http://schemas.microsoft.com/office/drawing/2014/main" id="{071BC107-7395-0049-BA90-039C488DE6F1}"/>
                </a:ext>
              </a:extLst>
            </p:cNvPr>
            <p:cNvSpPr/>
            <p:nvPr/>
          </p:nvSpPr>
          <p:spPr>
            <a:xfrm>
              <a:off x="1461212" y="10335514"/>
              <a:ext cx="2401989" cy="3380491"/>
            </a:xfrm>
            <a:prstGeom prst="rect">
              <a:avLst/>
            </a:prstGeom>
            <a:solidFill>
              <a:schemeClr val="accent6"/>
            </a:solidFill>
            <a:ln w="12700" cap="flat">
              <a:noFill/>
              <a:miter lim="400000"/>
            </a:ln>
            <a:effectLst/>
          </p:spPr>
          <p:txBody>
            <a:bodyPr lIns="0" tIns="0" rIns="0" bIns="0" anchor="ctr"/>
            <a:lstStyle/>
            <a:p>
              <a:pPr defTabSz="685830">
                <a:defRPr/>
              </a:pPr>
              <a:endParaRPr sz="1899" dirty="0">
                <a:solidFill>
                  <a:srgbClr val="424242"/>
                </a:solidFill>
                <a:latin typeface="Lato Light" panose="020F0502020204030203" pitchFamily="34" charset="0"/>
              </a:endParaRPr>
            </a:p>
          </p:txBody>
        </p:sp>
      </p:grpSp>
      <p:sp>
        <p:nvSpPr>
          <p:cNvPr id="11" name="TextBox 10">
            <a:extLst>
              <a:ext uri="{FF2B5EF4-FFF2-40B4-BE49-F238E27FC236}">
                <a16:creationId xmlns:a16="http://schemas.microsoft.com/office/drawing/2014/main" id="{0045D1BE-4DE9-6344-BD45-D106B888C8DB}"/>
              </a:ext>
            </a:extLst>
          </p:cNvPr>
          <p:cNvSpPr txBox="1"/>
          <p:nvPr/>
        </p:nvSpPr>
        <p:spPr>
          <a:xfrm>
            <a:off x="2190426" y="2604900"/>
            <a:ext cx="5041899" cy="2759345"/>
          </a:xfrm>
          <a:prstGeom prst="rect">
            <a:avLst/>
          </a:prstGeom>
          <a:noFill/>
        </p:spPr>
        <p:txBody>
          <a:bodyPr wrap="square" anchor="ctr">
            <a:spAutoFit/>
          </a:bodyPr>
          <a:lstStyle/>
          <a:p>
            <a:pPr algn="just" defTabSz="685830">
              <a:defRPr/>
            </a:pPr>
            <a:r>
              <a:rPr lang="en-US" sz="2476" b="1" dirty="0">
                <a:solidFill>
                  <a:srgbClr val="00809A"/>
                </a:solidFill>
                <a:latin typeface="Calibri" panose="020F0502020204030204" pitchFamily="34" charset="0"/>
                <a:ea typeface="League Spartan" charset="0"/>
                <a:cs typeface="Calibri" panose="020F0502020204030204" pitchFamily="34" charset="0"/>
              </a:rPr>
              <a:t>The views expressed are those of the presenter and therefore, do not necessarily represent the views of either the Council or any Committee(s) /Board(s) of the Council of the Institute of Chartered Accountants of India (ICAI).</a:t>
            </a:r>
          </a:p>
        </p:txBody>
      </p:sp>
      <p:sp>
        <p:nvSpPr>
          <p:cNvPr id="12" name="TextBox 11">
            <a:extLst>
              <a:ext uri="{FF2B5EF4-FFF2-40B4-BE49-F238E27FC236}">
                <a16:creationId xmlns:a16="http://schemas.microsoft.com/office/drawing/2014/main" id="{E9C6518F-0B8B-2941-918F-CFE31A8C3896}"/>
              </a:ext>
            </a:extLst>
          </p:cNvPr>
          <p:cNvSpPr txBox="1"/>
          <p:nvPr/>
        </p:nvSpPr>
        <p:spPr>
          <a:xfrm>
            <a:off x="196878" y="639380"/>
            <a:ext cx="7421416" cy="756041"/>
          </a:xfrm>
          <a:prstGeom prst="rect">
            <a:avLst/>
          </a:prstGeom>
          <a:solidFill>
            <a:schemeClr val="bg2">
              <a:lumMod val="50000"/>
            </a:schemeClr>
          </a:solidFill>
        </p:spPr>
        <p:txBody>
          <a:bodyPr wrap="square">
            <a:spAutoFit/>
          </a:bodyPr>
          <a:lstStyle/>
          <a:p>
            <a:pPr algn="ctr" defTabSz="685830">
              <a:defRPr/>
            </a:pPr>
            <a:r>
              <a:rPr lang="en-US" sz="4313" b="1" dirty="0">
                <a:solidFill>
                  <a:srgbClr val="FFFFFF"/>
                </a:solidFill>
                <a:highlight>
                  <a:srgbClr val="808080"/>
                </a:highlight>
                <a:latin typeface="Calibri" panose="020F0502020204030204"/>
                <a:cs typeface="Poppins" pitchFamily="2" charset="77"/>
              </a:rPr>
              <a:t>INSURANCE!!!</a:t>
            </a:r>
          </a:p>
        </p:txBody>
      </p:sp>
      <p:sp>
        <p:nvSpPr>
          <p:cNvPr id="13" name="Title 1">
            <a:extLst>
              <a:ext uri="{FF2B5EF4-FFF2-40B4-BE49-F238E27FC236}">
                <a16:creationId xmlns:a16="http://schemas.microsoft.com/office/drawing/2014/main" id="{9A1E79ED-A796-20D6-A6E9-C13D848A119F}"/>
              </a:ext>
            </a:extLst>
          </p:cNvPr>
          <p:cNvSpPr txBox="1">
            <a:spLocks/>
          </p:cNvSpPr>
          <p:nvPr/>
        </p:nvSpPr>
        <p:spPr>
          <a:xfrm>
            <a:off x="8362006" y="6320800"/>
            <a:ext cx="3633115" cy="548916"/>
          </a:xfrm>
        </p:spPr>
        <p:txBody>
          <a:bodyPr vert="horz" lIns="91440" tIns="45720" rIns="91440" bIns="45720" rtlCol="0" anchor="b">
            <a:normAutofit fontScale="75000" lnSpcReduction="20000"/>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sz="2400" dirty="0">
                <a:solidFill>
                  <a:srgbClr val="1D9BF0"/>
                </a:solidFill>
                <a:latin typeface="inherit"/>
                <a:hlinkClick r:id="rId2"/>
              </a:rPr>
              <a:t>https://</a:t>
            </a:r>
            <a:r>
              <a:rPr lang="en-US" sz="2400" dirty="0">
                <a:solidFill>
                  <a:srgbClr val="1D9BF0"/>
                </a:solidFill>
                <a:latin typeface="TwitterChirp"/>
                <a:hlinkClick r:id="rId2"/>
              </a:rPr>
              <a:t>resource.cdn.icai.org/65383caq-aqmm-</a:t>
            </a:r>
            <a:r>
              <a:rPr lang="en-US" sz="2400" dirty="0">
                <a:solidFill>
                  <a:srgbClr val="1D9BF0"/>
                </a:solidFill>
                <a:latin typeface="inherit"/>
                <a:hlinkClick r:id="rId2"/>
              </a:rPr>
              <a:t>v1.pdf</a:t>
            </a:r>
            <a:endParaRPr lang="en-US" sz="3600" dirty="0">
              <a:solidFill>
                <a:schemeClr val="accent1"/>
              </a:solidFill>
            </a:endParaRPr>
          </a:p>
        </p:txBody>
      </p:sp>
      <p:pic>
        <p:nvPicPr>
          <p:cNvPr id="14" name="Picture 2" descr="Institute of Chartered Accountants of India - ICAI on Twitter: &quot;Audit  Quality Maturity Model - Version 1.0 (AQMM v1.0) developed by the Centre  for Audit Quality of ICAI. To download the same">
            <a:extLst>
              <a:ext uri="{FF2B5EF4-FFF2-40B4-BE49-F238E27FC236}">
                <a16:creationId xmlns:a16="http://schemas.microsoft.com/office/drawing/2014/main" id="{0AC9DAA3-1330-26A4-A2B8-FFC6373014B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362006" y="433406"/>
            <a:ext cx="3633115" cy="5887394"/>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66CEBF98-705D-765C-3E3A-00DE7E95589D}"/>
              </a:ext>
            </a:extLst>
          </p:cNvPr>
          <p:cNvCxnSpPr/>
          <p:nvPr/>
        </p:nvCxnSpPr>
        <p:spPr>
          <a:xfrm>
            <a:off x="7821494" y="694168"/>
            <a:ext cx="15875" cy="5817217"/>
          </a:xfrm>
          <a:prstGeom prst="line">
            <a:avLst/>
          </a:prstGeom>
          <a:ln w="28575">
            <a:solidFill>
              <a:schemeClr val="accent4"/>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4964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F6867-1869-B0CB-1050-421151AF7660}"/>
              </a:ext>
            </a:extLst>
          </p:cNvPr>
          <p:cNvSpPr>
            <a:spLocks noGrp="1"/>
          </p:cNvSpPr>
          <p:nvPr>
            <p:ph type="title"/>
          </p:nvPr>
        </p:nvSpPr>
        <p:spPr>
          <a:xfrm>
            <a:off x="430169" y="309880"/>
            <a:ext cx="11145042" cy="675639"/>
          </a:xfrm>
        </p:spPr>
        <p:txBody>
          <a:bodyPr anchor="t">
            <a:noAutofit/>
          </a:bodyPr>
          <a:lstStyle/>
          <a:p>
            <a:r>
              <a:rPr lang="en-IN" sz="3200" b="1" dirty="0">
                <a:solidFill>
                  <a:schemeClr val="bg1"/>
                </a:solidFill>
                <a:latin typeface="Calibri" panose="020F0502020204030204" pitchFamily="34" charset="0"/>
                <a:cs typeface="Calibri" panose="020F0502020204030204" pitchFamily="34" charset="0"/>
              </a:rPr>
              <a:t>Key Observations in AQRR by NFRA</a:t>
            </a:r>
          </a:p>
        </p:txBody>
      </p:sp>
      <p:sp>
        <p:nvSpPr>
          <p:cNvPr id="3" name="Content Placeholder 2">
            <a:extLst>
              <a:ext uri="{FF2B5EF4-FFF2-40B4-BE49-F238E27FC236}">
                <a16:creationId xmlns:a16="http://schemas.microsoft.com/office/drawing/2014/main" id="{24AEFD6B-BC8A-998B-5223-A9257C3BEEE3}"/>
              </a:ext>
            </a:extLst>
          </p:cNvPr>
          <p:cNvSpPr>
            <a:spLocks noGrp="1"/>
          </p:cNvSpPr>
          <p:nvPr>
            <p:ph idx="1"/>
          </p:nvPr>
        </p:nvSpPr>
        <p:spPr>
          <a:xfrm>
            <a:off x="261739" y="1714416"/>
            <a:ext cx="11668521" cy="5875782"/>
          </a:xfrm>
        </p:spPr>
        <p:txBody>
          <a:bodyPr anchor="t">
            <a:normAutofit/>
          </a:bodyPr>
          <a:lstStyle/>
          <a:p>
            <a:pPr algn="just">
              <a:buFont typeface="Wingdings" panose="05000000000000000000" pitchFamily="2" charset="2"/>
              <a:buChar char="Ø"/>
            </a:pPr>
            <a:r>
              <a:rPr lang="en-US" sz="1400" b="1" dirty="0">
                <a:latin typeface="Calibri" panose="020F0502020204030204" pitchFamily="34" charset="0"/>
                <a:cs typeface="Calibri" panose="020F0502020204030204" pitchFamily="34" charset="0"/>
              </a:rPr>
              <a:t>Lapses in Preparation of Consolidated FS </a:t>
            </a:r>
            <a:r>
              <a:rPr lang="en-US" sz="1400" dirty="0">
                <a:latin typeface="Calibri" panose="020F0502020204030204" pitchFamily="34" charset="0"/>
                <a:cs typeface="Calibri" panose="020F0502020204030204" pitchFamily="34" charset="0"/>
              </a:rPr>
              <a:t>- It is observed that </a:t>
            </a:r>
            <a:r>
              <a:rPr lang="en-US" sz="1400" b="1" dirty="0">
                <a:latin typeface="Calibri" panose="020F0502020204030204" pitchFamily="34" charset="0"/>
                <a:cs typeface="Calibri" panose="020F0502020204030204" pitchFamily="34" charset="0"/>
              </a:rPr>
              <a:t>two associates were excluded</a:t>
            </a:r>
            <a:r>
              <a:rPr lang="en-US" sz="1400" dirty="0">
                <a:latin typeface="Calibri" panose="020F0502020204030204" pitchFamily="34" charset="0"/>
                <a:cs typeface="Calibri" panose="020F0502020204030204" pitchFamily="34" charset="0"/>
              </a:rPr>
              <a:t> while preparing CFS in violation of the Act. The Audit Firm failed to raise any questions to the management in this regard and also regarding the discrepancies in the total number of components.</a:t>
            </a:r>
            <a:r>
              <a:rPr lang="en-US" sz="1400" b="1" dirty="0">
                <a:latin typeface="Calibri" panose="020F0502020204030204" pitchFamily="34" charset="0"/>
                <a:cs typeface="Calibri" panose="020F0502020204030204" pitchFamily="34" charset="0"/>
              </a:rPr>
              <a:t> </a:t>
            </a:r>
          </a:p>
          <a:p>
            <a:pPr algn="just">
              <a:buFont typeface="Wingdings" panose="05000000000000000000" pitchFamily="2" charset="2"/>
              <a:buChar char="Ø"/>
            </a:pPr>
            <a:r>
              <a:rPr lang="en-US" sz="1400" b="1" dirty="0">
                <a:latin typeface="Calibri" panose="020F0502020204030204" pitchFamily="34" charset="0"/>
                <a:cs typeface="Calibri" panose="020F0502020204030204" pitchFamily="34" charset="0"/>
              </a:rPr>
              <a:t>Lapses in the Audit of Investments – </a:t>
            </a:r>
          </a:p>
          <a:p>
            <a:pPr marL="598488" lvl="1" indent="-285750" algn="just"/>
            <a:r>
              <a:rPr lang="en-US" sz="1400" dirty="0">
                <a:latin typeface="Calibri" panose="020F0502020204030204" pitchFamily="34" charset="0"/>
                <a:cs typeface="Calibri" panose="020F0502020204030204" pitchFamily="34" charset="0"/>
              </a:rPr>
              <a:t>The Firm failed to properly verify the investments ( constitutes almost 50% of its BS size)  in almost 80% of the cases. The deficiencies are observed in the areas of use of valuation experts, fair valuation, and impairment loss evaluation.</a:t>
            </a:r>
            <a:r>
              <a:rPr lang="en-US" sz="1400" b="1" dirty="0">
                <a:latin typeface="Calibri" panose="020F0502020204030204" pitchFamily="34" charset="0"/>
                <a:cs typeface="Calibri" panose="020F0502020204030204" pitchFamily="34" charset="0"/>
              </a:rPr>
              <a:t> </a:t>
            </a:r>
            <a:endParaRPr lang="en-US" sz="1400" dirty="0">
              <a:latin typeface="Calibri" panose="020F0502020204030204" pitchFamily="34" charset="0"/>
              <a:cs typeface="Calibri" panose="020F0502020204030204" pitchFamily="34" charset="0"/>
            </a:endParaRPr>
          </a:p>
          <a:p>
            <a:pPr marL="598488" lvl="1" indent="-285750" algn="just"/>
            <a:r>
              <a:rPr lang="en-US" sz="1400" dirty="0">
                <a:latin typeface="Calibri" panose="020F0502020204030204" pitchFamily="34" charset="0"/>
                <a:cs typeface="Calibri" panose="020F0502020204030204" pitchFamily="34" charset="0"/>
              </a:rPr>
              <a:t>There are certain investments (₹1,637 Crore) for which </a:t>
            </a:r>
            <a:r>
              <a:rPr lang="en-US" sz="1400" b="1" dirty="0">
                <a:latin typeface="Calibri" panose="020F0502020204030204" pitchFamily="34" charset="0"/>
                <a:cs typeface="Calibri" panose="020F0502020204030204" pitchFamily="34" charset="0"/>
              </a:rPr>
              <a:t>no evidence of verification </a:t>
            </a:r>
            <a:r>
              <a:rPr lang="en-US" sz="1400" dirty="0">
                <a:latin typeface="Calibri" panose="020F0502020204030204" pitchFamily="34" charset="0"/>
                <a:cs typeface="Calibri" panose="020F0502020204030204" pitchFamily="34" charset="0"/>
              </a:rPr>
              <a:t>is available in the audit documentation. There is no evidence that the Audit Firm has ensured that the management had tested each investment individually for impairment.</a:t>
            </a:r>
            <a:r>
              <a:rPr lang="en-US" sz="1400" b="1" dirty="0">
                <a:latin typeface="Calibri" panose="020F0502020204030204" pitchFamily="34" charset="0"/>
                <a:cs typeface="Calibri" panose="020F0502020204030204" pitchFamily="34" charset="0"/>
              </a:rPr>
              <a:t> </a:t>
            </a:r>
          </a:p>
          <a:p>
            <a:pPr marL="598488" lvl="1" indent="-285750" algn="just"/>
            <a:r>
              <a:rPr lang="en-US" sz="1400" dirty="0">
                <a:latin typeface="Calibri" panose="020F0502020204030204" pitchFamily="34" charset="0"/>
                <a:cs typeface="Calibri" panose="020F0502020204030204" pitchFamily="34" charset="0"/>
              </a:rPr>
              <a:t>The Firm has completely neglected the possible negative impacts on the financial position of the Company and it solely relied on the Valuation Report of the Management Expert without performing any additional independent audit procedures that justify the valuation of the Company. </a:t>
            </a:r>
            <a:endParaRPr lang="en-US" sz="1400" b="1" dirty="0">
              <a:latin typeface="Calibri" panose="020F0502020204030204" pitchFamily="34" charset="0"/>
              <a:cs typeface="Calibri" panose="020F0502020204030204" pitchFamily="34" charset="0"/>
            </a:endParaRPr>
          </a:p>
          <a:p>
            <a:pPr algn="just">
              <a:buFont typeface="Wingdings" panose="05000000000000000000" pitchFamily="2" charset="2"/>
              <a:buChar char="Ø"/>
            </a:pPr>
            <a:r>
              <a:rPr lang="en-US" sz="1400" b="1" dirty="0">
                <a:latin typeface="Calibri" panose="020F0502020204030204" pitchFamily="34" charset="0"/>
                <a:cs typeface="Calibri" panose="020F0502020204030204" pitchFamily="34" charset="0"/>
              </a:rPr>
              <a:t>Related Party Transactions – </a:t>
            </a:r>
          </a:p>
          <a:p>
            <a:pPr lvl="1" algn="just"/>
            <a:r>
              <a:rPr lang="en-US" sz="1400" dirty="0">
                <a:latin typeface="Calibri" panose="020F0502020204030204" pitchFamily="34" charset="0"/>
                <a:cs typeface="Calibri" panose="020F0502020204030204" pitchFamily="34" charset="0"/>
              </a:rPr>
              <a:t>The Firm also failed to notice non-compliance with the provision of Section 177 of the Companies Act, 2013, which requires </a:t>
            </a:r>
            <a:r>
              <a:rPr lang="en-US" sz="1400" b="1" dirty="0">
                <a:latin typeface="Calibri" panose="020F0502020204030204" pitchFamily="34" charset="0"/>
                <a:cs typeface="Calibri" panose="020F0502020204030204" pitchFamily="34" charset="0"/>
              </a:rPr>
              <a:t>prior approval of the Audit Committee </a:t>
            </a:r>
            <a:r>
              <a:rPr lang="en-US" sz="1400" dirty="0">
                <a:latin typeface="Calibri" panose="020F0502020204030204" pitchFamily="34" charset="0"/>
                <a:cs typeface="Calibri" panose="020F0502020204030204" pitchFamily="34" charset="0"/>
              </a:rPr>
              <a:t>for the RPT.</a:t>
            </a:r>
            <a:r>
              <a:rPr lang="en-US" sz="1400" b="1" dirty="0">
                <a:latin typeface="Calibri" panose="020F0502020204030204" pitchFamily="34" charset="0"/>
                <a:cs typeface="Calibri" panose="020F0502020204030204" pitchFamily="34" charset="0"/>
              </a:rPr>
              <a:t> </a:t>
            </a:r>
          </a:p>
          <a:p>
            <a:pPr algn="just">
              <a:buFont typeface="Wingdings" panose="05000000000000000000" pitchFamily="2" charset="2"/>
              <a:buChar char="Ø"/>
            </a:pPr>
            <a:r>
              <a:rPr lang="en-US" sz="1400" b="1" dirty="0">
                <a:latin typeface="Calibri" panose="020F0502020204030204" pitchFamily="34" charset="0"/>
                <a:cs typeface="Calibri" panose="020F0502020204030204" pitchFamily="34" charset="0"/>
              </a:rPr>
              <a:t>SQC 1 Compliance: Policies &amp; Procedures – </a:t>
            </a:r>
          </a:p>
          <a:p>
            <a:pPr lvl="2" algn="just"/>
            <a:r>
              <a:rPr lang="en-US" sz="1400" dirty="0">
                <a:latin typeface="Calibri" panose="020F0502020204030204" pitchFamily="34" charset="0"/>
                <a:cs typeface="Calibri" panose="020F0502020204030204" pitchFamily="34" charset="0"/>
              </a:rPr>
              <a:t>The Firm does not have a policy document as required by SQC 1. The policies and procedures relating to independence, which are required to be an integral part of the QC Manual, are not present in the section titled “Independence”. </a:t>
            </a:r>
            <a:endParaRPr lang="en-US" sz="1400" b="1" dirty="0">
              <a:latin typeface="Calibri" panose="020F0502020204030204" pitchFamily="34" charset="0"/>
              <a:cs typeface="Calibri" panose="020F0502020204030204" pitchFamily="34" charset="0"/>
            </a:endParaRPr>
          </a:p>
          <a:p>
            <a:pPr lvl="2" algn="just"/>
            <a:r>
              <a:rPr lang="en-US" sz="1400" dirty="0">
                <a:latin typeface="Calibri" panose="020F0502020204030204" pitchFamily="34" charset="0"/>
                <a:cs typeface="Calibri" panose="020F0502020204030204" pitchFamily="34" charset="0"/>
              </a:rPr>
              <a:t>The majority of the documents in SQC Policy submitted by the Audit Firm seem to be from the Global Network Entity (xxx) and had not been developed with reference to Indian laws, rules and regulations. This can be seen from the policy related to communication with TCWG which is based on the IESBA Code of Ethics and PCAOB Rules and not according to the Standards of Auditing or Code of Ethics issued by ICAI. </a:t>
            </a:r>
            <a:endParaRPr lang="en-US" sz="1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5811242"/>
      </p:ext>
    </p:extLst>
  </p:cSld>
  <p:clrMapOvr>
    <a:masterClrMapping/>
  </p:clrMapOvr>
  <p:transition spd="med">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94047" y="-1"/>
            <a:ext cx="1129240" cy="1633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entagon 9"/>
          <p:cNvSpPr/>
          <p:nvPr/>
        </p:nvSpPr>
        <p:spPr>
          <a:xfrm>
            <a:off x="0" y="2"/>
            <a:ext cx="6654285" cy="6858000"/>
          </a:xfrm>
          <a:prstGeom prst="homePlate">
            <a:avLst>
              <a:gd name="adj" fmla="val 13194"/>
            </a:avLst>
          </a:prstGeom>
          <a:gradFill flip="none" rotWithShape="1">
            <a:gsLst>
              <a:gs pos="0">
                <a:schemeClr val="accent2">
                  <a:lumMod val="75000"/>
                </a:schemeClr>
              </a:gs>
              <a:gs pos="100000">
                <a:schemeClr val="accent3">
                  <a:lumMod val="75000"/>
                </a:schemeClr>
              </a:gs>
            </a:gsLst>
            <a:lin ang="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0" y="3103689"/>
            <a:ext cx="6094411" cy="1754326"/>
          </a:xfrm>
          <a:prstGeom prst="rect">
            <a:avLst/>
          </a:prstGeom>
          <a:noFill/>
        </p:spPr>
        <p:txBody>
          <a:bodyPr wrap="square" rtlCol="0">
            <a:spAutoFit/>
          </a:bodyPr>
          <a:lstStyle/>
          <a:p>
            <a:pPr lvl="0" algn="ctr"/>
            <a:r>
              <a:rPr lang="en-US" sz="3600" b="1" dirty="0">
                <a:solidFill>
                  <a:schemeClr val="bg1"/>
                </a:solidFill>
                <a:latin typeface="Adobe Gothic Std B" pitchFamily="34" charset="-128"/>
                <a:ea typeface="Adobe Gothic Std B" pitchFamily="34" charset="-128"/>
              </a:rPr>
              <a:t>Audit Quality Maturity Model – Version 1.0 (AQMM v1.0)</a:t>
            </a:r>
          </a:p>
        </p:txBody>
      </p:sp>
      <p:pic>
        <p:nvPicPr>
          <p:cNvPr id="4" name="Picture 2" descr="Institute of Chartered Accountants of India - ICAI on Twitter: &quot;Audit  Quality Maturity Model - Version 1.0 (AQMM v1.0) developed by the Centre  for Audit Quality of ICAI. To download the same">
            <a:extLst>
              <a:ext uri="{FF2B5EF4-FFF2-40B4-BE49-F238E27FC236}">
                <a16:creationId xmlns:a16="http://schemas.microsoft.com/office/drawing/2014/main" id="{21095F82-6DA2-C031-4D91-0524A01B2E2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38122" y="185530"/>
            <a:ext cx="5181599" cy="6672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6567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Enhancing Audit Quality</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dirty="0">
                <a:solidFill>
                  <a:schemeClr val="tx2"/>
                </a:solidFill>
                <a:latin typeface="+mj-lt"/>
              </a:rPr>
              <a:t>Enhancing Audit Quality</a:t>
            </a:r>
          </a:p>
        </p:txBody>
      </p:sp>
      <p:graphicFrame>
        <p:nvGraphicFramePr>
          <p:cNvPr id="5" name="Diagram 4"/>
          <p:cNvGraphicFramePr/>
          <p:nvPr>
            <p:extLst>
              <p:ext uri="{D42A27DB-BD31-4B8C-83A1-F6EECF244321}">
                <p14:modId xmlns:p14="http://schemas.microsoft.com/office/powerpoint/2010/main" val="1758987688"/>
              </p:ext>
            </p:extLst>
          </p:nvPr>
        </p:nvGraphicFramePr>
        <p:xfrm>
          <a:off x="1602495" y="2424545"/>
          <a:ext cx="9245600" cy="35190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2843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1015663"/>
          </a:xfrm>
          <a:prstGeom prst="rect">
            <a:avLst/>
          </a:prstGeom>
          <a:noFill/>
        </p:spPr>
        <p:txBody>
          <a:bodyPr wrap="square" rtlCol="0">
            <a:spAutoFit/>
          </a:bodyPr>
          <a:lstStyle/>
          <a:p>
            <a:r>
              <a:rPr lang="en-US" sz="3000" dirty="0">
                <a:solidFill>
                  <a:schemeClr val="bg1"/>
                </a:solidFill>
                <a:latin typeface="+mj-lt"/>
              </a:rPr>
              <a:t>Objectives of a Framework for Audit Quality</a:t>
            </a:r>
          </a:p>
          <a:p>
            <a:endParaRPr lang="en-US" sz="3000" dirty="0">
              <a:solidFill>
                <a:schemeClr val="bg1"/>
              </a:solidFill>
              <a:latin typeface="+mj-lt"/>
            </a:endParaRPr>
          </a:p>
        </p:txBody>
      </p:sp>
      <p:graphicFrame>
        <p:nvGraphicFramePr>
          <p:cNvPr id="4" name="Diagram 3"/>
          <p:cNvGraphicFramePr/>
          <p:nvPr>
            <p:extLst>
              <p:ext uri="{D42A27DB-BD31-4B8C-83A1-F6EECF244321}">
                <p14:modId xmlns:p14="http://schemas.microsoft.com/office/powerpoint/2010/main" val="299106653"/>
              </p:ext>
            </p:extLst>
          </p:nvPr>
        </p:nvGraphicFramePr>
        <p:xfrm>
          <a:off x="2516925" y="1819374"/>
          <a:ext cx="7541475" cy="41949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84840" y="5830523"/>
            <a:ext cx="6344239" cy="276999"/>
          </a:xfrm>
          <a:prstGeom prst="rect">
            <a:avLst/>
          </a:prstGeom>
          <a:noFill/>
        </p:spPr>
        <p:txBody>
          <a:bodyPr wrap="square" rtlCol="0">
            <a:spAutoFit/>
          </a:bodyPr>
          <a:lstStyle/>
          <a:p>
            <a:r>
              <a:rPr lang="en-US" sz="1200" dirty="0">
                <a:solidFill>
                  <a:srgbClr val="002060"/>
                </a:solidFill>
              </a:rPr>
              <a:t>Source: IAASB</a:t>
            </a:r>
          </a:p>
        </p:txBody>
      </p:sp>
      <p:sp>
        <p:nvSpPr>
          <p:cNvPr id="6" name="Rounded Rectangular Callout 5"/>
          <p:cNvSpPr/>
          <p:nvPr/>
        </p:nvSpPr>
        <p:spPr>
          <a:xfrm>
            <a:off x="9642780" y="1942055"/>
            <a:ext cx="2094925" cy="1168923"/>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Audit Quality indicators are the dialogue</a:t>
            </a:r>
          </a:p>
        </p:txBody>
      </p:sp>
    </p:spTree>
    <p:extLst>
      <p:ext uri="{BB962C8B-B14F-4D97-AF65-F5344CB8AC3E}">
        <p14:creationId xmlns:p14="http://schemas.microsoft.com/office/powerpoint/2010/main" val="2197295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How does one measure Audit Quality?</a:t>
            </a:r>
          </a:p>
        </p:txBody>
      </p:sp>
      <p:graphicFrame>
        <p:nvGraphicFramePr>
          <p:cNvPr id="3" name="Diagram 2"/>
          <p:cNvGraphicFramePr/>
          <p:nvPr>
            <p:extLst>
              <p:ext uri="{D42A27DB-BD31-4B8C-83A1-F6EECF244321}">
                <p14:modId xmlns:p14="http://schemas.microsoft.com/office/powerpoint/2010/main" val="2827173486"/>
              </p:ext>
            </p:extLst>
          </p:nvPr>
        </p:nvGraphicFramePr>
        <p:xfrm>
          <a:off x="1859245" y="1762812"/>
          <a:ext cx="8842342" cy="43564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207389" y="5842284"/>
            <a:ext cx="6344239" cy="276999"/>
          </a:xfrm>
          <a:prstGeom prst="rect">
            <a:avLst/>
          </a:prstGeom>
          <a:noFill/>
        </p:spPr>
        <p:txBody>
          <a:bodyPr wrap="square" rtlCol="0">
            <a:spAutoFit/>
          </a:bodyPr>
          <a:lstStyle/>
          <a:p>
            <a:r>
              <a:rPr lang="en-US" sz="1200" dirty="0">
                <a:solidFill>
                  <a:srgbClr val="002060"/>
                </a:solidFill>
              </a:rPr>
              <a:t>Source: IAASB</a:t>
            </a:r>
          </a:p>
        </p:txBody>
      </p:sp>
    </p:spTree>
    <p:extLst>
      <p:ext uri="{BB962C8B-B14F-4D97-AF65-F5344CB8AC3E}">
        <p14:creationId xmlns:p14="http://schemas.microsoft.com/office/powerpoint/2010/main" val="260151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84775"/>
          </a:xfrm>
          <a:prstGeom prst="rect">
            <a:avLst/>
          </a:prstGeom>
          <a:noFill/>
        </p:spPr>
        <p:txBody>
          <a:bodyPr wrap="square" rtlCol="0">
            <a:spAutoFit/>
          </a:bodyPr>
          <a:lstStyle/>
          <a:p>
            <a:r>
              <a:rPr lang="en-US" sz="3200" b="1" dirty="0">
                <a:solidFill>
                  <a:schemeClr val="bg1"/>
                </a:solidFill>
                <a:latin typeface="Adobe Gothic Std B" pitchFamily="34" charset="-128"/>
                <a:ea typeface="Adobe Gothic Std B" pitchFamily="34" charset="-128"/>
              </a:rPr>
              <a:t>Weaknesses identified during peer review</a:t>
            </a:r>
          </a:p>
        </p:txBody>
      </p:sp>
      <p:sp>
        <p:nvSpPr>
          <p:cNvPr id="4" name="TextBox 3"/>
          <p:cNvSpPr txBox="1"/>
          <p:nvPr/>
        </p:nvSpPr>
        <p:spPr>
          <a:xfrm>
            <a:off x="482599" y="2102176"/>
            <a:ext cx="11104775" cy="2862322"/>
          </a:xfrm>
          <a:prstGeom prst="rect">
            <a:avLst/>
          </a:prstGeom>
          <a:noFill/>
        </p:spPr>
        <p:txBody>
          <a:bodyPr wrap="square" rtlCol="0">
            <a:spAutoFit/>
          </a:bodyPr>
          <a:lstStyle/>
          <a:p>
            <a:pPr marL="285750" indent="-285750" algn="just">
              <a:buClr>
                <a:schemeClr val="accent2"/>
              </a:buClr>
              <a:buSzPct val="85000"/>
              <a:buFont typeface="Century Gothic" panose="020B0502020202020204" pitchFamily="34" charset="0"/>
              <a:buChar char="►"/>
            </a:pPr>
            <a:r>
              <a:rPr lang="en-IN" dirty="0">
                <a:latin typeface="Calibri" panose="020F0502020204030204" pitchFamily="34" charset="0"/>
                <a:cs typeface="Calibri" panose="020F0502020204030204" pitchFamily="34" charset="0"/>
              </a:rPr>
              <a:t>Audit documentation is inadequate</a:t>
            </a:r>
          </a:p>
          <a:p>
            <a:pPr marL="285750" indent="-285750" algn="just">
              <a:buClr>
                <a:schemeClr val="accent2"/>
              </a:buClr>
              <a:buSzPct val="85000"/>
              <a:buFont typeface="Century Gothic" panose="020B0502020202020204" pitchFamily="34" charset="0"/>
              <a:buChar char="►"/>
            </a:pPr>
            <a:endParaRPr lang="en-IN" dirty="0">
              <a:latin typeface="Calibri" panose="020F0502020204030204" pitchFamily="34" charset="0"/>
              <a:cs typeface="Calibri" panose="020F0502020204030204" pitchFamily="34" charset="0"/>
            </a:endParaRPr>
          </a:p>
          <a:p>
            <a:pPr marL="285750" indent="-285750" algn="just">
              <a:buClr>
                <a:schemeClr val="accent2"/>
              </a:buClr>
              <a:buSzPct val="85000"/>
              <a:buFont typeface="Century Gothic" panose="020B0502020202020204" pitchFamily="34" charset="0"/>
              <a:buChar char="►"/>
            </a:pPr>
            <a:r>
              <a:rPr lang="en-IN" dirty="0">
                <a:latin typeface="Calibri" panose="020F0502020204030204" pitchFamily="34" charset="0"/>
                <a:cs typeface="Calibri" panose="020F0502020204030204" pitchFamily="34" charset="0"/>
              </a:rPr>
              <a:t>No Practice manual or Quality Review manual maintained</a:t>
            </a:r>
          </a:p>
          <a:p>
            <a:pPr marL="285750" indent="-285750" algn="just">
              <a:buClr>
                <a:schemeClr val="accent2"/>
              </a:buClr>
              <a:buSzPct val="85000"/>
              <a:buFont typeface="Century Gothic" panose="020B0502020202020204" pitchFamily="34" charset="0"/>
              <a:buChar char="►"/>
            </a:pPr>
            <a:endParaRPr lang="en-IN" dirty="0">
              <a:latin typeface="Calibri" panose="020F0502020204030204" pitchFamily="34" charset="0"/>
              <a:cs typeface="Calibri" panose="020F0502020204030204" pitchFamily="34" charset="0"/>
            </a:endParaRPr>
          </a:p>
          <a:p>
            <a:pPr marL="285750" indent="-285750" algn="just">
              <a:buClr>
                <a:schemeClr val="accent2"/>
              </a:buClr>
              <a:buSzPct val="85000"/>
              <a:buFont typeface="Century Gothic" panose="020B0502020202020204" pitchFamily="34" charset="0"/>
              <a:buChar char="►"/>
            </a:pPr>
            <a:r>
              <a:rPr lang="en-IN" dirty="0">
                <a:latin typeface="Calibri" panose="020F0502020204030204" pitchFamily="34" charset="0"/>
                <a:cs typeface="Calibri" panose="020F0502020204030204" pitchFamily="34" charset="0"/>
              </a:rPr>
              <a:t>Management Representation Letter not taken</a:t>
            </a:r>
          </a:p>
          <a:p>
            <a:pPr marL="285750" indent="-285750" algn="just">
              <a:buClr>
                <a:schemeClr val="accent2"/>
              </a:buClr>
              <a:buSzPct val="85000"/>
              <a:buFont typeface="Century Gothic" panose="020B0502020202020204" pitchFamily="34" charset="0"/>
              <a:buChar char="►"/>
            </a:pPr>
            <a:endParaRPr lang="en-IN" dirty="0">
              <a:latin typeface="Calibri" panose="020F0502020204030204" pitchFamily="34" charset="0"/>
              <a:cs typeface="Calibri" panose="020F0502020204030204" pitchFamily="34" charset="0"/>
            </a:endParaRPr>
          </a:p>
          <a:p>
            <a:pPr marL="285750" indent="-285750" algn="just">
              <a:buClr>
                <a:schemeClr val="accent2"/>
              </a:buClr>
              <a:buSzPct val="85000"/>
              <a:buFont typeface="Century Gothic" panose="020B0502020202020204" pitchFamily="34" charset="0"/>
              <a:buChar char="►"/>
            </a:pPr>
            <a:r>
              <a:rPr lang="en-IN" dirty="0">
                <a:latin typeface="Calibri" panose="020F0502020204030204" pitchFamily="34" charset="0"/>
                <a:cs typeface="Calibri" panose="020F0502020204030204" pitchFamily="34" charset="0"/>
              </a:rPr>
              <a:t>Written communication to TCWG not issued</a:t>
            </a:r>
          </a:p>
          <a:p>
            <a:pPr marL="285750" indent="-285750" algn="just">
              <a:buClr>
                <a:schemeClr val="accent2"/>
              </a:buClr>
              <a:buSzPct val="85000"/>
              <a:buFont typeface="Century Gothic" panose="020B0502020202020204" pitchFamily="34" charset="0"/>
              <a:buChar char="►"/>
            </a:pPr>
            <a:endParaRPr lang="en-IN" dirty="0">
              <a:latin typeface="Calibri" panose="020F0502020204030204" pitchFamily="34" charset="0"/>
              <a:cs typeface="Calibri" panose="020F0502020204030204" pitchFamily="34" charset="0"/>
            </a:endParaRPr>
          </a:p>
          <a:p>
            <a:pPr marL="285750" indent="-285750" algn="just">
              <a:buClr>
                <a:schemeClr val="accent2"/>
              </a:buClr>
              <a:buSzPct val="85000"/>
              <a:buFont typeface="Century Gothic" panose="020B0502020202020204" pitchFamily="34" charset="0"/>
              <a:buChar char="►"/>
            </a:pPr>
            <a:r>
              <a:rPr lang="en-IN" dirty="0">
                <a:latin typeface="Calibri" panose="020F0502020204030204" pitchFamily="34" charset="0"/>
                <a:cs typeface="Calibri" panose="020F0502020204030204" pitchFamily="34" charset="0"/>
              </a:rPr>
              <a:t>Technical standards not followed </a:t>
            </a:r>
          </a:p>
          <a:p>
            <a:pPr marL="285750" indent="-285750" algn="just">
              <a:buClr>
                <a:schemeClr val="accent2"/>
              </a:buClr>
              <a:buSzPct val="85000"/>
              <a:buFont typeface="Century Gothic" panose="020B0502020202020204" pitchFamily="34" charset="0"/>
              <a:buChar char="►"/>
            </a:pPr>
            <a:endParaRPr lang="en-I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5649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94047" y="-1"/>
            <a:ext cx="1129240" cy="1633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entagon 9"/>
          <p:cNvSpPr/>
          <p:nvPr/>
        </p:nvSpPr>
        <p:spPr>
          <a:xfrm>
            <a:off x="0" y="0"/>
            <a:ext cx="6654285" cy="6858000"/>
          </a:xfrm>
          <a:prstGeom prst="homePlate">
            <a:avLst>
              <a:gd name="adj" fmla="val 13194"/>
            </a:avLst>
          </a:prstGeom>
          <a:gradFill flip="none" rotWithShape="1">
            <a:gsLst>
              <a:gs pos="0">
                <a:schemeClr val="accent2">
                  <a:lumMod val="75000"/>
                </a:schemeClr>
              </a:gs>
              <a:gs pos="100000">
                <a:schemeClr val="accent3">
                  <a:lumMod val="75000"/>
                </a:schemeClr>
              </a:gs>
            </a:gsLst>
            <a:lin ang="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0" y="3103689"/>
            <a:ext cx="6094411" cy="646331"/>
          </a:xfrm>
          <a:prstGeom prst="rect">
            <a:avLst/>
          </a:prstGeom>
          <a:noFill/>
        </p:spPr>
        <p:txBody>
          <a:bodyPr wrap="square" rtlCol="0">
            <a:spAutoFit/>
          </a:bodyPr>
          <a:lstStyle/>
          <a:p>
            <a:pPr lvl="0" algn="ctr"/>
            <a:r>
              <a:rPr lang="en-US" sz="3600" b="1" dirty="0">
                <a:solidFill>
                  <a:schemeClr val="bg1"/>
                </a:solidFill>
                <a:latin typeface="Adobe Gothic Std B" pitchFamily="34" charset="-128"/>
                <a:ea typeface="Adobe Gothic Std B" pitchFamily="34" charset="-128"/>
              </a:rPr>
              <a:t>AQMM v 1.0 </a:t>
            </a:r>
            <a:r>
              <a:rPr lang="en-US" sz="2000" b="1" dirty="0">
                <a:solidFill>
                  <a:schemeClr val="bg1"/>
                </a:solidFill>
                <a:latin typeface="Adobe Gothic Std B" pitchFamily="34" charset="-128"/>
                <a:ea typeface="Adobe Gothic Std B" pitchFamily="34" charset="-128"/>
              </a:rPr>
              <a:t>REV</a:t>
            </a:r>
          </a:p>
        </p:txBody>
      </p:sp>
      <p:pic>
        <p:nvPicPr>
          <p:cNvPr id="2" name="Picture 2" descr="Institute of Chartered Accountants of India - ICAI on Twitter: &quot;Audit  Quality Maturity Model - Version 1.0 (AQMM v1.0) developed by the Centre  for Audit Quality of ICAI. To download the same">
            <a:extLst>
              <a:ext uri="{FF2B5EF4-FFF2-40B4-BE49-F238E27FC236}">
                <a16:creationId xmlns:a16="http://schemas.microsoft.com/office/drawing/2014/main" id="{CB40A32F-10B1-E1A4-C863-8E0A113470A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54285" y="0"/>
            <a:ext cx="5444949"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42125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84775"/>
          </a:xfrm>
          <a:prstGeom prst="rect">
            <a:avLst/>
          </a:prstGeom>
          <a:noFill/>
        </p:spPr>
        <p:txBody>
          <a:bodyPr wrap="square" rtlCol="0">
            <a:spAutoFit/>
          </a:bodyPr>
          <a:lstStyle/>
          <a:p>
            <a:r>
              <a:rPr lang="en-US" sz="3200" b="1" dirty="0">
                <a:solidFill>
                  <a:schemeClr val="bg1"/>
                </a:solidFill>
                <a:latin typeface="Adobe Gothic Std B" pitchFamily="34" charset="-128"/>
                <a:ea typeface="Adobe Gothic Std B" pitchFamily="34" charset="-128"/>
              </a:rPr>
              <a:t>Objectives in developing AQMM</a:t>
            </a:r>
          </a:p>
        </p:txBody>
      </p:sp>
      <p:sp>
        <p:nvSpPr>
          <p:cNvPr id="4" name="TextBox 3"/>
          <p:cNvSpPr txBox="1"/>
          <p:nvPr/>
        </p:nvSpPr>
        <p:spPr>
          <a:xfrm>
            <a:off x="482600" y="1811694"/>
            <a:ext cx="11033540" cy="4524315"/>
          </a:xfrm>
          <a:prstGeom prst="rect">
            <a:avLst/>
          </a:prstGeom>
          <a:noFill/>
        </p:spPr>
        <p:txBody>
          <a:bodyPr wrap="square" rtlCol="0">
            <a:spAutoFit/>
          </a:bodyPr>
          <a:lstStyle/>
          <a:p>
            <a:pPr algn="just">
              <a:buClr>
                <a:schemeClr val="accent2"/>
              </a:buClr>
              <a:buSzPct val="85000"/>
            </a:pPr>
            <a:r>
              <a:rPr lang="en-IN" sz="2400" dirty="0">
                <a:latin typeface="Calibri" panose="020F0502020204030204" pitchFamily="34" charset="0"/>
                <a:cs typeface="Calibri" panose="020F0502020204030204" pitchFamily="34" charset="0"/>
              </a:rPr>
              <a:t>Describe the input and output factors that contribute to audit quality at the engagement, audit firm and national levels</a:t>
            </a:r>
          </a:p>
          <a:p>
            <a:pPr marL="742950" lvl="1" indent="-285750" algn="just">
              <a:buClr>
                <a:schemeClr val="accent2"/>
              </a:buClr>
              <a:buSzPct val="85000"/>
              <a:buFont typeface="Century Gothic" panose="020B0502020202020204" pitchFamily="34" charset="0"/>
              <a:buChar char="►"/>
            </a:pPr>
            <a:r>
              <a:rPr lang="en-IN" sz="2400" dirty="0">
                <a:latin typeface="Calibri" panose="020F0502020204030204" pitchFamily="34" charset="0"/>
                <a:cs typeface="Calibri" panose="020F0502020204030204" pitchFamily="34" charset="0"/>
              </a:rPr>
              <a:t>Determine </a:t>
            </a:r>
            <a:r>
              <a:rPr lang="en-US" sz="2400" dirty="0">
                <a:latin typeface="Calibri" panose="020F0502020204030204" pitchFamily="34" charset="0"/>
                <a:cs typeface="Calibri" panose="020F0502020204030204" pitchFamily="34" charset="0"/>
              </a:rPr>
              <a:t>the applicability of Audit Quality Maturity Model (AQMM) to firms auditing specified entities in the first phase</a:t>
            </a:r>
          </a:p>
          <a:p>
            <a:pPr marL="742950" lvl="1" indent="-285750" algn="just">
              <a:buClr>
                <a:schemeClr val="accent2"/>
              </a:buClr>
              <a:buSzPct val="85000"/>
              <a:buFont typeface="Century Gothic" panose="020B0502020202020204" pitchFamily="34" charset="0"/>
              <a:buChar char="►"/>
            </a:pPr>
            <a:endParaRPr lang="en-US" sz="2400" dirty="0">
              <a:latin typeface="Calibri" panose="020F0502020204030204" pitchFamily="34" charset="0"/>
              <a:cs typeface="Calibri" panose="020F0502020204030204" pitchFamily="34" charset="0"/>
            </a:endParaRPr>
          </a:p>
          <a:p>
            <a:pPr marL="742950" lvl="1" indent="-285750" algn="just">
              <a:buClr>
                <a:schemeClr val="accent2"/>
              </a:buClr>
              <a:buSzPct val="85000"/>
              <a:buFont typeface="Century Gothic" panose="020B0502020202020204" pitchFamily="34" charset="0"/>
              <a:buChar char="►"/>
            </a:pPr>
            <a:r>
              <a:rPr lang="en-US" sz="2400" dirty="0">
                <a:latin typeface="Calibri" panose="020F0502020204030204" pitchFamily="34" charset="0"/>
                <a:cs typeface="Calibri" panose="020F0502020204030204" pitchFamily="34" charset="0"/>
              </a:rPr>
              <a:t>Laying down the Audit Quality Indicators (AQIs) in the areas of:</a:t>
            </a:r>
          </a:p>
          <a:p>
            <a:pPr marL="1257300" lvl="2" indent="-342900" algn="just">
              <a:buClr>
                <a:schemeClr val="accent2"/>
              </a:buClr>
              <a:buSzPct val="85000"/>
              <a:buFont typeface="Arial" panose="020B0604020202020204" pitchFamily="34" charset="0"/>
              <a:buChar char="•"/>
            </a:pPr>
            <a:r>
              <a:rPr lang="en-US" sz="2400" dirty="0">
                <a:latin typeface="Calibri" panose="020F0502020204030204" pitchFamily="34" charset="0"/>
                <a:cs typeface="Calibri" panose="020F0502020204030204" pitchFamily="34" charset="0"/>
              </a:rPr>
              <a:t>Practice management- Operations, </a:t>
            </a:r>
          </a:p>
          <a:p>
            <a:pPr marL="1257300" lvl="2" indent="-342900" algn="just">
              <a:buClr>
                <a:schemeClr val="accent2"/>
              </a:buClr>
              <a:buSzPct val="85000"/>
              <a:buFont typeface="Arial" panose="020B0604020202020204" pitchFamily="34" charset="0"/>
              <a:buChar char="•"/>
            </a:pPr>
            <a:r>
              <a:rPr lang="en-US" sz="2400" dirty="0">
                <a:latin typeface="Calibri" panose="020F0502020204030204" pitchFamily="34" charset="0"/>
                <a:cs typeface="Calibri" panose="020F0502020204030204" pitchFamily="34" charset="0"/>
              </a:rPr>
              <a:t>Human Resource Management, and </a:t>
            </a:r>
          </a:p>
          <a:p>
            <a:pPr marL="1257300" lvl="2" indent="-342900" algn="just">
              <a:buClr>
                <a:schemeClr val="accent2"/>
              </a:buClr>
              <a:buSzPct val="85000"/>
              <a:buFont typeface="Arial" panose="020B0604020202020204" pitchFamily="34" charset="0"/>
              <a:buChar char="•"/>
            </a:pPr>
            <a:r>
              <a:rPr lang="en-US" sz="2400" dirty="0">
                <a:latin typeface="Calibri" panose="020F0502020204030204" pitchFamily="34" charset="0"/>
                <a:cs typeface="Calibri" panose="020F0502020204030204" pitchFamily="34" charset="0"/>
              </a:rPr>
              <a:t>Practice Management- Strategic/ Functional</a:t>
            </a:r>
          </a:p>
          <a:p>
            <a:pPr marL="742950" lvl="1" indent="-285750" algn="just">
              <a:buClr>
                <a:schemeClr val="accent2"/>
              </a:buClr>
              <a:buSzPct val="85000"/>
              <a:buFont typeface="Century Gothic" panose="020B0502020202020204" pitchFamily="34" charset="0"/>
              <a:buChar char="►"/>
            </a:pPr>
            <a:endParaRPr lang="en-US" sz="2400" dirty="0">
              <a:latin typeface="Calibri" panose="020F0502020204030204" pitchFamily="34" charset="0"/>
              <a:cs typeface="Calibri" panose="020F0502020204030204" pitchFamily="34" charset="0"/>
            </a:endParaRPr>
          </a:p>
          <a:p>
            <a:pPr marL="742950" lvl="1" indent="-285750" algn="just">
              <a:buClr>
                <a:schemeClr val="accent2"/>
              </a:buClr>
              <a:buSzPct val="85000"/>
              <a:buFont typeface="Century Gothic" panose="020B0502020202020204" pitchFamily="34" charset="0"/>
              <a:buChar char="►"/>
            </a:pPr>
            <a:r>
              <a:rPr lang="en-US" sz="2400" dirty="0">
                <a:latin typeface="Calibri" panose="020F0502020204030204" pitchFamily="34" charset="0"/>
                <a:cs typeface="Calibri" panose="020F0502020204030204" pitchFamily="34" charset="0"/>
              </a:rPr>
              <a:t>Laying down the methodology for deriving the audit quality maturity status of a firm</a:t>
            </a:r>
          </a:p>
        </p:txBody>
      </p:sp>
    </p:spTree>
    <p:extLst>
      <p:ext uri="{BB962C8B-B14F-4D97-AF65-F5344CB8AC3E}">
        <p14:creationId xmlns:p14="http://schemas.microsoft.com/office/powerpoint/2010/main" val="13632465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84775"/>
          </a:xfrm>
          <a:prstGeom prst="rect">
            <a:avLst/>
          </a:prstGeom>
          <a:noFill/>
        </p:spPr>
        <p:txBody>
          <a:bodyPr wrap="square" rtlCol="0">
            <a:spAutoFit/>
          </a:bodyPr>
          <a:lstStyle/>
          <a:p>
            <a:r>
              <a:rPr lang="en-US" sz="3200" b="1" dirty="0">
                <a:solidFill>
                  <a:schemeClr val="bg1"/>
                </a:solidFill>
                <a:latin typeface="Adobe Gothic Std B" pitchFamily="34" charset="-128"/>
                <a:ea typeface="Adobe Gothic Std B" pitchFamily="34" charset="-128"/>
              </a:rPr>
              <a:t>Applicability of AQMM v1.0 </a:t>
            </a:r>
          </a:p>
        </p:txBody>
      </p:sp>
      <p:sp>
        <p:nvSpPr>
          <p:cNvPr id="4" name="TextBox 3"/>
          <p:cNvSpPr txBox="1"/>
          <p:nvPr/>
        </p:nvSpPr>
        <p:spPr>
          <a:xfrm>
            <a:off x="235569" y="1778757"/>
            <a:ext cx="10688984" cy="2862322"/>
          </a:xfrm>
          <a:prstGeom prst="rect">
            <a:avLst/>
          </a:prstGeom>
          <a:noFill/>
        </p:spPr>
        <p:txBody>
          <a:bodyPr wrap="square" rtlCol="0">
            <a:spAutoFit/>
          </a:bodyPr>
          <a:lstStyle/>
          <a:p>
            <a:r>
              <a:rPr lang="en-US" sz="2000" dirty="0"/>
              <a:t>The AQMM v1.0 will apply to firms auditing the following entities:</a:t>
            </a:r>
          </a:p>
          <a:p>
            <a:pPr marL="342900" indent="-342900">
              <a:buAutoNum type="alphaLcParenBoth"/>
            </a:pPr>
            <a:r>
              <a:rPr lang="en-US" sz="2000" dirty="0"/>
              <a:t>A listed entity; or </a:t>
            </a:r>
          </a:p>
          <a:p>
            <a:pPr marL="342900" indent="-342900">
              <a:buAutoNum type="alphaLcParenBoth"/>
            </a:pPr>
            <a:endParaRPr lang="en-US" sz="2000" dirty="0"/>
          </a:p>
          <a:p>
            <a:r>
              <a:rPr lang="en-US" sz="2000" dirty="0"/>
              <a:t>(b) Banks other than co-operative banks </a:t>
            </a:r>
            <a:r>
              <a:rPr lang="en-US" sz="2000" i="1" dirty="0"/>
              <a:t>(except multi-state co-operative banks); or</a:t>
            </a:r>
          </a:p>
          <a:p>
            <a:endParaRPr lang="en-US" sz="2000" dirty="0"/>
          </a:p>
          <a:p>
            <a:r>
              <a:rPr lang="en-US" sz="2000" dirty="0"/>
              <a:t>(c) Insurance Companies </a:t>
            </a:r>
          </a:p>
          <a:p>
            <a:endParaRPr lang="en-US" sz="2000" dirty="0"/>
          </a:p>
          <a:p>
            <a:r>
              <a:rPr lang="en-US" sz="2000" dirty="0"/>
              <a:t>However, firms doing only branch audits are </a:t>
            </a:r>
            <a:r>
              <a:rPr lang="en-US" sz="2000" dirty="0">
                <a:solidFill>
                  <a:srgbClr val="FF0000"/>
                </a:solidFill>
              </a:rPr>
              <a:t>not </a:t>
            </a:r>
            <a:r>
              <a:rPr lang="en-US" sz="2000" dirty="0"/>
              <a:t>covered.</a:t>
            </a:r>
          </a:p>
          <a:p>
            <a:r>
              <a:rPr lang="en-US" sz="2000" dirty="0"/>
              <a:t> </a:t>
            </a:r>
          </a:p>
        </p:txBody>
      </p:sp>
      <p:sp>
        <p:nvSpPr>
          <p:cNvPr id="5" name="Rectangle 4"/>
          <p:cNvSpPr/>
          <p:nvPr/>
        </p:nvSpPr>
        <p:spPr>
          <a:xfrm>
            <a:off x="0" y="4496148"/>
            <a:ext cx="12192000" cy="1112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AQMM would apply to firms auditing the above-mentioned entities. </a:t>
            </a:r>
          </a:p>
          <a:p>
            <a:pPr algn="ctr"/>
            <a:r>
              <a:rPr lang="en-US" sz="2400" b="1" dirty="0"/>
              <a:t>Mandatory for audit periods beginning 1.4.2023</a:t>
            </a:r>
          </a:p>
        </p:txBody>
      </p:sp>
    </p:spTree>
    <p:extLst>
      <p:ext uri="{BB962C8B-B14F-4D97-AF65-F5344CB8AC3E}">
        <p14:creationId xmlns:p14="http://schemas.microsoft.com/office/powerpoint/2010/main" val="2665799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76A22FE-E520-98D4-3A4B-1D8A0D66CBFA}"/>
              </a:ext>
            </a:extLst>
          </p:cNvPr>
          <p:cNvSpPr txBox="1"/>
          <p:nvPr/>
        </p:nvSpPr>
        <p:spPr>
          <a:xfrm>
            <a:off x="216568" y="1839248"/>
            <a:ext cx="11758863" cy="4154984"/>
          </a:xfrm>
          <a:prstGeom prst="rect">
            <a:avLst/>
          </a:prstGeom>
          <a:noFill/>
        </p:spPr>
        <p:txBody>
          <a:bodyPr wrap="square">
            <a:spAutoFit/>
          </a:bodyPr>
          <a:lstStyle/>
          <a:p>
            <a:pPr marL="285750" indent="-285750">
              <a:buFont typeface="Arial" panose="020B0604020202020204" pitchFamily="34" charset="0"/>
              <a:buChar char="•"/>
            </a:pPr>
            <a:r>
              <a:rPr lang="en-IN" sz="2400" b="0" i="0" u="none" strike="noStrike" dirty="0">
                <a:solidFill>
                  <a:srgbClr val="333333"/>
                </a:solidFill>
                <a:effectLst/>
                <a:latin typeface="Segoe UI" panose="020B0502040204020203" pitchFamily="34" charset="0"/>
              </a:rPr>
              <a:t>By Peer reviewer alongside the peer review cycle which falls anytime on or after 1st of April 2023. </a:t>
            </a:r>
          </a:p>
          <a:p>
            <a:pPr marL="285750" indent="-285750">
              <a:buFont typeface="Arial" panose="020B0604020202020204" pitchFamily="34" charset="0"/>
              <a:buChar char="•"/>
            </a:pPr>
            <a:endParaRPr lang="en-IN" sz="2400" dirty="0">
              <a:solidFill>
                <a:srgbClr val="333333"/>
              </a:solidFill>
              <a:latin typeface="Segoe UI" panose="020B0502040204020203" pitchFamily="34" charset="0"/>
            </a:endParaRPr>
          </a:p>
          <a:p>
            <a:pPr marL="285750" indent="-285750">
              <a:buFont typeface="Arial" panose="020B0604020202020204" pitchFamily="34" charset="0"/>
              <a:buChar char="•"/>
            </a:pPr>
            <a:r>
              <a:rPr lang="en-IN" sz="2400" b="0" i="0" u="none" strike="noStrike" dirty="0">
                <a:solidFill>
                  <a:srgbClr val="333333"/>
                </a:solidFill>
                <a:effectLst/>
                <a:latin typeface="Segoe UI" panose="020B0502040204020203" pitchFamily="34" charset="0"/>
              </a:rPr>
              <a:t>Firm may choose to get their scores reviewed by an AQMM reviewer before their peer review cycle falls due. </a:t>
            </a:r>
          </a:p>
          <a:p>
            <a:pPr marL="742950" lvl="1" indent="-285750">
              <a:buFont typeface="Arial" panose="020B0604020202020204" pitchFamily="34" charset="0"/>
              <a:buChar char="•"/>
            </a:pPr>
            <a:r>
              <a:rPr lang="en-IN" sz="2400" b="0" i="0" u="none" strike="noStrike" dirty="0">
                <a:solidFill>
                  <a:srgbClr val="333333"/>
                </a:solidFill>
                <a:effectLst/>
                <a:latin typeface="Segoe UI" panose="020B0502040204020203" pitchFamily="34" charset="0"/>
              </a:rPr>
              <a:t>However, subsequent reviews shall necessarily be aligned to the peer review cycle.</a:t>
            </a:r>
          </a:p>
          <a:p>
            <a:pPr marL="742950" lvl="1" indent="-285750">
              <a:buFont typeface="Arial" panose="020B0604020202020204" pitchFamily="34" charset="0"/>
              <a:buChar char="•"/>
            </a:pPr>
            <a:r>
              <a:rPr lang="en-IN" sz="2400" b="0" i="0" u="none" strike="noStrike" dirty="0">
                <a:solidFill>
                  <a:srgbClr val="333333"/>
                </a:solidFill>
                <a:effectLst/>
                <a:latin typeface="Segoe UI" panose="020B0502040204020203" pitchFamily="34" charset="0"/>
              </a:rPr>
              <a:t>AQMM Reviewer is a member of the Institute of Chartered Accountants of India and empanelled as a </a:t>
            </a:r>
            <a:r>
              <a:rPr lang="en-IN" sz="2400" b="0" i="0" u="none" strike="noStrike">
                <a:solidFill>
                  <a:srgbClr val="333333"/>
                </a:solidFill>
                <a:effectLst/>
                <a:latin typeface="Segoe UI" panose="020B0502040204020203" pitchFamily="34" charset="0"/>
              </a:rPr>
              <a:t>peer reviewer</a:t>
            </a:r>
            <a:r>
              <a:rPr lang="en-IN" sz="2400">
                <a:solidFill>
                  <a:srgbClr val="333333"/>
                </a:solidFill>
                <a:latin typeface="Segoe UI" panose="020B0502040204020203" pitchFamily="34" charset="0"/>
              </a:rPr>
              <a:t> </a:t>
            </a:r>
            <a:r>
              <a:rPr lang="en-IN" sz="2400" b="0" i="0" u="none" strike="noStrike">
                <a:solidFill>
                  <a:srgbClr val="333333"/>
                </a:solidFill>
                <a:effectLst/>
                <a:latin typeface="Segoe UI" panose="020B0502040204020203" pitchFamily="34" charset="0"/>
              </a:rPr>
              <a:t>(</a:t>
            </a:r>
            <a:r>
              <a:rPr lang="en-IN" sz="2400" b="0" i="0" u="none" strike="noStrike" dirty="0">
                <a:solidFill>
                  <a:srgbClr val="333333"/>
                </a:solidFill>
                <a:effectLst/>
                <a:latin typeface="Segoe UI" panose="020B0502040204020203" pitchFamily="34" charset="0"/>
              </a:rPr>
              <a:t>appointed by the Peer Review Board for conducting an </a:t>
            </a:r>
            <a:r>
              <a:rPr lang="en-IN" sz="2400" b="0" i="0" u="none" strike="noStrike">
                <a:solidFill>
                  <a:srgbClr val="333333"/>
                </a:solidFill>
                <a:effectLst/>
                <a:latin typeface="Segoe UI" panose="020B0502040204020203" pitchFamily="34" charset="0"/>
              </a:rPr>
              <a:t>AQMM review) </a:t>
            </a:r>
            <a:r>
              <a:rPr lang="en-IN" sz="2400" b="0" i="0" u="none" strike="noStrike" dirty="0">
                <a:solidFill>
                  <a:srgbClr val="333333"/>
                </a:solidFill>
                <a:effectLst/>
                <a:latin typeface="Segoe UI" panose="020B0502040204020203" pitchFamily="34" charset="0"/>
              </a:rPr>
              <a:t>any time before the peer review cycle of the firm falls due.</a:t>
            </a:r>
            <a:endParaRPr lang="en-US" sz="2400" dirty="0"/>
          </a:p>
        </p:txBody>
      </p:sp>
      <p:sp>
        <p:nvSpPr>
          <p:cNvPr id="4" name="TextBox 3">
            <a:extLst>
              <a:ext uri="{FF2B5EF4-FFF2-40B4-BE49-F238E27FC236}">
                <a16:creationId xmlns:a16="http://schemas.microsoft.com/office/drawing/2014/main" id="{178CDB2C-D17D-3F4B-8FB7-36F3AFE62DD9}"/>
              </a:ext>
            </a:extLst>
          </p:cNvPr>
          <p:cNvSpPr txBox="1"/>
          <p:nvPr/>
        </p:nvSpPr>
        <p:spPr>
          <a:xfrm>
            <a:off x="1" y="609599"/>
            <a:ext cx="11149262" cy="646331"/>
          </a:xfrm>
          <a:prstGeom prst="rect">
            <a:avLst/>
          </a:prstGeom>
          <a:noFill/>
        </p:spPr>
        <p:txBody>
          <a:bodyPr wrap="square" rtlCol="0">
            <a:spAutoFit/>
          </a:bodyPr>
          <a:lstStyle/>
          <a:p>
            <a:r>
              <a:rPr lang="en-IN" sz="3600" b="1" i="0" u="none" strike="noStrike" dirty="0">
                <a:solidFill>
                  <a:schemeClr val="bg1"/>
                </a:solidFill>
                <a:effectLst/>
                <a:latin typeface="Segoe UI" panose="020B0502040204020203" pitchFamily="34" charset="0"/>
              </a:rPr>
              <a:t>Review AQMM v 1.0  scoring</a:t>
            </a:r>
            <a:endParaRPr lang="en-US" sz="3600" dirty="0">
              <a:solidFill>
                <a:schemeClr val="bg1"/>
              </a:solidFill>
            </a:endParaRPr>
          </a:p>
        </p:txBody>
      </p:sp>
    </p:spTree>
    <p:extLst>
      <p:ext uri="{BB962C8B-B14F-4D97-AF65-F5344CB8AC3E}">
        <p14:creationId xmlns:p14="http://schemas.microsoft.com/office/powerpoint/2010/main" val="3534208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946">
            <a:extLst>
              <a:ext uri="{FF2B5EF4-FFF2-40B4-BE49-F238E27FC236}">
                <a16:creationId xmlns:a16="http://schemas.microsoft.com/office/drawing/2014/main" id="{6871D6EB-28D2-C949-A761-EF024E735E52}"/>
              </a:ext>
            </a:extLst>
          </p:cNvPr>
          <p:cNvSpPr/>
          <p:nvPr/>
        </p:nvSpPr>
        <p:spPr>
          <a:xfrm>
            <a:off x="5453102" y="2526925"/>
            <a:ext cx="5881217" cy="1729499"/>
          </a:xfrm>
          <a:custGeom>
            <a:avLst/>
            <a:gdLst/>
            <a:ahLst/>
            <a:cxnLst>
              <a:cxn ang="0">
                <a:pos x="wd2" y="hd2"/>
              </a:cxn>
              <a:cxn ang="5400000">
                <a:pos x="wd2" y="hd2"/>
              </a:cxn>
              <a:cxn ang="10800000">
                <a:pos x="wd2" y="hd2"/>
              </a:cxn>
              <a:cxn ang="16200000">
                <a:pos x="wd2" y="hd2"/>
              </a:cxn>
            </a:cxnLst>
            <a:rect l="0" t="0" r="r" b="b"/>
            <a:pathLst>
              <a:path w="21600" h="21540" extrusionOk="0">
                <a:moveTo>
                  <a:pt x="9369" y="20968"/>
                </a:moveTo>
                <a:cubicBezTo>
                  <a:pt x="9287" y="21276"/>
                  <a:pt x="9173" y="21540"/>
                  <a:pt x="9047" y="21540"/>
                </a:cubicBezTo>
                <a:lnTo>
                  <a:pt x="21600" y="21540"/>
                </a:lnTo>
                <a:cubicBezTo>
                  <a:pt x="21377" y="20215"/>
                  <a:pt x="21032" y="18243"/>
                  <a:pt x="20743" y="16602"/>
                </a:cubicBezTo>
                <a:cubicBezTo>
                  <a:pt x="20453" y="14961"/>
                  <a:pt x="20219" y="13651"/>
                  <a:pt x="20219" y="13651"/>
                </a:cubicBezTo>
                <a:cubicBezTo>
                  <a:pt x="20219" y="13651"/>
                  <a:pt x="19903" y="11682"/>
                  <a:pt x="20219" y="9513"/>
                </a:cubicBezTo>
                <a:cubicBezTo>
                  <a:pt x="20426" y="8092"/>
                  <a:pt x="20407" y="4129"/>
                  <a:pt x="20161" y="14"/>
                </a:cubicBezTo>
                <a:lnTo>
                  <a:pt x="1294" y="14"/>
                </a:lnTo>
                <a:lnTo>
                  <a:pt x="503" y="14"/>
                </a:lnTo>
                <a:cubicBezTo>
                  <a:pt x="359" y="-60"/>
                  <a:pt x="228" y="160"/>
                  <a:pt x="133" y="514"/>
                </a:cubicBezTo>
                <a:cubicBezTo>
                  <a:pt x="39" y="867"/>
                  <a:pt x="0" y="1353"/>
                  <a:pt x="0" y="1893"/>
                </a:cubicBezTo>
                <a:lnTo>
                  <a:pt x="0" y="9298"/>
                </a:lnTo>
                <a:cubicBezTo>
                  <a:pt x="0" y="9838"/>
                  <a:pt x="38" y="10325"/>
                  <a:pt x="133" y="10677"/>
                </a:cubicBezTo>
                <a:cubicBezTo>
                  <a:pt x="228" y="11029"/>
                  <a:pt x="361" y="11168"/>
                  <a:pt x="503" y="11251"/>
                </a:cubicBezTo>
                <a:cubicBezTo>
                  <a:pt x="770" y="11407"/>
                  <a:pt x="1040" y="11449"/>
                  <a:pt x="1311" y="11453"/>
                </a:cubicBezTo>
                <a:cubicBezTo>
                  <a:pt x="1479" y="11456"/>
                  <a:pt x="1648" y="11445"/>
                  <a:pt x="1816" y="11436"/>
                </a:cubicBezTo>
                <a:cubicBezTo>
                  <a:pt x="1938" y="11430"/>
                  <a:pt x="2060" y="11430"/>
                  <a:pt x="2182" y="11436"/>
                </a:cubicBezTo>
                <a:cubicBezTo>
                  <a:pt x="2307" y="11506"/>
                  <a:pt x="2434" y="11576"/>
                  <a:pt x="2530" y="11871"/>
                </a:cubicBezTo>
                <a:cubicBezTo>
                  <a:pt x="2639" y="12207"/>
                  <a:pt x="2683" y="12745"/>
                  <a:pt x="2683" y="13279"/>
                </a:cubicBezTo>
                <a:cubicBezTo>
                  <a:pt x="2683" y="13282"/>
                  <a:pt x="2683" y="13286"/>
                  <a:pt x="2683" y="13290"/>
                </a:cubicBezTo>
                <a:cubicBezTo>
                  <a:pt x="2679" y="14598"/>
                  <a:pt x="2670" y="15978"/>
                  <a:pt x="2901" y="16923"/>
                </a:cubicBezTo>
                <a:cubicBezTo>
                  <a:pt x="3043" y="17505"/>
                  <a:pt x="3253" y="17744"/>
                  <a:pt x="3474" y="17665"/>
                </a:cubicBezTo>
                <a:lnTo>
                  <a:pt x="6524" y="17665"/>
                </a:lnTo>
                <a:lnTo>
                  <a:pt x="9047" y="17881"/>
                </a:lnTo>
                <a:cubicBezTo>
                  <a:pt x="9173" y="17881"/>
                  <a:pt x="9287" y="18007"/>
                  <a:pt x="9369" y="18317"/>
                </a:cubicBezTo>
                <a:cubicBezTo>
                  <a:pt x="9451" y="18626"/>
                  <a:pt x="9529" y="19054"/>
                  <a:pt x="9529" y="19525"/>
                </a:cubicBezTo>
                <a:lnTo>
                  <a:pt x="9529" y="19762"/>
                </a:lnTo>
                <a:cubicBezTo>
                  <a:pt x="9529" y="20234"/>
                  <a:pt x="9451" y="20659"/>
                  <a:pt x="9369" y="20968"/>
                </a:cubicBezTo>
                <a:close/>
              </a:path>
            </a:pathLst>
          </a:custGeom>
          <a:solidFill>
            <a:schemeClr val="accent6"/>
          </a:solidFill>
          <a:ln w="12700" cap="flat">
            <a:noFill/>
            <a:miter lim="400000"/>
          </a:ln>
          <a:effectLst/>
        </p:spPr>
        <p:txBody>
          <a:bodyPr lIns="20097" tIns="20097" rIns="20097" bIns="20097" anchor="ctr"/>
          <a:lstStyle/>
          <a:p>
            <a:pPr defTabSz="685830">
              <a:defRPr/>
            </a:pPr>
            <a:endParaRPr sz="2400" dirty="0">
              <a:solidFill>
                <a:srgbClr val="424242"/>
              </a:solidFill>
              <a:latin typeface="Lato Light" panose="020F0502020204030203" pitchFamily="34" charset="0"/>
            </a:endParaRPr>
          </a:p>
        </p:txBody>
      </p:sp>
      <p:sp>
        <p:nvSpPr>
          <p:cNvPr id="3" name="Shape 20947">
            <a:extLst>
              <a:ext uri="{FF2B5EF4-FFF2-40B4-BE49-F238E27FC236}">
                <a16:creationId xmlns:a16="http://schemas.microsoft.com/office/drawing/2014/main" id="{146824B5-8450-344F-BA8E-55C4367811BF}"/>
              </a:ext>
            </a:extLst>
          </p:cNvPr>
          <p:cNvSpPr/>
          <p:nvPr/>
        </p:nvSpPr>
        <p:spPr>
          <a:xfrm>
            <a:off x="5545973" y="812547"/>
            <a:ext cx="5393575" cy="1776385"/>
          </a:xfrm>
          <a:custGeom>
            <a:avLst/>
            <a:gdLst/>
            <a:ahLst/>
            <a:cxnLst>
              <a:cxn ang="0">
                <a:pos x="wd2" y="hd2"/>
              </a:cxn>
              <a:cxn ang="5400000">
                <a:pos x="wd2" y="hd2"/>
              </a:cxn>
              <a:cxn ang="10800000">
                <a:pos x="wd2" y="hd2"/>
              </a:cxn>
              <a:cxn ang="16200000">
                <a:pos x="wd2" y="hd2"/>
              </a:cxn>
            </a:cxnLst>
            <a:rect l="0" t="0" r="r" b="b"/>
            <a:pathLst>
              <a:path w="21600" h="20646" extrusionOk="0">
                <a:moveTo>
                  <a:pt x="6681" y="878"/>
                </a:moveTo>
                <a:cubicBezTo>
                  <a:pt x="6671" y="887"/>
                  <a:pt x="6661" y="896"/>
                  <a:pt x="6651" y="905"/>
                </a:cubicBezTo>
                <a:cubicBezTo>
                  <a:pt x="6641" y="914"/>
                  <a:pt x="6631" y="924"/>
                  <a:pt x="6622" y="933"/>
                </a:cubicBezTo>
                <a:cubicBezTo>
                  <a:pt x="6631" y="924"/>
                  <a:pt x="6641" y="914"/>
                  <a:pt x="6651" y="905"/>
                </a:cubicBezTo>
                <a:cubicBezTo>
                  <a:pt x="6661" y="896"/>
                  <a:pt x="6671" y="887"/>
                  <a:pt x="6681" y="878"/>
                </a:cubicBezTo>
                <a:close/>
                <a:moveTo>
                  <a:pt x="6935" y="676"/>
                </a:moveTo>
                <a:cubicBezTo>
                  <a:pt x="6928" y="681"/>
                  <a:pt x="6922" y="686"/>
                  <a:pt x="6915" y="692"/>
                </a:cubicBezTo>
                <a:cubicBezTo>
                  <a:pt x="6908" y="697"/>
                  <a:pt x="6901" y="702"/>
                  <a:pt x="6895" y="708"/>
                </a:cubicBezTo>
                <a:cubicBezTo>
                  <a:pt x="6901" y="702"/>
                  <a:pt x="6908" y="697"/>
                  <a:pt x="6915" y="692"/>
                </a:cubicBezTo>
                <a:cubicBezTo>
                  <a:pt x="6922" y="686"/>
                  <a:pt x="6928" y="681"/>
                  <a:pt x="6935" y="676"/>
                </a:cubicBezTo>
                <a:close/>
                <a:moveTo>
                  <a:pt x="538" y="37"/>
                </a:moveTo>
                <a:cubicBezTo>
                  <a:pt x="384" y="-34"/>
                  <a:pt x="244" y="178"/>
                  <a:pt x="143" y="516"/>
                </a:cubicBezTo>
                <a:cubicBezTo>
                  <a:pt x="41" y="854"/>
                  <a:pt x="0" y="1319"/>
                  <a:pt x="0" y="1836"/>
                </a:cubicBezTo>
                <a:lnTo>
                  <a:pt x="0" y="8926"/>
                </a:lnTo>
                <a:cubicBezTo>
                  <a:pt x="0" y="9442"/>
                  <a:pt x="41" y="9909"/>
                  <a:pt x="143" y="10246"/>
                </a:cubicBezTo>
                <a:cubicBezTo>
                  <a:pt x="245" y="10583"/>
                  <a:pt x="387" y="10716"/>
                  <a:pt x="538" y="10795"/>
                </a:cubicBezTo>
                <a:cubicBezTo>
                  <a:pt x="1004" y="11037"/>
                  <a:pt x="1475" y="10992"/>
                  <a:pt x="1946" y="10973"/>
                </a:cubicBezTo>
                <a:cubicBezTo>
                  <a:pt x="2076" y="10967"/>
                  <a:pt x="2207" y="10967"/>
                  <a:pt x="2338" y="10973"/>
                </a:cubicBezTo>
                <a:cubicBezTo>
                  <a:pt x="2410" y="11009"/>
                  <a:pt x="2483" y="11046"/>
                  <a:pt x="2551" y="11116"/>
                </a:cubicBezTo>
                <a:cubicBezTo>
                  <a:pt x="2609" y="11176"/>
                  <a:pt x="2663" y="11259"/>
                  <a:pt x="2710" y="11389"/>
                </a:cubicBezTo>
                <a:cubicBezTo>
                  <a:pt x="2828" y="11711"/>
                  <a:pt x="2874" y="12225"/>
                  <a:pt x="2874" y="12737"/>
                </a:cubicBezTo>
                <a:cubicBezTo>
                  <a:pt x="2874" y="12740"/>
                  <a:pt x="2874" y="12744"/>
                  <a:pt x="2874" y="12748"/>
                </a:cubicBezTo>
                <a:cubicBezTo>
                  <a:pt x="2870" y="14000"/>
                  <a:pt x="2861" y="15321"/>
                  <a:pt x="3108" y="16226"/>
                </a:cubicBezTo>
                <a:cubicBezTo>
                  <a:pt x="3260" y="16783"/>
                  <a:pt x="3485" y="17012"/>
                  <a:pt x="3722" y="16936"/>
                </a:cubicBezTo>
                <a:lnTo>
                  <a:pt x="6990" y="16936"/>
                </a:lnTo>
                <a:lnTo>
                  <a:pt x="9693" y="17143"/>
                </a:lnTo>
                <a:cubicBezTo>
                  <a:pt x="9828" y="17143"/>
                  <a:pt x="9950" y="17264"/>
                  <a:pt x="10038" y="17560"/>
                </a:cubicBezTo>
                <a:cubicBezTo>
                  <a:pt x="10126" y="17857"/>
                  <a:pt x="10210" y="18266"/>
                  <a:pt x="10210" y="18717"/>
                </a:cubicBezTo>
                <a:lnTo>
                  <a:pt x="10210" y="18944"/>
                </a:lnTo>
                <a:cubicBezTo>
                  <a:pt x="10210" y="19395"/>
                  <a:pt x="10126" y="19803"/>
                  <a:pt x="10038" y="20098"/>
                </a:cubicBezTo>
                <a:cubicBezTo>
                  <a:pt x="9950" y="20393"/>
                  <a:pt x="9828" y="20646"/>
                  <a:pt x="9693" y="20646"/>
                </a:cubicBezTo>
                <a:lnTo>
                  <a:pt x="21600" y="20646"/>
                </a:lnTo>
                <a:cubicBezTo>
                  <a:pt x="21588" y="20641"/>
                  <a:pt x="21321" y="17350"/>
                  <a:pt x="21286" y="17022"/>
                </a:cubicBezTo>
                <a:cubicBezTo>
                  <a:pt x="21085" y="15149"/>
                  <a:pt x="20816" y="13334"/>
                  <a:pt x="20489" y="11675"/>
                </a:cubicBezTo>
                <a:cubicBezTo>
                  <a:pt x="20165" y="10031"/>
                  <a:pt x="19764" y="8576"/>
                  <a:pt x="19316" y="7300"/>
                </a:cubicBezTo>
                <a:cubicBezTo>
                  <a:pt x="16421" y="-954"/>
                  <a:pt x="12346" y="37"/>
                  <a:pt x="8549" y="37"/>
                </a:cubicBezTo>
              </a:path>
            </a:pathLst>
          </a:custGeom>
          <a:solidFill>
            <a:schemeClr val="accent1"/>
          </a:solidFill>
          <a:ln w="12700" cap="flat">
            <a:noFill/>
            <a:miter lim="400000"/>
          </a:ln>
          <a:effectLst/>
        </p:spPr>
        <p:txBody>
          <a:bodyPr lIns="20097" tIns="20097" rIns="20097" bIns="20097" anchor="ctr"/>
          <a:lstStyle/>
          <a:p>
            <a:pPr defTabSz="685830">
              <a:defRPr/>
            </a:pPr>
            <a:endParaRPr sz="2400" dirty="0">
              <a:solidFill>
                <a:srgbClr val="424242"/>
              </a:solidFill>
              <a:latin typeface="Lato Light" panose="020F0502020204030203" pitchFamily="34" charset="0"/>
            </a:endParaRPr>
          </a:p>
        </p:txBody>
      </p:sp>
      <p:sp>
        <p:nvSpPr>
          <p:cNvPr id="4" name="Shape 20948">
            <a:extLst>
              <a:ext uri="{FF2B5EF4-FFF2-40B4-BE49-F238E27FC236}">
                <a16:creationId xmlns:a16="http://schemas.microsoft.com/office/drawing/2014/main" id="{B4CED863-185C-714B-A450-952ABB4FC1A0}"/>
              </a:ext>
            </a:extLst>
          </p:cNvPr>
          <p:cNvSpPr/>
          <p:nvPr/>
        </p:nvSpPr>
        <p:spPr>
          <a:xfrm>
            <a:off x="5453104" y="4177418"/>
            <a:ext cx="5962381" cy="1371078"/>
          </a:xfrm>
          <a:custGeom>
            <a:avLst/>
            <a:gdLst/>
            <a:ahLst/>
            <a:cxnLst>
              <a:cxn ang="0">
                <a:pos x="wd2" y="hd2"/>
              </a:cxn>
              <a:cxn ang="5400000">
                <a:pos x="wd2" y="hd2"/>
              </a:cxn>
              <a:cxn ang="10800000">
                <a:pos x="wd2" y="hd2"/>
              </a:cxn>
              <a:cxn ang="16200000">
                <a:pos x="wd2" y="hd2"/>
              </a:cxn>
            </a:cxnLst>
            <a:rect l="0" t="0" r="r" b="b"/>
            <a:pathLst>
              <a:path w="21460" h="21540" extrusionOk="0">
                <a:moveTo>
                  <a:pt x="21348" y="1150"/>
                </a:moveTo>
                <a:cubicBezTo>
                  <a:pt x="21310" y="889"/>
                  <a:pt x="21246" y="494"/>
                  <a:pt x="21167" y="14"/>
                </a:cubicBezTo>
                <a:lnTo>
                  <a:pt x="2529" y="14"/>
                </a:lnTo>
                <a:lnTo>
                  <a:pt x="492" y="14"/>
                </a:lnTo>
                <a:cubicBezTo>
                  <a:pt x="351" y="-60"/>
                  <a:pt x="223" y="160"/>
                  <a:pt x="131" y="514"/>
                </a:cubicBezTo>
                <a:cubicBezTo>
                  <a:pt x="38" y="867"/>
                  <a:pt x="0" y="1353"/>
                  <a:pt x="0" y="1893"/>
                </a:cubicBezTo>
                <a:lnTo>
                  <a:pt x="0" y="9298"/>
                </a:lnTo>
                <a:cubicBezTo>
                  <a:pt x="0" y="9838"/>
                  <a:pt x="37" y="10325"/>
                  <a:pt x="131" y="10677"/>
                </a:cubicBezTo>
                <a:cubicBezTo>
                  <a:pt x="224" y="11029"/>
                  <a:pt x="354" y="11168"/>
                  <a:pt x="492" y="11251"/>
                </a:cubicBezTo>
                <a:cubicBezTo>
                  <a:pt x="918" y="11504"/>
                  <a:pt x="1349" y="11456"/>
                  <a:pt x="1779" y="11436"/>
                </a:cubicBezTo>
                <a:cubicBezTo>
                  <a:pt x="1899" y="11430"/>
                  <a:pt x="2019" y="11430"/>
                  <a:pt x="2138" y="11436"/>
                </a:cubicBezTo>
                <a:cubicBezTo>
                  <a:pt x="2260" y="11506"/>
                  <a:pt x="2385" y="11576"/>
                  <a:pt x="2479" y="11871"/>
                </a:cubicBezTo>
                <a:cubicBezTo>
                  <a:pt x="2586" y="12207"/>
                  <a:pt x="2629" y="12745"/>
                  <a:pt x="2629" y="13279"/>
                </a:cubicBezTo>
                <a:cubicBezTo>
                  <a:pt x="2629" y="13282"/>
                  <a:pt x="2629" y="13286"/>
                  <a:pt x="2629" y="13290"/>
                </a:cubicBezTo>
                <a:cubicBezTo>
                  <a:pt x="2625" y="14598"/>
                  <a:pt x="2616" y="15978"/>
                  <a:pt x="2842" y="16923"/>
                </a:cubicBezTo>
                <a:cubicBezTo>
                  <a:pt x="2981" y="17505"/>
                  <a:pt x="3187" y="17744"/>
                  <a:pt x="3404" y="17665"/>
                </a:cubicBezTo>
                <a:lnTo>
                  <a:pt x="3509" y="17665"/>
                </a:lnTo>
                <a:lnTo>
                  <a:pt x="6393" y="17665"/>
                </a:lnTo>
                <a:lnTo>
                  <a:pt x="8865" y="17881"/>
                </a:lnTo>
                <a:cubicBezTo>
                  <a:pt x="8988" y="17881"/>
                  <a:pt x="9100" y="18007"/>
                  <a:pt x="9180" y="18317"/>
                </a:cubicBezTo>
                <a:cubicBezTo>
                  <a:pt x="9261" y="18626"/>
                  <a:pt x="9337" y="19054"/>
                  <a:pt x="9337" y="19525"/>
                </a:cubicBezTo>
                <a:lnTo>
                  <a:pt x="9337" y="19762"/>
                </a:lnTo>
                <a:cubicBezTo>
                  <a:pt x="9337" y="20234"/>
                  <a:pt x="9261" y="20659"/>
                  <a:pt x="9180" y="20968"/>
                </a:cubicBezTo>
                <a:cubicBezTo>
                  <a:pt x="9100" y="21276"/>
                  <a:pt x="8988" y="21540"/>
                  <a:pt x="8865" y="21540"/>
                </a:cubicBezTo>
                <a:lnTo>
                  <a:pt x="19584" y="21540"/>
                </a:lnTo>
                <a:cubicBezTo>
                  <a:pt x="19588" y="21288"/>
                  <a:pt x="19589" y="21021"/>
                  <a:pt x="19586" y="20732"/>
                </a:cubicBezTo>
                <a:cubicBezTo>
                  <a:pt x="19547" y="17259"/>
                  <a:pt x="19605" y="16667"/>
                  <a:pt x="19896" y="15929"/>
                </a:cubicBezTo>
                <a:cubicBezTo>
                  <a:pt x="20186" y="15190"/>
                  <a:pt x="20303" y="13786"/>
                  <a:pt x="20070" y="13047"/>
                </a:cubicBezTo>
                <a:cubicBezTo>
                  <a:pt x="19838" y="12308"/>
                  <a:pt x="19838" y="12308"/>
                  <a:pt x="19838" y="12308"/>
                </a:cubicBezTo>
                <a:cubicBezTo>
                  <a:pt x="19838" y="12308"/>
                  <a:pt x="20012" y="11865"/>
                  <a:pt x="20283" y="11200"/>
                </a:cubicBezTo>
                <a:cubicBezTo>
                  <a:pt x="20554" y="10534"/>
                  <a:pt x="20496" y="9574"/>
                  <a:pt x="20419" y="8835"/>
                </a:cubicBezTo>
                <a:cubicBezTo>
                  <a:pt x="20341" y="8096"/>
                  <a:pt x="20186" y="6397"/>
                  <a:pt x="20361" y="6101"/>
                </a:cubicBezTo>
                <a:cubicBezTo>
                  <a:pt x="20535" y="5805"/>
                  <a:pt x="20845" y="5066"/>
                  <a:pt x="21116" y="4475"/>
                </a:cubicBezTo>
                <a:cubicBezTo>
                  <a:pt x="21387" y="3884"/>
                  <a:pt x="21600" y="2850"/>
                  <a:pt x="21348" y="1150"/>
                </a:cubicBezTo>
                <a:close/>
              </a:path>
            </a:pathLst>
          </a:custGeom>
          <a:solidFill>
            <a:schemeClr val="accent4">
              <a:lumMod val="75000"/>
            </a:schemeClr>
          </a:solidFill>
          <a:ln w="12700" cap="flat">
            <a:noFill/>
            <a:miter lim="400000"/>
          </a:ln>
          <a:effectLst/>
        </p:spPr>
        <p:txBody>
          <a:bodyPr lIns="20097" tIns="20097" rIns="20097" bIns="20097" anchor="ctr"/>
          <a:lstStyle/>
          <a:p>
            <a:pPr defTabSz="685830">
              <a:defRPr/>
            </a:pPr>
            <a:endParaRPr sz="2400" dirty="0">
              <a:solidFill>
                <a:srgbClr val="424242"/>
              </a:solidFill>
              <a:latin typeface="Lato Light" panose="020F0502020204030203" pitchFamily="34" charset="0"/>
            </a:endParaRPr>
          </a:p>
        </p:txBody>
      </p:sp>
      <p:sp>
        <p:nvSpPr>
          <p:cNvPr id="5" name="TextBox 56">
            <a:extLst>
              <a:ext uri="{FF2B5EF4-FFF2-40B4-BE49-F238E27FC236}">
                <a16:creationId xmlns:a16="http://schemas.microsoft.com/office/drawing/2014/main" id="{67F4C00E-28C2-BF4C-BA90-953930D0A98E}"/>
              </a:ext>
            </a:extLst>
          </p:cNvPr>
          <p:cNvSpPr txBox="1">
            <a:spLocks noChangeArrowheads="1"/>
          </p:cNvSpPr>
          <p:nvPr/>
        </p:nvSpPr>
        <p:spPr bwMode="auto">
          <a:xfrm>
            <a:off x="6362743" y="923988"/>
            <a:ext cx="37491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685800">
              <a:lnSpc>
                <a:spcPct val="90000"/>
              </a:lnSpc>
              <a:spcBef>
                <a:spcPts val="750"/>
              </a:spcBef>
              <a:buFont typeface="Arial" panose="020B0604020202020204" pitchFamily="34" charset="0"/>
              <a:defRPr sz="2400">
                <a:solidFill>
                  <a:srgbClr val="5A5A5A"/>
                </a:solidFill>
                <a:latin typeface="Lato Light"/>
              </a:defRPr>
            </a:lvl1pPr>
            <a:lvl2pPr marL="742950" indent="-285750" defTabSz="685800">
              <a:lnSpc>
                <a:spcPct val="90000"/>
              </a:lnSpc>
              <a:spcBef>
                <a:spcPts val="375"/>
              </a:spcBef>
              <a:buFont typeface="Arial" panose="020B0604020202020204" pitchFamily="34" charset="0"/>
              <a:defRPr sz="2000">
                <a:solidFill>
                  <a:srgbClr val="5A5A5A"/>
                </a:solidFill>
                <a:latin typeface="Lato Light"/>
              </a:defRPr>
            </a:lvl2pPr>
            <a:lvl3pPr marL="1143000" indent="-228600" defTabSz="685800">
              <a:lnSpc>
                <a:spcPct val="90000"/>
              </a:lnSpc>
              <a:spcBef>
                <a:spcPts val="375"/>
              </a:spcBef>
              <a:buFont typeface="Arial" panose="020B0604020202020204" pitchFamily="34" charset="0"/>
              <a:defRPr sz="1600">
                <a:solidFill>
                  <a:srgbClr val="5A5A5A"/>
                </a:solidFill>
                <a:latin typeface="Lato Light"/>
              </a:defRPr>
            </a:lvl3pPr>
            <a:lvl4pPr marL="1600200" indent="-228600" defTabSz="685800">
              <a:lnSpc>
                <a:spcPct val="90000"/>
              </a:lnSpc>
              <a:spcBef>
                <a:spcPts val="375"/>
              </a:spcBef>
              <a:buFont typeface="Arial" panose="020B0604020202020204" pitchFamily="34" charset="0"/>
              <a:defRPr sz="1500">
                <a:solidFill>
                  <a:srgbClr val="5A5A5A"/>
                </a:solidFill>
                <a:latin typeface="Lato Light"/>
              </a:defRPr>
            </a:lvl4pPr>
            <a:lvl5pPr marL="2057400" indent="-228600" defTabSz="685800">
              <a:lnSpc>
                <a:spcPct val="90000"/>
              </a:lnSpc>
              <a:spcBef>
                <a:spcPts val="375"/>
              </a:spcBef>
              <a:buFont typeface="Arial" panose="020B0604020202020204" pitchFamily="34" charset="0"/>
              <a:defRPr sz="1500">
                <a:solidFill>
                  <a:srgbClr val="5A5A5A"/>
                </a:solidFill>
                <a:latin typeface="Lato Light"/>
              </a:defRPr>
            </a:lvl5pPr>
            <a:lvl6pPr marL="25146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6pPr>
            <a:lvl7pPr marL="29718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7pPr>
            <a:lvl8pPr marL="34290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8pPr>
            <a:lvl9pPr marL="38862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9pPr>
          </a:lstStyle>
          <a:p>
            <a:pPr eaLnBrk="1" hangingPunct="1">
              <a:lnSpc>
                <a:spcPct val="100000"/>
              </a:lnSpc>
              <a:spcBef>
                <a:spcPct val="0"/>
              </a:spcBef>
              <a:buFontTx/>
              <a:buNone/>
            </a:pPr>
            <a:r>
              <a:rPr lang="en-US" altLang="en-US" sz="2000" b="1" dirty="0">
                <a:solidFill>
                  <a:srgbClr val="FFFFFF"/>
                </a:solidFill>
                <a:latin typeface="Poppins"/>
                <a:ea typeface="League Spartan"/>
                <a:cs typeface="Poppins"/>
              </a:rPr>
              <a:t>Accounting is accountability</a:t>
            </a:r>
          </a:p>
        </p:txBody>
      </p:sp>
      <p:sp>
        <p:nvSpPr>
          <p:cNvPr id="6" name="TextBox 57">
            <a:extLst>
              <a:ext uri="{FF2B5EF4-FFF2-40B4-BE49-F238E27FC236}">
                <a16:creationId xmlns:a16="http://schemas.microsoft.com/office/drawing/2014/main" id="{3538243A-D5F7-FB4E-87C3-A7335D786734}"/>
              </a:ext>
            </a:extLst>
          </p:cNvPr>
          <p:cNvSpPr txBox="1">
            <a:spLocks noChangeArrowheads="1"/>
          </p:cNvSpPr>
          <p:nvPr/>
        </p:nvSpPr>
        <p:spPr bwMode="auto">
          <a:xfrm>
            <a:off x="6254348" y="2815848"/>
            <a:ext cx="433495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685800">
              <a:lnSpc>
                <a:spcPct val="90000"/>
              </a:lnSpc>
              <a:spcBef>
                <a:spcPts val="750"/>
              </a:spcBef>
              <a:buFont typeface="Arial" panose="020B0604020202020204" pitchFamily="34" charset="0"/>
              <a:defRPr sz="2400">
                <a:solidFill>
                  <a:srgbClr val="5A5A5A"/>
                </a:solidFill>
                <a:latin typeface="Lato Light"/>
              </a:defRPr>
            </a:lvl1pPr>
            <a:lvl2pPr marL="742950" indent="-285750" defTabSz="685800">
              <a:lnSpc>
                <a:spcPct val="90000"/>
              </a:lnSpc>
              <a:spcBef>
                <a:spcPts val="375"/>
              </a:spcBef>
              <a:buFont typeface="Arial" panose="020B0604020202020204" pitchFamily="34" charset="0"/>
              <a:defRPr sz="2000">
                <a:solidFill>
                  <a:srgbClr val="5A5A5A"/>
                </a:solidFill>
                <a:latin typeface="Lato Light"/>
              </a:defRPr>
            </a:lvl2pPr>
            <a:lvl3pPr marL="1143000" indent="-228600" defTabSz="685800">
              <a:lnSpc>
                <a:spcPct val="90000"/>
              </a:lnSpc>
              <a:spcBef>
                <a:spcPts val="375"/>
              </a:spcBef>
              <a:buFont typeface="Arial" panose="020B0604020202020204" pitchFamily="34" charset="0"/>
              <a:defRPr sz="1600">
                <a:solidFill>
                  <a:srgbClr val="5A5A5A"/>
                </a:solidFill>
                <a:latin typeface="Lato Light"/>
              </a:defRPr>
            </a:lvl3pPr>
            <a:lvl4pPr marL="1600200" indent="-228600" defTabSz="685800">
              <a:lnSpc>
                <a:spcPct val="90000"/>
              </a:lnSpc>
              <a:spcBef>
                <a:spcPts val="375"/>
              </a:spcBef>
              <a:buFont typeface="Arial" panose="020B0604020202020204" pitchFamily="34" charset="0"/>
              <a:defRPr sz="1500">
                <a:solidFill>
                  <a:srgbClr val="5A5A5A"/>
                </a:solidFill>
                <a:latin typeface="Lato Light"/>
              </a:defRPr>
            </a:lvl4pPr>
            <a:lvl5pPr marL="2057400" indent="-228600" defTabSz="685800">
              <a:lnSpc>
                <a:spcPct val="90000"/>
              </a:lnSpc>
              <a:spcBef>
                <a:spcPts val="375"/>
              </a:spcBef>
              <a:buFont typeface="Arial" panose="020B0604020202020204" pitchFamily="34" charset="0"/>
              <a:defRPr sz="1500">
                <a:solidFill>
                  <a:srgbClr val="5A5A5A"/>
                </a:solidFill>
                <a:latin typeface="Lato Light"/>
              </a:defRPr>
            </a:lvl5pPr>
            <a:lvl6pPr marL="25146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6pPr>
            <a:lvl7pPr marL="29718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7pPr>
            <a:lvl8pPr marL="34290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8pPr>
            <a:lvl9pPr marL="38862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9pPr>
          </a:lstStyle>
          <a:p>
            <a:pPr eaLnBrk="1" hangingPunct="1">
              <a:lnSpc>
                <a:spcPct val="100000"/>
              </a:lnSpc>
              <a:spcBef>
                <a:spcPct val="0"/>
              </a:spcBef>
              <a:buFontTx/>
              <a:buNone/>
            </a:pPr>
            <a:r>
              <a:rPr lang="en-US" altLang="en-US" sz="1800" b="1" dirty="0">
                <a:solidFill>
                  <a:srgbClr val="FFFFFF"/>
                </a:solidFill>
                <a:latin typeface="Poppins"/>
                <a:ea typeface="League Spartan"/>
                <a:cs typeface="Poppins"/>
              </a:rPr>
              <a:t>Accounting is base for Audit, Tax, Governance, ,Valuation, Credit, investment, Sustenance</a:t>
            </a:r>
          </a:p>
        </p:txBody>
      </p:sp>
      <p:sp>
        <p:nvSpPr>
          <p:cNvPr id="7" name="TextBox 62">
            <a:extLst>
              <a:ext uri="{FF2B5EF4-FFF2-40B4-BE49-F238E27FC236}">
                <a16:creationId xmlns:a16="http://schemas.microsoft.com/office/drawing/2014/main" id="{5A9B7144-C1DE-9648-BE44-79029E213FD7}"/>
              </a:ext>
            </a:extLst>
          </p:cNvPr>
          <p:cNvSpPr txBox="1">
            <a:spLocks noChangeArrowheads="1"/>
          </p:cNvSpPr>
          <p:nvPr/>
        </p:nvSpPr>
        <p:spPr bwMode="auto">
          <a:xfrm>
            <a:off x="6548813" y="4303848"/>
            <a:ext cx="42433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defTabSz="685800">
              <a:lnSpc>
                <a:spcPct val="90000"/>
              </a:lnSpc>
              <a:spcBef>
                <a:spcPts val="750"/>
              </a:spcBef>
              <a:buFont typeface="Arial" panose="020B0604020202020204" pitchFamily="34" charset="0"/>
              <a:defRPr sz="2400">
                <a:solidFill>
                  <a:srgbClr val="5A5A5A"/>
                </a:solidFill>
                <a:latin typeface="Lato Light"/>
              </a:defRPr>
            </a:lvl1pPr>
            <a:lvl2pPr marL="742950" indent="-285750" defTabSz="685800">
              <a:lnSpc>
                <a:spcPct val="90000"/>
              </a:lnSpc>
              <a:spcBef>
                <a:spcPts val="375"/>
              </a:spcBef>
              <a:buFont typeface="Arial" panose="020B0604020202020204" pitchFamily="34" charset="0"/>
              <a:defRPr sz="2000">
                <a:solidFill>
                  <a:srgbClr val="5A5A5A"/>
                </a:solidFill>
                <a:latin typeface="Lato Light"/>
              </a:defRPr>
            </a:lvl2pPr>
            <a:lvl3pPr marL="1143000" indent="-228600" defTabSz="685800">
              <a:lnSpc>
                <a:spcPct val="90000"/>
              </a:lnSpc>
              <a:spcBef>
                <a:spcPts val="375"/>
              </a:spcBef>
              <a:buFont typeface="Arial" panose="020B0604020202020204" pitchFamily="34" charset="0"/>
              <a:defRPr sz="1600">
                <a:solidFill>
                  <a:srgbClr val="5A5A5A"/>
                </a:solidFill>
                <a:latin typeface="Lato Light"/>
              </a:defRPr>
            </a:lvl3pPr>
            <a:lvl4pPr marL="1600200" indent="-228600" defTabSz="685800">
              <a:lnSpc>
                <a:spcPct val="90000"/>
              </a:lnSpc>
              <a:spcBef>
                <a:spcPts val="375"/>
              </a:spcBef>
              <a:buFont typeface="Arial" panose="020B0604020202020204" pitchFamily="34" charset="0"/>
              <a:defRPr sz="1500">
                <a:solidFill>
                  <a:srgbClr val="5A5A5A"/>
                </a:solidFill>
                <a:latin typeface="Lato Light"/>
              </a:defRPr>
            </a:lvl4pPr>
            <a:lvl5pPr marL="2057400" indent="-228600" defTabSz="685800">
              <a:lnSpc>
                <a:spcPct val="90000"/>
              </a:lnSpc>
              <a:spcBef>
                <a:spcPts val="375"/>
              </a:spcBef>
              <a:buFont typeface="Arial" panose="020B0604020202020204" pitchFamily="34" charset="0"/>
              <a:defRPr sz="1500">
                <a:solidFill>
                  <a:srgbClr val="5A5A5A"/>
                </a:solidFill>
                <a:latin typeface="Lato Light"/>
              </a:defRPr>
            </a:lvl5pPr>
            <a:lvl6pPr marL="25146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6pPr>
            <a:lvl7pPr marL="29718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7pPr>
            <a:lvl8pPr marL="34290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8pPr>
            <a:lvl9pPr marL="3886200" indent="-228600" defTabSz="685800" eaLnBrk="0" fontAlgn="base" hangingPunct="0">
              <a:lnSpc>
                <a:spcPct val="90000"/>
              </a:lnSpc>
              <a:spcBef>
                <a:spcPts val="375"/>
              </a:spcBef>
              <a:spcAft>
                <a:spcPct val="0"/>
              </a:spcAft>
              <a:buFont typeface="Arial" panose="020B0604020202020204" pitchFamily="34" charset="0"/>
              <a:defRPr sz="1500">
                <a:solidFill>
                  <a:srgbClr val="5A5A5A"/>
                </a:solidFill>
                <a:latin typeface="Lato Light"/>
              </a:defRPr>
            </a:lvl9pPr>
          </a:lstStyle>
          <a:p>
            <a:pPr eaLnBrk="1" hangingPunct="1">
              <a:lnSpc>
                <a:spcPct val="100000"/>
              </a:lnSpc>
              <a:spcBef>
                <a:spcPct val="0"/>
              </a:spcBef>
              <a:buFontTx/>
              <a:buNone/>
            </a:pPr>
            <a:r>
              <a:rPr lang="en-US" altLang="en-US" sz="2000" b="1" dirty="0">
                <a:solidFill>
                  <a:srgbClr val="FFFFFF"/>
                </a:solidFill>
                <a:latin typeface="Poppins"/>
                <a:ea typeface="League Spartan"/>
                <a:cs typeface="Poppins"/>
              </a:rPr>
              <a:t>FS &amp; Opinion on FS is a communication: should be ONLY truthful and complete</a:t>
            </a:r>
          </a:p>
        </p:txBody>
      </p:sp>
      <p:sp>
        <p:nvSpPr>
          <p:cNvPr id="8" name="Footer Placeholder 1">
            <a:extLst>
              <a:ext uri="{FF2B5EF4-FFF2-40B4-BE49-F238E27FC236}">
                <a16:creationId xmlns:a16="http://schemas.microsoft.com/office/drawing/2014/main" id="{58B5857C-8F9E-4147-9060-447048ECD70A}"/>
              </a:ext>
            </a:extLst>
          </p:cNvPr>
          <p:cNvSpPr txBox="1">
            <a:spLocks/>
          </p:cNvSpPr>
          <p:nvPr/>
        </p:nvSpPr>
        <p:spPr>
          <a:xfrm>
            <a:off x="3463926" y="5703888"/>
            <a:ext cx="1349375" cy="207963"/>
          </a:xfrm>
          <a:prstGeom prst="rect">
            <a:avLst/>
          </a:prstGeom>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defTabSz="685830">
              <a:defRPr/>
            </a:pPr>
            <a:r>
              <a:rPr lang="en-US" sz="1351" dirty="0">
                <a:solidFill>
                  <a:srgbClr val="B3B3B3"/>
                </a:solidFill>
                <a:latin typeface="Poppins"/>
              </a:rPr>
              <a:t>- M P Vijay Kumar</a:t>
            </a:r>
          </a:p>
        </p:txBody>
      </p:sp>
      <p:pic>
        <p:nvPicPr>
          <p:cNvPr id="9" name="Picture 8">
            <a:extLst>
              <a:ext uri="{FF2B5EF4-FFF2-40B4-BE49-F238E27FC236}">
                <a16:creationId xmlns:a16="http://schemas.microsoft.com/office/drawing/2014/main" id="{FFB0C4E0-8211-AA47-BFD1-257EF7D4D1E3}"/>
              </a:ext>
            </a:extLst>
          </p:cNvPr>
          <p:cNvPicPr/>
          <p:nvPr/>
        </p:nvPicPr>
        <p:blipFill rotWithShape="1">
          <a:blip r:embed="rId2"/>
          <a:srcRect l="39731" t="20526" r="41590" b="27550"/>
          <a:stretch/>
        </p:blipFill>
        <p:spPr bwMode="auto">
          <a:xfrm>
            <a:off x="0" y="0"/>
            <a:ext cx="4440361" cy="6361043"/>
          </a:xfrm>
          <a:prstGeom prst="rect">
            <a:avLst/>
          </a:prstGeom>
          <a:ln>
            <a:noFill/>
          </a:ln>
          <a:extLst>
            <a:ext uri="{53640926-AAD7-44D8-BBD7-CCE9431645EC}">
              <a14:shadowObscured xmlns:a14="http://schemas.microsoft.com/office/drawing/2010/main"/>
            </a:ext>
          </a:extLst>
        </p:spPr>
      </p:pic>
      <p:sp>
        <p:nvSpPr>
          <p:cNvPr id="10" name="Title 1">
            <a:extLst>
              <a:ext uri="{FF2B5EF4-FFF2-40B4-BE49-F238E27FC236}">
                <a16:creationId xmlns:a16="http://schemas.microsoft.com/office/drawing/2014/main" id="{591EFC24-A82B-3E46-B3D5-D4B048B9B6EF}"/>
              </a:ext>
            </a:extLst>
          </p:cNvPr>
          <p:cNvSpPr txBox="1">
            <a:spLocks/>
          </p:cNvSpPr>
          <p:nvPr/>
        </p:nvSpPr>
        <p:spPr>
          <a:xfrm>
            <a:off x="0" y="6361043"/>
            <a:ext cx="12192000" cy="496957"/>
          </a:xfrm>
          <a:prstGeom prst="rect">
            <a:avLst/>
          </a:prstGeom>
          <a:solidFill>
            <a:schemeClr val="accent5">
              <a:lumMod val="50000"/>
            </a:schemeClr>
          </a:solidFill>
        </p:spPr>
        <p:style>
          <a:lnRef idx="2">
            <a:schemeClr val="dk1"/>
          </a:lnRef>
          <a:fillRef idx="1">
            <a:schemeClr val="lt1"/>
          </a:fillRef>
          <a:effectRef idx="0">
            <a:schemeClr val="dk1"/>
          </a:effectRef>
          <a:fontRef idx="minor">
            <a:schemeClr val="dk1"/>
          </a:fontRef>
        </p:style>
        <p:txBody>
          <a:bodyPr>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lnSpc>
                <a:spcPct val="110000"/>
              </a:lnSpc>
              <a:spcBef>
                <a:spcPct val="50000"/>
              </a:spcBef>
              <a:defRPr/>
            </a:pPr>
            <a:r>
              <a:rPr lang="en-US" sz="2400" b="1" dirty="0">
                <a:solidFill>
                  <a:schemeClr val="bg1"/>
                </a:solidFill>
              </a:rPr>
              <a:t>GOOD ACCOUNTING  LEADS TO GOOD ECONOMICS</a:t>
            </a:r>
            <a:endParaRPr lang="en-US" sz="1200" b="1" dirty="0">
              <a:solidFill>
                <a:schemeClr val="bg1"/>
              </a:solidFill>
            </a:endParaRPr>
          </a:p>
        </p:txBody>
      </p:sp>
    </p:spTree>
    <p:extLst>
      <p:ext uri="{BB962C8B-B14F-4D97-AF65-F5344CB8AC3E}">
        <p14:creationId xmlns:p14="http://schemas.microsoft.com/office/powerpoint/2010/main" val="1599091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646331"/>
          </a:xfrm>
          <a:prstGeom prst="rect">
            <a:avLst/>
          </a:prstGeom>
          <a:noFill/>
        </p:spPr>
        <p:txBody>
          <a:bodyPr wrap="square" rtlCol="0">
            <a:spAutoFit/>
          </a:bodyPr>
          <a:lstStyle/>
          <a:p>
            <a:pPr algn="ctr"/>
            <a:r>
              <a:rPr lang="en-US" sz="3600" b="1" dirty="0">
                <a:solidFill>
                  <a:schemeClr val="bg1"/>
                </a:solidFill>
                <a:latin typeface="Times New Roman" panose="02020603050405020304" pitchFamily="18" charset="0"/>
                <a:ea typeface="Adobe Gothic Std B" pitchFamily="34" charset="-128"/>
                <a:cs typeface="Times New Roman" panose="02020603050405020304" pitchFamily="18" charset="0"/>
              </a:rPr>
              <a:t>Caution !</a:t>
            </a:r>
            <a:endParaRPr lang="en-US" sz="3200" b="1" dirty="0">
              <a:solidFill>
                <a:schemeClr val="bg1"/>
              </a:solidFill>
              <a:latin typeface="Times New Roman" panose="02020603050405020304" pitchFamily="18" charset="0"/>
              <a:ea typeface="Adobe Gothic Std B" pitchFamily="34" charset="-128"/>
              <a:cs typeface="Times New Roman" panose="02020603050405020304" pitchFamily="18" charset="0"/>
            </a:endParaRPr>
          </a:p>
        </p:txBody>
      </p:sp>
      <p:sp>
        <p:nvSpPr>
          <p:cNvPr id="4" name="TextBox 3"/>
          <p:cNvSpPr txBox="1"/>
          <p:nvPr/>
        </p:nvSpPr>
        <p:spPr>
          <a:xfrm>
            <a:off x="482599" y="2249016"/>
            <a:ext cx="10569714" cy="3046988"/>
          </a:xfrm>
          <a:prstGeom prst="rect">
            <a:avLst/>
          </a:prstGeom>
          <a:noFill/>
        </p:spPr>
        <p:txBody>
          <a:bodyPr wrap="square" rtlCol="0">
            <a:spAutoFit/>
          </a:bodyPr>
          <a:lstStyle/>
          <a:p>
            <a:pPr marL="342900" indent="-342900">
              <a:buFont typeface="Arial" panose="020B0604020202020204" pitchFamily="34" charset="0"/>
              <a:buChar char="•"/>
            </a:pPr>
            <a:r>
              <a:rPr lang="en-US" sz="2400" dirty="0"/>
              <a:t>The AQMM Status (self evaluated) should not be publicized or mentioned on the public domain e.g. on professional documents, visiting Cards, letterheads, or signboards, etc. as it may amount to solicitation in view of the provisions of Chartered Accountants Act, 1949. It should not be disclosed even on a website.</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The level arrived for the firm and reviewed by the peer reviewer shall be hosted on the website of ICAI alongside the peer review details</a:t>
            </a:r>
            <a:endParaRPr lang="en-IN" sz="2400" dirty="0"/>
          </a:p>
        </p:txBody>
      </p:sp>
    </p:spTree>
    <p:extLst>
      <p:ext uri="{BB962C8B-B14F-4D97-AF65-F5344CB8AC3E}">
        <p14:creationId xmlns:p14="http://schemas.microsoft.com/office/powerpoint/2010/main" val="35804829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84775"/>
          </a:xfrm>
          <a:prstGeom prst="rect">
            <a:avLst/>
          </a:prstGeom>
          <a:noFill/>
        </p:spPr>
        <p:txBody>
          <a:bodyPr wrap="square" rtlCol="0">
            <a:spAutoFit/>
          </a:bodyPr>
          <a:lstStyle/>
          <a:p>
            <a:r>
              <a:rPr lang="en-US" sz="3200" b="1" dirty="0">
                <a:solidFill>
                  <a:schemeClr val="bg1"/>
                </a:solidFill>
                <a:latin typeface="Adobe Gothic Std B" pitchFamily="34" charset="-128"/>
                <a:ea typeface="Adobe Gothic Std B" pitchFamily="34" charset="-128"/>
              </a:rPr>
              <a:t>Section 1 - Practice Management - Operation</a:t>
            </a:r>
          </a:p>
        </p:txBody>
      </p:sp>
      <p:graphicFrame>
        <p:nvGraphicFramePr>
          <p:cNvPr id="4" name="Table 3"/>
          <p:cNvGraphicFramePr>
            <a:graphicFrameLocks noGrp="1"/>
          </p:cNvGraphicFramePr>
          <p:nvPr>
            <p:extLst>
              <p:ext uri="{D42A27DB-BD31-4B8C-83A1-F6EECF244321}">
                <p14:modId xmlns:p14="http://schemas.microsoft.com/office/powerpoint/2010/main" val="3869756349"/>
              </p:ext>
            </p:extLst>
          </p:nvPr>
        </p:nvGraphicFramePr>
        <p:xfrm>
          <a:off x="1054580" y="1791096"/>
          <a:ext cx="9041527" cy="4118343"/>
        </p:xfrm>
        <a:graphic>
          <a:graphicData uri="http://schemas.openxmlformats.org/drawingml/2006/table">
            <a:tbl>
              <a:tblPr/>
              <a:tblGrid>
                <a:gridCol w="7638994">
                  <a:extLst>
                    <a:ext uri="{9D8B030D-6E8A-4147-A177-3AD203B41FA5}">
                      <a16:colId xmlns:a16="http://schemas.microsoft.com/office/drawing/2014/main" val="4077280828"/>
                    </a:ext>
                  </a:extLst>
                </a:gridCol>
                <a:gridCol w="1402533">
                  <a:extLst>
                    <a:ext uri="{9D8B030D-6E8A-4147-A177-3AD203B41FA5}">
                      <a16:colId xmlns:a16="http://schemas.microsoft.com/office/drawing/2014/main" val="2249855374"/>
                    </a:ext>
                  </a:extLst>
                </a:gridCol>
              </a:tblGrid>
              <a:tr h="33507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w="12700" cap="flat" cmpd="sng" algn="ctr">
                      <a:solidFill>
                        <a:srgbClr val="1B587C"/>
                      </a:solidFill>
                      <a:prstDash val="solid"/>
                      <a:round/>
                      <a:headEnd type="none" w="med" len="med"/>
                      <a:tailEnd type="none" w="med" len="med"/>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w="12700" cap="flat" cmpd="sng" algn="ctr">
                      <a:solidFill>
                        <a:srgbClr val="1B587C"/>
                      </a:solidFill>
                      <a:prstDash val="solid"/>
                      <a:round/>
                      <a:headEnd type="none" w="med" len="med"/>
                      <a:tailEnd type="none" w="med" len="med"/>
                    </a:lnT>
                    <a:lnB>
                      <a:noFill/>
                    </a:lnB>
                  </a:tcPr>
                </a:tc>
                <a:extLst>
                  <a:ext uri="{0D108BD9-81ED-4DB2-BD59-A6C34878D82A}">
                    <a16:rowId xmlns:a16="http://schemas.microsoft.com/office/drawing/2014/main" val="496582778"/>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3449460662"/>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291206893"/>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3406854100"/>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4140969806"/>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2526796718"/>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834371124"/>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2525934824"/>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419696871"/>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3299805989"/>
                  </a:ext>
                </a:extLst>
              </a:tr>
              <a:tr h="0">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1427913818"/>
                  </a:ext>
                </a:extLst>
              </a:tr>
              <a:tr h="328615">
                <a:tc>
                  <a:txBody>
                    <a:bodyPr/>
                    <a:lstStyle/>
                    <a:p>
                      <a:pPr marL="539750" marR="0" algn="l">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4214622494"/>
                  </a:ext>
                </a:extLst>
              </a:tr>
              <a:tr h="174391">
                <a:tc>
                  <a:txBody>
                    <a:bodyPr/>
                    <a:lstStyle/>
                    <a:p>
                      <a:pPr marL="539750" marR="0" algn="l">
                        <a:lnSpc>
                          <a:spcPts val="1000"/>
                        </a:lnSpc>
                        <a:spcBef>
                          <a:spcPts val="0"/>
                        </a:spcBef>
                        <a:spcAft>
                          <a:spcPts val="0"/>
                        </a:spcAft>
                      </a:pPr>
                      <a:endParaRPr lang="en-US" sz="13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tc>
                  <a:txBody>
                    <a:bodyPr/>
                    <a:lstStyle/>
                    <a:p>
                      <a:pPr marL="539750" marR="0" algn="ctr">
                        <a:lnSpc>
                          <a:spcPts val="1000"/>
                        </a:lnSpc>
                        <a:spcBef>
                          <a:spcPts val="0"/>
                        </a:spcBef>
                        <a:spcAft>
                          <a:spcPts val="0"/>
                        </a:spcAft>
                      </a:pP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a:noFill/>
                    </a:lnB>
                  </a:tcPr>
                </a:tc>
                <a:extLst>
                  <a:ext uri="{0D108BD9-81ED-4DB2-BD59-A6C34878D82A}">
                    <a16:rowId xmlns:a16="http://schemas.microsoft.com/office/drawing/2014/main" val="3841123641"/>
                  </a:ext>
                </a:extLst>
              </a:tr>
              <a:tr h="174391">
                <a:tc>
                  <a:txBody>
                    <a:bodyPr/>
                    <a:lstStyle/>
                    <a:p>
                      <a:pPr marL="539750" marR="0" algn="l">
                        <a:lnSpc>
                          <a:spcPts val="1000"/>
                        </a:lnSpc>
                        <a:spcBef>
                          <a:spcPts val="0"/>
                        </a:spcBef>
                        <a:spcAft>
                          <a:spcPts val="0"/>
                        </a:spcAft>
                      </a:pPr>
                      <a:r>
                        <a:rPr lang="en-IN" sz="1300" b="1" dirty="0">
                          <a:effectLst/>
                          <a:latin typeface="Calibri" panose="020F0502020204030204" pitchFamily="34" charset="0"/>
                          <a:ea typeface="Times New Roman" panose="02020603050405020304" pitchFamily="18" charset="0"/>
                          <a:cs typeface="Calibri" panose="020F0502020204030204" pitchFamily="34" charset="0"/>
                        </a:rPr>
                        <a:t> </a:t>
                      </a: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w="12700" cap="flat" cmpd="sng" algn="ctr">
                      <a:solidFill>
                        <a:srgbClr val="1B587C"/>
                      </a:solidFill>
                      <a:prstDash val="solid"/>
                      <a:round/>
                      <a:headEnd type="none" w="med" len="med"/>
                      <a:tailEnd type="none" w="med" len="med"/>
                    </a:lnB>
                  </a:tcPr>
                </a:tc>
                <a:tc>
                  <a:txBody>
                    <a:bodyPr/>
                    <a:lstStyle/>
                    <a:p>
                      <a:pPr marL="539750" marR="0" algn="l">
                        <a:lnSpc>
                          <a:spcPts val="1000"/>
                        </a:lnSpc>
                        <a:spcBef>
                          <a:spcPts val="0"/>
                        </a:spcBef>
                        <a:spcAft>
                          <a:spcPts val="0"/>
                        </a:spcAft>
                      </a:pPr>
                      <a:r>
                        <a:rPr lang="en-IN" sz="1300" b="1" dirty="0">
                          <a:effectLst/>
                          <a:latin typeface="Calibri" panose="020F0502020204030204" pitchFamily="34" charset="0"/>
                          <a:ea typeface="Times New Roman" panose="02020603050405020304" pitchFamily="18" charset="0"/>
                          <a:cs typeface="Calibri" panose="020F0502020204030204" pitchFamily="34" charset="0"/>
                        </a:rPr>
                        <a:t> </a:t>
                      </a:r>
                      <a:endParaRPr lang="en-US" sz="13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nchor="ctr">
                    <a:lnL>
                      <a:noFill/>
                    </a:lnL>
                    <a:lnR>
                      <a:noFill/>
                    </a:lnR>
                    <a:lnT>
                      <a:noFill/>
                    </a:lnT>
                    <a:lnB w="12700" cap="flat" cmpd="sng" algn="ctr">
                      <a:solidFill>
                        <a:srgbClr val="1B587C"/>
                      </a:solidFill>
                      <a:prstDash val="solid"/>
                      <a:round/>
                      <a:headEnd type="none" w="med" len="med"/>
                      <a:tailEnd type="none" w="med" len="med"/>
                    </a:lnB>
                  </a:tcPr>
                </a:tc>
                <a:extLst>
                  <a:ext uri="{0D108BD9-81ED-4DB2-BD59-A6C34878D82A}">
                    <a16:rowId xmlns:a16="http://schemas.microsoft.com/office/drawing/2014/main" val="700959897"/>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193281475"/>
              </p:ext>
            </p:extLst>
          </p:nvPr>
        </p:nvGraphicFramePr>
        <p:xfrm>
          <a:off x="1054580" y="2002757"/>
          <a:ext cx="9041527" cy="3906682"/>
        </p:xfrm>
        <a:graphic>
          <a:graphicData uri="http://schemas.openxmlformats.org/drawingml/2006/table">
            <a:tbl>
              <a:tblPr>
                <a:tableStyleId>{5C22544A-7EE6-4342-B048-85BDC9FD1C3A}</a:tableStyleId>
              </a:tblPr>
              <a:tblGrid>
                <a:gridCol w="7015791">
                  <a:extLst>
                    <a:ext uri="{9D8B030D-6E8A-4147-A177-3AD203B41FA5}">
                      <a16:colId xmlns:a16="http://schemas.microsoft.com/office/drawing/2014/main" val="3041293028"/>
                    </a:ext>
                  </a:extLst>
                </a:gridCol>
                <a:gridCol w="2025736">
                  <a:extLst>
                    <a:ext uri="{9D8B030D-6E8A-4147-A177-3AD203B41FA5}">
                      <a16:colId xmlns:a16="http://schemas.microsoft.com/office/drawing/2014/main" val="973300143"/>
                    </a:ext>
                  </a:extLst>
                </a:gridCol>
              </a:tblGrid>
              <a:tr h="296654">
                <a:tc>
                  <a:txBody>
                    <a:bodyPr/>
                    <a:lstStyle/>
                    <a:p>
                      <a:pPr marL="0" marR="0">
                        <a:lnSpc>
                          <a:spcPct val="107000"/>
                        </a:lnSpc>
                        <a:spcBef>
                          <a:spcPts val="0"/>
                        </a:spcBef>
                        <a:spcAft>
                          <a:spcPts val="0"/>
                        </a:spcAft>
                      </a:pPr>
                      <a:r>
                        <a:rPr lang="en-IN" sz="1600" b="1" dirty="0">
                          <a:effectLst/>
                          <a:latin typeface="Calibri" panose="020F0502020204030204" pitchFamily="34" charset="0"/>
                          <a:cs typeface="Calibri" panose="020F0502020204030204" pitchFamily="34" charset="0"/>
                        </a:rPr>
                        <a:t>Evaluation Criteria</a:t>
                      </a:r>
                      <a:endParaRPr lang="en-US" sz="1600" b="1"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0" marR="0">
                        <a:lnSpc>
                          <a:spcPct val="107000"/>
                        </a:lnSpc>
                        <a:spcBef>
                          <a:spcPts val="0"/>
                        </a:spcBef>
                        <a:spcAft>
                          <a:spcPts val="0"/>
                        </a:spcAft>
                      </a:pPr>
                      <a:r>
                        <a:rPr lang="en-IN" sz="1600" b="1" dirty="0">
                          <a:effectLst/>
                          <a:latin typeface="Calibri" panose="020F0502020204030204" pitchFamily="34" charset="0"/>
                          <a:cs typeface="Calibri" panose="020F0502020204030204" pitchFamily="34" charset="0"/>
                        </a:rPr>
                        <a:t>             Max Scores</a:t>
                      </a:r>
                      <a:endParaRPr lang="en-US" sz="1600" b="1"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extLst>
                  <a:ext uri="{0D108BD9-81ED-4DB2-BD59-A6C34878D82A}">
                    <a16:rowId xmlns:a16="http://schemas.microsoft.com/office/drawing/2014/main" val="924438514"/>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1.1. Practice Areas  of the Firm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12</a:t>
                      </a:r>
                    </a:p>
                  </a:txBody>
                  <a:tcPr marL="9525" marR="9525" marT="9525" marB="0">
                    <a:noFill/>
                  </a:tcPr>
                </a:tc>
                <a:extLst>
                  <a:ext uri="{0D108BD9-81ED-4DB2-BD59-A6C34878D82A}">
                    <a16:rowId xmlns:a16="http://schemas.microsoft.com/office/drawing/2014/main" val="4274078286"/>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1.2. Workflow - Practice Manuals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16</a:t>
                      </a:r>
                    </a:p>
                  </a:txBody>
                  <a:tcPr marL="9525" marR="9525" marT="9525" marB="0">
                    <a:noFill/>
                  </a:tcPr>
                </a:tc>
                <a:extLst>
                  <a:ext uri="{0D108BD9-81ED-4DB2-BD59-A6C34878D82A}">
                    <a16:rowId xmlns:a16="http://schemas.microsoft.com/office/drawing/2014/main" val="3662789591"/>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1.3. Quality Review Manuals or Audit Tool</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24</a:t>
                      </a:r>
                    </a:p>
                  </a:txBody>
                  <a:tcPr marL="9525" marR="9525" marT="9525" marB="0">
                    <a:noFill/>
                  </a:tcPr>
                </a:tc>
                <a:extLst>
                  <a:ext uri="{0D108BD9-81ED-4DB2-BD59-A6C34878D82A}">
                    <a16:rowId xmlns:a16="http://schemas.microsoft.com/office/drawing/2014/main" val="1785108148"/>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1.4.  Service Delivery - Effort monitoring</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36</a:t>
                      </a:r>
                    </a:p>
                  </a:txBody>
                  <a:tcPr marL="9525" marR="9525" marT="9525" marB="0">
                    <a:noFill/>
                  </a:tcPr>
                </a:tc>
                <a:extLst>
                  <a:ext uri="{0D108BD9-81ED-4DB2-BD59-A6C34878D82A}">
                    <a16:rowId xmlns:a16="http://schemas.microsoft.com/office/drawing/2014/main" val="1854079000"/>
                  </a:ext>
                </a:extLst>
              </a:tr>
              <a:tr h="296654">
                <a:tc>
                  <a:txBody>
                    <a:bodyPr/>
                    <a:lstStyle/>
                    <a:p>
                      <a:pPr marL="0" marR="0">
                        <a:lnSpc>
                          <a:spcPct val="107000"/>
                        </a:lnSpc>
                        <a:spcBef>
                          <a:spcPts val="0"/>
                        </a:spcBef>
                        <a:spcAft>
                          <a:spcPts val="0"/>
                        </a:spcAft>
                      </a:pPr>
                      <a:r>
                        <a:rPr lang="en-IN" sz="1600" b="1" dirty="0">
                          <a:solidFill>
                            <a:srgbClr val="C00000"/>
                          </a:solidFill>
                          <a:effectLst/>
                          <a:latin typeface="Calibri" panose="020F0502020204030204" pitchFamily="34" charset="0"/>
                          <a:cs typeface="Calibri" panose="020F0502020204030204" pitchFamily="34" charset="0"/>
                        </a:rPr>
                        <a:t>1.5.  Quality Control </a:t>
                      </a:r>
                      <a:endParaRPr lang="en-US"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IN"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80</a:t>
                      </a:r>
                      <a:endParaRPr lang="en-US"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extLst>
                  <a:ext uri="{0D108BD9-81ED-4DB2-BD59-A6C34878D82A}">
                    <a16:rowId xmlns:a16="http://schemas.microsoft.com/office/drawing/2014/main" val="872577472"/>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1.6. Benchmarking of Service delivery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16</a:t>
                      </a:r>
                    </a:p>
                  </a:txBody>
                  <a:tcPr marL="9525" marR="9525" marT="9525" marB="0">
                    <a:noFill/>
                  </a:tcPr>
                </a:tc>
                <a:extLst>
                  <a:ext uri="{0D108BD9-81ED-4DB2-BD59-A6C34878D82A}">
                    <a16:rowId xmlns:a16="http://schemas.microsoft.com/office/drawing/2014/main" val="3642405134"/>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1.7. Client Sensitisation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IN" sz="1600" dirty="0">
                          <a:effectLst/>
                          <a:latin typeface="Calibri" panose="020F0502020204030204" pitchFamily="34" charset="0"/>
                          <a:ea typeface="Calibri" panose="020F0502020204030204" pitchFamily="34" charset="0"/>
                          <a:cs typeface="Calibri" panose="020F0502020204030204" pitchFamily="34" charset="0"/>
                        </a:rPr>
                        <a:t>16</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extLst>
                  <a:ext uri="{0D108BD9-81ED-4DB2-BD59-A6C34878D82A}">
                    <a16:rowId xmlns:a16="http://schemas.microsoft.com/office/drawing/2014/main" val="3409074073"/>
                  </a:ext>
                </a:extLst>
              </a:tr>
              <a:tr h="296654">
                <a:tc>
                  <a:txBody>
                    <a:bodyPr/>
                    <a:lstStyle/>
                    <a:p>
                      <a:pPr marL="0" marR="0">
                        <a:lnSpc>
                          <a:spcPct val="107000"/>
                        </a:lnSpc>
                        <a:spcBef>
                          <a:spcPts val="0"/>
                        </a:spcBef>
                        <a:spcAft>
                          <a:spcPts val="0"/>
                        </a:spcAft>
                      </a:pPr>
                      <a:r>
                        <a:rPr lang="en-IN" sz="1600" b="1" dirty="0">
                          <a:solidFill>
                            <a:srgbClr val="C00000"/>
                          </a:solidFill>
                          <a:effectLst/>
                          <a:latin typeface="Calibri" panose="020F0502020204030204" pitchFamily="34" charset="0"/>
                          <a:cs typeface="Calibri" panose="020F0502020204030204" pitchFamily="34" charset="0"/>
                        </a:rPr>
                        <a:t>1.8. Technology Adoption </a:t>
                      </a:r>
                      <a:endParaRPr lang="en-US"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IN"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64</a:t>
                      </a:r>
                      <a:endParaRPr lang="en-US"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extLst>
                  <a:ext uri="{0D108BD9-81ED-4DB2-BD59-A6C34878D82A}">
                    <a16:rowId xmlns:a16="http://schemas.microsoft.com/office/drawing/2014/main" val="4121529347"/>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1.9.  Revenue, Budgeting &amp; Pricing  </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IN" sz="1600" dirty="0">
                          <a:effectLst/>
                          <a:latin typeface="Calibri" panose="020F0502020204030204" pitchFamily="34" charset="0"/>
                          <a:ea typeface="Calibri" panose="020F0502020204030204" pitchFamily="34" charset="0"/>
                          <a:cs typeface="Calibri" panose="020F0502020204030204" pitchFamily="34" charset="0"/>
                        </a:rPr>
                        <a:t>16</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extLst>
                  <a:ext uri="{0D108BD9-81ED-4DB2-BD59-A6C34878D82A}">
                    <a16:rowId xmlns:a16="http://schemas.microsoft.com/office/drawing/2014/main" val="171063855"/>
                  </a:ext>
                </a:extLst>
              </a:tr>
              <a:tr h="643488">
                <a:tc>
                  <a:txBody>
                    <a:bodyPr/>
                    <a:lstStyle/>
                    <a:p>
                      <a:pPr marL="0" marR="0">
                        <a:lnSpc>
                          <a:spcPct val="107000"/>
                        </a:lnSpc>
                        <a:spcBef>
                          <a:spcPts val="0"/>
                        </a:spcBef>
                        <a:spcAft>
                          <a:spcPts val="0"/>
                        </a:spcAft>
                      </a:pP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extLst>
                  <a:ext uri="{0D108BD9-81ED-4DB2-BD59-A6C34878D82A}">
                    <a16:rowId xmlns:a16="http://schemas.microsoft.com/office/drawing/2014/main" val="372436672"/>
                  </a:ext>
                </a:extLst>
              </a:tr>
              <a:tr h="296654">
                <a:tc>
                  <a:txBody>
                    <a:bodyPr/>
                    <a:lstStyle/>
                    <a:p>
                      <a:pPr marL="0" marR="0">
                        <a:lnSpc>
                          <a:spcPct val="107000"/>
                        </a:lnSpc>
                        <a:spcBef>
                          <a:spcPts val="0"/>
                        </a:spcBef>
                        <a:spcAft>
                          <a:spcPts val="0"/>
                        </a:spcAft>
                      </a:pPr>
                      <a:r>
                        <a:rPr lang="en-IN" sz="1600" dirty="0">
                          <a:effectLst/>
                          <a:latin typeface="Calibri" panose="020F0502020204030204" pitchFamily="34" charset="0"/>
                          <a:cs typeface="Calibri" panose="020F0502020204030204" pitchFamily="34" charset="0"/>
                        </a:rPr>
                        <a:t>Total of Section 1.</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oFill/>
                  </a:tcPr>
                </a:tc>
                <a:tc>
                  <a:txBody>
                    <a:bodyPr/>
                    <a:lstStyle/>
                    <a:p>
                      <a:pPr marL="539750" marR="0" algn="ctr">
                        <a:lnSpc>
                          <a:spcPts val="1000"/>
                        </a:lnSpc>
                        <a:spcBef>
                          <a:spcPts val="0"/>
                        </a:spcBef>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280</a:t>
                      </a:r>
                    </a:p>
                  </a:txBody>
                  <a:tcPr marL="9525" marR="9525" marT="9525" marB="0">
                    <a:noFill/>
                  </a:tcPr>
                </a:tc>
                <a:extLst>
                  <a:ext uri="{0D108BD9-81ED-4DB2-BD59-A6C34878D82A}">
                    <a16:rowId xmlns:a16="http://schemas.microsoft.com/office/drawing/2014/main" val="2512225202"/>
                  </a:ext>
                </a:extLst>
              </a:tr>
            </a:tbl>
          </a:graphicData>
        </a:graphic>
      </p:graphicFrame>
    </p:spTree>
    <p:extLst>
      <p:ext uri="{BB962C8B-B14F-4D97-AF65-F5344CB8AC3E}">
        <p14:creationId xmlns:p14="http://schemas.microsoft.com/office/powerpoint/2010/main" val="4058653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84775"/>
          </a:xfrm>
          <a:prstGeom prst="rect">
            <a:avLst/>
          </a:prstGeom>
          <a:noFill/>
        </p:spPr>
        <p:txBody>
          <a:bodyPr wrap="square" rtlCol="0">
            <a:spAutoFit/>
          </a:bodyPr>
          <a:lstStyle/>
          <a:p>
            <a:r>
              <a:rPr lang="en-US" sz="3200" b="1" dirty="0">
                <a:solidFill>
                  <a:schemeClr val="bg1"/>
                </a:solidFill>
                <a:latin typeface="Adobe Gothic Std B" pitchFamily="34" charset="-128"/>
                <a:ea typeface="Adobe Gothic Std B" pitchFamily="34" charset="-128"/>
              </a:rPr>
              <a:t>Section 2 – Human Resource Management</a:t>
            </a:r>
          </a:p>
        </p:txBody>
      </p:sp>
      <p:graphicFrame>
        <p:nvGraphicFramePr>
          <p:cNvPr id="6" name="Table 5"/>
          <p:cNvGraphicFramePr>
            <a:graphicFrameLocks noGrp="1"/>
          </p:cNvGraphicFramePr>
          <p:nvPr>
            <p:extLst>
              <p:ext uri="{D42A27DB-BD31-4B8C-83A1-F6EECF244321}">
                <p14:modId xmlns:p14="http://schemas.microsoft.com/office/powerpoint/2010/main" val="2013000992"/>
              </p:ext>
            </p:extLst>
          </p:nvPr>
        </p:nvGraphicFramePr>
        <p:xfrm>
          <a:off x="1206631" y="2554663"/>
          <a:ext cx="8964891" cy="2863442"/>
        </p:xfrm>
        <a:graphic>
          <a:graphicData uri="http://schemas.openxmlformats.org/drawingml/2006/table">
            <a:tbl>
              <a:tblPr/>
              <a:tblGrid>
                <a:gridCol w="7388729">
                  <a:extLst>
                    <a:ext uri="{9D8B030D-6E8A-4147-A177-3AD203B41FA5}">
                      <a16:colId xmlns:a16="http://schemas.microsoft.com/office/drawing/2014/main" val="1143793078"/>
                    </a:ext>
                  </a:extLst>
                </a:gridCol>
                <a:gridCol w="1576162">
                  <a:extLst>
                    <a:ext uri="{9D8B030D-6E8A-4147-A177-3AD203B41FA5}">
                      <a16:colId xmlns:a16="http://schemas.microsoft.com/office/drawing/2014/main" val="28285191"/>
                    </a:ext>
                  </a:extLst>
                </a:gridCol>
              </a:tblGrid>
              <a:tr h="427688">
                <a:tc>
                  <a:txBody>
                    <a:bodyPr/>
                    <a:lstStyle/>
                    <a:p>
                      <a:pPr marL="0" marR="0">
                        <a:spcBef>
                          <a:spcPts val="0"/>
                        </a:spcBef>
                        <a:spcAft>
                          <a:spcPts val="0"/>
                        </a:spcAft>
                      </a:pPr>
                      <a:r>
                        <a:rPr lang="en-IN" sz="1600" b="1" dirty="0">
                          <a:effectLst/>
                          <a:latin typeface="Calibri" panose="020F0502020204030204" pitchFamily="34" charset="0"/>
                          <a:ea typeface="Times New Roman" panose="02020603050405020304" pitchFamily="18" charset="0"/>
                          <a:cs typeface="Calibri" panose="020F0502020204030204" pitchFamily="34" charset="0"/>
                        </a:rPr>
                        <a:t>                   Evaluation Criteria</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w="12700" cap="flat" cmpd="sng" algn="ctr">
                      <a:solidFill>
                        <a:srgbClr val="F07F09"/>
                      </a:solidFill>
                      <a:prstDash val="solid"/>
                      <a:round/>
                      <a:headEnd type="none" w="med" len="med"/>
                      <a:tailEnd type="none" w="med" len="med"/>
                    </a:lnT>
                    <a:lnB>
                      <a:noFill/>
                    </a:lnB>
                  </a:tcPr>
                </a:tc>
                <a:tc>
                  <a:txBody>
                    <a:bodyPr/>
                    <a:lstStyle/>
                    <a:p>
                      <a:pPr marL="0" marR="0">
                        <a:spcBef>
                          <a:spcPts val="0"/>
                        </a:spcBef>
                        <a:spcAft>
                          <a:spcPts val="0"/>
                        </a:spcAft>
                      </a:pPr>
                      <a:r>
                        <a:rPr lang="en-IN" sz="1600" b="1" dirty="0">
                          <a:effectLst/>
                          <a:latin typeface="Calibri" panose="020F0502020204030204" pitchFamily="34" charset="0"/>
                          <a:ea typeface="Times New Roman" panose="02020603050405020304" pitchFamily="18" charset="0"/>
                          <a:cs typeface="Calibri" panose="020F0502020204030204" pitchFamily="34" charset="0"/>
                        </a:rPr>
                        <a:t>Max Scores</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w="12700" cap="flat" cmpd="sng" algn="ctr">
                      <a:solidFill>
                        <a:srgbClr val="F07F09"/>
                      </a:solidFill>
                      <a:prstDash val="solid"/>
                      <a:round/>
                      <a:headEnd type="none" w="med" len="med"/>
                      <a:tailEnd type="none" w="med" len="med"/>
                    </a:lnT>
                    <a:lnB>
                      <a:noFill/>
                    </a:lnB>
                  </a:tcPr>
                </a:tc>
                <a:extLst>
                  <a:ext uri="{0D108BD9-81ED-4DB2-BD59-A6C34878D82A}">
                    <a16:rowId xmlns:a16="http://schemas.microsoft.com/office/drawing/2014/main" val="3464797989"/>
                  </a:ext>
                </a:extLst>
              </a:tr>
              <a:tr h="340106">
                <a:tc>
                  <a:txBody>
                    <a:bodyPr/>
                    <a:lstStyle/>
                    <a:p>
                      <a:pPr marL="0" marR="0">
                        <a:spcBef>
                          <a:spcPts val="0"/>
                        </a:spcBef>
                        <a:spcAft>
                          <a:spcPts val="0"/>
                        </a:spcAft>
                      </a:pPr>
                      <a:r>
                        <a:rPr lang="en-IN" sz="1600" dirty="0">
                          <a:effectLst/>
                          <a:latin typeface="Calibri" panose="020F0502020204030204" pitchFamily="34" charset="0"/>
                          <a:ea typeface="Times New Roman" panose="02020603050405020304" pitchFamily="18" charset="0"/>
                          <a:cs typeface="Calibri" panose="020F0502020204030204" pitchFamily="34" charset="0"/>
                        </a:rPr>
                        <a:t>                   2.1. Resource Planning &amp; Monitoring as per firm’s policy</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tc>
                  <a:txBody>
                    <a:bodyPr/>
                    <a:lstStyle/>
                    <a:p>
                      <a:pPr marL="0" marR="0" algn="ctr">
                        <a:spcBef>
                          <a:spcPts val="0"/>
                        </a:spcBef>
                        <a:spcAft>
                          <a:spcPts val="0"/>
                        </a:spcAft>
                      </a:pPr>
                      <a:r>
                        <a:rPr lang="en-US" sz="1600" dirty="0">
                          <a:effectLst/>
                          <a:latin typeface="Calibri" panose="020F0502020204030204" pitchFamily="34" charset="0"/>
                          <a:ea typeface="Times New Roman" panose="02020603050405020304" pitchFamily="18" charset="0"/>
                          <a:cs typeface="Calibri" panose="020F0502020204030204" pitchFamily="34" charset="0"/>
                        </a:rPr>
                        <a:t>28 </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extLst>
                  <a:ext uri="{0D108BD9-81ED-4DB2-BD59-A6C34878D82A}">
                    <a16:rowId xmlns:a16="http://schemas.microsoft.com/office/drawing/2014/main" val="798742157"/>
                  </a:ext>
                </a:extLst>
              </a:tr>
              <a:tr h="340106">
                <a:tc>
                  <a:txBody>
                    <a:bodyPr/>
                    <a:lstStyle/>
                    <a:p>
                      <a:pPr marL="0" marR="0">
                        <a:spcBef>
                          <a:spcPts val="0"/>
                        </a:spcBef>
                        <a:spcAft>
                          <a:spcPts val="0"/>
                        </a:spcAft>
                      </a:pPr>
                      <a:r>
                        <a:rPr lang="en-IN" sz="1600" dirty="0">
                          <a:effectLst/>
                          <a:latin typeface="Calibri" panose="020F0502020204030204" pitchFamily="34" charset="0"/>
                          <a:ea typeface="Times New Roman" panose="02020603050405020304" pitchFamily="18" charset="0"/>
                          <a:cs typeface="Calibri" panose="020F0502020204030204" pitchFamily="34" charset="0"/>
                        </a:rPr>
                        <a:t>                   2.2. Employee Training &amp; Development </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tc>
                  <a:txBody>
                    <a:bodyPr/>
                    <a:lstStyle/>
                    <a:p>
                      <a:pPr marL="0" marR="0" algn="ctr">
                        <a:spcBef>
                          <a:spcPts val="0"/>
                        </a:spcBef>
                        <a:spcAft>
                          <a:spcPts val="0"/>
                        </a:spcAft>
                      </a:pPr>
                      <a:r>
                        <a:rPr lang="en-IN" sz="1600" dirty="0">
                          <a:effectLst/>
                          <a:latin typeface="Calibri" panose="020F0502020204030204" pitchFamily="34" charset="0"/>
                          <a:ea typeface="Calibri" panose="020F0502020204030204" pitchFamily="34" charset="0"/>
                          <a:cs typeface="Calibri" panose="020F0502020204030204" pitchFamily="34" charset="0"/>
                        </a:rPr>
                        <a:t>44</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extLst>
                  <a:ext uri="{0D108BD9-81ED-4DB2-BD59-A6C34878D82A}">
                    <a16:rowId xmlns:a16="http://schemas.microsoft.com/office/drawing/2014/main" val="578964070"/>
                  </a:ext>
                </a:extLst>
              </a:tr>
              <a:tr h="390763">
                <a:tc>
                  <a:txBody>
                    <a:bodyPr/>
                    <a:lstStyle/>
                    <a:p>
                      <a:pPr marL="0" marR="0">
                        <a:spcBef>
                          <a:spcPts val="0"/>
                        </a:spcBef>
                        <a:spcAft>
                          <a:spcPts val="0"/>
                        </a:spcAft>
                      </a:pPr>
                      <a:r>
                        <a:rPr lang="fr-FR" sz="1600" b="1"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                   2.3. Resource Turnover &amp; Compensation Management</a:t>
                      </a:r>
                    </a:p>
                  </a:txBody>
                  <a:tcPr marL="9525" marR="9525" marT="9525" marB="0">
                    <a:lnL>
                      <a:noFill/>
                    </a:lnL>
                    <a:lnR>
                      <a:noFill/>
                    </a:lnR>
                    <a:lnT>
                      <a:noFill/>
                    </a:lnT>
                    <a:lnB>
                      <a:noFill/>
                    </a:lnB>
                  </a:tcPr>
                </a:tc>
                <a:tc>
                  <a:txBody>
                    <a:bodyPr/>
                    <a:lstStyle/>
                    <a:p>
                      <a:pPr marL="0" marR="0" algn="ctr">
                        <a:spcBef>
                          <a:spcPts val="0"/>
                        </a:spcBef>
                        <a:spcAft>
                          <a:spcPts val="0"/>
                        </a:spcAft>
                      </a:pPr>
                      <a:r>
                        <a:rPr lang="en-IN"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104</a:t>
                      </a:r>
                      <a:endParaRPr lang="en-US" sz="1600" b="1" dirty="0">
                        <a:solidFill>
                          <a:srgbClr val="C0000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extLst>
                  <a:ext uri="{0D108BD9-81ED-4DB2-BD59-A6C34878D82A}">
                    <a16:rowId xmlns:a16="http://schemas.microsoft.com/office/drawing/2014/main" val="3780134457"/>
                  </a:ext>
                </a:extLst>
              </a:tr>
              <a:tr h="202883">
                <a:tc>
                  <a:txBody>
                    <a:bodyPr/>
                    <a:lstStyle/>
                    <a:p>
                      <a:pPr marL="0" marR="0">
                        <a:spcBef>
                          <a:spcPts val="0"/>
                        </a:spcBef>
                        <a:spcAft>
                          <a:spcPts val="0"/>
                        </a:spcAft>
                      </a:pPr>
                      <a:r>
                        <a:rPr lang="en-IN" sz="1600" dirty="0">
                          <a:effectLst/>
                          <a:latin typeface="Calibri" panose="020F0502020204030204" pitchFamily="34" charset="0"/>
                          <a:ea typeface="Times New Roman" panose="02020603050405020304" pitchFamily="18" charset="0"/>
                          <a:cs typeface="Calibri" panose="020F0502020204030204" pitchFamily="34" charset="0"/>
                        </a:rPr>
                        <a:t>                   2.4. Qualification Skill Set of employees and use of expert</a:t>
                      </a:r>
                    </a:p>
                    <a:p>
                      <a:pPr marL="0" marR="0">
                        <a:spcBef>
                          <a:spcPts val="0"/>
                        </a:spcBef>
                        <a:spcAft>
                          <a:spcPts val="0"/>
                        </a:spcAft>
                      </a:pPr>
                      <a:endParaRPr lang="en-IN"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9525" marR="9525" marT="9525" marB="0">
                    <a:lnL>
                      <a:noFill/>
                    </a:lnL>
                    <a:lnR>
                      <a:noFill/>
                    </a:lnR>
                    <a:lnT>
                      <a:noFill/>
                    </a:lnT>
                    <a:lnB>
                      <a:noFill/>
                    </a:lnB>
                  </a:tcPr>
                </a:tc>
                <a:tc rowSpan="2">
                  <a:txBody>
                    <a:bodyPr/>
                    <a:lstStyle/>
                    <a:p>
                      <a:pPr marL="0" marR="0" algn="ctr">
                        <a:spcBef>
                          <a:spcPts val="0"/>
                        </a:spcBef>
                        <a:spcAft>
                          <a:spcPts val="0"/>
                        </a:spcAft>
                      </a:pPr>
                      <a:r>
                        <a:rPr lang="en-IN" sz="1600" dirty="0">
                          <a:effectLst/>
                          <a:latin typeface="Calibri" panose="020F0502020204030204" pitchFamily="34" charset="0"/>
                          <a:ea typeface="Calibri" panose="020F0502020204030204" pitchFamily="34" charset="0"/>
                          <a:cs typeface="Calibri" panose="020F0502020204030204" pitchFamily="34" charset="0"/>
                        </a:rPr>
                        <a:t>32</a:t>
                      </a:r>
                    </a:p>
                    <a:p>
                      <a:pPr marL="0" marR="0" algn="ctr">
                        <a:spcBef>
                          <a:spcPts val="0"/>
                        </a:spcBef>
                        <a:spcAft>
                          <a:spcPts val="0"/>
                        </a:spcAft>
                      </a:pPr>
                      <a:endParaRPr lang="en-IN" sz="1600" dirty="0">
                        <a:effectLst/>
                        <a:latin typeface="Calibri" panose="020F0502020204030204" pitchFamily="34" charset="0"/>
                        <a:ea typeface="Calibri" panose="020F0502020204030204" pitchFamily="34" charset="0"/>
                        <a:cs typeface="Calibri" panose="020F0502020204030204" pitchFamily="34" charset="0"/>
                      </a:endParaRPr>
                    </a:p>
                    <a:p>
                      <a:pPr marL="0" marR="0" algn="ctr">
                        <a:spcBef>
                          <a:spcPts val="0"/>
                        </a:spcBef>
                        <a:spcAft>
                          <a:spcPts val="0"/>
                        </a:spcAft>
                      </a:pPr>
                      <a:r>
                        <a:rPr lang="en-IN" sz="1600" dirty="0">
                          <a:effectLst/>
                          <a:latin typeface="Calibri" panose="020F0502020204030204" pitchFamily="34" charset="0"/>
                          <a:ea typeface="Calibri" panose="020F0502020204030204" pitchFamily="34" charset="0"/>
                          <a:cs typeface="Calibri" panose="020F0502020204030204" pitchFamily="34" charset="0"/>
                        </a:rPr>
                        <a:t>32</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extLst>
                  <a:ext uri="{0D108BD9-81ED-4DB2-BD59-A6C34878D82A}">
                    <a16:rowId xmlns:a16="http://schemas.microsoft.com/office/drawing/2014/main" val="905078003"/>
                  </a:ext>
                </a:extLst>
              </a:tr>
              <a:tr h="0">
                <a:tc>
                  <a:txBody>
                    <a:bodyPr/>
                    <a:lstStyle/>
                    <a:p>
                      <a:pPr marL="0" marR="0">
                        <a:spcBef>
                          <a:spcPts val="0"/>
                        </a:spcBef>
                        <a:spcAft>
                          <a:spcPts val="0"/>
                        </a:spcAft>
                      </a:pPr>
                      <a:r>
                        <a:rPr lang="en-IN" sz="1600" dirty="0">
                          <a:effectLst/>
                          <a:latin typeface="Calibri" panose="020F0502020204030204" pitchFamily="34" charset="0"/>
                          <a:ea typeface="Times New Roman" panose="02020603050405020304" pitchFamily="18" charset="0"/>
                          <a:cs typeface="Calibri" panose="020F0502020204030204" pitchFamily="34" charset="0"/>
                        </a:rPr>
                        <a:t>                   2.5  Performance evaluation measures carried out by firm (KPI’s) </a:t>
                      </a:r>
                    </a:p>
                    <a:p>
                      <a:pPr marL="0" marR="0">
                        <a:spcBef>
                          <a:spcPts val="0"/>
                        </a:spcBef>
                        <a:spcAft>
                          <a:spcPts val="0"/>
                        </a:spcAft>
                      </a:pPr>
                      <a:endParaRPr lang="en-IN" sz="1600" dirty="0">
                        <a:effectLst/>
                        <a:latin typeface="Calibri" panose="020F0502020204030204" pitchFamily="34" charset="0"/>
                        <a:ea typeface="Times New Roman" panose="02020603050405020304" pitchFamily="18" charset="0"/>
                        <a:cs typeface="Calibri" panose="020F0502020204030204" pitchFamily="34" charset="0"/>
                      </a:endParaRPr>
                    </a:p>
                  </a:txBody>
                  <a:tcPr marL="9525" marR="9525" marT="9525" marB="0">
                    <a:lnL>
                      <a:noFill/>
                    </a:lnL>
                    <a:lnR>
                      <a:noFill/>
                    </a:lnR>
                    <a:lnT>
                      <a:noFill/>
                    </a:lnT>
                    <a:lnB>
                      <a:noFill/>
                    </a:lnB>
                  </a:tcPr>
                </a:tc>
                <a:tc vMerge="1">
                  <a:txBody>
                    <a:bodyPr/>
                    <a:lstStyle/>
                    <a:p>
                      <a:endParaRPr lang="en-US"/>
                    </a:p>
                  </a:txBody>
                  <a:tcPr/>
                </a:tc>
                <a:extLst>
                  <a:ext uri="{0D108BD9-81ED-4DB2-BD59-A6C34878D82A}">
                    <a16:rowId xmlns:a16="http://schemas.microsoft.com/office/drawing/2014/main" val="1361760439"/>
                  </a:ext>
                </a:extLst>
              </a:tr>
              <a:tr h="370369">
                <a:tc>
                  <a:txBody>
                    <a:bodyPr/>
                    <a:lstStyle/>
                    <a:p>
                      <a:pPr marL="0" marR="0">
                        <a:spcBef>
                          <a:spcPts val="0"/>
                        </a:spcBef>
                        <a:spcAft>
                          <a:spcPts val="0"/>
                        </a:spcAft>
                      </a:pPr>
                      <a:r>
                        <a:rPr lang="en-IN" sz="1600" b="1" dirty="0">
                          <a:effectLst/>
                          <a:latin typeface="Calibri" panose="020F0502020204030204" pitchFamily="34" charset="0"/>
                          <a:ea typeface="Times New Roman" panose="02020603050405020304" pitchFamily="18" charset="0"/>
                          <a:cs typeface="Calibri" panose="020F0502020204030204" pitchFamily="34" charset="0"/>
                        </a:rPr>
                        <a:t>                    Total of Section 2.</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w="12700" cap="flat" cmpd="sng" algn="ctr">
                      <a:solidFill>
                        <a:srgbClr val="F07F09"/>
                      </a:solidFill>
                      <a:prstDash val="solid"/>
                      <a:round/>
                      <a:headEnd type="none" w="med" len="med"/>
                      <a:tailEnd type="none" w="med" len="med"/>
                    </a:lnB>
                  </a:tcPr>
                </a:tc>
                <a:tc>
                  <a:txBody>
                    <a:bodyPr/>
                    <a:lstStyle/>
                    <a:p>
                      <a:pPr marL="0" marR="0" algn="ctr">
                        <a:spcBef>
                          <a:spcPts val="0"/>
                        </a:spcBef>
                        <a:spcAft>
                          <a:spcPts val="0"/>
                        </a:spcAft>
                      </a:pPr>
                      <a:r>
                        <a:rPr lang="en-IN" sz="1600" b="1" dirty="0">
                          <a:effectLst/>
                          <a:latin typeface="Calibri" panose="020F0502020204030204" pitchFamily="34" charset="0"/>
                          <a:ea typeface="Calibri" panose="020F0502020204030204" pitchFamily="34" charset="0"/>
                          <a:cs typeface="Calibri" panose="020F0502020204030204" pitchFamily="34" charset="0"/>
                        </a:rPr>
                        <a:t>240</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w="12700" cap="flat" cmpd="sng" algn="ctr">
                      <a:solidFill>
                        <a:srgbClr val="F07F09"/>
                      </a:solidFill>
                      <a:prstDash val="solid"/>
                      <a:round/>
                      <a:headEnd type="none" w="med" len="med"/>
                      <a:tailEnd type="none" w="med" len="med"/>
                    </a:lnB>
                  </a:tcPr>
                </a:tc>
                <a:extLst>
                  <a:ext uri="{0D108BD9-81ED-4DB2-BD59-A6C34878D82A}">
                    <a16:rowId xmlns:a16="http://schemas.microsoft.com/office/drawing/2014/main" val="2731441171"/>
                  </a:ext>
                </a:extLst>
              </a:tr>
            </a:tbl>
          </a:graphicData>
        </a:graphic>
      </p:graphicFrame>
    </p:spTree>
    <p:extLst>
      <p:ext uri="{BB962C8B-B14F-4D97-AF65-F5344CB8AC3E}">
        <p14:creationId xmlns:p14="http://schemas.microsoft.com/office/powerpoint/2010/main" val="5518291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84775"/>
          </a:xfrm>
          <a:prstGeom prst="rect">
            <a:avLst/>
          </a:prstGeom>
          <a:noFill/>
        </p:spPr>
        <p:txBody>
          <a:bodyPr wrap="square" rtlCol="0">
            <a:spAutoFit/>
          </a:bodyPr>
          <a:lstStyle/>
          <a:p>
            <a:r>
              <a:rPr lang="en-US" sz="3200" b="1" dirty="0">
                <a:solidFill>
                  <a:schemeClr val="bg1"/>
                </a:solidFill>
                <a:latin typeface="Adobe Gothic Std B" pitchFamily="34" charset="-128"/>
                <a:ea typeface="Adobe Gothic Std B" pitchFamily="34" charset="-128"/>
              </a:rPr>
              <a:t>Section 3 - Practice Management- Strategic/ Functional</a:t>
            </a:r>
          </a:p>
        </p:txBody>
      </p:sp>
      <p:graphicFrame>
        <p:nvGraphicFramePr>
          <p:cNvPr id="3" name="Table 2"/>
          <p:cNvGraphicFramePr>
            <a:graphicFrameLocks noGrp="1"/>
          </p:cNvGraphicFramePr>
          <p:nvPr>
            <p:extLst>
              <p:ext uri="{D42A27DB-BD31-4B8C-83A1-F6EECF244321}">
                <p14:modId xmlns:p14="http://schemas.microsoft.com/office/powerpoint/2010/main" val="601915453"/>
              </p:ext>
            </p:extLst>
          </p:nvPr>
        </p:nvGraphicFramePr>
        <p:xfrm>
          <a:off x="1102936" y="2253009"/>
          <a:ext cx="9181707" cy="1828800"/>
        </p:xfrm>
        <a:graphic>
          <a:graphicData uri="http://schemas.openxmlformats.org/drawingml/2006/table">
            <a:tbl>
              <a:tblPr/>
              <a:tblGrid>
                <a:gridCol w="7797685">
                  <a:extLst>
                    <a:ext uri="{9D8B030D-6E8A-4147-A177-3AD203B41FA5}">
                      <a16:colId xmlns:a16="http://schemas.microsoft.com/office/drawing/2014/main" val="4214549863"/>
                    </a:ext>
                  </a:extLst>
                </a:gridCol>
                <a:gridCol w="1384022">
                  <a:extLst>
                    <a:ext uri="{9D8B030D-6E8A-4147-A177-3AD203B41FA5}">
                      <a16:colId xmlns:a16="http://schemas.microsoft.com/office/drawing/2014/main" val="3904388922"/>
                    </a:ext>
                  </a:extLst>
                </a:gridCol>
              </a:tblGrid>
              <a:tr h="365760">
                <a:tc>
                  <a:txBody>
                    <a:bodyPr/>
                    <a:lstStyle/>
                    <a:p>
                      <a:pPr marL="0" marR="0">
                        <a:spcBef>
                          <a:spcPts val="0"/>
                        </a:spcBef>
                        <a:spcAft>
                          <a:spcPts val="0"/>
                        </a:spcAft>
                      </a:pPr>
                      <a:r>
                        <a:rPr lang="en-IN" sz="1600" b="1" dirty="0">
                          <a:effectLst/>
                          <a:latin typeface="Calibri" panose="020F0502020204030204" pitchFamily="34" charset="0"/>
                          <a:ea typeface="Times New Roman" panose="02020603050405020304" pitchFamily="18" charset="0"/>
                          <a:cs typeface="Calibri" panose="020F0502020204030204" pitchFamily="34" charset="0"/>
                        </a:rPr>
                        <a:t>                    Evaluation Criteria</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w="12700" cap="flat" cmpd="sng" algn="ctr">
                      <a:solidFill>
                        <a:srgbClr val="1B587C"/>
                      </a:solidFill>
                      <a:prstDash val="solid"/>
                      <a:round/>
                      <a:headEnd type="none" w="med" len="med"/>
                      <a:tailEnd type="none" w="med" len="med"/>
                    </a:lnT>
                    <a:lnB>
                      <a:noFill/>
                    </a:lnB>
                  </a:tcPr>
                </a:tc>
                <a:tc>
                  <a:txBody>
                    <a:bodyPr/>
                    <a:lstStyle/>
                    <a:p>
                      <a:pPr marL="0" marR="0">
                        <a:spcBef>
                          <a:spcPts val="0"/>
                        </a:spcBef>
                        <a:spcAft>
                          <a:spcPts val="0"/>
                        </a:spcAft>
                      </a:pPr>
                      <a:r>
                        <a:rPr lang="en-IN" sz="1600" b="1">
                          <a:effectLst/>
                          <a:latin typeface="Calibri" panose="020F0502020204030204" pitchFamily="34" charset="0"/>
                          <a:ea typeface="Times New Roman" panose="02020603050405020304" pitchFamily="18" charset="0"/>
                          <a:cs typeface="Calibri" panose="020F0502020204030204" pitchFamily="34" charset="0"/>
                        </a:rPr>
                        <a:t>Max Scores</a:t>
                      </a:r>
                      <a:endParaRPr lang="en-US" sz="160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w="12700" cap="flat" cmpd="sng" algn="ctr">
                      <a:solidFill>
                        <a:srgbClr val="1B587C"/>
                      </a:solidFill>
                      <a:prstDash val="solid"/>
                      <a:round/>
                      <a:headEnd type="none" w="med" len="med"/>
                      <a:tailEnd type="none" w="med" len="med"/>
                    </a:lnT>
                    <a:lnB>
                      <a:noFill/>
                    </a:lnB>
                  </a:tcPr>
                </a:tc>
                <a:extLst>
                  <a:ext uri="{0D108BD9-81ED-4DB2-BD59-A6C34878D82A}">
                    <a16:rowId xmlns:a16="http://schemas.microsoft.com/office/drawing/2014/main" val="2737017258"/>
                  </a:ext>
                </a:extLst>
              </a:tr>
              <a:tr h="365760">
                <a:tc>
                  <a:txBody>
                    <a:bodyPr/>
                    <a:lstStyle/>
                    <a:p>
                      <a:pPr marL="0" marR="0">
                        <a:spcBef>
                          <a:spcPts val="0"/>
                        </a:spcBef>
                        <a:spcAft>
                          <a:spcPts val="0"/>
                        </a:spcAft>
                      </a:pPr>
                      <a:r>
                        <a:rPr lang="en-IN" sz="1600" dirty="0">
                          <a:effectLst/>
                          <a:latin typeface="Calibri" panose="020F0502020204030204" pitchFamily="34" charset="0"/>
                          <a:ea typeface="Times New Roman" panose="02020603050405020304" pitchFamily="18" charset="0"/>
                          <a:cs typeface="Calibri" panose="020F0502020204030204" pitchFamily="34" charset="0"/>
                        </a:rPr>
                        <a:t>                    3.1.        Practice Management </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tc>
                  <a:txBody>
                    <a:bodyPr/>
                    <a:lstStyle/>
                    <a:p>
                      <a:pPr marL="0" marR="0" algn="ctr">
                        <a:spcBef>
                          <a:spcPts val="0"/>
                        </a:spcBef>
                        <a:spcAft>
                          <a:spcPts val="0"/>
                        </a:spcAft>
                      </a:pPr>
                      <a:r>
                        <a:rPr lang="en-IN" sz="1600" dirty="0">
                          <a:effectLst/>
                          <a:latin typeface="Calibri" panose="020F0502020204030204" pitchFamily="34" charset="0"/>
                          <a:ea typeface="Calibri" panose="020F0502020204030204" pitchFamily="34" charset="0"/>
                          <a:cs typeface="Calibri" panose="020F0502020204030204" pitchFamily="34" charset="0"/>
                        </a:rPr>
                        <a:t>20</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extLst>
                  <a:ext uri="{0D108BD9-81ED-4DB2-BD59-A6C34878D82A}">
                    <a16:rowId xmlns:a16="http://schemas.microsoft.com/office/drawing/2014/main" val="3573380863"/>
                  </a:ext>
                </a:extLst>
              </a:tr>
              <a:tr h="365760">
                <a:tc>
                  <a:txBody>
                    <a:bodyPr/>
                    <a:lstStyle/>
                    <a:p>
                      <a:pPr marL="0" marR="0">
                        <a:spcBef>
                          <a:spcPts val="0"/>
                        </a:spcBef>
                        <a:spcAft>
                          <a:spcPts val="0"/>
                        </a:spcAft>
                      </a:pPr>
                      <a:r>
                        <a:rPr lang="en-IN" sz="1600" b="1"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                    3.2.        Infrastructure – Physical &amp; Others</a:t>
                      </a:r>
                      <a:endParaRPr lang="en-US" sz="1600" b="1" dirty="0">
                        <a:solidFill>
                          <a:srgbClr val="C0000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tc>
                  <a:txBody>
                    <a:bodyPr/>
                    <a:lstStyle/>
                    <a:p>
                      <a:pPr marL="0" marR="0" algn="ctr">
                        <a:spcBef>
                          <a:spcPts val="0"/>
                        </a:spcBef>
                        <a:spcAft>
                          <a:spcPts val="0"/>
                        </a:spcAft>
                      </a:pPr>
                      <a:r>
                        <a:rPr lang="en-IN" sz="16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48</a:t>
                      </a:r>
                      <a:endParaRPr lang="en-US" sz="1600" b="1" dirty="0">
                        <a:solidFill>
                          <a:srgbClr val="C00000"/>
                        </a:solidFill>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extLst>
                  <a:ext uri="{0D108BD9-81ED-4DB2-BD59-A6C34878D82A}">
                    <a16:rowId xmlns:a16="http://schemas.microsoft.com/office/drawing/2014/main" val="3274536190"/>
                  </a:ext>
                </a:extLst>
              </a:tr>
              <a:tr h="365760">
                <a:tc>
                  <a:txBody>
                    <a:bodyPr/>
                    <a:lstStyle/>
                    <a:p>
                      <a:pPr marL="0" marR="0">
                        <a:spcBef>
                          <a:spcPts val="0"/>
                        </a:spcBef>
                        <a:spcAft>
                          <a:spcPts val="0"/>
                        </a:spcAft>
                      </a:pPr>
                      <a:r>
                        <a:rPr lang="en-IN" sz="1600" dirty="0">
                          <a:effectLst/>
                          <a:latin typeface="Calibri" panose="020F0502020204030204" pitchFamily="34" charset="0"/>
                          <a:ea typeface="Times New Roman" panose="02020603050405020304" pitchFamily="18" charset="0"/>
                          <a:cs typeface="Calibri" panose="020F0502020204030204" pitchFamily="34" charset="0"/>
                        </a:rPr>
                        <a:t>                    3.3.        Practice Credentials  </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tc>
                  <a:txBody>
                    <a:bodyPr/>
                    <a:lstStyle/>
                    <a:p>
                      <a:pPr marL="0" marR="0" algn="ctr">
                        <a:spcBef>
                          <a:spcPts val="0"/>
                        </a:spcBef>
                        <a:spcAft>
                          <a:spcPts val="0"/>
                        </a:spcAft>
                      </a:pPr>
                      <a:r>
                        <a:rPr lang="en-IN" sz="1600" dirty="0">
                          <a:effectLst/>
                          <a:latin typeface="Calibri" panose="020F0502020204030204" pitchFamily="34" charset="0"/>
                          <a:ea typeface="Calibri" panose="020F0502020204030204" pitchFamily="34" charset="0"/>
                          <a:cs typeface="Calibri" panose="020F0502020204030204" pitchFamily="34" charset="0"/>
                        </a:rPr>
                        <a:t>12</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a:noFill/>
                    </a:lnB>
                  </a:tcPr>
                </a:tc>
                <a:extLst>
                  <a:ext uri="{0D108BD9-81ED-4DB2-BD59-A6C34878D82A}">
                    <a16:rowId xmlns:a16="http://schemas.microsoft.com/office/drawing/2014/main" val="2902604395"/>
                  </a:ext>
                </a:extLst>
              </a:tr>
              <a:tr h="365760">
                <a:tc>
                  <a:txBody>
                    <a:bodyPr/>
                    <a:lstStyle/>
                    <a:p>
                      <a:pPr marL="0" marR="0">
                        <a:spcBef>
                          <a:spcPts val="0"/>
                        </a:spcBef>
                        <a:spcAft>
                          <a:spcPts val="0"/>
                        </a:spcAft>
                      </a:pPr>
                      <a:r>
                        <a:rPr lang="en-IN" sz="1600" b="1" dirty="0">
                          <a:effectLst/>
                          <a:latin typeface="Calibri" panose="020F0502020204030204" pitchFamily="34" charset="0"/>
                          <a:ea typeface="Times New Roman" panose="02020603050405020304" pitchFamily="18" charset="0"/>
                          <a:cs typeface="Calibri" panose="020F0502020204030204" pitchFamily="34" charset="0"/>
                        </a:rPr>
                        <a:t>                    Total of Section 3.</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w="12700" cap="flat" cmpd="sng" algn="ctr">
                      <a:solidFill>
                        <a:srgbClr val="1B587C"/>
                      </a:solidFill>
                      <a:prstDash val="solid"/>
                      <a:round/>
                      <a:headEnd type="none" w="med" len="med"/>
                      <a:tailEnd type="none" w="med" len="med"/>
                    </a:lnB>
                  </a:tcPr>
                </a:tc>
                <a:tc>
                  <a:txBody>
                    <a:bodyPr/>
                    <a:lstStyle/>
                    <a:p>
                      <a:pPr marL="0" marR="0" algn="ctr">
                        <a:spcBef>
                          <a:spcPts val="0"/>
                        </a:spcBef>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80</a:t>
                      </a:r>
                      <a:endParaRPr lang="en-US" sz="1600" dirty="0">
                        <a:effectLst/>
                        <a:latin typeface="Calibri" panose="020F0502020204030204" pitchFamily="34" charset="0"/>
                        <a:ea typeface="Calibri" panose="020F0502020204030204" pitchFamily="34" charset="0"/>
                        <a:cs typeface="Mangal" panose="02040503050203030202" pitchFamily="18" charset="0"/>
                      </a:endParaRPr>
                    </a:p>
                  </a:txBody>
                  <a:tcPr marL="9525" marR="9525" marT="9525" marB="0">
                    <a:lnL>
                      <a:noFill/>
                    </a:lnL>
                    <a:lnR>
                      <a:noFill/>
                    </a:lnR>
                    <a:lnT>
                      <a:noFill/>
                    </a:lnT>
                    <a:lnB w="12700" cap="flat" cmpd="sng" algn="ctr">
                      <a:solidFill>
                        <a:srgbClr val="1B587C"/>
                      </a:solidFill>
                      <a:prstDash val="solid"/>
                      <a:round/>
                      <a:headEnd type="none" w="med" len="med"/>
                      <a:tailEnd type="none" w="med" len="med"/>
                    </a:lnB>
                  </a:tcPr>
                </a:tc>
                <a:extLst>
                  <a:ext uri="{0D108BD9-81ED-4DB2-BD59-A6C34878D82A}">
                    <a16:rowId xmlns:a16="http://schemas.microsoft.com/office/drawing/2014/main" val="4166180045"/>
                  </a:ext>
                </a:extLst>
              </a:tr>
            </a:tbl>
          </a:graphicData>
        </a:graphic>
      </p:graphicFrame>
    </p:spTree>
    <p:extLst>
      <p:ext uri="{BB962C8B-B14F-4D97-AF65-F5344CB8AC3E}">
        <p14:creationId xmlns:p14="http://schemas.microsoft.com/office/powerpoint/2010/main" val="409219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84775"/>
          </a:xfrm>
          <a:prstGeom prst="rect">
            <a:avLst/>
          </a:prstGeom>
          <a:noFill/>
        </p:spPr>
        <p:txBody>
          <a:bodyPr wrap="square" rtlCol="0">
            <a:spAutoFit/>
          </a:bodyPr>
          <a:lstStyle/>
          <a:p>
            <a:r>
              <a:rPr lang="en-US" sz="3200" b="1" dirty="0">
                <a:solidFill>
                  <a:schemeClr val="bg1"/>
                </a:solidFill>
                <a:latin typeface="Adobe Gothic Std B" pitchFamily="34" charset="-128"/>
                <a:ea typeface="Adobe Gothic Std B" pitchFamily="34" charset="-128"/>
              </a:rPr>
              <a:t>Firm Audit Quality Maturity Rating</a:t>
            </a:r>
          </a:p>
        </p:txBody>
      </p:sp>
      <p:graphicFrame>
        <p:nvGraphicFramePr>
          <p:cNvPr id="37" name="Table 36"/>
          <p:cNvGraphicFramePr>
            <a:graphicFrameLocks noGrp="1"/>
          </p:cNvGraphicFramePr>
          <p:nvPr>
            <p:extLst>
              <p:ext uri="{D42A27DB-BD31-4B8C-83A1-F6EECF244321}">
                <p14:modId xmlns:p14="http://schemas.microsoft.com/office/powerpoint/2010/main" val="3727042905"/>
              </p:ext>
            </p:extLst>
          </p:nvPr>
        </p:nvGraphicFramePr>
        <p:xfrm>
          <a:off x="1527142" y="1700299"/>
          <a:ext cx="7375558" cy="1847227"/>
        </p:xfrm>
        <a:graphic>
          <a:graphicData uri="http://schemas.openxmlformats.org/drawingml/2006/table">
            <a:tbl>
              <a:tblPr/>
              <a:tblGrid>
                <a:gridCol w="4563161">
                  <a:extLst>
                    <a:ext uri="{9D8B030D-6E8A-4147-A177-3AD203B41FA5}">
                      <a16:colId xmlns:a16="http://schemas.microsoft.com/office/drawing/2014/main" val="879902872"/>
                    </a:ext>
                  </a:extLst>
                </a:gridCol>
                <a:gridCol w="2812397">
                  <a:extLst>
                    <a:ext uri="{9D8B030D-6E8A-4147-A177-3AD203B41FA5}">
                      <a16:colId xmlns:a16="http://schemas.microsoft.com/office/drawing/2014/main" val="2476807631"/>
                    </a:ext>
                  </a:extLst>
                </a:gridCol>
              </a:tblGrid>
              <a:tr h="366420">
                <a:tc>
                  <a:txBody>
                    <a:bodyPr/>
                    <a:lstStyle/>
                    <a:p>
                      <a:pPr algn="l" fontAlgn="b"/>
                      <a:r>
                        <a:rPr lang="en-US" sz="1600" b="1" i="0" u="none" strike="noStrike" dirty="0">
                          <a:solidFill>
                            <a:srgbClr val="231F20"/>
                          </a:solidFill>
                          <a:effectLst/>
                          <a:latin typeface="Calibri" panose="020F0502020204030204" pitchFamily="34" charset="0"/>
                          <a:cs typeface="Calibri" panose="020F0502020204030204" pitchFamily="34" charset="0"/>
                        </a:rPr>
                        <a:t> Section Reference</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C438"/>
                    </a:solidFill>
                  </a:tcPr>
                </a:tc>
                <a:tc>
                  <a:txBody>
                    <a:bodyPr/>
                    <a:lstStyle/>
                    <a:p>
                      <a:pPr algn="ctr" fontAlgn="ctr"/>
                      <a:r>
                        <a:rPr lang="en-US" sz="1600" b="1" i="0" u="none" strike="noStrike" dirty="0">
                          <a:solidFill>
                            <a:srgbClr val="231F20"/>
                          </a:solidFill>
                          <a:effectLst/>
                          <a:latin typeface="Calibri" panose="020F0502020204030204" pitchFamily="34" charset="0"/>
                          <a:cs typeface="Calibri" panose="020F0502020204030204" pitchFamily="34" charset="0"/>
                        </a:rPr>
                        <a:t>Total Possible Points</a:t>
                      </a:r>
                    </a:p>
                  </a:txBody>
                  <a:tcPr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C438"/>
                    </a:solidFill>
                  </a:tcPr>
                </a:tc>
                <a:extLst>
                  <a:ext uri="{0D108BD9-81ED-4DB2-BD59-A6C34878D82A}">
                    <a16:rowId xmlns:a16="http://schemas.microsoft.com/office/drawing/2014/main" val="2591402822"/>
                  </a:ext>
                </a:extLst>
              </a:tr>
              <a:tr h="366420">
                <a:tc>
                  <a:txBody>
                    <a:bodyPr/>
                    <a:lstStyle/>
                    <a:p>
                      <a:pPr algn="l" fontAlgn="b"/>
                      <a:r>
                        <a:rPr lang="en-US" sz="1600" b="0" i="0" u="none" strike="noStrike" dirty="0">
                          <a:solidFill>
                            <a:srgbClr val="231F20"/>
                          </a:solidFill>
                          <a:effectLst/>
                          <a:latin typeface="Calibri" panose="020F0502020204030204" pitchFamily="34" charset="0"/>
                          <a:cs typeface="Calibri" panose="020F0502020204030204" pitchFamily="34" charset="0"/>
                        </a:rPr>
                        <a:t> Section 1. Practice Management – Operation</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231F20"/>
                          </a:solidFill>
                          <a:effectLst/>
                          <a:latin typeface="Calibri" panose="020F0502020204030204" pitchFamily="34" charset="0"/>
                          <a:cs typeface="Calibri" panose="020F0502020204030204" pitchFamily="34" charset="0"/>
                        </a:rPr>
                        <a:t>280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3851501"/>
                  </a:ext>
                </a:extLst>
              </a:tr>
              <a:tr h="366420">
                <a:tc>
                  <a:txBody>
                    <a:bodyPr/>
                    <a:lstStyle/>
                    <a:p>
                      <a:pPr algn="l" fontAlgn="ctr"/>
                      <a:r>
                        <a:rPr lang="en-US" sz="1600" b="0" i="0" u="none" strike="noStrike" dirty="0">
                          <a:solidFill>
                            <a:srgbClr val="231F20"/>
                          </a:solidFill>
                          <a:effectLst/>
                          <a:latin typeface="Calibri" panose="020F0502020204030204" pitchFamily="34" charset="0"/>
                          <a:cs typeface="Calibri" panose="020F0502020204030204" pitchFamily="34" charset="0"/>
                        </a:rPr>
                        <a:t> Section 2. Human Resource Management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231F20"/>
                          </a:solidFill>
                          <a:effectLst/>
                          <a:latin typeface="Calibri" panose="020F0502020204030204" pitchFamily="34" charset="0"/>
                          <a:cs typeface="Calibri" panose="020F0502020204030204" pitchFamily="34" charset="0"/>
                        </a:rPr>
                        <a:t>240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9041875"/>
                  </a:ext>
                </a:extLst>
              </a:tr>
              <a:tr h="381547">
                <a:tc>
                  <a:txBody>
                    <a:bodyPr/>
                    <a:lstStyle/>
                    <a:p>
                      <a:pPr algn="l" fontAlgn="ctr"/>
                      <a:r>
                        <a:rPr lang="en-US" sz="1600" b="0" i="0" u="none" strike="noStrike" dirty="0">
                          <a:solidFill>
                            <a:srgbClr val="231F20"/>
                          </a:solidFill>
                          <a:effectLst/>
                          <a:latin typeface="Calibri" panose="020F0502020204030204" pitchFamily="34" charset="0"/>
                          <a:cs typeface="Calibri" panose="020F0502020204030204" pitchFamily="34" charset="0"/>
                        </a:rPr>
                        <a:t> Section 3. Practice Management - Strategic/Functional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231F20"/>
                          </a:solidFill>
                          <a:effectLst/>
                          <a:latin typeface="Calibri" panose="020F0502020204030204" pitchFamily="34" charset="0"/>
                          <a:cs typeface="Calibri" panose="020F0502020204030204" pitchFamily="34" charset="0"/>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4849652"/>
                  </a:ext>
                </a:extLst>
              </a:tr>
              <a:tr h="366420">
                <a:tc>
                  <a:txBody>
                    <a:bodyPr/>
                    <a:lstStyle/>
                    <a:p>
                      <a:pPr algn="l" fontAlgn="ctr"/>
                      <a:r>
                        <a:rPr lang="en-US" sz="1600" b="1" i="0" u="none" strike="noStrike" dirty="0">
                          <a:solidFill>
                            <a:srgbClr val="000000"/>
                          </a:solidFill>
                          <a:effectLst/>
                          <a:latin typeface="Calibri" panose="020F0502020204030204" pitchFamily="34" charset="0"/>
                          <a:cs typeface="Calibri" panose="020F0502020204030204" pitchFamily="34" charset="0"/>
                        </a:rPr>
                        <a:t> 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panose="020F0502020204030204" pitchFamily="34" charset="0"/>
                          <a:cs typeface="Calibri" panose="020F050202020403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2406731"/>
                  </a:ext>
                </a:extLst>
              </a:tr>
            </a:tbl>
          </a:graphicData>
        </a:graphic>
      </p:graphicFrame>
      <p:grpSp>
        <p:nvGrpSpPr>
          <p:cNvPr id="38" name="Group 37"/>
          <p:cNvGrpSpPr/>
          <p:nvPr/>
        </p:nvGrpSpPr>
        <p:grpSpPr>
          <a:xfrm flipH="1" flipV="1">
            <a:off x="3328914" y="3341408"/>
            <a:ext cx="55537" cy="61174"/>
            <a:chOff x="0" y="0"/>
            <a:chExt cx="2" cy="3"/>
          </a:xfrm>
        </p:grpSpPr>
        <p:grpSp>
          <p:nvGrpSpPr>
            <p:cNvPr id="39" name="Group 38"/>
            <p:cNvGrpSpPr>
              <a:grpSpLocks/>
            </p:cNvGrpSpPr>
            <p:nvPr/>
          </p:nvGrpSpPr>
          <p:grpSpPr bwMode="auto">
            <a:xfrm>
              <a:off x="0" y="1"/>
              <a:ext cx="2" cy="2"/>
              <a:chOff x="0" y="1"/>
              <a:chExt cx="2" cy="2"/>
            </a:xfrm>
          </p:grpSpPr>
          <p:sp>
            <p:nvSpPr>
              <p:cNvPr id="44" name="Freeform 43"/>
              <p:cNvSpPr>
                <a:spLocks/>
              </p:cNvSpPr>
              <p:nvPr/>
            </p:nvSpPr>
            <p:spPr bwMode="auto">
              <a:xfrm>
                <a:off x="0" y="1"/>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0" name="Group 39"/>
            <p:cNvGrpSpPr>
              <a:grpSpLocks/>
            </p:cNvGrpSpPr>
            <p:nvPr/>
          </p:nvGrpSpPr>
          <p:grpSpPr bwMode="auto">
            <a:xfrm>
              <a:off x="0" y="1"/>
              <a:ext cx="2" cy="2"/>
              <a:chOff x="0" y="1"/>
              <a:chExt cx="2" cy="2"/>
            </a:xfrm>
          </p:grpSpPr>
          <p:sp>
            <p:nvSpPr>
              <p:cNvPr id="43" name="Freeform 42"/>
              <p:cNvSpPr>
                <a:spLocks/>
              </p:cNvSpPr>
              <p:nvPr/>
            </p:nvSpPr>
            <p:spPr bwMode="auto">
              <a:xfrm>
                <a:off x="0" y="1"/>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1" name="Group 40"/>
            <p:cNvGrpSpPr>
              <a:grpSpLocks/>
            </p:cNvGrpSpPr>
            <p:nvPr/>
          </p:nvGrpSpPr>
          <p:grpSpPr bwMode="auto">
            <a:xfrm>
              <a:off x="0" y="0"/>
              <a:ext cx="2" cy="2"/>
              <a:chOff x="0" y="0"/>
              <a:chExt cx="2" cy="2"/>
            </a:xfrm>
          </p:grpSpPr>
          <p:sp>
            <p:nvSpPr>
              <p:cNvPr id="42" name="Freeform 41"/>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45" name="Group 44"/>
          <p:cNvGrpSpPr/>
          <p:nvPr/>
        </p:nvGrpSpPr>
        <p:grpSpPr>
          <a:xfrm flipH="1" flipV="1">
            <a:off x="3328914" y="3341408"/>
            <a:ext cx="55537" cy="61174"/>
            <a:chOff x="0" y="0"/>
            <a:chExt cx="2" cy="2"/>
          </a:xfrm>
        </p:grpSpPr>
        <p:grpSp>
          <p:nvGrpSpPr>
            <p:cNvPr id="46" name="Group 45"/>
            <p:cNvGrpSpPr>
              <a:grpSpLocks/>
            </p:cNvGrpSpPr>
            <p:nvPr/>
          </p:nvGrpSpPr>
          <p:grpSpPr bwMode="auto">
            <a:xfrm>
              <a:off x="0" y="0"/>
              <a:ext cx="2" cy="2"/>
              <a:chOff x="0" y="0"/>
              <a:chExt cx="2" cy="2"/>
            </a:xfrm>
          </p:grpSpPr>
          <p:sp>
            <p:nvSpPr>
              <p:cNvPr id="49" name="Freeform 48"/>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7" name="Group 46"/>
            <p:cNvGrpSpPr>
              <a:grpSpLocks/>
            </p:cNvGrpSpPr>
            <p:nvPr/>
          </p:nvGrpSpPr>
          <p:grpSpPr bwMode="auto">
            <a:xfrm>
              <a:off x="0" y="0"/>
              <a:ext cx="2" cy="2"/>
              <a:chOff x="0" y="0"/>
              <a:chExt cx="2" cy="2"/>
            </a:xfrm>
          </p:grpSpPr>
          <p:sp>
            <p:nvSpPr>
              <p:cNvPr id="48" name="Freeform 47"/>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0" name="Group 49"/>
          <p:cNvGrpSpPr/>
          <p:nvPr/>
        </p:nvGrpSpPr>
        <p:grpSpPr>
          <a:xfrm flipH="1" flipV="1">
            <a:off x="3328914" y="3341408"/>
            <a:ext cx="55537" cy="61174"/>
            <a:chOff x="0" y="0"/>
            <a:chExt cx="2" cy="2"/>
          </a:xfrm>
        </p:grpSpPr>
        <p:grpSp>
          <p:nvGrpSpPr>
            <p:cNvPr id="51" name="Group 50"/>
            <p:cNvGrpSpPr>
              <a:grpSpLocks/>
            </p:cNvGrpSpPr>
            <p:nvPr/>
          </p:nvGrpSpPr>
          <p:grpSpPr bwMode="auto">
            <a:xfrm>
              <a:off x="0" y="0"/>
              <a:ext cx="2" cy="2"/>
              <a:chOff x="0" y="0"/>
              <a:chExt cx="2" cy="2"/>
            </a:xfrm>
          </p:grpSpPr>
          <p:sp>
            <p:nvSpPr>
              <p:cNvPr id="54" name="Freeform 53"/>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2" name="Group 51"/>
            <p:cNvGrpSpPr>
              <a:grpSpLocks/>
            </p:cNvGrpSpPr>
            <p:nvPr/>
          </p:nvGrpSpPr>
          <p:grpSpPr bwMode="auto">
            <a:xfrm>
              <a:off x="0" y="0"/>
              <a:ext cx="2" cy="2"/>
              <a:chOff x="0" y="0"/>
              <a:chExt cx="2" cy="2"/>
            </a:xfrm>
          </p:grpSpPr>
          <p:sp>
            <p:nvSpPr>
              <p:cNvPr id="53" name="Freeform 52"/>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5" name="Group 54"/>
          <p:cNvGrpSpPr/>
          <p:nvPr/>
        </p:nvGrpSpPr>
        <p:grpSpPr>
          <a:xfrm flipH="1" flipV="1">
            <a:off x="3328914" y="3341408"/>
            <a:ext cx="55537" cy="61174"/>
            <a:chOff x="0" y="0"/>
            <a:chExt cx="2" cy="2"/>
          </a:xfrm>
        </p:grpSpPr>
        <p:grpSp>
          <p:nvGrpSpPr>
            <p:cNvPr id="56" name="Group 55"/>
            <p:cNvGrpSpPr>
              <a:grpSpLocks/>
            </p:cNvGrpSpPr>
            <p:nvPr/>
          </p:nvGrpSpPr>
          <p:grpSpPr bwMode="auto">
            <a:xfrm>
              <a:off x="0" y="0"/>
              <a:ext cx="2" cy="2"/>
              <a:chOff x="0" y="0"/>
              <a:chExt cx="2" cy="2"/>
            </a:xfrm>
          </p:grpSpPr>
          <p:sp>
            <p:nvSpPr>
              <p:cNvPr id="61" name="Freeform 60"/>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7" name="Group 56"/>
            <p:cNvGrpSpPr>
              <a:grpSpLocks/>
            </p:cNvGrpSpPr>
            <p:nvPr/>
          </p:nvGrpSpPr>
          <p:grpSpPr bwMode="auto">
            <a:xfrm>
              <a:off x="0" y="0"/>
              <a:ext cx="2" cy="2"/>
              <a:chOff x="0" y="0"/>
              <a:chExt cx="2" cy="2"/>
            </a:xfrm>
          </p:grpSpPr>
          <p:sp>
            <p:nvSpPr>
              <p:cNvPr id="60" name="Freeform 59"/>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8" name="Group 57"/>
            <p:cNvGrpSpPr>
              <a:grpSpLocks/>
            </p:cNvGrpSpPr>
            <p:nvPr/>
          </p:nvGrpSpPr>
          <p:grpSpPr bwMode="auto">
            <a:xfrm>
              <a:off x="0" y="0"/>
              <a:ext cx="2" cy="2"/>
              <a:chOff x="0" y="0"/>
              <a:chExt cx="2" cy="2"/>
            </a:xfrm>
          </p:grpSpPr>
          <p:sp>
            <p:nvSpPr>
              <p:cNvPr id="59" name="Freeform 58"/>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62" name="Group 61"/>
          <p:cNvGrpSpPr/>
          <p:nvPr/>
        </p:nvGrpSpPr>
        <p:grpSpPr>
          <a:xfrm flipH="1" flipV="1">
            <a:off x="3328914" y="3341408"/>
            <a:ext cx="55537" cy="61174"/>
            <a:chOff x="0" y="0"/>
            <a:chExt cx="2" cy="2"/>
          </a:xfrm>
        </p:grpSpPr>
        <p:grpSp>
          <p:nvGrpSpPr>
            <p:cNvPr id="63" name="Group 62"/>
            <p:cNvGrpSpPr>
              <a:grpSpLocks/>
            </p:cNvGrpSpPr>
            <p:nvPr/>
          </p:nvGrpSpPr>
          <p:grpSpPr bwMode="auto">
            <a:xfrm>
              <a:off x="0" y="0"/>
              <a:ext cx="2" cy="2"/>
              <a:chOff x="0" y="0"/>
              <a:chExt cx="2" cy="2"/>
            </a:xfrm>
          </p:grpSpPr>
          <p:sp>
            <p:nvSpPr>
              <p:cNvPr id="68" name="Freeform 67"/>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4" name="Group 63"/>
            <p:cNvGrpSpPr>
              <a:grpSpLocks/>
            </p:cNvGrpSpPr>
            <p:nvPr/>
          </p:nvGrpSpPr>
          <p:grpSpPr bwMode="auto">
            <a:xfrm>
              <a:off x="0" y="0"/>
              <a:ext cx="2" cy="2"/>
              <a:chOff x="0" y="0"/>
              <a:chExt cx="2" cy="2"/>
            </a:xfrm>
          </p:grpSpPr>
          <p:sp>
            <p:nvSpPr>
              <p:cNvPr id="67" name="Freeform 66"/>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5" name="Group 64"/>
            <p:cNvGrpSpPr>
              <a:grpSpLocks/>
            </p:cNvGrpSpPr>
            <p:nvPr/>
          </p:nvGrpSpPr>
          <p:grpSpPr bwMode="auto">
            <a:xfrm>
              <a:off x="0" y="0"/>
              <a:ext cx="2" cy="2"/>
              <a:chOff x="0" y="0"/>
              <a:chExt cx="2" cy="2"/>
            </a:xfrm>
          </p:grpSpPr>
          <p:sp>
            <p:nvSpPr>
              <p:cNvPr id="66" name="Freeform 65"/>
              <p:cNvSpPr>
                <a:spLocks/>
              </p:cNvSpPr>
              <p:nvPr/>
            </p:nvSpPr>
            <p:spPr bwMode="auto">
              <a:xfrm>
                <a:off x="0" y="0"/>
                <a:ext cx="2" cy="2"/>
              </a:xfrm>
              <a:custGeom>
                <a:avLst/>
                <a:gdLst/>
                <a:ahLst/>
                <a:cxnLst>
                  <a:cxn ang="0">
                    <a:pos x="0" y="0"/>
                  </a:cxn>
                  <a:cxn ang="0">
                    <a:pos x="0" y="0"/>
                  </a:cxn>
                </a:cxnLst>
                <a:rect l="0" t="0" r="r" b="b"/>
                <a:pathLst>
                  <a:path>
                    <a:moveTo>
                      <a:pt x="0" y="0"/>
                    </a:moveTo>
                    <a:lnTo>
                      <a:pt x="0" y="0"/>
                    </a:lnTo>
                  </a:path>
                </a:pathLst>
              </a:custGeom>
              <a:noFill/>
              <a:ln w="6350">
                <a:solidFill>
                  <a:srgbClr val="808285"/>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aphicFrame>
        <p:nvGraphicFramePr>
          <p:cNvPr id="70" name="Table 69"/>
          <p:cNvGraphicFramePr>
            <a:graphicFrameLocks noGrp="1"/>
          </p:cNvGraphicFramePr>
          <p:nvPr>
            <p:extLst>
              <p:ext uri="{D42A27DB-BD31-4B8C-83A1-F6EECF244321}">
                <p14:modId xmlns:p14="http://schemas.microsoft.com/office/powerpoint/2010/main" val="524260094"/>
              </p:ext>
            </p:extLst>
          </p:nvPr>
        </p:nvGraphicFramePr>
        <p:xfrm>
          <a:off x="961534" y="4091232"/>
          <a:ext cx="2630077" cy="1704567"/>
        </p:xfrm>
        <a:graphic>
          <a:graphicData uri="http://schemas.openxmlformats.org/drawingml/2006/table">
            <a:tbl>
              <a:tblPr firstRow="1" firstCol="1" lastRow="1" lastCol="1" bandRow="1" bandCol="1"/>
              <a:tblGrid>
                <a:gridCol w="503597">
                  <a:extLst>
                    <a:ext uri="{9D8B030D-6E8A-4147-A177-3AD203B41FA5}">
                      <a16:colId xmlns:a16="http://schemas.microsoft.com/office/drawing/2014/main" val="1318424005"/>
                    </a:ext>
                  </a:extLst>
                </a:gridCol>
                <a:gridCol w="1059721">
                  <a:extLst>
                    <a:ext uri="{9D8B030D-6E8A-4147-A177-3AD203B41FA5}">
                      <a16:colId xmlns:a16="http://schemas.microsoft.com/office/drawing/2014/main" val="148674566"/>
                    </a:ext>
                  </a:extLst>
                </a:gridCol>
                <a:gridCol w="1066759">
                  <a:extLst>
                    <a:ext uri="{9D8B030D-6E8A-4147-A177-3AD203B41FA5}">
                      <a16:colId xmlns:a16="http://schemas.microsoft.com/office/drawing/2014/main" val="2158978242"/>
                    </a:ext>
                  </a:extLst>
                </a:gridCol>
              </a:tblGrid>
              <a:tr h="612742">
                <a:tc>
                  <a:txBody>
                    <a:bodyPr/>
                    <a:lstStyle/>
                    <a:p>
                      <a:pPr marL="34925" marR="0">
                        <a:spcBef>
                          <a:spcPts val="315"/>
                        </a:spcBef>
                        <a:spcAft>
                          <a:spcPts val="0"/>
                        </a:spcAft>
                      </a:pPr>
                      <a:r>
                        <a:rPr lang="en-US" sz="13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Basis:</a:t>
                      </a: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tc>
                  <a:txBody>
                    <a:bodyPr/>
                    <a:lstStyle/>
                    <a:p>
                      <a:pPr marL="164465" marR="0">
                        <a:spcBef>
                          <a:spcPts val="315"/>
                        </a:spcBef>
                        <a:spcAft>
                          <a:spcPts val="0"/>
                        </a:spcAft>
                      </a:pP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tc>
                  <a:txBody>
                    <a:bodyPr/>
                    <a:lstStyle/>
                    <a:p>
                      <a:pPr marL="361950" marR="0">
                        <a:spcBef>
                          <a:spcPts val="315"/>
                        </a:spcBef>
                        <a:spcAft>
                          <a:spcPts val="0"/>
                        </a:spcAft>
                      </a:pP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extLst>
                  <a:ext uri="{0D108BD9-81ED-4DB2-BD59-A6C34878D82A}">
                    <a16:rowId xmlns:a16="http://schemas.microsoft.com/office/drawing/2014/main" val="1623767748"/>
                  </a:ext>
                </a:extLst>
              </a:tr>
              <a:tr h="550351">
                <a:tc>
                  <a:txBody>
                    <a:bodyPr/>
                    <a:lstStyle/>
                    <a:p>
                      <a:pPr marL="0" marR="0">
                        <a:spcBef>
                          <a:spcPts val="0"/>
                        </a:spcBef>
                        <a:spcAft>
                          <a:spcPts val="0"/>
                        </a:spcAft>
                      </a:pPr>
                      <a:r>
                        <a:rPr lang="en-US" sz="13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tc>
                  <a:txBody>
                    <a:bodyPr/>
                    <a:lstStyle/>
                    <a:p>
                      <a:pPr marL="164465" marR="0">
                        <a:spcBef>
                          <a:spcPts val="350"/>
                        </a:spcBef>
                        <a:spcAft>
                          <a:spcPts val="0"/>
                        </a:spcAft>
                      </a:pP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tc>
                  <a:txBody>
                    <a:bodyPr/>
                    <a:lstStyle/>
                    <a:p>
                      <a:pPr marL="361950" marR="0">
                        <a:spcBef>
                          <a:spcPts val="350"/>
                        </a:spcBef>
                        <a:spcAft>
                          <a:spcPts val="0"/>
                        </a:spcAft>
                      </a:pP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extLst>
                  <a:ext uri="{0D108BD9-81ED-4DB2-BD59-A6C34878D82A}">
                    <a16:rowId xmlns:a16="http://schemas.microsoft.com/office/drawing/2014/main" val="2949523605"/>
                  </a:ext>
                </a:extLst>
              </a:tr>
              <a:tr h="541474">
                <a:tc>
                  <a:txBody>
                    <a:bodyPr/>
                    <a:lstStyle/>
                    <a:p>
                      <a:pPr marL="0" marR="0">
                        <a:spcBef>
                          <a:spcPts val="0"/>
                        </a:spcBef>
                        <a:spcAft>
                          <a:spcPts val="0"/>
                        </a:spcAft>
                      </a:pPr>
                      <a:r>
                        <a:rPr lang="en-US" sz="13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tc>
                  <a:txBody>
                    <a:bodyPr/>
                    <a:lstStyle/>
                    <a:p>
                      <a:pPr marL="164465" marR="0">
                        <a:spcBef>
                          <a:spcPts val="350"/>
                        </a:spcBef>
                        <a:spcAft>
                          <a:spcPts val="0"/>
                        </a:spcAft>
                      </a:pP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tc>
                  <a:txBody>
                    <a:bodyPr/>
                    <a:lstStyle/>
                    <a:p>
                      <a:pPr marL="361950" marR="0">
                        <a:spcBef>
                          <a:spcPts val="350"/>
                        </a:spcBef>
                        <a:spcAft>
                          <a:spcPts val="0"/>
                        </a:spcAft>
                      </a:pPr>
                      <a:endParaRPr lang="en-US" sz="13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lnL>
                      <a:noFill/>
                    </a:lnL>
                    <a:lnR>
                      <a:noFill/>
                    </a:lnR>
                    <a:lnT>
                      <a:noFill/>
                    </a:lnT>
                    <a:lnB>
                      <a:noFill/>
                    </a:lnB>
                  </a:tcPr>
                </a:tc>
                <a:extLst>
                  <a:ext uri="{0D108BD9-81ED-4DB2-BD59-A6C34878D82A}">
                    <a16:rowId xmlns:a16="http://schemas.microsoft.com/office/drawing/2014/main" val="2549732254"/>
                  </a:ext>
                </a:extLst>
              </a:tr>
            </a:tbl>
          </a:graphicData>
        </a:graphic>
      </p:graphicFrame>
      <p:graphicFrame>
        <p:nvGraphicFramePr>
          <p:cNvPr id="71" name="Table 70"/>
          <p:cNvGraphicFramePr>
            <a:graphicFrameLocks noGrp="1"/>
          </p:cNvGraphicFramePr>
          <p:nvPr>
            <p:extLst>
              <p:ext uri="{D42A27DB-BD31-4B8C-83A1-F6EECF244321}">
                <p14:modId xmlns:p14="http://schemas.microsoft.com/office/powerpoint/2010/main" val="1850706414"/>
              </p:ext>
            </p:extLst>
          </p:nvPr>
        </p:nvGraphicFramePr>
        <p:xfrm>
          <a:off x="1527142" y="3873500"/>
          <a:ext cx="9813958" cy="2158824"/>
        </p:xfrm>
        <a:graphic>
          <a:graphicData uri="http://schemas.openxmlformats.org/drawingml/2006/table">
            <a:tbl>
              <a:tblPr firstRow="1" firstCol="1" lastRow="1" lastCol="1" bandRow="1" bandCol="1"/>
              <a:tblGrid>
                <a:gridCol w="2184510">
                  <a:extLst>
                    <a:ext uri="{9D8B030D-6E8A-4147-A177-3AD203B41FA5}">
                      <a16:colId xmlns:a16="http://schemas.microsoft.com/office/drawing/2014/main" val="1111487408"/>
                    </a:ext>
                  </a:extLst>
                </a:gridCol>
                <a:gridCol w="1104976">
                  <a:extLst>
                    <a:ext uri="{9D8B030D-6E8A-4147-A177-3AD203B41FA5}">
                      <a16:colId xmlns:a16="http://schemas.microsoft.com/office/drawing/2014/main" val="1993155789"/>
                    </a:ext>
                  </a:extLst>
                </a:gridCol>
                <a:gridCol w="6524472">
                  <a:extLst>
                    <a:ext uri="{9D8B030D-6E8A-4147-A177-3AD203B41FA5}">
                      <a16:colId xmlns:a16="http://schemas.microsoft.com/office/drawing/2014/main" val="4033464914"/>
                    </a:ext>
                  </a:extLst>
                </a:gridCol>
              </a:tblGrid>
              <a:tr h="664730">
                <a:tc>
                  <a:txBody>
                    <a:bodyPr/>
                    <a:lstStyle/>
                    <a:p>
                      <a:pPr marL="46990" marR="0" algn="l">
                        <a:spcBef>
                          <a:spcPts val="105"/>
                        </a:spcBef>
                        <a:spcAft>
                          <a:spcPts val="0"/>
                        </a:spcAft>
                      </a:pPr>
                      <a:r>
                        <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rPr>
                        <a:t>Up</a:t>
                      </a:r>
                      <a:r>
                        <a:rPr lang="en-US" sz="1600" b="1" baseline="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 to 25% in each section</a:t>
                      </a:r>
                      <a:endPar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6990" marR="0" algn="l">
                        <a:spcBef>
                          <a:spcPts val="105"/>
                        </a:spcBef>
                        <a:spcAft>
                          <a:spcPts val="0"/>
                        </a:spcAft>
                      </a:pP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Level</a:t>
                      </a:r>
                      <a:r>
                        <a:rPr lang="en-US" sz="1600" b="1"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1 Firm </a:t>
                      </a:r>
                      <a:endPar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7625" marR="0" algn="l">
                        <a:lnSpc>
                          <a:spcPts val="1320"/>
                        </a:lnSpc>
                        <a:spcBef>
                          <a:spcPts val="105"/>
                        </a:spcBef>
                        <a:spcAft>
                          <a:spcPts val="0"/>
                        </a:spcAft>
                      </a:pP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Indicates that the firm is  nascent stage -will have to take immediate</a:t>
                      </a:r>
                      <a:endParaRPr lang="en-US"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p>
                      <a:pPr marL="47625" marR="0" algn="l">
                        <a:lnSpc>
                          <a:spcPts val="1320"/>
                        </a:lnSpc>
                        <a:spcBef>
                          <a:spcPts val="0"/>
                        </a:spcBef>
                        <a:spcAft>
                          <a:spcPts val="0"/>
                        </a:spcAft>
                      </a:pP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steps to upgrade its competency or will be left lagging behind.</a:t>
                      </a:r>
                      <a:endParaRPr lang="en-US"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extLst>
                  <a:ext uri="{0D108BD9-81ED-4DB2-BD59-A6C34878D82A}">
                    <a16:rowId xmlns:a16="http://schemas.microsoft.com/office/drawing/2014/main" val="1343162809"/>
                  </a:ext>
                </a:extLst>
              </a:tr>
              <a:tr h="496857">
                <a:tc>
                  <a:txBody>
                    <a:bodyPr/>
                    <a:lstStyle/>
                    <a:p>
                      <a:pPr marL="46990" marR="0">
                        <a:spcBef>
                          <a:spcPts val="105"/>
                        </a:spcBef>
                        <a:spcAft>
                          <a:spcPts val="0"/>
                        </a:spcAft>
                      </a:pPr>
                      <a:r>
                        <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rPr>
                        <a:t>Above 25% to 50% in each section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6990" marR="0">
                        <a:spcBef>
                          <a:spcPts val="105"/>
                        </a:spcBef>
                        <a:spcAft>
                          <a:spcPts val="0"/>
                        </a:spcAft>
                      </a:pP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Level</a:t>
                      </a:r>
                      <a:r>
                        <a:rPr lang="en-US" sz="1600" b="1"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2</a:t>
                      </a:r>
                      <a:r>
                        <a:rPr lang="en-US" sz="1600" b="1" baseline="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 </a:t>
                      </a: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Firm</a:t>
                      </a:r>
                      <a:endPar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7625" marR="0">
                        <a:lnSpc>
                          <a:spcPts val="1320"/>
                        </a:lnSpc>
                        <a:spcBef>
                          <a:spcPts val="105"/>
                        </a:spcBef>
                        <a:spcAft>
                          <a:spcPts val="0"/>
                        </a:spcAft>
                      </a:pP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Indicates firm has made some progress -will have to develop further to</a:t>
                      </a:r>
                      <a:r>
                        <a:rPr lang="en-US" sz="1600" baseline="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reach the highest level of maturity.</a:t>
                      </a:r>
                      <a:endParaRPr lang="en-US"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extLst>
                  <a:ext uri="{0D108BD9-81ED-4DB2-BD59-A6C34878D82A}">
                    <a16:rowId xmlns:a16="http://schemas.microsoft.com/office/drawing/2014/main" val="3154868253"/>
                  </a:ext>
                </a:extLst>
              </a:tr>
              <a:tr h="496857">
                <a:tc>
                  <a:txBody>
                    <a:bodyPr/>
                    <a:lstStyle/>
                    <a:p>
                      <a:pPr marL="46990" marR="0">
                        <a:spcBef>
                          <a:spcPts val="105"/>
                        </a:spcBef>
                        <a:spcAft>
                          <a:spcPts val="0"/>
                        </a:spcAft>
                      </a:pPr>
                      <a:r>
                        <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rPr>
                        <a:t>Above 50% to 75% in each section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6990" marR="0">
                        <a:spcBef>
                          <a:spcPts val="105"/>
                        </a:spcBef>
                        <a:spcAft>
                          <a:spcPts val="0"/>
                        </a:spcAft>
                      </a:pP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Level</a:t>
                      </a:r>
                      <a:r>
                        <a:rPr lang="en-US" sz="1600" b="1"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3</a:t>
                      </a:r>
                      <a:r>
                        <a:rPr lang="en-US" sz="1600" b="1" baseline="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 </a:t>
                      </a: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Firm</a:t>
                      </a:r>
                      <a:endPar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7625" marR="46355">
                        <a:spcBef>
                          <a:spcPts val="105"/>
                        </a:spcBef>
                        <a:spcAft>
                          <a:spcPts val="0"/>
                        </a:spcAft>
                      </a:pP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Indicates</a:t>
                      </a:r>
                      <a:r>
                        <a:rPr lang="en-US" sz="1600" spc="85"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firm</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has made</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significant</a:t>
                      </a:r>
                      <a:r>
                        <a:rPr lang="en-US" sz="1600" spc="85"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adaption</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of</a:t>
                      </a:r>
                      <a:r>
                        <a:rPr lang="en-US" sz="1600" spc="85"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standards</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spc="5"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and</a:t>
                      </a:r>
                      <a:r>
                        <a:rPr lang="en-US" sz="1600" spc="485"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procedures</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should</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focus</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on</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optimizing</a:t>
                      </a:r>
                      <a:r>
                        <a:rPr lang="en-US" sz="1600"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further.</a:t>
                      </a:r>
                      <a:endParaRPr lang="en-US"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extLst>
                  <a:ext uri="{0D108BD9-81ED-4DB2-BD59-A6C34878D82A}">
                    <a16:rowId xmlns:a16="http://schemas.microsoft.com/office/drawing/2014/main" val="617970462"/>
                  </a:ext>
                </a:extLst>
              </a:tr>
              <a:tr h="406515">
                <a:tc>
                  <a:txBody>
                    <a:bodyPr/>
                    <a:lstStyle/>
                    <a:p>
                      <a:pPr marL="46990" marR="0">
                        <a:spcBef>
                          <a:spcPts val="105"/>
                        </a:spcBef>
                        <a:spcAft>
                          <a:spcPts val="0"/>
                        </a:spcAft>
                      </a:pPr>
                      <a:r>
                        <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rPr>
                        <a:t>Above 75% in each section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6990" marR="0" lvl="0" indent="0" algn="l" defTabSz="914400" rtl="0" eaLnBrk="1" fontAlgn="auto" latinLnBrk="0" hangingPunct="1">
                        <a:lnSpc>
                          <a:spcPct val="100000"/>
                        </a:lnSpc>
                        <a:spcBef>
                          <a:spcPts val="105"/>
                        </a:spcBef>
                        <a:spcAft>
                          <a:spcPts val="0"/>
                        </a:spcAft>
                        <a:buClrTx/>
                        <a:buSzTx/>
                        <a:buFontTx/>
                        <a:buNone/>
                        <a:tabLst/>
                        <a:defRPr/>
                      </a:pP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Level</a:t>
                      </a:r>
                      <a:r>
                        <a:rPr lang="en-US" sz="1600" b="1" spc="9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 4</a:t>
                      </a:r>
                      <a:r>
                        <a:rPr lang="en-US" sz="1600" b="1" baseline="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 </a:t>
                      </a:r>
                      <a:r>
                        <a:rPr lang="en-US" sz="1600" b="1"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Firm</a:t>
                      </a:r>
                      <a:endPar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p>
                      <a:pPr marL="46990" marR="0">
                        <a:spcBef>
                          <a:spcPts val="105"/>
                        </a:spcBef>
                        <a:spcAft>
                          <a:spcPts val="0"/>
                        </a:spcAft>
                      </a:pPr>
                      <a:endParaRPr lang="en-US" sz="1600" b="1" dirty="0">
                        <a:solidFill>
                          <a:srgbClr val="002060"/>
                        </a:solidFill>
                        <a:effectLst/>
                        <a:latin typeface="Calibri" panose="020F0502020204030204" pitchFamily="34" charset="0"/>
                        <a:ea typeface="Calibri" panose="020F0502020204030204" pitchFamily="34" charset="0"/>
                        <a:cs typeface="Mangal" panose="02040503050203030202"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tc>
                  <a:txBody>
                    <a:bodyPr/>
                    <a:lstStyle/>
                    <a:p>
                      <a:pPr marL="47625" marR="46355">
                        <a:spcBef>
                          <a:spcPts val="105"/>
                        </a:spcBef>
                        <a:spcAft>
                          <a:spcPts val="0"/>
                        </a:spcAft>
                      </a:pPr>
                      <a:r>
                        <a:rPr lang="en-US" sz="1600" dirty="0">
                          <a:solidFill>
                            <a:srgbClr val="002060"/>
                          </a:solidFill>
                          <a:effectLst/>
                          <a:latin typeface="Calibri" panose="020F0502020204030204" pitchFamily="34" charset="0"/>
                          <a:ea typeface="Calibri" panose="020F0502020204030204" pitchFamily="34" charset="0"/>
                          <a:cs typeface="Mangal" panose="02040503050203030202" pitchFamily="18" charset="0"/>
                        </a:rPr>
                        <a:t>Indicates firms that have made significant adoption of standards and procedures – should stay focused on leadership in all areas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1F4FD"/>
                    </a:solidFill>
                  </a:tcPr>
                </a:tc>
                <a:extLst>
                  <a:ext uri="{0D108BD9-81ED-4DB2-BD59-A6C34878D82A}">
                    <a16:rowId xmlns:a16="http://schemas.microsoft.com/office/drawing/2014/main" val="1812218135"/>
                  </a:ext>
                </a:extLst>
              </a:tr>
            </a:tbl>
          </a:graphicData>
        </a:graphic>
      </p:graphicFrame>
      <p:grpSp>
        <p:nvGrpSpPr>
          <p:cNvPr id="4121" name="Group 54"/>
          <p:cNvGrpSpPr>
            <a:grpSpLocks/>
          </p:cNvGrpSpPr>
          <p:nvPr/>
        </p:nvGrpSpPr>
        <p:grpSpPr bwMode="auto">
          <a:xfrm>
            <a:off x="244475" y="168275"/>
            <a:ext cx="7938" cy="7938"/>
            <a:chOff x="850" y="885"/>
            <a:chExt cx="10" cy="10"/>
          </a:xfrm>
        </p:grpSpPr>
        <p:grpSp>
          <p:nvGrpSpPr>
            <p:cNvPr id="4126" name="Group 59"/>
            <p:cNvGrpSpPr>
              <a:grpSpLocks/>
            </p:cNvGrpSpPr>
            <p:nvPr/>
          </p:nvGrpSpPr>
          <p:grpSpPr bwMode="auto">
            <a:xfrm>
              <a:off x="855" y="891"/>
              <a:ext cx="2" cy="2"/>
              <a:chOff x="855" y="891"/>
              <a:chExt cx="2" cy="2"/>
            </a:xfrm>
          </p:grpSpPr>
        </p:grpSp>
        <p:grpSp>
          <p:nvGrpSpPr>
            <p:cNvPr id="4124" name="Group 57"/>
            <p:cNvGrpSpPr>
              <a:grpSpLocks/>
            </p:cNvGrpSpPr>
            <p:nvPr/>
          </p:nvGrpSpPr>
          <p:grpSpPr bwMode="auto">
            <a:xfrm>
              <a:off x="855" y="891"/>
              <a:ext cx="2" cy="2"/>
              <a:chOff x="855" y="891"/>
              <a:chExt cx="2" cy="2"/>
            </a:xfrm>
          </p:grpSpPr>
        </p:grpSp>
        <p:grpSp>
          <p:nvGrpSpPr>
            <p:cNvPr id="4122" name="Group 55"/>
            <p:cNvGrpSpPr>
              <a:grpSpLocks/>
            </p:cNvGrpSpPr>
            <p:nvPr/>
          </p:nvGrpSpPr>
          <p:grpSpPr bwMode="auto">
            <a:xfrm>
              <a:off x="855" y="890"/>
              <a:ext cx="2" cy="2"/>
              <a:chOff x="855" y="890"/>
              <a:chExt cx="2" cy="2"/>
            </a:xfrm>
          </p:grpSpPr>
        </p:grpSp>
      </p:grpSp>
      <p:grpSp>
        <p:nvGrpSpPr>
          <p:cNvPr id="4116" name="Group 44"/>
          <p:cNvGrpSpPr>
            <a:grpSpLocks/>
          </p:cNvGrpSpPr>
          <p:nvPr/>
        </p:nvGrpSpPr>
        <p:grpSpPr bwMode="auto">
          <a:xfrm>
            <a:off x="244475" y="182563"/>
            <a:ext cx="7938" cy="0"/>
            <a:chOff x="850" y="1208"/>
            <a:chExt cx="10" cy="10"/>
          </a:xfrm>
        </p:grpSpPr>
        <p:grpSp>
          <p:nvGrpSpPr>
            <p:cNvPr id="4119" name="Group 47"/>
            <p:cNvGrpSpPr>
              <a:grpSpLocks/>
            </p:cNvGrpSpPr>
            <p:nvPr/>
          </p:nvGrpSpPr>
          <p:grpSpPr bwMode="auto">
            <a:xfrm>
              <a:off x="855" y="1213"/>
              <a:ext cx="2" cy="2"/>
              <a:chOff x="855" y="1213"/>
              <a:chExt cx="2" cy="2"/>
            </a:xfrm>
          </p:grpSpPr>
        </p:grpSp>
        <p:grpSp>
          <p:nvGrpSpPr>
            <p:cNvPr id="4117" name="Group 45"/>
            <p:cNvGrpSpPr>
              <a:grpSpLocks/>
            </p:cNvGrpSpPr>
            <p:nvPr/>
          </p:nvGrpSpPr>
          <p:grpSpPr bwMode="auto">
            <a:xfrm>
              <a:off x="855" y="1213"/>
              <a:ext cx="2" cy="2"/>
              <a:chOff x="855" y="1213"/>
              <a:chExt cx="2" cy="2"/>
            </a:xfrm>
          </p:grpSpPr>
        </p:grpSp>
      </p:grpSp>
      <p:grpSp>
        <p:nvGrpSpPr>
          <p:cNvPr id="4104" name="Group 152"/>
          <p:cNvGrpSpPr>
            <a:grpSpLocks/>
          </p:cNvGrpSpPr>
          <p:nvPr/>
        </p:nvGrpSpPr>
        <p:grpSpPr bwMode="auto">
          <a:xfrm>
            <a:off x="541338" y="288925"/>
            <a:ext cx="7937" cy="7938"/>
            <a:chOff x="850" y="7272"/>
            <a:chExt cx="10" cy="10"/>
          </a:xfrm>
        </p:grpSpPr>
        <p:grpSp>
          <p:nvGrpSpPr>
            <p:cNvPr id="4107" name="Group 155"/>
            <p:cNvGrpSpPr>
              <a:grpSpLocks/>
            </p:cNvGrpSpPr>
            <p:nvPr/>
          </p:nvGrpSpPr>
          <p:grpSpPr bwMode="auto">
            <a:xfrm>
              <a:off x="855" y="7277"/>
              <a:ext cx="2" cy="2"/>
              <a:chOff x="855" y="7277"/>
              <a:chExt cx="2" cy="2"/>
            </a:xfrm>
          </p:grpSpPr>
        </p:grpSp>
        <p:grpSp>
          <p:nvGrpSpPr>
            <p:cNvPr id="4105" name="Group 153"/>
            <p:cNvGrpSpPr>
              <a:grpSpLocks/>
            </p:cNvGrpSpPr>
            <p:nvPr/>
          </p:nvGrpSpPr>
          <p:grpSpPr bwMode="auto">
            <a:xfrm>
              <a:off x="855" y="7277"/>
              <a:ext cx="2" cy="2"/>
              <a:chOff x="855" y="7277"/>
              <a:chExt cx="2" cy="2"/>
            </a:xfrm>
          </p:grpSpPr>
        </p:grpSp>
      </p:grpSp>
      <p:grpSp>
        <p:nvGrpSpPr>
          <p:cNvPr id="4109" name="Group 140"/>
          <p:cNvGrpSpPr>
            <a:grpSpLocks/>
          </p:cNvGrpSpPr>
          <p:nvPr/>
        </p:nvGrpSpPr>
        <p:grpSpPr bwMode="auto">
          <a:xfrm>
            <a:off x="541338" y="365125"/>
            <a:ext cx="7937" cy="0"/>
            <a:chOff x="850" y="7594"/>
            <a:chExt cx="10" cy="10"/>
          </a:xfrm>
        </p:grpSpPr>
        <p:grpSp>
          <p:nvGrpSpPr>
            <p:cNvPr id="4114" name="Group 145"/>
            <p:cNvGrpSpPr>
              <a:grpSpLocks/>
            </p:cNvGrpSpPr>
            <p:nvPr/>
          </p:nvGrpSpPr>
          <p:grpSpPr bwMode="auto">
            <a:xfrm>
              <a:off x="855" y="7599"/>
              <a:ext cx="2" cy="2"/>
              <a:chOff x="855" y="7599"/>
              <a:chExt cx="2" cy="2"/>
            </a:xfrm>
          </p:grpSpPr>
        </p:grpSp>
        <p:grpSp>
          <p:nvGrpSpPr>
            <p:cNvPr id="4112" name="Group 143"/>
            <p:cNvGrpSpPr>
              <a:grpSpLocks/>
            </p:cNvGrpSpPr>
            <p:nvPr/>
          </p:nvGrpSpPr>
          <p:grpSpPr bwMode="auto">
            <a:xfrm>
              <a:off x="855" y="7599"/>
              <a:ext cx="2" cy="2"/>
              <a:chOff x="855" y="7599"/>
              <a:chExt cx="2" cy="2"/>
            </a:xfrm>
          </p:grpSpPr>
        </p:grpSp>
        <p:grpSp>
          <p:nvGrpSpPr>
            <p:cNvPr id="4110" name="Group 141"/>
            <p:cNvGrpSpPr>
              <a:grpSpLocks/>
            </p:cNvGrpSpPr>
            <p:nvPr/>
          </p:nvGrpSpPr>
          <p:grpSpPr bwMode="auto">
            <a:xfrm>
              <a:off x="855" y="7599"/>
              <a:ext cx="2" cy="2"/>
              <a:chOff x="855" y="7599"/>
              <a:chExt cx="2" cy="2"/>
            </a:xfrm>
          </p:grpSpPr>
        </p:grpSp>
      </p:grpSp>
      <p:grpSp>
        <p:nvGrpSpPr>
          <p:cNvPr id="4097" name="Group 101"/>
          <p:cNvGrpSpPr>
            <a:grpSpLocks/>
          </p:cNvGrpSpPr>
          <p:nvPr/>
        </p:nvGrpSpPr>
        <p:grpSpPr bwMode="auto">
          <a:xfrm>
            <a:off x="541338" y="715963"/>
            <a:ext cx="7937" cy="0"/>
            <a:chOff x="850" y="11501"/>
            <a:chExt cx="10" cy="10"/>
          </a:xfrm>
        </p:grpSpPr>
        <p:grpSp>
          <p:nvGrpSpPr>
            <p:cNvPr id="4102" name="Group 106"/>
            <p:cNvGrpSpPr>
              <a:grpSpLocks/>
            </p:cNvGrpSpPr>
            <p:nvPr/>
          </p:nvGrpSpPr>
          <p:grpSpPr bwMode="auto">
            <a:xfrm>
              <a:off x="855" y="11506"/>
              <a:ext cx="2" cy="2"/>
              <a:chOff x="855" y="11506"/>
              <a:chExt cx="2" cy="2"/>
            </a:xfrm>
          </p:grpSpPr>
        </p:grpSp>
        <p:grpSp>
          <p:nvGrpSpPr>
            <p:cNvPr id="4100" name="Group 104"/>
            <p:cNvGrpSpPr>
              <a:grpSpLocks/>
            </p:cNvGrpSpPr>
            <p:nvPr/>
          </p:nvGrpSpPr>
          <p:grpSpPr bwMode="auto">
            <a:xfrm>
              <a:off x="855" y="11506"/>
              <a:ext cx="2" cy="2"/>
              <a:chOff x="855" y="11506"/>
              <a:chExt cx="2" cy="2"/>
            </a:xfrm>
          </p:grpSpPr>
        </p:grpSp>
        <p:grpSp>
          <p:nvGrpSpPr>
            <p:cNvPr id="4098" name="Group 102"/>
            <p:cNvGrpSpPr>
              <a:grpSpLocks/>
            </p:cNvGrpSpPr>
            <p:nvPr/>
          </p:nvGrpSpPr>
          <p:grpSpPr bwMode="auto">
            <a:xfrm>
              <a:off x="855" y="11506"/>
              <a:ext cx="2" cy="2"/>
              <a:chOff x="855" y="11506"/>
              <a:chExt cx="2" cy="2"/>
            </a:xfrm>
          </p:grpSpPr>
        </p:grpSp>
      </p:grpSp>
    </p:spTree>
    <p:extLst>
      <p:ext uri="{BB962C8B-B14F-4D97-AF65-F5344CB8AC3E}">
        <p14:creationId xmlns:p14="http://schemas.microsoft.com/office/powerpoint/2010/main" val="13275192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94047" y="-1"/>
            <a:ext cx="1129240" cy="1633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entagon 9"/>
          <p:cNvSpPr/>
          <p:nvPr/>
        </p:nvSpPr>
        <p:spPr>
          <a:xfrm>
            <a:off x="0" y="2"/>
            <a:ext cx="6654285" cy="6858000"/>
          </a:xfrm>
          <a:prstGeom prst="homePlate">
            <a:avLst>
              <a:gd name="adj" fmla="val 13194"/>
            </a:avLst>
          </a:prstGeom>
          <a:gradFill flip="none" rotWithShape="1">
            <a:gsLst>
              <a:gs pos="0">
                <a:schemeClr val="accent2">
                  <a:lumMod val="75000"/>
                </a:schemeClr>
              </a:gs>
              <a:gs pos="100000">
                <a:schemeClr val="accent3">
                  <a:lumMod val="75000"/>
                </a:schemeClr>
              </a:gs>
            </a:gsLst>
            <a:lin ang="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0" y="3103689"/>
            <a:ext cx="6094411" cy="646331"/>
          </a:xfrm>
          <a:prstGeom prst="rect">
            <a:avLst/>
          </a:prstGeom>
          <a:noFill/>
        </p:spPr>
        <p:txBody>
          <a:bodyPr wrap="square" rtlCol="0">
            <a:spAutoFit/>
          </a:bodyPr>
          <a:lstStyle/>
          <a:p>
            <a:pPr lvl="0" algn="ctr"/>
            <a:r>
              <a:rPr lang="en-US" sz="3600" b="1" dirty="0">
                <a:solidFill>
                  <a:schemeClr val="bg1"/>
                </a:solidFill>
                <a:latin typeface="Adobe Gothic Std B" pitchFamily="34" charset="-128"/>
                <a:ea typeface="Adobe Gothic Std B" pitchFamily="34" charset="-128"/>
              </a:rPr>
              <a:t>AQMM v 1.0</a:t>
            </a:r>
          </a:p>
        </p:txBody>
      </p:sp>
      <p:sp>
        <p:nvSpPr>
          <p:cNvPr id="2" name="TextBox 1">
            <a:extLst>
              <a:ext uri="{FF2B5EF4-FFF2-40B4-BE49-F238E27FC236}">
                <a16:creationId xmlns:a16="http://schemas.microsoft.com/office/drawing/2014/main" id="{29B33FF8-644C-0043-B185-AE829B03281C}"/>
              </a:ext>
            </a:extLst>
          </p:cNvPr>
          <p:cNvSpPr txBox="1"/>
          <p:nvPr/>
        </p:nvSpPr>
        <p:spPr>
          <a:xfrm>
            <a:off x="6814477" y="2903634"/>
            <a:ext cx="4688379" cy="1077218"/>
          </a:xfrm>
          <a:prstGeom prst="rect">
            <a:avLst/>
          </a:prstGeom>
          <a:solidFill>
            <a:srgbClr val="134F70"/>
          </a:solidFill>
        </p:spPr>
        <p:txBody>
          <a:bodyPr wrap="square" rtlCol="0">
            <a:spAutoFit/>
          </a:bodyPr>
          <a:lstStyle/>
          <a:p>
            <a:r>
              <a:rPr lang="en-US" sz="3200" dirty="0">
                <a:solidFill>
                  <a:srgbClr val="FFFF00"/>
                </a:solidFill>
              </a:rPr>
              <a:t>PRACTICE MANAGEMENT - OPERATIONS</a:t>
            </a:r>
          </a:p>
        </p:txBody>
      </p:sp>
    </p:spTree>
    <p:extLst>
      <p:ext uri="{BB962C8B-B14F-4D97-AF65-F5344CB8AC3E}">
        <p14:creationId xmlns:p14="http://schemas.microsoft.com/office/powerpoint/2010/main" val="27325277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
        <p:nvSpPr>
          <p:cNvPr id="3" name="TextBox 2"/>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1.1 Practice Area of the Firm </a:t>
            </a:r>
            <a:endParaRPr lang="en-US" sz="2800" b="1" dirty="0">
              <a:latin typeface="+mj-lt"/>
            </a:endParaRPr>
          </a:p>
        </p:txBody>
      </p:sp>
      <p:graphicFrame>
        <p:nvGraphicFramePr>
          <p:cNvPr id="6" name="Diagram 5"/>
          <p:cNvGraphicFramePr/>
          <p:nvPr>
            <p:extLst>
              <p:ext uri="{D42A27DB-BD31-4B8C-83A1-F6EECF244321}">
                <p14:modId xmlns:p14="http://schemas.microsoft.com/office/powerpoint/2010/main" val="649241684"/>
              </p:ext>
            </p:extLst>
          </p:nvPr>
        </p:nvGraphicFramePr>
        <p:xfrm>
          <a:off x="715774" y="2424542"/>
          <a:ext cx="10755745" cy="36168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Oval 3">
            <a:extLst>
              <a:ext uri="{FF2B5EF4-FFF2-40B4-BE49-F238E27FC236}">
                <a16:creationId xmlns:a16="http://schemas.microsoft.com/office/drawing/2014/main" id="{B899F05C-B910-470E-A7B2-4CE574E4AC1F}"/>
              </a:ext>
            </a:extLst>
          </p:cNvPr>
          <p:cNvSpPr/>
          <p:nvPr/>
        </p:nvSpPr>
        <p:spPr>
          <a:xfrm>
            <a:off x="7061982" y="2512102"/>
            <a:ext cx="4754880" cy="3441686"/>
          </a:xfrm>
          <a:prstGeom prst="ellipse">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Minimum revenue of 50% of the total revenue from audit and assurance services is considered </a:t>
            </a:r>
            <a:r>
              <a:rPr lang="en-US" sz="2000" spc="20" dirty="0" err="1">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specialisation</a:t>
            </a:r>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 when consistently witnessed for a period of 3 years. (Exception applies only in case of acquisition of another firm or a group of professionals).</a:t>
            </a:r>
            <a:endParaRPr lang="en-US" sz="2000" dirty="0">
              <a:solidFill>
                <a:schemeClr val="bg1"/>
              </a:solidFill>
            </a:endParaRPr>
          </a:p>
        </p:txBody>
      </p:sp>
    </p:spTree>
    <p:extLst>
      <p:ext uri="{BB962C8B-B14F-4D97-AF65-F5344CB8AC3E}">
        <p14:creationId xmlns:p14="http://schemas.microsoft.com/office/powerpoint/2010/main" val="2260487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
        <p:nvSpPr>
          <p:cNvPr id="3" name="TextBox 2"/>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1.1 Practice Area of the Firm </a:t>
            </a:r>
            <a:endParaRPr lang="en-US" sz="2800" b="1" dirty="0">
              <a:latin typeface="+mj-lt"/>
            </a:endParaRPr>
          </a:p>
        </p:txBody>
      </p:sp>
      <p:graphicFrame>
        <p:nvGraphicFramePr>
          <p:cNvPr id="6" name="Diagram 5"/>
          <p:cNvGraphicFramePr/>
          <p:nvPr>
            <p:extLst>
              <p:ext uri="{D42A27DB-BD31-4B8C-83A1-F6EECF244321}">
                <p14:modId xmlns:p14="http://schemas.microsoft.com/office/powerpoint/2010/main" val="984708794"/>
              </p:ext>
            </p:extLst>
          </p:nvPr>
        </p:nvGraphicFramePr>
        <p:xfrm>
          <a:off x="715774" y="2424542"/>
          <a:ext cx="10755745" cy="36168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Oval 3">
            <a:extLst>
              <a:ext uri="{FF2B5EF4-FFF2-40B4-BE49-F238E27FC236}">
                <a16:creationId xmlns:a16="http://schemas.microsoft.com/office/drawing/2014/main" id="{B899F05C-B910-470E-A7B2-4CE574E4AC1F}"/>
              </a:ext>
            </a:extLst>
          </p:cNvPr>
          <p:cNvSpPr/>
          <p:nvPr/>
        </p:nvSpPr>
        <p:spPr>
          <a:xfrm>
            <a:off x="7907993" y="2424542"/>
            <a:ext cx="3991996" cy="3441686"/>
          </a:xfrm>
          <a:prstGeom prst="ellipse">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Scoring based on presence and implementation or Not. Answers: Yes/No</a:t>
            </a:r>
            <a:endParaRPr lang="en-US" sz="2800" dirty="0">
              <a:solidFill>
                <a:schemeClr val="bg1"/>
              </a:solidFill>
            </a:endParaRPr>
          </a:p>
        </p:txBody>
      </p:sp>
    </p:spTree>
    <p:extLst>
      <p:ext uri="{BB962C8B-B14F-4D97-AF65-F5344CB8AC3E}">
        <p14:creationId xmlns:p14="http://schemas.microsoft.com/office/powerpoint/2010/main" val="20641386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 y="147336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1.2 Work Flow – Practice Manuals </a:t>
            </a:r>
            <a:endParaRPr lang="en-US" sz="2800" b="1" dirty="0">
              <a:latin typeface="+mj-lt"/>
            </a:endParaRPr>
          </a:p>
        </p:txBody>
      </p:sp>
      <p:graphicFrame>
        <p:nvGraphicFramePr>
          <p:cNvPr id="6" name="Diagram 5"/>
          <p:cNvGraphicFramePr/>
          <p:nvPr>
            <p:extLst>
              <p:ext uri="{D42A27DB-BD31-4B8C-83A1-F6EECF244321}">
                <p14:modId xmlns:p14="http://schemas.microsoft.com/office/powerpoint/2010/main" val="3820748328"/>
              </p:ext>
            </p:extLst>
          </p:nvPr>
        </p:nvGraphicFramePr>
        <p:xfrm>
          <a:off x="422032" y="2096086"/>
          <a:ext cx="11479236" cy="4023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45CE578B-9593-474F-BEB8-A0C843B088BA}"/>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19340453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1.3 Quality Review Manuals or Audit Tool </a:t>
            </a:r>
            <a:endParaRPr lang="en-US" sz="2800" b="1" dirty="0">
              <a:latin typeface="+mj-lt"/>
            </a:endParaRPr>
          </a:p>
        </p:txBody>
      </p:sp>
      <p:graphicFrame>
        <p:nvGraphicFramePr>
          <p:cNvPr id="6" name="Diagram 5"/>
          <p:cNvGraphicFramePr/>
          <p:nvPr>
            <p:extLst>
              <p:ext uri="{D42A27DB-BD31-4B8C-83A1-F6EECF244321}">
                <p14:modId xmlns:p14="http://schemas.microsoft.com/office/powerpoint/2010/main" val="1650067438"/>
              </p:ext>
            </p:extLst>
          </p:nvPr>
        </p:nvGraphicFramePr>
        <p:xfrm>
          <a:off x="715774" y="2424542"/>
          <a:ext cx="10755745" cy="36168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8A8EA71D-4B87-AA44-AB0A-905093E1F43F}"/>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424426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F31FAFB9-9B96-F74E-80F7-85C3D0A9340D}"/>
              </a:ext>
            </a:extLst>
          </p:cNvPr>
          <p:cNvSpPr txBox="1">
            <a:spLocks/>
          </p:cNvSpPr>
          <p:nvPr/>
        </p:nvSpPr>
        <p:spPr>
          <a:xfrm>
            <a:off x="354656" y="399011"/>
            <a:ext cx="7161903" cy="6001789"/>
          </a:xfrm>
        </p:spPr>
        <p:txBody>
          <a:bodyPr>
            <a:normAutofit fontScale="92500" lnSpcReduction="20000"/>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r>
              <a:rPr lang="en-US" sz="2400"/>
              <a:t> </a:t>
            </a:r>
            <a:r>
              <a:rPr lang="en-IN" sz="2800" i="1">
                <a:latin typeface="Calibri" panose="020F0502020204030204" pitchFamily="34" charset="0"/>
                <a:cs typeface="Calibri" panose="020F0502020204030204" pitchFamily="34" charset="0"/>
              </a:rPr>
              <a:t>“Throughout the world, there is a great awareness among citizens in general that </a:t>
            </a:r>
            <a:r>
              <a:rPr lang="en-IN" sz="2800" i="1">
                <a:solidFill>
                  <a:srgbClr val="C00000"/>
                </a:solidFill>
                <a:latin typeface="Calibri" panose="020F0502020204030204" pitchFamily="34" charset="0"/>
                <a:cs typeface="Calibri" panose="020F0502020204030204" pitchFamily="34" charset="0"/>
              </a:rPr>
              <a:t>every learned profession should develop a sense of social purpose and social obligation and this should be more so in the case of the accounting profession</a:t>
            </a:r>
            <a:r>
              <a:rPr lang="en-IN" sz="2800" i="1">
                <a:latin typeface="Calibri" panose="020F0502020204030204" pitchFamily="34" charset="0"/>
                <a:cs typeface="Calibri" panose="020F0502020204030204" pitchFamily="34" charset="0"/>
              </a:rPr>
              <a:t>, which because of the present context in the country has assumed considerable importance.</a:t>
            </a:r>
          </a:p>
          <a:p>
            <a:endParaRPr lang="en-GB" sz="2800" i="1">
              <a:latin typeface="Calibri" panose="020F0502020204030204" pitchFamily="34" charset="0"/>
              <a:cs typeface="Calibri" panose="020F0502020204030204" pitchFamily="34" charset="0"/>
            </a:endParaRPr>
          </a:p>
          <a:p>
            <a:r>
              <a:rPr lang="en-IN" sz="2800" i="1">
                <a:solidFill>
                  <a:srgbClr val="C00000"/>
                </a:solidFill>
                <a:latin typeface="Calibri" panose="020F0502020204030204" pitchFamily="34" charset="0"/>
                <a:cs typeface="Calibri" panose="020F0502020204030204" pitchFamily="34" charset="0"/>
              </a:rPr>
              <a:t>The Chartered Accountant is a person on whom every member of the society could rely and rely strongly</a:t>
            </a:r>
            <a:r>
              <a:rPr lang="en-IN" sz="2800" i="1">
                <a:latin typeface="Calibri" panose="020F0502020204030204" pitchFamily="34" charset="0"/>
                <a:cs typeface="Calibri" panose="020F0502020204030204" pitchFamily="34" charset="0"/>
              </a:rPr>
              <a:t>. His certificate would be one by way of a seal and a hall mark of which would inspire confidence in the minds of all concerned as certificates by a person fully competent and holding a charter from the Supreme Legislature of the country for the purpose.”</a:t>
            </a:r>
            <a:endParaRPr lang="en-GB" sz="2800" i="1" dirty="0">
              <a:latin typeface="Calibri" panose="020F0502020204030204" pitchFamily="34" charset="0"/>
              <a:cs typeface="Calibri" panose="020F0502020204030204" pitchFamily="34" charset="0"/>
            </a:endParaRPr>
          </a:p>
        </p:txBody>
      </p:sp>
      <p:pic>
        <p:nvPicPr>
          <p:cNvPr id="3" name="Picture 2" descr="C:\Users\EDP-11\Desktop\gpkapadia_1.jpg">
            <a:extLst>
              <a:ext uri="{FF2B5EF4-FFF2-40B4-BE49-F238E27FC236}">
                <a16:creationId xmlns:a16="http://schemas.microsoft.com/office/drawing/2014/main" id="{A601580E-AA05-EE45-AD9D-8F7D965CCB04}"/>
              </a:ext>
            </a:extLst>
          </p:cNvPr>
          <p:cNvPicPr>
            <a:picLocks noChangeAspect="1" noChangeArrowheads="1"/>
          </p:cNvPicPr>
          <p:nvPr/>
        </p:nvPicPr>
        <p:blipFill>
          <a:blip r:embed="rId2"/>
          <a:srcRect/>
          <a:stretch>
            <a:fillRect/>
          </a:stretch>
        </p:blipFill>
        <p:spPr bwMode="auto">
          <a:xfrm>
            <a:off x="8510528" y="298747"/>
            <a:ext cx="3681471" cy="6465832"/>
          </a:xfrm>
          <a:prstGeom prst="rect">
            <a:avLst/>
          </a:prstGeom>
          <a:noFill/>
        </p:spPr>
      </p:pic>
    </p:spTree>
    <p:extLst>
      <p:ext uri="{BB962C8B-B14F-4D97-AF65-F5344CB8AC3E}">
        <p14:creationId xmlns:p14="http://schemas.microsoft.com/office/powerpoint/2010/main" val="25282989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811217874"/>
              </p:ext>
            </p:extLst>
          </p:nvPr>
        </p:nvGraphicFramePr>
        <p:xfrm>
          <a:off x="590844" y="2067951"/>
          <a:ext cx="10880676" cy="42406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A357C204-71AC-4738-95AF-34C4D7AD4C0B}"/>
              </a:ext>
            </a:extLst>
          </p:cNvPr>
          <p:cNvSpPr txBox="1"/>
          <p:nvPr/>
        </p:nvSpPr>
        <p:spPr>
          <a:xfrm>
            <a:off x="0" y="1549380"/>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1.3 Quality Review Manuals or Audit Tool </a:t>
            </a:r>
            <a:endParaRPr lang="en-US" sz="2800" b="1" dirty="0">
              <a:latin typeface="+mj-lt"/>
            </a:endParaRPr>
          </a:p>
        </p:txBody>
      </p:sp>
      <p:sp>
        <p:nvSpPr>
          <p:cNvPr id="4" name="TextBox 3">
            <a:extLst>
              <a:ext uri="{FF2B5EF4-FFF2-40B4-BE49-F238E27FC236}">
                <a16:creationId xmlns:a16="http://schemas.microsoft.com/office/drawing/2014/main" id="{FADD95C5-27A0-4943-B598-B935058ADE87}"/>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4109167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1.4 Service Delivery – Effort Monitoring</a:t>
            </a:r>
            <a:endParaRPr lang="en-US" sz="2800" b="1" dirty="0">
              <a:latin typeface="+mj-lt"/>
            </a:endParaRPr>
          </a:p>
        </p:txBody>
      </p:sp>
      <p:graphicFrame>
        <p:nvGraphicFramePr>
          <p:cNvPr id="6" name="Diagram 5"/>
          <p:cNvGraphicFramePr/>
          <p:nvPr>
            <p:extLst>
              <p:ext uri="{D42A27DB-BD31-4B8C-83A1-F6EECF244321}">
                <p14:modId xmlns:p14="http://schemas.microsoft.com/office/powerpoint/2010/main" val="425575260"/>
              </p:ext>
            </p:extLst>
          </p:nvPr>
        </p:nvGraphicFramePr>
        <p:xfrm>
          <a:off x="715774" y="2424542"/>
          <a:ext cx="10755745" cy="36168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5C9E36D8-B94B-644F-B8AD-531B4DA8C68C}"/>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4546705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319445405"/>
              </p:ext>
            </p:extLst>
          </p:nvPr>
        </p:nvGraphicFramePr>
        <p:xfrm>
          <a:off x="590844" y="2145653"/>
          <a:ext cx="10880676" cy="38956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D31FEC1-B3D2-40FC-B139-77A3AE119E4E}"/>
              </a:ext>
            </a:extLst>
          </p:cNvPr>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1.4 Service Delivery – Effort Monitoring</a:t>
            </a:r>
            <a:endParaRPr lang="en-US" sz="2800" b="1" dirty="0">
              <a:latin typeface="+mj-lt"/>
            </a:endParaRPr>
          </a:p>
        </p:txBody>
      </p:sp>
      <p:cxnSp>
        <p:nvCxnSpPr>
          <p:cNvPr id="4" name="Straight Arrow Connector 3">
            <a:extLst>
              <a:ext uri="{FF2B5EF4-FFF2-40B4-BE49-F238E27FC236}">
                <a16:creationId xmlns:a16="http://schemas.microsoft.com/office/drawing/2014/main" id="{556C5507-7B45-49DE-B5B1-122CCC8D1632}"/>
              </a:ext>
            </a:extLst>
          </p:cNvPr>
          <p:cNvCxnSpPr/>
          <p:nvPr/>
        </p:nvCxnSpPr>
        <p:spPr>
          <a:xfrm>
            <a:off x="7031421" y="2995448"/>
            <a:ext cx="36260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EFAC240-A5F5-45B3-8998-F2BA7292EDE8}"/>
              </a:ext>
            </a:extLst>
          </p:cNvPr>
          <p:cNvCxnSpPr>
            <a:cxnSpLocks/>
          </p:cNvCxnSpPr>
          <p:nvPr/>
        </p:nvCxnSpPr>
        <p:spPr>
          <a:xfrm>
            <a:off x="6905297" y="4887310"/>
            <a:ext cx="48873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FD98FB3-162F-D64B-A8A2-F02CD70C3AA0}"/>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32522052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607038145"/>
              </p:ext>
            </p:extLst>
          </p:nvPr>
        </p:nvGraphicFramePr>
        <p:xfrm>
          <a:off x="657345" y="2278656"/>
          <a:ext cx="11196603" cy="38956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D31FEC1-B3D2-40FC-B139-77A3AE119E4E}"/>
              </a:ext>
            </a:extLst>
          </p:cNvPr>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1.5 Quality Control for engagements</a:t>
            </a:r>
            <a:endParaRPr lang="en-US" sz="2800" b="1" dirty="0">
              <a:latin typeface="+mj-lt"/>
            </a:endParaRPr>
          </a:p>
        </p:txBody>
      </p:sp>
      <p:sp>
        <p:nvSpPr>
          <p:cNvPr id="2" name="Arrow: Right 1">
            <a:extLst>
              <a:ext uri="{FF2B5EF4-FFF2-40B4-BE49-F238E27FC236}">
                <a16:creationId xmlns:a16="http://schemas.microsoft.com/office/drawing/2014/main" id="{9D273468-0D45-469E-ADBC-7A46C4336D86}"/>
              </a:ext>
            </a:extLst>
          </p:cNvPr>
          <p:cNvSpPr/>
          <p:nvPr/>
        </p:nvSpPr>
        <p:spPr>
          <a:xfrm>
            <a:off x="6708227" y="3072552"/>
            <a:ext cx="268014" cy="1734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47B49764-3012-4EAC-88DF-C837A8322539}"/>
              </a:ext>
            </a:extLst>
          </p:cNvPr>
          <p:cNvSpPr/>
          <p:nvPr/>
        </p:nvSpPr>
        <p:spPr>
          <a:xfrm>
            <a:off x="6865882" y="4809342"/>
            <a:ext cx="268014" cy="1734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4F41DB4-5EE5-834B-BDF1-F3FFDF1C0380}"/>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29996327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08768385"/>
              </p:ext>
            </p:extLst>
          </p:nvPr>
        </p:nvGraphicFramePr>
        <p:xfrm>
          <a:off x="590844" y="2145653"/>
          <a:ext cx="10880676" cy="38956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D31FEC1-B3D2-40FC-B139-77A3AE119E4E}"/>
              </a:ext>
            </a:extLst>
          </p:cNvPr>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1.5 Quality Control for engagements</a:t>
            </a:r>
            <a:endParaRPr lang="en-US" sz="2800" b="1" dirty="0">
              <a:latin typeface="+mj-lt"/>
            </a:endParaRPr>
          </a:p>
        </p:txBody>
      </p:sp>
      <p:sp>
        <p:nvSpPr>
          <p:cNvPr id="9" name="Arrow: Right 8">
            <a:extLst>
              <a:ext uri="{FF2B5EF4-FFF2-40B4-BE49-F238E27FC236}">
                <a16:creationId xmlns:a16="http://schemas.microsoft.com/office/drawing/2014/main" id="{54AC2C03-B60C-4EA2-8A48-8A47A3B4D214}"/>
              </a:ext>
            </a:extLst>
          </p:cNvPr>
          <p:cNvSpPr/>
          <p:nvPr/>
        </p:nvSpPr>
        <p:spPr>
          <a:xfrm>
            <a:off x="4812782" y="4712348"/>
            <a:ext cx="662152" cy="3916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Top Corners Rounded 9">
            <a:extLst>
              <a:ext uri="{FF2B5EF4-FFF2-40B4-BE49-F238E27FC236}">
                <a16:creationId xmlns:a16="http://schemas.microsoft.com/office/drawing/2014/main" id="{0603D9CB-45FB-4DA2-B7C8-BC020CA9811A}"/>
              </a:ext>
            </a:extLst>
          </p:cNvPr>
          <p:cNvSpPr/>
          <p:nvPr/>
        </p:nvSpPr>
        <p:spPr>
          <a:xfrm>
            <a:off x="7756634" y="2223709"/>
            <a:ext cx="3714886" cy="1448886"/>
          </a:xfrm>
          <a:prstGeom prst="round2SameRect">
            <a:avLst/>
          </a:prstGeom>
          <a:solidFill>
            <a:schemeClr val="tx2">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1400" dirty="0">
                <a:solidFill>
                  <a:schemeClr val="tx1"/>
                </a:solidFill>
              </a:rPr>
              <a:t>10% to 30% – 4 Points</a:t>
            </a:r>
            <a:endParaRPr lang="en-IN" sz="1400" dirty="0">
              <a:solidFill>
                <a:schemeClr val="tx1"/>
              </a:solidFill>
            </a:endParaRPr>
          </a:p>
          <a:p>
            <a:pPr lvl="0"/>
            <a:r>
              <a:rPr lang="en-US" sz="1400" dirty="0">
                <a:solidFill>
                  <a:schemeClr val="tx1"/>
                </a:solidFill>
              </a:rPr>
              <a:t>More than 30% and up to 50% – 8 Points</a:t>
            </a:r>
            <a:endParaRPr lang="en-IN" sz="1400" dirty="0">
              <a:solidFill>
                <a:schemeClr val="tx1"/>
              </a:solidFill>
            </a:endParaRPr>
          </a:p>
          <a:p>
            <a:pPr lvl="0"/>
            <a:r>
              <a:rPr lang="en-US" sz="1400" dirty="0">
                <a:solidFill>
                  <a:schemeClr val="tx1"/>
                </a:solidFill>
              </a:rPr>
              <a:t>More than 50% and up to 70% – 12 Points</a:t>
            </a:r>
            <a:endParaRPr lang="en-IN" sz="1400" dirty="0">
              <a:solidFill>
                <a:schemeClr val="tx1"/>
              </a:solidFill>
            </a:endParaRPr>
          </a:p>
          <a:p>
            <a:pPr lvl="0"/>
            <a:r>
              <a:rPr lang="en-US" sz="1400" dirty="0">
                <a:solidFill>
                  <a:schemeClr val="tx1"/>
                </a:solidFill>
              </a:rPr>
              <a:t>More than 70% and up to 90% – 16 Points</a:t>
            </a:r>
            <a:endParaRPr lang="en-IN" sz="1400" dirty="0">
              <a:solidFill>
                <a:schemeClr val="tx1"/>
              </a:solidFill>
            </a:endParaRPr>
          </a:p>
          <a:p>
            <a:pPr lvl="0"/>
            <a:r>
              <a:rPr lang="en-US" sz="1400" dirty="0">
                <a:solidFill>
                  <a:schemeClr val="tx1"/>
                </a:solidFill>
              </a:rPr>
              <a:t>More than 90% – 20 Points</a:t>
            </a:r>
          </a:p>
          <a:p>
            <a:pPr algn="ctr"/>
            <a:endParaRPr lang="en-US" sz="1400" dirty="0"/>
          </a:p>
        </p:txBody>
      </p:sp>
      <p:sp>
        <p:nvSpPr>
          <p:cNvPr id="11" name="Arrow: Right 10">
            <a:extLst>
              <a:ext uri="{FF2B5EF4-FFF2-40B4-BE49-F238E27FC236}">
                <a16:creationId xmlns:a16="http://schemas.microsoft.com/office/drawing/2014/main" id="{D9FD2012-80CE-4377-B35B-1BF5D8C063CB}"/>
              </a:ext>
            </a:extLst>
          </p:cNvPr>
          <p:cNvSpPr/>
          <p:nvPr/>
        </p:nvSpPr>
        <p:spPr>
          <a:xfrm>
            <a:off x="7283669" y="2948152"/>
            <a:ext cx="472965" cy="3153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3EEC9A9-2787-E132-9E24-22147DDD77F8}"/>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1399527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1.5 Quality Control for engagements</a:t>
            </a:r>
            <a:endParaRPr lang="en-US" sz="2800" b="1" dirty="0">
              <a:latin typeface="+mj-lt"/>
            </a:endParaRPr>
          </a:p>
        </p:txBody>
      </p:sp>
      <p:graphicFrame>
        <p:nvGraphicFramePr>
          <p:cNvPr id="5" name="Diagram 4"/>
          <p:cNvGraphicFramePr/>
          <p:nvPr>
            <p:extLst>
              <p:ext uri="{D42A27DB-BD31-4B8C-83A1-F6EECF244321}">
                <p14:modId xmlns:p14="http://schemas.microsoft.com/office/powerpoint/2010/main" val="490378786"/>
              </p:ext>
            </p:extLst>
          </p:nvPr>
        </p:nvGraphicFramePr>
        <p:xfrm>
          <a:off x="937455" y="2410689"/>
          <a:ext cx="10437091" cy="3672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92016B38-8B3B-0243-BC4C-C5F2CFB0E454}"/>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28089402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166018331"/>
              </p:ext>
            </p:extLst>
          </p:nvPr>
        </p:nvGraphicFramePr>
        <p:xfrm>
          <a:off x="590844" y="2145653"/>
          <a:ext cx="10880676" cy="38956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D31FEC1-B3D2-40FC-B139-77A3AE119E4E}"/>
              </a:ext>
            </a:extLst>
          </p:cNvPr>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1.6 Benchmarking of service delivery </a:t>
            </a:r>
            <a:endParaRPr lang="en-US" sz="2800" b="1" dirty="0">
              <a:latin typeface="+mj-lt"/>
            </a:endParaRPr>
          </a:p>
        </p:txBody>
      </p:sp>
      <p:sp>
        <p:nvSpPr>
          <p:cNvPr id="2" name="Arrow: Right 1">
            <a:extLst>
              <a:ext uri="{FF2B5EF4-FFF2-40B4-BE49-F238E27FC236}">
                <a16:creationId xmlns:a16="http://schemas.microsoft.com/office/drawing/2014/main" id="{AF2F4112-00F3-4304-B9CC-49F9889EFAEB}"/>
              </a:ext>
            </a:extLst>
          </p:cNvPr>
          <p:cNvSpPr/>
          <p:nvPr/>
        </p:nvSpPr>
        <p:spPr>
          <a:xfrm>
            <a:off x="7756634" y="2822028"/>
            <a:ext cx="551794" cy="252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CB012424-B7CC-4E42-B30B-75606CB70F14}"/>
              </a:ext>
            </a:extLst>
          </p:cNvPr>
          <p:cNvSpPr/>
          <p:nvPr/>
        </p:nvSpPr>
        <p:spPr>
          <a:xfrm>
            <a:off x="6243145" y="4840014"/>
            <a:ext cx="394138" cy="2680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A854628-6521-D34F-A261-5C1C026F3AEE}"/>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38245523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894774961"/>
              </p:ext>
            </p:extLst>
          </p:nvPr>
        </p:nvGraphicFramePr>
        <p:xfrm>
          <a:off x="590844" y="2145653"/>
          <a:ext cx="10880676" cy="38956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0D31FEC1-B3D2-40FC-B139-77A3AE119E4E}"/>
              </a:ext>
            </a:extLst>
          </p:cNvPr>
          <p:cNvSpPr txBox="1"/>
          <p:nvPr/>
        </p:nvSpPr>
        <p:spPr>
          <a:xfrm>
            <a:off x="1"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1.6 Benchmarking of service delivery </a:t>
            </a:r>
            <a:endParaRPr lang="en-US" sz="2800" b="1" dirty="0">
              <a:latin typeface="+mj-lt"/>
            </a:endParaRPr>
          </a:p>
        </p:txBody>
      </p:sp>
      <p:sp>
        <p:nvSpPr>
          <p:cNvPr id="2" name="Arrow: Right 1">
            <a:extLst>
              <a:ext uri="{FF2B5EF4-FFF2-40B4-BE49-F238E27FC236}">
                <a16:creationId xmlns:a16="http://schemas.microsoft.com/office/drawing/2014/main" id="{A31B5AE6-B13E-4EDF-B1DB-7C8BFD0F6A87}"/>
              </a:ext>
            </a:extLst>
          </p:cNvPr>
          <p:cNvSpPr/>
          <p:nvPr/>
        </p:nvSpPr>
        <p:spPr>
          <a:xfrm>
            <a:off x="6353504" y="3134166"/>
            <a:ext cx="520262" cy="2758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A248BB49-EEB7-4638-9AC2-C4877EDF4C85}"/>
              </a:ext>
            </a:extLst>
          </p:cNvPr>
          <p:cNvSpPr/>
          <p:nvPr/>
        </p:nvSpPr>
        <p:spPr>
          <a:xfrm>
            <a:off x="7614745" y="5139559"/>
            <a:ext cx="472965" cy="2837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138C395-9E7E-7D48-9A8A-1BE70D7F0A96}"/>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28426907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1.7 Client </a:t>
            </a:r>
            <a:r>
              <a:rPr lang="en-US" sz="2800" b="1" i="1" dirty="0" err="1">
                <a:latin typeface="+mj-lt"/>
              </a:rPr>
              <a:t>Sensitisation</a:t>
            </a:r>
            <a:endParaRPr lang="en-US" sz="2800" b="1" dirty="0">
              <a:latin typeface="+mj-lt"/>
            </a:endParaRPr>
          </a:p>
        </p:txBody>
      </p:sp>
      <p:sp>
        <p:nvSpPr>
          <p:cNvPr id="4" name="Rectangle: Rounded Corners 3">
            <a:extLst>
              <a:ext uri="{FF2B5EF4-FFF2-40B4-BE49-F238E27FC236}">
                <a16:creationId xmlns:a16="http://schemas.microsoft.com/office/drawing/2014/main" id="{DF0191DA-7970-4A97-98BF-E7A21F69C7CE}"/>
              </a:ext>
            </a:extLst>
          </p:cNvPr>
          <p:cNvSpPr/>
          <p:nvPr/>
        </p:nvSpPr>
        <p:spPr>
          <a:xfrm>
            <a:off x="-1" y="2192175"/>
            <a:ext cx="5896303" cy="3937653"/>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a:t>
            </a:r>
            <a:r>
              <a:rPr lang="en-US" sz="2000" b="1" dirty="0" err="1">
                <a:solidFill>
                  <a:schemeClr val="bg1"/>
                </a:solidFill>
              </a:rPr>
              <a:t>i</a:t>
            </a:r>
            <a:r>
              <a:rPr lang="en-US" sz="2000" b="1" dirty="0">
                <a:solidFill>
                  <a:schemeClr val="bg1"/>
                </a:solidFill>
              </a:rPr>
              <a:t>) Awareness meetings and knowledge dissemination meetings/ articles 	/ documents sharing with clients including : </a:t>
            </a:r>
          </a:p>
          <a:p>
            <a:pPr marL="342900" indent="-342900">
              <a:buAutoNum type="arabicParenR"/>
            </a:pPr>
            <a:r>
              <a:rPr lang="en-US" sz="2000" b="1" dirty="0">
                <a:solidFill>
                  <a:schemeClr val="bg1"/>
                </a:solidFill>
              </a:rPr>
              <a:t>Updating client on audit issues, formally – effectiveness of the process of communication with management and those charged with governance;</a:t>
            </a:r>
          </a:p>
          <a:p>
            <a:pPr marL="342900" indent="-342900">
              <a:buAutoNum type="arabicParenR"/>
            </a:pPr>
            <a:r>
              <a:rPr lang="en-US" sz="2000" b="1" dirty="0">
                <a:solidFill>
                  <a:schemeClr val="bg1"/>
                </a:solidFill>
              </a:rPr>
              <a:t> Updating client on changes in accounting, legal , audit aspects etc. with client specific impact; and</a:t>
            </a:r>
          </a:p>
          <a:p>
            <a:pPr marL="342900" indent="-342900">
              <a:buAutoNum type="arabicParenR"/>
            </a:pPr>
            <a:r>
              <a:rPr lang="en-US" sz="2000" b="1" dirty="0">
                <a:solidFill>
                  <a:schemeClr val="bg1"/>
                </a:solidFill>
              </a:rPr>
              <a:t>Follow through on previous audit observations and updates to management and those charged with Governance</a:t>
            </a:r>
            <a:r>
              <a:rPr lang="en-US" b="1" dirty="0">
                <a:solidFill>
                  <a:schemeClr val="bg1"/>
                </a:solidFill>
              </a:rPr>
              <a:t>.</a:t>
            </a:r>
          </a:p>
        </p:txBody>
      </p:sp>
      <p:sp>
        <p:nvSpPr>
          <p:cNvPr id="5" name="Rectangle: Rounded Corners 4">
            <a:extLst>
              <a:ext uri="{FF2B5EF4-FFF2-40B4-BE49-F238E27FC236}">
                <a16:creationId xmlns:a16="http://schemas.microsoft.com/office/drawing/2014/main" id="{0D3C8D0F-3072-4A2F-88D4-BD032E292696}"/>
              </a:ext>
            </a:extLst>
          </p:cNvPr>
          <p:cNvSpPr/>
          <p:nvPr/>
        </p:nvSpPr>
        <p:spPr>
          <a:xfrm>
            <a:off x="9106228" y="2375654"/>
            <a:ext cx="3142592" cy="3937653"/>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rPr>
              <a:t>(ii) </a:t>
            </a:r>
            <a:r>
              <a:rPr lang="en-US" sz="24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Monitoring planned hours vs actual hours across engagement; the focus is on the existence of a monitoring mechanism</a:t>
            </a:r>
            <a:endParaRPr lang="en-US" sz="2400" b="1" dirty="0">
              <a:solidFill>
                <a:schemeClr val="bg1"/>
              </a:solidFill>
            </a:endParaRPr>
          </a:p>
        </p:txBody>
      </p:sp>
      <p:sp>
        <p:nvSpPr>
          <p:cNvPr id="7" name="Oval 6">
            <a:extLst>
              <a:ext uri="{FF2B5EF4-FFF2-40B4-BE49-F238E27FC236}">
                <a16:creationId xmlns:a16="http://schemas.microsoft.com/office/drawing/2014/main" id="{338F17AF-41FF-4E67-835A-0F4AF20C0554}"/>
              </a:ext>
            </a:extLst>
          </p:cNvPr>
          <p:cNvSpPr/>
          <p:nvPr/>
        </p:nvSpPr>
        <p:spPr>
          <a:xfrm>
            <a:off x="6295700" y="2664372"/>
            <a:ext cx="2249209" cy="3231931"/>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algn="just">
              <a:lnSpc>
                <a:spcPts val="1200"/>
              </a:lnSpc>
              <a:spcBef>
                <a:spcPts val="200"/>
              </a:spcBef>
              <a:spcAft>
                <a:spcPts val="200"/>
              </a:spcAft>
            </a:pPr>
            <a:r>
              <a:rPr lang="en-US" sz="1800" b="1" spc="20" dirty="0">
                <a:effectLst/>
                <a:latin typeface="Arial Narrow" panose="020B0606020202030204" pitchFamily="34" charset="0"/>
                <a:ea typeface="Calibri" panose="020F0502020204030204" pitchFamily="34" charset="0"/>
                <a:cs typeface="Century Schoolbook" panose="02040604050505020304" pitchFamily="18" charset="0"/>
              </a:rPr>
              <a:t>For Yes – 8 </a:t>
            </a:r>
          </a:p>
          <a:p>
            <a:pPr marL="0" marR="0" algn="just">
              <a:lnSpc>
                <a:spcPts val="1200"/>
              </a:lnSpc>
              <a:spcBef>
                <a:spcPts val="200"/>
              </a:spcBef>
              <a:spcAft>
                <a:spcPts val="200"/>
              </a:spcAft>
            </a:pPr>
            <a:r>
              <a:rPr lang="en-US" sz="1800" b="1" spc="20" dirty="0">
                <a:effectLst/>
                <a:latin typeface="Arial Narrow" panose="020B0606020202030204" pitchFamily="34" charset="0"/>
                <a:ea typeface="Calibri" panose="020F0502020204030204" pitchFamily="34" charset="0"/>
                <a:cs typeface="Century Schoolbook" panose="02040604050505020304" pitchFamily="18" charset="0"/>
              </a:rPr>
              <a:t>Points</a:t>
            </a:r>
            <a:endParaRPr lang="en-US" sz="1800" b="1" dirty="0">
              <a:effectLst/>
              <a:latin typeface="Calibri" panose="020F0502020204030204" pitchFamily="34" charset="0"/>
              <a:ea typeface="Calibri" panose="020F0502020204030204" pitchFamily="34" charset="0"/>
              <a:cs typeface="Mangal" panose="02040503050203030202" pitchFamily="18" charset="0"/>
            </a:endParaRPr>
          </a:p>
          <a:p>
            <a:r>
              <a:rPr lang="en-US" sz="1800" b="1" spc="20" dirty="0">
                <a:effectLst/>
                <a:latin typeface="Arial Narrow" panose="020B0606020202030204" pitchFamily="34" charset="0"/>
                <a:ea typeface="Calibri" panose="020F0502020204030204" pitchFamily="34" charset="0"/>
                <a:cs typeface="Century Schoolbook" panose="02040604050505020304" pitchFamily="18" charset="0"/>
              </a:rPr>
              <a:t>For No – 0 Point</a:t>
            </a:r>
          </a:p>
          <a:p>
            <a:r>
              <a:rPr lang="en-US" b="1" spc="20" dirty="0">
                <a:latin typeface="Arial Narrow" panose="020B0606020202030204" pitchFamily="34" charset="0"/>
              </a:rPr>
              <a:t>Max Score -8</a:t>
            </a:r>
            <a:endParaRPr lang="en-US" b="1" dirty="0"/>
          </a:p>
        </p:txBody>
      </p:sp>
      <p:sp>
        <p:nvSpPr>
          <p:cNvPr id="8" name="Arrow: Left 7">
            <a:extLst>
              <a:ext uri="{FF2B5EF4-FFF2-40B4-BE49-F238E27FC236}">
                <a16:creationId xmlns:a16="http://schemas.microsoft.com/office/drawing/2014/main" id="{850B694A-D102-43DE-8B34-D82CDFD700BE}"/>
              </a:ext>
            </a:extLst>
          </p:cNvPr>
          <p:cNvSpPr/>
          <p:nvPr/>
        </p:nvSpPr>
        <p:spPr>
          <a:xfrm>
            <a:off x="8544909" y="4083269"/>
            <a:ext cx="504498" cy="34684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BB9C12B3-09A1-4F9C-9D46-C87F9D8E9FB5}"/>
              </a:ext>
            </a:extLst>
          </p:cNvPr>
          <p:cNvSpPr/>
          <p:nvPr/>
        </p:nvSpPr>
        <p:spPr>
          <a:xfrm>
            <a:off x="5896301" y="4083269"/>
            <a:ext cx="399399" cy="3468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6BDB50C-6B8A-414C-A53D-4AFDDB93787A}"/>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3285981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575019"/>
            <a:ext cx="12191999" cy="954107"/>
          </a:xfrm>
          <a:prstGeom prst="rect">
            <a:avLst/>
          </a:prstGeom>
          <a:solidFill>
            <a:schemeClr val="accent3">
              <a:lumMod val="40000"/>
              <a:lumOff val="60000"/>
            </a:schemeClr>
          </a:solidFill>
        </p:spPr>
        <p:txBody>
          <a:bodyPr wrap="square" rtlCol="0">
            <a:spAutoFit/>
          </a:bodyPr>
          <a:lstStyle/>
          <a:p>
            <a:pPr algn="ctr"/>
            <a:r>
              <a:rPr lang="en-US" sz="2800" b="1" i="1" dirty="0"/>
              <a:t>1.8 Technology Adoption</a:t>
            </a:r>
          </a:p>
          <a:p>
            <a:pPr algn="ctr"/>
            <a:endParaRPr lang="en-US" sz="2800" b="1" dirty="0"/>
          </a:p>
        </p:txBody>
      </p:sp>
      <p:sp>
        <p:nvSpPr>
          <p:cNvPr id="6" name="Rectangle: Rounded Corners 5">
            <a:extLst>
              <a:ext uri="{FF2B5EF4-FFF2-40B4-BE49-F238E27FC236}">
                <a16:creationId xmlns:a16="http://schemas.microsoft.com/office/drawing/2014/main" id="{21C9BB59-5058-4BBF-A579-5FAD3289649A}"/>
              </a:ext>
            </a:extLst>
          </p:cNvPr>
          <p:cNvSpPr/>
          <p:nvPr/>
        </p:nvSpPr>
        <p:spPr>
          <a:xfrm>
            <a:off x="0" y="2097786"/>
            <a:ext cx="12191998" cy="914400"/>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i="1" dirty="0">
                <a:solidFill>
                  <a:sysClr val="windowText" lastClr="000000"/>
                </a:solidFill>
              </a:rPr>
              <a:t>(</a:t>
            </a:r>
            <a:r>
              <a:rPr lang="en-US" sz="3600" b="1" dirty="0" err="1">
                <a:solidFill>
                  <a:schemeClr val="bg1"/>
                </a:solidFill>
              </a:rPr>
              <a:t>i</a:t>
            </a:r>
            <a:r>
              <a:rPr lang="en-US" sz="3600" b="1" dirty="0">
                <a:solidFill>
                  <a:schemeClr val="bg1"/>
                </a:solidFill>
              </a:rPr>
              <a:t>) Technology Adoption at Office</a:t>
            </a:r>
          </a:p>
        </p:txBody>
      </p:sp>
      <p:sp>
        <p:nvSpPr>
          <p:cNvPr id="7" name="Rectangle: Top Corners Rounded 6">
            <a:extLst>
              <a:ext uri="{FF2B5EF4-FFF2-40B4-BE49-F238E27FC236}">
                <a16:creationId xmlns:a16="http://schemas.microsoft.com/office/drawing/2014/main" id="{B32BA6EC-3456-4EED-B1B7-5AF8039D5DF3}"/>
              </a:ext>
            </a:extLst>
          </p:cNvPr>
          <p:cNvSpPr/>
          <p:nvPr/>
        </p:nvSpPr>
        <p:spPr>
          <a:xfrm>
            <a:off x="0" y="3005454"/>
            <a:ext cx="11871434" cy="3158863"/>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p>
            <a:endParaRPr lang="en-US" sz="1800" dirty="0"/>
          </a:p>
          <a:p>
            <a:r>
              <a:rPr lang="en-US" sz="2200" dirty="0"/>
              <a:t>• Internal communication – chats 			</a:t>
            </a:r>
            <a:r>
              <a:rPr lang="en-US" sz="2200" dirty="0">
                <a:solidFill>
                  <a:srgbClr val="FF0000"/>
                </a:solidFill>
              </a:rPr>
              <a:t>( for Yes – 4 Points , for No – 0 points )</a:t>
            </a:r>
          </a:p>
          <a:p>
            <a:pPr marL="285750" indent="-285750">
              <a:buFont typeface="Arial" panose="020B0604020202020204" pitchFamily="34" charset="0"/>
              <a:buChar char="•"/>
            </a:pPr>
            <a:r>
              <a:rPr lang="en-US" sz="2200" dirty="0"/>
              <a:t>Has the firm automated its office with automated </a:t>
            </a:r>
          </a:p>
          <a:p>
            <a:r>
              <a:rPr lang="en-US" sz="2200" dirty="0"/>
              <a:t>     Attendance </a:t>
            </a:r>
            <a:r>
              <a:rPr lang="en-US" sz="2200" spc="20" dirty="0">
                <a:effectLst/>
                <a:latin typeface="Arial Narrow" panose="020B0606020202030204" pitchFamily="34" charset="0"/>
                <a:ea typeface="Calibri" panose="020F0502020204030204" pitchFamily="34" charset="0"/>
                <a:cs typeface="Calibri" panose="020F0502020204030204" pitchFamily="34" charset="0"/>
              </a:rPr>
              <a:t>System and Leave management? 		</a:t>
            </a:r>
            <a:r>
              <a:rPr lang="en-US" sz="2200" dirty="0">
                <a:solidFill>
                  <a:srgbClr val="FF0000"/>
                </a:solidFill>
              </a:rPr>
              <a:t>( for Yes – 4 Points , for No – 0 points )</a:t>
            </a:r>
            <a:endParaRPr lang="en-US" sz="2200" spc="20" dirty="0">
              <a:solidFill>
                <a:srgbClr val="FF0000"/>
              </a:solidFill>
              <a:effectLst/>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Project/activity/timesheet management			</a:t>
            </a:r>
            <a:r>
              <a:rPr lang="en-US" sz="2200" dirty="0">
                <a:solidFill>
                  <a:srgbClr val="FF0000"/>
                </a:solidFill>
              </a:rPr>
              <a:t>( for Yes – 4 Points , for No – 0 points )</a:t>
            </a:r>
            <a:endParaRPr lang="en-US" sz="2200" spc="20" dirty="0">
              <a:solidFill>
                <a:srgbClr val="FF0000"/>
              </a:solidFill>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Digital storage of records (scan, etc.)			</a:t>
            </a:r>
            <a:r>
              <a:rPr lang="en-US" sz="2200" dirty="0">
                <a:solidFill>
                  <a:srgbClr val="FF0000"/>
                </a:solidFill>
              </a:rPr>
              <a:t>( for Yes – 4 Points , for No – 0 points )</a:t>
            </a:r>
            <a:endParaRPr lang="en-US" sz="2200" spc="20" dirty="0">
              <a:solidFill>
                <a:srgbClr val="FF0000"/>
              </a:solidFill>
              <a:effectLst/>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err="1">
                <a:effectLst/>
                <a:latin typeface="Arial Narrow" panose="020B0606020202030204" pitchFamily="34" charset="0"/>
                <a:ea typeface="Calibri" panose="020F0502020204030204" pitchFamily="34" charset="0"/>
                <a:cs typeface="Calibri" panose="020F0502020204030204" pitchFamily="34" charset="0"/>
              </a:rPr>
              <a:t>Centralised</a:t>
            </a:r>
            <a:r>
              <a:rPr lang="en-US" sz="2200" spc="20" dirty="0">
                <a:effectLst/>
                <a:latin typeface="Arial Narrow" panose="020B0606020202030204" pitchFamily="34" charset="0"/>
                <a:ea typeface="Calibri" panose="020F0502020204030204" pitchFamily="34" charset="0"/>
                <a:cs typeface="Calibri" panose="020F0502020204030204" pitchFamily="34" charset="0"/>
              </a:rPr>
              <a:t> server/ Cloud 				</a:t>
            </a:r>
            <a:r>
              <a:rPr lang="en-US" sz="2200" dirty="0">
                <a:solidFill>
                  <a:srgbClr val="FF0000"/>
                </a:solidFill>
              </a:rPr>
              <a:t>( for Yes – 4 Points , for No – 0 points )</a:t>
            </a:r>
            <a:endParaRPr lang="en-US" sz="2200" spc="20" dirty="0">
              <a:solidFill>
                <a:srgbClr val="FF0000"/>
              </a:solidFill>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Digital Library (Own or ICAI) 				</a:t>
            </a:r>
            <a:r>
              <a:rPr lang="en-US" sz="2200" dirty="0">
                <a:solidFill>
                  <a:srgbClr val="FF0000"/>
                </a:solidFill>
              </a:rPr>
              <a:t>( for Yes – 4 Points , for No – 0 points )</a:t>
            </a: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Client interaction (Alerts, updates, availability of </a:t>
            </a:r>
          </a:p>
          <a:p>
            <a:r>
              <a:rPr lang="en-US" sz="2200" spc="20" dirty="0">
                <a:effectLst/>
                <a:latin typeface="Arial Narrow" panose="020B0606020202030204" pitchFamily="34" charset="0"/>
                <a:ea typeface="Calibri" panose="020F0502020204030204" pitchFamily="34" charset="0"/>
                <a:cs typeface="Calibri" panose="020F0502020204030204" pitchFamily="34" charset="0"/>
              </a:rPr>
              <a:t>     information in website, </a:t>
            </a:r>
            <a:r>
              <a:rPr lang="en-US" sz="2200" spc="20" dirty="0" err="1">
                <a:effectLst/>
                <a:latin typeface="Arial Narrow" panose="020B0606020202030204" pitchFamily="34" charset="0"/>
                <a:ea typeface="Calibri" panose="020F0502020204030204" pitchFamily="34" charset="0"/>
                <a:cs typeface="Calibri" panose="020F0502020204030204" pitchFamily="34" charset="0"/>
              </a:rPr>
              <a:t>etc</a:t>
            </a:r>
            <a:r>
              <a:rPr lang="en-US" sz="2200" spc="20" dirty="0">
                <a:effectLst/>
                <a:latin typeface="Arial Narrow" panose="020B0606020202030204" pitchFamily="34" charset="0"/>
                <a:ea typeface="Calibri" panose="020F0502020204030204" pitchFamily="34" charset="0"/>
                <a:cs typeface="Calibri" panose="020F0502020204030204" pitchFamily="34" charset="0"/>
              </a:rPr>
              <a:t>), 				</a:t>
            </a:r>
            <a:r>
              <a:rPr lang="en-US" sz="2200" dirty="0">
                <a:solidFill>
                  <a:srgbClr val="FF0000"/>
                </a:solidFill>
              </a:rPr>
              <a:t>( for Yes – 4 Points , for No – 0 points )</a:t>
            </a:r>
            <a:endParaRPr lang="en-US" sz="2200" spc="20" dirty="0">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sz="2200" spc="20" dirty="0">
              <a:solidFill>
                <a:srgbClr val="FF0000"/>
              </a:solidFill>
              <a:effectLst/>
              <a:latin typeface="Arial Narrow" panose="020B0606020202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E7850A2D-1E25-FF4F-AE25-6336156164A3}"/>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974259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743AA26E-353A-9342-A1BB-80252B038797}"/>
              </a:ext>
            </a:extLst>
          </p:cNvPr>
          <p:cNvSpPr txBox="1">
            <a:spLocks noChangeArrowheads="1"/>
          </p:cNvSpPr>
          <p:nvPr/>
        </p:nvSpPr>
        <p:spPr>
          <a:xfrm>
            <a:off x="279070" y="226522"/>
            <a:ext cx="11329060" cy="800098"/>
          </a:xfrm>
          <a:solidFill>
            <a:srgbClr val="134F70"/>
          </a:solidFill>
        </p:spPr>
        <p:txBody>
          <a:bodyP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en-US" dirty="0">
                <a:cs typeface="Tahoma" pitchFamily="34" charset="0"/>
              </a:rPr>
              <a:t>Evaluations to conclude on Reasonable Assurance (SA 700)</a:t>
            </a:r>
          </a:p>
        </p:txBody>
      </p:sp>
      <p:sp>
        <p:nvSpPr>
          <p:cNvPr id="3" name="Rectangle 3">
            <a:extLst>
              <a:ext uri="{FF2B5EF4-FFF2-40B4-BE49-F238E27FC236}">
                <a16:creationId xmlns:a16="http://schemas.microsoft.com/office/drawing/2014/main" id="{D1897053-2C97-C144-99CF-26DD98F3F3F7}"/>
              </a:ext>
            </a:extLst>
          </p:cNvPr>
          <p:cNvSpPr>
            <a:spLocks noChangeArrowheads="1"/>
          </p:cNvSpPr>
          <p:nvPr/>
        </p:nvSpPr>
        <p:spPr bwMode="auto">
          <a:xfrm>
            <a:off x="1752600" y="1219200"/>
            <a:ext cx="2209800" cy="10668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FS adequately</a:t>
            </a:r>
            <a:br>
              <a:rPr lang="en-US" dirty="0">
                <a:latin typeface="Trebuchet MS" pitchFamily="34" charset="0"/>
              </a:rPr>
            </a:br>
            <a:r>
              <a:rPr lang="en-US" dirty="0">
                <a:latin typeface="Trebuchet MS" pitchFamily="34" charset="0"/>
              </a:rPr>
              <a:t>disclose significant </a:t>
            </a:r>
            <a:br>
              <a:rPr lang="en-US" dirty="0">
                <a:latin typeface="Trebuchet MS" pitchFamily="34" charset="0"/>
              </a:rPr>
            </a:br>
            <a:r>
              <a:rPr lang="en-US" dirty="0">
                <a:latin typeface="Trebuchet MS" pitchFamily="34" charset="0"/>
              </a:rPr>
              <a:t>A/</a:t>
            </a:r>
            <a:r>
              <a:rPr lang="en-US" dirty="0" err="1">
                <a:latin typeface="Trebuchet MS" pitchFamily="34" charset="0"/>
              </a:rPr>
              <a:t>cing</a:t>
            </a:r>
            <a:r>
              <a:rPr lang="en-US" dirty="0">
                <a:latin typeface="Trebuchet MS" pitchFamily="34" charset="0"/>
              </a:rPr>
              <a:t> policies</a:t>
            </a:r>
          </a:p>
        </p:txBody>
      </p:sp>
      <p:sp>
        <p:nvSpPr>
          <p:cNvPr id="4" name="Rectangle 4">
            <a:extLst>
              <a:ext uri="{FF2B5EF4-FFF2-40B4-BE49-F238E27FC236}">
                <a16:creationId xmlns:a16="http://schemas.microsoft.com/office/drawing/2014/main" id="{68BD8616-48F9-664B-BA04-5C4C499B864D}"/>
              </a:ext>
            </a:extLst>
          </p:cNvPr>
          <p:cNvSpPr>
            <a:spLocks noChangeArrowheads="1"/>
          </p:cNvSpPr>
          <p:nvPr/>
        </p:nvSpPr>
        <p:spPr bwMode="auto">
          <a:xfrm>
            <a:off x="4616434" y="1333500"/>
            <a:ext cx="2667000" cy="9906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Consistency &amp; </a:t>
            </a:r>
            <a:br>
              <a:rPr lang="en-US" dirty="0">
                <a:latin typeface="Trebuchet MS" pitchFamily="34" charset="0"/>
              </a:rPr>
            </a:br>
            <a:r>
              <a:rPr lang="en-US" dirty="0">
                <a:latin typeface="Trebuchet MS" pitchFamily="34" charset="0"/>
              </a:rPr>
              <a:t>appropriateness of </a:t>
            </a:r>
            <a:br>
              <a:rPr lang="en-US" dirty="0">
                <a:latin typeface="Trebuchet MS" pitchFamily="34" charset="0"/>
              </a:rPr>
            </a:br>
            <a:r>
              <a:rPr lang="en-US" dirty="0">
                <a:latin typeface="Trebuchet MS" pitchFamily="34" charset="0"/>
              </a:rPr>
              <a:t>A/</a:t>
            </a:r>
            <a:r>
              <a:rPr lang="en-US" dirty="0" err="1">
                <a:latin typeface="Trebuchet MS" pitchFamily="34" charset="0"/>
              </a:rPr>
              <a:t>cing</a:t>
            </a:r>
            <a:r>
              <a:rPr lang="en-US" dirty="0">
                <a:latin typeface="Trebuchet MS" pitchFamily="34" charset="0"/>
              </a:rPr>
              <a:t> policies with FRF</a:t>
            </a:r>
          </a:p>
        </p:txBody>
      </p:sp>
      <p:sp>
        <p:nvSpPr>
          <p:cNvPr id="5" name="Rectangle 5">
            <a:extLst>
              <a:ext uri="{FF2B5EF4-FFF2-40B4-BE49-F238E27FC236}">
                <a16:creationId xmlns:a16="http://schemas.microsoft.com/office/drawing/2014/main" id="{D61B4904-0014-1D41-85B9-A2E2C5308F20}"/>
              </a:ext>
            </a:extLst>
          </p:cNvPr>
          <p:cNvSpPr>
            <a:spLocks noChangeArrowheads="1"/>
          </p:cNvSpPr>
          <p:nvPr/>
        </p:nvSpPr>
        <p:spPr bwMode="auto">
          <a:xfrm>
            <a:off x="7848600" y="1219200"/>
            <a:ext cx="2209800" cy="6858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Reasonableness of</a:t>
            </a:r>
            <a:br>
              <a:rPr lang="en-US" dirty="0">
                <a:latin typeface="Trebuchet MS" pitchFamily="34" charset="0"/>
              </a:rPr>
            </a:br>
            <a:r>
              <a:rPr lang="en-US" dirty="0">
                <a:latin typeface="Trebuchet MS" pitchFamily="34" charset="0"/>
              </a:rPr>
              <a:t>A/</a:t>
            </a:r>
            <a:r>
              <a:rPr lang="en-US" dirty="0" err="1">
                <a:latin typeface="Trebuchet MS" pitchFamily="34" charset="0"/>
              </a:rPr>
              <a:t>cing</a:t>
            </a:r>
            <a:r>
              <a:rPr lang="en-US" dirty="0">
                <a:latin typeface="Trebuchet MS" pitchFamily="34" charset="0"/>
              </a:rPr>
              <a:t> estimates</a:t>
            </a:r>
          </a:p>
        </p:txBody>
      </p:sp>
      <p:sp>
        <p:nvSpPr>
          <p:cNvPr id="6" name="Rectangle 6">
            <a:extLst>
              <a:ext uri="{FF2B5EF4-FFF2-40B4-BE49-F238E27FC236}">
                <a16:creationId xmlns:a16="http://schemas.microsoft.com/office/drawing/2014/main" id="{2A074DEE-E9B0-7D48-AB72-38EBAEF63A7A}"/>
              </a:ext>
            </a:extLst>
          </p:cNvPr>
          <p:cNvSpPr>
            <a:spLocks noChangeArrowheads="1"/>
          </p:cNvSpPr>
          <p:nvPr/>
        </p:nvSpPr>
        <p:spPr bwMode="auto">
          <a:xfrm>
            <a:off x="7696200" y="2438400"/>
            <a:ext cx="2743200" cy="12192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Relevance, reliability, </a:t>
            </a:r>
            <a:br>
              <a:rPr lang="en-US" dirty="0">
                <a:latin typeface="Trebuchet MS" pitchFamily="34" charset="0"/>
              </a:rPr>
            </a:br>
            <a:r>
              <a:rPr lang="en-US" dirty="0">
                <a:latin typeface="Trebuchet MS" pitchFamily="34" charset="0"/>
              </a:rPr>
              <a:t>comparability &amp; </a:t>
            </a:r>
            <a:br>
              <a:rPr lang="en-US" dirty="0">
                <a:latin typeface="Trebuchet MS" pitchFamily="34" charset="0"/>
              </a:rPr>
            </a:br>
            <a:r>
              <a:rPr lang="en-US" dirty="0">
                <a:latin typeface="Trebuchet MS" pitchFamily="34" charset="0"/>
              </a:rPr>
              <a:t>understandability of </a:t>
            </a:r>
            <a:br>
              <a:rPr lang="en-US" dirty="0">
                <a:latin typeface="Trebuchet MS" pitchFamily="34" charset="0"/>
              </a:rPr>
            </a:br>
            <a:r>
              <a:rPr lang="en-US" dirty="0">
                <a:latin typeface="Trebuchet MS" pitchFamily="34" charset="0"/>
              </a:rPr>
              <a:t>info in FS</a:t>
            </a:r>
          </a:p>
        </p:txBody>
      </p:sp>
      <p:sp>
        <p:nvSpPr>
          <p:cNvPr id="7" name="Rectangle 7">
            <a:extLst>
              <a:ext uri="{FF2B5EF4-FFF2-40B4-BE49-F238E27FC236}">
                <a16:creationId xmlns:a16="http://schemas.microsoft.com/office/drawing/2014/main" id="{F842CDD2-8AF9-534A-A4AF-0FBCE012E7D4}"/>
              </a:ext>
            </a:extLst>
          </p:cNvPr>
          <p:cNvSpPr>
            <a:spLocks noChangeArrowheads="1"/>
          </p:cNvSpPr>
          <p:nvPr/>
        </p:nvSpPr>
        <p:spPr bwMode="auto">
          <a:xfrm>
            <a:off x="3657600" y="2514600"/>
            <a:ext cx="3505200" cy="12192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Disclosures are adequate </a:t>
            </a:r>
            <a:br>
              <a:rPr lang="en-US" dirty="0">
                <a:latin typeface="Trebuchet MS" pitchFamily="34" charset="0"/>
              </a:rPr>
            </a:br>
            <a:r>
              <a:rPr lang="en-US" dirty="0">
                <a:latin typeface="Trebuchet MS" pitchFamily="34" charset="0"/>
              </a:rPr>
              <a:t>to enable users to understand </a:t>
            </a:r>
            <a:br>
              <a:rPr lang="en-US" dirty="0">
                <a:latin typeface="Trebuchet MS" pitchFamily="34" charset="0"/>
              </a:rPr>
            </a:br>
            <a:r>
              <a:rPr lang="en-US" dirty="0">
                <a:latin typeface="Trebuchet MS" pitchFamily="34" charset="0"/>
              </a:rPr>
              <a:t>effect of material transactions</a:t>
            </a:r>
            <a:br>
              <a:rPr lang="en-US" dirty="0">
                <a:latin typeface="Trebuchet MS" pitchFamily="34" charset="0"/>
              </a:rPr>
            </a:br>
            <a:r>
              <a:rPr lang="en-US" dirty="0">
                <a:latin typeface="Trebuchet MS" pitchFamily="34" charset="0"/>
              </a:rPr>
              <a:t>or events on info in FS</a:t>
            </a:r>
          </a:p>
        </p:txBody>
      </p:sp>
      <p:sp>
        <p:nvSpPr>
          <p:cNvPr id="8" name="Rectangle 8">
            <a:extLst>
              <a:ext uri="{FF2B5EF4-FFF2-40B4-BE49-F238E27FC236}">
                <a16:creationId xmlns:a16="http://schemas.microsoft.com/office/drawing/2014/main" id="{947EC30C-EE7A-1A42-A0E4-8B33EE256B81}"/>
              </a:ext>
            </a:extLst>
          </p:cNvPr>
          <p:cNvSpPr>
            <a:spLocks noChangeArrowheads="1"/>
          </p:cNvSpPr>
          <p:nvPr/>
        </p:nvSpPr>
        <p:spPr bwMode="auto">
          <a:xfrm>
            <a:off x="1676400" y="2590800"/>
            <a:ext cx="1447800" cy="9906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Terminology</a:t>
            </a:r>
            <a:br>
              <a:rPr lang="en-US" dirty="0">
                <a:latin typeface="Trebuchet MS" pitchFamily="34" charset="0"/>
              </a:rPr>
            </a:br>
            <a:r>
              <a:rPr lang="en-US" dirty="0">
                <a:latin typeface="Trebuchet MS" pitchFamily="34" charset="0"/>
              </a:rPr>
              <a:t>used in FS is</a:t>
            </a:r>
            <a:br>
              <a:rPr lang="en-US" dirty="0">
                <a:latin typeface="Trebuchet MS" pitchFamily="34" charset="0"/>
              </a:rPr>
            </a:br>
            <a:r>
              <a:rPr lang="en-US" dirty="0">
                <a:latin typeface="Trebuchet MS" pitchFamily="34" charset="0"/>
              </a:rPr>
              <a:t>appropriate</a:t>
            </a:r>
          </a:p>
        </p:txBody>
      </p:sp>
      <p:sp>
        <p:nvSpPr>
          <p:cNvPr id="9" name="Rectangle 9">
            <a:hlinkClick r:id="" action="ppaction://noaction"/>
            <a:extLst>
              <a:ext uri="{FF2B5EF4-FFF2-40B4-BE49-F238E27FC236}">
                <a16:creationId xmlns:a16="http://schemas.microsoft.com/office/drawing/2014/main" id="{39C200C0-5A39-5C40-84C4-A34778CF239E}"/>
              </a:ext>
            </a:extLst>
          </p:cNvPr>
          <p:cNvSpPr>
            <a:spLocks noChangeArrowheads="1"/>
          </p:cNvSpPr>
          <p:nvPr/>
        </p:nvSpPr>
        <p:spPr bwMode="auto">
          <a:xfrm>
            <a:off x="4343400" y="4038600"/>
            <a:ext cx="2362200" cy="1066800"/>
          </a:xfrm>
          <a:prstGeom prst="rect">
            <a:avLst/>
          </a:prstGeom>
          <a:noFill/>
          <a:ln w="25400">
            <a:solidFill>
              <a:srgbClr val="FFCCFF"/>
            </a:solidFill>
            <a:miter lim="800000"/>
            <a:headEnd/>
            <a:tailEnd/>
          </a:ln>
        </p:spPr>
        <p:txBody>
          <a:bodyPr wrap="none" anchor="ctr"/>
          <a:lstStyle/>
          <a:p>
            <a:r>
              <a:rPr lang="en-US" sz="1600" dirty="0">
                <a:latin typeface="Trebuchet MS" pitchFamily="34" charset="0"/>
              </a:rPr>
              <a:t>FS prepared in all </a:t>
            </a:r>
            <a:br>
              <a:rPr lang="en-US" sz="1600" dirty="0">
                <a:latin typeface="Trebuchet MS" pitchFamily="34" charset="0"/>
              </a:rPr>
            </a:br>
            <a:r>
              <a:rPr lang="en-US" sz="1600" dirty="0">
                <a:latin typeface="Trebuchet MS" pitchFamily="34" charset="0"/>
              </a:rPr>
              <a:t>material respects in </a:t>
            </a:r>
            <a:br>
              <a:rPr lang="en-US" sz="1600" dirty="0">
                <a:latin typeface="Trebuchet MS" pitchFamily="34" charset="0"/>
              </a:rPr>
            </a:br>
            <a:r>
              <a:rPr lang="en-US" sz="1600" dirty="0">
                <a:latin typeface="Trebuchet MS" pitchFamily="34" charset="0"/>
              </a:rPr>
              <a:t>accordance with </a:t>
            </a:r>
          </a:p>
          <a:p>
            <a:r>
              <a:rPr lang="en-US" sz="1600" dirty="0">
                <a:latin typeface="Trebuchet MS" pitchFamily="34" charset="0"/>
              </a:rPr>
              <a:t>applicable FRF</a:t>
            </a:r>
          </a:p>
        </p:txBody>
      </p:sp>
      <p:sp>
        <p:nvSpPr>
          <p:cNvPr id="10" name="Rectangle 10">
            <a:extLst>
              <a:ext uri="{FF2B5EF4-FFF2-40B4-BE49-F238E27FC236}">
                <a16:creationId xmlns:a16="http://schemas.microsoft.com/office/drawing/2014/main" id="{9FCFF136-6A6F-EE46-9E69-36C9C8FBC76A}"/>
              </a:ext>
            </a:extLst>
          </p:cNvPr>
          <p:cNvSpPr>
            <a:spLocks noChangeArrowheads="1"/>
          </p:cNvSpPr>
          <p:nvPr/>
        </p:nvSpPr>
        <p:spPr bwMode="auto">
          <a:xfrm>
            <a:off x="7239000" y="4038600"/>
            <a:ext cx="3124200" cy="9144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Qualitative aspects of A/</a:t>
            </a:r>
            <a:r>
              <a:rPr lang="en-US" dirty="0" err="1">
                <a:latin typeface="Trebuchet MS" pitchFamily="34" charset="0"/>
              </a:rPr>
              <a:t>cing</a:t>
            </a:r>
            <a:r>
              <a:rPr lang="en-US" dirty="0">
                <a:latin typeface="Trebuchet MS" pitchFamily="34" charset="0"/>
              </a:rPr>
              <a:t> </a:t>
            </a:r>
          </a:p>
          <a:p>
            <a:r>
              <a:rPr lang="en-US" dirty="0">
                <a:latin typeface="Trebuchet MS" pitchFamily="34" charset="0"/>
              </a:rPr>
              <a:t>practices &amp; possible </a:t>
            </a:r>
            <a:br>
              <a:rPr lang="en-US" dirty="0">
                <a:latin typeface="Trebuchet MS" pitchFamily="34" charset="0"/>
              </a:rPr>
            </a:br>
            <a:r>
              <a:rPr lang="en-US" dirty="0">
                <a:latin typeface="Trebuchet MS" pitchFamily="34" charset="0"/>
              </a:rPr>
              <a:t>bias in mgt judgment</a:t>
            </a:r>
          </a:p>
        </p:txBody>
      </p:sp>
      <p:sp>
        <p:nvSpPr>
          <p:cNvPr id="11" name="Rectangle 11">
            <a:extLst>
              <a:ext uri="{FF2B5EF4-FFF2-40B4-BE49-F238E27FC236}">
                <a16:creationId xmlns:a16="http://schemas.microsoft.com/office/drawing/2014/main" id="{B81F19DE-A39B-7D4F-B110-B7EA2141C1BF}"/>
              </a:ext>
            </a:extLst>
          </p:cNvPr>
          <p:cNvSpPr>
            <a:spLocks noChangeArrowheads="1"/>
          </p:cNvSpPr>
          <p:nvPr/>
        </p:nvSpPr>
        <p:spPr bwMode="auto">
          <a:xfrm>
            <a:off x="7467600" y="5486400"/>
            <a:ext cx="3048000" cy="10668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Materiality of uncorrected </a:t>
            </a:r>
            <a:br>
              <a:rPr lang="en-US" dirty="0">
                <a:latin typeface="Trebuchet MS" pitchFamily="34" charset="0"/>
              </a:rPr>
            </a:br>
            <a:r>
              <a:rPr lang="en-US" dirty="0">
                <a:latin typeface="Trebuchet MS" pitchFamily="34" charset="0"/>
              </a:rPr>
              <a:t>misstatements individually </a:t>
            </a:r>
            <a:br>
              <a:rPr lang="en-US" dirty="0">
                <a:latin typeface="Trebuchet MS" pitchFamily="34" charset="0"/>
              </a:rPr>
            </a:br>
            <a:r>
              <a:rPr lang="en-US" dirty="0">
                <a:latin typeface="Trebuchet MS" pitchFamily="34" charset="0"/>
              </a:rPr>
              <a:t>or aggregate (SA 450)</a:t>
            </a:r>
          </a:p>
        </p:txBody>
      </p:sp>
      <p:sp>
        <p:nvSpPr>
          <p:cNvPr id="12" name="Rectangle 12">
            <a:extLst>
              <a:ext uri="{FF2B5EF4-FFF2-40B4-BE49-F238E27FC236}">
                <a16:creationId xmlns:a16="http://schemas.microsoft.com/office/drawing/2014/main" id="{E0EEDE1D-3A4F-2341-BD1E-F919F81EB5D8}"/>
              </a:ext>
            </a:extLst>
          </p:cNvPr>
          <p:cNvSpPr>
            <a:spLocks noChangeArrowheads="1"/>
          </p:cNvSpPr>
          <p:nvPr/>
        </p:nvSpPr>
        <p:spPr bwMode="auto">
          <a:xfrm>
            <a:off x="5943600" y="5562600"/>
            <a:ext cx="1143000" cy="11430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SAAE has </a:t>
            </a:r>
            <a:br>
              <a:rPr lang="en-US" dirty="0">
                <a:latin typeface="Trebuchet MS" pitchFamily="34" charset="0"/>
              </a:rPr>
            </a:br>
            <a:r>
              <a:rPr lang="en-US" dirty="0">
                <a:latin typeface="Trebuchet MS" pitchFamily="34" charset="0"/>
              </a:rPr>
              <a:t>been </a:t>
            </a:r>
            <a:br>
              <a:rPr lang="en-US" dirty="0">
                <a:latin typeface="Trebuchet MS" pitchFamily="34" charset="0"/>
              </a:rPr>
            </a:br>
            <a:r>
              <a:rPr lang="en-US" dirty="0">
                <a:latin typeface="Trebuchet MS" pitchFamily="34" charset="0"/>
              </a:rPr>
              <a:t>obtained</a:t>
            </a:r>
            <a:br>
              <a:rPr lang="en-US" dirty="0">
                <a:latin typeface="Trebuchet MS" pitchFamily="34" charset="0"/>
              </a:rPr>
            </a:br>
            <a:r>
              <a:rPr lang="en-US" dirty="0">
                <a:latin typeface="Trebuchet MS" pitchFamily="34" charset="0"/>
              </a:rPr>
              <a:t>(SA 330)</a:t>
            </a:r>
          </a:p>
        </p:txBody>
      </p:sp>
      <p:sp>
        <p:nvSpPr>
          <p:cNvPr id="13" name="Line 13">
            <a:extLst>
              <a:ext uri="{FF2B5EF4-FFF2-40B4-BE49-F238E27FC236}">
                <a16:creationId xmlns:a16="http://schemas.microsoft.com/office/drawing/2014/main" id="{0574153D-85CD-AF4D-A50A-3FD391DC35DD}"/>
              </a:ext>
            </a:extLst>
          </p:cNvPr>
          <p:cNvSpPr>
            <a:spLocks noChangeShapeType="1"/>
          </p:cNvSpPr>
          <p:nvPr/>
        </p:nvSpPr>
        <p:spPr bwMode="auto">
          <a:xfrm>
            <a:off x="3962400" y="1752600"/>
            <a:ext cx="685800" cy="0"/>
          </a:xfrm>
          <a:prstGeom prst="line">
            <a:avLst/>
          </a:prstGeom>
          <a:noFill/>
          <a:ln w="76200">
            <a:solidFill>
              <a:srgbClr val="008000"/>
            </a:solidFill>
            <a:round/>
            <a:headEnd/>
            <a:tailEnd type="triangle" w="med" len="med"/>
          </a:ln>
        </p:spPr>
        <p:txBody>
          <a:bodyPr/>
          <a:lstStyle/>
          <a:p>
            <a:endParaRPr lang="en-US"/>
          </a:p>
        </p:txBody>
      </p:sp>
      <p:sp>
        <p:nvSpPr>
          <p:cNvPr id="14" name="Line 14">
            <a:extLst>
              <a:ext uri="{FF2B5EF4-FFF2-40B4-BE49-F238E27FC236}">
                <a16:creationId xmlns:a16="http://schemas.microsoft.com/office/drawing/2014/main" id="{DE31A24C-D07E-404F-A0DF-3D3AA8046AA9}"/>
              </a:ext>
            </a:extLst>
          </p:cNvPr>
          <p:cNvSpPr>
            <a:spLocks noChangeShapeType="1"/>
          </p:cNvSpPr>
          <p:nvPr/>
        </p:nvSpPr>
        <p:spPr bwMode="auto">
          <a:xfrm>
            <a:off x="7315200" y="1676400"/>
            <a:ext cx="533400" cy="0"/>
          </a:xfrm>
          <a:prstGeom prst="line">
            <a:avLst/>
          </a:prstGeom>
          <a:noFill/>
          <a:ln w="76200">
            <a:solidFill>
              <a:srgbClr val="008000"/>
            </a:solidFill>
            <a:round/>
            <a:headEnd/>
            <a:tailEnd type="triangle" w="med" len="med"/>
          </a:ln>
        </p:spPr>
        <p:txBody>
          <a:bodyPr/>
          <a:lstStyle/>
          <a:p>
            <a:endParaRPr lang="en-US"/>
          </a:p>
        </p:txBody>
      </p:sp>
      <p:sp>
        <p:nvSpPr>
          <p:cNvPr id="15" name="Line 15">
            <a:extLst>
              <a:ext uri="{FF2B5EF4-FFF2-40B4-BE49-F238E27FC236}">
                <a16:creationId xmlns:a16="http://schemas.microsoft.com/office/drawing/2014/main" id="{A4F56493-DEDA-E349-8B09-46701950F857}"/>
              </a:ext>
            </a:extLst>
          </p:cNvPr>
          <p:cNvSpPr>
            <a:spLocks noChangeShapeType="1"/>
          </p:cNvSpPr>
          <p:nvPr/>
        </p:nvSpPr>
        <p:spPr bwMode="auto">
          <a:xfrm>
            <a:off x="8915400" y="1905000"/>
            <a:ext cx="0" cy="533400"/>
          </a:xfrm>
          <a:prstGeom prst="line">
            <a:avLst/>
          </a:prstGeom>
          <a:noFill/>
          <a:ln w="76200">
            <a:solidFill>
              <a:srgbClr val="008000"/>
            </a:solidFill>
            <a:round/>
            <a:headEnd/>
            <a:tailEnd type="triangle" w="med" len="med"/>
          </a:ln>
        </p:spPr>
        <p:txBody>
          <a:bodyPr/>
          <a:lstStyle/>
          <a:p>
            <a:endParaRPr lang="en-US"/>
          </a:p>
        </p:txBody>
      </p:sp>
      <p:sp>
        <p:nvSpPr>
          <p:cNvPr id="16" name="Line 16">
            <a:extLst>
              <a:ext uri="{FF2B5EF4-FFF2-40B4-BE49-F238E27FC236}">
                <a16:creationId xmlns:a16="http://schemas.microsoft.com/office/drawing/2014/main" id="{C6849C4C-1FAA-3842-B3B7-71EB1E8DCC4E}"/>
              </a:ext>
            </a:extLst>
          </p:cNvPr>
          <p:cNvSpPr>
            <a:spLocks noChangeShapeType="1"/>
          </p:cNvSpPr>
          <p:nvPr/>
        </p:nvSpPr>
        <p:spPr bwMode="auto">
          <a:xfrm flipH="1">
            <a:off x="7162800" y="3048000"/>
            <a:ext cx="533400" cy="0"/>
          </a:xfrm>
          <a:prstGeom prst="line">
            <a:avLst/>
          </a:prstGeom>
          <a:noFill/>
          <a:ln w="76200">
            <a:solidFill>
              <a:srgbClr val="008000"/>
            </a:solidFill>
            <a:round/>
            <a:headEnd/>
            <a:tailEnd type="triangle" w="med" len="med"/>
          </a:ln>
        </p:spPr>
        <p:txBody>
          <a:bodyPr/>
          <a:lstStyle/>
          <a:p>
            <a:endParaRPr lang="en-US"/>
          </a:p>
        </p:txBody>
      </p:sp>
      <p:sp>
        <p:nvSpPr>
          <p:cNvPr id="17" name="Line 17">
            <a:extLst>
              <a:ext uri="{FF2B5EF4-FFF2-40B4-BE49-F238E27FC236}">
                <a16:creationId xmlns:a16="http://schemas.microsoft.com/office/drawing/2014/main" id="{4411FE4B-9C1B-174B-8C0A-A890693513F5}"/>
              </a:ext>
            </a:extLst>
          </p:cNvPr>
          <p:cNvSpPr>
            <a:spLocks noChangeShapeType="1"/>
          </p:cNvSpPr>
          <p:nvPr/>
        </p:nvSpPr>
        <p:spPr bwMode="auto">
          <a:xfrm flipH="1">
            <a:off x="3124200" y="3048000"/>
            <a:ext cx="533400" cy="0"/>
          </a:xfrm>
          <a:prstGeom prst="line">
            <a:avLst/>
          </a:prstGeom>
          <a:noFill/>
          <a:ln w="76200">
            <a:solidFill>
              <a:srgbClr val="008000"/>
            </a:solidFill>
            <a:round/>
            <a:headEnd/>
            <a:tailEnd type="triangle" w="med" len="med"/>
          </a:ln>
        </p:spPr>
        <p:txBody>
          <a:bodyPr/>
          <a:lstStyle/>
          <a:p>
            <a:endParaRPr lang="en-US"/>
          </a:p>
        </p:txBody>
      </p:sp>
      <p:sp>
        <p:nvSpPr>
          <p:cNvPr id="18" name="Line 18">
            <a:extLst>
              <a:ext uri="{FF2B5EF4-FFF2-40B4-BE49-F238E27FC236}">
                <a16:creationId xmlns:a16="http://schemas.microsoft.com/office/drawing/2014/main" id="{51E7B7B3-3D72-484A-BA97-EABACDD91901}"/>
              </a:ext>
            </a:extLst>
          </p:cNvPr>
          <p:cNvSpPr>
            <a:spLocks noChangeShapeType="1"/>
          </p:cNvSpPr>
          <p:nvPr/>
        </p:nvSpPr>
        <p:spPr bwMode="auto">
          <a:xfrm>
            <a:off x="2362200" y="3581400"/>
            <a:ext cx="0" cy="609600"/>
          </a:xfrm>
          <a:prstGeom prst="line">
            <a:avLst/>
          </a:prstGeom>
          <a:noFill/>
          <a:ln w="76200">
            <a:solidFill>
              <a:srgbClr val="008000"/>
            </a:solidFill>
            <a:round/>
            <a:headEnd/>
            <a:tailEnd type="triangle" w="med" len="med"/>
          </a:ln>
        </p:spPr>
        <p:txBody>
          <a:bodyPr/>
          <a:lstStyle/>
          <a:p>
            <a:endParaRPr lang="en-US"/>
          </a:p>
        </p:txBody>
      </p:sp>
      <p:sp>
        <p:nvSpPr>
          <p:cNvPr id="19" name="Line 19">
            <a:extLst>
              <a:ext uri="{FF2B5EF4-FFF2-40B4-BE49-F238E27FC236}">
                <a16:creationId xmlns:a16="http://schemas.microsoft.com/office/drawing/2014/main" id="{F7822E75-EA58-C441-9663-C128A85D409A}"/>
              </a:ext>
            </a:extLst>
          </p:cNvPr>
          <p:cNvSpPr>
            <a:spLocks noChangeShapeType="1"/>
          </p:cNvSpPr>
          <p:nvPr/>
        </p:nvSpPr>
        <p:spPr bwMode="auto">
          <a:xfrm>
            <a:off x="6705600" y="4572000"/>
            <a:ext cx="533400" cy="0"/>
          </a:xfrm>
          <a:prstGeom prst="line">
            <a:avLst/>
          </a:prstGeom>
          <a:noFill/>
          <a:ln w="76200">
            <a:solidFill>
              <a:srgbClr val="008000"/>
            </a:solidFill>
            <a:round/>
            <a:headEnd/>
            <a:tailEnd type="triangle" w="med" len="med"/>
          </a:ln>
        </p:spPr>
        <p:txBody>
          <a:bodyPr/>
          <a:lstStyle/>
          <a:p>
            <a:endParaRPr lang="en-US"/>
          </a:p>
        </p:txBody>
      </p:sp>
      <p:sp>
        <p:nvSpPr>
          <p:cNvPr id="20" name="Line 20">
            <a:extLst>
              <a:ext uri="{FF2B5EF4-FFF2-40B4-BE49-F238E27FC236}">
                <a16:creationId xmlns:a16="http://schemas.microsoft.com/office/drawing/2014/main" id="{FE1B0950-F638-904A-9871-71024BD25537}"/>
              </a:ext>
            </a:extLst>
          </p:cNvPr>
          <p:cNvSpPr>
            <a:spLocks noChangeShapeType="1"/>
          </p:cNvSpPr>
          <p:nvPr/>
        </p:nvSpPr>
        <p:spPr bwMode="auto">
          <a:xfrm flipH="1">
            <a:off x="7086600" y="6096000"/>
            <a:ext cx="381000" cy="0"/>
          </a:xfrm>
          <a:prstGeom prst="line">
            <a:avLst/>
          </a:prstGeom>
          <a:noFill/>
          <a:ln w="76200">
            <a:solidFill>
              <a:srgbClr val="008000"/>
            </a:solidFill>
            <a:round/>
            <a:headEnd/>
            <a:tailEnd type="triangle" w="med" len="med"/>
          </a:ln>
        </p:spPr>
        <p:txBody>
          <a:bodyPr/>
          <a:lstStyle/>
          <a:p>
            <a:endParaRPr lang="en-US"/>
          </a:p>
        </p:txBody>
      </p:sp>
      <p:sp>
        <p:nvSpPr>
          <p:cNvPr id="21" name="Oval 21">
            <a:extLst>
              <a:ext uri="{FF2B5EF4-FFF2-40B4-BE49-F238E27FC236}">
                <a16:creationId xmlns:a16="http://schemas.microsoft.com/office/drawing/2014/main" id="{C07631DB-D956-864C-A2BF-0FDC17443C4B}"/>
              </a:ext>
            </a:extLst>
          </p:cNvPr>
          <p:cNvSpPr>
            <a:spLocks noChangeArrowheads="1"/>
          </p:cNvSpPr>
          <p:nvPr/>
        </p:nvSpPr>
        <p:spPr bwMode="auto">
          <a:xfrm>
            <a:off x="3505200" y="5486399"/>
            <a:ext cx="1905000" cy="1219193"/>
          </a:xfrm>
          <a:prstGeom prst="ellipse">
            <a:avLst/>
          </a:prstGeom>
          <a:solidFill>
            <a:srgbClr val="00FF00">
              <a:alpha val="54117"/>
            </a:srgbClr>
          </a:solidFill>
          <a:ln w="44450">
            <a:solidFill>
              <a:srgbClr val="FF0000"/>
            </a:solidFill>
            <a:round/>
            <a:headEnd/>
            <a:tailEnd/>
          </a:ln>
        </p:spPr>
        <p:txBody>
          <a:bodyPr wrap="none" anchor="ctr"/>
          <a:lstStyle/>
          <a:p>
            <a:r>
              <a:rPr lang="en-US" sz="1600" dirty="0">
                <a:latin typeface="Trebuchet MS" pitchFamily="34" charset="0"/>
              </a:rPr>
              <a:t>Conclusion </a:t>
            </a:r>
            <a:br>
              <a:rPr lang="en-US" sz="1600" dirty="0">
                <a:latin typeface="Trebuchet MS" pitchFamily="34" charset="0"/>
              </a:rPr>
            </a:br>
            <a:r>
              <a:rPr lang="en-US" sz="1600" dirty="0">
                <a:latin typeface="Trebuchet MS" pitchFamily="34" charset="0"/>
              </a:rPr>
              <a:t>on</a:t>
            </a:r>
            <a:br>
              <a:rPr lang="en-US" sz="1600" dirty="0">
                <a:latin typeface="Trebuchet MS" pitchFamily="34" charset="0"/>
              </a:rPr>
            </a:br>
            <a:r>
              <a:rPr lang="en-US" sz="1600" dirty="0">
                <a:latin typeface="Trebuchet MS" pitchFamily="34" charset="0"/>
              </a:rPr>
              <a:t>reasonable</a:t>
            </a:r>
            <a:br>
              <a:rPr lang="en-US" sz="1600" dirty="0">
                <a:latin typeface="Trebuchet MS" pitchFamily="34" charset="0"/>
              </a:rPr>
            </a:br>
            <a:r>
              <a:rPr lang="en-US" sz="1600" dirty="0">
                <a:latin typeface="Trebuchet MS" pitchFamily="34" charset="0"/>
              </a:rPr>
              <a:t>assurance</a:t>
            </a:r>
          </a:p>
        </p:txBody>
      </p:sp>
      <p:sp>
        <p:nvSpPr>
          <p:cNvPr id="22" name="Line 22">
            <a:extLst>
              <a:ext uri="{FF2B5EF4-FFF2-40B4-BE49-F238E27FC236}">
                <a16:creationId xmlns:a16="http://schemas.microsoft.com/office/drawing/2014/main" id="{AAF74BF6-E1A5-5847-9E60-DC414F0B5861}"/>
              </a:ext>
            </a:extLst>
          </p:cNvPr>
          <p:cNvSpPr>
            <a:spLocks noChangeShapeType="1"/>
          </p:cNvSpPr>
          <p:nvPr/>
        </p:nvSpPr>
        <p:spPr bwMode="auto">
          <a:xfrm flipH="1">
            <a:off x="5410200" y="6019800"/>
            <a:ext cx="533400" cy="0"/>
          </a:xfrm>
          <a:prstGeom prst="line">
            <a:avLst/>
          </a:prstGeom>
          <a:noFill/>
          <a:ln w="76200">
            <a:solidFill>
              <a:srgbClr val="008000"/>
            </a:solidFill>
            <a:round/>
            <a:headEnd/>
            <a:tailEnd type="triangle" w="med" len="med"/>
          </a:ln>
        </p:spPr>
        <p:txBody>
          <a:bodyPr/>
          <a:lstStyle/>
          <a:p>
            <a:endParaRPr lang="en-US"/>
          </a:p>
        </p:txBody>
      </p:sp>
      <p:sp>
        <p:nvSpPr>
          <p:cNvPr id="23" name="Oval 23">
            <a:extLst>
              <a:ext uri="{FF2B5EF4-FFF2-40B4-BE49-F238E27FC236}">
                <a16:creationId xmlns:a16="http://schemas.microsoft.com/office/drawing/2014/main" id="{F0DCC775-DC49-EC49-9F8B-97A72D275379}"/>
              </a:ext>
            </a:extLst>
          </p:cNvPr>
          <p:cNvSpPr>
            <a:spLocks noChangeArrowheads="1"/>
          </p:cNvSpPr>
          <p:nvPr/>
        </p:nvSpPr>
        <p:spPr bwMode="auto">
          <a:xfrm>
            <a:off x="1600200" y="5486400"/>
            <a:ext cx="1371600" cy="1219200"/>
          </a:xfrm>
          <a:prstGeom prst="ellipse">
            <a:avLst/>
          </a:prstGeom>
          <a:solidFill>
            <a:srgbClr val="00FFFF"/>
          </a:solidFill>
          <a:ln w="38100">
            <a:solidFill>
              <a:srgbClr val="FF0000"/>
            </a:solidFill>
            <a:round/>
            <a:headEnd/>
            <a:tailEnd/>
          </a:ln>
        </p:spPr>
        <p:txBody>
          <a:bodyPr wrap="none" anchor="ctr"/>
          <a:lstStyle/>
          <a:p>
            <a:r>
              <a:rPr lang="en-US" dirty="0">
                <a:latin typeface="Trebuchet MS" pitchFamily="34" charset="0"/>
              </a:rPr>
              <a:t>AUDIT</a:t>
            </a:r>
            <a:br>
              <a:rPr lang="en-US" dirty="0">
                <a:latin typeface="Trebuchet MS" pitchFamily="34" charset="0"/>
              </a:rPr>
            </a:br>
            <a:r>
              <a:rPr lang="en-US" dirty="0">
                <a:latin typeface="Trebuchet MS" pitchFamily="34" charset="0"/>
              </a:rPr>
              <a:t>OPINION</a:t>
            </a:r>
          </a:p>
        </p:txBody>
      </p:sp>
      <p:sp>
        <p:nvSpPr>
          <p:cNvPr id="24" name="Line 24">
            <a:extLst>
              <a:ext uri="{FF2B5EF4-FFF2-40B4-BE49-F238E27FC236}">
                <a16:creationId xmlns:a16="http://schemas.microsoft.com/office/drawing/2014/main" id="{F37976D8-DC56-504E-A67C-B2D0422DF66E}"/>
              </a:ext>
            </a:extLst>
          </p:cNvPr>
          <p:cNvSpPr>
            <a:spLocks noChangeShapeType="1"/>
          </p:cNvSpPr>
          <p:nvPr/>
        </p:nvSpPr>
        <p:spPr bwMode="auto">
          <a:xfrm flipH="1">
            <a:off x="2971800" y="6019800"/>
            <a:ext cx="533400" cy="0"/>
          </a:xfrm>
          <a:prstGeom prst="line">
            <a:avLst/>
          </a:prstGeom>
          <a:noFill/>
          <a:ln w="76200">
            <a:solidFill>
              <a:srgbClr val="008000"/>
            </a:solidFill>
            <a:round/>
            <a:headEnd/>
            <a:tailEnd type="triangle" w="med" len="med"/>
          </a:ln>
        </p:spPr>
        <p:txBody>
          <a:bodyPr/>
          <a:lstStyle/>
          <a:p>
            <a:endParaRPr lang="en-US"/>
          </a:p>
        </p:txBody>
      </p:sp>
      <p:sp>
        <p:nvSpPr>
          <p:cNvPr id="25" name="Rectangle 25">
            <a:hlinkClick r:id="" action="ppaction://noaction"/>
            <a:extLst>
              <a:ext uri="{FF2B5EF4-FFF2-40B4-BE49-F238E27FC236}">
                <a16:creationId xmlns:a16="http://schemas.microsoft.com/office/drawing/2014/main" id="{BFF5C3CF-275F-1F41-9699-DD6A3CCC3B7F}"/>
              </a:ext>
            </a:extLst>
          </p:cNvPr>
          <p:cNvSpPr>
            <a:spLocks noChangeArrowheads="1"/>
          </p:cNvSpPr>
          <p:nvPr/>
        </p:nvSpPr>
        <p:spPr bwMode="auto">
          <a:xfrm>
            <a:off x="1752600" y="4191000"/>
            <a:ext cx="1981200" cy="1066800"/>
          </a:xfrm>
          <a:prstGeom prst="rect">
            <a:avLst/>
          </a:prstGeom>
          <a:noFill/>
          <a:ln w="25400">
            <a:solidFill>
              <a:srgbClr val="FFCCFF"/>
            </a:solidFill>
            <a:miter lim="800000"/>
            <a:headEnd/>
            <a:tailEnd/>
          </a:ln>
        </p:spPr>
        <p:txBody>
          <a:bodyPr wrap="none" anchor="ctr"/>
          <a:lstStyle/>
          <a:p>
            <a:r>
              <a:rPr lang="en-US" dirty="0">
                <a:latin typeface="Trebuchet MS" pitchFamily="34" charset="0"/>
              </a:rPr>
              <a:t>FS adequately </a:t>
            </a:r>
            <a:br>
              <a:rPr lang="en-US" dirty="0">
                <a:latin typeface="Trebuchet MS" pitchFamily="34" charset="0"/>
              </a:rPr>
            </a:br>
            <a:r>
              <a:rPr lang="en-US" dirty="0">
                <a:latin typeface="Trebuchet MS" pitchFamily="34" charset="0"/>
              </a:rPr>
              <a:t>describe or refer </a:t>
            </a:r>
            <a:br>
              <a:rPr lang="en-US" dirty="0">
                <a:latin typeface="Trebuchet MS" pitchFamily="34" charset="0"/>
              </a:rPr>
            </a:br>
            <a:r>
              <a:rPr lang="en-US" dirty="0">
                <a:latin typeface="Trebuchet MS" pitchFamily="34" charset="0"/>
              </a:rPr>
              <a:t>applicable FRF</a:t>
            </a:r>
          </a:p>
        </p:txBody>
      </p:sp>
      <p:sp>
        <p:nvSpPr>
          <p:cNvPr id="26" name="Line 26">
            <a:extLst>
              <a:ext uri="{FF2B5EF4-FFF2-40B4-BE49-F238E27FC236}">
                <a16:creationId xmlns:a16="http://schemas.microsoft.com/office/drawing/2014/main" id="{EF79FE59-0117-9D4A-9019-C7A0E384294E}"/>
              </a:ext>
            </a:extLst>
          </p:cNvPr>
          <p:cNvSpPr>
            <a:spLocks noChangeShapeType="1"/>
          </p:cNvSpPr>
          <p:nvPr/>
        </p:nvSpPr>
        <p:spPr bwMode="auto">
          <a:xfrm>
            <a:off x="3733800" y="4572000"/>
            <a:ext cx="533400" cy="0"/>
          </a:xfrm>
          <a:prstGeom prst="line">
            <a:avLst/>
          </a:prstGeom>
          <a:noFill/>
          <a:ln w="76200">
            <a:solidFill>
              <a:srgbClr val="008000"/>
            </a:solidFill>
            <a:round/>
            <a:headEnd/>
            <a:tailEnd type="triangle" w="med" len="med"/>
          </a:ln>
        </p:spPr>
        <p:txBody>
          <a:bodyPr/>
          <a:lstStyle/>
          <a:p>
            <a:endParaRPr lang="en-US"/>
          </a:p>
        </p:txBody>
      </p:sp>
      <p:sp>
        <p:nvSpPr>
          <p:cNvPr id="27" name="Line 27">
            <a:extLst>
              <a:ext uri="{FF2B5EF4-FFF2-40B4-BE49-F238E27FC236}">
                <a16:creationId xmlns:a16="http://schemas.microsoft.com/office/drawing/2014/main" id="{2025055A-D053-2842-A7BE-D8864948AB61}"/>
              </a:ext>
            </a:extLst>
          </p:cNvPr>
          <p:cNvSpPr>
            <a:spLocks noChangeShapeType="1"/>
          </p:cNvSpPr>
          <p:nvPr/>
        </p:nvSpPr>
        <p:spPr bwMode="auto">
          <a:xfrm flipH="1">
            <a:off x="8686800" y="4953000"/>
            <a:ext cx="0" cy="533400"/>
          </a:xfrm>
          <a:prstGeom prst="line">
            <a:avLst/>
          </a:prstGeom>
          <a:noFill/>
          <a:ln w="76200">
            <a:solidFill>
              <a:srgbClr val="008000"/>
            </a:solidFill>
            <a:round/>
            <a:headEnd/>
            <a:tailEnd type="triangle" w="med" len="med"/>
          </a:ln>
        </p:spPr>
        <p:txBody>
          <a:bodyPr/>
          <a:lstStyle/>
          <a:p>
            <a:endParaRPr lang="en-US"/>
          </a:p>
        </p:txBody>
      </p:sp>
    </p:spTree>
    <p:extLst>
      <p:ext uri="{BB962C8B-B14F-4D97-AF65-F5344CB8AC3E}">
        <p14:creationId xmlns:p14="http://schemas.microsoft.com/office/powerpoint/2010/main" val="2264002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linds(horizontal)">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checkerboard(across)">
                                      <p:cBhvr>
                                        <p:cTn id="64" dur="5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checkerboard(across)">
                                      <p:cBhvr>
                                        <p:cTn id="69" dur="500"/>
                                        <p:tgtEl>
                                          <p:spTgt spid="19"/>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blinds(horizontal)">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blinds(horizontal)">
                                      <p:cBhvr>
                                        <p:cTn id="83" dur="500"/>
                                        <p:tgtEl>
                                          <p:spTgt spid="11"/>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20"/>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2"/>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22"/>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21"/>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24"/>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575019"/>
            <a:ext cx="12191999" cy="954107"/>
          </a:xfrm>
          <a:prstGeom prst="rect">
            <a:avLst/>
          </a:prstGeom>
          <a:solidFill>
            <a:schemeClr val="accent3">
              <a:lumMod val="40000"/>
              <a:lumOff val="60000"/>
            </a:schemeClr>
          </a:solidFill>
        </p:spPr>
        <p:txBody>
          <a:bodyPr wrap="square" rtlCol="0">
            <a:spAutoFit/>
          </a:bodyPr>
          <a:lstStyle/>
          <a:p>
            <a:pPr algn="ctr"/>
            <a:r>
              <a:rPr lang="en-US" sz="2800" b="1" i="1" dirty="0"/>
              <a:t>1.8 Technology Adoption</a:t>
            </a:r>
          </a:p>
          <a:p>
            <a:pPr algn="ctr"/>
            <a:endParaRPr lang="en-US" sz="2800" b="1" dirty="0"/>
          </a:p>
        </p:txBody>
      </p:sp>
      <p:sp>
        <p:nvSpPr>
          <p:cNvPr id="6" name="Rectangle: Rounded Corners 5">
            <a:extLst>
              <a:ext uri="{FF2B5EF4-FFF2-40B4-BE49-F238E27FC236}">
                <a16:creationId xmlns:a16="http://schemas.microsoft.com/office/drawing/2014/main" id="{21C9BB59-5058-4BBF-A579-5FAD3289649A}"/>
              </a:ext>
            </a:extLst>
          </p:cNvPr>
          <p:cNvSpPr/>
          <p:nvPr/>
        </p:nvSpPr>
        <p:spPr>
          <a:xfrm>
            <a:off x="0" y="2097786"/>
            <a:ext cx="12191998" cy="914400"/>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solidFill>
                  <a:schemeClr val="bg1"/>
                </a:solidFill>
              </a:rPr>
              <a:t>(</a:t>
            </a:r>
            <a:r>
              <a:rPr lang="en-US" sz="3600" b="1" dirty="0" err="1">
                <a:solidFill>
                  <a:schemeClr val="bg1"/>
                </a:solidFill>
              </a:rPr>
              <a:t>i</a:t>
            </a:r>
            <a:r>
              <a:rPr lang="en-US" sz="3600" b="1" dirty="0">
                <a:solidFill>
                  <a:schemeClr val="bg1"/>
                </a:solidFill>
              </a:rPr>
              <a:t>) Technology Adoption at Office</a:t>
            </a:r>
          </a:p>
        </p:txBody>
      </p:sp>
      <p:sp>
        <p:nvSpPr>
          <p:cNvPr id="7" name="Rectangle: Top Corners Rounded 6">
            <a:extLst>
              <a:ext uri="{FF2B5EF4-FFF2-40B4-BE49-F238E27FC236}">
                <a16:creationId xmlns:a16="http://schemas.microsoft.com/office/drawing/2014/main" id="{B32BA6EC-3456-4EED-B1B7-5AF8039D5DF3}"/>
              </a:ext>
            </a:extLst>
          </p:cNvPr>
          <p:cNvSpPr/>
          <p:nvPr/>
        </p:nvSpPr>
        <p:spPr>
          <a:xfrm>
            <a:off x="0" y="3011214"/>
            <a:ext cx="11871434" cy="3153103"/>
          </a:xfrm>
          <a:prstGeom prst="round2SameRect">
            <a:avLst/>
          </a:prstGeom>
        </p:spPr>
        <p:style>
          <a:lnRef idx="2">
            <a:schemeClr val="accent6"/>
          </a:lnRef>
          <a:fillRef idx="1">
            <a:schemeClr val="lt1"/>
          </a:fillRef>
          <a:effectRef idx="0">
            <a:schemeClr val="accent6"/>
          </a:effectRef>
          <a:fontRef idx="minor">
            <a:schemeClr val="dk1"/>
          </a:fontRef>
        </p:style>
        <p:txBody>
          <a:bodyPr rtlCol="0" anchor="ctr"/>
          <a:lstStyle/>
          <a:p>
            <a:endParaRPr lang="en-US" sz="2200" spc="20" dirty="0">
              <a:effectLst/>
              <a:latin typeface="Arial Narrow" panose="020B0606020202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Video conferencing facilities adopted, 			</a:t>
            </a:r>
            <a:r>
              <a:rPr lang="en-US" sz="2200" dirty="0">
                <a:solidFill>
                  <a:srgbClr val="FF0000"/>
                </a:solidFill>
              </a:rPr>
              <a:t>( for Yes – 4 Points , for No – 0 points )</a:t>
            </a:r>
            <a:endParaRPr lang="en-US" sz="2200" dirty="0"/>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Does the firm use only licensed operating system, </a:t>
            </a:r>
          </a:p>
          <a:p>
            <a:r>
              <a:rPr lang="en-US" sz="2200" spc="20" dirty="0">
                <a:effectLst/>
                <a:latin typeface="Arial Narrow" panose="020B0606020202030204" pitchFamily="34" charset="0"/>
                <a:ea typeface="Calibri" panose="020F0502020204030204" pitchFamily="34" charset="0"/>
                <a:cs typeface="Calibri" panose="020F0502020204030204" pitchFamily="34" charset="0"/>
              </a:rPr>
              <a:t>     software etc.? 					</a:t>
            </a:r>
            <a:r>
              <a:rPr lang="en-US" sz="2200" dirty="0">
                <a:solidFill>
                  <a:srgbClr val="FF0000"/>
                </a:solidFill>
              </a:rPr>
              <a:t>( for Yes – 4 Points , for No – 0 points )</a:t>
            </a:r>
            <a:endParaRPr lang="en-US" sz="2200" spc="20" dirty="0">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Own E-mail domains, E-mail usage policies, etc. 		</a:t>
            </a:r>
            <a:r>
              <a:rPr lang="en-US" sz="2200" dirty="0">
                <a:solidFill>
                  <a:srgbClr val="FF0000"/>
                </a:solidFill>
              </a:rPr>
              <a:t>( for Yes – 4 Points , for No – 0 points )</a:t>
            </a:r>
            <a:endParaRPr lang="en-US" sz="2200" spc="20" dirty="0">
              <a:effectLst/>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Use of anti-virus and malware protection tools, 		</a:t>
            </a:r>
            <a:r>
              <a:rPr lang="en-US" sz="2200" dirty="0">
                <a:solidFill>
                  <a:srgbClr val="FF0000"/>
                </a:solidFill>
              </a:rPr>
              <a:t>( for Yes – 4 Points , for No – 0 points )</a:t>
            </a:r>
            <a:endParaRPr lang="en-US" sz="2200" spc="20" dirty="0">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Data security, </a:t>
            </a:r>
            <a:r>
              <a:rPr lang="en-US" sz="2200" spc="20" dirty="0" err="1">
                <a:effectLst/>
                <a:latin typeface="Arial Narrow" panose="020B0606020202030204" pitchFamily="34" charset="0"/>
                <a:ea typeface="Calibri" panose="020F0502020204030204" pitchFamily="34" charset="0"/>
                <a:cs typeface="Calibri" panose="020F0502020204030204" pitchFamily="34" charset="0"/>
              </a:rPr>
              <a:t>etc</a:t>
            </a:r>
            <a:r>
              <a:rPr lang="en-US" sz="2200" spc="20" dirty="0">
                <a:effectLst/>
                <a:latin typeface="Arial Narrow" panose="020B0606020202030204" pitchFamily="34" charset="0"/>
                <a:ea typeface="Calibri" panose="020F0502020204030204" pitchFamily="34" charset="0"/>
                <a:cs typeface="Calibri" panose="020F0502020204030204" pitchFamily="34" charset="0"/>
              </a:rPr>
              <a:t> 					</a:t>
            </a:r>
            <a:r>
              <a:rPr lang="en-US" sz="2200" dirty="0">
                <a:solidFill>
                  <a:srgbClr val="FF0000"/>
                </a:solidFill>
              </a:rPr>
              <a:t>( for Yes – 4 Points , for No – 0 points )</a:t>
            </a:r>
            <a:endParaRPr lang="en-US" sz="2200" spc="20" dirty="0">
              <a:effectLst/>
              <a:latin typeface="Arial Narrow" panose="020B0606020202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200" spc="20" dirty="0">
                <a:effectLst/>
                <a:latin typeface="Arial Narrow" panose="020B0606020202030204" pitchFamily="34" charset="0"/>
                <a:ea typeface="Calibri" panose="020F0502020204030204" pitchFamily="34" charset="0"/>
                <a:cs typeface="Calibri" panose="020F0502020204030204" pitchFamily="34" charset="0"/>
              </a:rPr>
              <a:t>Cyber security measures</a:t>
            </a:r>
            <a:r>
              <a:rPr lang="en-US" sz="2200" dirty="0"/>
              <a:t> 				</a:t>
            </a:r>
            <a:r>
              <a:rPr lang="en-US" sz="2200" dirty="0">
                <a:solidFill>
                  <a:srgbClr val="FF0000"/>
                </a:solidFill>
              </a:rPr>
              <a:t>( for Yes – 4 Points , for No – 0 points )</a:t>
            </a:r>
            <a:endParaRPr lang="en-US" sz="2200" dirty="0"/>
          </a:p>
          <a:p>
            <a:pPr marL="285750" indent="-285750" algn="ctr">
              <a:buFont typeface="Arial" panose="020B0604020202020204" pitchFamily="34" charset="0"/>
              <a:buChar char="•"/>
            </a:pPr>
            <a:endParaRPr lang="en-US" sz="2200" dirty="0"/>
          </a:p>
          <a:p>
            <a:endParaRPr lang="en-US" sz="1800" dirty="0"/>
          </a:p>
        </p:txBody>
      </p:sp>
      <p:sp>
        <p:nvSpPr>
          <p:cNvPr id="8" name="TextBox 7">
            <a:extLst>
              <a:ext uri="{FF2B5EF4-FFF2-40B4-BE49-F238E27FC236}">
                <a16:creationId xmlns:a16="http://schemas.microsoft.com/office/drawing/2014/main" id="{550C38F7-95A1-0F4F-B4D4-095341E2C5B2}"/>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18334484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575019"/>
            <a:ext cx="12191999" cy="954107"/>
          </a:xfrm>
          <a:prstGeom prst="rect">
            <a:avLst/>
          </a:prstGeom>
          <a:solidFill>
            <a:schemeClr val="accent3">
              <a:lumMod val="40000"/>
              <a:lumOff val="60000"/>
            </a:schemeClr>
          </a:solidFill>
        </p:spPr>
        <p:txBody>
          <a:bodyPr wrap="square" rtlCol="0">
            <a:spAutoFit/>
          </a:bodyPr>
          <a:lstStyle/>
          <a:p>
            <a:pPr algn="ctr"/>
            <a:r>
              <a:rPr lang="en-US" sz="2800" b="1" i="1" dirty="0"/>
              <a:t>1.8 Technology Adoption</a:t>
            </a:r>
          </a:p>
          <a:p>
            <a:pPr algn="ctr"/>
            <a:endParaRPr lang="en-US" sz="2800" b="1" dirty="0"/>
          </a:p>
        </p:txBody>
      </p:sp>
      <p:sp>
        <p:nvSpPr>
          <p:cNvPr id="6" name="Rectangle: Rounded Corners 5">
            <a:extLst>
              <a:ext uri="{FF2B5EF4-FFF2-40B4-BE49-F238E27FC236}">
                <a16:creationId xmlns:a16="http://schemas.microsoft.com/office/drawing/2014/main" id="{21C9BB59-5058-4BBF-A579-5FAD3289649A}"/>
              </a:ext>
            </a:extLst>
          </p:cNvPr>
          <p:cNvSpPr/>
          <p:nvPr/>
        </p:nvSpPr>
        <p:spPr>
          <a:xfrm>
            <a:off x="0" y="2529126"/>
            <a:ext cx="7567448" cy="3603660"/>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i="1" dirty="0">
                <a:solidFill>
                  <a:schemeClr val="bg1"/>
                </a:solidFill>
              </a:rPr>
              <a:t>(ii) </a:t>
            </a:r>
            <a:r>
              <a:rPr lang="en-US" sz="3200" spc="20" dirty="0">
                <a:solidFill>
                  <a:schemeClr val="bg1"/>
                </a:solidFill>
                <a:effectLst/>
                <a:latin typeface="Arial Narrow" panose="020B0606020202030204" pitchFamily="34" charset="0"/>
                <a:ea typeface="Calibri" panose="020F0502020204030204" pitchFamily="34" charset="0"/>
                <a:cs typeface="Calibri" panose="020F0502020204030204" pitchFamily="34" charset="0"/>
              </a:rPr>
              <a:t>Awareness and Adoption of Technology for Service delivery – Say, use of Audit tools, usage of analytical tools, use of data </a:t>
            </a:r>
            <a:r>
              <a:rPr lang="en-US" sz="3200" spc="20" dirty="0" err="1">
                <a:solidFill>
                  <a:schemeClr val="bg1"/>
                </a:solidFill>
                <a:effectLst/>
                <a:latin typeface="Arial Narrow" panose="020B0606020202030204" pitchFamily="34" charset="0"/>
                <a:ea typeface="Calibri" panose="020F0502020204030204" pitchFamily="34" charset="0"/>
                <a:cs typeface="Calibri" panose="020F0502020204030204" pitchFamily="34" charset="0"/>
              </a:rPr>
              <a:t>visualisation</a:t>
            </a:r>
            <a:r>
              <a:rPr lang="en-US" sz="3200" spc="20" dirty="0">
                <a:solidFill>
                  <a:schemeClr val="bg1"/>
                </a:solidFill>
                <a:effectLst/>
                <a:latin typeface="Arial Narrow" panose="020B0606020202030204" pitchFamily="34" charset="0"/>
                <a:ea typeface="Calibri" panose="020F0502020204030204" pitchFamily="34" charset="0"/>
                <a:cs typeface="Calibri" panose="020F0502020204030204" pitchFamily="34" charset="0"/>
              </a:rPr>
              <a:t> tools or adoption of an audit tool. </a:t>
            </a:r>
            <a:r>
              <a:rPr lang="en-US" sz="3200" spc="20" dirty="0">
                <a:solidFill>
                  <a:srgbClr val="FFFF00"/>
                </a:solidFill>
                <a:effectLst/>
                <a:latin typeface="Arial Narrow" panose="020B0606020202030204" pitchFamily="34" charset="0"/>
                <a:ea typeface="Calibri" panose="020F0502020204030204" pitchFamily="34" charset="0"/>
                <a:cs typeface="Calibri" panose="020F0502020204030204" pitchFamily="34" charset="0"/>
              </a:rPr>
              <a:t>Note: DCMM 2.0 may be referred to arrive at the technical maturity of the firm/ CA</a:t>
            </a:r>
            <a:endParaRPr lang="en-US" sz="3200" b="1" dirty="0">
              <a:solidFill>
                <a:srgbClr val="FFFF00"/>
              </a:solidFill>
            </a:endParaRPr>
          </a:p>
        </p:txBody>
      </p:sp>
      <p:sp>
        <p:nvSpPr>
          <p:cNvPr id="4" name="Rectangle: Rounded Corners 3">
            <a:extLst>
              <a:ext uri="{FF2B5EF4-FFF2-40B4-BE49-F238E27FC236}">
                <a16:creationId xmlns:a16="http://schemas.microsoft.com/office/drawing/2014/main" id="{9D09FD4C-EB86-4739-AF2B-E07D9E538FF6}"/>
              </a:ext>
            </a:extLst>
          </p:cNvPr>
          <p:cNvSpPr/>
          <p:nvPr/>
        </p:nvSpPr>
        <p:spPr>
          <a:xfrm>
            <a:off x="8276897" y="2853559"/>
            <a:ext cx="3915102" cy="294815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algn="just">
              <a:lnSpc>
                <a:spcPts val="1200"/>
              </a:lnSpc>
              <a:spcBef>
                <a:spcPts val="200"/>
              </a:spcBef>
              <a:spcAft>
                <a:spcPts val="200"/>
              </a:spcAft>
            </a:pPr>
            <a:r>
              <a:rPr lang="en-US" sz="3600" spc="20" dirty="0">
                <a:effectLst/>
                <a:latin typeface="Arial Narrow" panose="020B0606020202030204" pitchFamily="34" charset="0"/>
                <a:ea typeface="Calibri" panose="020F0502020204030204" pitchFamily="34" charset="0"/>
                <a:cs typeface="Calibri" panose="020F0502020204030204" pitchFamily="34" charset="0"/>
              </a:rPr>
              <a:t>For Yes – 12 Points </a:t>
            </a:r>
            <a:endParaRPr lang="en-US" sz="3600" dirty="0">
              <a:effectLst/>
              <a:latin typeface="Calibri" panose="020F0502020204030204" pitchFamily="34" charset="0"/>
              <a:ea typeface="Calibri" panose="020F0502020204030204" pitchFamily="34" charset="0"/>
              <a:cs typeface="Mangal" panose="02040503050203030202" pitchFamily="18" charset="0"/>
            </a:endParaRPr>
          </a:p>
          <a:p>
            <a:r>
              <a:rPr lang="en-US" sz="3600" spc="20" dirty="0">
                <a:effectLst/>
                <a:latin typeface="Arial Narrow" panose="020B0606020202030204" pitchFamily="34" charset="0"/>
                <a:ea typeface="Calibri" panose="020F0502020204030204" pitchFamily="34" charset="0"/>
                <a:cs typeface="Calibri" panose="020F0502020204030204" pitchFamily="34" charset="0"/>
              </a:rPr>
              <a:t>For No – 0 Point</a:t>
            </a:r>
          </a:p>
          <a:p>
            <a:endParaRPr lang="en-US" sz="3600" spc="20" dirty="0">
              <a:latin typeface="Arial Narrow" panose="020B0606020202030204" pitchFamily="34" charset="0"/>
              <a:cs typeface="Calibri" panose="020F0502020204030204" pitchFamily="34" charset="0"/>
            </a:endParaRPr>
          </a:p>
          <a:p>
            <a:r>
              <a:rPr lang="en-US" sz="3600" spc="20" dirty="0">
                <a:latin typeface="Arial Narrow" panose="020B0606020202030204" pitchFamily="34" charset="0"/>
                <a:cs typeface="Calibri" panose="020F0502020204030204" pitchFamily="34" charset="0"/>
              </a:rPr>
              <a:t>Max Point - 12</a:t>
            </a:r>
            <a:endParaRPr lang="en-US" sz="3600" dirty="0"/>
          </a:p>
        </p:txBody>
      </p:sp>
      <p:sp>
        <p:nvSpPr>
          <p:cNvPr id="5" name="Arrow: Right 4">
            <a:extLst>
              <a:ext uri="{FF2B5EF4-FFF2-40B4-BE49-F238E27FC236}">
                <a16:creationId xmlns:a16="http://schemas.microsoft.com/office/drawing/2014/main" id="{BE4515E7-C9A0-4E79-95D7-A9267AC7961E}"/>
              </a:ext>
            </a:extLst>
          </p:cNvPr>
          <p:cNvSpPr/>
          <p:nvPr/>
        </p:nvSpPr>
        <p:spPr>
          <a:xfrm>
            <a:off x="7567448" y="3925614"/>
            <a:ext cx="709449" cy="4032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FFD08CA-8F4A-3D41-BA7B-C9BBEDB8476B}"/>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31515017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445569666"/>
              </p:ext>
            </p:extLst>
          </p:nvPr>
        </p:nvGraphicFramePr>
        <p:xfrm>
          <a:off x="0" y="2067951"/>
          <a:ext cx="12076386" cy="41278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A357C204-71AC-4738-95AF-34C4D7AD4C0B}"/>
              </a:ext>
            </a:extLst>
          </p:cNvPr>
          <p:cNvSpPr txBox="1"/>
          <p:nvPr/>
        </p:nvSpPr>
        <p:spPr>
          <a:xfrm>
            <a:off x="0" y="1549380"/>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1.9 Revenue, Budgeting &amp; Pricing</a:t>
            </a:r>
            <a:endParaRPr lang="en-US" sz="2800" b="1" dirty="0">
              <a:latin typeface="+mj-lt"/>
            </a:endParaRPr>
          </a:p>
        </p:txBody>
      </p:sp>
      <p:sp>
        <p:nvSpPr>
          <p:cNvPr id="4" name="TextBox 3">
            <a:extLst>
              <a:ext uri="{FF2B5EF4-FFF2-40B4-BE49-F238E27FC236}">
                <a16:creationId xmlns:a16="http://schemas.microsoft.com/office/drawing/2014/main" id="{A69AC5C3-7B2D-F64E-A731-F30FACD03B30}"/>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1. Practice Management - Operation</a:t>
            </a:r>
          </a:p>
        </p:txBody>
      </p:sp>
    </p:spTree>
    <p:extLst>
      <p:ext uri="{BB962C8B-B14F-4D97-AF65-F5344CB8AC3E}">
        <p14:creationId xmlns:p14="http://schemas.microsoft.com/office/powerpoint/2010/main" val="31619760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94047" y="-1"/>
            <a:ext cx="1129240" cy="1633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entagon 9"/>
          <p:cNvSpPr/>
          <p:nvPr/>
        </p:nvSpPr>
        <p:spPr>
          <a:xfrm>
            <a:off x="0" y="2"/>
            <a:ext cx="6654285" cy="6858000"/>
          </a:xfrm>
          <a:prstGeom prst="homePlate">
            <a:avLst>
              <a:gd name="adj" fmla="val 13194"/>
            </a:avLst>
          </a:prstGeom>
          <a:gradFill flip="none" rotWithShape="1">
            <a:gsLst>
              <a:gs pos="0">
                <a:schemeClr val="accent2">
                  <a:lumMod val="75000"/>
                </a:schemeClr>
              </a:gs>
              <a:gs pos="100000">
                <a:schemeClr val="accent3">
                  <a:lumMod val="75000"/>
                </a:schemeClr>
              </a:gs>
            </a:gsLst>
            <a:lin ang="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0" y="3103689"/>
            <a:ext cx="6094411" cy="646331"/>
          </a:xfrm>
          <a:prstGeom prst="rect">
            <a:avLst/>
          </a:prstGeom>
          <a:noFill/>
        </p:spPr>
        <p:txBody>
          <a:bodyPr wrap="square" rtlCol="0">
            <a:spAutoFit/>
          </a:bodyPr>
          <a:lstStyle/>
          <a:p>
            <a:pPr lvl="0" algn="ctr"/>
            <a:r>
              <a:rPr lang="en-US" sz="3600" b="1" dirty="0">
                <a:solidFill>
                  <a:schemeClr val="bg1"/>
                </a:solidFill>
                <a:latin typeface="Adobe Gothic Std B" pitchFamily="34" charset="-128"/>
                <a:ea typeface="Adobe Gothic Std B" pitchFamily="34" charset="-128"/>
              </a:rPr>
              <a:t>AQMM v 1.0</a:t>
            </a:r>
          </a:p>
        </p:txBody>
      </p:sp>
      <p:sp>
        <p:nvSpPr>
          <p:cNvPr id="2" name="TextBox 1">
            <a:extLst>
              <a:ext uri="{FF2B5EF4-FFF2-40B4-BE49-F238E27FC236}">
                <a16:creationId xmlns:a16="http://schemas.microsoft.com/office/drawing/2014/main" id="{29B33FF8-644C-0043-B185-AE829B03281C}"/>
              </a:ext>
            </a:extLst>
          </p:cNvPr>
          <p:cNvSpPr txBox="1"/>
          <p:nvPr/>
        </p:nvSpPr>
        <p:spPr>
          <a:xfrm>
            <a:off x="6814477" y="2903634"/>
            <a:ext cx="4688379" cy="1077218"/>
          </a:xfrm>
          <a:prstGeom prst="rect">
            <a:avLst/>
          </a:prstGeom>
          <a:solidFill>
            <a:srgbClr val="134F70"/>
          </a:solidFill>
        </p:spPr>
        <p:txBody>
          <a:bodyPr wrap="square" rtlCol="0">
            <a:spAutoFit/>
          </a:bodyPr>
          <a:lstStyle/>
          <a:p>
            <a:r>
              <a:rPr lang="en-US" sz="3200" dirty="0">
                <a:solidFill>
                  <a:srgbClr val="FFFF00"/>
                </a:solidFill>
              </a:rPr>
              <a:t>HUMAN RESOURCE MANAGEMENT</a:t>
            </a:r>
          </a:p>
        </p:txBody>
      </p:sp>
    </p:spTree>
    <p:extLst>
      <p:ext uri="{BB962C8B-B14F-4D97-AF65-F5344CB8AC3E}">
        <p14:creationId xmlns:p14="http://schemas.microsoft.com/office/powerpoint/2010/main" val="34480107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54"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2.1 Resource Planning &amp; monitoring as per the firm’s policy  </a:t>
            </a:r>
            <a:endParaRPr lang="en-US" sz="2800" b="1" dirty="0">
              <a:latin typeface="+mj-lt"/>
            </a:endParaRPr>
          </a:p>
        </p:txBody>
      </p:sp>
      <p:sp>
        <p:nvSpPr>
          <p:cNvPr id="2" name="Rectangle: Rounded Corners 1">
            <a:extLst>
              <a:ext uri="{FF2B5EF4-FFF2-40B4-BE49-F238E27FC236}">
                <a16:creationId xmlns:a16="http://schemas.microsoft.com/office/drawing/2014/main" id="{3F958F70-1183-48D7-8735-15BF242BC426}"/>
              </a:ext>
            </a:extLst>
          </p:cNvPr>
          <p:cNvSpPr/>
          <p:nvPr/>
        </p:nvSpPr>
        <p:spPr>
          <a:xfrm>
            <a:off x="105104" y="2278889"/>
            <a:ext cx="3405352" cy="2433459"/>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200" dirty="0">
                <a:solidFill>
                  <a:schemeClr val="bg1"/>
                </a:solidFill>
              </a:rPr>
              <a:t>(</a:t>
            </a:r>
            <a:r>
              <a:rPr lang="en-US" sz="2200" dirty="0" err="1">
                <a:solidFill>
                  <a:schemeClr val="bg1"/>
                </a:solidFill>
              </a:rPr>
              <a:t>i</a:t>
            </a:r>
            <a:r>
              <a:rPr lang="en-US" sz="2200" dirty="0">
                <a:solidFill>
                  <a:schemeClr val="bg1"/>
                </a:solidFill>
              </a:rPr>
              <a:t>) Does the firm have a process of Employee/ Resources Planning for the engagements based on skill set requirement, experience etc.?</a:t>
            </a:r>
          </a:p>
        </p:txBody>
      </p:sp>
      <p:sp>
        <p:nvSpPr>
          <p:cNvPr id="5" name="Rectangle: Rounded Corners 4">
            <a:extLst>
              <a:ext uri="{FF2B5EF4-FFF2-40B4-BE49-F238E27FC236}">
                <a16:creationId xmlns:a16="http://schemas.microsoft.com/office/drawing/2014/main" id="{0C027017-5C3B-4C08-83FD-5B6F8ADC09B0}"/>
              </a:ext>
            </a:extLst>
          </p:cNvPr>
          <p:cNvSpPr/>
          <p:nvPr/>
        </p:nvSpPr>
        <p:spPr>
          <a:xfrm>
            <a:off x="3760603" y="2361272"/>
            <a:ext cx="3745887" cy="2147666"/>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rPr>
              <a:t>(ii) Methods/Tools used by the firm for Resource Allocation (use of spreadsheets, work-flow tools, etc.)</a:t>
            </a:r>
          </a:p>
          <a:p>
            <a:pPr lvl="0"/>
            <a:endParaRPr lang="en-US" dirty="0">
              <a:solidFill>
                <a:schemeClr val="bg1"/>
              </a:solidFill>
            </a:endParaRPr>
          </a:p>
        </p:txBody>
      </p:sp>
      <p:sp>
        <p:nvSpPr>
          <p:cNvPr id="4" name="Oval 3">
            <a:extLst>
              <a:ext uri="{FF2B5EF4-FFF2-40B4-BE49-F238E27FC236}">
                <a16:creationId xmlns:a16="http://schemas.microsoft.com/office/drawing/2014/main" id="{30660BB7-C237-4154-84D0-56DE5DF447CD}"/>
              </a:ext>
            </a:extLst>
          </p:cNvPr>
          <p:cNvSpPr/>
          <p:nvPr/>
        </p:nvSpPr>
        <p:spPr>
          <a:xfrm>
            <a:off x="3941379" y="4887310"/>
            <a:ext cx="3405352" cy="1292773"/>
          </a:xfrm>
          <a:prstGeom prst="ellipse">
            <a:avLst/>
          </a:prstGeom>
          <a:solidFill>
            <a:schemeClr val="tx1">
              <a:lumMod val="65000"/>
              <a:lumOff val="3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dirty="0"/>
          </a:p>
          <a:p>
            <a:pPr lvl="0"/>
            <a:r>
              <a:rPr lang="en-US" dirty="0"/>
              <a:t>For Yes – 4 Points</a:t>
            </a:r>
          </a:p>
          <a:p>
            <a:pPr lvl="0"/>
            <a:r>
              <a:rPr lang="en-US" dirty="0"/>
              <a:t>For No – 0 Point</a:t>
            </a:r>
            <a:endParaRPr lang="en-IN" dirty="0"/>
          </a:p>
          <a:p>
            <a:pPr lvl="0"/>
            <a:r>
              <a:rPr lang="en-US" dirty="0"/>
              <a:t>Max score=4</a:t>
            </a:r>
          </a:p>
          <a:p>
            <a:pPr algn="ctr"/>
            <a:endParaRPr lang="en-US" dirty="0"/>
          </a:p>
        </p:txBody>
      </p:sp>
      <p:sp>
        <p:nvSpPr>
          <p:cNvPr id="7" name="Rectangle: Rounded Corners 6">
            <a:extLst>
              <a:ext uri="{FF2B5EF4-FFF2-40B4-BE49-F238E27FC236}">
                <a16:creationId xmlns:a16="http://schemas.microsoft.com/office/drawing/2014/main" id="{9A7E9DDD-6F82-48D3-9816-BE208B97943E}"/>
              </a:ext>
            </a:extLst>
          </p:cNvPr>
          <p:cNvSpPr/>
          <p:nvPr/>
        </p:nvSpPr>
        <p:spPr>
          <a:xfrm>
            <a:off x="7819699" y="2355166"/>
            <a:ext cx="4035969" cy="2357181"/>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rPr>
              <a:t>(iii) Is there a method of tracking the employee activity, to identity resource productivity (e.g. timesheet)?</a:t>
            </a:r>
          </a:p>
        </p:txBody>
      </p:sp>
      <p:sp>
        <p:nvSpPr>
          <p:cNvPr id="8" name="Arrow: Down 7">
            <a:extLst>
              <a:ext uri="{FF2B5EF4-FFF2-40B4-BE49-F238E27FC236}">
                <a16:creationId xmlns:a16="http://schemas.microsoft.com/office/drawing/2014/main" id="{728254E7-BE1D-4B39-BBED-D4C5F6CF086F}"/>
              </a:ext>
            </a:extLst>
          </p:cNvPr>
          <p:cNvSpPr/>
          <p:nvPr/>
        </p:nvSpPr>
        <p:spPr>
          <a:xfrm>
            <a:off x="5517931" y="4508938"/>
            <a:ext cx="268014" cy="3783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Bent 9">
            <a:extLst>
              <a:ext uri="{FF2B5EF4-FFF2-40B4-BE49-F238E27FC236}">
                <a16:creationId xmlns:a16="http://schemas.microsoft.com/office/drawing/2014/main" id="{CF287438-22B4-4062-8B9A-97CFE83E9935}"/>
              </a:ext>
            </a:extLst>
          </p:cNvPr>
          <p:cNvSpPr/>
          <p:nvPr/>
        </p:nvSpPr>
        <p:spPr>
          <a:xfrm rot="10800000">
            <a:off x="7346731" y="4712347"/>
            <a:ext cx="2164236" cy="112089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Arrow: Bent 10">
            <a:extLst>
              <a:ext uri="{FF2B5EF4-FFF2-40B4-BE49-F238E27FC236}">
                <a16:creationId xmlns:a16="http://schemas.microsoft.com/office/drawing/2014/main" id="{6E9FA52C-ADB7-4121-8E3D-F34DB2E5D2C3}"/>
              </a:ext>
            </a:extLst>
          </p:cNvPr>
          <p:cNvSpPr/>
          <p:nvPr/>
        </p:nvSpPr>
        <p:spPr>
          <a:xfrm rot="10800000" flipH="1">
            <a:off x="1688115" y="4712347"/>
            <a:ext cx="2253263" cy="112089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id="{668E65E4-634E-0544-A090-67B47053FF15}"/>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16588395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54"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2.1 Resource Planning &amp; monitoring as per the firm’s policy  </a:t>
            </a:r>
            <a:endParaRPr lang="en-US" sz="2800" b="1" dirty="0">
              <a:latin typeface="+mj-lt"/>
            </a:endParaRPr>
          </a:p>
        </p:txBody>
      </p:sp>
      <p:graphicFrame>
        <p:nvGraphicFramePr>
          <p:cNvPr id="6" name="Diagram 5"/>
          <p:cNvGraphicFramePr/>
          <p:nvPr>
            <p:extLst>
              <p:ext uri="{D42A27DB-BD31-4B8C-83A1-F6EECF244321}">
                <p14:modId xmlns:p14="http://schemas.microsoft.com/office/powerpoint/2010/main" val="2403595618"/>
              </p:ext>
            </p:extLst>
          </p:nvPr>
        </p:nvGraphicFramePr>
        <p:xfrm>
          <a:off x="6326" y="2145653"/>
          <a:ext cx="11723219" cy="36168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07ED27AF-2687-FE43-B56E-52E2391F5979}"/>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6825727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54" y="162243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2.2 Employee Training and development  </a:t>
            </a:r>
            <a:endParaRPr lang="en-US" sz="2800" b="1" dirty="0">
              <a:latin typeface="+mj-lt"/>
            </a:endParaRPr>
          </a:p>
        </p:txBody>
      </p:sp>
      <p:sp>
        <p:nvSpPr>
          <p:cNvPr id="2" name="Rectangle: Rounded Corners 1">
            <a:extLst>
              <a:ext uri="{FF2B5EF4-FFF2-40B4-BE49-F238E27FC236}">
                <a16:creationId xmlns:a16="http://schemas.microsoft.com/office/drawing/2014/main" id="{762D0FA3-786C-4CDB-B07F-EF295513ECEF}"/>
              </a:ext>
            </a:extLst>
          </p:cNvPr>
          <p:cNvSpPr/>
          <p:nvPr/>
        </p:nvSpPr>
        <p:spPr>
          <a:xfrm>
            <a:off x="283779" y="2349062"/>
            <a:ext cx="2443656" cy="1923393"/>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a:t>
            </a:r>
            <a:r>
              <a:rPr lang="en-US" sz="2800" spc="20" dirty="0" err="1">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a:t>
            </a:r>
            <a:r>
              <a:rPr lang="en-US" sz="2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 Does the firm have an employee training policy?</a:t>
            </a:r>
            <a:endParaRPr lang="en-US" sz="2800" dirty="0">
              <a:solidFill>
                <a:schemeClr val="bg1"/>
              </a:solidFill>
            </a:endParaRPr>
          </a:p>
        </p:txBody>
      </p:sp>
      <p:sp>
        <p:nvSpPr>
          <p:cNvPr id="5" name="Arrow: Down 4">
            <a:extLst>
              <a:ext uri="{FF2B5EF4-FFF2-40B4-BE49-F238E27FC236}">
                <a16:creationId xmlns:a16="http://schemas.microsoft.com/office/drawing/2014/main" id="{B3AA4CE2-B775-4716-B4E2-C80C50DC41C4}"/>
              </a:ext>
            </a:extLst>
          </p:cNvPr>
          <p:cNvSpPr/>
          <p:nvPr/>
        </p:nvSpPr>
        <p:spPr>
          <a:xfrm>
            <a:off x="1363717" y="4319680"/>
            <a:ext cx="283779" cy="37458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5E84AD5D-3B43-48C7-916D-71CCA82A6E6D}"/>
              </a:ext>
            </a:extLst>
          </p:cNvPr>
          <p:cNvSpPr/>
          <p:nvPr/>
        </p:nvSpPr>
        <p:spPr>
          <a:xfrm>
            <a:off x="147144" y="4699540"/>
            <a:ext cx="2958664" cy="1245476"/>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algn="just">
              <a:lnSpc>
                <a:spcPts val="1200"/>
              </a:lnSpc>
              <a:spcBef>
                <a:spcPts val="100"/>
              </a:spcBef>
              <a:spcAft>
                <a:spcPts val="100"/>
              </a:spcAft>
            </a:pPr>
            <a:r>
              <a:rPr lang="en-US" sz="1800" spc="20" dirty="0">
                <a:effectLst/>
                <a:latin typeface="Arial Narrow" panose="020B0606020202030204" pitchFamily="34" charset="0"/>
                <a:ea typeface="Calibri" panose="020F0502020204030204" pitchFamily="34" charset="0"/>
                <a:cs typeface="Century Schoolbook" panose="02040604050505020304" pitchFamily="18" charset="0"/>
              </a:rPr>
              <a:t>For Yes – 4 Points</a:t>
            </a:r>
            <a:endParaRPr lang="en-US" sz="1800" dirty="0">
              <a:effectLst/>
              <a:latin typeface="Calibri" panose="020F0502020204030204" pitchFamily="34" charset="0"/>
              <a:ea typeface="Calibri" panose="020F0502020204030204" pitchFamily="34" charset="0"/>
              <a:cs typeface="Mangal" panose="02040503050203030202" pitchFamily="18" charset="0"/>
            </a:endParaRPr>
          </a:p>
          <a:p>
            <a:r>
              <a:rPr lang="en-US" sz="1800" spc="20" dirty="0">
                <a:effectLst/>
                <a:latin typeface="Arial Narrow" panose="020B0606020202030204" pitchFamily="34" charset="0"/>
                <a:ea typeface="Calibri" panose="020F0502020204030204" pitchFamily="34" charset="0"/>
                <a:cs typeface="Century Schoolbook" panose="02040604050505020304" pitchFamily="18" charset="0"/>
              </a:rPr>
              <a:t>For No – 0 Point</a:t>
            </a:r>
          </a:p>
          <a:p>
            <a:r>
              <a:rPr lang="en-US" spc="20" dirty="0">
                <a:latin typeface="Arial Narrow" panose="020B0606020202030204" pitchFamily="34" charset="0"/>
              </a:rPr>
              <a:t>Max Score – 4 points</a:t>
            </a:r>
            <a:endParaRPr lang="en-US" dirty="0"/>
          </a:p>
        </p:txBody>
      </p:sp>
      <p:sp>
        <p:nvSpPr>
          <p:cNvPr id="9" name="Rectangle: Rounded Corners 8">
            <a:extLst>
              <a:ext uri="{FF2B5EF4-FFF2-40B4-BE49-F238E27FC236}">
                <a16:creationId xmlns:a16="http://schemas.microsoft.com/office/drawing/2014/main" id="{8EDC635A-287A-428B-90E6-B5C832895129}"/>
              </a:ext>
            </a:extLst>
          </p:cNvPr>
          <p:cNvSpPr/>
          <p:nvPr/>
        </p:nvSpPr>
        <p:spPr>
          <a:xfrm>
            <a:off x="3231933" y="2349062"/>
            <a:ext cx="2443656" cy="3595954"/>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(ii)Number of Professional Development hours/days spent (Frequency) as a firm – per employee</a:t>
            </a:r>
            <a:endParaRPr lang="en-US" sz="2800" dirty="0">
              <a:solidFill>
                <a:schemeClr val="bg1"/>
              </a:solidFill>
            </a:endParaRPr>
          </a:p>
        </p:txBody>
      </p:sp>
      <p:sp>
        <p:nvSpPr>
          <p:cNvPr id="12" name="Oval 11">
            <a:extLst>
              <a:ext uri="{FF2B5EF4-FFF2-40B4-BE49-F238E27FC236}">
                <a16:creationId xmlns:a16="http://schemas.microsoft.com/office/drawing/2014/main" id="{CC77E756-8BC3-412C-9A26-2A693136A01C}"/>
              </a:ext>
            </a:extLst>
          </p:cNvPr>
          <p:cNvSpPr/>
          <p:nvPr/>
        </p:nvSpPr>
        <p:spPr>
          <a:xfrm>
            <a:off x="6258910" y="2145653"/>
            <a:ext cx="5785946" cy="397136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a:t>60 Hours per year for junior – Level</a:t>
            </a:r>
            <a:r>
              <a:rPr lang="en-US" dirty="0"/>
              <a:t>: 2 points for general training and 6 points for specialized technical training.</a:t>
            </a:r>
          </a:p>
          <a:p>
            <a:pPr algn="ctr"/>
            <a:endParaRPr lang="en-US" dirty="0"/>
          </a:p>
          <a:p>
            <a:pPr algn="ctr"/>
            <a:r>
              <a:rPr lang="en-US" dirty="0"/>
              <a:t> </a:t>
            </a:r>
            <a:r>
              <a:rPr lang="en-US" b="1" dirty="0"/>
              <a:t>30 – 60 per year for Mid- Level</a:t>
            </a:r>
            <a:r>
              <a:rPr lang="en-US" dirty="0"/>
              <a:t>: 2 Points for general training and 6 points for specialized technical training. </a:t>
            </a:r>
          </a:p>
          <a:p>
            <a:pPr algn="ctr"/>
            <a:endParaRPr lang="en-US" dirty="0"/>
          </a:p>
          <a:p>
            <a:pPr algn="ctr"/>
            <a:r>
              <a:rPr lang="en-US" b="1" dirty="0"/>
              <a:t>More than 30 hours for partners</a:t>
            </a:r>
            <a:r>
              <a:rPr lang="en-US" dirty="0"/>
              <a:t>: 2 Points for general training and 6 points for specialized technical training.</a:t>
            </a:r>
          </a:p>
        </p:txBody>
      </p:sp>
      <p:sp>
        <p:nvSpPr>
          <p:cNvPr id="13" name="Arrow: Right 12">
            <a:extLst>
              <a:ext uri="{FF2B5EF4-FFF2-40B4-BE49-F238E27FC236}">
                <a16:creationId xmlns:a16="http://schemas.microsoft.com/office/drawing/2014/main" id="{84D6BF16-67FE-4CDB-AD72-A6D38AA8DA76}"/>
              </a:ext>
            </a:extLst>
          </p:cNvPr>
          <p:cNvSpPr/>
          <p:nvPr/>
        </p:nvSpPr>
        <p:spPr>
          <a:xfrm>
            <a:off x="5675588" y="3878317"/>
            <a:ext cx="583321" cy="394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4AB6342-6D9A-764A-AB81-A73ECD9DBA22}"/>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13041769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4904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2.2 Employee training &amp; Development</a:t>
            </a:r>
            <a:endParaRPr lang="en-US" sz="2800" b="1" dirty="0">
              <a:latin typeface="+mj-lt"/>
            </a:endParaRPr>
          </a:p>
        </p:txBody>
      </p:sp>
      <p:sp>
        <p:nvSpPr>
          <p:cNvPr id="4" name="Rectangle: Rounded Corners 3">
            <a:extLst>
              <a:ext uri="{FF2B5EF4-FFF2-40B4-BE49-F238E27FC236}">
                <a16:creationId xmlns:a16="http://schemas.microsoft.com/office/drawing/2014/main" id="{97D1C5B1-BF9B-4932-BD9A-BD7804F42FC9}"/>
              </a:ext>
            </a:extLst>
          </p:cNvPr>
          <p:cNvSpPr/>
          <p:nvPr/>
        </p:nvSpPr>
        <p:spPr>
          <a:xfrm>
            <a:off x="141889" y="2272263"/>
            <a:ext cx="8198070" cy="3746698"/>
          </a:xfrm>
          <a:prstGeom prst="roundRect">
            <a:avLst/>
          </a:prstGeom>
          <a:solidFill>
            <a:srgbClr val="134F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1"/>
              </a:solidFill>
            </a:endParaRPr>
          </a:p>
          <a:p>
            <a:r>
              <a:rPr lang="en-US" sz="1850" dirty="0">
                <a:solidFill>
                  <a:schemeClr val="tx1"/>
                </a:solidFill>
              </a:rPr>
              <a:t>(</a:t>
            </a:r>
            <a:r>
              <a:rPr lang="en-US" sz="1850" b="1" dirty="0">
                <a:solidFill>
                  <a:schemeClr val="bg1"/>
                </a:solidFill>
              </a:rPr>
              <a:t>iii) Employees are equipped with technological skill sets – AI, Blockchain, Audit &amp; Data analytical tools, etc. and sponsored by the firm to develop the same:</a:t>
            </a:r>
            <a:endParaRPr lang="en-IN" sz="1850" b="1" dirty="0">
              <a:solidFill>
                <a:schemeClr val="bg1"/>
              </a:solidFill>
            </a:endParaRPr>
          </a:p>
          <a:p>
            <a:r>
              <a:rPr lang="en-US" sz="1850" b="1" dirty="0">
                <a:solidFill>
                  <a:schemeClr val="bg1"/>
                </a:solidFill>
              </a:rPr>
              <a:t>1. Knowledge of technological skill sets will be more relevant for large audits (Audit Engagements of Listed entity, Banks other than      co-operative banks (except multi-state co-operative banks) and Insurance Companies).  Hence, the question should be relevant only for such audit engagements.</a:t>
            </a:r>
            <a:endParaRPr lang="en-IN" sz="1850" b="1" dirty="0">
              <a:solidFill>
                <a:schemeClr val="bg1"/>
              </a:solidFill>
            </a:endParaRPr>
          </a:p>
          <a:p>
            <a:r>
              <a:rPr lang="en-US" sz="1850" b="1" dirty="0">
                <a:solidFill>
                  <a:schemeClr val="bg1"/>
                </a:solidFill>
              </a:rPr>
              <a:t>2. The audit Teams should be aware of Data Analytics Tools and comprehend the results of the tools to adjust the audit strategy.</a:t>
            </a:r>
            <a:endParaRPr lang="en-IN" sz="1850" b="1" dirty="0">
              <a:solidFill>
                <a:schemeClr val="bg1"/>
              </a:solidFill>
            </a:endParaRPr>
          </a:p>
          <a:p>
            <a:r>
              <a:rPr lang="en-US" sz="1850" b="1" dirty="0">
                <a:solidFill>
                  <a:schemeClr val="bg1"/>
                </a:solidFill>
              </a:rPr>
              <a:t>3. Technologies like AI and </a:t>
            </a:r>
            <a:r>
              <a:rPr lang="en-US" sz="1850" b="1" dirty="0" err="1">
                <a:solidFill>
                  <a:schemeClr val="bg1"/>
                </a:solidFill>
              </a:rPr>
              <a:t>blockchain</a:t>
            </a:r>
            <a:r>
              <a:rPr lang="en-US" sz="1850" b="1" dirty="0">
                <a:solidFill>
                  <a:schemeClr val="bg1"/>
                </a:solidFill>
              </a:rPr>
              <a:t> may be considered as an incremental factor for differentiation purposes, if the firms are scored at the same level</a:t>
            </a:r>
            <a:r>
              <a:rPr lang="en-US" sz="1850" b="1" dirty="0">
                <a:solidFill>
                  <a:schemeClr val="tx1"/>
                </a:solidFill>
              </a:rPr>
              <a:t>.</a:t>
            </a:r>
            <a:endParaRPr lang="en-IN" sz="1850" b="1" dirty="0">
              <a:solidFill>
                <a:schemeClr val="tx1"/>
              </a:solidFill>
            </a:endParaRPr>
          </a:p>
          <a:p>
            <a:pPr marL="285750" indent="-285750">
              <a:buFont typeface="Arial" panose="020B0604020202020204" pitchFamily="34" charset="0"/>
              <a:buChar char="•"/>
            </a:pPr>
            <a:endParaRPr lang="en-US" sz="1850" dirty="0">
              <a:solidFill>
                <a:schemeClr val="tx1"/>
              </a:solidFill>
            </a:endParaRPr>
          </a:p>
        </p:txBody>
      </p:sp>
      <p:sp>
        <p:nvSpPr>
          <p:cNvPr id="9" name="Rectangle: Rounded Corners 3">
            <a:extLst>
              <a:ext uri="{FF2B5EF4-FFF2-40B4-BE49-F238E27FC236}">
                <a16:creationId xmlns:a16="http://schemas.microsoft.com/office/drawing/2014/main" id="{97D1C5B1-BF9B-4932-BD9A-BD7804F42FC9}"/>
              </a:ext>
            </a:extLst>
          </p:cNvPr>
          <p:cNvSpPr/>
          <p:nvPr/>
        </p:nvSpPr>
        <p:spPr>
          <a:xfrm>
            <a:off x="8875986" y="2396359"/>
            <a:ext cx="3316012" cy="3622602"/>
          </a:xfrm>
          <a:prstGeom prst="roundRect">
            <a:avLst/>
          </a:prstGeom>
          <a:solidFill>
            <a:srgbClr val="134F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Use of Analytical Tools for the listed entity, Banks other than co-operative banks (except multi-state co-operative banks) and Insurance Companies audit engagements:</a:t>
            </a:r>
            <a:endParaRPr lang="en-IN" sz="2000" dirty="0">
              <a:solidFill>
                <a:schemeClr val="bg1"/>
              </a:solidFill>
            </a:endParaRPr>
          </a:p>
          <a:p>
            <a:r>
              <a:rPr lang="en-US" sz="2000" dirty="0">
                <a:solidFill>
                  <a:schemeClr val="bg1"/>
                </a:solidFill>
              </a:rPr>
              <a:t>For Yes – 8 Points</a:t>
            </a:r>
            <a:endParaRPr lang="en-IN" sz="2000" dirty="0">
              <a:solidFill>
                <a:schemeClr val="bg1"/>
              </a:solidFill>
            </a:endParaRPr>
          </a:p>
          <a:p>
            <a:r>
              <a:rPr lang="en-US" sz="2000" dirty="0">
                <a:solidFill>
                  <a:schemeClr val="bg1"/>
                </a:solidFill>
              </a:rPr>
              <a:t>For No – 0 Point / NA</a:t>
            </a:r>
            <a:endParaRPr lang="en-IN" sz="2000" dirty="0">
              <a:solidFill>
                <a:schemeClr val="bg1"/>
              </a:solidFill>
            </a:endParaRPr>
          </a:p>
          <a:p>
            <a:r>
              <a:rPr lang="en-US" sz="2000" dirty="0">
                <a:solidFill>
                  <a:schemeClr val="bg1"/>
                </a:solidFill>
              </a:rPr>
              <a:t>Max score=8</a:t>
            </a:r>
            <a:endParaRPr lang="en-IN" sz="2000" dirty="0">
              <a:solidFill>
                <a:schemeClr val="bg1"/>
              </a:solidFill>
            </a:endParaRPr>
          </a:p>
          <a:p>
            <a:pPr marL="285750" indent="-285750">
              <a:buFont typeface="Arial" panose="020B0604020202020204" pitchFamily="34" charset="0"/>
              <a:buChar char="•"/>
            </a:pPr>
            <a:endParaRPr lang="en-US" dirty="0">
              <a:solidFill>
                <a:schemeClr val="tx1"/>
              </a:solidFill>
            </a:endParaRPr>
          </a:p>
        </p:txBody>
      </p:sp>
      <p:sp>
        <p:nvSpPr>
          <p:cNvPr id="5" name="Arrow: Right 4">
            <a:extLst>
              <a:ext uri="{FF2B5EF4-FFF2-40B4-BE49-F238E27FC236}">
                <a16:creationId xmlns:a16="http://schemas.microsoft.com/office/drawing/2014/main" id="{B14BC2C8-5083-402C-86F5-818B9790E2D8}"/>
              </a:ext>
            </a:extLst>
          </p:cNvPr>
          <p:cNvSpPr/>
          <p:nvPr/>
        </p:nvSpPr>
        <p:spPr>
          <a:xfrm>
            <a:off x="8339959" y="4020207"/>
            <a:ext cx="536027" cy="2837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1224B43-7334-EA4B-B080-832DD814C52C}"/>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7721883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49043"/>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2.2 Employee training &amp; Development</a:t>
            </a:r>
            <a:endParaRPr lang="en-US" sz="2800" b="1" dirty="0">
              <a:latin typeface="+mj-lt"/>
            </a:endParaRPr>
          </a:p>
        </p:txBody>
      </p:sp>
      <p:sp>
        <p:nvSpPr>
          <p:cNvPr id="6" name="TextBox 5">
            <a:extLst>
              <a:ext uri="{FF2B5EF4-FFF2-40B4-BE49-F238E27FC236}">
                <a16:creationId xmlns:a16="http://schemas.microsoft.com/office/drawing/2014/main" id="{3F70D089-2B05-4792-9C74-314FC8B7B937}"/>
              </a:ext>
            </a:extLst>
          </p:cNvPr>
          <p:cNvSpPr txBox="1"/>
          <p:nvPr/>
        </p:nvSpPr>
        <p:spPr>
          <a:xfrm>
            <a:off x="567560" y="3011220"/>
            <a:ext cx="6905295" cy="2323970"/>
          </a:xfrm>
          <a:prstGeom prst="rect">
            <a:avLst/>
          </a:prstGeom>
          <a:solidFill>
            <a:srgbClr val="134F70"/>
          </a:solidFill>
        </p:spPr>
        <p:txBody>
          <a:bodyPr wrap="square" rtlCol="0">
            <a:spAutoFit/>
          </a:bodyPr>
          <a:lstStyle/>
          <a:p>
            <a:pPr marL="35560" marR="22225" algn="just">
              <a:lnSpc>
                <a:spcPct val="105000"/>
              </a:lnSpc>
              <a:spcBef>
                <a:spcPts val="210"/>
              </a:spcBef>
              <a:spcAft>
                <a:spcPts val="0"/>
              </a:spcAft>
            </a:pPr>
            <a:r>
              <a:rPr lang="en-US" sz="2800" dirty="0">
                <a:solidFill>
                  <a:schemeClr val="bg1"/>
                </a:solidFill>
              </a:rPr>
              <a:t>(vi) Whether the firm has a performance management culture that rewards high performing employees and those who demonstrate high levels of quality and ethics?</a:t>
            </a:r>
            <a:endParaRPr lang="en-US" sz="2800" b="1" dirty="0">
              <a:solidFill>
                <a:schemeClr val="bg1"/>
              </a:solidFill>
              <a:latin typeface="+mj-lt"/>
            </a:endParaRPr>
          </a:p>
        </p:txBody>
      </p:sp>
      <p:sp>
        <p:nvSpPr>
          <p:cNvPr id="2" name="Oval 1">
            <a:extLst>
              <a:ext uri="{FF2B5EF4-FFF2-40B4-BE49-F238E27FC236}">
                <a16:creationId xmlns:a16="http://schemas.microsoft.com/office/drawing/2014/main" id="{6B39AB1E-CBC0-4E74-A94F-292B1C62FDB5}"/>
              </a:ext>
            </a:extLst>
          </p:cNvPr>
          <p:cNvSpPr/>
          <p:nvPr/>
        </p:nvSpPr>
        <p:spPr>
          <a:xfrm>
            <a:off x="8497614" y="3011220"/>
            <a:ext cx="3373820" cy="2506711"/>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2400" dirty="0">
                <a:solidFill>
                  <a:schemeClr val="tx1"/>
                </a:solidFill>
              </a:rPr>
              <a:t>For Yes – 8 Points</a:t>
            </a:r>
            <a:endParaRPr lang="en-IN" sz="2400" dirty="0">
              <a:solidFill>
                <a:schemeClr val="tx1"/>
              </a:solidFill>
            </a:endParaRPr>
          </a:p>
          <a:p>
            <a:r>
              <a:rPr lang="en-US" sz="2400" dirty="0">
                <a:solidFill>
                  <a:schemeClr val="tx1"/>
                </a:solidFill>
              </a:rPr>
              <a:t>For No – 0 Point</a:t>
            </a:r>
          </a:p>
          <a:p>
            <a:r>
              <a:rPr lang="en-US" sz="2400" dirty="0">
                <a:solidFill>
                  <a:schemeClr val="tx1"/>
                </a:solidFill>
              </a:rPr>
              <a:t>Max score=8</a:t>
            </a:r>
          </a:p>
          <a:p>
            <a:pPr algn="ctr"/>
            <a:endParaRPr lang="en-US" dirty="0"/>
          </a:p>
        </p:txBody>
      </p:sp>
      <p:sp>
        <p:nvSpPr>
          <p:cNvPr id="5" name="Arrow: Right 4">
            <a:extLst>
              <a:ext uri="{FF2B5EF4-FFF2-40B4-BE49-F238E27FC236}">
                <a16:creationId xmlns:a16="http://schemas.microsoft.com/office/drawing/2014/main" id="{15EAB1BC-AA84-4A1E-8474-D6BE43FFCAA4}"/>
              </a:ext>
            </a:extLst>
          </p:cNvPr>
          <p:cNvSpPr/>
          <p:nvPr/>
        </p:nvSpPr>
        <p:spPr>
          <a:xfrm>
            <a:off x="7472855" y="4099034"/>
            <a:ext cx="1024759" cy="4867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3DA5D3F-CC28-0148-9893-ECA74BDBA701}"/>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7269145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1384995"/>
          </a:xfrm>
          <a:prstGeom prst="rect">
            <a:avLst/>
          </a:prstGeom>
          <a:solidFill>
            <a:schemeClr val="accent3">
              <a:lumMod val="40000"/>
              <a:lumOff val="60000"/>
            </a:schemeClr>
          </a:solidFill>
        </p:spPr>
        <p:txBody>
          <a:bodyPr wrap="square" rtlCol="0">
            <a:spAutoFit/>
          </a:bodyPr>
          <a:lstStyle/>
          <a:p>
            <a:pPr algn="ctr"/>
            <a:r>
              <a:rPr lang="en-US" sz="2800" b="1" i="1" dirty="0"/>
              <a:t>2.3 Resource Turnover &amp; Compensation Management</a:t>
            </a:r>
            <a:endParaRPr lang="en-US" sz="2800" b="1" dirty="0"/>
          </a:p>
          <a:p>
            <a:pPr algn="ctr"/>
            <a:endParaRPr lang="en-US" sz="2800" b="1" i="1" dirty="0"/>
          </a:p>
          <a:p>
            <a:pPr algn="ctr"/>
            <a:endParaRPr lang="en-US" sz="2800" b="1" dirty="0"/>
          </a:p>
        </p:txBody>
      </p:sp>
      <p:sp>
        <p:nvSpPr>
          <p:cNvPr id="4" name="Rectangle: Rounded Corners 3">
            <a:extLst>
              <a:ext uri="{FF2B5EF4-FFF2-40B4-BE49-F238E27FC236}">
                <a16:creationId xmlns:a16="http://schemas.microsoft.com/office/drawing/2014/main" id="{26807D4A-FC5D-4964-8E03-FAC4FC0E6158}"/>
              </a:ext>
            </a:extLst>
          </p:cNvPr>
          <p:cNvSpPr/>
          <p:nvPr/>
        </p:nvSpPr>
        <p:spPr>
          <a:xfrm>
            <a:off x="101161" y="3119970"/>
            <a:ext cx="2554014" cy="2760568"/>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a:t>
            </a:r>
            <a:r>
              <a:rPr lang="en-US" sz="1800" spc="20" dirty="0" err="1">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a:t>
            </a: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 Does the Firm evaluate a team composition overall to build the Team Strength - say, Number of Managers, Assistant Managers, Paid Assistants, Article Assistants, Other Degree holders?</a:t>
            </a:r>
            <a:endParaRPr lang="en-US" dirty="0">
              <a:solidFill>
                <a:schemeClr val="bg1"/>
              </a:solidFill>
            </a:endParaRPr>
          </a:p>
        </p:txBody>
      </p:sp>
      <p:sp>
        <p:nvSpPr>
          <p:cNvPr id="6" name="Rectangle: Rounded Corners 5">
            <a:extLst>
              <a:ext uri="{FF2B5EF4-FFF2-40B4-BE49-F238E27FC236}">
                <a16:creationId xmlns:a16="http://schemas.microsoft.com/office/drawing/2014/main" id="{DD584DB2-DE23-4363-9D02-42447BFDA880}"/>
              </a:ext>
            </a:extLst>
          </p:cNvPr>
          <p:cNvSpPr/>
          <p:nvPr/>
        </p:nvSpPr>
        <p:spPr>
          <a:xfrm>
            <a:off x="4887311" y="3206680"/>
            <a:ext cx="2554014" cy="2699885"/>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(ii) Does the firm maintain and monitor the employee turnover ratio and identify measures to keep it minimal?</a:t>
            </a:r>
          </a:p>
          <a:p>
            <a:pPr algn="ctr"/>
            <a:endParaRPr lang="en-US" dirty="0">
              <a:solidFill>
                <a:schemeClr val="bg1"/>
              </a:solidFill>
            </a:endParaRPr>
          </a:p>
        </p:txBody>
      </p:sp>
      <p:sp>
        <p:nvSpPr>
          <p:cNvPr id="7" name="Oval 6">
            <a:extLst>
              <a:ext uri="{FF2B5EF4-FFF2-40B4-BE49-F238E27FC236}">
                <a16:creationId xmlns:a16="http://schemas.microsoft.com/office/drawing/2014/main" id="{A632E5F1-5AB6-4C7C-A2E3-1CAD75A39A29}"/>
              </a:ext>
            </a:extLst>
          </p:cNvPr>
          <p:cNvSpPr/>
          <p:nvPr/>
        </p:nvSpPr>
        <p:spPr>
          <a:xfrm>
            <a:off x="2807575" y="3429000"/>
            <a:ext cx="1922080" cy="2088931"/>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algn="just">
              <a:lnSpc>
                <a:spcPts val="1200"/>
              </a:lnSpc>
              <a:spcBef>
                <a:spcPts val="200"/>
              </a:spcBef>
              <a:spcAft>
                <a:spcPts val="200"/>
              </a:spcAft>
            </a:pPr>
            <a:endParaRPr lang="en-US" dirty="0"/>
          </a:p>
          <a:p>
            <a:pPr marL="0" marR="0" algn="just">
              <a:lnSpc>
                <a:spcPts val="1200"/>
              </a:lnSpc>
              <a:spcBef>
                <a:spcPts val="200"/>
              </a:spcBef>
              <a:spcAft>
                <a:spcPts val="200"/>
              </a:spcAft>
            </a:pPr>
            <a:r>
              <a:rPr lang="en-US" dirty="0"/>
              <a:t> </a:t>
            </a:r>
          </a:p>
          <a:p>
            <a:pPr marL="0" marR="0" algn="just">
              <a:lnSpc>
                <a:spcPts val="1200"/>
              </a:lnSpc>
              <a:spcBef>
                <a:spcPts val="200"/>
              </a:spcBef>
              <a:spcAft>
                <a:spcPts val="200"/>
              </a:spcAft>
            </a:pPr>
            <a:r>
              <a:rPr lang="en-US" b="1" dirty="0"/>
              <a:t>For  Yes – 8 </a:t>
            </a:r>
          </a:p>
          <a:p>
            <a:pPr marL="0" marR="0" algn="just">
              <a:lnSpc>
                <a:spcPts val="1200"/>
              </a:lnSpc>
              <a:spcBef>
                <a:spcPts val="200"/>
              </a:spcBef>
              <a:spcAft>
                <a:spcPts val="200"/>
              </a:spcAft>
            </a:pPr>
            <a:r>
              <a:rPr lang="en-US" b="1" dirty="0"/>
              <a:t>Points </a:t>
            </a:r>
          </a:p>
          <a:p>
            <a:pPr marL="0" marR="0" algn="just">
              <a:lnSpc>
                <a:spcPts val="1200"/>
              </a:lnSpc>
              <a:spcBef>
                <a:spcPts val="200"/>
              </a:spcBef>
              <a:spcAft>
                <a:spcPts val="200"/>
              </a:spcAft>
            </a:pPr>
            <a:r>
              <a:rPr lang="en-US" b="1" dirty="0"/>
              <a:t>For No -  0 </a:t>
            </a:r>
          </a:p>
          <a:p>
            <a:pPr marL="0" marR="0" algn="just">
              <a:lnSpc>
                <a:spcPts val="1200"/>
              </a:lnSpc>
              <a:spcBef>
                <a:spcPts val="200"/>
              </a:spcBef>
              <a:spcAft>
                <a:spcPts val="200"/>
              </a:spcAft>
            </a:pPr>
            <a:r>
              <a:rPr lang="en-US" b="1" dirty="0"/>
              <a:t>Points </a:t>
            </a:r>
          </a:p>
          <a:p>
            <a:pPr marL="0" marR="0" algn="just">
              <a:lnSpc>
                <a:spcPts val="1200"/>
              </a:lnSpc>
              <a:spcBef>
                <a:spcPts val="200"/>
              </a:spcBef>
              <a:spcAft>
                <a:spcPts val="200"/>
              </a:spcAft>
            </a:pPr>
            <a:r>
              <a:rPr lang="en-US" b="1" dirty="0"/>
              <a:t>Max Score- </a:t>
            </a:r>
          </a:p>
          <a:p>
            <a:pPr marL="0" marR="0" algn="just">
              <a:lnSpc>
                <a:spcPts val="1200"/>
              </a:lnSpc>
              <a:spcBef>
                <a:spcPts val="200"/>
              </a:spcBef>
              <a:spcAft>
                <a:spcPts val="200"/>
              </a:spcAft>
            </a:pPr>
            <a:r>
              <a:rPr lang="en-US" b="1" dirty="0"/>
              <a:t>8 </a:t>
            </a:r>
          </a:p>
          <a:p>
            <a:pPr marL="0" marR="0" algn="just">
              <a:lnSpc>
                <a:spcPts val="1200"/>
              </a:lnSpc>
              <a:spcBef>
                <a:spcPts val="200"/>
              </a:spcBef>
              <a:spcAft>
                <a:spcPts val="200"/>
              </a:spcAft>
            </a:pPr>
            <a:endParaRPr lang="en-US" dirty="0"/>
          </a:p>
        </p:txBody>
      </p:sp>
      <p:sp>
        <p:nvSpPr>
          <p:cNvPr id="8" name="Arrow: Right 7">
            <a:extLst>
              <a:ext uri="{FF2B5EF4-FFF2-40B4-BE49-F238E27FC236}">
                <a16:creationId xmlns:a16="http://schemas.microsoft.com/office/drawing/2014/main" id="{DB07FEF4-855A-4ED7-AEDE-C38C533F00FF}"/>
              </a:ext>
            </a:extLst>
          </p:cNvPr>
          <p:cNvSpPr/>
          <p:nvPr/>
        </p:nvSpPr>
        <p:spPr>
          <a:xfrm>
            <a:off x="2655175" y="4521570"/>
            <a:ext cx="152400" cy="2080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extLst>
              <a:ext uri="{FF2B5EF4-FFF2-40B4-BE49-F238E27FC236}">
                <a16:creationId xmlns:a16="http://schemas.microsoft.com/office/drawing/2014/main" id="{0BAB94E9-4CD9-41EA-8627-37F4421A16C8}"/>
              </a:ext>
            </a:extLst>
          </p:cNvPr>
          <p:cNvSpPr/>
          <p:nvPr/>
        </p:nvSpPr>
        <p:spPr>
          <a:xfrm>
            <a:off x="4729656" y="4521570"/>
            <a:ext cx="157656" cy="2080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9">
            <a:extLst>
              <a:ext uri="{FF2B5EF4-FFF2-40B4-BE49-F238E27FC236}">
                <a16:creationId xmlns:a16="http://schemas.microsoft.com/office/drawing/2014/main" id="{0F143922-E59A-425E-A025-11DCE2217FCA}"/>
              </a:ext>
            </a:extLst>
          </p:cNvPr>
          <p:cNvSpPr/>
          <p:nvPr/>
        </p:nvSpPr>
        <p:spPr>
          <a:xfrm>
            <a:off x="7598981" y="3119971"/>
            <a:ext cx="4491857" cy="140160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1800" spc="20" dirty="0">
                <a:effectLst/>
                <a:latin typeface="Arial Narrow" panose="020B0606020202030204" pitchFamily="34" charset="0"/>
                <a:ea typeface="Calibri" panose="020F0502020204030204" pitchFamily="34" charset="0"/>
                <a:cs typeface="Century Schoolbook" panose="02040604050505020304" pitchFamily="18" charset="0"/>
              </a:rPr>
              <a:t>(iii) Qualified professionals retained by the firm (resources available to a partner)</a:t>
            </a:r>
            <a:endParaRPr lang="en-US" dirty="0"/>
          </a:p>
        </p:txBody>
      </p:sp>
      <p:sp>
        <p:nvSpPr>
          <p:cNvPr id="11" name="Oval 10">
            <a:extLst>
              <a:ext uri="{FF2B5EF4-FFF2-40B4-BE49-F238E27FC236}">
                <a16:creationId xmlns:a16="http://schemas.microsoft.com/office/drawing/2014/main" id="{E8A65072-0CF5-4591-8691-F4D9E5A697F5}"/>
              </a:ext>
            </a:extLst>
          </p:cNvPr>
          <p:cNvSpPr/>
          <p:nvPr/>
        </p:nvSpPr>
        <p:spPr>
          <a:xfrm>
            <a:off x="7725103" y="4855779"/>
            <a:ext cx="4193628" cy="1401600"/>
          </a:xfrm>
          <a:prstGeom prst="ellipse">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a:lnSpc>
                <a:spcPts val="1200"/>
              </a:lnSpc>
              <a:spcBef>
                <a:spcPts val="200"/>
              </a:spcBef>
              <a:spcAft>
                <a:spcPts val="200"/>
              </a:spcAft>
            </a:pPr>
            <a:endPar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endParaRPr>
          </a:p>
          <a:p>
            <a:pPr marL="0" marR="0" algn="just">
              <a:lnSpc>
                <a:spcPts val="1200"/>
              </a:lnSpc>
              <a:spcBef>
                <a:spcPts val="200"/>
              </a:spcBef>
              <a:spcAft>
                <a:spcPts val="200"/>
              </a:spcAft>
            </a:pPr>
            <a:endParaRPr lang="en-US" spc="20" dirty="0">
              <a:solidFill>
                <a:schemeClr val="bg1"/>
              </a:solidFill>
              <a:latin typeface="Arial Narrow" panose="020B0606020202030204" pitchFamily="34" charset="0"/>
              <a:ea typeface="Calibri" panose="020F0502020204030204" pitchFamily="34" charset="0"/>
              <a:cs typeface="Century Schoolbook" panose="02040604050505020304" pitchFamily="18" charset="0"/>
            </a:endParaRPr>
          </a:p>
          <a:p>
            <a:pPr marL="0" marR="0" algn="ctr">
              <a:lnSpc>
                <a:spcPts val="1200"/>
              </a:lnSpc>
              <a:spcBef>
                <a:spcPts val="200"/>
              </a:spcBef>
              <a:spcAft>
                <a:spcPts val="200"/>
              </a:spcAft>
            </a:pP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10 and above – 20 Points</a:t>
            </a:r>
            <a:endParaRPr lang="en-US" sz="18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200"/>
              </a:lnSpc>
              <a:spcBef>
                <a:spcPts val="200"/>
              </a:spcBef>
              <a:spcAft>
                <a:spcPts val="200"/>
              </a:spcAft>
            </a:pP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8 to 9 – 16 Points</a:t>
            </a:r>
            <a:endParaRPr lang="en-US" sz="18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200"/>
              </a:lnSpc>
              <a:spcBef>
                <a:spcPts val="200"/>
              </a:spcBef>
              <a:spcAft>
                <a:spcPts val="200"/>
              </a:spcAft>
            </a:pP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6 to 7 – 12 Points</a:t>
            </a:r>
            <a:endParaRPr lang="en-US" sz="18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pPr marL="0" marR="0" algn="ctr">
              <a:lnSpc>
                <a:spcPts val="1200"/>
              </a:lnSpc>
              <a:spcBef>
                <a:spcPts val="200"/>
              </a:spcBef>
              <a:spcAft>
                <a:spcPts val="200"/>
              </a:spcAft>
            </a:pP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4 to 5 – 8 Points</a:t>
            </a:r>
            <a:endParaRPr lang="en-US" sz="18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pPr algn="ctr"/>
            <a:endParaRPr lang="en-US" dirty="0">
              <a:solidFill>
                <a:schemeClr val="bg1"/>
              </a:solidFill>
            </a:endParaRPr>
          </a:p>
        </p:txBody>
      </p:sp>
      <p:sp>
        <p:nvSpPr>
          <p:cNvPr id="12" name="Arrow: Down 11">
            <a:extLst>
              <a:ext uri="{FF2B5EF4-FFF2-40B4-BE49-F238E27FC236}">
                <a16:creationId xmlns:a16="http://schemas.microsoft.com/office/drawing/2014/main" id="{4B52E0E1-D40A-4D78-9FEC-924EE1143AF6}"/>
              </a:ext>
            </a:extLst>
          </p:cNvPr>
          <p:cNvSpPr/>
          <p:nvPr/>
        </p:nvSpPr>
        <p:spPr>
          <a:xfrm>
            <a:off x="9632731" y="4521571"/>
            <a:ext cx="331076" cy="3342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D39920E-713D-0E46-8250-4268D0E42F29}"/>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645123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4233E9B-3380-C247-9549-F085E7FC3F35}"/>
              </a:ext>
            </a:extLst>
          </p:cNvPr>
          <p:cNvSpPr>
            <a:spLocks noGrp="1"/>
          </p:cNvSpPr>
          <p:nvPr>
            <p:ph type="title"/>
          </p:nvPr>
        </p:nvSpPr>
        <p:spPr>
          <a:xfrm>
            <a:off x="149629" y="274638"/>
            <a:ext cx="11878582" cy="1173162"/>
          </a:xfrm>
        </p:spPr>
        <p:txBody>
          <a:bodyPr/>
          <a:lstStyle/>
          <a:p>
            <a:r>
              <a:rPr lang="en-IN" altLang="en-US" sz="3600" b="1" dirty="0">
                <a:solidFill>
                  <a:schemeClr val="bg1"/>
                </a:solidFill>
              </a:rPr>
              <a:t>SQC 1 replacement….</a:t>
            </a:r>
          </a:p>
        </p:txBody>
      </p:sp>
      <p:sp>
        <p:nvSpPr>
          <p:cNvPr id="4" name="Slide Number Placeholder 3">
            <a:extLst>
              <a:ext uri="{FF2B5EF4-FFF2-40B4-BE49-F238E27FC236}">
                <a16:creationId xmlns:a16="http://schemas.microsoft.com/office/drawing/2014/main" id="{75E90886-F1BD-6742-80F3-B2F7E2330B6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0A6C2FF-26DE-674B-B449-F900E9C8810B}" type="slidenum">
              <a:rPr lang="en-US" altLang="en-US">
                <a:solidFill>
                  <a:srgbClr val="898989"/>
                </a:solidFill>
              </a:rPr>
              <a:pPr eaLnBrk="1" hangingPunct="1"/>
              <a:t>6</a:t>
            </a:fld>
            <a:endParaRPr lang="en-US" altLang="en-US">
              <a:solidFill>
                <a:srgbClr val="898989"/>
              </a:solidFill>
            </a:endParaRPr>
          </a:p>
        </p:txBody>
      </p:sp>
      <p:sp>
        <p:nvSpPr>
          <p:cNvPr id="2" name="Content Placeholder 1">
            <a:extLst>
              <a:ext uri="{FF2B5EF4-FFF2-40B4-BE49-F238E27FC236}">
                <a16:creationId xmlns:a16="http://schemas.microsoft.com/office/drawing/2014/main" id="{6A945B86-CE82-F4C6-CFA0-0FFC209A121B}"/>
              </a:ext>
            </a:extLst>
          </p:cNvPr>
          <p:cNvSpPr>
            <a:spLocks noGrp="1"/>
          </p:cNvSpPr>
          <p:nvPr>
            <p:ph idx="1"/>
          </p:nvPr>
        </p:nvSpPr>
        <p:spPr/>
        <p:txBody>
          <a:bodyPr/>
          <a:lstStyle/>
          <a:p>
            <a:endParaRPr lang="en-US"/>
          </a:p>
        </p:txBody>
      </p:sp>
      <p:graphicFrame>
        <p:nvGraphicFramePr>
          <p:cNvPr id="3" name="Table 2">
            <a:extLst>
              <a:ext uri="{FF2B5EF4-FFF2-40B4-BE49-F238E27FC236}">
                <a16:creationId xmlns:a16="http://schemas.microsoft.com/office/drawing/2014/main" id="{AB64CF6E-5C85-D08F-53C8-1F2694F40E85}"/>
              </a:ext>
            </a:extLst>
          </p:cNvPr>
          <p:cNvGraphicFramePr>
            <a:graphicFrameLocks noGrp="1"/>
          </p:cNvGraphicFramePr>
          <p:nvPr>
            <p:extLst>
              <p:ext uri="{D42A27DB-BD31-4B8C-83A1-F6EECF244321}">
                <p14:modId xmlns:p14="http://schemas.microsoft.com/office/powerpoint/2010/main" val="2998468498"/>
              </p:ext>
            </p:extLst>
          </p:nvPr>
        </p:nvGraphicFramePr>
        <p:xfrm>
          <a:off x="371672" y="1580381"/>
          <a:ext cx="11656539" cy="2245750"/>
        </p:xfrm>
        <a:graphic>
          <a:graphicData uri="http://schemas.openxmlformats.org/drawingml/2006/table">
            <a:tbl>
              <a:tblPr firstRow="1" bandRow="1">
                <a:noFill/>
              </a:tblPr>
              <a:tblGrid>
                <a:gridCol w="11656539">
                  <a:extLst>
                    <a:ext uri="{9D8B030D-6E8A-4147-A177-3AD203B41FA5}">
                      <a16:colId xmlns:a16="http://schemas.microsoft.com/office/drawing/2014/main" val="3542296029"/>
                    </a:ext>
                  </a:extLst>
                </a:gridCol>
              </a:tblGrid>
              <a:tr h="1061730">
                <a:tc>
                  <a:txBody>
                    <a:bodyPr/>
                    <a:lstStyle/>
                    <a:p>
                      <a:pPr algn="r"/>
                      <a:endParaRPr lang="en-IN" sz="1200" b="1" cap="none" spc="0" dirty="0">
                        <a:solidFill>
                          <a:schemeClr val="tx1"/>
                        </a:solidFill>
                        <a:effectLst/>
                      </a:endParaRPr>
                    </a:p>
                    <a:p>
                      <a:pPr algn="r"/>
                      <a:r>
                        <a:rPr lang="en-IN" sz="1200" b="1" cap="none" spc="0" dirty="0">
                          <a:solidFill>
                            <a:schemeClr val="tx1"/>
                          </a:solidFill>
                          <a:effectLst/>
                        </a:rPr>
                        <a:t>Auditing and Assurance Standards Board</a:t>
                      </a:r>
                      <a:br>
                        <a:rPr lang="en-IN" sz="1200" b="1" cap="none" spc="0" dirty="0">
                          <a:solidFill>
                            <a:schemeClr val="tx1"/>
                          </a:solidFill>
                          <a:effectLst/>
                        </a:rPr>
                      </a:br>
                      <a:r>
                        <a:rPr lang="en-IN" sz="1200" b="1" cap="none" spc="0" dirty="0">
                          <a:solidFill>
                            <a:schemeClr val="tx1"/>
                          </a:solidFill>
                          <a:effectLst/>
                        </a:rPr>
                        <a:t>The Institute of Chartered Accountants of India</a:t>
                      </a:r>
                      <a:br>
                        <a:rPr lang="en-IN" sz="1200" b="1" cap="none" spc="0" dirty="0">
                          <a:solidFill>
                            <a:schemeClr val="tx1"/>
                          </a:solidFill>
                          <a:effectLst/>
                        </a:rPr>
                      </a:br>
                      <a:r>
                        <a:rPr lang="en-IN" sz="1200" b="1" cap="none" spc="0" dirty="0">
                          <a:solidFill>
                            <a:schemeClr val="tx1"/>
                          </a:solidFill>
                          <a:effectLst/>
                        </a:rPr>
                        <a:t>11th July, 2023</a:t>
                      </a:r>
                    </a:p>
                  </a:txBody>
                  <a:tcPr marL="0" marR="115104" marT="46042" marB="345313" anchor="ctr">
                    <a:lnL w="12700" cmpd="sng">
                      <a:noFill/>
                    </a:lnL>
                    <a:lnR w="12700" cmpd="sng">
                      <a:noFill/>
                    </a:lnR>
                    <a:lnT w="28575" cap="flat" cmpd="sng" algn="ctr">
                      <a:solidFill>
                        <a:schemeClr val="tx1"/>
                      </a:solidFill>
                      <a:prstDash val="solid"/>
                    </a:lnT>
                    <a:lnB w="38100" cmpd="sng">
                      <a:noFill/>
                    </a:lnB>
                    <a:noFill/>
                  </a:tcPr>
                </a:tc>
                <a:extLst>
                  <a:ext uri="{0D108BD9-81ED-4DB2-BD59-A6C34878D82A}">
                    <a16:rowId xmlns:a16="http://schemas.microsoft.com/office/drawing/2014/main" val="4240957492"/>
                  </a:ext>
                </a:extLst>
              </a:tr>
              <a:tr h="952194">
                <a:tc>
                  <a:txBody>
                    <a:bodyPr/>
                    <a:lstStyle/>
                    <a:p>
                      <a:pPr algn="ctr"/>
                      <a:r>
                        <a:rPr lang="en-IN" sz="2400" b="1" cap="none" spc="0" dirty="0">
                          <a:solidFill>
                            <a:schemeClr val="tx1"/>
                          </a:solidFill>
                          <a:effectLst/>
                        </a:rPr>
                        <a:t>Exposure Drafts of SQM 1, SQM 2, SA 220(Revised), SA 250(Revised), </a:t>
                      </a:r>
                    </a:p>
                    <a:p>
                      <a:pPr algn="ctr"/>
                      <a:r>
                        <a:rPr lang="en-IN" sz="2400" b="1" cap="none" spc="0" dirty="0">
                          <a:solidFill>
                            <a:schemeClr val="tx1"/>
                          </a:solidFill>
                          <a:effectLst/>
                        </a:rPr>
                        <a:t>SA 315(Revised), SA 540(Revised), SRS 4400(Revised)</a:t>
                      </a:r>
                      <a:endParaRPr lang="en-IN" sz="2400" cap="none" spc="0" dirty="0">
                        <a:solidFill>
                          <a:schemeClr val="tx1"/>
                        </a:solidFill>
                        <a:effectLst/>
                      </a:endParaRPr>
                    </a:p>
                  </a:txBody>
                  <a:tcPr marL="0" marR="115104" marT="46042" marB="345313" anchor="ctr">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4254175565"/>
                  </a:ext>
                </a:extLst>
              </a:tr>
            </a:tbl>
          </a:graphicData>
        </a:graphic>
      </p:graphicFrame>
      <p:sp>
        <p:nvSpPr>
          <p:cNvPr id="5" name="Rectangle 1">
            <a:extLst>
              <a:ext uri="{FF2B5EF4-FFF2-40B4-BE49-F238E27FC236}">
                <a16:creationId xmlns:a16="http://schemas.microsoft.com/office/drawing/2014/main" id="{200D6684-9563-D916-8948-CAFDD0E56AA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8" name="Picture 7">
            <a:extLst>
              <a:ext uri="{FF2B5EF4-FFF2-40B4-BE49-F238E27FC236}">
                <a16:creationId xmlns:a16="http://schemas.microsoft.com/office/drawing/2014/main" id="{6D4A1881-ADD8-50AE-3592-1C8E07705706}"/>
              </a:ext>
            </a:extLst>
          </p:cNvPr>
          <p:cNvPicPr>
            <a:picLocks noChangeAspect="1"/>
          </p:cNvPicPr>
          <p:nvPr/>
        </p:nvPicPr>
        <p:blipFill>
          <a:blip r:embed="rId2"/>
          <a:stretch>
            <a:fillRect/>
          </a:stretch>
        </p:blipFill>
        <p:spPr>
          <a:xfrm>
            <a:off x="1574800" y="3626823"/>
            <a:ext cx="9245600" cy="2590800"/>
          </a:xfrm>
          <a:prstGeom prst="rect">
            <a:avLst/>
          </a:prstGeom>
        </p:spPr>
      </p:pic>
    </p:spTree>
    <p:extLst>
      <p:ext uri="{BB962C8B-B14F-4D97-AF65-F5344CB8AC3E}">
        <p14:creationId xmlns:p14="http://schemas.microsoft.com/office/powerpoint/2010/main" val="1524044709"/>
      </p:ext>
    </p:extLst>
  </p:cSld>
  <p:clrMapOvr>
    <a:masterClrMapping/>
  </p:clrMapOvr>
  <p:transition spd="med">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1384995"/>
          </a:xfrm>
          <a:prstGeom prst="rect">
            <a:avLst/>
          </a:prstGeom>
          <a:solidFill>
            <a:schemeClr val="accent3">
              <a:lumMod val="40000"/>
              <a:lumOff val="60000"/>
            </a:schemeClr>
          </a:solidFill>
        </p:spPr>
        <p:txBody>
          <a:bodyPr wrap="square" rtlCol="0">
            <a:spAutoFit/>
          </a:bodyPr>
          <a:lstStyle/>
          <a:p>
            <a:pPr algn="ctr"/>
            <a:r>
              <a:rPr lang="en-US" sz="2800" b="1" i="1" dirty="0"/>
              <a:t>2.3 Resource Turnover &amp; Compensation Management</a:t>
            </a:r>
            <a:endParaRPr lang="en-US" sz="2800" b="1" dirty="0"/>
          </a:p>
          <a:p>
            <a:pPr algn="ctr"/>
            <a:endParaRPr lang="en-US" sz="2800" b="1" i="1" dirty="0"/>
          </a:p>
          <a:p>
            <a:pPr algn="ctr"/>
            <a:endParaRPr lang="en-US" sz="2800" b="1" dirty="0"/>
          </a:p>
        </p:txBody>
      </p:sp>
      <p:sp>
        <p:nvSpPr>
          <p:cNvPr id="4" name="Rectangle: Rounded Corners 3">
            <a:extLst>
              <a:ext uri="{FF2B5EF4-FFF2-40B4-BE49-F238E27FC236}">
                <a16:creationId xmlns:a16="http://schemas.microsoft.com/office/drawing/2014/main" id="{10B44030-597A-476B-8197-8CB6F901CD3E}"/>
              </a:ext>
            </a:extLst>
          </p:cNvPr>
          <p:cNvSpPr/>
          <p:nvPr/>
        </p:nvSpPr>
        <p:spPr>
          <a:xfrm>
            <a:off x="-1" y="3766285"/>
            <a:ext cx="3306953" cy="2103635"/>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rPr>
              <a:t>(iv) Does the firm evaluate the Employee relation with the firm (No. of Professionals vs. No. of years employed with firm) to identify reasons for turnover if any?</a:t>
            </a:r>
          </a:p>
          <a:p>
            <a:pPr algn="ctr"/>
            <a:endParaRPr lang="en-US" b="1" dirty="0">
              <a:solidFill>
                <a:schemeClr val="bg1"/>
              </a:solidFill>
            </a:endParaRPr>
          </a:p>
        </p:txBody>
      </p:sp>
      <p:sp>
        <p:nvSpPr>
          <p:cNvPr id="6" name="Rectangle: Rounded Corners 5">
            <a:extLst>
              <a:ext uri="{FF2B5EF4-FFF2-40B4-BE49-F238E27FC236}">
                <a16:creationId xmlns:a16="http://schemas.microsoft.com/office/drawing/2014/main" id="{EE1D8D04-6EFE-44F3-8757-7F9715EE2472}"/>
              </a:ext>
            </a:extLst>
          </p:cNvPr>
          <p:cNvSpPr/>
          <p:nvPr/>
        </p:nvSpPr>
        <p:spPr>
          <a:xfrm>
            <a:off x="3306952" y="4099819"/>
            <a:ext cx="3306952" cy="2103635"/>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rPr>
              <a:t>(v) Statutory contributions wherever applicable, Health Insurance and other benefits, available in the firm for staff members and partners</a:t>
            </a:r>
          </a:p>
          <a:p>
            <a:pPr algn="ctr"/>
            <a:endParaRPr lang="en-US" b="1" dirty="0">
              <a:solidFill>
                <a:schemeClr val="bg1"/>
              </a:solidFill>
            </a:endParaRPr>
          </a:p>
        </p:txBody>
      </p:sp>
      <p:sp>
        <p:nvSpPr>
          <p:cNvPr id="7" name="Rectangle: Rounded Corners 6">
            <a:extLst>
              <a:ext uri="{FF2B5EF4-FFF2-40B4-BE49-F238E27FC236}">
                <a16:creationId xmlns:a16="http://schemas.microsoft.com/office/drawing/2014/main" id="{0ED7BEA3-208B-465C-8A5F-139BAB52E29B}"/>
              </a:ext>
            </a:extLst>
          </p:cNvPr>
          <p:cNvSpPr/>
          <p:nvPr/>
        </p:nvSpPr>
        <p:spPr>
          <a:xfrm>
            <a:off x="6613904" y="3430035"/>
            <a:ext cx="3168869" cy="2103635"/>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rPr>
              <a:t> (vi) Does the firm evaluate for which kind of audits does it have a revolving door (between different engagements) for people below partner level?</a:t>
            </a:r>
          </a:p>
          <a:p>
            <a:pPr algn="ctr"/>
            <a:endParaRPr lang="en-US" b="1" dirty="0">
              <a:solidFill>
                <a:schemeClr val="bg1"/>
              </a:solidFill>
            </a:endParaRPr>
          </a:p>
        </p:txBody>
      </p:sp>
      <p:sp>
        <p:nvSpPr>
          <p:cNvPr id="8" name="Oval 7">
            <a:extLst>
              <a:ext uri="{FF2B5EF4-FFF2-40B4-BE49-F238E27FC236}">
                <a16:creationId xmlns:a16="http://schemas.microsoft.com/office/drawing/2014/main" id="{4F783834-5EC2-4554-9CE8-63421F0B31EF}"/>
              </a:ext>
            </a:extLst>
          </p:cNvPr>
          <p:cNvSpPr/>
          <p:nvPr/>
        </p:nvSpPr>
        <p:spPr>
          <a:xfrm>
            <a:off x="10050250" y="3064539"/>
            <a:ext cx="2008010" cy="1628062"/>
          </a:xfrm>
          <a:prstGeom prst="ellipse">
            <a:avLst/>
          </a:prstGeom>
          <a:solidFill>
            <a:srgbClr val="134F70"/>
          </a:solidFill>
          <a:ln/>
        </p:spPr>
        <p:style>
          <a:lnRef idx="3">
            <a:schemeClr val="lt1"/>
          </a:lnRef>
          <a:fillRef idx="1">
            <a:schemeClr val="accent3"/>
          </a:fillRef>
          <a:effectRef idx="1">
            <a:schemeClr val="accent3"/>
          </a:effectRef>
          <a:fontRef idx="minor">
            <a:schemeClr val="lt1"/>
          </a:fontRef>
        </p:style>
        <p:txBody>
          <a:bodyPr rtlCol="0" anchor="ctr"/>
          <a:lstStyle/>
          <a:p>
            <a:pPr marL="0" marR="0" algn="just">
              <a:lnSpc>
                <a:spcPts val="1200"/>
              </a:lnSpc>
              <a:spcBef>
                <a:spcPts val="200"/>
              </a:spcBef>
              <a:spcAft>
                <a:spcPts val="200"/>
              </a:spcAft>
            </a:pPr>
            <a:endParaRPr lang="en-US" b="1" dirty="0">
              <a:solidFill>
                <a:schemeClr val="bg1"/>
              </a:solidFill>
            </a:endParaRPr>
          </a:p>
          <a:p>
            <a:pPr marL="0" marR="0" algn="just">
              <a:lnSpc>
                <a:spcPts val="1200"/>
              </a:lnSpc>
              <a:spcBef>
                <a:spcPts val="200"/>
              </a:spcBef>
              <a:spcAft>
                <a:spcPts val="200"/>
              </a:spcAft>
            </a:pPr>
            <a:endParaRPr lang="en-US" b="1" dirty="0">
              <a:solidFill>
                <a:schemeClr val="bg1"/>
              </a:solidFill>
            </a:endParaRPr>
          </a:p>
          <a:p>
            <a:pPr marL="0" marR="0" algn="just">
              <a:lnSpc>
                <a:spcPts val="1200"/>
              </a:lnSpc>
              <a:spcBef>
                <a:spcPts val="200"/>
              </a:spcBef>
              <a:spcAft>
                <a:spcPts val="200"/>
              </a:spcAft>
            </a:pPr>
            <a:r>
              <a:rPr lang="en-US" b="1" dirty="0">
                <a:solidFill>
                  <a:schemeClr val="bg1"/>
                </a:solidFill>
              </a:rPr>
              <a:t>For Yes- 4 </a:t>
            </a:r>
          </a:p>
          <a:p>
            <a:pPr marL="0" marR="0" algn="just">
              <a:lnSpc>
                <a:spcPts val="1200"/>
              </a:lnSpc>
              <a:spcBef>
                <a:spcPts val="200"/>
              </a:spcBef>
              <a:spcAft>
                <a:spcPts val="200"/>
              </a:spcAft>
            </a:pPr>
            <a:r>
              <a:rPr lang="en-US" b="1" dirty="0">
                <a:solidFill>
                  <a:schemeClr val="bg1"/>
                </a:solidFill>
              </a:rPr>
              <a:t>Points </a:t>
            </a:r>
          </a:p>
          <a:p>
            <a:pPr marL="0" marR="0" algn="just">
              <a:lnSpc>
                <a:spcPts val="1200"/>
              </a:lnSpc>
              <a:spcBef>
                <a:spcPts val="200"/>
              </a:spcBef>
              <a:spcAft>
                <a:spcPts val="200"/>
              </a:spcAft>
            </a:pPr>
            <a:r>
              <a:rPr lang="en-US" b="1" dirty="0">
                <a:solidFill>
                  <a:schemeClr val="bg1"/>
                </a:solidFill>
              </a:rPr>
              <a:t>For No – 0 </a:t>
            </a:r>
          </a:p>
          <a:p>
            <a:pPr marL="0" marR="0" algn="just">
              <a:lnSpc>
                <a:spcPts val="1200"/>
              </a:lnSpc>
              <a:spcBef>
                <a:spcPts val="200"/>
              </a:spcBef>
              <a:spcAft>
                <a:spcPts val="200"/>
              </a:spcAft>
            </a:pPr>
            <a:r>
              <a:rPr lang="en-US" b="1" dirty="0">
                <a:solidFill>
                  <a:schemeClr val="bg1"/>
                </a:solidFill>
              </a:rPr>
              <a:t>Points</a:t>
            </a:r>
          </a:p>
          <a:p>
            <a:pPr marL="0" marR="0" algn="just">
              <a:lnSpc>
                <a:spcPts val="1200"/>
              </a:lnSpc>
              <a:spcBef>
                <a:spcPts val="200"/>
              </a:spcBef>
              <a:spcAft>
                <a:spcPts val="200"/>
              </a:spcAft>
            </a:pPr>
            <a:r>
              <a:rPr lang="en-US" b="1" dirty="0">
                <a:solidFill>
                  <a:schemeClr val="bg1"/>
                </a:solidFill>
              </a:rPr>
              <a:t>Max – 4</a:t>
            </a:r>
          </a:p>
          <a:p>
            <a:pPr marL="0" marR="0" algn="just">
              <a:lnSpc>
                <a:spcPts val="1200"/>
              </a:lnSpc>
              <a:spcBef>
                <a:spcPts val="200"/>
              </a:spcBef>
              <a:spcAft>
                <a:spcPts val="200"/>
              </a:spcAft>
            </a:pPr>
            <a:r>
              <a:rPr lang="en-US" b="1" dirty="0">
                <a:solidFill>
                  <a:schemeClr val="bg1"/>
                </a:solidFill>
              </a:rPr>
              <a:t> </a:t>
            </a:r>
          </a:p>
          <a:p>
            <a:pPr marL="0" marR="0" algn="just">
              <a:lnSpc>
                <a:spcPts val="1200"/>
              </a:lnSpc>
              <a:spcBef>
                <a:spcPts val="200"/>
              </a:spcBef>
              <a:spcAft>
                <a:spcPts val="200"/>
              </a:spcAft>
            </a:pPr>
            <a:endParaRPr lang="en-US" b="1" dirty="0">
              <a:solidFill>
                <a:schemeClr val="bg1"/>
              </a:solidFill>
            </a:endParaRPr>
          </a:p>
        </p:txBody>
      </p:sp>
      <p:sp>
        <p:nvSpPr>
          <p:cNvPr id="10" name="Oval 9">
            <a:extLst>
              <a:ext uri="{FF2B5EF4-FFF2-40B4-BE49-F238E27FC236}">
                <a16:creationId xmlns:a16="http://schemas.microsoft.com/office/drawing/2014/main" id="{80FAD2F2-974E-4F1A-9BA5-BEC542F6B446}"/>
              </a:ext>
            </a:extLst>
          </p:cNvPr>
          <p:cNvSpPr/>
          <p:nvPr/>
        </p:nvSpPr>
        <p:spPr>
          <a:xfrm>
            <a:off x="10183988" y="4728348"/>
            <a:ext cx="2008011" cy="1628062"/>
          </a:xfrm>
          <a:prstGeom prst="ellipse">
            <a:avLst/>
          </a:prstGeom>
          <a:solidFill>
            <a:srgbClr val="134F70"/>
          </a:solidFill>
          <a:ln>
            <a:solidFill>
              <a:schemeClr val="accent3"/>
            </a:solidFill>
          </a:ln>
        </p:spPr>
        <p:style>
          <a:lnRef idx="3">
            <a:schemeClr val="lt1"/>
          </a:lnRef>
          <a:fillRef idx="1">
            <a:schemeClr val="accent3"/>
          </a:fillRef>
          <a:effectRef idx="1">
            <a:schemeClr val="accent3"/>
          </a:effectRef>
          <a:fontRef idx="minor">
            <a:schemeClr val="lt1"/>
          </a:fontRef>
        </p:style>
        <p:txBody>
          <a:bodyPr rtlCol="0" anchor="ctr"/>
          <a:lstStyle/>
          <a:p>
            <a:pPr marL="0" marR="0" algn="just">
              <a:lnSpc>
                <a:spcPts val="1200"/>
              </a:lnSpc>
              <a:spcBef>
                <a:spcPts val="200"/>
              </a:spcBef>
              <a:spcAft>
                <a:spcPts val="200"/>
              </a:spcAft>
            </a:pPr>
            <a:endParaRPr lang="en-US" b="1" spc="20" dirty="0">
              <a:solidFill>
                <a:schemeClr val="bg1"/>
              </a:solidFill>
              <a:latin typeface="Arial Narrow" panose="020B0606020202030204" pitchFamily="34" charset="0"/>
              <a:ea typeface="Calibri" panose="020F0502020204030204" pitchFamily="34" charset="0"/>
              <a:cs typeface="Century Schoolbook" panose="02040604050505020304" pitchFamily="18" charset="0"/>
            </a:endParaRPr>
          </a:p>
          <a:p>
            <a:pPr marL="0" marR="0" algn="just">
              <a:lnSpc>
                <a:spcPts val="1200"/>
              </a:lnSpc>
              <a:spcBef>
                <a:spcPts val="200"/>
              </a:spcBef>
              <a:spcAft>
                <a:spcPts val="200"/>
              </a:spcAft>
            </a:pPr>
            <a:endParaRPr lang="en-US" sz="18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endParaRPr>
          </a:p>
          <a:p>
            <a:pPr marL="0" marR="0" algn="just">
              <a:lnSpc>
                <a:spcPts val="1200"/>
              </a:lnSpc>
              <a:spcBef>
                <a:spcPts val="200"/>
              </a:spcBef>
              <a:spcAft>
                <a:spcPts val="200"/>
              </a:spcAft>
            </a:pPr>
            <a:r>
              <a:rPr lang="en-US" sz="18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For Yes – 8 </a:t>
            </a:r>
          </a:p>
          <a:p>
            <a:pPr marL="0" marR="0" algn="just">
              <a:lnSpc>
                <a:spcPts val="1200"/>
              </a:lnSpc>
              <a:spcBef>
                <a:spcPts val="200"/>
              </a:spcBef>
              <a:spcAft>
                <a:spcPts val="200"/>
              </a:spcAft>
            </a:pPr>
            <a:r>
              <a:rPr lang="en-US" sz="18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Points</a:t>
            </a:r>
            <a:endParaRPr lang="en-US" sz="1800" b="1"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r>
              <a:rPr lang="en-US" sz="18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For No – 0 Point</a:t>
            </a:r>
          </a:p>
          <a:p>
            <a:r>
              <a:rPr lang="en-US" b="1" dirty="0">
                <a:solidFill>
                  <a:schemeClr val="bg1"/>
                </a:solidFill>
              </a:rPr>
              <a:t>Max – 8</a:t>
            </a:r>
          </a:p>
          <a:p>
            <a:endParaRPr lang="en-US" b="1" dirty="0">
              <a:solidFill>
                <a:schemeClr val="bg1"/>
              </a:solidFill>
            </a:endParaRPr>
          </a:p>
        </p:txBody>
      </p:sp>
      <p:sp>
        <p:nvSpPr>
          <p:cNvPr id="19" name="Arrow: Bent 18">
            <a:extLst>
              <a:ext uri="{FF2B5EF4-FFF2-40B4-BE49-F238E27FC236}">
                <a16:creationId xmlns:a16="http://schemas.microsoft.com/office/drawing/2014/main" id="{841CB297-0DC6-489F-A828-AB0710CF1B19}"/>
              </a:ext>
            </a:extLst>
          </p:cNvPr>
          <p:cNvSpPr/>
          <p:nvPr/>
        </p:nvSpPr>
        <p:spPr>
          <a:xfrm>
            <a:off x="2664372" y="3105395"/>
            <a:ext cx="7693573" cy="63263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Arrow: Right 10">
            <a:extLst>
              <a:ext uri="{FF2B5EF4-FFF2-40B4-BE49-F238E27FC236}">
                <a16:creationId xmlns:a16="http://schemas.microsoft.com/office/drawing/2014/main" id="{CD1131FA-E304-4020-BF49-356F790A59E3}"/>
              </a:ext>
            </a:extLst>
          </p:cNvPr>
          <p:cNvSpPr/>
          <p:nvPr/>
        </p:nvSpPr>
        <p:spPr>
          <a:xfrm>
            <a:off x="6613904" y="5472170"/>
            <a:ext cx="3655237" cy="4950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A175B433-C9AF-4B63-B14D-94C5F23C587A}"/>
              </a:ext>
            </a:extLst>
          </p:cNvPr>
          <p:cNvSpPr/>
          <p:nvPr/>
        </p:nvSpPr>
        <p:spPr>
          <a:xfrm>
            <a:off x="9782773" y="3894082"/>
            <a:ext cx="401215" cy="4232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1596856-DD04-9F47-A0C8-CCE54E990C5B}"/>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15708567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1384995"/>
          </a:xfrm>
          <a:prstGeom prst="rect">
            <a:avLst/>
          </a:prstGeom>
          <a:solidFill>
            <a:schemeClr val="accent3">
              <a:lumMod val="40000"/>
              <a:lumOff val="60000"/>
            </a:schemeClr>
          </a:solidFill>
        </p:spPr>
        <p:txBody>
          <a:bodyPr wrap="square" rtlCol="0">
            <a:spAutoFit/>
          </a:bodyPr>
          <a:lstStyle/>
          <a:p>
            <a:pPr algn="ctr"/>
            <a:r>
              <a:rPr lang="en-US" sz="2800" b="1" i="1" dirty="0"/>
              <a:t>2.3 Resource Turnover &amp; Compensation Management</a:t>
            </a:r>
            <a:endParaRPr lang="en-US" sz="2800" b="1" dirty="0"/>
          </a:p>
          <a:p>
            <a:pPr algn="ctr"/>
            <a:endParaRPr lang="en-US" sz="2800" b="1" i="1" dirty="0"/>
          </a:p>
          <a:p>
            <a:pPr algn="ctr"/>
            <a:endParaRPr lang="en-US" sz="2800" b="1" dirty="0"/>
          </a:p>
        </p:txBody>
      </p:sp>
      <p:sp>
        <p:nvSpPr>
          <p:cNvPr id="4" name="Rectangle: Rounded Corners 3">
            <a:extLst>
              <a:ext uri="{FF2B5EF4-FFF2-40B4-BE49-F238E27FC236}">
                <a16:creationId xmlns:a16="http://schemas.microsoft.com/office/drawing/2014/main" id="{10B44030-597A-476B-8197-8CB6F901CD3E}"/>
              </a:ext>
            </a:extLst>
          </p:cNvPr>
          <p:cNvSpPr/>
          <p:nvPr/>
        </p:nvSpPr>
        <p:spPr>
          <a:xfrm>
            <a:off x="-1" y="3154217"/>
            <a:ext cx="3306953" cy="2388162"/>
          </a:xfrm>
          <a:prstGeom prst="roundRect">
            <a:avLst/>
          </a:prstGeom>
          <a:solidFill>
            <a:srgbClr val="134F7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(vii) </a:t>
            </a: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Progress of people through an established framework and time commitment of Managers and Partners – Engagement level review and overall performance evaluation and rewards mechanism for differentiated performance levels.</a:t>
            </a:r>
            <a:endParaRPr lang="en-US" dirty="0">
              <a:solidFill>
                <a:schemeClr val="bg1"/>
              </a:solidFill>
            </a:endParaRPr>
          </a:p>
        </p:txBody>
      </p:sp>
      <p:sp>
        <p:nvSpPr>
          <p:cNvPr id="6" name="Rectangle: Rounded Corners 5">
            <a:extLst>
              <a:ext uri="{FF2B5EF4-FFF2-40B4-BE49-F238E27FC236}">
                <a16:creationId xmlns:a16="http://schemas.microsoft.com/office/drawing/2014/main" id="{EE1D8D04-6EFE-44F3-8757-7F9715EE2472}"/>
              </a:ext>
            </a:extLst>
          </p:cNvPr>
          <p:cNvSpPr/>
          <p:nvPr/>
        </p:nvSpPr>
        <p:spPr>
          <a:xfrm>
            <a:off x="4215239" y="3119970"/>
            <a:ext cx="3306952" cy="2103635"/>
          </a:xfrm>
          <a:prstGeom prst="roundRect">
            <a:avLst/>
          </a:prstGeom>
          <a:solidFill>
            <a:srgbClr val="134F7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(viii) </a:t>
            </a: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Access and use of technology, infrastructure, methodology for better enablement of day-to-day work / including favorable remote working policies</a:t>
            </a:r>
            <a:endParaRPr lang="en-US" dirty="0">
              <a:solidFill>
                <a:schemeClr val="bg1"/>
              </a:solidFill>
            </a:endParaRPr>
          </a:p>
        </p:txBody>
      </p:sp>
      <p:sp>
        <p:nvSpPr>
          <p:cNvPr id="7" name="Rectangle: Rounded Corners 6">
            <a:extLst>
              <a:ext uri="{FF2B5EF4-FFF2-40B4-BE49-F238E27FC236}">
                <a16:creationId xmlns:a16="http://schemas.microsoft.com/office/drawing/2014/main" id="{0ED7BEA3-208B-465C-8A5F-139BAB52E29B}"/>
              </a:ext>
            </a:extLst>
          </p:cNvPr>
          <p:cNvSpPr/>
          <p:nvPr/>
        </p:nvSpPr>
        <p:spPr>
          <a:xfrm>
            <a:off x="8336422" y="3119970"/>
            <a:ext cx="3168869" cy="2103635"/>
          </a:xfrm>
          <a:prstGeom prst="roundRect">
            <a:avLst/>
          </a:prstGeom>
          <a:solidFill>
            <a:srgbClr val="134F7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 (ix) </a:t>
            </a: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Coaching and mentoring program investment, especially for women colleagues to enhance the diversity of audit leaders in the profession.</a:t>
            </a:r>
            <a:endParaRPr lang="en-US" dirty="0">
              <a:solidFill>
                <a:schemeClr val="bg1"/>
              </a:solidFill>
            </a:endParaRPr>
          </a:p>
        </p:txBody>
      </p:sp>
      <p:sp>
        <p:nvSpPr>
          <p:cNvPr id="2" name="Rectangle: Diagonal Corners Rounded 1">
            <a:extLst>
              <a:ext uri="{FF2B5EF4-FFF2-40B4-BE49-F238E27FC236}">
                <a16:creationId xmlns:a16="http://schemas.microsoft.com/office/drawing/2014/main" id="{CBCAFAB2-A155-46EA-A7BD-D5D999458E68}"/>
              </a:ext>
            </a:extLst>
          </p:cNvPr>
          <p:cNvSpPr/>
          <p:nvPr/>
        </p:nvSpPr>
        <p:spPr>
          <a:xfrm>
            <a:off x="3306953" y="5542379"/>
            <a:ext cx="5578098" cy="527345"/>
          </a:xfrm>
          <a:prstGeom prst="round2Diag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lnSpc>
                <a:spcPts val="1200"/>
              </a:lnSpc>
              <a:spcBef>
                <a:spcPts val="200"/>
              </a:spcBef>
              <a:spcAft>
                <a:spcPts val="200"/>
              </a:spcAft>
            </a:pPr>
            <a:endParaRPr lang="en-US" sz="1800" spc="20" dirty="0">
              <a:solidFill>
                <a:schemeClr val="tx1"/>
              </a:solidFill>
              <a:effectLst/>
              <a:latin typeface="Arial Narrow" panose="020B0606020202030204" pitchFamily="34" charset="0"/>
              <a:ea typeface="Calibri" panose="020F0502020204030204" pitchFamily="34" charset="0"/>
              <a:cs typeface="Century Schoolbook" panose="02040604050505020304" pitchFamily="18" charset="0"/>
            </a:endParaRPr>
          </a:p>
          <a:p>
            <a:pPr marL="0" marR="0" algn="ctr">
              <a:lnSpc>
                <a:spcPts val="1200"/>
              </a:lnSpc>
              <a:spcBef>
                <a:spcPts val="200"/>
              </a:spcBef>
              <a:spcAft>
                <a:spcPts val="200"/>
              </a:spcAft>
            </a:pPr>
            <a:endParaRPr lang="en-US" spc="20" dirty="0">
              <a:solidFill>
                <a:schemeClr val="tx1"/>
              </a:solidFill>
              <a:latin typeface="Arial Narrow" panose="020B0606020202030204" pitchFamily="34" charset="0"/>
              <a:ea typeface="Calibri" panose="020F0502020204030204" pitchFamily="34" charset="0"/>
              <a:cs typeface="Century Schoolbook" panose="02040604050505020304" pitchFamily="18" charset="0"/>
            </a:endParaRPr>
          </a:p>
          <a:p>
            <a:pPr marL="0" marR="0" algn="ctr">
              <a:lnSpc>
                <a:spcPts val="1200"/>
              </a:lnSpc>
              <a:spcBef>
                <a:spcPts val="200"/>
              </a:spcBef>
              <a:spcAft>
                <a:spcPts val="200"/>
              </a:spcAft>
            </a:pPr>
            <a:r>
              <a:rPr lang="en-US" sz="1800" spc="20" dirty="0">
                <a:solidFill>
                  <a:schemeClr val="tx1"/>
                </a:solidFill>
                <a:effectLst/>
                <a:latin typeface="Arial Narrow" panose="020B0606020202030204" pitchFamily="34" charset="0"/>
                <a:ea typeface="Calibri" panose="020F0502020204030204" pitchFamily="34" charset="0"/>
                <a:cs typeface="Century Schoolbook" panose="02040604050505020304" pitchFamily="18" charset="0"/>
              </a:rPr>
              <a:t>For Yes – 8 Points, For No – 0 Point , </a:t>
            </a:r>
            <a:r>
              <a:rPr lang="en-US" dirty="0">
                <a:solidFill>
                  <a:schemeClr val="tx1"/>
                </a:solidFill>
              </a:rPr>
              <a:t>Max – 8</a:t>
            </a:r>
          </a:p>
          <a:p>
            <a:pPr algn="ctr"/>
            <a:endParaRPr lang="en-US" dirty="0"/>
          </a:p>
        </p:txBody>
      </p:sp>
      <p:sp>
        <p:nvSpPr>
          <p:cNvPr id="5" name="Arrow: Bent 4">
            <a:extLst>
              <a:ext uri="{FF2B5EF4-FFF2-40B4-BE49-F238E27FC236}">
                <a16:creationId xmlns:a16="http://schemas.microsoft.com/office/drawing/2014/main" id="{C53DFA47-4DA2-4313-A627-5EFAA19D6AB7}"/>
              </a:ext>
            </a:extLst>
          </p:cNvPr>
          <p:cNvSpPr/>
          <p:nvPr/>
        </p:nvSpPr>
        <p:spPr>
          <a:xfrm rot="5400000">
            <a:off x="3010948" y="4634309"/>
            <a:ext cx="1204073" cy="612067"/>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Arrow: Bent-Up 8">
            <a:extLst>
              <a:ext uri="{FF2B5EF4-FFF2-40B4-BE49-F238E27FC236}">
                <a16:creationId xmlns:a16="http://schemas.microsoft.com/office/drawing/2014/main" id="{1FDC1A57-B76F-4C51-B585-363AC18A8F60}"/>
              </a:ext>
            </a:extLst>
          </p:cNvPr>
          <p:cNvSpPr/>
          <p:nvPr/>
        </p:nvSpPr>
        <p:spPr>
          <a:xfrm rot="10643102">
            <a:off x="7790900" y="4337052"/>
            <a:ext cx="612657" cy="119197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Down 12">
            <a:extLst>
              <a:ext uri="{FF2B5EF4-FFF2-40B4-BE49-F238E27FC236}">
                <a16:creationId xmlns:a16="http://schemas.microsoft.com/office/drawing/2014/main" id="{30307B29-DAD7-4F2D-9298-48B569628586}"/>
              </a:ext>
            </a:extLst>
          </p:cNvPr>
          <p:cNvSpPr/>
          <p:nvPr/>
        </p:nvSpPr>
        <p:spPr>
          <a:xfrm>
            <a:off x="5483933" y="5223605"/>
            <a:ext cx="612067" cy="3187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4BAA92D-D74F-7145-B782-F3BF98FE65DE}"/>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7605486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1384995"/>
          </a:xfrm>
          <a:prstGeom prst="rect">
            <a:avLst/>
          </a:prstGeom>
          <a:solidFill>
            <a:schemeClr val="accent3">
              <a:lumMod val="40000"/>
              <a:lumOff val="60000"/>
            </a:schemeClr>
          </a:solidFill>
        </p:spPr>
        <p:txBody>
          <a:bodyPr wrap="square" rtlCol="0">
            <a:spAutoFit/>
          </a:bodyPr>
          <a:lstStyle/>
          <a:p>
            <a:pPr algn="ctr"/>
            <a:r>
              <a:rPr lang="en-US" sz="2800" b="1" i="1" dirty="0"/>
              <a:t>2.3 Resource Turnover &amp; Compensation Management</a:t>
            </a:r>
            <a:endParaRPr lang="en-US" sz="2800" b="1" dirty="0"/>
          </a:p>
          <a:p>
            <a:pPr algn="ctr"/>
            <a:endParaRPr lang="en-US" sz="2800" b="1" i="1" dirty="0"/>
          </a:p>
          <a:p>
            <a:pPr algn="ctr"/>
            <a:endParaRPr lang="en-US" sz="2800" b="1" dirty="0"/>
          </a:p>
        </p:txBody>
      </p:sp>
      <p:graphicFrame>
        <p:nvGraphicFramePr>
          <p:cNvPr id="5" name="Diagram 4"/>
          <p:cNvGraphicFramePr/>
          <p:nvPr>
            <p:extLst>
              <p:ext uri="{D42A27DB-BD31-4B8C-83A1-F6EECF244321}">
                <p14:modId xmlns:p14="http://schemas.microsoft.com/office/powerpoint/2010/main" val="1402881954"/>
              </p:ext>
            </p:extLst>
          </p:nvPr>
        </p:nvGraphicFramePr>
        <p:xfrm>
          <a:off x="1" y="2689082"/>
          <a:ext cx="12191998" cy="3672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DF0ACF15-6748-8146-831A-1250764B1D28}"/>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15708567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1384995"/>
          </a:xfrm>
          <a:prstGeom prst="rect">
            <a:avLst/>
          </a:prstGeom>
          <a:solidFill>
            <a:schemeClr val="accent3">
              <a:lumMod val="40000"/>
              <a:lumOff val="60000"/>
            </a:schemeClr>
          </a:solidFill>
        </p:spPr>
        <p:txBody>
          <a:bodyPr wrap="square" rtlCol="0">
            <a:spAutoFit/>
          </a:bodyPr>
          <a:lstStyle/>
          <a:p>
            <a:pPr algn="ctr"/>
            <a:r>
              <a:rPr lang="en-US" sz="2800" b="1" i="1" dirty="0"/>
              <a:t>2.3 Resource Turnover &amp; Compensation Management</a:t>
            </a:r>
            <a:endParaRPr lang="en-US" sz="2800" b="1" dirty="0"/>
          </a:p>
          <a:p>
            <a:pPr algn="ctr"/>
            <a:endParaRPr lang="en-US" sz="2800" b="1" i="1" dirty="0"/>
          </a:p>
          <a:p>
            <a:pPr algn="ctr"/>
            <a:endParaRPr lang="en-US" sz="2800" b="1" dirty="0"/>
          </a:p>
        </p:txBody>
      </p:sp>
      <p:graphicFrame>
        <p:nvGraphicFramePr>
          <p:cNvPr id="5" name="Diagram 4"/>
          <p:cNvGraphicFramePr/>
          <p:nvPr>
            <p:extLst>
              <p:ext uri="{D42A27DB-BD31-4B8C-83A1-F6EECF244321}">
                <p14:modId xmlns:p14="http://schemas.microsoft.com/office/powerpoint/2010/main" val="2205246626"/>
              </p:ext>
            </p:extLst>
          </p:nvPr>
        </p:nvGraphicFramePr>
        <p:xfrm>
          <a:off x="937455" y="2689082"/>
          <a:ext cx="10437091" cy="3672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A5B16149-A8AE-A341-922D-0F5E620BB632}"/>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15708567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608850"/>
            <a:ext cx="12191999" cy="954107"/>
          </a:xfrm>
          <a:prstGeom prst="rect">
            <a:avLst/>
          </a:prstGeom>
          <a:solidFill>
            <a:schemeClr val="accent3">
              <a:lumMod val="40000"/>
              <a:lumOff val="60000"/>
            </a:schemeClr>
          </a:solidFill>
        </p:spPr>
        <p:txBody>
          <a:bodyPr wrap="square" rtlCol="0">
            <a:spAutoFit/>
          </a:bodyPr>
          <a:lstStyle/>
          <a:p>
            <a:pPr algn="ctr"/>
            <a:r>
              <a:rPr lang="en-US" sz="2800" b="1" i="1" dirty="0"/>
              <a:t>2.4 </a:t>
            </a:r>
            <a:r>
              <a:rPr lang="en-US" sz="2800" b="1" dirty="0"/>
              <a:t>Qualification Skill Set of employees and use of Experts</a:t>
            </a:r>
            <a:endParaRPr lang="en-US" sz="2800" b="1" i="1" dirty="0"/>
          </a:p>
          <a:p>
            <a:pPr algn="ctr"/>
            <a:endParaRPr lang="en-US" sz="2800" b="1" dirty="0"/>
          </a:p>
        </p:txBody>
      </p:sp>
      <p:sp>
        <p:nvSpPr>
          <p:cNvPr id="4" name="Rectangle: Rounded Corners 3">
            <a:extLst>
              <a:ext uri="{FF2B5EF4-FFF2-40B4-BE49-F238E27FC236}">
                <a16:creationId xmlns:a16="http://schemas.microsoft.com/office/drawing/2014/main" id="{A1806987-F37D-40AB-BF25-C38CAE224E56}"/>
              </a:ext>
            </a:extLst>
          </p:cNvPr>
          <p:cNvSpPr/>
          <p:nvPr/>
        </p:nvSpPr>
        <p:spPr>
          <a:xfrm>
            <a:off x="157655" y="2562958"/>
            <a:ext cx="4272456" cy="2103636"/>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00050" marR="0" indent="-400050" algn="just">
              <a:lnSpc>
                <a:spcPts val="1350"/>
              </a:lnSpc>
              <a:spcBef>
                <a:spcPts val="200"/>
              </a:spcBef>
              <a:spcAft>
                <a:spcPts val="200"/>
              </a:spcAft>
              <a:buAutoNum type="romanLcParenBoth"/>
            </a:pP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Number of Professionally qualified </a:t>
            </a:r>
          </a:p>
          <a:p>
            <a:pPr marR="0" algn="just">
              <a:lnSpc>
                <a:spcPts val="1350"/>
              </a:lnSpc>
              <a:spcBef>
                <a:spcPts val="200"/>
              </a:spcBef>
              <a:spcAft>
                <a:spcPts val="200"/>
              </a:spcAft>
            </a:pPr>
            <a:r>
              <a:rPr lang="en-US" spc="20" dirty="0">
                <a:solidFill>
                  <a:schemeClr val="bg1"/>
                </a:solidFill>
                <a:latin typeface="Arial Narrow" panose="020B0606020202030204" pitchFamily="34" charset="0"/>
                <a:ea typeface="Calibri" panose="020F0502020204030204" pitchFamily="34" charset="0"/>
                <a:cs typeface="Century Schoolbook" panose="02040604050505020304" pitchFamily="18" charset="0"/>
              </a:rPr>
              <a:t>       </a:t>
            </a:r>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members – ACA/FCA</a:t>
            </a:r>
            <a:endParaRPr lang="en-US" sz="18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r>
              <a:rPr lang="en-US" sz="18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If evaluation is being done for a firm that primarily offers Statutory and Tax Audit Services then only ACA / FCA should be considered for evaluation purposes.</a:t>
            </a:r>
            <a:endParaRPr lang="en-US" dirty="0">
              <a:solidFill>
                <a:schemeClr val="bg1"/>
              </a:solidFill>
            </a:endParaRPr>
          </a:p>
        </p:txBody>
      </p:sp>
      <p:sp>
        <p:nvSpPr>
          <p:cNvPr id="6" name="Rectangle: Rounded Corners 5">
            <a:extLst>
              <a:ext uri="{FF2B5EF4-FFF2-40B4-BE49-F238E27FC236}">
                <a16:creationId xmlns:a16="http://schemas.microsoft.com/office/drawing/2014/main" id="{B535C844-0D95-4ED9-9C8C-C19147971994}"/>
              </a:ext>
            </a:extLst>
          </p:cNvPr>
          <p:cNvSpPr/>
          <p:nvPr/>
        </p:nvSpPr>
        <p:spPr>
          <a:xfrm>
            <a:off x="5202620" y="2477308"/>
            <a:ext cx="4114800" cy="3443705"/>
          </a:xfrm>
          <a:prstGeom prst="roundRect">
            <a:avLst/>
          </a:prstGeom>
          <a:solidFill>
            <a:srgbClr val="134F70"/>
          </a:solidFill>
        </p:spPr>
        <p:style>
          <a:lnRef idx="1">
            <a:schemeClr val="accent4"/>
          </a:lnRef>
          <a:fillRef idx="2">
            <a:schemeClr val="accent4"/>
          </a:fillRef>
          <a:effectRef idx="1">
            <a:schemeClr val="accent4"/>
          </a:effectRef>
          <a:fontRef idx="minor">
            <a:schemeClr val="dk1"/>
          </a:fontRef>
        </p:style>
        <p:txBody>
          <a:bodyPr rtlCol="0" anchor="ctr"/>
          <a:lstStyle/>
          <a:p>
            <a:pPr marL="0" marR="0" algn="just">
              <a:lnSpc>
                <a:spcPts val="1350"/>
              </a:lnSpc>
              <a:spcBef>
                <a:spcPts val="200"/>
              </a:spcBef>
              <a:spcAft>
                <a:spcPts val="200"/>
              </a:spcAft>
            </a:pPr>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(ii) Qualification Certifications obtained from professional bodies or similar </a:t>
            </a:r>
            <a:r>
              <a:rPr lang="en-US" sz="2000" spc="20" dirty="0" err="1">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organisations</a:t>
            </a:r>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 (DISA, IP, etc.) DISA and IP are courses that are required in Information System Audits.</a:t>
            </a:r>
            <a:endParaRPr lang="en-US" sz="20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200"/>
              </a:spcBef>
              <a:spcAft>
                <a:spcPts val="200"/>
              </a:spcAft>
            </a:pPr>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If qualified resource is not available in the firm, whether the services of expert are taken?</a:t>
            </a:r>
            <a:endParaRPr lang="en-US" sz="20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Whether all partners have complied with CPE requirements of ICAI?</a:t>
            </a:r>
            <a:endParaRPr lang="en-US" sz="2000" dirty="0">
              <a:solidFill>
                <a:schemeClr val="bg1"/>
              </a:solidFill>
            </a:endParaRPr>
          </a:p>
        </p:txBody>
      </p:sp>
      <p:sp>
        <p:nvSpPr>
          <p:cNvPr id="8" name="Rectangle 7">
            <a:extLst>
              <a:ext uri="{FF2B5EF4-FFF2-40B4-BE49-F238E27FC236}">
                <a16:creationId xmlns:a16="http://schemas.microsoft.com/office/drawing/2014/main" id="{AEF2EE67-4842-4EED-9650-C70A69F059A7}"/>
              </a:ext>
            </a:extLst>
          </p:cNvPr>
          <p:cNvSpPr/>
          <p:nvPr/>
        </p:nvSpPr>
        <p:spPr>
          <a:xfrm>
            <a:off x="391072" y="4966138"/>
            <a:ext cx="3805622" cy="107205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algn="just">
              <a:lnSpc>
                <a:spcPts val="1350"/>
              </a:lnSpc>
              <a:spcBef>
                <a:spcPts val="200"/>
              </a:spcBef>
              <a:spcAft>
                <a:spcPts val="200"/>
              </a:spcAft>
            </a:pPr>
            <a:r>
              <a:rPr lang="en-US" sz="1800" spc="20">
                <a:effectLst/>
                <a:latin typeface="Arial Narrow" panose="020B0606020202030204" pitchFamily="34" charset="0"/>
                <a:ea typeface="Calibri" panose="020F0502020204030204" pitchFamily="34" charset="0"/>
                <a:cs typeface="Century Schoolbook" panose="02040604050505020304" pitchFamily="18" charset="0"/>
              </a:rPr>
              <a:t>Upto 30% – 4 Points</a:t>
            </a:r>
            <a:endParaRPr lang="en-US" sz="180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200"/>
              </a:spcBef>
              <a:spcAft>
                <a:spcPts val="200"/>
              </a:spcAft>
            </a:pPr>
            <a:r>
              <a:rPr lang="en-US" sz="1800" spc="20">
                <a:effectLst/>
                <a:latin typeface="Arial Narrow" panose="020B0606020202030204" pitchFamily="34" charset="0"/>
                <a:ea typeface="Calibri" panose="020F0502020204030204" pitchFamily="34" charset="0"/>
                <a:cs typeface="Century Schoolbook" panose="02040604050505020304" pitchFamily="18" charset="0"/>
              </a:rPr>
              <a:t>More than 30% to 50% – 8 Points</a:t>
            </a:r>
            <a:endParaRPr lang="en-US" sz="1800">
              <a:effectLst/>
              <a:latin typeface="Calibri" panose="020F0502020204030204" pitchFamily="34" charset="0"/>
              <a:ea typeface="Calibri" panose="020F0502020204030204" pitchFamily="34" charset="0"/>
              <a:cs typeface="Mangal" panose="02040503050203030202" pitchFamily="18" charset="0"/>
            </a:endParaRPr>
          </a:p>
          <a:p>
            <a:r>
              <a:rPr lang="en-US" sz="1800" spc="20">
                <a:effectLst/>
                <a:latin typeface="Arial Narrow" panose="020B0606020202030204" pitchFamily="34" charset="0"/>
                <a:ea typeface="Calibri" panose="020F0502020204030204" pitchFamily="34" charset="0"/>
                <a:cs typeface="Century Schoolbook" panose="02040604050505020304" pitchFamily="18" charset="0"/>
              </a:rPr>
              <a:t>Above 50% – 12 Points</a:t>
            </a:r>
            <a:endParaRPr lang="en-US"/>
          </a:p>
        </p:txBody>
      </p:sp>
      <p:sp>
        <p:nvSpPr>
          <p:cNvPr id="9" name="Arrow: Down 8">
            <a:extLst>
              <a:ext uri="{FF2B5EF4-FFF2-40B4-BE49-F238E27FC236}">
                <a16:creationId xmlns:a16="http://schemas.microsoft.com/office/drawing/2014/main" id="{0748AE4F-BE58-4B20-889D-43BC710A0F15}"/>
              </a:ext>
            </a:extLst>
          </p:cNvPr>
          <p:cNvSpPr/>
          <p:nvPr/>
        </p:nvSpPr>
        <p:spPr>
          <a:xfrm>
            <a:off x="2010103" y="4666594"/>
            <a:ext cx="394138" cy="2995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0734D0A-EC78-43C8-B278-156C518E4F1C}"/>
              </a:ext>
            </a:extLst>
          </p:cNvPr>
          <p:cNvSpPr/>
          <p:nvPr/>
        </p:nvSpPr>
        <p:spPr>
          <a:xfrm>
            <a:off x="10216055" y="2790497"/>
            <a:ext cx="1899744" cy="3130516"/>
          </a:xfrm>
          <a:prstGeom prst="ellipse">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a:lnSpc>
                <a:spcPts val="1350"/>
              </a:lnSpc>
              <a:spcBef>
                <a:spcPts val="200"/>
              </a:spcBef>
              <a:spcAft>
                <a:spcPts val="200"/>
              </a:spcAft>
            </a:pPr>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If Applicable -8 Points</a:t>
            </a:r>
            <a:endParaRPr lang="en-US" sz="2000" dirty="0">
              <a:solidFill>
                <a:schemeClr val="bg1"/>
              </a:solidFill>
              <a:effectLst/>
              <a:latin typeface="Calibri" panose="020F0502020204030204" pitchFamily="34" charset="0"/>
              <a:ea typeface="Calibri" panose="020F0502020204030204" pitchFamily="34" charset="0"/>
              <a:cs typeface="Mangal" panose="02040503050203030202" pitchFamily="18" charset="0"/>
            </a:endParaRPr>
          </a:p>
          <a:p>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If Not Applicable -</a:t>
            </a:r>
          </a:p>
          <a:p>
            <a:r>
              <a:rPr lang="en-US" sz="2000"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0 Point</a:t>
            </a:r>
            <a:endParaRPr lang="en-US" sz="2000" dirty="0">
              <a:solidFill>
                <a:schemeClr val="bg1"/>
              </a:solidFill>
            </a:endParaRPr>
          </a:p>
        </p:txBody>
      </p:sp>
      <p:sp>
        <p:nvSpPr>
          <p:cNvPr id="11" name="Arrow: Right 10">
            <a:extLst>
              <a:ext uri="{FF2B5EF4-FFF2-40B4-BE49-F238E27FC236}">
                <a16:creationId xmlns:a16="http://schemas.microsoft.com/office/drawing/2014/main" id="{61386572-E763-4573-A90B-DA382C9E37AD}"/>
              </a:ext>
            </a:extLst>
          </p:cNvPr>
          <p:cNvSpPr/>
          <p:nvPr/>
        </p:nvSpPr>
        <p:spPr>
          <a:xfrm>
            <a:off x="9317420" y="4004441"/>
            <a:ext cx="898635" cy="6621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EED0D35-9501-8B40-901F-52EEA88C535A}"/>
              </a:ext>
            </a:extLst>
          </p:cNvPr>
          <p:cNvSpPr txBox="1"/>
          <p:nvPr/>
        </p:nvSpPr>
        <p:spPr>
          <a:xfrm>
            <a:off x="482599" y="544693"/>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4495080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624708"/>
            <a:ext cx="12192000" cy="923330"/>
          </a:xfrm>
          <a:prstGeom prst="rect">
            <a:avLst/>
          </a:prstGeom>
          <a:solidFill>
            <a:schemeClr val="accent3">
              <a:lumMod val="40000"/>
              <a:lumOff val="60000"/>
            </a:schemeClr>
          </a:solidFill>
        </p:spPr>
        <p:txBody>
          <a:bodyPr wrap="square" rtlCol="0">
            <a:spAutoFit/>
          </a:bodyPr>
          <a:lstStyle/>
          <a:p>
            <a:r>
              <a:rPr lang="en-US" sz="2400" b="1" i="1" dirty="0"/>
              <a:t>2.4 </a:t>
            </a:r>
            <a:r>
              <a:rPr lang="en-US" sz="2400" b="1" dirty="0"/>
              <a:t>Qualification Skill Set of employees and use of Experts</a:t>
            </a:r>
            <a:endParaRPr lang="en-US" sz="2400" b="1" i="1" dirty="0"/>
          </a:p>
          <a:p>
            <a:endParaRPr lang="en-US" sz="3000" dirty="0">
              <a:solidFill>
                <a:schemeClr val="bg1"/>
              </a:solidFill>
              <a:latin typeface="+mj-lt"/>
            </a:endParaRPr>
          </a:p>
        </p:txBody>
      </p:sp>
      <p:sp>
        <p:nvSpPr>
          <p:cNvPr id="3" name="Rectangle: Rounded Corners 2">
            <a:extLst>
              <a:ext uri="{FF2B5EF4-FFF2-40B4-BE49-F238E27FC236}">
                <a16:creationId xmlns:a16="http://schemas.microsoft.com/office/drawing/2014/main" id="{D9F0FC7B-7FB2-4F8C-AD46-53AB22251428}"/>
              </a:ext>
            </a:extLst>
          </p:cNvPr>
          <p:cNvSpPr/>
          <p:nvPr/>
        </p:nvSpPr>
        <p:spPr>
          <a:xfrm>
            <a:off x="331075" y="2654522"/>
            <a:ext cx="6101255" cy="3289077"/>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(iii) Members with Specialisation courses or Certifications – (Ranking can be based on newer areas or international qualification – say, Ind AS Certification, FAFD, etc.)</a:t>
            </a:r>
            <a:endParaRPr lang="en-US" sz="2800" b="1" dirty="0">
              <a:solidFill>
                <a:schemeClr val="bg1"/>
              </a:solidFill>
            </a:endParaRPr>
          </a:p>
        </p:txBody>
      </p:sp>
      <p:sp>
        <p:nvSpPr>
          <p:cNvPr id="4" name="Isosceles Triangle 3">
            <a:extLst>
              <a:ext uri="{FF2B5EF4-FFF2-40B4-BE49-F238E27FC236}">
                <a16:creationId xmlns:a16="http://schemas.microsoft.com/office/drawing/2014/main" id="{1AB7DA1C-5F68-4C9D-914C-652D3C5F0A77}"/>
              </a:ext>
            </a:extLst>
          </p:cNvPr>
          <p:cNvSpPr/>
          <p:nvPr/>
        </p:nvSpPr>
        <p:spPr>
          <a:xfrm>
            <a:off x="6783185" y="2427315"/>
            <a:ext cx="5077740" cy="3752767"/>
          </a:xfrm>
          <a:prstGeom prst="triangle">
            <a:avLst/>
          </a:prstGeom>
        </p:spPr>
        <p:style>
          <a:lnRef idx="1">
            <a:schemeClr val="dk1"/>
          </a:lnRef>
          <a:fillRef idx="2">
            <a:schemeClr val="dk1"/>
          </a:fillRef>
          <a:effectRef idx="1">
            <a:schemeClr val="dk1"/>
          </a:effectRef>
          <a:fontRef idx="minor">
            <a:schemeClr val="dk1"/>
          </a:fontRef>
        </p:style>
        <p:txBody>
          <a:bodyPr rtlCol="0" anchor="ctr"/>
          <a:lstStyle/>
          <a:p>
            <a:pPr marL="0" marR="0" algn="just">
              <a:lnSpc>
                <a:spcPts val="1350"/>
              </a:lnSpc>
              <a:spcBef>
                <a:spcPts val="300"/>
              </a:spcBef>
              <a:spcAft>
                <a:spcPts val="300"/>
              </a:spcAft>
            </a:pPr>
            <a:r>
              <a:rPr lang="en-US" sz="2400" spc="20" dirty="0" err="1">
                <a:effectLst/>
                <a:latin typeface="Arial Narrow" panose="020B0606020202030204" pitchFamily="34" charset="0"/>
                <a:ea typeface="Calibri" panose="020F0502020204030204" pitchFamily="34" charset="0"/>
                <a:cs typeface="Century Schoolbook" panose="02040604050505020304" pitchFamily="18" charset="0"/>
              </a:rPr>
              <a:t>Upto</a:t>
            </a:r>
            <a:r>
              <a:rPr lang="en-US" sz="2400" spc="20" dirty="0">
                <a:effectLst/>
                <a:latin typeface="Arial Narrow" panose="020B0606020202030204" pitchFamily="34" charset="0"/>
                <a:ea typeface="Calibri" panose="020F0502020204030204" pitchFamily="34" charset="0"/>
                <a:cs typeface="Century Schoolbook" panose="02040604050505020304" pitchFamily="18" charset="0"/>
              </a:rPr>
              <a:t> 30% – 4 Points</a:t>
            </a:r>
          </a:p>
          <a:p>
            <a:pPr marL="0" marR="0" algn="just">
              <a:lnSpc>
                <a:spcPts val="1350"/>
              </a:lnSpc>
              <a:spcBef>
                <a:spcPts val="300"/>
              </a:spcBef>
              <a:spcAft>
                <a:spcPts val="300"/>
              </a:spcAft>
            </a:pPr>
            <a:endParaRPr lang="en-US" sz="2400" dirty="0">
              <a:effectLst/>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300"/>
              </a:spcBef>
              <a:spcAft>
                <a:spcPts val="300"/>
              </a:spcAft>
            </a:pPr>
            <a:r>
              <a:rPr lang="en-US" sz="2400" spc="20" dirty="0">
                <a:effectLst/>
                <a:latin typeface="Arial Narrow" panose="020B0606020202030204" pitchFamily="34" charset="0"/>
                <a:ea typeface="Calibri" panose="020F0502020204030204" pitchFamily="34" charset="0"/>
                <a:cs typeface="Century Schoolbook" panose="02040604050505020304" pitchFamily="18" charset="0"/>
              </a:rPr>
              <a:t>30% to 50% – 8 </a:t>
            </a:r>
          </a:p>
          <a:p>
            <a:pPr marL="0" marR="0" algn="just">
              <a:lnSpc>
                <a:spcPts val="1350"/>
              </a:lnSpc>
              <a:spcBef>
                <a:spcPts val="300"/>
              </a:spcBef>
              <a:spcAft>
                <a:spcPts val="300"/>
              </a:spcAft>
            </a:pPr>
            <a:r>
              <a:rPr lang="en-US" sz="2400" spc="20" dirty="0">
                <a:effectLst/>
                <a:latin typeface="Arial Narrow" panose="020B0606020202030204" pitchFamily="34" charset="0"/>
                <a:ea typeface="Calibri" panose="020F0502020204030204" pitchFamily="34" charset="0"/>
                <a:cs typeface="Century Schoolbook" panose="02040604050505020304" pitchFamily="18" charset="0"/>
              </a:rPr>
              <a:t>Points</a:t>
            </a:r>
          </a:p>
          <a:p>
            <a:pPr marL="0" marR="0" algn="just">
              <a:lnSpc>
                <a:spcPts val="1350"/>
              </a:lnSpc>
              <a:spcBef>
                <a:spcPts val="300"/>
              </a:spcBef>
              <a:spcAft>
                <a:spcPts val="300"/>
              </a:spcAft>
            </a:pPr>
            <a:endParaRPr lang="en-US" sz="2400" dirty="0">
              <a:latin typeface="Calibri" panose="020F0502020204030204" pitchFamily="34" charset="0"/>
              <a:ea typeface="Calibri" panose="020F0502020204030204" pitchFamily="34" charset="0"/>
              <a:cs typeface="Mangal" panose="02040503050203030202" pitchFamily="18" charset="0"/>
            </a:endParaRPr>
          </a:p>
          <a:p>
            <a:pPr marL="0" marR="0" algn="just">
              <a:lnSpc>
                <a:spcPts val="1350"/>
              </a:lnSpc>
              <a:spcBef>
                <a:spcPts val="300"/>
              </a:spcBef>
              <a:spcAft>
                <a:spcPts val="300"/>
              </a:spcAft>
            </a:pPr>
            <a:r>
              <a:rPr lang="en-US" sz="2400" spc="20" dirty="0">
                <a:effectLst/>
                <a:latin typeface="Arial Narrow" panose="020B0606020202030204" pitchFamily="34" charset="0"/>
                <a:ea typeface="Calibri" panose="020F0502020204030204" pitchFamily="34" charset="0"/>
                <a:cs typeface="Century Schoolbook" panose="02040604050505020304" pitchFamily="18" charset="0"/>
              </a:rPr>
              <a:t>Above 50% – 12 </a:t>
            </a:r>
          </a:p>
          <a:p>
            <a:pPr marL="0" marR="0" algn="just">
              <a:lnSpc>
                <a:spcPts val="1350"/>
              </a:lnSpc>
              <a:spcBef>
                <a:spcPts val="300"/>
              </a:spcBef>
              <a:spcAft>
                <a:spcPts val="300"/>
              </a:spcAft>
            </a:pPr>
            <a:r>
              <a:rPr lang="en-US" sz="2400" spc="20" dirty="0">
                <a:effectLst/>
                <a:latin typeface="Arial Narrow" panose="020B0606020202030204" pitchFamily="34" charset="0"/>
                <a:ea typeface="Calibri" panose="020F0502020204030204" pitchFamily="34" charset="0"/>
                <a:cs typeface="Century Schoolbook" panose="02040604050505020304" pitchFamily="18" charset="0"/>
              </a:rPr>
              <a:t>Points</a:t>
            </a:r>
            <a:endParaRPr lang="en-US" sz="2400" dirty="0"/>
          </a:p>
        </p:txBody>
      </p:sp>
      <p:sp>
        <p:nvSpPr>
          <p:cNvPr id="6" name="Arrow: Right 5">
            <a:extLst>
              <a:ext uri="{FF2B5EF4-FFF2-40B4-BE49-F238E27FC236}">
                <a16:creationId xmlns:a16="http://schemas.microsoft.com/office/drawing/2014/main" id="{C0FCF961-E5B1-4D3B-8DA5-AF6A1CB97FFE}"/>
              </a:ext>
            </a:extLst>
          </p:cNvPr>
          <p:cNvSpPr/>
          <p:nvPr/>
        </p:nvSpPr>
        <p:spPr>
          <a:xfrm>
            <a:off x="6432330" y="3641834"/>
            <a:ext cx="1245477" cy="5517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2724EF0-7F9A-1743-93EC-39B1C6BB6404}"/>
              </a:ext>
            </a:extLst>
          </p:cNvPr>
          <p:cNvSpPr txBox="1"/>
          <p:nvPr/>
        </p:nvSpPr>
        <p:spPr>
          <a:xfrm>
            <a:off x="482599" y="473748"/>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9771325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730338"/>
            <a:ext cx="12192000" cy="523220"/>
          </a:xfrm>
          <a:prstGeom prst="rect">
            <a:avLst/>
          </a:prstGeom>
          <a:solidFill>
            <a:schemeClr val="accent3">
              <a:lumMod val="60000"/>
              <a:lumOff val="40000"/>
            </a:schemeClr>
          </a:solidFill>
        </p:spPr>
        <p:txBody>
          <a:bodyPr wrap="square" rtlCol="0">
            <a:spAutoFit/>
          </a:bodyPr>
          <a:lstStyle/>
          <a:p>
            <a:r>
              <a:rPr lang="en-US" sz="2800" b="1" i="1" dirty="0"/>
              <a:t>2.5 </a:t>
            </a:r>
            <a:r>
              <a:rPr lang="en-US" sz="2800" dirty="0"/>
              <a:t>Performance evaluation measures carried out by the firm (KPI’s)</a:t>
            </a:r>
            <a:endParaRPr lang="en-US" sz="2800" dirty="0">
              <a:latin typeface="+mj-lt"/>
            </a:endParaRPr>
          </a:p>
        </p:txBody>
      </p:sp>
      <p:sp>
        <p:nvSpPr>
          <p:cNvPr id="3" name="Rectangle: Rounded Corners 2">
            <a:extLst>
              <a:ext uri="{FF2B5EF4-FFF2-40B4-BE49-F238E27FC236}">
                <a16:creationId xmlns:a16="http://schemas.microsoft.com/office/drawing/2014/main" id="{73E0ED71-63B4-420F-BA8D-59A6552F15F2}"/>
              </a:ext>
            </a:extLst>
          </p:cNvPr>
          <p:cNvSpPr/>
          <p:nvPr/>
        </p:nvSpPr>
        <p:spPr>
          <a:xfrm>
            <a:off x="268014" y="2388052"/>
            <a:ext cx="3421117" cy="1489841"/>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a:t>
            </a:r>
            <a:r>
              <a:rPr lang="en-US" b="1" dirty="0" err="1">
                <a:solidFill>
                  <a:schemeClr val="bg1"/>
                </a:solidFill>
              </a:rPr>
              <a:t>i</a:t>
            </a:r>
            <a:r>
              <a:rPr lang="en-US" b="1" dirty="0">
                <a:solidFill>
                  <a:schemeClr val="bg1"/>
                </a:solidFill>
              </a:rPr>
              <a:t>) </a:t>
            </a:r>
            <a:r>
              <a:rPr lang="en-US" sz="2000" b="1" dirty="0">
                <a:solidFill>
                  <a:schemeClr val="bg1"/>
                </a:solidFill>
              </a:rPr>
              <a:t>Does the firm have written KPIs for performance evaluation of the firm and partners?</a:t>
            </a:r>
          </a:p>
          <a:p>
            <a:pPr algn="ctr"/>
            <a:endParaRPr lang="en-US" b="1" dirty="0">
              <a:solidFill>
                <a:schemeClr val="bg1"/>
              </a:solidFill>
            </a:endParaRPr>
          </a:p>
        </p:txBody>
      </p:sp>
      <p:sp>
        <p:nvSpPr>
          <p:cNvPr id="6" name="Rectangle: Rounded Corners 5">
            <a:extLst>
              <a:ext uri="{FF2B5EF4-FFF2-40B4-BE49-F238E27FC236}">
                <a16:creationId xmlns:a16="http://schemas.microsoft.com/office/drawing/2014/main" id="{9BE4E2CE-2B70-476F-AB5B-F8C7E8E90C43}"/>
              </a:ext>
            </a:extLst>
          </p:cNvPr>
          <p:cNvSpPr/>
          <p:nvPr/>
        </p:nvSpPr>
        <p:spPr>
          <a:xfrm>
            <a:off x="268013" y="4182693"/>
            <a:ext cx="3421117" cy="1489841"/>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dirty="0">
                <a:solidFill>
                  <a:schemeClr val="bg1"/>
                </a:solidFill>
              </a:rPr>
              <a:t>(ii) </a:t>
            </a:r>
            <a:r>
              <a:rPr lang="en-US" sz="2000" b="1" dirty="0">
                <a:solidFill>
                  <a:schemeClr val="bg1"/>
                </a:solidFill>
              </a:rPr>
              <a:t>Method for measurement and evaluation as mentioned above (</a:t>
            </a:r>
            <a:r>
              <a:rPr lang="en-US" sz="2000" b="1" dirty="0" err="1">
                <a:solidFill>
                  <a:schemeClr val="bg1"/>
                </a:solidFill>
              </a:rPr>
              <a:t>i</a:t>
            </a:r>
            <a:r>
              <a:rPr lang="en-US" sz="2000" b="1" dirty="0">
                <a:solidFill>
                  <a:schemeClr val="bg1"/>
                </a:solidFill>
              </a:rPr>
              <a:t>) are determined / specific.</a:t>
            </a:r>
          </a:p>
          <a:p>
            <a:pPr algn="ctr"/>
            <a:endParaRPr lang="en-US" b="1" dirty="0">
              <a:solidFill>
                <a:schemeClr val="bg1"/>
              </a:solidFill>
            </a:endParaRPr>
          </a:p>
        </p:txBody>
      </p:sp>
      <p:sp>
        <p:nvSpPr>
          <p:cNvPr id="7" name="Rectangle: Rounded Corners 6">
            <a:extLst>
              <a:ext uri="{FF2B5EF4-FFF2-40B4-BE49-F238E27FC236}">
                <a16:creationId xmlns:a16="http://schemas.microsoft.com/office/drawing/2014/main" id="{969816F0-7C5C-4B15-8340-5CAEDBB42F9A}"/>
              </a:ext>
            </a:extLst>
          </p:cNvPr>
          <p:cNvSpPr/>
          <p:nvPr/>
        </p:nvSpPr>
        <p:spPr>
          <a:xfrm>
            <a:off x="8502869" y="2388051"/>
            <a:ext cx="3421117" cy="1489841"/>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dirty="0">
                <a:solidFill>
                  <a:schemeClr val="bg1"/>
                </a:solidFill>
              </a:rPr>
              <a:t>(iii)</a:t>
            </a:r>
            <a:r>
              <a:rPr lang="en-US" sz="18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 </a:t>
            </a:r>
            <a:r>
              <a:rPr lang="en-US" sz="20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There is a decided frequency for the evaluation and is consistently applied</a:t>
            </a:r>
            <a:r>
              <a:rPr lang="en-US" sz="2000" b="1" dirty="0">
                <a:solidFill>
                  <a:schemeClr val="bg1"/>
                </a:solidFill>
              </a:rPr>
              <a:t>.</a:t>
            </a:r>
          </a:p>
          <a:p>
            <a:pPr algn="ctr"/>
            <a:endParaRPr lang="en-US" b="1" dirty="0">
              <a:solidFill>
                <a:schemeClr val="bg1"/>
              </a:solidFill>
            </a:endParaRPr>
          </a:p>
        </p:txBody>
      </p:sp>
      <p:sp>
        <p:nvSpPr>
          <p:cNvPr id="8" name="Rectangle: Rounded Corners 7">
            <a:extLst>
              <a:ext uri="{FF2B5EF4-FFF2-40B4-BE49-F238E27FC236}">
                <a16:creationId xmlns:a16="http://schemas.microsoft.com/office/drawing/2014/main" id="{87C49AC8-891B-4387-8BDE-E0839014A15C}"/>
              </a:ext>
            </a:extLst>
          </p:cNvPr>
          <p:cNvSpPr/>
          <p:nvPr/>
        </p:nvSpPr>
        <p:spPr>
          <a:xfrm>
            <a:off x="8502870" y="4182692"/>
            <a:ext cx="3421117" cy="1489841"/>
          </a:xfrm>
          <a:prstGeom prst="roundRect">
            <a:avLst/>
          </a:prstGeom>
          <a:solidFill>
            <a:srgbClr val="134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dirty="0">
                <a:solidFill>
                  <a:schemeClr val="bg1"/>
                </a:solidFill>
              </a:rPr>
              <a:t>(iv) </a:t>
            </a:r>
            <a:r>
              <a:rPr lang="en-US" sz="2000" b="1" spc="20" dirty="0">
                <a:solidFill>
                  <a:schemeClr val="bg1"/>
                </a:solidFill>
                <a:effectLst/>
                <a:latin typeface="Arial Narrow" panose="020B0606020202030204" pitchFamily="34" charset="0"/>
                <a:ea typeface="Calibri" panose="020F0502020204030204" pitchFamily="34" charset="0"/>
                <a:cs typeface="Century Schoolbook" panose="02040604050505020304" pitchFamily="18" charset="0"/>
              </a:rPr>
              <a:t>Are engagement partners reviewed based on the review results of the engagements of each partner.</a:t>
            </a:r>
            <a:endParaRPr lang="en-US" sz="2000" b="1" dirty="0">
              <a:solidFill>
                <a:schemeClr val="bg1"/>
              </a:solidFill>
            </a:endParaRPr>
          </a:p>
        </p:txBody>
      </p:sp>
      <p:sp>
        <p:nvSpPr>
          <p:cNvPr id="4" name="Oval 3">
            <a:extLst>
              <a:ext uri="{FF2B5EF4-FFF2-40B4-BE49-F238E27FC236}">
                <a16:creationId xmlns:a16="http://schemas.microsoft.com/office/drawing/2014/main" id="{12F632D2-276C-4857-8B27-BBF47F18AD69}"/>
              </a:ext>
            </a:extLst>
          </p:cNvPr>
          <p:cNvSpPr/>
          <p:nvPr/>
        </p:nvSpPr>
        <p:spPr>
          <a:xfrm>
            <a:off x="4382814" y="3132971"/>
            <a:ext cx="3421117" cy="2266294"/>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marL="0" marR="0" algn="just">
              <a:lnSpc>
                <a:spcPts val="1200"/>
              </a:lnSpc>
              <a:spcBef>
                <a:spcPts val="300"/>
              </a:spcBef>
              <a:spcAft>
                <a:spcPts val="300"/>
              </a:spcAft>
            </a:pPr>
            <a:r>
              <a:rPr lang="en-US" sz="2400" spc="20" dirty="0">
                <a:effectLst/>
                <a:latin typeface="Arial Narrow" panose="020B0606020202030204" pitchFamily="34" charset="0"/>
                <a:ea typeface="Calibri" panose="020F0502020204030204" pitchFamily="34" charset="0"/>
                <a:cs typeface="Century Schoolbook" panose="02040604050505020304" pitchFamily="18" charset="0"/>
              </a:rPr>
              <a:t>For Yes – 8 Points</a:t>
            </a:r>
            <a:endParaRPr lang="en-US" sz="2400" dirty="0">
              <a:effectLst/>
              <a:latin typeface="Calibri" panose="020F0502020204030204" pitchFamily="34" charset="0"/>
              <a:ea typeface="Calibri" panose="020F0502020204030204" pitchFamily="34" charset="0"/>
              <a:cs typeface="Mangal" panose="02040503050203030202" pitchFamily="18" charset="0"/>
            </a:endParaRPr>
          </a:p>
          <a:p>
            <a:r>
              <a:rPr lang="en-US" sz="2400" spc="20" dirty="0">
                <a:effectLst/>
                <a:latin typeface="Arial Narrow" panose="020B0606020202030204" pitchFamily="34" charset="0"/>
                <a:ea typeface="Calibri" panose="020F0502020204030204" pitchFamily="34" charset="0"/>
                <a:cs typeface="Century Schoolbook" panose="02040604050505020304" pitchFamily="18" charset="0"/>
              </a:rPr>
              <a:t>For No – 0 Point</a:t>
            </a:r>
          </a:p>
          <a:p>
            <a:endParaRPr lang="en-US" sz="2400" spc="20" dirty="0">
              <a:latin typeface="Arial Narrow" panose="020B0606020202030204" pitchFamily="34" charset="0"/>
            </a:endParaRPr>
          </a:p>
          <a:p>
            <a:r>
              <a:rPr lang="en-US" sz="2400" spc="20" dirty="0">
                <a:latin typeface="Arial Narrow" panose="020B0606020202030204" pitchFamily="34" charset="0"/>
              </a:rPr>
              <a:t>Max Score -  8</a:t>
            </a:r>
            <a:endParaRPr lang="en-US" sz="2400" dirty="0"/>
          </a:p>
        </p:txBody>
      </p:sp>
      <p:cxnSp>
        <p:nvCxnSpPr>
          <p:cNvPr id="10" name="Straight Arrow Connector 9">
            <a:extLst>
              <a:ext uri="{FF2B5EF4-FFF2-40B4-BE49-F238E27FC236}">
                <a16:creationId xmlns:a16="http://schemas.microsoft.com/office/drawing/2014/main" id="{C4D6743C-602A-4C9F-982E-3972AB75F75D}"/>
              </a:ext>
            </a:extLst>
          </p:cNvPr>
          <p:cNvCxnSpPr>
            <a:stCxn id="3" idx="3"/>
          </p:cNvCxnSpPr>
          <p:nvPr/>
        </p:nvCxnSpPr>
        <p:spPr>
          <a:xfrm>
            <a:off x="3689131" y="3132973"/>
            <a:ext cx="961697" cy="5005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80CDAA3-7AD9-4DD1-B4B1-87C6BE65C34C}"/>
              </a:ext>
            </a:extLst>
          </p:cNvPr>
          <p:cNvCxnSpPr>
            <a:cxnSpLocks/>
          </p:cNvCxnSpPr>
          <p:nvPr/>
        </p:nvCxnSpPr>
        <p:spPr>
          <a:xfrm flipV="1">
            <a:off x="3689131" y="4706239"/>
            <a:ext cx="819807" cy="3698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2377357-9935-4953-B436-38B053FE00A0}"/>
              </a:ext>
            </a:extLst>
          </p:cNvPr>
          <p:cNvCxnSpPr>
            <a:stCxn id="7" idx="1"/>
          </p:cNvCxnSpPr>
          <p:nvPr/>
        </p:nvCxnSpPr>
        <p:spPr>
          <a:xfrm flipH="1">
            <a:off x="7662041" y="3132972"/>
            <a:ext cx="840828" cy="6109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88DBE0E-8469-4A48-903A-DFD86838F412}"/>
              </a:ext>
            </a:extLst>
          </p:cNvPr>
          <p:cNvCxnSpPr>
            <a:cxnSpLocks/>
          </p:cNvCxnSpPr>
          <p:nvPr/>
        </p:nvCxnSpPr>
        <p:spPr>
          <a:xfrm flipH="1" flipV="1">
            <a:off x="7732986" y="4584679"/>
            <a:ext cx="769884" cy="4913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89B2A22-24AA-5547-A0D8-A3D0A4563F3E}"/>
              </a:ext>
            </a:extLst>
          </p:cNvPr>
          <p:cNvSpPr txBox="1"/>
          <p:nvPr/>
        </p:nvSpPr>
        <p:spPr>
          <a:xfrm>
            <a:off x="268013" y="585682"/>
            <a:ext cx="10194925" cy="584775"/>
          </a:xfrm>
          <a:prstGeom prst="rect">
            <a:avLst/>
          </a:prstGeom>
          <a:noFill/>
        </p:spPr>
        <p:txBody>
          <a:bodyPr wrap="square" rtlCol="0">
            <a:spAutoFit/>
          </a:bodyPr>
          <a:lstStyle/>
          <a:p>
            <a:r>
              <a:rPr lang="en-US" sz="3200" dirty="0">
                <a:solidFill>
                  <a:schemeClr val="bg1"/>
                </a:solidFill>
                <a:latin typeface="+mj-lt"/>
              </a:rPr>
              <a:t>2. Human Resource Management</a:t>
            </a:r>
          </a:p>
        </p:txBody>
      </p:sp>
    </p:spTree>
    <p:extLst>
      <p:ext uri="{BB962C8B-B14F-4D97-AF65-F5344CB8AC3E}">
        <p14:creationId xmlns:p14="http://schemas.microsoft.com/office/powerpoint/2010/main" val="22818718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594047" y="-1"/>
            <a:ext cx="1129240" cy="1633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entagon 9"/>
          <p:cNvSpPr/>
          <p:nvPr/>
        </p:nvSpPr>
        <p:spPr>
          <a:xfrm>
            <a:off x="0" y="2"/>
            <a:ext cx="6654285" cy="6858000"/>
          </a:xfrm>
          <a:prstGeom prst="homePlate">
            <a:avLst>
              <a:gd name="adj" fmla="val 13194"/>
            </a:avLst>
          </a:prstGeom>
          <a:gradFill flip="none" rotWithShape="1">
            <a:gsLst>
              <a:gs pos="0">
                <a:schemeClr val="accent2">
                  <a:lumMod val="75000"/>
                </a:schemeClr>
              </a:gs>
              <a:gs pos="100000">
                <a:schemeClr val="accent3">
                  <a:lumMod val="75000"/>
                </a:schemeClr>
              </a:gs>
            </a:gsLst>
            <a:lin ang="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0" y="3103689"/>
            <a:ext cx="6094411" cy="646331"/>
          </a:xfrm>
          <a:prstGeom prst="rect">
            <a:avLst/>
          </a:prstGeom>
          <a:noFill/>
        </p:spPr>
        <p:txBody>
          <a:bodyPr wrap="square" rtlCol="0">
            <a:spAutoFit/>
          </a:bodyPr>
          <a:lstStyle/>
          <a:p>
            <a:pPr lvl="0" algn="ctr"/>
            <a:r>
              <a:rPr lang="en-US" sz="3600" b="1" dirty="0">
                <a:solidFill>
                  <a:schemeClr val="bg1"/>
                </a:solidFill>
                <a:latin typeface="Adobe Gothic Std B" pitchFamily="34" charset="-128"/>
                <a:ea typeface="Adobe Gothic Std B" pitchFamily="34" charset="-128"/>
              </a:rPr>
              <a:t>AQMM v 1.0</a:t>
            </a:r>
          </a:p>
        </p:txBody>
      </p:sp>
      <p:sp>
        <p:nvSpPr>
          <p:cNvPr id="2" name="TextBox 1">
            <a:extLst>
              <a:ext uri="{FF2B5EF4-FFF2-40B4-BE49-F238E27FC236}">
                <a16:creationId xmlns:a16="http://schemas.microsoft.com/office/drawing/2014/main" id="{29B33FF8-644C-0043-B185-AE829B03281C}"/>
              </a:ext>
            </a:extLst>
          </p:cNvPr>
          <p:cNvSpPr txBox="1"/>
          <p:nvPr/>
        </p:nvSpPr>
        <p:spPr>
          <a:xfrm>
            <a:off x="6814477" y="2903634"/>
            <a:ext cx="4688379" cy="1077218"/>
          </a:xfrm>
          <a:prstGeom prst="rect">
            <a:avLst/>
          </a:prstGeom>
          <a:solidFill>
            <a:srgbClr val="134F70"/>
          </a:solidFill>
        </p:spPr>
        <p:txBody>
          <a:bodyPr wrap="square" rtlCol="0">
            <a:spAutoFit/>
          </a:bodyPr>
          <a:lstStyle/>
          <a:p>
            <a:r>
              <a:rPr lang="en-US" sz="3200" dirty="0">
                <a:solidFill>
                  <a:srgbClr val="FFFF00"/>
                </a:solidFill>
              </a:rPr>
              <a:t>PRACTICE MANAGEMENT STRATEGIC / FUNCTIONAL</a:t>
            </a:r>
          </a:p>
        </p:txBody>
      </p:sp>
    </p:spTree>
    <p:extLst>
      <p:ext uri="{BB962C8B-B14F-4D97-AF65-F5344CB8AC3E}">
        <p14:creationId xmlns:p14="http://schemas.microsoft.com/office/powerpoint/2010/main" val="26372718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dirty="0">
                <a:latin typeface="+mj-lt"/>
              </a:rPr>
              <a:t>3.1 Practice Management </a:t>
            </a:r>
          </a:p>
        </p:txBody>
      </p:sp>
      <p:graphicFrame>
        <p:nvGraphicFramePr>
          <p:cNvPr id="4" name="Diagram 3"/>
          <p:cNvGraphicFramePr/>
          <p:nvPr>
            <p:extLst>
              <p:ext uri="{D42A27DB-BD31-4B8C-83A1-F6EECF244321}">
                <p14:modId xmlns:p14="http://schemas.microsoft.com/office/powerpoint/2010/main" val="1726614341"/>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79654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dirty="0">
                <a:latin typeface="+mj-lt"/>
              </a:rPr>
              <a:t>3.1 Practice Management </a:t>
            </a:r>
          </a:p>
        </p:txBody>
      </p:sp>
      <p:graphicFrame>
        <p:nvGraphicFramePr>
          <p:cNvPr id="4" name="Diagram 3"/>
          <p:cNvGraphicFramePr/>
          <p:nvPr>
            <p:extLst>
              <p:ext uri="{D42A27DB-BD31-4B8C-83A1-F6EECF244321}">
                <p14:modId xmlns:p14="http://schemas.microsoft.com/office/powerpoint/2010/main" val="4004878072"/>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9953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0FA33-18F8-1948-8B67-6C00D0732AB5}"/>
              </a:ext>
            </a:extLst>
          </p:cNvPr>
          <p:cNvSpPr txBox="1">
            <a:spLocks/>
          </p:cNvSpPr>
          <p:nvPr/>
        </p:nvSpPr>
        <p:spPr>
          <a:xfrm>
            <a:off x="68465" y="1120833"/>
            <a:ext cx="5534313" cy="1855123"/>
          </a:xfrm>
        </p:spPr>
        <p:txBody>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en-IN" altLang="en-US" sz="4000" dirty="0"/>
              <a:t>AUDIT QUALITY REVIEW      </a:t>
            </a:r>
            <a:r>
              <a:rPr lang="en-IN" altLang="en-US" sz="4400" dirty="0"/>
              <a:t>SNAPSHOT</a:t>
            </a:r>
          </a:p>
        </p:txBody>
      </p:sp>
      <p:sp>
        <p:nvSpPr>
          <p:cNvPr id="3" name="Slide Number Placeholder 4">
            <a:extLst>
              <a:ext uri="{FF2B5EF4-FFF2-40B4-BE49-F238E27FC236}">
                <a16:creationId xmlns:a16="http://schemas.microsoft.com/office/drawing/2014/main" id="{3443EFE3-CB0B-034C-9922-9DA993AEDCB0}"/>
              </a:ext>
            </a:extLst>
          </p:cNvPr>
          <p:cNvSpPr txBox="1">
            <a:spLocks/>
          </p:cNvSpPr>
          <p:nvPr/>
        </p:nvSpPr>
        <p:spPr>
          <a:xfrm>
            <a:off x="0" y="0"/>
            <a:ext cx="0" cy="0"/>
          </a:xfr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0" latinLnBrk="0" hangingPunct="0">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0" latinLnBrk="0" hangingPunct="0">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0" latinLnBrk="0" hangingPunct="0">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0" latinLnBrk="0" hangingPunct="0">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Arial" panose="020B0604020202020204" pitchFamily="34" charset="0"/>
              </a:defRPr>
            </a:lvl6pPr>
            <a:lvl7pPr marL="2971800" indent="-22860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Arial" panose="020B0604020202020204" pitchFamily="34" charset="0"/>
              </a:defRPr>
            </a:lvl7pPr>
            <a:lvl8pPr marL="3429000" indent="-22860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Arial" panose="020B0604020202020204" pitchFamily="34" charset="0"/>
              </a:defRPr>
            </a:lvl8pPr>
            <a:lvl9pPr marL="3886200" indent="-22860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Arial" panose="020B0604020202020204" pitchFamily="34" charset="0"/>
              </a:defRPr>
            </a:lvl9pPr>
          </a:lstStyle>
          <a:p>
            <a:pPr eaLnBrk="1" hangingPunct="1"/>
            <a:fld id="{D0E36FC5-26DF-2549-9B57-EB2B60041639}" type="slidenum">
              <a:rPr lang="en-US" altLang="en-US" smtClean="0">
                <a:solidFill>
                  <a:srgbClr val="898989"/>
                </a:solidFill>
              </a:rPr>
              <a:pPr eaLnBrk="1" hangingPunct="1"/>
              <a:t>7</a:t>
            </a:fld>
            <a:endParaRPr lang="en-US" altLang="en-US">
              <a:solidFill>
                <a:srgbClr val="898989"/>
              </a:solidFill>
            </a:endParaRPr>
          </a:p>
        </p:txBody>
      </p:sp>
      <p:sp>
        <p:nvSpPr>
          <p:cNvPr id="4" name="TextBox 5">
            <a:extLst>
              <a:ext uri="{FF2B5EF4-FFF2-40B4-BE49-F238E27FC236}">
                <a16:creationId xmlns:a16="http://schemas.microsoft.com/office/drawing/2014/main" id="{78A44154-70D3-0942-B328-5BC33532BBE5}"/>
              </a:ext>
            </a:extLst>
          </p:cNvPr>
          <p:cNvSpPr txBox="1">
            <a:spLocks noChangeArrowheads="1"/>
          </p:cNvSpPr>
          <p:nvPr/>
        </p:nvSpPr>
        <p:spPr bwMode="auto">
          <a:xfrm>
            <a:off x="5142230" y="420932"/>
            <a:ext cx="56388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a:p>
            <a:pPr eaLnBrk="1" hangingPunct="1"/>
            <a:endParaRPr lang="en-IN" altLang="en-US" dirty="0"/>
          </a:p>
        </p:txBody>
      </p:sp>
      <p:pic>
        <p:nvPicPr>
          <p:cNvPr id="5" name="Picture 2">
            <a:extLst>
              <a:ext uri="{FF2B5EF4-FFF2-40B4-BE49-F238E27FC236}">
                <a16:creationId xmlns:a16="http://schemas.microsoft.com/office/drawing/2014/main" id="{F022BE96-010F-3449-B147-B0CF1A766A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906964" y="4440239"/>
            <a:ext cx="5456237" cy="16652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7" descr="Cameroon: Telecoms regulator seeking consultancy firm to audit quality of  mobile operator services - Business in Cameroon">
            <a:extLst>
              <a:ext uri="{FF2B5EF4-FFF2-40B4-BE49-F238E27FC236}">
                <a16:creationId xmlns:a16="http://schemas.microsoft.com/office/drawing/2014/main" id="{70ECAA9E-C37A-F54E-8E3F-5D289CAEAC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135" y="947651"/>
            <a:ext cx="6248400" cy="1855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A8B5ED66-528A-2D45-AFDA-81BDA2A959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64772" y="3821938"/>
            <a:ext cx="10781346" cy="1665287"/>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47234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dirty="0">
                <a:latin typeface="+mj-lt"/>
              </a:rPr>
              <a:t>3.1 Practice Management </a:t>
            </a:r>
          </a:p>
        </p:txBody>
      </p:sp>
      <p:graphicFrame>
        <p:nvGraphicFramePr>
          <p:cNvPr id="4" name="Diagram 3"/>
          <p:cNvGraphicFramePr/>
          <p:nvPr>
            <p:extLst>
              <p:ext uri="{D42A27DB-BD31-4B8C-83A1-F6EECF244321}">
                <p14:modId xmlns:p14="http://schemas.microsoft.com/office/powerpoint/2010/main" val="983667804"/>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982882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3.2 </a:t>
            </a:r>
            <a:r>
              <a:rPr lang="en-US" sz="2800" b="1" dirty="0"/>
              <a:t>Infrastructure – Physical &amp; Others</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869728487"/>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660697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3.2 </a:t>
            </a:r>
            <a:r>
              <a:rPr lang="en-US" sz="2800" b="1" dirty="0"/>
              <a:t>Infrastructure – Physical &amp; Others</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1444745458"/>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51964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3.2 </a:t>
            </a:r>
            <a:r>
              <a:rPr lang="en-US" sz="2800" b="1" dirty="0"/>
              <a:t>Infrastructure – Physical &amp; Others</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3620918094"/>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51964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3.2 </a:t>
            </a:r>
            <a:r>
              <a:rPr lang="en-US" sz="2800" b="1" dirty="0"/>
              <a:t>Infrastructure – Physical &amp; Others</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1283592845"/>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51964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3.2 </a:t>
            </a:r>
            <a:r>
              <a:rPr lang="en-US" sz="2800" b="1" dirty="0"/>
              <a:t>Infrastructure – Physical &amp; Others</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903520924"/>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519646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3.3 Practice Credentials  </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2445291296"/>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356055AB-0933-EF4F-834F-30DA29617D29}"/>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Tree>
    <p:extLst>
      <p:ext uri="{BB962C8B-B14F-4D97-AF65-F5344CB8AC3E}">
        <p14:creationId xmlns:p14="http://schemas.microsoft.com/office/powerpoint/2010/main" val="30182320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3.3 Practice Credentials  </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2292649719"/>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A403F2A7-CC20-4142-A62A-2C83D0568D0B}"/>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Tree>
    <p:extLst>
      <p:ext uri="{BB962C8B-B14F-4D97-AF65-F5344CB8AC3E}">
        <p14:creationId xmlns:p14="http://schemas.microsoft.com/office/powerpoint/2010/main" val="28261291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3.3 Practice Credentials  </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1054181764"/>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2D151CAA-D2B4-064D-8744-C01AA146B2F7}"/>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Tree>
    <p:extLst>
      <p:ext uri="{BB962C8B-B14F-4D97-AF65-F5344CB8AC3E}">
        <p14:creationId xmlns:p14="http://schemas.microsoft.com/office/powerpoint/2010/main" val="28261291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3.3 Practice Credentials  </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2265282403"/>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C73DDC7-7A1B-2148-88A1-28038EE07E9A}"/>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Tree>
    <p:extLst>
      <p:ext uri="{BB962C8B-B14F-4D97-AF65-F5344CB8AC3E}">
        <p14:creationId xmlns:p14="http://schemas.microsoft.com/office/powerpoint/2010/main" val="2826129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795E300-2F4B-B3EB-559D-62204023ECF8}"/>
              </a:ext>
            </a:extLst>
          </p:cNvPr>
          <p:cNvSpPr>
            <a:spLocks noGrp="1"/>
          </p:cNvSpPr>
          <p:nvPr>
            <p:ph type="title"/>
          </p:nvPr>
        </p:nvSpPr>
        <p:spPr>
          <a:xfrm>
            <a:off x="900032" y="492371"/>
            <a:ext cx="11130654" cy="1066800"/>
          </a:xfrm>
        </p:spPr>
        <p:txBody>
          <a:bodyPr>
            <a:normAutofit/>
          </a:bodyPr>
          <a:lstStyle/>
          <a:p>
            <a:r>
              <a:rPr lang="en-IN" altLang="en-US" sz="4000" dirty="0">
                <a:solidFill>
                  <a:schemeClr val="bg1"/>
                </a:solidFill>
                <a:latin typeface="Calibri" panose="020F0502020204030204" pitchFamily="34" charset="0"/>
                <a:cs typeface="Calibri" panose="020F0502020204030204" pitchFamily="34" charset="0"/>
              </a:rPr>
              <a:t>Overall Trend (</a:t>
            </a:r>
            <a:r>
              <a:rPr lang="en-US" altLang="en-US" sz="4000" dirty="0">
                <a:solidFill>
                  <a:schemeClr val="bg1"/>
                </a:solidFill>
                <a:latin typeface="Calibri" panose="020F0502020204030204" pitchFamily="34" charset="0"/>
                <a:cs typeface="Calibri" panose="020F0502020204030204" pitchFamily="34" charset="0"/>
              </a:rPr>
              <a:t>FY 2012-13 to FY 2021-22)</a:t>
            </a:r>
            <a:r>
              <a:rPr lang="en-IN" altLang="en-US" sz="4000" dirty="0">
                <a:solidFill>
                  <a:schemeClr val="bg1"/>
                </a:solidFill>
                <a:latin typeface="Calibri" panose="020F0502020204030204" pitchFamily="34" charset="0"/>
                <a:cs typeface="Calibri" panose="020F0502020204030204" pitchFamily="34" charset="0"/>
              </a:rPr>
              <a:t> </a:t>
            </a:r>
          </a:p>
        </p:txBody>
      </p:sp>
      <p:graphicFrame>
        <p:nvGraphicFramePr>
          <p:cNvPr id="7" name="Content Placeholder 6">
            <a:extLst>
              <a:ext uri="{FF2B5EF4-FFF2-40B4-BE49-F238E27FC236}">
                <a16:creationId xmlns:a16="http://schemas.microsoft.com/office/drawing/2014/main" id="{C34062D6-37D2-A1C3-209A-E19362584AE2}"/>
              </a:ext>
            </a:extLst>
          </p:cNvPr>
          <p:cNvGraphicFramePr>
            <a:graphicFrameLocks noGrp="1"/>
          </p:cNvGraphicFramePr>
          <p:nvPr>
            <p:ph sz="half" idx="1"/>
          </p:nvPr>
        </p:nvGraphicFramePr>
        <p:xfrm>
          <a:off x="2057400" y="1600201"/>
          <a:ext cx="4038600" cy="45259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ontent Placeholder 8">
            <a:extLst>
              <a:ext uri="{FF2B5EF4-FFF2-40B4-BE49-F238E27FC236}">
                <a16:creationId xmlns:a16="http://schemas.microsoft.com/office/drawing/2014/main" id="{20AF9F5A-1B6C-21C4-04FE-56BB3145AE6D}"/>
              </a:ext>
            </a:extLst>
          </p:cNvPr>
          <p:cNvGraphicFramePr>
            <a:graphicFrameLocks noGrp="1"/>
          </p:cNvGraphicFramePr>
          <p:nvPr>
            <p:ph sz="half" idx="2"/>
          </p:nvPr>
        </p:nvGraphicFramePr>
        <p:xfrm>
          <a:off x="6248400" y="1600201"/>
          <a:ext cx="4038600" cy="45259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348FEE7D-C642-8606-D8F0-6B242FCACFE0}"/>
              </a:ext>
            </a:extLst>
          </p:cNvPr>
          <p:cNvGraphicFramePr/>
          <p:nvPr/>
        </p:nvGraphicFramePr>
        <p:xfrm>
          <a:off x="462987" y="1828800"/>
          <a:ext cx="4768769" cy="429736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a:extLst>
              <a:ext uri="{FF2B5EF4-FFF2-40B4-BE49-F238E27FC236}">
                <a16:creationId xmlns:a16="http://schemas.microsoft.com/office/drawing/2014/main" id="{C2D8E95E-6072-5ABF-E6E6-C74B7C32D0F3}"/>
              </a:ext>
            </a:extLst>
          </p:cNvPr>
          <p:cNvGraphicFramePr/>
          <p:nvPr/>
        </p:nvGraphicFramePr>
        <p:xfrm>
          <a:off x="5943601" y="1856772"/>
          <a:ext cx="5487995" cy="4297364"/>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3.3 Practice Credentials  </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1656576644"/>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D3807A55-DEE9-8149-AE9E-A5DC95F14664}"/>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
        <p:nvSpPr>
          <p:cNvPr id="6" name="TextBox 5">
            <a:extLst>
              <a:ext uri="{FF2B5EF4-FFF2-40B4-BE49-F238E27FC236}">
                <a16:creationId xmlns:a16="http://schemas.microsoft.com/office/drawing/2014/main" id="{7498E5AB-0337-F241-988A-2E6371FD7E11}"/>
              </a:ext>
            </a:extLst>
          </p:cNvPr>
          <p:cNvSpPr txBox="1"/>
          <p:nvPr/>
        </p:nvSpPr>
        <p:spPr>
          <a:xfrm>
            <a:off x="634999" y="6970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Tree>
    <p:extLst>
      <p:ext uri="{BB962C8B-B14F-4D97-AF65-F5344CB8AC3E}">
        <p14:creationId xmlns:p14="http://schemas.microsoft.com/office/powerpoint/2010/main" val="28261291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734975"/>
            <a:ext cx="12191999" cy="523220"/>
          </a:xfrm>
          <a:prstGeom prst="rect">
            <a:avLst/>
          </a:prstGeom>
          <a:solidFill>
            <a:schemeClr val="accent3">
              <a:lumMod val="40000"/>
              <a:lumOff val="60000"/>
            </a:schemeClr>
          </a:solidFill>
        </p:spPr>
        <p:txBody>
          <a:bodyPr wrap="square" rtlCol="0">
            <a:spAutoFit/>
          </a:bodyPr>
          <a:lstStyle/>
          <a:p>
            <a:pPr algn="ctr"/>
            <a:r>
              <a:rPr lang="en-US" sz="2800" b="1" i="1" dirty="0">
                <a:latin typeface="+mj-lt"/>
              </a:rPr>
              <a:t>3.3 Practice Credentials  </a:t>
            </a:r>
            <a:endParaRPr lang="en-US" sz="2800" b="1" dirty="0">
              <a:latin typeface="+mj-lt"/>
            </a:endParaRPr>
          </a:p>
        </p:txBody>
      </p:sp>
      <p:graphicFrame>
        <p:nvGraphicFramePr>
          <p:cNvPr id="4" name="Diagram 3"/>
          <p:cNvGraphicFramePr/>
          <p:nvPr>
            <p:extLst>
              <p:ext uri="{D42A27DB-BD31-4B8C-83A1-F6EECF244321}">
                <p14:modId xmlns:p14="http://schemas.microsoft.com/office/powerpoint/2010/main" val="1531077048"/>
              </p:ext>
            </p:extLst>
          </p:nvPr>
        </p:nvGraphicFramePr>
        <p:xfrm>
          <a:off x="482600" y="2382983"/>
          <a:ext cx="11279910" cy="3449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44BC909E-418D-8147-BAC1-D1DC772285CD}"/>
              </a:ext>
            </a:extLst>
          </p:cNvPr>
          <p:cNvSpPr txBox="1"/>
          <p:nvPr/>
        </p:nvSpPr>
        <p:spPr>
          <a:xfrm>
            <a:off x="482599" y="544693"/>
            <a:ext cx="10194925" cy="553998"/>
          </a:xfrm>
          <a:prstGeom prst="rect">
            <a:avLst/>
          </a:prstGeom>
          <a:noFill/>
        </p:spPr>
        <p:txBody>
          <a:bodyPr wrap="square" rtlCol="0">
            <a:spAutoFit/>
          </a:bodyPr>
          <a:lstStyle/>
          <a:p>
            <a:r>
              <a:rPr lang="en-US" sz="3000" dirty="0">
                <a:solidFill>
                  <a:schemeClr val="bg1"/>
                </a:solidFill>
                <a:latin typeface="+mj-lt"/>
              </a:rPr>
              <a:t>3. Practice Management – Strategic/Functional  </a:t>
            </a:r>
          </a:p>
        </p:txBody>
      </p:sp>
    </p:spTree>
    <p:extLst>
      <p:ext uri="{BB962C8B-B14F-4D97-AF65-F5344CB8AC3E}">
        <p14:creationId xmlns:p14="http://schemas.microsoft.com/office/powerpoint/2010/main" val="282612916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57AAA16-EC32-E526-1C94-C956947BD844}"/>
              </a:ext>
            </a:extLst>
          </p:cNvPr>
          <p:cNvGraphicFramePr>
            <a:graphicFrameLocks noGrp="1"/>
          </p:cNvGraphicFramePr>
          <p:nvPr>
            <p:extLst>
              <p:ext uri="{D42A27DB-BD31-4B8C-83A1-F6EECF244321}">
                <p14:modId xmlns:p14="http://schemas.microsoft.com/office/powerpoint/2010/main" val="1436205819"/>
              </p:ext>
            </p:extLst>
          </p:nvPr>
        </p:nvGraphicFramePr>
        <p:xfrm>
          <a:off x="262689" y="1652337"/>
          <a:ext cx="11666621" cy="4347410"/>
        </p:xfrm>
        <a:graphic>
          <a:graphicData uri="http://schemas.openxmlformats.org/drawingml/2006/table">
            <a:tbl>
              <a:tblPr/>
              <a:tblGrid>
                <a:gridCol w="3292643">
                  <a:extLst>
                    <a:ext uri="{9D8B030D-6E8A-4147-A177-3AD203B41FA5}">
                      <a16:colId xmlns:a16="http://schemas.microsoft.com/office/drawing/2014/main" val="3543760577"/>
                    </a:ext>
                  </a:extLst>
                </a:gridCol>
                <a:gridCol w="8373978">
                  <a:extLst>
                    <a:ext uri="{9D8B030D-6E8A-4147-A177-3AD203B41FA5}">
                      <a16:colId xmlns:a16="http://schemas.microsoft.com/office/drawing/2014/main" val="2646830735"/>
                    </a:ext>
                  </a:extLst>
                </a:gridCol>
              </a:tblGrid>
              <a:tr h="1131859">
                <a:tc>
                  <a:txBody>
                    <a:bodyPr/>
                    <a:lstStyle/>
                    <a:p>
                      <a:r>
                        <a:rPr lang="en-IN" sz="1800" b="1" dirty="0">
                          <a:effectLst/>
                          <a:latin typeface="ArialNarrow" panose="020B0606020202030204" pitchFamily="34" charset="0"/>
                        </a:rPr>
                        <a:t>Step 1: Benchmarking </a:t>
                      </a:r>
                      <a:endParaRPr lang="en-IN" sz="3200" dirty="0">
                        <a:effectLst/>
                      </a:endParaRPr>
                    </a:p>
                  </a:txBody>
                  <a:tcPr anchor="ctr">
                    <a:lnL w="6096" cap="flat" cmpd="sng" algn="ctr">
                      <a:solidFill>
                        <a:srgbClr val="000000"/>
                      </a:solidFill>
                      <a:prstDash val="solid"/>
                      <a:round/>
                      <a:headEnd type="none" w="med" len="med"/>
                      <a:tailEnd type="none" w="med" len="med"/>
                    </a:lnL>
                    <a:lnR w="6096"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96" cap="flat" cmpd="sng" algn="ctr">
                      <a:solidFill>
                        <a:srgbClr val="000000"/>
                      </a:solidFill>
                      <a:prstDash val="solid"/>
                      <a:round/>
                      <a:headEnd type="none" w="med" len="med"/>
                      <a:tailEnd type="none" w="med" len="med"/>
                    </a:lnB>
                    <a:solidFill>
                      <a:srgbClr val="FFFFFF"/>
                    </a:solidFill>
                  </a:tcPr>
                </a:tc>
                <a:tc>
                  <a:txBody>
                    <a:bodyPr/>
                    <a:lstStyle/>
                    <a:p>
                      <a:r>
                        <a:rPr lang="en-IN" sz="1800" dirty="0">
                          <a:effectLst/>
                          <a:latin typeface="ArialNarrow" panose="020B0606020202030204" pitchFamily="34" charset="0"/>
                        </a:rPr>
                        <a:t>Benchmark the current maturity level of the firm by completing the AQMM v1.0, and document a list of specific aspects that the Firm is currently lacking, and which needs to be initiated to move to the next level of the Maturity model. </a:t>
                      </a:r>
                      <a:endParaRPr lang="en-IN" sz="3200" dirty="0">
                        <a:effectLst/>
                      </a:endParaRPr>
                    </a:p>
                  </a:txBody>
                  <a:tcPr anchor="ctr">
                    <a:lnL w="6096" cap="flat" cmpd="sng" algn="ctr">
                      <a:solidFill>
                        <a:srgbClr val="000000"/>
                      </a:solidFill>
                      <a:prstDash val="solid"/>
                      <a:round/>
                      <a:headEnd type="none" w="med" len="med"/>
                      <a:tailEnd type="none" w="med" len="med"/>
                    </a:lnL>
                    <a:lnR w="6083"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96"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2707055"/>
                  </a:ext>
                </a:extLst>
              </a:tr>
              <a:tr h="444426">
                <a:tc>
                  <a:txBody>
                    <a:bodyPr/>
                    <a:lstStyle/>
                    <a:p>
                      <a:r>
                        <a:rPr lang="en-IN" sz="1800" b="1">
                          <a:effectLst/>
                          <a:latin typeface="ArialNarrow" panose="020B0606020202030204" pitchFamily="34" charset="0"/>
                        </a:rPr>
                        <a:t>Step 2: Planning Initiatives </a:t>
                      </a:r>
                      <a:endParaRPr lang="en-IN" sz="3200">
                        <a:effectLst/>
                      </a:endParaRPr>
                    </a:p>
                  </a:txBody>
                  <a:tcPr anchor="ctr">
                    <a:lnL w="6096" cap="flat" cmpd="sng" algn="ctr">
                      <a:solidFill>
                        <a:srgbClr val="000000"/>
                      </a:solidFill>
                      <a:prstDash val="solid"/>
                      <a:round/>
                      <a:headEnd type="none" w="med" len="med"/>
                      <a:tailEnd type="none" w="med" len="med"/>
                    </a:lnL>
                    <a:lnR w="6096"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83" cap="flat" cmpd="sng" algn="ctr">
                      <a:solidFill>
                        <a:srgbClr val="000000"/>
                      </a:solidFill>
                      <a:prstDash val="solid"/>
                      <a:round/>
                      <a:headEnd type="none" w="med" len="med"/>
                      <a:tailEnd type="none" w="med" len="med"/>
                    </a:lnB>
                    <a:solidFill>
                      <a:srgbClr val="FFFFFF"/>
                    </a:solidFill>
                  </a:tcPr>
                </a:tc>
                <a:tc>
                  <a:txBody>
                    <a:bodyPr/>
                    <a:lstStyle/>
                    <a:p>
                      <a:r>
                        <a:rPr lang="en-IN" sz="1800" dirty="0">
                          <a:effectLst/>
                          <a:latin typeface="ArialNarrow" panose="020B0606020202030204" pitchFamily="34" charset="0"/>
                        </a:rPr>
                        <a:t>Convert the initiative to be taken into an action plan- with timelines quarterly/annual. </a:t>
                      </a:r>
                      <a:endParaRPr lang="en-IN" sz="3200" dirty="0">
                        <a:effectLst/>
                      </a:endParaRPr>
                    </a:p>
                  </a:txBody>
                  <a:tcPr anchor="ctr">
                    <a:lnL w="6096" cap="flat" cmpd="sng" algn="ctr">
                      <a:solidFill>
                        <a:srgbClr val="000000"/>
                      </a:solidFill>
                      <a:prstDash val="solid"/>
                      <a:round/>
                      <a:headEnd type="none" w="med" len="med"/>
                      <a:tailEnd type="none" w="med" len="med"/>
                    </a:lnL>
                    <a:lnR w="6083"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8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3314774"/>
                  </a:ext>
                </a:extLst>
              </a:tr>
              <a:tr h="1019565">
                <a:tc>
                  <a:txBody>
                    <a:bodyPr/>
                    <a:lstStyle/>
                    <a:p>
                      <a:r>
                        <a:rPr lang="en-IN" sz="1800" b="1">
                          <a:effectLst/>
                          <a:latin typeface="ArialNarrow" panose="020B0606020202030204" pitchFamily="34" charset="0"/>
                        </a:rPr>
                        <a:t>Step 3: Identifying resources and execution plan </a:t>
                      </a:r>
                      <a:endParaRPr lang="en-IN" sz="3200">
                        <a:effectLst/>
                      </a:endParaRPr>
                    </a:p>
                  </a:txBody>
                  <a:tcPr anchor="ctr">
                    <a:lnL w="6096" cap="flat" cmpd="sng" algn="ctr">
                      <a:solidFill>
                        <a:srgbClr val="000000"/>
                      </a:solidFill>
                      <a:prstDash val="solid"/>
                      <a:round/>
                      <a:headEnd type="none" w="med" len="med"/>
                      <a:tailEnd type="none" w="med" len="med"/>
                    </a:lnL>
                    <a:lnR w="6096" cap="flat" cmpd="sng" algn="ctr">
                      <a:solidFill>
                        <a:srgbClr val="000000"/>
                      </a:solidFill>
                      <a:prstDash val="solid"/>
                      <a:round/>
                      <a:headEnd type="none" w="med" len="med"/>
                      <a:tailEnd type="none" w="med" len="med"/>
                    </a:lnR>
                    <a:lnT w="6083" cap="flat" cmpd="sng" algn="ctr">
                      <a:solidFill>
                        <a:srgbClr val="000000"/>
                      </a:solidFill>
                      <a:prstDash val="solid"/>
                      <a:round/>
                      <a:headEnd type="none" w="med" len="med"/>
                      <a:tailEnd type="none" w="med" len="med"/>
                    </a:lnT>
                    <a:lnB w="6096" cap="flat" cmpd="sng" algn="ctr">
                      <a:solidFill>
                        <a:srgbClr val="000000"/>
                      </a:solidFill>
                      <a:prstDash val="solid"/>
                      <a:round/>
                      <a:headEnd type="none" w="med" len="med"/>
                      <a:tailEnd type="none" w="med" len="med"/>
                    </a:lnB>
                    <a:solidFill>
                      <a:srgbClr val="FFFFFF"/>
                    </a:solidFill>
                  </a:tcPr>
                </a:tc>
                <a:tc>
                  <a:txBody>
                    <a:bodyPr/>
                    <a:lstStyle/>
                    <a:p>
                      <a:r>
                        <a:rPr lang="en-IN" sz="1800" dirty="0">
                          <a:effectLst/>
                          <a:latin typeface="ArialNarrow" panose="020B0606020202030204" pitchFamily="34" charset="0"/>
                        </a:rPr>
                        <a:t>Identify a small cross-functional team to own the execution of the plan, with a leader and make the execution of the plan, an important part of the Key Result Areas/KPI of this team. Define accountability for reporting progress and challenges in implementation. </a:t>
                      </a:r>
                      <a:endParaRPr lang="en-IN" sz="3200" dirty="0">
                        <a:effectLst/>
                      </a:endParaRPr>
                    </a:p>
                  </a:txBody>
                  <a:tcPr anchor="ctr">
                    <a:lnL w="6096" cap="flat" cmpd="sng" algn="ctr">
                      <a:solidFill>
                        <a:srgbClr val="000000"/>
                      </a:solidFill>
                      <a:prstDash val="solid"/>
                      <a:round/>
                      <a:headEnd type="none" w="med" len="med"/>
                      <a:tailEnd type="none" w="med" len="med"/>
                    </a:lnL>
                    <a:lnR w="6083" cap="flat" cmpd="sng" algn="ctr">
                      <a:solidFill>
                        <a:srgbClr val="000000"/>
                      </a:solidFill>
                      <a:prstDash val="solid"/>
                      <a:round/>
                      <a:headEnd type="none" w="med" len="med"/>
                      <a:tailEnd type="none" w="med" len="med"/>
                    </a:lnR>
                    <a:lnT w="6083" cap="flat" cmpd="sng" algn="ctr">
                      <a:solidFill>
                        <a:srgbClr val="000000"/>
                      </a:solidFill>
                      <a:prstDash val="solid"/>
                      <a:round/>
                      <a:headEnd type="none" w="med" len="med"/>
                      <a:tailEnd type="none" w="med" len="med"/>
                    </a:lnT>
                    <a:lnB w="6096"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65622885"/>
                  </a:ext>
                </a:extLst>
              </a:tr>
              <a:tr h="731995">
                <a:tc>
                  <a:txBody>
                    <a:bodyPr/>
                    <a:lstStyle/>
                    <a:p>
                      <a:r>
                        <a:rPr lang="en-IN" sz="1800" b="1">
                          <a:effectLst/>
                          <a:latin typeface="ArialNarrow" panose="020B0606020202030204" pitchFamily="34" charset="0"/>
                        </a:rPr>
                        <a:t>Step 4: Assessing progress </a:t>
                      </a:r>
                      <a:endParaRPr lang="en-IN" sz="3200">
                        <a:effectLst/>
                      </a:endParaRPr>
                    </a:p>
                  </a:txBody>
                  <a:tcPr anchor="ctr">
                    <a:lnL w="6096" cap="flat" cmpd="sng" algn="ctr">
                      <a:solidFill>
                        <a:srgbClr val="000000"/>
                      </a:solidFill>
                      <a:prstDash val="solid"/>
                      <a:round/>
                      <a:headEnd type="none" w="med" len="med"/>
                      <a:tailEnd type="none" w="med" len="med"/>
                    </a:lnL>
                    <a:lnR w="6096"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83" cap="flat" cmpd="sng" algn="ctr">
                      <a:solidFill>
                        <a:srgbClr val="000000"/>
                      </a:solidFill>
                      <a:prstDash val="solid"/>
                      <a:round/>
                      <a:headEnd type="none" w="med" len="med"/>
                      <a:tailEnd type="none" w="med" len="med"/>
                    </a:lnB>
                    <a:solidFill>
                      <a:srgbClr val="FFFFFF"/>
                    </a:solidFill>
                  </a:tcPr>
                </a:tc>
                <a:tc>
                  <a:txBody>
                    <a:bodyPr/>
                    <a:lstStyle/>
                    <a:p>
                      <a:r>
                        <a:rPr lang="en-IN" sz="1800" dirty="0">
                          <a:effectLst/>
                          <a:latin typeface="ArialNarrow" panose="020B0606020202030204" pitchFamily="34" charset="0"/>
                        </a:rPr>
                        <a:t>Assess the progress by re- evaluating against the AQMM v1.0 and re-visit the execution plan half- yearly. </a:t>
                      </a:r>
                      <a:endParaRPr lang="en-IN" sz="3200" dirty="0">
                        <a:effectLst/>
                      </a:endParaRPr>
                    </a:p>
                  </a:txBody>
                  <a:tcPr anchor="ctr">
                    <a:lnL w="6096" cap="flat" cmpd="sng" algn="ctr">
                      <a:solidFill>
                        <a:srgbClr val="000000"/>
                      </a:solidFill>
                      <a:prstDash val="solid"/>
                      <a:round/>
                      <a:headEnd type="none" w="med" len="med"/>
                      <a:tailEnd type="none" w="med" len="med"/>
                    </a:lnL>
                    <a:lnR w="6083" cap="flat" cmpd="sng" algn="ctr">
                      <a:solidFill>
                        <a:srgbClr val="000000"/>
                      </a:solidFill>
                      <a:prstDash val="solid"/>
                      <a:round/>
                      <a:headEnd type="none" w="med" len="med"/>
                      <a:tailEnd type="none" w="med" len="med"/>
                    </a:lnR>
                    <a:lnT w="6096" cap="flat" cmpd="sng" algn="ctr">
                      <a:solidFill>
                        <a:srgbClr val="000000"/>
                      </a:solidFill>
                      <a:prstDash val="solid"/>
                      <a:round/>
                      <a:headEnd type="none" w="med" len="med"/>
                      <a:tailEnd type="none" w="med" len="med"/>
                    </a:lnT>
                    <a:lnB w="608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4847254"/>
                  </a:ext>
                </a:extLst>
              </a:tr>
              <a:tr h="1019565">
                <a:tc>
                  <a:txBody>
                    <a:bodyPr/>
                    <a:lstStyle/>
                    <a:p>
                      <a:r>
                        <a:rPr lang="en-IN" sz="1800" b="1">
                          <a:effectLst/>
                          <a:latin typeface="ArialNarrow" panose="020B0606020202030204" pitchFamily="34" charset="0"/>
                        </a:rPr>
                        <a:t>Step 5: Perform a peer review/ </a:t>
                      </a:r>
                      <a:endParaRPr lang="en-IN" sz="3200">
                        <a:effectLst/>
                      </a:endParaRPr>
                    </a:p>
                    <a:p>
                      <a:r>
                        <a:rPr lang="en-IN" sz="1800" b="1">
                          <a:effectLst/>
                          <a:latin typeface="ArialNarrow" panose="020B0606020202030204" pitchFamily="34" charset="0"/>
                        </a:rPr>
                        <a:t>review by an external firm / internal inspection, if necessary </a:t>
                      </a:r>
                      <a:endParaRPr lang="en-IN" sz="3200">
                        <a:effectLst/>
                      </a:endParaRPr>
                    </a:p>
                  </a:txBody>
                  <a:tcPr anchor="ctr">
                    <a:lnL w="6096" cap="flat" cmpd="sng" algn="ctr">
                      <a:solidFill>
                        <a:srgbClr val="000000"/>
                      </a:solidFill>
                      <a:prstDash val="solid"/>
                      <a:round/>
                      <a:headEnd type="none" w="med" len="med"/>
                      <a:tailEnd type="none" w="med" len="med"/>
                    </a:lnL>
                    <a:lnR w="6096" cap="flat" cmpd="sng" algn="ctr">
                      <a:solidFill>
                        <a:srgbClr val="000000"/>
                      </a:solidFill>
                      <a:prstDash val="solid"/>
                      <a:round/>
                      <a:headEnd type="none" w="med" len="med"/>
                      <a:tailEnd type="none" w="med" len="med"/>
                    </a:lnR>
                    <a:lnT w="6083" cap="flat" cmpd="sng" algn="ctr">
                      <a:solidFill>
                        <a:srgbClr val="000000"/>
                      </a:solidFill>
                      <a:prstDash val="solid"/>
                      <a:round/>
                      <a:headEnd type="none" w="med" len="med"/>
                      <a:tailEnd type="none" w="med" len="med"/>
                    </a:lnT>
                    <a:lnB w="6096" cap="flat" cmpd="sng" algn="ctr">
                      <a:solidFill>
                        <a:srgbClr val="000000"/>
                      </a:solidFill>
                      <a:prstDash val="solid"/>
                      <a:round/>
                      <a:headEnd type="none" w="med" len="med"/>
                      <a:tailEnd type="none" w="med" len="med"/>
                    </a:lnB>
                    <a:solidFill>
                      <a:srgbClr val="FFFFFF"/>
                    </a:solidFill>
                  </a:tcPr>
                </a:tc>
                <a:tc>
                  <a:txBody>
                    <a:bodyPr/>
                    <a:lstStyle/>
                    <a:p>
                      <a:r>
                        <a:rPr lang="en-IN" sz="1800" dirty="0">
                          <a:effectLst/>
                          <a:latin typeface="ArialNarrow" panose="020B0606020202030204" pitchFamily="34" charset="0"/>
                        </a:rPr>
                        <a:t>The firm may have its AQMM voluntarily reviewed by an external firm or a peer review or internal inspection and assess the position at periodical intervals. It is recommended to perform peer review on a regular basis by external firms or at the time when the firm ascends to the next level. </a:t>
                      </a:r>
                      <a:endParaRPr lang="en-IN" sz="3200" dirty="0">
                        <a:effectLst/>
                      </a:endParaRPr>
                    </a:p>
                  </a:txBody>
                  <a:tcPr anchor="ctr">
                    <a:lnL w="6096" cap="flat" cmpd="sng" algn="ctr">
                      <a:solidFill>
                        <a:srgbClr val="000000"/>
                      </a:solidFill>
                      <a:prstDash val="solid"/>
                      <a:round/>
                      <a:headEnd type="none" w="med" len="med"/>
                      <a:tailEnd type="none" w="med" len="med"/>
                    </a:lnL>
                    <a:lnR w="6083" cap="flat" cmpd="sng" algn="ctr">
                      <a:solidFill>
                        <a:srgbClr val="000000"/>
                      </a:solidFill>
                      <a:prstDash val="solid"/>
                      <a:round/>
                      <a:headEnd type="none" w="med" len="med"/>
                      <a:tailEnd type="none" w="med" len="med"/>
                    </a:lnR>
                    <a:lnT w="6083" cap="flat" cmpd="sng" algn="ctr">
                      <a:solidFill>
                        <a:srgbClr val="000000"/>
                      </a:solidFill>
                      <a:prstDash val="solid"/>
                      <a:round/>
                      <a:headEnd type="none" w="med" len="med"/>
                      <a:tailEnd type="none" w="med" len="med"/>
                    </a:lnT>
                    <a:lnB w="6096"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36843542"/>
                  </a:ext>
                </a:extLst>
              </a:tr>
            </a:tbl>
          </a:graphicData>
        </a:graphic>
      </p:graphicFrame>
      <p:sp>
        <p:nvSpPr>
          <p:cNvPr id="5" name="TextBox 4">
            <a:extLst>
              <a:ext uri="{FF2B5EF4-FFF2-40B4-BE49-F238E27FC236}">
                <a16:creationId xmlns:a16="http://schemas.microsoft.com/office/drawing/2014/main" id="{BAA907E8-4629-88BD-4546-05B5C7BFD159}"/>
              </a:ext>
            </a:extLst>
          </p:cNvPr>
          <p:cNvSpPr txBox="1"/>
          <p:nvPr/>
        </p:nvSpPr>
        <p:spPr>
          <a:xfrm>
            <a:off x="364957" y="416912"/>
            <a:ext cx="10988843" cy="584775"/>
          </a:xfrm>
          <a:prstGeom prst="rect">
            <a:avLst/>
          </a:prstGeom>
          <a:noFill/>
        </p:spPr>
        <p:txBody>
          <a:bodyPr wrap="square">
            <a:spAutoFit/>
          </a:bodyPr>
          <a:lstStyle/>
          <a:p>
            <a:r>
              <a:rPr lang="en-IN" sz="3200" b="1" dirty="0">
                <a:solidFill>
                  <a:schemeClr val="bg1"/>
                </a:solidFill>
                <a:effectLst/>
                <a:latin typeface="ArialNarrow" panose="020B0606020202030204" pitchFamily="34" charset="0"/>
              </a:rPr>
              <a:t>AQMM v 1.0 Road Map for Moving Up the Next Level of Maturity </a:t>
            </a:r>
            <a:endParaRPr lang="en-IN" sz="3200" dirty="0">
              <a:solidFill>
                <a:schemeClr val="bg1"/>
              </a:solidFill>
            </a:endParaRPr>
          </a:p>
        </p:txBody>
      </p:sp>
    </p:spTree>
    <p:extLst>
      <p:ext uri="{BB962C8B-B14F-4D97-AF65-F5344CB8AC3E}">
        <p14:creationId xmlns:p14="http://schemas.microsoft.com/office/powerpoint/2010/main" val="1380727770"/>
      </p:ext>
    </p:extLst>
  </p:cSld>
  <p:clrMapOvr>
    <a:masterClrMapping/>
  </p:clrMapOvr>
  <p:transition spd="med">
    <p:fade thruBlk="1"/>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Image result for Ask question">
            <a:extLst>
              <a:ext uri="{FF2B5EF4-FFF2-40B4-BE49-F238E27FC236}">
                <a16:creationId xmlns:a16="http://schemas.microsoft.com/office/drawing/2014/main" id="{F0BBE39A-0D98-4C7A-91D0-0206BE5ED9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152251" y="1709003"/>
            <a:ext cx="3340585" cy="32403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B73CE915-527D-9A4B-B4A2-6EBC7CBE569A}"/>
              </a:ext>
            </a:extLst>
          </p:cNvPr>
          <p:cNvSpPr txBox="1">
            <a:spLocks/>
          </p:cNvSpPr>
          <p:nvPr/>
        </p:nvSpPr>
        <p:spPr>
          <a:xfrm>
            <a:off x="-13252" y="6217921"/>
            <a:ext cx="12192000" cy="640080"/>
          </a:xfrm>
          <a:prstGeom prst="rect">
            <a:avLst/>
          </a:prstGeom>
          <a:solidFill>
            <a:srgbClr val="134F70"/>
          </a:solidFill>
        </p:spPr>
        <p:style>
          <a:lnRef idx="2">
            <a:schemeClr val="dk1"/>
          </a:lnRef>
          <a:fillRef idx="1">
            <a:schemeClr val="lt1"/>
          </a:fillRef>
          <a:effectRef idx="0">
            <a:schemeClr val="dk1"/>
          </a:effectRef>
          <a:fontRef idx="minor">
            <a:schemeClr val="dk1"/>
          </a:fontRef>
        </p:style>
        <p:txBody>
          <a:bodyPr>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lnSpc>
                <a:spcPct val="110000"/>
              </a:lnSpc>
              <a:spcBef>
                <a:spcPct val="50000"/>
              </a:spcBef>
              <a:defRPr/>
            </a:pPr>
            <a:r>
              <a:rPr lang="en-US" sz="1200" dirty="0">
                <a:solidFill>
                  <a:schemeClr val="bg1"/>
                </a:solidFill>
              </a:rPr>
              <a:t>Accounting is accountability : Accounting is base for tax, governance, capital, sustenance : FS &amp; Opinion on FS is a communication: should be ONLY truthful &amp; complete</a:t>
            </a:r>
          </a:p>
        </p:txBody>
      </p:sp>
    </p:spTree>
    <p:extLst>
      <p:ext uri="{BB962C8B-B14F-4D97-AF65-F5344CB8AC3E}">
        <p14:creationId xmlns:p14="http://schemas.microsoft.com/office/powerpoint/2010/main" val="1422861788"/>
      </p:ext>
    </p:extLst>
  </p:cSld>
  <p:clrMapOvr>
    <a:masterClrMapping/>
  </p:clrMapOvr>
  <p:transition spd="med">
    <p:fade thruBlk="1"/>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EDP-11\Desktop\gpkapadia_1.jpg">
            <a:extLst>
              <a:ext uri="{FF2B5EF4-FFF2-40B4-BE49-F238E27FC236}">
                <a16:creationId xmlns:a16="http://schemas.microsoft.com/office/drawing/2014/main" id="{B3B505E6-CAC6-DE43-AB1E-31DBD280C475}"/>
              </a:ext>
            </a:extLst>
          </p:cNvPr>
          <p:cNvPicPr>
            <a:picLocks noChangeAspect="1" noChangeArrowheads="1"/>
          </p:cNvPicPr>
          <p:nvPr/>
        </p:nvPicPr>
        <p:blipFill>
          <a:blip r:embed="rId2"/>
          <a:srcRect/>
          <a:stretch>
            <a:fillRect/>
          </a:stretch>
        </p:blipFill>
        <p:spPr bwMode="auto">
          <a:xfrm>
            <a:off x="8890000" y="292100"/>
            <a:ext cx="3302000" cy="5552549"/>
          </a:xfrm>
          <a:prstGeom prst="rect">
            <a:avLst/>
          </a:prstGeom>
          <a:noFill/>
        </p:spPr>
      </p:pic>
      <p:sp>
        <p:nvSpPr>
          <p:cNvPr id="3" name="Content Placeholder 2">
            <a:extLst>
              <a:ext uri="{FF2B5EF4-FFF2-40B4-BE49-F238E27FC236}">
                <a16:creationId xmlns:a16="http://schemas.microsoft.com/office/drawing/2014/main" id="{02A4A22A-AF5D-BB4C-A1E7-DC8693635D12}"/>
              </a:ext>
            </a:extLst>
          </p:cNvPr>
          <p:cNvSpPr txBox="1">
            <a:spLocks/>
          </p:cNvSpPr>
          <p:nvPr/>
        </p:nvSpPr>
        <p:spPr>
          <a:xfrm>
            <a:off x="246478" y="292100"/>
            <a:ext cx="7968343" cy="5864472"/>
          </a:xfrm>
        </p:spPr>
        <p:txBody>
          <a:bodyPr>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pPr algn="just"/>
            <a:r>
              <a:rPr lang="en-US" sz="2400" dirty="0"/>
              <a:t>    </a:t>
            </a:r>
            <a:r>
              <a:rPr lang="en-IN" sz="3200" dirty="0"/>
              <a:t> </a:t>
            </a:r>
            <a:r>
              <a:rPr lang="en-IN" sz="2400" dirty="0"/>
              <a:t>“</a:t>
            </a:r>
            <a:r>
              <a:rPr lang="en-IN" sz="2400" i="1" dirty="0">
                <a:latin typeface="Calibri" panose="020F0502020204030204" pitchFamily="34" charset="0"/>
                <a:cs typeface="Calibri" panose="020F0502020204030204" pitchFamily="34" charset="0"/>
              </a:rPr>
              <a:t>Throughout the world, there is a great  awareness among citizens in general that </a:t>
            </a:r>
            <a:r>
              <a:rPr lang="en-IN" sz="2400" i="1" dirty="0">
                <a:solidFill>
                  <a:srgbClr val="C00000"/>
                </a:solidFill>
                <a:latin typeface="Calibri" panose="020F0502020204030204" pitchFamily="34" charset="0"/>
                <a:cs typeface="Calibri" panose="020F0502020204030204" pitchFamily="34" charset="0"/>
              </a:rPr>
              <a:t>every learned profession should develop a sense of social purpose and social obligation and this should be more so in the case of the accounting profession</a:t>
            </a:r>
            <a:r>
              <a:rPr lang="en-IN" sz="2400" i="1" dirty="0">
                <a:latin typeface="Calibri" panose="020F0502020204030204" pitchFamily="34" charset="0"/>
                <a:cs typeface="Calibri" panose="020F0502020204030204" pitchFamily="34" charset="0"/>
              </a:rPr>
              <a:t>, which because of the present context in the country has assumed considerable importance.</a:t>
            </a:r>
          </a:p>
          <a:p>
            <a:pPr algn="just"/>
            <a:endParaRPr lang="en-IN" sz="2400" i="1" dirty="0"/>
          </a:p>
          <a:p>
            <a:pPr algn="just"/>
            <a:r>
              <a:rPr lang="en-IN" sz="2400" i="1" dirty="0"/>
              <a:t>	 </a:t>
            </a:r>
            <a:r>
              <a:rPr lang="en-IN" sz="2400" i="1" dirty="0">
                <a:solidFill>
                  <a:srgbClr val="C00000"/>
                </a:solidFill>
              </a:rPr>
              <a:t>Technical excellence </a:t>
            </a:r>
            <a:r>
              <a:rPr lang="en-IN" sz="2400" i="1" dirty="0"/>
              <a:t>in the performance of its functions and </a:t>
            </a:r>
            <a:r>
              <a:rPr lang="en-IN" sz="2400" i="1" dirty="0">
                <a:solidFill>
                  <a:srgbClr val="C00000"/>
                </a:solidFill>
              </a:rPr>
              <a:t>observance of the highest in professional ethics </a:t>
            </a:r>
            <a:r>
              <a:rPr lang="en-IN" sz="2400" i="1" dirty="0"/>
              <a:t>constitutes the </a:t>
            </a:r>
            <a:r>
              <a:rPr lang="en-IN" sz="2400" i="1" dirty="0">
                <a:solidFill>
                  <a:srgbClr val="C00000"/>
                </a:solidFill>
              </a:rPr>
              <a:t>foundation</a:t>
            </a:r>
            <a:r>
              <a:rPr lang="en-IN" sz="2400" i="1" dirty="0"/>
              <a:t> on which its future can be built up”</a:t>
            </a:r>
            <a:endParaRPr lang="en-US" sz="2400" i="1" dirty="0"/>
          </a:p>
        </p:txBody>
      </p:sp>
      <p:sp>
        <p:nvSpPr>
          <p:cNvPr id="4" name="Title 1">
            <a:extLst>
              <a:ext uri="{FF2B5EF4-FFF2-40B4-BE49-F238E27FC236}">
                <a16:creationId xmlns:a16="http://schemas.microsoft.com/office/drawing/2014/main" id="{6EC024D3-7E94-D94B-BFCE-84885442FD13}"/>
              </a:ext>
            </a:extLst>
          </p:cNvPr>
          <p:cNvSpPr txBox="1">
            <a:spLocks/>
          </p:cNvSpPr>
          <p:nvPr/>
        </p:nvSpPr>
        <p:spPr>
          <a:xfrm>
            <a:off x="-1" y="6361043"/>
            <a:ext cx="12192000" cy="496957"/>
          </a:xfrm>
          <a:prstGeom prst="rect">
            <a:avLst/>
          </a:prstGeom>
          <a:solidFill>
            <a:srgbClr val="134F70"/>
          </a:solidFill>
        </p:spPr>
        <p:style>
          <a:lnRef idx="2">
            <a:schemeClr val="dk1"/>
          </a:lnRef>
          <a:fillRef idx="1">
            <a:schemeClr val="lt1"/>
          </a:fillRef>
          <a:effectRef idx="0">
            <a:schemeClr val="dk1"/>
          </a:effectRef>
          <a:fontRef idx="minor">
            <a:schemeClr val="dk1"/>
          </a:fontRef>
        </p:style>
        <p:txBody>
          <a:bodyPr>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lnSpc>
                <a:spcPct val="110000"/>
              </a:lnSpc>
              <a:spcBef>
                <a:spcPct val="50000"/>
              </a:spcBef>
              <a:defRPr/>
            </a:pPr>
            <a:r>
              <a:rPr lang="en-US" sz="1200" dirty="0">
                <a:solidFill>
                  <a:schemeClr val="bg1"/>
                </a:solidFill>
              </a:rPr>
              <a:t>Accounting is accountability : Accounting is base for tax, governance, capital, sustenance : FS &amp; Opinion on FS is a communication: should be ONLY truthful &amp; complete</a:t>
            </a:r>
          </a:p>
        </p:txBody>
      </p:sp>
    </p:spTree>
    <p:extLst>
      <p:ext uri="{BB962C8B-B14F-4D97-AF65-F5344CB8AC3E}">
        <p14:creationId xmlns:p14="http://schemas.microsoft.com/office/powerpoint/2010/main" val="39354420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6E868-D122-E0B2-F6C4-87A0E1F1EA9D}"/>
              </a:ext>
            </a:extLst>
          </p:cNvPr>
          <p:cNvSpPr txBox="1">
            <a:spLocks/>
          </p:cNvSpPr>
          <p:nvPr/>
        </p:nvSpPr>
        <p:spPr>
          <a:xfrm>
            <a:off x="0" y="6184669"/>
            <a:ext cx="12192000" cy="673331"/>
          </a:xfrm>
          <a:prstGeom prst="rect">
            <a:avLst/>
          </a:prstGeom>
          <a:solidFill>
            <a:srgbClr val="134F70"/>
          </a:solidFill>
          <a:ln>
            <a:solidFill>
              <a:schemeClr val="accent1"/>
            </a:solidFill>
          </a:ln>
        </p:spPr>
        <p:style>
          <a:lnRef idx="2">
            <a:schemeClr val="dk1"/>
          </a:lnRef>
          <a:fillRef idx="1">
            <a:schemeClr val="lt1"/>
          </a:fillRef>
          <a:effectRef idx="0">
            <a:schemeClr val="dk1"/>
          </a:effectRef>
          <a:fontRef idx="minor">
            <a:schemeClr val="dk1"/>
          </a:fontRef>
        </p:style>
        <p:txBody>
          <a:bodyPr>
            <a:normAutofit fontScale="97500"/>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en-US" sz="3200" dirty="0">
                <a:solidFill>
                  <a:schemeClr val="bg1"/>
                </a:solidFill>
              </a:rPr>
              <a:t>STAY SAFE. STAY HEALTHY. STAY ACCOUNTABLE</a:t>
            </a:r>
          </a:p>
        </p:txBody>
      </p:sp>
      <p:pic>
        <p:nvPicPr>
          <p:cNvPr id="3" name="Picture 2" descr="http://tropicalsunfl.com/wp-content/uploads/2015/05/thanks.png">
            <a:extLst>
              <a:ext uri="{FF2B5EF4-FFF2-40B4-BE49-F238E27FC236}">
                <a16:creationId xmlns:a16="http://schemas.microsoft.com/office/drawing/2014/main" id="{938C5467-3E9A-06E2-F99C-FF6039CD51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575" y="626549"/>
            <a:ext cx="8309112" cy="451598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28C4E00-022A-EECE-C132-CC11A55E64C4}"/>
              </a:ext>
            </a:extLst>
          </p:cNvPr>
          <p:cNvSpPr txBox="1"/>
          <p:nvPr/>
        </p:nvSpPr>
        <p:spPr>
          <a:xfrm>
            <a:off x="8004312" y="4321594"/>
            <a:ext cx="2902226" cy="523220"/>
          </a:xfrm>
          <a:prstGeom prst="rect">
            <a:avLst/>
          </a:prstGeom>
          <a:noFill/>
        </p:spPr>
        <p:txBody>
          <a:bodyPr wrap="square" rtlCol="0">
            <a:spAutoFit/>
          </a:bodyPr>
          <a:lstStyle/>
          <a:p>
            <a:pPr algn="r"/>
            <a:r>
              <a:rPr lang="en-US" sz="2800" dirty="0"/>
              <a:t>M P Vijay Kumar</a:t>
            </a:r>
          </a:p>
        </p:txBody>
      </p:sp>
    </p:spTree>
    <p:extLst>
      <p:ext uri="{BB962C8B-B14F-4D97-AF65-F5344CB8AC3E}">
        <p14:creationId xmlns:p14="http://schemas.microsoft.com/office/powerpoint/2010/main" val="32581360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3BF748D-4C69-DD45-B186-69CC1ABECD37}"/>
              </a:ext>
            </a:extLst>
          </p:cNvPr>
          <p:cNvSpPr>
            <a:spLocks noGrp="1"/>
          </p:cNvSpPr>
          <p:nvPr>
            <p:ph type="title"/>
          </p:nvPr>
        </p:nvSpPr>
        <p:spPr>
          <a:xfrm>
            <a:off x="0" y="228600"/>
            <a:ext cx="12020204" cy="1066800"/>
          </a:xfrm>
        </p:spPr>
        <p:txBody>
          <a:bodyPr/>
          <a:lstStyle/>
          <a:p>
            <a:r>
              <a:rPr lang="en-IN" altLang="en-US" sz="4000" b="1" dirty="0">
                <a:solidFill>
                  <a:schemeClr val="bg1"/>
                </a:solidFill>
              </a:rPr>
              <a:t>SUMMARY 2012 to 2020</a:t>
            </a:r>
            <a:br>
              <a:rPr lang="en-IN" altLang="en-US" sz="4000" b="1" dirty="0"/>
            </a:br>
            <a:endParaRPr lang="en-IN" altLang="en-US" sz="4000" b="1" dirty="0"/>
          </a:p>
        </p:txBody>
      </p:sp>
      <p:sp>
        <p:nvSpPr>
          <p:cNvPr id="5" name="Slide Number Placeholder 4">
            <a:extLst>
              <a:ext uri="{FF2B5EF4-FFF2-40B4-BE49-F238E27FC236}">
                <a16:creationId xmlns:a16="http://schemas.microsoft.com/office/drawing/2014/main" id="{1811F561-6B99-8F42-891D-1A9FE43A54A5}"/>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4CE7855-A2E2-7B48-9858-AA21852719D1}" type="slidenum">
              <a:rPr lang="en-US" altLang="en-US">
                <a:solidFill>
                  <a:srgbClr val="898989"/>
                </a:solidFill>
              </a:rPr>
              <a:pPr eaLnBrk="1" hangingPunct="1"/>
              <a:t>86</a:t>
            </a:fld>
            <a:endParaRPr lang="en-US" altLang="en-US">
              <a:solidFill>
                <a:srgbClr val="898989"/>
              </a:solidFill>
            </a:endParaRPr>
          </a:p>
        </p:txBody>
      </p:sp>
      <p:graphicFrame>
        <p:nvGraphicFramePr>
          <p:cNvPr id="11" name="Content Placeholder 10">
            <a:extLst>
              <a:ext uri="{FF2B5EF4-FFF2-40B4-BE49-F238E27FC236}">
                <a16:creationId xmlns:a16="http://schemas.microsoft.com/office/drawing/2014/main" id="{397404CD-A6A7-F744-BD32-33A1B0BB94B6}"/>
              </a:ext>
            </a:extLst>
          </p:cNvPr>
          <p:cNvGraphicFramePr>
            <a:graphicFrameLocks noGrp="1"/>
          </p:cNvGraphicFramePr>
          <p:nvPr>
            <p:ph sz="half" idx="1"/>
          </p:nvPr>
        </p:nvGraphicFramePr>
        <p:xfrm>
          <a:off x="1981200" y="1600201"/>
          <a:ext cx="4038600" cy="45259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ontent Placeholder 11">
            <a:extLst>
              <a:ext uri="{FF2B5EF4-FFF2-40B4-BE49-F238E27FC236}">
                <a16:creationId xmlns:a16="http://schemas.microsoft.com/office/drawing/2014/main" id="{102C2742-A1B2-2D4D-A040-FBEF0EB830D5}"/>
              </a:ext>
            </a:extLst>
          </p:cNvPr>
          <p:cNvGraphicFramePr>
            <a:graphicFrameLocks noGrp="1"/>
          </p:cNvGraphicFramePr>
          <p:nvPr>
            <p:ph sz="half" idx="2"/>
          </p:nvPr>
        </p:nvGraphicFramePr>
        <p:xfrm>
          <a:off x="6172200" y="1600201"/>
          <a:ext cx="40386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4233E9B-3380-C247-9549-F085E7FC3F35}"/>
              </a:ext>
            </a:extLst>
          </p:cNvPr>
          <p:cNvSpPr>
            <a:spLocks noGrp="1"/>
          </p:cNvSpPr>
          <p:nvPr>
            <p:ph type="title"/>
          </p:nvPr>
        </p:nvSpPr>
        <p:spPr>
          <a:xfrm>
            <a:off x="149629" y="274638"/>
            <a:ext cx="11878582" cy="1173162"/>
          </a:xfrm>
        </p:spPr>
        <p:txBody>
          <a:bodyPr/>
          <a:lstStyle/>
          <a:p>
            <a:r>
              <a:rPr lang="en-IN" altLang="en-US" sz="3600" b="1" dirty="0">
                <a:solidFill>
                  <a:schemeClr val="bg1"/>
                </a:solidFill>
              </a:rPr>
              <a:t>Audit Quality Reviews - Key statistics (FY 2019-20)</a:t>
            </a:r>
          </a:p>
        </p:txBody>
      </p:sp>
      <p:sp>
        <p:nvSpPr>
          <p:cNvPr id="4" name="Slide Number Placeholder 3">
            <a:extLst>
              <a:ext uri="{FF2B5EF4-FFF2-40B4-BE49-F238E27FC236}">
                <a16:creationId xmlns:a16="http://schemas.microsoft.com/office/drawing/2014/main" id="{75E90886-F1BD-6742-80F3-B2F7E2330B6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0A6C2FF-26DE-674B-B449-F900E9C8810B}" type="slidenum">
              <a:rPr lang="en-US" altLang="en-US">
                <a:solidFill>
                  <a:srgbClr val="898989"/>
                </a:solidFill>
              </a:rPr>
              <a:pPr eaLnBrk="1" hangingPunct="1"/>
              <a:t>87</a:t>
            </a:fld>
            <a:endParaRPr lang="en-US" altLang="en-US">
              <a:solidFill>
                <a:srgbClr val="898989"/>
              </a:solidFill>
            </a:endParaRPr>
          </a:p>
        </p:txBody>
      </p:sp>
      <p:sp>
        <p:nvSpPr>
          <p:cNvPr id="8196" name="Text Box 28">
            <a:extLst>
              <a:ext uri="{FF2B5EF4-FFF2-40B4-BE49-F238E27FC236}">
                <a16:creationId xmlns:a16="http://schemas.microsoft.com/office/drawing/2014/main" id="{AD4999B0-9CB6-CF4D-99FB-429A7DF69ACA}"/>
              </a:ext>
            </a:extLst>
          </p:cNvPr>
          <p:cNvSpPr txBox="1">
            <a:spLocks noChangeArrowheads="1"/>
          </p:cNvSpPr>
          <p:nvPr/>
        </p:nvSpPr>
        <p:spPr bwMode="auto">
          <a:xfrm>
            <a:off x="6705600" y="1917700"/>
            <a:ext cx="2971800" cy="609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15000"/>
              </a:lnSpc>
            </a:pPr>
            <a:r>
              <a:rPr lang="en-IN" altLang="en-US" sz="2000">
                <a:latin typeface="Calibri" panose="020F0502020204030204" pitchFamily="34" charset="0"/>
                <a:cs typeface="Times New Roman" panose="02020603050405020304" pitchFamily="18" charset="0"/>
              </a:rPr>
              <a:t>Audit firms reviewed     72</a:t>
            </a:r>
          </a:p>
          <a:p>
            <a:pPr eaLnBrk="1" hangingPunct="1">
              <a:lnSpc>
                <a:spcPct val="115000"/>
              </a:lnSpc>
            </a:pPr>
            <a:r>
              <a:rPr lang="en-IN" altLang="en-US" sz="2000">
                <a:latin typeface="Calibri" panose="020F0502020204030204" pitchFamily="34" charset="0"/>
                <a:cs typeface="Times New Roman" panose="02020603050405020304" pitchFamily="18" charset="0"/>
              </a:rPr>
              <a:t> </a:t>
            </a:r>
          </a:p>
          <a:p>
            <a:pPr eaLnBrk="1" hangingPunct="1">
              <a:lnSpc>
                <a:spcPct val="115000"/>
              </a:lnSpc>
            </a:pPr>
            <a:r>
              <a:rPr lang="en-IN" altLang="en-US" sz="2000">
                <a:latin typeface="Calibri" panose="020F0502020204030204" pitchFamily="34" charset="0"/>
                <a:cs typeface="Times New Roman" panose="02020603050405020304" pitchFamily="18" charset="0"/>
              </a:rPr>
              <a:t>Entities reviewed           69</a:t>
            </a:r>
          </a:p>
          <a:p>
            <a:pPr eaLnBrk="1" hangingPunct="1">
              <a:lnSpc>
                <a:spcPct val="115000"/>
              </a:lnSpc>
            </a:pPr>
            <a:r>
              <a:rPr lang="en-IN" altLang="en-US" sz="2000">
                <a:latin typeface="Calibri" panose="020F0502020204030204" pitchFamily="34" charset="0"/>
                <a:cs typeface="Times New Roman" panose="02020603050405020304" pitchFamily="18" charset="0"/>
              </a:rPr>
              <a:t>  </a:t>
            </a:r>
          </a:p>
          <a:p>
            <a:pPr eaLnBrk="1" hangingPunct="1">
              <a:lnSpc>
                <a:spcPct val="115000"/>
              </a:lnSpc>
            </a:pPr>
            <a:r>
              <a:rPr lang="en-IN" altLang="en-US" sz="2000">
                <a:latin typeface="Calibri" panose="020F0502020204030204" pitchFamily="34" charset="0"/>
                <a:cs typeface="Times New Roman" panose="02020603050405020304" pitchFamily="18" charset="0"/>
              </a:rPr>
              <a:t>Audit files reviewed      87</a:t>
            </a:r>
          </a:p>
          <a:p>
            <a:pPr eaLnBrk="1" hangingPunct="1">
              <a:lnSpc>
                <a:spcPct val="115000"/>
              </a:lnSpc>
            </a:pPr>
            <a:r>
              <a:rPr lang="en-IN" altLang="en-US" sz="2000">
                <a:latin typeface="Calibri" panose="020F0502020204030204" pitchFamily="34" charset="0"/>
                <a:cs typeface="Times New Roman" panose="02020603050405020304" pitchFamily="18" charset="0"/>
              </a:rPr>
              <a:t> </a:t>
            </a:r>
          </a:p>
        </p:txBody>
      </p:sp>
      <p:graphicFrame>
        <p:nvGraphicFramePr>
          <p:cNvPr id="7" name="Content Placeholder 6">
            <a:extLst>
              <a:ext uri="{FF2B5EF4-FFF2-40B4-BE49-F238E27FC236}">
                <a16:creationId xmlns:a16="http://schemas.microsoft.com/office/drawing/2014/main" id="{9D4EF3EE-4C41-E048-97FD-24E3BD436F5E}"/>
              </a:ext>
            </a:extLst>
          </p:cNvPr>
          <p:cNvGraphicFramePr>
            <a:graphicFrameLocks noGrp="1"/>
          </p:cNvGraphicFramePr>
          <p:nvPr>
            <p:ph idx="1"/>
          </p:nvPr>
        </p:nvGraphicFramePr>
        <p:xfrm>
          <a:off x="1981200" y="1600201"/>
          <a:ext cx="42672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fade thruBlk="1"/>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441F5BE-F2FD-1542-A052-BE3A02862426}"/>
              </a:ext>
            </a:extLst>
          </p:cNvPr>
          <p:cNvSpPr>
            <a:spLocks noGrp="1"/>
          </p:cNvSpPr>
          <p:nvPr>
            <p:ph type="title"/>
          </p:nvPr>
        </p:nvSpPr>
        <p:spPr>
          <a:xfrm>
            <a:off x="465512" y="274638"/>
            <a:ext cx="11238807" cy="868362"/>
          </a:xfrm>
        </p:spPr>
        <p:txBody>
          <a:bodyPr/>
          <a:lstStyle/>
          <a:p>
            <a:r>
              <a:rPr lang="en-IN" altLang="en-US" sz="3200" b="1" dirty="0">
                <a:solidFill>
                  <a:schemeClr val="bg1"/>
                </a:solidFill>
              </a:rPr>
              <a:t>% of Reviewed Audit Firms having Observations on Standards on Auditing (SA) in FY 2019-20</a:t>
            </a:r>
            <a:endParaRPr lang="en-IN" altLang="en-US" sz="3200" dirty="0">
              <a:solidFill>
                <a:schemeClr val="bg1"/>
              </a:solidFill>
            </a:endParaRPr>
          </a:p>
        </p:txBody>
      </p:sp>
      <p:sp>
        <p:nvSpPr>
          <p:cNvPr id="4" name="Slide Number Placeholder 3">
            <a:extLst>
              <a:ext uri="{FF2B5EF4-FFF2-40B4-BE49-F238E27FC236}">
                <a16:creationId xmlns:a16="http://schemas.microsoft.com/office/drawing/2014/main" id="{6B231F4F-B496-3C45-B29D-9C239A47980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0130C9B-DC99-EF48-8F72-9591641CB7BE}" type="slidenum">
              <a:rPr lang="en-US" altLang="en-US">
                <a:solidFill>
                  <a:srgbClr val="898989"/>
                </a:solidFill>
              </a:rPr>
              <a:pPr eaLnBrk="1" hangingPunct="1"/>
              <a:t>88</a:t>
            </a:fld>
            <a:endParaRPr lang="en-US" altLang="en-US">
              <a:solidFill>
                <a:srgbClr val="898989"/>
              </a:solidFill>
            </a:endParaRPr>
          </a:p>
        </p:txBody>
      </p:sp>
      <p:graphicFrame>
        <p:nvGraphicFramePr>
          <p:cNvPr id="6" name="Content Placeholder 5">
            <a:extLst>
              <a:ext uri="{FF2B5EF4-FFF2-40B4-BE49-F238E27FC236}">
                <a16:creationId xmlns:a16="http://schemas.microsoft.com/office/drawing/2014/main" id="{F5568554-6606-534D-B593-AB2F4459E0DE}"/>
              </a:ext>
            </a:extLst>
          </p:cNvPr>
          <p:cNvGraphicFramePr>
            <a:graphicFrameLocks noGrp="1"/>
          </p:cNvGraphicFramePr>
          <p:nvPr>
            <p:ph idx="1"/>
          </p:nvPr>
        </p:nvGraphicFramePr>
        <p:xfrm>
          <a:off x="1981200" y="1600201"/>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fade thruBlk="1"/>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221E766-5FDC-B342-9667-85969ECA171E}"/>
              </a:ext>
            </a:extLst>
          </p:cNvPr>
          <p:cNvSpPr>
            <a:spLocks noGrp="1"/>
          </p:cNvSpPr>
          <p:nvPr>
            <p:ph type="title"/>
          </p:nvPr>
        </p:nvSpPr>
        <p:spPr>
          <a:xfrm>
            <a:off x="349135" y="274638"/>
            <a:ext cx="11255432" cy="944562"/>
          </a:xfrm>
        </p:spPr>
        <p:txBody>
          <a:bodyPr/>
          <a:lstStyle/>
          <a:p>
            <a:r>
              <a:rPr lang="en-IN" altLang="en-US" b="1" dirty="0">
                <a:solidFill>
                  <a:schemeClr val="bg1"/>
                </a:solidFill>
              </a:rPr>
              <a:t>% of Entities having Observations on Accounting Standards (AS) for reviews conducted in FY 2019-20</a:t>
            </a:r>
            <a:endParaRPr lang="en-IN" altLang="en-US" dirty="0">
              <a:solidFill>
                <a:schemeClr val="bg1"/>
              </a:solidFill>
            </a:endParaRPr>
          </a:p>
        </p:txBody>
      </p:sp>
      <p:sp>
        <p:nvSpPr>
          <p:cNvPr id="4" name="Slide Number Placeholder 3">
            <a:extLst>
              <a:ext uri="{FF2B5EF4-FFF2-40B4-BE49-F238E27FC236}">
                <a16:creationId xmlns:a16="http://schemas.microsoft.com/office/drawing/2014/main" id="{D4802DD8-0EDE-4144-8D46-F51ED4C7412F}"/>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97F024-7690-D745-80D0-66686447EECA}" type="slidenum">
              <a:rPr lang="en-US" altLang="en-US">
                <a:solidFill>
                  <a:srgbClr val="898989"/>
                </a:solidFill>
              </a:rPr>
              <a:pPr eaLnBrk="1" hangingPunct="1"/>
              <a:t>89</a:t>
            </a:fld>
            <a:endParaRPr lang="en-US" altLang="en-US">
              <a:solidFill>
                <a:srgbClr val="898989"/>
              </a:solidFill>
            </a:endParaRPr>
          </a:p>
        </p:txBody>
      </p:sp>
      <p:graphicFrame>
        <p:nvGraphicFramePr>
          <p:cNvPr id="6" name="Content Placeholder 5">
            <a:extLst>
              <a:ext uri="{FF2B5EF4-FFF2-40B4-BE49-F238E27FC236}">
                <a16:creationId xmlns:a16="http://schemas.microsoft.com/office/drawing/2014/main" id="{003E5E31-8547-EF44-880F-05B4E4CB8B18}"/>
              </a:ext>
            </a:extLst>
          </p:cNvPr>
          <p:cNvGraphicFramePr>
            <a:graphicFrameLocks noGrp="1"/>
          </p:cNvGraphicFramePr>
          <p:nvPr>
            <p:ph idx="1"/>
          </p:nvPr>
        </p:nvGraphicFramePr>
        <p:xfrm>
          <a:off x="1981200" y="1600201"/>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7BED2D4E-E32F-3824-AC4A-3DDA9E54ADDC}"/>
              </a:ext>
            </a:extLst>
          </p:cNvPr>
          <p:cNvSpPr>
            <a:spLocks noGrp="1"/>
          </p:cNvSpPr>
          <p:nvPr>
            <p:ph type="title"/>
          </p:nvPr>
        </p:nvSpPr>
        <p:spPr>
          <a:xfrm>
            <a:off x="358815" y="228601"/>
            <a:ext cx="11389489" cy="1173163"/>
          </a:xfrm>
        </p:spPr>
        <p:txBody>
          <a:bodyPr>
            <a:normAutofit/>
          </a:bodyPr>
          <a:lstStyle/>
          <a:p>
            <a:r>
              <a:rPr lang="en-IN" altLang="en-US" sz="4000" dirty="0">
                <a:solidFill>
                  <a:schemeClr val="bg1"/>
                </a:solidFill>
                <a:latin typeface="Calibri" panose="020F0502020204030204" pitchFamily="34" charset="0"/>
                <a:cs typeface="Calibri" panose="020F0502020204030204" pitchFamily="34" charset="0"/>
              </a:rPr>
              <a:t>Audit Quality Reviews  : FY 2021-22</a:t>
            </a:r>
          </a:p>
        </p:txBody>
      </p:sp>
      <p:graphicFrame>
        <p:nvGraphicFramePr>
          <p:cNvPr id="10" name="Chart 9">
            <a:extLst>
              <a:ext uri="{FF2B5EF4-FFF2-40B4-BE49-F238E27FC236}">
                <a16:creationId xmlns:a16="http://schemas.microsoft.com/office/drawing/2014/main" id="{779E77C9-E7E3-8DEB-3EFE-FDA5FCA2B44D}"/>
              </a:ext>
            </a:extLst>
          </p:cNvPr>
          <p:cNvGraphicFramePr/>
          <p:nvPr/>
        </p:nvGraphicFramePr>
        <p:xfrm>
          <a:off x="6309360" y="1697622"/>
          <a:ext cx="5014538" cy="3829418"/>
        </p:xfrm>
        <a:graphic>
          <a:graphicData uri="http://schemas.openxmlformats.org/drawingml/2006/chart">
            <c:chart xmlns:c="http://schemas.openxmlformats.org/drawingml/2006/chart" xmlns:r="http://schemas.openxmlformats.org/officeDocument/2006/relationships" r:id="rId2"/>
          </a:graphicData>
        </a:graphic>
      </p:graphicFrame>
      <p:pic>
        <p:nvPicPr>
          <p:cNvPr id="2" name="Picture 1">
            <a:extLst>
              <a:ext uri="{FF2B5EF4-FFF2-40B4-BE49-F238E27FC236}">
                <a16:creationId xmlns:a16="http://schemas.microsoft.com/office/drawing/2014/main" id="{072CBD40-9E70-2E08-2614-4A745DF9629A}"/>
              </a:ext>
            </a:extLst>
          </p:cNvPr>
          <p:cNvPicPr>
            <a:picLocks noChangeAspect="1"/>
          </p:cNvPicPr>
          <p:nvPr/>
        </p:nvPicPr>
        <p:blipFill rotWithShape="1">
          <a:blip r:embed="rId3"/>
          <a:srcRect b="10150"/>
          <a:stretch/>
        </p:blipFill>
        <p:spPr>
          <a:xfrm>
            <a:off x="358815" y="1894242"/>
            <a:ext cx="5144460" cy="3327998"/>
          </a:xfrm>
          <a:prstGeom prst="rect">
            <a:avLst/>
          </a:prstGeom>
          <a:ln>
            <a:solidFill>
              <a:srgbClr val="FF0000"/>
            </a:solidFill>
          </a:ln>
          <a:effectLst>
            <a:outerShdw blurRad="50800" dist="38100" dir="2700000" algn="tl" rotWithShape="0">
              <a:prstClr val="black">
                <a:alpha val="40000"/>
              </a:prstClr>
            </a:outerShdw>
          </a:effectLst>
        </p:spPr>
      </p:pic>
    </p:spTree>
  </p:cSld>
  <p:clrMapOvr>
    <a:masterClrMapping/>
  </p:clrMapOvr>
  <p:transition spd="med">
    <p:fade thruBlk="1"/>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1E0E5C4D-DFBA-4CE2-B94F-6E788BBAC536}"/>
              </a:ext>
            </a:extLst>
          </p:cNvPr>
          <p:cNvSpPr>
            <a:spLocks noGrp="1"/>
          </p:cNvSpPr>
          <p:nvPr>
            <p:ph type="title"/>
          </p:nvPr>
        </p:nvSpPr>
        <p:spPr>
          <a:xfrm>
            <a:off x="842963" y="77788"/>
            <a:ext cx="8967787" cy="531812"/>
          </a:xfrm>
        </p:spPr>
        <p:txBody>
          <a:bodyPr/>
          <a:lstStyle/>
          <a:p>
            <a:pPr algn="l" eaLnBrk="1" hangingPunct="1">
              <a:lnSpc>
                <a:spcPct val="90000"/>
              </a:lnSpc>
            </a:pPr>
            <a:r>
              <a:rPr lang="en-US" altLang="en-US" dirty="0">
                <a:ea typeface="Calibri" panose="020F0502020204030204" pitchFamily="34" charset="0"/>
              </a:rPr>
              <a:t>Selection of Enterprises for Review and Review Procedure  </a:t>
            </a:r>
            <a:endParaRPr lang="en-IN" altLang="en-US" dirty="0">
              <a:ea typeface="Calibri" panose="020F0502020204030204" pitchFamily="34" charset="0"/>
            </a:endParaRPr>
          </a:p>
        </p:txBody>
      </p:sp>
      <p:sp>
        <p:nvSpPr>
          <p:cNvPr id="21507" name="Content Placeholder 2">
            <a:extLst>
              <a:ext uri="{FF2B5EF4-FFF2-40B4-BE49-F238E27FC236}">
                <a16:creationId xmlns:a16="http://schemas.microsoft.com/office/drawing/2014/main" id="{96278AAE-E74D-4F00-8378-69C9FF60A625}"/>
              </a:ext>
            </a:extLst>
          </p:cNvPr>
          <p:cNvSpPr>
            <a:spLocks noGrp="1"/>
          </p:cNvSpPr>
          <p:nvPr>
            <p:ph idx="1"/>
          </p:nvPr>
        </p:nvSpPr>
        <p:spPr>
          <a:xfrm>
            <a:off x="457200" y="990600"/>
            <a:ext cx="11434763" cy="5162550"/>
          </a:xfrm>
        </p:spPr>
        <p:txBody>
          <a:bodyPr/>
          <a:lstStyle/>
          <a:p>
            <a:pPr eaLnBrk="1" hangingPunct="1">
              <a:spcAft>
                <a:spcPct val="0"/>
              </a:spcAft>
            </a:pPr>
            <a:r>
              <a:rPr lang="en-IN" altLang="en-US" sz="2200" b="1" i="1" dirty="0">
                <a:solidFill>
                  <a:schemeClr val="bg1"/>
                </a:solidFill>
                <a:cs typeface="Times New Roman" panose="02020603050405020304" pitchFamily="18" charset="0"/>
              </a:rPr>
              <a:t>Segregation of reviews undertaken by the Board so far                          </a:t>
            </a:r>
            <a:r>
              <a:rPr lang="en-US" altLang="en-US" sz="2400" b="1" i="1" dirty="0">
                <a:solidFill>
                  <a:schemeClr val="bg1"/>
                </a:solidFill>
                <a:cs typeface="Times New Roman" panose="02020603050405020304" pitchFamily="18" charset="0"/>
              </a:rPr>
              <a:t>Review Procedure</a:t>
            </a:r>
            <a:r>
              <a:rPr lang="en-IN" altLang="en-US" sz="2400" b="1" i="1" dirty="0">
                <a:solidFill>
                  <a:schemeClr val="bg1"/>
                </a:solidFill>
                <a:cs typeface="Times New Roman" panose="02020603050405020304" pitchFamily="18" charset="0"/>
              </a:rPr>
              <a:t> </a:t>
            </a:r>
          </a:p>
        </p:txBody>
      </p:sp>
      <p:graphicFrame>
        <p:nvGraphicFramePr>
          <p:cNvPr id="6" name="Chart 5">
            <a:extLst>
              <a:ext uri="{FF2B5EF4-FFF2-40B4-BE49-F238E27FC236}">
                <a16:creationId xmlns:a16="http://schemas.microsoft.com/office/drawing/2014/main" id="{8A4F4FE0-1769-4C56-865B-2E18DEA23A04}"/>
              </a:ext>
            </a:extLst>
          </p:cNvPr>
          <p:cNvGraphicFramePr/>
          <p:nvPr/>
        </p:nvGraphicFramePr>
        <p:xfrm>
          <a:off x="457200" y="1828800"/>
          <a:ext cx="7543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165EAFFB-358A-4DA0-95EB-ADFC15394CA8}"/>
              </a:ext>
            </a:extLst>
          </p:cNvPr>
          <p:cNvSpPr txBox="1"/>
          <p:nvPr/>
        </p:nvSpPr>
        <p:spPr>
          <a:xfrm>
            <a:off x="7381701" y="1828800"/>
            <a:ext cx="4510261" cy="3600986"/>
          </a:xfrm>
          <a:prstGeom prst="rect">
            <a:avLst/>
          </a:prstGeom>
          <a:noFill/>
        </p:spPr>
        <p:txBody>
          <a:bodyPr wrap="square">
            <a:spAutoFit/>
          </a:bodyPr>
          <a:lstStyle/>
          <a:p>
            <a:pPr algn="just" eaLnBrk="1" hangingPunct="1">
              <a:lnSpc>
                <a:spcPct val="90000"/>
              </a:lnSpc>
              <a:buClr>
                <a:schemeClr val="tx2"/>
              </a:buClr>
              <a:defRPr/>
            </a:pPr>
            <a:r>
              <a:rPr lang="en-US" altLang="en-US" sz="2000" b="1" dirty="0">
                <a:solidFill>
                  <a:srgbClr val="2C1600"/>
                </a:solidFill>
                <a:latin typeface="Calibri" panose="020F0502020204030204" pitchFamily="34" charset="0"/>
                <a:cs typeface="Calibri" panose="020F0502020204030204" pitchFamily="34" charset="0"/>
              </a:rPr>
              <a:t>Stage I:</a:t>
            </a:r>
            <a:r>
              <a:rPr lang="en-US" altLang="en-US" sz="2000" dirty="0">
                <a:solidFill>
                  <a:srgbClr val="2C1600"/>
                </a:solidFill>
                <a:latin typeface="Calibri" panose="020F0502020204030204" pitchFamily="34" charset="0"/>
                <a:cs typeface="Calibri" panose="020F0502020204030204" pitchFamily="34" charset="0"/>
              </a:rPr>
              <a:t> by a Chartered Accountant, </a:t>
            </a:r>
            <a:r>
              <a:rPr lang="en-US" altLang="en-US" sz="2000" i="1" dirty="0">
                <a:solidFill>
                  <a:srgbClr val="2C1600"/>
                </a:solidFill>
                <a:latin typeface="Calibri" panose="020F0502020204030204" pitchFamily="34" charset="0"/>
                <a:cs typeface="Calibri" panose="020F0502020204030204" pitchFamily="34" charset="0"/>
              </a:rPr>
              <a:t>Technical Reviewer </a:t>
            </a:r>
          </a:p>
          <a:p>
            <a:pPr algn="just" eaLnBrk="1" hangingPunct="1">
              <a:lnSpc>
                <a:spcPct val="90000"/>
              </a:lnSpc>
              <a:buClr>
                <a:schemeClr val="tx2"/>
              </a:buClr>
              <a:defRPr/>
            </a:pPr>
            <a:r>
              <a:rPr lang="en-US" altLang="en-US" sz="2000" b="1" dirty="0">
                <a:solidFill>
                  <a:srgbClr val="2C1600"/>
                </a:solidFill>
                <a:latin typeface="Calibri" panose="020F0502020204030204" pitchFamily="34" charset="0"/>
                <a:cs typeface="Calibri" panose="020F0502020204030204" pitchFamily="34" charset="0"/>
              </a:rPr>
              <a:t>Stage II:</a:t>
            </a:r>
            <a:r>
              <a:rPr lang="en-US" altLang="en-US" sz="2000" dirty="0">
                <a:solidFill>
                  <a:srgbClr val="2C1600"/>
                </a:solidFill>
                <a:latin typeface="Calibri" panose="020F0502020204030204" pitchFamily="34" charset="0"/>
                <a:cs typeface="Calibri" panose="020F0502020204030204" pitchFamily="34" charset="0"/>
              </a:rPr>
              <a:t> by a group of Chartered   Accountants, generally based at common city, </a:t>
            </a:r>
            <a:r>
              <a:rPr lang="en-US" altLang="en-US" sz="2000" i="1" dirty="0">
                <a:solidFill>
                  <a:srgbClr val="2C1600"/>
                </a:solidFill>
                <a:latin typeface="Calibri" panose="020F0502020204030204" pitchFamily="34" charset="0"/>
                <a:cs typeface="Calibri" panose="020F0502020204030204" pitchFamily="34" charset="0"/>
              </a:rPr>
              <a:t>Financial Reporting  Review Group </a:t>
            </a:r>
          </a:p>
          <a:p>
            <a:pPr algn="just" eaLnBrk="1" hangingPunct="1">
              <a:lnSpc>
                <a:spcPct val="90000"/>
              </a:lnSpc>
              <a:buClr>
                <a:schemeClr val="tx2"/>
              </a:buClr>
              <a:defRPr/>
            </a:pPr>
            <a:r>
              <a:rPr lang="en-US" altLang="en-US" sz="2000" b="1" dirty="0">
                <a:solidFill>
                  <a:srgbClr val="2C1600"/>
                </a:solidFill>
                <a:latin typeface="Calibri" panose="020F0502020204030204" pitchFamily="34" charset="0"/>
                <a:cs typeface="Calibri" panose="020F0502020204030204" pitchFamily="34" charset="0"/>
              </a:rPr>
              <a:t>Stage III:</a:t>
            </a:r>
            <a:r>
              <a:rPr lang="en-US" altLang="en-US" sz="2000" dirty="0">
                <a:solidFill>
                  <a:srgbClr val="2C1600"/>
                </a:solidFill>
                <a:latin typeface="Calibri" panose="020F0502020204030204" pitchFamily="34" charset="0"/>
                <a:cs typeface="Calibri" panose="020F0502020204030204" pitchFamily="34" charset="0"/>
              </a:rPr>
              <a:t> by the </a:t>
            </a:r>
            <a:r>
              <a:rPr lang="en-US" altLang="en-US" sz="2000" i="1" dirty="0">
                <a:solidFill>
                  <a:srgbClr val="2C1600"/>
                </a:solidFill>
                <a:latin typeface="Calibri" panose="020F0502020204030204" pitchFamily="34" charset="0"/>
                <a:cs typeface="Calibri" panose="020F0502020204030204" pitchFamily="34" charset="0"/>
              </a:rPr>
              <a:t>Board</a:t>
            </a:r>
          </a:p>
          <a:p>
            <a:pPr marL="82549" indent="0" algn="just">
              <a:buClr>
                <a:schemeClr val="tx2"/>
              </a:buClr>
              <a:buNone/>
              <a:defRPr/>
            </a:pPr>
            <a:endParaRPr lang="en-US" altLang="en-US" sz="2000" i="1" dirty="0">
              <a:solidFill>
                <a:srgbClr val="2C1600"/>
              </a:solidFill>
              <a:latin typeface="Calibri" panose="020F0502020204030204" pitchFamily="34" charset="0"/>
              <a:cs typeface="Calibri" panose="020F0502020204030204" pitchFamily="34" charset="0"/>
            </a:endParaRPr>
          </a:p>
          <a:p>
            <a:pPr marL="82549" indent="0" algn="just">
              <a:buClr>
                <a:schemeClr val="tx2"/>
              </a:buClr>
              <a:buNone/>
              <a:defRPr/>
            </a:pPr>
            <a:r>
              <a:rPr lang="en-GB" sz="2000" dirty="0">
                <a:solidFill>
                  <a:srgbClr val="2C1600"/>
                </a:solidFill>
                <a:latin typeface="Calibri" panose="020F0502020204030204" pitchFamily="34" charset="0"/>
                <a:cs typeface="Calibri" panose="020F0502020204030204" pitchFamily="34" charset="0"/>
              </a:rPr>
              <a:t>FRRB is associated with an empanelled team of </a:t>
            </a:r>
            <a:r>
              <a:rPr lang="en-GB" sz="2000" i="1" dirty="0">
                <a:solidFill>
                  <a:srgbClr val="2C1600"/>
                </a:solidFill>
                <a:latin typeface="Calibri" panose="020F0502020204030204" pitchFamily="34" charset="0"/>
                <a:cs typeface="Calibri" panose="020F0502020204030204" pitchFamily="34" charset="0"/>
              </a:rPr>
              <a:t>more than 500 reputed senior professional members </a:t>
            </a:r>
            <a:r>
              <a:rPr lang="en-GB" sz="2000" dirty="0">
                <a:solidFill>
                  <a:srgbClr val="2C1600"/>
                </a:solidFill>
                <a:latin typeface="Calibri" panose="020F0502020204030204" pitchFamily="34" charset="0"/>
                <a:cs typeface="Calibri" panose="020F0502020204030204" pitchFamily="34" charset="0"/>
              </a:rPr>
              <a:t>(as TRs and member of FRRG) across the country to undertake review of cases. </a:t>
            </a:r>
          </a:p>
        </p:txBody>
      </p:sp>
    </p:spTree>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FBF6AD23-A846-46C8-8FD9-31024D76D11C}"/>
              </a:ext>
            </a:extLst>
          </p:cNvPr>
          <p:cNvSpPr>
            <a:spLocks noGrp="1"/>
          </p:cNvSpPr>
          <p:nvPr>
            <p:ph type="title"/>
          </p:nvPr>
        </p:nvSpPr>
        <p:spPr>
          <a:xfrm>
            <a:off x="876300" y="77788"/>
            <a:ext cx="8934450" cy="531812"/>
          </a:xfrm>
        </p:spPr>
        <p:txBody>
          <a:bodyPr>
            <a:normAutofit/>
          </a:bodyPr>
          <a:lstStyle/>
          <a:p>
            <a:pPr algn="l" eaLnBrk="1" hangingPunct="1"/>
            <a:r>
              <a:rPr lang="en-IN" dirty="0"/>
              <a:t>Reviewed reports</a:t>
            </a:r>
            <a:endParaRPr lang="en-IN" altLang="en-US" dirty="0"/>
          </a:p>
        </p:txBody>
      </p:sp>
      <p:graphicFrame>
        <p:nvGraphicFramePr>
          <p:cNvPr id="6" name="Chart 5">
            <a:extLst>
              <a:ext uri="{FF2B5EF4-FFF2-40B4-BE49-F238E27FC236}">
                <a16:creationId xmlns:a16="http://schemas.microsoft.com/office/drawing/2014/main" id="{6135F5ED-9EDC-4637-88F6-B0C1A4952B56}"/>
              </a:ext>
            </a:extLst>
          </p:cNvPr>
          <p:cNvGraphicFramePr/>
          <p:nvPr>
            <p:extLst>
              <p:ext uri="{D42A27DB-BD31-4B8C-83A1-F6EECF244321}">
                <p14:modId xmlns:p14="http://schemas.microsoft.com/office/powerpoint/2010/main" val="3601576034"/>
              </p:ext>
            </p:extLst>
          </p:nvPr>
        </p:nvGraphicFramePr>
        <p:xfrm>
          <a:off x="647700" y="1828800"/>
          <a:ext cx="10579100" cy="431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EDEBF-715D-4898-B642-8483FD62B416}"/>
              </a:ext>
            </a:extLst>
          </p:cNvPr>
          <p:cNvSpPr>
            <a:spLocks noGrp="1"/>
          </p:cNvSpPr>
          <p:nvPr>
            <p:ph type="title"/>
          </p:nvPr>
        </p:nvSpPr>
        <p:spPr>
          <a:xfrm>
            <a:off x="842963" y="77788"/>
            <a:ext cx="8967787" cy="531812"/>
          </a:xfrm>
        </p:spPr>
        <p:txBody>
          <a:bodyPr rtlCol="0">
            <a:noAutofit/>
          </a:bodyPr>
          <a:lstStyle/>
          <a:p>
            <a:pPr algn="l" eaLnBrk="1" fontAlgn="auto" hangingPunct="1">
              <a:lnSpc>
                <a:spcPct val="90000"/>
              </a:lnSpc>
              <a:spcAft>
                <a:spcPts val="0"/>
              </a:spcAft>
              <a:defRPr/>
            </a:pPr>
            <a:r>
              <a:rPr lang="en-US" altLang="en-US" sz="2400" dirty="0">
                <a:effectLst>
                  <a:outerShdw blurRad="38100" dist="38100" dir="2700000" algn="tl">
                    <a:srgbClr val="000000">
                      <a:alpha val="43137"/>
                    </a:srgbClr>
                  </a:outerShdw>
                </a:effectLst>
                <a:ea typeface="+mn-ea"/>
              </a:rPr>
              <a:t>Review outcome</a:t>
            </a:r>
            <a:r>
              <a:rPr lang="en-US" altLang="en-US" sz="2400" dirty="0">
                <a:ea typeface="+mn-ea"/>
              </a:rPr>
              <a:t> </a:t>
            </a:r>
          </a:p>
        </p:txBody>
      </p:sp>
      <p:sp>
        <p:nvSpPr>
          <p:cNvPr id="27651" name="Rectangle 3">
            <a:extLst>
              <a:ext uri="{FF2B5EF4-FFF2-40B4-BE49-F238E27FC236}">
                <a16:creationId xmlns:a16="http://schemas.microsoft.com/office/drawing/2014/main" id="{E5F1D873-D585-4B61-8C2A-9C31F1617AD7}"/>
              </a:ext>
            </a:extLst>
          </p:cNvPr>
          <p:cNvSpPr txBox="1">
            <a:spLocks noChangeArrowheads="1"/>
          </p:cNvSpPr>
          <p:nvPr/>
        </p:nvSpPr>
        <p:spPr bwMode="auto">
          <a:xfrm>
            <a:off x="355600" y="1003300"/>
            <a:ext cx="11434763"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None/>
              <a:defRPr/>
            </a:pPr>
            <a:r>
              <a:rPr lang="en-IN" altLang="en-US" sz="2400" b="1" dirty="0">
                <a:solidFill>
                  <a:schemeClr val="accent5">
                    <a:lumMod val="50000"/>
                  </a:schemeClr>
                </a:solidFill>
                <a:effectLst>
                  <a:outerShdw blurRad="38100" dist="38100" dir="2700000" algn="tl">
                    <a:srgbClr val="000000">
                      <a:alpha val="43137"/>
                    </a:srgbClr>
                  </a:outerShdw>
                </a:effectLst>
                <a:cs typeface="Times New Roman" pitchFamily="18" charset="0"/>
              </a:rPr>
              <a:t>Total Review: 956 Reports; 160 to DC, 154 to Regulators, 35 to ECI and  599 advisories </a:t>
            </a:r>
            <a:endParaRPr lang="en-US" altLang="en-US" sz="2400" b="1" dirty="0">
              <a:solidFill>
                <a:schemeClr val="accent5">
                  <a:lumMod val="50000"/>
                </a:schemeClr>
              </a:solidFill>
              <a:effectLst>
                <a:outerShdw blurRad="38100" dist="38100" dir="2700000" algn="tl">
                  <a:srgbClr val="000000">
                    <a:alpha val="43137"/>
                  </a:srgbClr>
                </a:outerShdw>
              </a:effectLst>
              <a:cs typeface="Times New Roman" pitchFamily="18" charset="0"/>
            </a:endParaRPr>
          </a:p>
        </p:txBody>
      </p:sp>
      <p:graphicFrame>
        <p:nvGraphicFramePr>
          <p:cNvPr id="27652" name="Chart 7">
            <a:extLst>
              <a:ext uri="{FF2B5EF4-FFF2-40B4-BE49-F238E27FC236}">
                <a16:creationId xmlns:a16="http://schemas.microsoft.com/office/drawing/2014/main" id="{3F31D99B-0D93-499D-A0A9-AF64C9C5D87B}"/>
              </a:ext>
            </a:extLst>
          </p:cNvPr>
          <p:cNvGraphicFramePr>
            <a:graphicFrameLocks/>
          </p:cNvGraphicFramePr>
          <p:nvPr/>
        </p:nvGraphicFramePr>
        <p:xfrm>
          <a:off x="1295400" y="1600200"/>
          <a:ext cx="8610600" cy="4572000"/>
        </p:xfrm>
        <a:graphic>
          <a:graphicData uri="http://schemas.openxmlformats.org/presentationml/2006/ole">
            <mc:AlternateContent xmlns:mc="http://schemas.openxmlformats.org/markup-compatibility/2006">
              <mc:Choice xmlns:v="urn:schemas-microsoft-com:vml" Requires="v">
                <p:oleObj r:id="rId3" imgW="7541406" imgH="4572396" progId="Excel.Chart.8">
                  <p:embed/>
                </p:oleObj>
              </mc:Choice>
              <mc:Fallback>
                <p:oleObj r:id="rId3" imgW="7541406" imgH="4572396" progId="Excel.Chart.8">
                  <p:embed/>
                  <p:pic>
                    <p:nvPicPr>
                      <p:cNvPr id="27652" name="Chart 7">
                        <a:extLst>
                          <a:ext uri="{FF2B5EF4-FFF2-40B4-BE49-F238E27FC236}">
                            <a16:creationId xmlns:a16="http://schemas.microsoft.com/office/drawing/2014/main" id="{3F31D99B-0D93-499D-A0A9-AF64C9C5D87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600200"/>
                        <a:ext cx="8610600" cy="4572000"/>
                      </a:xfrm>
                      <a:prstGeom prst="rect">
                        <a:avLst/>
                      </a:prstGeom>
                      <a:noFill/>
                      <a:ln>
                        <a:noFill/>
                      </a:ln>
                    </p:spPr>
                  </p:pic>
                </p:oleObj>
              </mc:Fallback>
            </mc:AlternateContent>
          </a:graphicData>
        </a:graphic>
      </p:graphicFrame>
    </p:spTree>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2DEFA590-28FA-4D2A-8EEE-26E0F194C1CA}"/>
              </a:ext>
            </a:extLst>
          </p:cNvPr>
          <p:cNvSpPr>
            <a:spLocks noGrp="1"/>
          </p:cNvSpPr>
          <p:nvPr>
            <p:ph type="title"/>
          </p:nvPr>
        </p:nvSpPr>
        <p:spPr>
          <a:xfrm>
            <a:off x="842963" y="77788"/>
            <a:ext cx="8967787" cy="531812"/>
          </a:xfrm>
        </p:spPr>
        <p:txBody>
          <a:bodyPr>
            <a:normAutofit fontScale="90000"/>
          </a:bodyPr>
          <a:lstStyle/>
          <a:p>
            <a:pPr algn="l" eaLnBrk="1" hangingPunct="1">
              <a:lnSpc>
                <a:spcPct val="90000"/>
              </a:lnSpc>
            </a:pPr>
            <a:r>
              <a:rPr lang="en-IN" altLang="en-US">
                <a:ea typeface="Calibri" panose="020F0502020204030204" pitchFamily="34" charset="0"/>
              </a:rPr>
              <a:t>At a Glance: Non-compliances Observed by the Board During the Course Review </a:t>
            </a:r>
            <a:endParaRPr lang="en-US" altLang="en-US">
              <a:ea typeface="Calibri" panose="020F0502020204030204" pitchFamily="34" charset="0"/>
            </a:endParaRPr>
          </a:p>
        </p:txBody>
      </p:sp>
      <p:graphicFrame>
        <p:nvGraphicFramePr>
          <p:cNvPr id="9" name="Chart 8">
            <a:extLst>
              <a:ext uri="{FF2B5EF4-FFF2-40B4-BE49-F238E27FC236}">
                <a16:creationId xmlns:a16="http://schemas.microsoft.com/office/drawing/2014/main" id="{2002A09C-845C-4631-B02B-251FFE30B03A}"/>
              </a:ext>
            </a:extLst>
          </p:cNvPr>
          <p:cNvGraphicFramePr/>
          <p:nvPr/>
        </p:nvGraphicFramePr>
        <p:xfrm>
          <a:off x="0" y="876300"/>
          <a:ext cx="12052300" cy="4610100"/>
        </p:xfrm>
        <a:graphic>
          <a:graphicData uri="http://schemas.openxmlformats.org/drawingml/2006/chart">
            <c:chart xmlns:c="http://schemas.openxmlformats.org/drawingml/2006/chart" xmlns:r="http://schemas.openxmlformats.org/officeDocument/2006/relationships" r:id="rId3"/>
          </a:graphicData>
        </a:graphic>
      </p:graphicFrame>
      <p:sp>
        <p:nvSpPr>
          <p:cNvPr id="23556" name="Content Placeholder 2">
            <a:extLst>
              <a:ext uri="{FF2B5EF4-FFF2-40B4-BE49-F238E27FC236}">
                <a16:creationId xmlns:a16="http://schemas.microsoft.com/office/drawing/2014/main" id="{123FE8A8-C92D-42F8-9E9A-9C4A637A1D29}"/>
              </a:ext>
            </a:extLst>
          </p:cNvPr>
          <p:cNvSpPr txBox="1">
            <a:spLocks/>
          </p:cNvSpPr>
          <p:nvPr/>
        </p:nvSpPr>
        <p:spPr bwMode="auto">
          <a:xfrm>
            <a:off x="762000" y="5486400"/>
            <a:ext cx="10515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ts val="1200"/>
              </a:spcBef>
              <a:buClr>
                <a:srgbClr val="00B0F0"/>
              </a:buClr>
              <a:buFont typeface="Arial" panose="020B0604020202020204" pitchFamily="34" charset="0"/>
              <a:buNone/>
            </a:pPr>
            <a:r>
              <a:rPr lang="en-IN" altLang="en-US" sz="1800" b="1" dirty="0">
                <a:latin typeface="Calibri" panose="020F0502020204030204" pitchFamily="34" charset="0"/>
                <a:ea typeface="Calibri" panose="020F0502020204030204" pitchFamily="34" charset="0"/>
                <a:cs typeface="Calibri" panose="020F0502020204030204" pitchFamily="34" charset="0"/>
              </a:rPr>
              <a:t>Detailed observations are available in </a:t>
            </a:r>
            <a:r>
              <a:rPr lang="en-IN" altLang="en-US" sz="2000" b="1" dirty="0">
                <a:solidFill>
                  <a:srgbClr val="FF0000"/>
                </a:solidFill>
                <a:latin typeface="Calibri" panose="020F0502020204030204" pitchFamily="34" charset="0"/>
                <a:ea typeface="Calibri" panose="020F0502020204030204" pitchFamily="34" charset="0"/>
                <a:cs typeface="Calibri" panose="020F0502020204030204" pitchFamily="34" charset="0"/>
              </a:rPr>
              <a:t>“Study on Compliance of Financial Reporting Requirements, Volume III”</a:t>
            </a:r>
            <a:r>
              <a:rPr lang="en-IN" altLang="en-US" sz="1800" b="1" dirty="0">
                <a:latin typeface="Calibri" panose="020F0502020204030204" pitchFamily="34" charset="0"/>
                <a:ea typeface="Calibri" panose="020F0502020204030204" pitchFamily="34" charset="0"/>
                <a:cs typeface="Calibri" panose="020F0502020204030204" pitchFamily="34" charset="0"/>
              </a:rPr>
              <a:t> at </a:t>
            </a:r>
            <a:r>
              <a:rPr lang="en-IN" altLang="en-US" sz="1800" dirty="0">
                <a:latin typeface="Calibri" panose="020F0502020204030204" pitchFamily="34" charset="0"/>
                <a:ea typeface="Calibri" panose="020F0502020204030204" pitchFamily="34" charset="0"/>
                <a:cs typeface="Calibri" panose="020F0502020204030204" pitchFamily="34" charset="0"/>
                <a:hlinkClick r:id="rId4"/>
              </a:rPr>
              <a:t>https://resource.cdn.icai.org/49152frrb32877.pdf</a:t>
            </a:r>
            <a:endParaRPr lang="en-IN" altLang="en-US" sz="18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FC7E79AC-B10D-40B5-AAED-2C7CA3C6ABBC}"/>
              </a:ext>
            </a:extLst>
          </p:cNvPr>
          <p:cNvSpPr>
            <a:spLocks noGrp="1"/>
          </p:cNvSpPr>
          <p:nvPr>
            <p:ph type="title"/>
          </p:nvPr>
        </p:nvSpPr>
        <p:spPr>
          <a:xfrm>
            <a:off x="842963" y="77788"/>
            <a:ext cx="8967787" cy="531812"/>
          </a:xfrm>
        </p:spPr>
        <p:txBody>
          <a:bodyPr>
            <a:normAutofit fontScale="90000"/>
          </a:bodyPr>
          <a:lstStyle/>
          <a:p>
            <a:pPr algn="l" eaLnBrk="1" hangingPunct="1">
              <a:lnSpc>
                <a:spcPct val="90000"/>
              </a:lnSpc>
            </a:pPr>
            <a:r>
              <a:rPr lang="en-IN" altLang="en-US" dirty="0">
                <a:ea typeface="Calibri" panose="020F0502020204030204" pitchFamily="34" charset="0"/>
              </a:rPr>
              <a:t>At a Glance: Non-compliances Observed by the Board During the Course Review </a:t>
            </a:r>
            <a:endParaRPr lang="en-US" altLang="en-US" dirty="0">
              <a:ea typeface="Calibri" panose="020F0502020204030204" pitchFamily="34" charset="0"/>
            </a:endParaRPr>
          </a:p>
        </p:txBody>
      </p:sp>
      <p:sp>
        <p:nvSpPr>
          <p:cNvPr id="29699" name="Content Placeholder 2">
            <a:extLst>
              <a:ext uri="{FF2B5EF4-FFF2-40B4-BE49-F238E27FC236}">
                <a16:creationId xmlns:a16="http://schemas.microsoft.com/office/drawing/2014/main" id="{4718F566-BFA2-4B93-ABFD-57156F676703}"/>
              </a:ext>
            </a:extLst>
          </p:cNvPr>
          <p:cNvSpPr txBox="1">
            <a:spLocks/>
          </p:cNvSpPr>
          <p:nvPr/>
        </p:nvSpPr>
        <p:spPr bwMode="auto">
          <a:xfrm>
            <a:off x="762000" y="5486400"/>
            <a:ext cx="10820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1200"/>
              </a:spcBef>
              <a:buClr>
                <a:srgbClr val="00B0F0"/>
              </a:buClr>
              <a:buFont typeface="Arial" panose="020B0604020202020204" pitchFamily="34" charset="0"/>
              <a:buNone/>
            </a:pPr>
            <a:r>
              <a:rPr lang="en-IN" altLang="en-US" sz="1800" b="1" dirty="0">
                <a:ea typeface="Calibri" panose="020F0502020204030204" pitchFamily="34" charset="0"/>
                <a:cs typeface="Calibri" panose="020F0502020204030204" pitchFamily="34" charset="0"/>
              </a:rPr>
              <a:t>Detailed observations are available in “Study on Compliance of Financial Reporting Requirements </a:t>
            </a:r>
            <a:r>
              <a:rPr lang="en-IN" altLang="en-US" sz="2000" b="1" dirty="0">
                <a:solidFill>
                  <a:srgbClr val="FF0000"/>
                </a:solidFill>
                <a:ea typeface="Calibri" panose="020F0502020204030204" pitchFamily="34" charset="0"/>
                <a:cs typeface="Calibri" panose="020F0502020204030204" pitchFamily="34" charset="0"/>
              </a:rPr>
              <a:t>(</a:t>
            </a:r>
            <a:r>
              <a:rPr lang="en-IN" altLang="en-US" sz="2000" b="1" dirty="0" err="1">
                <a:solidFill>
                  <a:srgbClr val="FF0000"/>
                </a:solidFill>
                <a:ea typeface="Calibri" panose="020F0502020204030204" pitchFamily="34" charset="0"/>
                <a:cs typeface="Calibri" panose="020F0502020204030204" pitchFamily="34" charset="0"/>
              </a:rPr>
              <a:t>Ind</a:t>
            </a:r>
            <a:r>
              <a:rPr lang="en-IN" altLang="en-US" sz="2000" b="1" dirty="0">
                <a:solidFill>
                  <a:srgbClr val="FF0000"/>
                </a:solidFill>
                <a:ea typeface="Calibri" panose="020F0502020204030204" pitchFamily="34" charset="0"/>
                <a:cs typeface="Calibri" panose="020F0502020204030204" pitchFamily="34" charset="0"/>
              </a:rPr>
              <a:t> AS Frame work) </a:t>
            </a:r>
            <a:r>
              <a:rPr lang="en-IN" altLang="en-US" sz="1800" b="1" dirty="0">
                <a:ea typeface="Calibri" panose="020F0502020204030204" pitchFamily="34" charset="0"/>
                <a:cs typeface="Calibri" panose="020F0502020204030204" pitchFamily="34" charset="0"/>
              </a:rPr>
              <a:t>at </a:t>
            </a:r>
            <a:r>
              <a:rPr lang="en-IN" altLang="en-US" sz="1800" b="1" dirty="0">
                <a:ea typeface="Calibri" panose="020F0502020204030204" pitchFamily="34" charset="0"/>
                <a:cs typeface="Calibri" panose="020F0502020204030204" pitchFamily="34" charset="0"/>
                <a:hlinkClick r:id="rId3"/>
              </a:rPr>
              <a:t>https://resource.cdn.icai.org/63107frrb51062.pdf</a:t>
            </a:r>
            <a:r>
              <a:rPr lang="en-IN" altLang="en-US" sz="1800" b="1" dirty="0">
                <a:ea typeface="Calibri" panose="020F0502020204030204" pitchFamily="34" charset="0"/>
                <a:cs typeface="Calibri" panose="020F0502020204030204" pitchFamily="34" charset="0"/>
              </a:rPr>
              <a:t> </a:t>
            </a:r>
            <a:endParaRPr lang="en-IN" altLang="en-US" sz="1800" dirty="0">
              <a:ea typeface="Calibri" panose="020F0502020204030204" pitchFamily="34" charset="0"/>
              <a:cs typeface="Calibri" panose="020F0502020204030204" pitchFamily="34" charset="0"/>
            </a:endParaRPr>
          </a:p>
        </p:txBody>
      </p:sp>
      <p:graphicFrame>
        <p:nvGraphicFramePr>
          <p:cNvPr id="5" name="Chart 4">
            <a:extLst>
              <a:ext uri="{FF2B5EF4-FFF2-40B4-BE49-F238E27FC236}">
                <a16:creationId xmlns:a16="http://schemas.microsoft.com/office/drawing/2014/main" id="{D1463D7D-8E1A-45A7-9A24-BA44842BE967}"/>
              </a:ext>
            </a:extLst>
          </p:cNvPr>
          <p:cNvGraphicFramePr/>
          <p:nvPr/>
        </p:nvGraphicFramePr>
        <p:xfrm>
          <a:off x="0" y="850900"/>
          <a:ext cx="12192000" cy="44323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p:fad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Override13.xml.rels><?xml version="1.0" encoding="UTF-8" standalone="yes"?>
<Relationships xmlns="http://schemas.openxmlformats.org/package/2006/relationships"><Relationship Id="rId1" Type="http://schemas.openxmlformats.org/officeDocument/2006/relationships/image" Target="../media/image20.jpeg"/></Relationships>
</file>

<file path=ppt/theme/_rels/themeOverride6.xml.rels><?xml version="1.0" encoding="UTF-8" standalone="yes"?>
<Relationships xmlns="http://schemas.openxmlformats.org/package/2006/relationships"><Relationship Id="rId1" Type="http://schemas.openxmlformats.org/officeDocument/2006/relationships/image" Target="../media/image18.jpeg"/></Relationships>
</file>

<file path=ppt/theme/theme1.xml><?xml version="1.0" encoding="utf-8"?>
<a:theme xmlns:a="http://schemas.openxmlformats.org/drawingml/2006/main" name="Angles">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4513</TotalTime>
  <Words>27401</Words>
  <Application>Microsoft Macintosh PowerPoint</Application>
  <PresentationFormat>Widescreen</PresentationFormat>
  <Paragraphs>1454</Paragraphs>
  <Slides>94</Slides>
  <Notes>57</Notes>
  <HiddenSlides>0</HiddenSlides>
  <MMClips>0</MMClips>
  <ScaleCrop>false</ScaleCrop>
  <HeadingPairs>
    <vt:vector size="8" baseType="variant">
      <vt:variant>
        <vt:lpstr>Fonts Used</vt:lpstr>
      </vt:variant>
      <vt:variant>
        <vt:i4>20</vt:i4>
      </vt:variant>
      <vt:variant>
        <vt:lpstr>Theme</vt:lpstr>
      </vt:variant>
      <vt:variant>
        <vt:i4>1</vt:i4>
      </vt:variant>
      <vt:variant>
        <vt:lpstr>Embedded OLE Servers</vt:lpstr>
      </vt:variant>
      <vt:variant>
        <vt:i4>1</vt:i4>
      </vt:variant>
      <vt:variant>
        <vt:lpstr>Slide Titles</vt:lpstr>
      </vt:variant>
      <vt:variant>
        <vt:i4>94</vt:i4>
      </vt:variant>
    </vt:vector>
  </HeadingPairs>
  <TitlesOfParts>
    <vt:vector size="116" baseType="lpstr">
      <vt:lpstr>Adobe Gothic Std B</vt:lpstr>
      <vt:lpstr>Arial</vt:lpstr>
      <vt:lpstr>Arial Narrow</vt:lpstr>
      <vt:lpstr>ArialNarrow</vt:lpstr>
      <vt:lpstr>Avenir LT Std 55 Roman</vt:lpstr>
      <vt:lpstr>Calibri</vt:lpstr>
      <vt:lpstr>Century Gothic</vt:lpstr>
      <vt:lpstr>Courier New</vt:lpstr>
      <vt:lpstr>Franklin Gothic Book</vt:lpstr>
      <vt:lpstr>Franklin Gothic Medium</vt:lpstr>
      <vt:lpstr>inherit</vt:lpstr>
      <vt:lpstr>Lato Light</vt:lpstr>
      <vt:lpstr>Nunito</vt:lpstr>
      <vt:lpstr>Poppins</vt:lpstr>
      <vt:lpstr>Segoe UI</vt:lpstr>
      <vt:lpstr>Symbol</vt:lpstr>
      <vt:lpstr>Times New Roman</vt:lpstr>
      <vt:lpstr>Trebuchet MS</vt:lpstr>
      <vt:lpstr>TwitterChirp</vt:lpstr>
      <vt:lpstr>Wingdings</vt:lpstr>
      <vt:lpstr>Angles</vt:lpstr>
      <vt:lpstr>Excel.Chart.8</vt:lpstr>
      <vt:lpstr>PowerPoint Presentation</vt:lpstr>
      <vt:lpstr>PowerPoint Presentation</vt:lpstr>
      <vt:lpstr>PowerPoint Presentation</vt:lpstr>
      <vt:lpstr>PowerPoint Presentation</vt:lpstr>
      <vt:lpstr>PowerPoint Presentation</vt:lpstr>
      <vt:lpstr>SQC 1 replacement….</vt:lpstr>
      <vt:lpstr>PowerPoint Presentation</vt:lpstr>
      <vt:lpstr>Overall Trend (FY 2012-13 to FY 2021-22) </vt:lpstr>
      <vt:lpstr>Audit Quality Reviews  : FY 2021-22</vt:lpstr>
      <vt:lpstr>PowerPoint Presentation</vt:lpstr>
      <vt:lpstr>Action Taken Based on Review</vt:lpstr>
      <vt:lpstr>  FINANCIAL REPORTING REVIEW BOARD</vt:lpstr>
      <vt:lpstr>PowerPoint Presentation</vt:lpstr>
      <vt:lpstr>National Financial Reporting Authority (‘NFRA’)</vt:lpstr>
      <vt:lpstr>Non compliance with Indian Accounting Standards</vt:lpstr>
      <vt:lpstr> </vt:lpstr>
      <vt:lpstr>Non compliance with Indian Accounting Standards </vt:lpstr>
      <vt:lpstr>Key Observations in AQRR by NFRA</vt:lpstr>
      <vt:lpstr>Key Observations in AQRR by NFRA</vt:lpstr>
      <vt:lpstr>Key Observations in AQRR by NFRA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 2012 to 2020 </vt:lpstr>
      <vt:lpstr>Audit Quality Reviews - Key statistics (FY 2019-20)</vt:lpstr>
      <vt:lpstr>% of Reviewed Audit Firms having Observations on Standards on Auditing (SA) in FY 2019-20</vt:lpstr>
      <vt:lpstr>% of Entities having Observations on Accounting Standards (AS) for reviews conducted in FY 2019-20</vt:lpstr>
      <vt:lpstr>Selection of Enterprises for Review and Review Procedure  </vt:lpstr>
      <vt:lpstr>Reviewed reports</vt:lpstr>
      <vt:lpstr>Review outcome </vt:lpstr>
      <vt:lpstr>At a Glance: Non-compliances Observed by the Board During the Course Review </vt:lpstr>
      <vt:lpstr>At a Glance: Non-compliances Observed by the Board During the Course Review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 P Vijay Kumar</cp:lastModifiedBy>
  <cp:revision>308</cp:revision>
  <cp:lastPrinted>2020-06-23T17:41:15Z</cp:lastPrinted>
  <dcterms:created xsi:type="dcterms:W3CDTF">2020-05-23T06:05:53Z</dcterms:created>
  <dcterms:modified xsi:type="dcterms:W3CDTF">2023-08-12T05:52:16Z</dcterms:modified>
</cp:coreProperties>
</file>