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85" r:id="rId4"/>
    <p:sldId id="307" r:id="rId5"/>
    <p:sldId id="288" r:id="rId6"/>
    <p:sldId id="308" r:id="rId7"/>
    <p:sldId id="289" r:id="rId8"/>
    <p:sldId id="286" r:id="rId9"/>
    <p:sldId id="290" r:id="rId10"/>
    <p:sldId id="800" r:id="rId11"/>
    <p:sldId id="291" r:id="rId12"/>
    <p:sldId id="304" r:id="rId13"/>
    <p:sldId id="802" r:id="rId14"/>
    <p:sldId id="292" r:id="rId15"/>
    <p:sldId id="293" r:id="rId16"/>
    <p:sldId id="294" r:id="rId17"/>
    <p:sldId id="299" r:id="rId18"/>
    <p:sldId id="300" r:id="rId19"/>
    <p:sldId id="296" r:id="rId20"/>
    <p:sldId id="297" r:id="rId21"/>
    <p:sldId id="298" r:id="rId22"/>
    <p:sldId id="302" r:id="rId23"/>
    <p:sldId id="301" r:id="rId24"/>
    <p:sldId id="303" r:id="rId25"/>
    <p:sldId id="799" r:id="rId26"/>
    <p:sldId id="801"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1" d="100"/>
          <a:sy n="61" d="100"/>
        </p:scale>
        <p:origin x="84" y="1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en-US"/>
              <a:t>Click to edit Master title style</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AF5FDE1D-A3C5-4FC9-8100-B049C17F4A06}" type="datetimeFigureOut">
              <a:rPr lang="en-IN" smtClean="0"/>
              <a:t>03-08-2023</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354BEF00-DCD9-48E6-972D-0B811FA61BB1}" type="slidenum">
              <a:rPr lang="en-IN" smtClean="0"/>
              <a:t>‹#›</a:t>
            </a:fld>
            <a:endParaRPr lang="en-IN"/>
          </a:p>
        </p:txBody>
      </p:sp>
    </p:spTree>
    <p:extLst>
      <p:ext uri="{BB962C8B-B14F-4D97-AF65-F5344CB8AC3E}">
        <p14:creationId xmlns:p14="http://schemas.microsoft.com/office/powerpoint/2010/main" val="3841067757"/>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F5FDE1D-A3C5-4FC9-8100-B049C17F4A06}" type="datetimeFigureOut">
              <a:rPr lang="en-IN" smtClean="0"/>
              <a:t>03-08-2023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354BEF00-DCD9-48E6-972D-0B811FA61BB1}" type="slidenum">
              <a:rPr lang="en-IN" smtClean="0"/>
              <a:t>‹#›</a:t>
            </a:fld>
            <a:endParaRPr lang="en-IN"/>
          </a:p>
        </p:txBody>
      </p:sp>
    </p:spTree>
    <p:extLst>
      <p:ext uri="{BB962C8B-B14F-4D97-AF65-F5344CB8AC3E}">
        <p14:creationId xmlns:p14="http://schemas.microsoft.com/office/powerpoint/2010/main" val="28490362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F5FDE1D-A3C5-4FC9-8100-B049C17F4A06}" type="datetimeFigureOut">
              <a:rPr lang="en-IN" smtClean="0"/>
              <a:t>03-08-2023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354BEF00-DCD9-48E6-972D-0B811FA61BB1}" type="slidenum">
              <a:rPr lang="en-IN" smtClean="0"/>
              <a:t>‹#›</a:t>
            </a:fld>
            <a:endParaRPr lang="en-IN"/>
          </a:p>
        </p:txBody>
      </p:sp>
    </p:spTree>
    <p:extLst>
      <p:ext uri="{BB962C8B-B14F-4D97-AF65-F5344CB8AC3E}">
        <p14:creationId xmlns:p14="http://schemas.microsoft.com/office/powerpoint/2010/main" val="19205370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F5FDE1D-A3C5-4FC9-8100-B049C17F4A06}" type="datetimeFigureOut">
              <a:rPr lang="en-IN" smtClean="0"/>
              <a:t>03-08-2023</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354BEF00-DCD9-48E6-972D-0B811FA61BB1}" type="slidenum">
              <a:rPr lang="en-IN" smtClean="0"/>
              <a:t>‹#›</a:t>
            </a:fld>
            <a:endParaRPr lang="en-IN"/>
          </a:p>
        </p:txBody>
      </p:sp>
    </p:spTree>
    <p:extLst>
      <p:ext uri="{BB962C8B-B14F-4D97-AF65-F5344CB8AC3E}">
        <p14:creationId xmlns:p14="http://schemas.microsoft.com/office/powerpoint/2010/main" val="22633530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en-US"/>
              <a:t>Click to edit Master title style</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Date Placeholder 6"/>
          <p:cNvSpPr>
            <a:spLocks noGrp="1"/>
          </p:cNvSpPr>
          <p:nvPr>
            <p:ph type="dt" sz="half" idx="10"/>
          </p:nvPr>
        </p:nvSpPr>
        <p:spPr/>
        <p:txBody>
          <a:bodyPr/>
          <a:lstStyle/>
          <a:p>
            <a:fld id="{AF5FDE1D-A3C5-4FC9-8100-B049C17F4A06}" type="datetimeFigureOut">
              <a:rPr lang="en-IN" smtClean="0"/>
              <a:t>03-08-2023</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354BEF00-DCD9-48E6-972D-0B811FA61BB1}" type="slidenum">
              <a:rPr lang="en-IN" smtClean="0"/>
              <a:t>‹#›</a:t>
            </a:fld>
            <a:endParaRPr lang="en-IN"/>
          </a:p>
        </p:txBody>
      </p:sp>
    </p:spTree>
    <p:extLst>
      <p:ext uri="{BB962C8B-B14F-4D97-AF65-F5344CB8AC3E}">
        <p14:creationId xmlns:p14="http://schemas.microsoft.com/office/powerpoint/2010/main" val="2268416054"/>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AF5FDE1D-A3C5-4FC9-8100-B049C17F4A06}" type="datetimeFigureOut">
              <a:rPr lang="en-IN" smtClean="0"/>
              <a:t>03-08-2023</a:t>
            </a:fld>
            <a:endParaRPr lang="en-IN"/>
          </a:p>
        </p:txBody>
      </p:sp>
      <p:sp>
        <p:nvSpPr>
          <p:cNvPr id="9" name="Footer Placeholder 8"/>
          <p:cNvSpPr>
            <a:spLocks noGrp="1"/>
          </p:cNvSpPr>
          <p:nvPr>
            <p:ph type="ftr" sz="quarter" idx="11"/>
          </p:nvPr>
        </p:nvSpPr>
        <p:spPr/>
        <p:txBody>
          <a:bodyPr/>
          <a:lstStyle/>
          <a:p>
            <a:endParaRPr lang="en-IN"/>
          </a:p>
        </p:txBody>
      </p:sp>
      <p:sp>
        <p:nvSpPr>
          <p:cNvPr id="10" name="Slide Number Placeholder 9"/>
          <p:cNvSpPr>
            <a:spLocks noGrp="1"/>
          </p:cNvSpPr>
          <p:nvPr>
            <p:ph type="sldNum" sz="quarter" idx="12"/>
          </p:nvPr>
        </p:nvSpPr>
        <p:spPr/>
        <p:txBody>
          <a:bodyPr/>
          <a:lstStyle/>
          <a:p>
            <a:fld id="{354BEF00-DCD9-48E6-972D-0B811FA61BB1}" type="slidenum">
              <a:rPr lang="en-IN" smtClean="0"/>
              <a:t>‹#›</a:t>
            </a:fld>
            <a:endParaRPr lang="en-IN"/>
          </a:p>
        </p:txBody>
      </p:sp>
    </p:spTree>
    <p:extLst>
      <p:ext uri="{BB962C8B-B14F-4D97-AF65-F5344CB8AC3E}">
        <p14:creationId xmlns:p14="http://schemas.microsoft.com/office/powerpoint/2010/main" val="9454728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583436" y="3143250"/>
            <a:ext cx="4270248" cy="25967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p:cNvSpPr>
            <a:spLocks noGrp="1"/>
          </p:cNvSpPr>
          <p:nvPr>
            <p:ph type="dt" sz="half" idx="10"/>
          </p:nvPr>
        </p:nvSpPr>
        <p:spPr/>
        <p:txBody>
          <a:bodyPr/>
          <a:lstStyle/>
          <a:p>
            <a:fld id="{AF5FDE1D-A3C5-4FC9-8100-B049C17F4A06}" type="datetimeFigureOut">
              <a:rPr lang="en-IN" smtClean="0"/>
              <a:t>03-08-2023</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354BEF00-DCD9-48E6-972D-0B811FA61BB1}" type="slidenum">
              <a:rPr lang="en-IN" smtClean="0"/>
              <a:t>‹#›</a:t>
            </a:fld>
            <a:endParaRPr lang="en-IN"/>
          </a:p>
        </p:txBody>
      </p:sp>
      <p:sp>
        <p:nvSpPr>
          <p:cNvPr id="10" name="Title 9"/>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4293912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F5FDE1D-A3C5-4FC9-8100-B049C17F4A06}" type="datetimeFigureOut">
              <a:rPr lang="en-IN" smtClean="0"/>
              <a:t>03-08-2023</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354BEF00-DCD9-48E6-972D-0B811FA61BB1}" type="slidenum">
              <a:rPr lang="en-IN" smtClean="0"/>
              <a:t>‹#›</a:t>
            </a:fld>
            <a:endParaRPr lang="en-IN"/>
          </a:p>
        </p:txBody>
      </p:sp>
    </p:spTree>
    <p:extLst>
      <p:ext uri="{BB962C8B-B14F-4D97-AF65-F5344CB8AC3E}">
        <p14:creationId xmlns:p14="http://schemas.microsoft.com/office/powerpoint/2010/main" val="24457208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F5FDE1D-A3C5-4FC9-8100-B049C17F4A06}" type="datetimeFigureOut">
              <a:rPr lang="en-IN" smtClean="0"/>
              <a:t>03-08-2023</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354BEF00-DCD9-48E6-972D-0B811FA61BB1}" type="slidenum">
              <a:rPr lang="en-IN" smtClean="0"/>
              <a:t>‹#›</a:t>
            </a:fld>
            <a:endParaRPr lang="en-IN"/>
          </a:p>
        </p:txBody>
      </p:sp>
    </p:spTree>
    <p:extLst>
      <p:ext uri="{BB962C8B-B14F-4D97-AF65-F5344CB8AC3E}">
        <p14:creationId xmlns:p14="http://schemas.microsoft.com/office/powerpoint/2010/main" val="15289837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en-US"/>
              <a:t>Click to edit Master title style</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Date Placeholder 8"/>
          <p:cNvSpPr>
            <a:spLocks noGrp="1"/>
          </p:cNvSpPr>
          <p:nvPr>
            <p:ph type="dt" sz="half" idx="10"/>
          </p:nvPr>
        </p:nvSpPr>
        <p:spPr/>
        <p:txBody>
          <a:bodyPr/>
          <a:lstStyle/>
          <a:p>
            <a:fld id="{AF5FDE1D-A3C5-4FC9-8100-B049C17F4A06}" type="datetimeFigureOut">
              <a:rPr lang="en-IN" smtClean="0"/>
              <a:t>03-08-2023</a:t>
            </a:fld>
            <a:endParaRPr lang="en-IN"/>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IN"/>
          </a:p>
        </p:txBody>
      </p:sp>
      <p:sp>
        <p:nvSpPr>
          <p:cNvPr id="11" name="Slide Number Placeholder 10"/>
          <p:cNvSpPr>
            <a:spLocks noGrp="1"/>
          </p:cNvSpPr>
          <p:nvPr>
            <p:ph type="sldNum" sz="quarter" idx="12"/>
          </p:nvPr>
        </p:nvSpPr>
        <p:spPr/>
        <p:txBody>
          <a:bodyPr/>
          <a:lstStyle/>
          <a:p>
            <a:fld id="{354BEF00-DCD9-48E6-972D-0B811FA61BB1}" type="slidenum">
              <a:rPr lang="en-IN" smtClean="0"/>
              <a:t>‹#›</a:t>
            </a:fld>
            <a:endParaRPr lang="en-IN"/>
          </a:p>
        </p:txBody>
      </p:sp>
    </p:spTree>
    <p:extLst>
      <p:ext uri="{BB962C8B-B14F-4D97-AF65-F5344CB8AC3E}">
        <p14:creationId xmlns:p14="http://schemas.microsoft.com/office/powerpoint/2010/main" val="12258447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AF5FDE1D-A3C5-4FC9-8100-B049C17F4A06}" type="datetimeFigureOut">
              <a:rPr lang="en-IN" smtClean="0"/>
              <a:t>03-08-2023</a:t>
            </a:fld>
            <a:endParaRPr lang="en-IN"/>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IN"/>
          </a:p>
        </p:txBody>
      </p:sp>
      <p:sp>
        <p:nvSpPr>
          <p:cNvPr id="10" name="Slide Number Placeholder 9"/>
          <p:cNvSpPr>
            <a:spLocks noGrp="1"/>
          </p:cNvSpPr>
          <p:nvPr>
            <p:ph type="sldNum" sz="quarter" idx="12"/>
          </p:nvPr>
        </p:nvSpPr>
        <p:spPr/>
        <p:txBody>
          <a:bodyPr/>
          <a:lstStyle/>
          <a:p>
            <a:fld id="{354BEF00-DCD9-48E6-972D-0B811FA61BB1}" type="slidenum">
              <a:rPr lang="en-IN" smtClean="0"/>
              <a:t>‹#›</a:t>
            </a:fld>
            <a:endParaRPr lang="en-IN"/>
          </a:p>
        </p:txBody>
      </p:sp>
    </p:spTree>
    <p:extLst>
      <p:ext uri="{BB962C8B-B14F-4D97-AF65-F5344CB8AC3E}">
        <p14:creationId xmlns:p14="http://schemas.microsoft.com/office/powerpoint/2010/main" val="9550252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AF5FDE1D-A3C5-4FC9-8100-B049C17F4A06}" type="datetimeFigureOut">
              <a:rPr lang="en-IN" smtClean="0"/>
              <a:t>03-08-2023</a:t>
            </a:fld>
            <a:endParaRPr lang="en-IN"/>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IN"/>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354BEF00-DCD9-48E6-972D-0B811FA61BB1}" type="slidenum">
              <a:rPr lang="en-IN" smtClean="0"/>
              <a:t>‹#›</a:t>
            </a:fld>
            <a:endParaRPr lang="en-IN"/>
          </a:p>
        </p:txBody>
      </p:sp>
    </p:spTree>
    <p:extLst>
      <p:ext uri="{BB962C8B-B14F-4D97-AF65-F5344CB8AC3E}">
        <p14:creationId xmlns:p14="http://schemas.microsoft.com/office/powerpoint/2010/main" val="2314892395"/>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7DF8B-07F2-E6FD-C12D-F9472C3D5319}"/>
              </a:ext>
            </a:extLst>
          </p:cNvPr>
          <p:cNvSpPr>
            <a:spLocks noGrp="1"/>
          </p:cNvSpPr>
          <p:nvPr>
            <p:ph type="ctrTitle"/>
          </p:nvPr>
        </p:nvSpPr>
        <p:spPr>
          <a:xfrm>
            <a:off x="318498" y="226031"/>
            <a:ext cx="11548153" cy="6082302"/>
          </a:xfrm>
        </p:spPr>
        <p:txBody>
          <a:bodyPr>
            <a:normAutofit fontScale="90000"/>
          </a:bodyPr>
          <a:lstStyle/>
          <a:p>
            <a:br>
              <a:rPr lang="en-IN" sz="3500" b="1" dirty="0">
                <a:solidFill>
                  <a:schemeClr val="bg1"/>
                </a:solidFill>
              </a:rPr>
            </a:br>
            <a:r>
              <a:rPr lang="en-IN" sz="3500" b="1" dirty="0">
                <a:solidFill>
                  <a:schemeClr val="bg1"/>
                </a:solidFill>
              </a:rPr>
              <a:t>19</a:t>
            </a:r>
            <a:r>
              <a:rPr lang="en-IN" sz="3500" b="1" baseline="30000" dirty="0">
                <a:solidFill>
                  <a:schemeClr val="bg1"/>
                </a:solidFill>
              </a:rPr>
              <a:t>TH</a:t>
            </a:r>
            <a:r>
              <a:rPr lang="en-IN" sz="3500" b="1" dirty="0">
                <a:solidFill>
                  <a:schemeClr val="bg1"/>
                </a:solidFill>
              </a:rPr>
              <a:t> KARNATAKA STATE LEVEL CHARTERED ACCOUNTANTS CONFERENCE</a:t>
            </a:r>
            <a:br>
              <a:rPr lang="en-IN" sz="3500" b="1" dirty="0">
                <a:solidFill>
                  <a:schemeClr val="bg1"/>
                </a:solidFill>
              </a:rPr>
            </a:br>
            <a:br>
              <a:rPr lang="en-IN" sz="3500" b="1" dirty="0">
                <a:solidFill>
                  <a:schemeClr val="bg1"/>
                </a:solidFill>
              </a:rPr>
            </a:br>
            <a:br>
              <a:rPr lang="en-IN" sz="3500" b="1" dirty="0">
                <a:solidFill>
                  <a:schemeClr val="bg1"/>
                </a:solidFill>
              </a:rPr>
            </a:br>
            <a:r>
              <a:rPr lang="en-IN" sz="3500" b="1" dirty="0">
                <a:solidFill>
                  <a:schemeClr val="bg1"/>
                </a:solidFill>
              </a:rPr>
              <a:t>HANDLING OF SHOW CAUSE NOTICE AND DEPARTMENTAL AUDITS IN GST</a:t>
            </a:r>
            <a:br>
              <a:rPr lang="en-IN" sz="3500" b="1" dirty="0">
                <a:solidFill>
                  <a:schemeClr val="bg1"/>
                </a:solidFill>
              </a:rPr>
            </a:br>
            <a:br>
              <a:rPr lang="en-IN" sz="3500" b="1" dirty="0">
                <a:solidFill>
                  <a:schemeClr val="bg1"/>
                </a:solidFill>
              </a:rPr>
            </a:br>
            <a:r>
              <a:rPr lang="en-IN" sz="3500" b="1" dirty="0">
                <a:solidFill>
                  <a:schemeClr val="bg1"/>
                </a:solidFill>
              </a:rPr>
              <a:t>11.08.2023</a:t>
            </a:r>
            <a:br>
              <a:rPr lang="en-IN" sz="3500" b="1" dirty="0">
                <a:solidFill>
                  <a:schemeClr val="bg1"/>
                </a:solidFill>
              </a:rPr>
            </a:br>
            <a:br>
              <a:rPr lang="en-IN" sz="4000" b="1" dirty="0">
                <a:solidFill>
                  <a:schemeClr val="bg1"/>
                </a:solidFill>
              </a:rPr>
            </a:br>
            <a:r>
              <a:rPr lang="en-IN" sz="3500" b="1" dirty="0">
                <a:solidFill>
                  <a:schemeClr val="bg1"/>
                </a:solidFill>
              </a:rPr>
              <a:t>CA S VENKATARAMANI</a:t>
            </a:r>
            <a:br>
              <a:rPr lang="en-IN" sz="2400" b="1" dirty="0">
                <a:solidFill>
                  <a:schemeClr val="bg1"/>
                </a:solidFill>
              </a:rPr>
            </a:br>
            <a:endParaRPr lang="en-IN" sz="4000" b="1" dirty="0">
              <a:solidFill>
                <a:schemeClr val="bg1"/>
              </a:solidFill>
            </a:endParaRPr>
          </a:p>
        </p:txBody>
      </p:sp>
    </p:spTree>
    <p:extLst>
      <p:ext uri="{BB962C8B-B14F-4D97-AF65-F5344CB8AC3E}">
        <p14:creationId xmlns:p14="http://schemas.microsoft.com/office/powerpoint/2010/main" val="36717170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56135" y="281297"/>
            <a:ext cx="10626290" cy="960362"/>
          </a:xfrm>
        </p:spPr>
        <p:txBody>
          <a:bodyPr>
            <a:noAutofit/>
          </a:bodyPr>
          <a:lstStyle/>
          <a:p>
            <a:r>
              <a:rPr lang="en-IN" b="1" dirty="0"/>
              <a:t>audit u/s 65 of the CGST Act, 2017</a:t>
            </a:r>
            <a:endParaRPr lang="en-IN" sz="3600" b="1" dirty="0"/>
          </a:p>
        </p:txBody>
      </p:sp>
      <p:sp>
        <p:nvSpPr>
          <p:cNvPr id="2" name="Content Placeholder 1">
            <a:extLst>
              <a:ext uri="{FF2B5EF4-FFF2-40B4-BE49-F238E27FC236}">
                <a16:creationId xmlns:a16="http://schemas.microsoft.com/office/drawing/2014/main" id="{94C716A6-0069-4C47-ACED-8F678B2E894D}"/>
              </a:ext>
            </a:extLst>
          </p:cNvPr>
          <p:cNvSpPr>
            <a:spLocks noGrp="1"/>
          </p:cNvSpPr>
          <p:nvPr>
            <p:ph idx="1"/>
          </p:nvPr>
        </p:nvSpPr>
        <p:spPr>
          <a:xfrm>
            <a:off x="356136" y="1366788"/>
            <a:ext cx="10693666" cy="5024388"/>
          </a:xfrm>
        </p:spPr>
        <p:txBody>
          <a:bodyPr>
            <a:noAutofit/>
          </a:bodyPr>
          <a:lstStyle/>
          <a:p>
            <a:pPr marL="0" indent="0">
              <a:buClrTx/>
              <a:buNone/>
            </a:pPr>
            <a:r>
              <a:rPr lang="en-IN" sz="2000" b="1" dirty="0"/>
              <a:t>Rectification</a:t>
            </a:r>
            <a:r>
              <a:rPr lang="en-IN" sz="2000" dirty="0"/>
              <a:t> </a:t>
            </a:r>
          </a:p>
          <a:p>
            <a:pPr>
              <a:buClrTx/>
              <a:buFont typeface="Wingdings" panose="05000000000000000000" pitchFamily="2" charset="2"/>
              <a:buChar char="Ø"/>
            </a:pPr>
            <a:endParaRPr lang="en-US" sz="2000" dirty="0"/>
          </a:p>
          <a:p>
            <a:pPr>
              <a:buClrTx/>
              <a:buFont typeface="Wingdings" panose="05000000000000000000" pitchFamily="2" charset="2"/>
              <a:buChar char="Ø"/>
            </a:pPr>
            <a:endParaRPr lang="en-US" sz="2000" dirty="0"/>
          </a:p>
          <a:p>
            <a:pPr>
              <a:buClrTx/>
              <a:buFont typeface="Wingdings" panose="05000000000000000000" pitchFamily="2" charset="2"/>
              <a:buChar char="Ø"/>
            </a:pPr>
            <a:endParaRPr lang="en-US" sz="2000" dirty="0"/>
          </a:p>
          <a:p>
            <a:pPr>
              <a:buClrTx/>
              <a:buFont typeface="Wingdings" panose="05000000000000000000" pitchFamily="2" charset="2"/>
              <a:buChar char="Ø"/>
            </a:pPr>
            <a:endParaRPr lang="en-US" sz="2000" dirty="0"/>
          </a:p>
          <a:p>
            <a:pPr>
              <a:buClrTx/>
              <a:buFont typeface="Wingdings" panose="05000000000000000000" pitchFamily="2" charset="2"/>
              <a:buChar char="Ø"/>
            </a:pPr>
            <a:endParaRPr lang="en-US" sz="2000" dirty="0"/>
          </a:p>
          <a:p>
            <a:pPr>
              <a:buClrTx/>
              <a:buFont typeface="Wingdings" panose="05000000000000000000" pitchFamily="2" charset="2"/>
              <a:buChar char="Ø"/>
            </a:pPr>
            <a:endParaRPr lang="en-US" sz="2000" dirty="0"/>
          </a:p>
          <a:p>
            <a:pPr>
              <a:buClrTx/>
              <a:buFont typeface="Wingdings" panose="05000000000000000000" pitchFamily="2" charset="2"/>
              <a:buChar char="Ø"/>
            </a:pPr>
            <a:r>
              <a:rPr lang="en-US" sz="2000" dirty="0"/>
              <a:t>Can rectification be applied after Form ADT 2 is issued?</a:t>
            </a:r>
          </a:p>
        </p:txBody>
      </p:sp>
      <p:sp>
        <p:nvSpPr>
          <p:cNvPr id="3" name="TextBox 2">
            <a:extLst>
              <a:ext uri="{FF2B5EF4-FFF2-40B4-BE49-F238E27FC236}">
                <a16:creationId xmlns:a16="http://schemas.microsoft.com/office/drawing/2014/main" id="{7E669FAD-09F4-BFE5-DE0E-65117314CA30}"/>
              </a:ext>
            </a:extLst>
          </p:cNvPr>
          <p:cNvSpPr txBox="1"/>
          <p:nvPr/>
        </p:nvSpPr>
        <p:spPr>
          <a:xfrm>
            <a:off x="423513" y="1867301"/>
            <a:ext cx="10847670" cy="2308324"/>
          </a:xfrm>
          <a:prstGeom prst="rect">
            <a:avLst/>
          </a:prstGeom>
          <a:noFill/>
          <a:ln>
            <a:solidFill>
              <a:srgbClr val="0070C0"/>
            </a:solidFill>
          </a:ln>
        </p:spPr>
        <p:txBody>
          <a:bodyPr wrap="square" rtlCol="0">
            <a:spAutoFit/>
          </a:bodyPr>
          <a:lstStyle/>
          <a:p>
            <a:r>
              <a:rPr lang="en-US" dirty="0"/>
              <a:t>S. 161 - Without prejudice to the provisions of section 160</a:t>
            </a:r>
            <a:r>
              <a:rPr lang="en-US" b="1" i="1" dirty="0"/>
              <a:t>, and notwithstanding anything contained in any other provisions of this Ac</a:t>
            </a:r>
            <a:r>
              <a:rPr lang="en-US" dirty="0"/>
              <a:t>t, any authority, who has passed or issued any decision or order or notice or certificate or </a:t>
            </a:r>
            <a:r>
              <a:rPr lang="en-US" b="1" i="1" dirty="0"/>
              <a:t>any other document</a:t>
            </a:r>
            <a:r>
              <a:rPr lang="en-US" dirty="0"/>
              <a:t>, </a:t>
            </a:r>
            <a:r>
              <a:rPr lang="en-US" b="1" i="1" dirty="0"/>
              <a:t>may rectify any error which is apparent on the face of record in</a:t>
            </a:r>
            <a:r>
              <a:rPr lang="en-US" dirty="0"/>
              <a:t> such decision or order or notice or certificate or any other document, either on its own motion or where such error is brought to its notice by any officer appointed under this Act or an officer appointed under the State Goods and Services Tax Act or an officer appointed under the Union Territory Goods and Services Tax Act or by the affected person </a:t>
            </a:r>
            <a:r>
              <a:rPr lang="en-US" b="1" i="1" dirty="0"/>
              <a:t>within a period of three months </a:t>
            </a:r>
            <a:r>
              <a:rPr lang="en-US" dirty="0"/>
              <a:t>from the date of issue of such decision or order or notice or certificate or any other document, as the case may be</a:t>
            </a:r>
            <a:endParaRPr lang="en-IN" dirty="0"/>
          </a:p>
        </p:txBody>
      </p:sp>
    </p:spTree>
    <p:extLst>
      <p:ext uri="{BB962C8B-B14F-4D97-AF65-F5344CB8AC3E}">
        <p14:creationId xmlns:p14="http://schemas.microsoft.com/office/powerpoint/2010/main" val="5391242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C716A6-0069-4C47-ACED-8F678B2E894D}"/>
              </a:ext>
            </a:extLst>
          </p:cNvPr>
          <p:cNvSpPr>
            <a:spLocks noGrp="1"/>
          </p:cNvSpPr>
          <p:nvPr>
            <p:ph idx="1"/>
          </p:nvPr>
        </p:nvSpPr>
        <p:spPr>
          <a:xfrm>
            <a:off x="356136" y="1366788"/>
            <a:ext cx="10693666" cy="5024388"/>
          </a:xfrm>
        </p:spPr>
        <p:txBody>
          <a:bodyPr>
            <a:noAutofit/>
          </a:bodyPr>
          <a:lstStyle/>
          <a:p>
            <a:pPr marL="0" indent="0" algn="ctr">
              <a:buClrTx/>
              <a:buNone/>
            </a:pPr>
            <a:endParaRPr lang="en-IN" sz="5000" dirty="0"/>
          </a:p>
          <a:p>
            <a:pPr marL="0" indent="0" algn="ctr">
              <a:buClrTx/>
              <a:buNone/>
            </a:pPr>
            <a:endParaRPr lang="en-IN" sz="5000" dirty="0"/>
          </a:p>
          <a:p>
            <a:pPr marL="0" indent="0" algn="ctr">
              <a:buClrTx/>
              <a:buNone/>
            </a:pPr>
            <a:r>
              <a:rPr lang="en-IN" sz="5000" dirty="0"/>
              <a:t>Show Cause Notice</a:t>
            </a:r>
            <a:endParaRPr lang="en-US" sz="5000" dirty="0"/>
          </a:p>
        </p:txBody>
      </p:sp>
    </p:spTree>
    <p:extLst>
      <p:ext uri="{BB962C8B-B14F-4D97-AF65-F5344CB8AC3E}">
        <p14:creationId xmlns:p14="http://schemas.microsoft.com/office/powerpoint/2010/main" val="26563732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56135" y="204297"/>
            <a:ext cx="10626290" cy="825606"/>
          </a:xfrm>
        </p:spPr>
        <p:txBody>
          <a:bodyPr>
            <a:noAutofit/>
          </a:bodyPr>
          <a:lstStyle/>
          <a:p>
            <a:r>
              <a:rPr lang="en-IN" b="1" dirty="0"/>
              <a:t>Manner of service of notice</a:t>
            </a:r>
            <a:endParaRPr lang="en-IN" sz="3600" b="1" dirty="0"/>
          </a:p>
        </p:txBody>
      </p:sp>
      <p:sp>
        <p:nvSpPr>
          <p:cNvPr id="2" name="Content Placeholder 1">
            <a:extLst>
              <a:ext uri="{FF2B5EF4-FFF2-40B4-BE49-F238E27FC236}">
                <a16:creationId xmlns:a16="http://schemas.microsoft.com/office/drawing/2014/main" id="{94C716A6-0069-4C47-ACED-8F678B2E894D}"/>
              </a:ext>
            </a:extLst>
          </p:cNvPr>
          <p:cNvSpPr>
            <a:spLocks noGrp="1"/>
          </p:cNvSpPr>
          <p:nvPr>
            <p:ph idx="1"/>
          </p:nvPr>
        </p:nvSpPr>
        <p:spPr>
          <a:xfrm>
            <a:off x="356136" y="1212786"/>
            <a:ext cx="10626289" cy="5491212"/>
          </a:xfrm>
        </p:spPr>
        <p:txBody>
          <a:bodyPr>
            <a:noAutofit/>
          </a:bodyPr>
          <a:lstStyle/>
          <a:p>
            <a:pPr marL="0" indent="0" algn="just">
              <a:buClrTx/>
              <a:buNone/>
            </a:pPr>
            <a:r>
              <a:rPr lang="en-IN" dirty="0"/>
              <a:t>Service of notice – Sec 169</a:t>
            </a:r>
            <a:endParaRPr lang="en-IN" b="1" dirty="0"/>
          </a:p>
          <a:p>
            <a:pPr algn="just">
              <a:buClrTx/>
              <a:buFont typeface="Wingdings" panose="05000000000000000000" pitchFamily="2" charset="2"/>
              <a:buChar char="Ø"/>
            </a:pPr>
            <a:r>
              <a:rPr lang="en-US" sz="1700" dirty="0"/>
              <a:t>Any decision, order, summons, notice or other communication shall be served by any one of the following methods</a:t>
            </a:r>
          </a:p>
          <a:p>
            <a:pPr algn="just">
              <a:buClrTx/>
              <a:buFont typeface="Wingdings" panose="05000000000000000000" pitchFamily="2" charset="2"/>
              <a:buChar char="Ø"/>
            </a:pPr>
            <a:r>
              <a:rPr lang="en-US" sz="1700" dirty="0"/>
              <a:t>by giving or tendering it directly or by a messenger including a courier to the addressee or the taxable person or to his manager or </a:t>
            </a:r>
            <a:r>
              <a:rPr lang="en-US" sz="1700" dirty="0" err="1"/>
              <a:t>authorised</a:t>
            </a:r>
            <a:r>
              <a:rPr lang="en-US" sz="1700" dirty="0"/>
              <a:t> representative or an advocate or a tax practitioner holding authority to appear in the proceedings on behalf of the taxable person or to a person regularly employed by him in connection with the business, or to any adult member of family residing with the taxable person; or</a:t>
            </a:r>
          </a:p>
          <a:p>
            <a:pPr algn="just">
              <a:buClrTx/>
              <a:buFont typeface="Wingdings" panose="05000000000000000000" pitchFamily="2" charset="2"/>
              <a:buChar char="Ø"/>
            </a:pPr>
            <a:r>
              <a:rPr lang="en-US" sz="1700" dirty="0"/>
              <a:t>by registered post or speed post or courier with acknowledgement due, to the person for whom it is intended or his </a:t>
            </a:r>
            <a:r>
              <a:rPr lang="en-US" sz="1700" dirty="0" err="1"/>
              <a:t>authorised</a:t>
            </a:r>
            <a:r>
              <a:rPr lang="en-US" sz="1700" dirty="0"/>
              <a:t> representative, if any, at his last known place of business or residence; or</a:t>
            </a:r>
          </a:p>
          <a:p>
            <a:pPr algn="just">
              <a:buClrTx/>
              <a:buFont typeface="Wingdings" panose="05000000000000000000" pitchFamily="2" charset="2"/>
              <a:buChar char="Ø"/>
            </a:pPr>
            <a:r>
              <a:rPr lang="en-US" sz="1700" b="1" dirty="0"/>
              <a:t>by sending a communication to his e-mail address provided at the time of registration or as amended from time to time; or</a:t>
            </a:r>
          </a:p>
          <a:p>
            <a:pPr algn="just">
              <a:buClrTx/>
              <a:buFont typeface="Wingdings" panose="05000000000000000000" pitchFamily="2" charset="2"/>
              <a:buChar char="Ø"/>
            </a:pPr>
            <a:r>
              <a:rPr lang="en-US" sz="1700" b="1" dirty="0"/>
              <a:t>by making it available on the common portal; or</a:t>
            </a:r>
          </a:p>
          <a:p>
            <a:pPr algn="just">
              <a:buClrTx/>
              <a:buFont typeface="Wingdings" panose="05000000000000000000" pitchFamily="2" charset="2"/>
              <a:buChar char="Ø"/>
            </a:pPr>
            <a:r>
              <a:rPr lang="en-US" sz="1700" dirty="0"/>
              <a:t>by publication in a newspaper circulating in the locality in which the taxable person or the person to whom it is issued is last known to have resided, carried on business or personally worked for gain; or</a:t>
            </a:r>
          </a:p>
          <a:p>
            <a:pPr algn="just">
              <a:buClrTx/>
              <a:buFont typeface="Wingdings" panose="05000000000000000000" pitchFamily="2" charset="2"/>
              <a:buChar char="Ø"/>
            </a:pPr>
            <a:r>
              <a:rPr lang="en-US" sz="1700" dirty="0"/>
              <a:t>if none of the modes aforesaid is practicable, by affixing it in some conspicuous place at his last known place of business or residence and if such mode is not practicable for any reason, then by affixing a copy thereof on the notice board of the office of the concerned officer or authority who or which passed such decision or order or issued such summons or notice</a:t>
            </a:r>
            <a:r>
              <a:rPr lang="en-US" dirty="0"/>
              <a:t>.</a:t>
            </a:r>
          </a:p>
        </p:txBody>
      </p:sp>
    </p:spTree>
    <p:extLst>
      <p:ext uri="{BB962C8B-B14F-4D97-AF65-F5344CB8AC3E}">
        <p14:creationId xmlns:p14="http://schemas.microsoft.com/office/powerpoint/2010/main" val="18273410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56135" y="204297"/>
            <a:ext cx="10626290" cy="825606"/>
          </a:xfrm>
        </p:spPr>
        <p:txBody>
          <a:bodyPr>
            <a:noAutofit/>
          </a:bodyPr>
          <a:lstStyle/>
          <a:p>
            <a:r>
              <a:rPr lang="en-IN" b="1" dirty="0"/>
              <a:t>Manner of service of notice</a:t>
            </a:r>
            <a:endParaRPr lang="en-IN" sz="3600" b="1" dirty="0"/>
          </a:p>
        </p:txBody>
      </p:sp>
      <p:sp>
        <p:nvSpPr>
          <p:cNvPr id="2" name="Content Placeholder 1">
            <a:extLst>
              <a:ext uri="{FF2B5EF4-FFF2-40B4-BE49-F238E27FC236}">
                <a16:creationId xmlns:a16="http://schemas.microsoft.com/office/drawing/2014/main" id="{94C716A6-0069-4C47-ACED-8F678B2E894D}"/>
              </a:ext>
            </a:extLst>
          </p:cNvPr>
          <p:cNvSpPr>
            <a:spLocks noGrp="1"/>
          </p:cNvSpPr>
          <p:nvPr>
            <p:ph idx="1"/>
          </p:nvPr>
        </p:nvSpPr>
        <p:spPr>
          <a:xfrm>
            <a:off x="356136" y="1212786"/>
            <a:ext cx="10626289" cy="5491212"/>
          </a:xfrm>
        </p:spPr>
        <p:txBody>
          <a:bodyPr>
            <a:noAutofit/>
          </a:bodyPr>
          <a:lstStyle/>
          <a:p>
            <a:pPr marL="0" indent="0" algn="just">
              <a:buClrTx/>
              <a:buNone/>
            </a:pPr>
            <a:r>
              <a:rPr lang="it-IT" b="1" dirty="0"/>
              <a:t>Mrs.Nirmala Menon, Proprietrix of M/s.Daksh Auto - </a:t>
            </a:r>
            <a:r>
              <a:rPr lang="en-US" sz="1800" b="1" i="0" u="none" strike="noStrike" baseline="0" dirty="0"/>
              <a:t>W.P.No.24634 of 2022 Madras HC</a:t>
            </a:r>
            <a:endParaRPr lang="en-US" b="1" dirty="0"/>
          </a:p>
          <a:p>
            <a:pPr algn="just">
              <a:buClrTx/>
              <a:buFont typeface="Wingdings" panose="05000000000000000000" pitchFamily="2" charset="2"/>
              <a:buChar char="Ø"/>
            </a:pPr>
            <a:r>
              <a:rPr lang="en-US" dirty="0"/>
              <a:t>To be noted, that the order is stated to have uploaded on the website of the portal, but the petitioner has not been intimated about such uploading by any means. It is only when coercive recovery was taken to recover the demand under the order that the petitioner states that it came to be aware of the impugned order having come to be passed.</a:t>
            </a:r>
          </a:p>
          <a:p>
            <a:pPr algn="just">
              <a:buClrTx/>
              <a:buFont typeface="Wingdings" panose="05000000000000000000" pitchFamily="2" charset="2"/>
              <a:buChar char="Ø"/>
            </a:pPr>
            <a:r>
              <a:rPr lang="en-US" dirty="0"/>
              <a:t>In such circumstances and in view of there being no objection by </a:t>
            </a:r>
            <a:r>
              <a:rPr lang="en-US" dirty="0" err="1"/>
              <a:t>Mr.Kaushik</a:t>
            </a:r>
            <a:r>
              <a:rPr lang="en-US" dirty="0"/>
              <a:t> to the request of the petitioner to file a statutory appeal, time of two (2) weeks from today is granted to the petitioner to file an appeal. Appeal, if filed within the time as granted above, shall be taken on file without reference to limitation, but ensuring compliance with all other statutory conditions, including pre-deposit.</a:t>
            </a:r>
          </a:p>
          <a:p>
            <a:pPr marL="0" indent="0" algn="just">
              <a:buClrTx/>
              <a:buNone/>
            </a:pPr>
            <a:endParaRPr lang="en-US" dirty="0"/>
          </a:p>
          <a:p>
            <a:pPr marL="0" indent="0" algn="just">
              <a:buClrTx/>
              <a:buNone/>
            </a:pPr>
            <a:r>
              <a:rPr lang="en-US" dirty="0"/>
              <a:t>Can the above analogy be taken when SCN is uploaded on the website of portal and  email or intimation by any means </a:t>
            </a:r>
            <a:r>
              <a:rPr lang="en-US"/>
              <a:t>is not sent</a:t>
            </a:r>
            <a:r>
              <a:rPr lang="en-US" dirty="0"/>
              <a:t>? </a:t>
            </a:r>
          </a:p>
        </p:txBody>
      </p:sp>
    </p:spTree>
    <p:extLst>
      <p:ext uri="{BB962C8B-B14F-4D97-AF65-F5344CB8AC3E}">
        <p14:creationId xmlns:p14="http://schemas.microsoft.com/office/powerpoint/2010/main" val="3988877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56135" y="281297"/>
            <a:ext cx="10626290" cy="960362"/>
          </a:xfrm>
        </p:spPr>
        <p:txBody>
          <a:bodyPr>
            <a:noAutofit/>
          </a:bodyPr>
          <a:lstStyle/>
          <a:p>
            <a:r>
              <a:rPr lang="en-IN" b="1" dirty="0"/>
              <a:t>Assessment u/s 73 / 74</a:t>
            </a:r>
            <a:endParaRPr lang="en-IN" sz="3600" b="1" dirty="0"/>
          </a:p>
        </p:txBody>
      </p:sp>
      <p:sp>
        <p:nvSpPr>
          <p:cNvPr id="2" name="Content Placeholder 1">
            <a:extLst>
              <a:ext uri="{FF2B5EF4-FFF2-40B4-BE49-F238E27FC236}">
                <a16:creationId xmlns:a16="http://schemas.microsoft.com/office/drawing/2014/main" id="{94C716A6-0069-4C47-ACED-8F678B2E894D}"/>
              </a:ext>
            </a:extLst>
          </p:cNvPr>
          <p:cNvSpPr>
            <a:spLocks noGrp="1"/>
          </p:cNvSpPr>
          <p:nvPr>
            <p:ph idx="1"/>
          </p:nvPr>
        </p:nvSpPr>
        <p:spPr>
          <a:xfrm>
            <a:off x="356136" y="1366788"/>
            <a:ext cx="10693666" cy="5024388"/>
          </a:xfrm>
        </p:spPr>
        <p:txBody>
          <a:bodyPr>
            <a:noAutofit/>
          </a:bodyPr>
          <a:lstStyle/>
          <a:p>
            <a:pPr>
              <a:buClrTx/>
              <a:buFont typeface="Wingdings" panose="05000000000000000000" pitchFamily="2" charset="2"/>
              <a:buChar char="q"/>
            </a:pPr>
            <a:r>
              <a:rPr lang="en-IN" sz="2000" dirty="0"/>
              <a:t>Assessment u/s 73 / 74 can arise </a:t>
            </a:r>
          </a:p>
          <a:p>
            <a:pPr lvl="1">
              <a:buClrTx/>
              <a:buFont typeface="Wingdings" panose="05000000000000000000" pitchFamily="2" charset="2"/>
              <a:buChar char="Ø"/>
            </a:pPr>
            <a:r>
              <a:rPr lang="en-US" sz="1800" dirty="0"/>
              <a:t>On conclusion of Audit where tax demand made by the tax office is not agreed by the </a:t>
            </a:r>
            <a:r>
              <a:rPr lang="en-US" sz="1800" dirty="0" err="1"/>
              <a:t>assessee</a:t>
            </a:r>
            <a:endParaRPr lang="en-US" sz="1800" dirty="0"/>
          </a:p>
          <a:p>
            <a:pPr lvl="1">
              <a:buClrTx/>
              <a:buFont typeface="Wingdings" panose="05000000000000000000" pitchFamily="2" charset="2"/>
              <a:buChar char="Ø"/>
            </a:pPr>
            <a:r>
              <a:rPr lang="en-US" sz="1800" dirty="0"/>
              <a:t>On scrutiny of returns  discrepancy is noticed - u/s 61 </a:t>
            </a:r>
          </a:p>
          <a:p>
            <a:pPr lvl="1">
              <a:buClrTx/>
              <a:buFont typeface="Wingdings" panose="05000000000000000000" pitchFamily="2" charset="2"/>
              <a:buChar char="Ø"/>
            </a:pPr>
            <a:r>
              <a:rPr lang="en-US" sz="1800" dirty="0"/>
              <a:t>Due to inspection or search – u/s 67</a:t>
            </a:r>
          </a:p>
          <a:p>
            <a:pPr lvl="1">
              <a:buClrTx/>
              <a:buFont typeface="Wingdings" panose="05000000000000000000" pitchFamily="2" charset="2"/>
              <a:buChar char="Ø"/>
            </a:pPr>
            <a:endParaRPr lang="en-US" sz="1800" dirty="0"/>
          </a:p>
          <a:p>
            <a:pPr>
              <a:buClrTx/>
              <a:buFont typeface="Wingdings" panose="05000000000000000000" pitchFamily="2" charset="2"/>
              <a:buChar char="q"/>
            </a:pPr>
            <a:r>
              <a:rPr lang="en-US" sz="2000" dirty="0"/>
              <a:t>Can PO issue a notice u/s 73 to conduct an audit?</a:t>
            </a:r>
          </a:p>
          <a:p>
            <a:pPr>
              <a:buClrTx/>
              <a:buFont typeface="Wingdings" panose="05000000000000000000" pitchFamily="2" charset="2"/>
              <a:buChar char="q"/>
            </a:pPr>
            <a:endParaRPr lang="en-US" sz="2000" dirty="0"/>
          </a:p>
          <a:p>
            <a:pPr>
              <a:buClrTx/>
              <a:buFont typeface="Wingdings" panose="05000000000000000000" pitchFamily="2" charset="2"/>
              <a:buChar char="q"/>
            </a:pPr>
            <a:r>
              <a:rPr lang="en-US" sz="2000" dirty="0"/>
              <a:t>Can PO call for examination of books of accounts, records and documents when notice is issued u/s 73 / 74 consequent to scrutiny u/s 61 or inspection or search u/s 67 </a:t>
            </a:r>
          </a:p>
          <a:p>
            <a:pPr>
              <a:buClrTx/>
              <a:buFont typeface="Wingdings" panose="05000000000000000000" pitchFamily="2" charset="2"/>
              <a:buChar char="q"/>
            </a:pPr>
            <a:endParaRPr lang="en-US" sz="2000" dirty="0"/>
          </a:p>
          <a:p>
            <a:pPr>
              <a:buClrTx/>
              <a:buFont typeface="Wingdings" panose="05000000000000000000" pitchFamily="2" charset="2"/>
              <a:buChar char="Ø"/>
            </a:pPr>
            <a:endParaRPr lang="en-US" sz="2000" dirty="0"/>
          </a:p>
          <a:p>
            <a:pPr>
              <a:buClrTx/>
              <a:buFont typeface="Wingdings" panose="05000000000000000000" pitchFamily="2" charset="2"/>
              <a:buChar char="Ø"/>
            </a:pPr>
            <a:endParaRPr lang="en-US" sz="2000" dirty="0"/>
          </a:p>
        </p:txBody>
      </p:sp>
    </p:spTree>
    <p:extLst>
      <p:ext uri="{BB962C8B-B14F-4D97-AF65-F5344CB8AC3E}">
        <p14:creationId xmlns:p14="http://schemas.microsoft.com/office/powerpoint/2010/main" val="6231510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56135" y="281297"/>
            <a:ext cx="10626290" cy="960362"/>
          </a:xfrm>
        </p:spPr>
        <p:txBody>
          <a:bodyPr>
            <a:noAutofit/>
          </a:bodyPr>
          <a:lstStyle/>
          <a:p>
            <a:r>
              <a:rPr lang="en-IN" b="1" dirty="0"/>
              <a:t>Assessment u/s 73 / 74</a:t>
            </a:r>
            <a:endParaRPr lang="en-IN" sz="3600" b="1" dirty="0"/>
          </a:p>
        </p:txBody>
      </p:sp>
      <p:sp>
        <p:nvSpPr>
          <p:cNvPr id="2" name="Content Placeholder 1">
            <a:extLst>
              <a:ext uri="{FF2B5EF4-FFF2-40B4-BE49-F238E27FC236}">
                <a16:creationId xmlns:a16="http://schemas.microsoft.com/office/drawing/2014/main" id="{94C716A6-0069-4C47-ACED-8F678B2E894D}"/>
              </a:ext>
            </a:extLst>
          </p:cNvPr>
          <p:cNvSpPr>
            <a:spLocks noGrp="1"/>
          </p:cNvSpPr>
          <p:nvPr>
            <p:ph idx="1"/>
          </p:nvPr>
        </p:nvSpPr>
        <p:spPr>
          <a:xfrm>
            <a:off x="356136" y="1366788"/>
            <a:ext cx="10693666" cy="5024388"/>
          </a:xfrm>
        </p:spPr>
        <p:txBody>
          <a:bodyPr>
            <a:noAutofit/>
          </a:bodyPr>
          <a:lstStyle/>
          <a:p>
            <a:pPr marL="0" indent="0">
              <a:buClrTx/>
              <a:buNone/>
            </a:pPr>
            <a:r>
              <a:rPr lang="en-IN" sz="2000" dirty="0"/>
              <a:t>Notice after audit / scrutiny of returns / inspection or search</a:t>
            </a:r>
          </a:p>
          <a:p>
            <a:pPr>
              <a:buClrTx/>
              <a:buFont typeface="Wingdings" panose="05000000000000000000" pitchFamily="2" charset="2"/>
              <a:buChar char="Ø"/>
            </a:pPr>
            <a:r>
              <a:rPr lang="en-US" sz="2000" dirty="0"/>
              <a:t>Before service of notice PO </a:t>
            </a:r>
            <a:r>
              <a:rPr lang="en-US" sz="2000" i="1" dirty="0"/>
              <a:t>may (amended from shall to may w.e.f. 15.10.2020) </a:t>
            </a:r>
            <a:r>
              <a:rPr lang="en-US" sz="2000" dirty="0"/>
              <a:t>communicate details of tax, interest and penalty in Part A of DRC – 01A</a:t>
            </a:r>
          </a:p>
          <a:p>
            <a:pPr>
              <a:buClrTx/>
              <a:buFont typeface="Wingdings" panose="05000000000000000000" pitchFamily="2" charset="2"/>
              <a:buChar char="Ø"/>
            </a:pPr>
            <a:endParaRPr lang="en-US" sz="2000" dirty="0"/>
          </a:p>
          <a:p>
            <a:pPr>
              <a:buClrTx/>
              <a:buFont typeface="Wingdings" panose="05000000000000000000" pitchFamily="2" charset="2"/>
              <a:buChar char="Ø"/>
            </a:pPr>
            <a:r>
              <a:rPr lang="en-US" sz="2000" dirty="0"/>
              <a:t>Will non-service of DRC – 01A serve any relief to litigate?</a:t>
            </a:r>
          </a:p>
          <a:p>
            <a:pPr>
              <a:buClrTx/>
              <a:buFont typeface="Wingdings" panose="05000000000000000000" pitchFamily="2" charset="2"/>
              <a:buChar char="Ø"/>
            </a:pPr>
            <a:endParaRPr lang="en-US" sz="2000" dirty="0"/>
          </a:p>
          <a:p>
            <a:pPr>
              <a:buClrTx/>
              <a:buFont typeface="Wingdings" panose="05000000000000000000" pitchFamily="2" charset="2"/>
              <a:buChar char="Ø"/>
            </a:pPr>
            <a:r>
              <a:rPr lang="en-US" sz="2000" dirty="0" err="1"/>
              <a:t>Assessee</a:t>
            </a:r>
            <a:r>
              <a:rPr lang="en-US" sz="2000" dirty="0"/>
              <a:t> can pay the demand and file intimate the payment</a:t>
            </a:r>
          </a:p>
          <a:p>
            <a:pPr>
              <a:buClrTx/>
              <a:buFont typeface="Wingdings" panose="05000000000000000000" pitchFamily="2" charset="2"/>
              <a:buChar char="Ø"/>
            </a:pPr>
            <a:endParaRPr lang="en-US" sz="2000" dirty="0"/>
          </a:p>
          <a:p>
            <a:pPr>
              <a:buClrTx/>
              <a:buFont typeface="Wingdings" panose="05000000000000000000" pitchFamily="2" charset="2"/>
              <a:buChar char="Ø"/>
            </a:pPr>
            <a:r>
              <a:rPr lang="en-US" sz="2000" dirty="0"/>
              <a:t>What if the </a:t>
            </a:r>
            <a:r>
              <a:rPr lang="en-US" sz="2000" dirty="0" err="1"/>
              <a:t>assessee</a:t>
            </a:r>
            <a:r>
              <a:rPr lang="en-US" sz="2000" dirty="0"/>
              <a:t> is not agreeable to the demand as per Part A of DRC – 01A?</a:t>
            </a:r>
          </a:p>
          <a:p>
            <a:pPr lvl="1">
              <a:buClrTx/>
              <a:buFont typeface="Wingdings" panose="05000000000000000000" pitchFamily="2" charset="2"/>
              <a:buChar char="Ø"/>
            </a:pPr>
            <a:r>
              <a:rPr lang="en-US" sz="2000" dirty="0"/>
              <a:t>File submissions in Part B of DRC 01-A to the extent not agreeable. To the extent of agreed demand,  pay the same and make a mention in the reply</a:t>
            </a:r>
          </a:p>
          <a:p>
            <a:pPr lvl="1">
              <a:buClrTx/>
              <a:buFont typeface="Wingdings" panose="05000000000000000000" pitchFamily="2" charset="2"/>
              <a:buChar char="Ø"/>
            </a:pPr>
            <a:r>
              <a:rPr lang="en-US" sz="2000" dirty="0"/>
              <a:t>Is a detailed reply required to be made in Part B of DRC – 01A?</a:t>
            </a:r>
          </a:p>
          <a:p>
            <a:pPr>
              <a:buClrTx/>
              <a:buFont typeface="Wingdings" panose="05000000000000000000" pitchFamily="2" charset="2"/>
              <a:buChar char="Ø"/>
            </a:pPr>
            <a:endParaRPr lang="en-US" sz="2000" dirty="0"/>
          </a:p>
        </p:txBody>
      </p:sp>
    </p:spTree>
    <p:extLst>
      <p:ext uri="{BB962C8B-B14F-4D97-AF65-F5344CB8AC3E}">
        <p14:creationId xmlns:p14="http://schemas.microsoft.com/office/powerpoint/2010/main" val="22451871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56135" y="281297"/>
            <a:ext cx="10626290" cy="960362"/>
          </a:xfrm>
        </p:spPr>
        <p:txBody>
          <a:bodyPr>
            <a:noAutofit/>
          </a:bodyPr>
          <a:lstStyle/>
          <a:p>
            <a:r>
              <a:rPr lang="en-IN" b="1" dirty="0"/>
              <a:t>Assessment u/s 73 / 74</a:t>
            </a:r>
            <a:endParaRPr lang="en-IN" sz="3600" b="1" dirty="0"/>
          </a:p>
        </p:txBody>
      </p:sp>
      <p:sp>
        <p:nvSpPr>
          <p:cNvPr id="2" name="Content Placeholder 1">
            <a:extLst>
              <a:ext uri="{FF2B5EF4-FFF2-40B4-BE49-F238E27FC236}">
                <a16:creationId xmlns:a16="http://schemas.microsoft.com/office/drawing/2014/main" id="{94C716A6-0069-4C47-ACED-8F678B2E894D}"/>
              </a:ext>
            </a:extLst>
          </p:cNvPr>
          <p:cNvSpPr>
            <a:spLocks noGrp="1"/>
          </p:cNvSpPr>
          <p:nvPr>
            <p:ph idx="1"/>
          </p:nvPr>
        </p:nvSpPr>
        <p:spPr>
          <a:xfrm>
            <a:off x="356136" y="1366788"/>
            <a:ext cx="10693666" cy="5024388"/>
          </a:xfrm>
        </p:spPr>
        <p:txBody>
          <a:bodyPr>
            <a:noAutofit/>
          </a:bodyPr>
          <a:lstStyle/>
          <a:p>
            <a:pPr marL="0" indent="0">
              <a:buClrTx/>
              <a:buNone/>
            </a:pPr>
            <a:r>
              <a:rPr lang="en-IN" sz="2000" dirty="0"/>
              <a:t>Notice after audit / scrutiny of returns / inspection or search</a:t>
            </a:r>
          </a:p>
          <a:p>
            <a:pPr>
              <a:buClrTx/>
              <a:buFont typeface="Wingdings" panose="05000000000000000000" pitchFamily="2" charset="2"/>
              <a:buChar char="Ø"/>
            </a:pPr>
            <a:r>
              <a:rPr lang="en-US" sz="2000" dirty="0"/>
              <a:t>Upon filing part B of DRC-01A, SCN is issued either u/s 73 / 74</a:t>
            </a:r>
          </a:p>
          <a:p>
            <a:pPr>
              <a:buClrTx/>
              <a:buFont typeface="Wingdings" panose="05000000000000000000" pitchFamily="2" charset="2"/>
              <a:buChar char="Ø"/>
            </a:pPr>
            <a:r>
              <a:rPr lang="en-US" sz="2000" dirty="0"/>
              <a:t>Check the limitation period applicability</a:t>
            </a:r>
          </a:p>
          <a:p>
            <a:pPr>
              <a:buClrTx/>
              <a:buFont typeface="Wingdings" panose="05000000000000000000" pitchFamily="2" charset="2"/>
              <a:buChar char="Ø"/>
            </a:pPr>
            <a:endParaRPr lang="en-US" sz="1800" dirty="0"/>
          </a:p>
          <a:p>
            <a:pPr>
              <a:buClrTx/>
              <a:buFont typeface="Wingdings" panose="05000000000000000000" pitchFamily="2" charset="2"/>
              <a:buChar char="Ø"/>
            </a:pPr>
            <a:endParaRPr lang="en-US" sz="1800" dirty="0"/>
          </a:p>
          <a:p>
            <a:pPr>
              <a:buClrTx/>
              <a:buFont typeface="Wingdings" panose="05000000000000000000" pitchFamily="2" charset="2"/>
              <a:buChar char="Ø"/>
            </a:pPr>
            <a:endParaRPr lang="en-US" sz="2000" dirty="0"/>
          </a:p>
          <a:p>
            <a:pPr>
              <a:buClrTx/>
              <a:buFont typeface="Wingdings" panose="05000000000000000000" pitchFamily="2" charset="2"/>
              <a:buChar char="Ø"/>
            </a:pPr>
            <a:r>
              <a:rPr lang="en-US" sz="2000" dirty="0"/>
              <a:t>Time limit to issue SCN extension u/s 73 – </a:t>
            </a:r>
            <a:r>
              <a:rPr lang="en-US" sz="2000" dirty="0" err="1"/>
              <a:t>Notfn</a:t>
            </a:r>
            <a:r>
              <a:rPr lang="en-US" sz="2000" dirty="0"/>
              <a:t> No. 09/2023-Central Tax dt 31.03.2023</a:t>
            </a:r>
          </a:p>
          <a:p>
            <a:pPr>
              <a:buClrTx/>
              <a:buFont typeface="Wingdings" panose="05000000000000000000" pitchFamily="2" charset="2"/>
              <a:buChar char="Ø"/>
            </a:pPr>
            <a:endParaRPr lang="en-US" sz="2000" dirty="0"/>
          </a:p>
          <a:p>
            <a:pPr>
              <a:buClrTx/>
              <a:buFont typeface="Wingdings" panose="05000000000000000000" pitchFamily="2" charset="2"/>
              <a:buChar char="Ø"/>
            </a:pPr>
            <a:endParaRPr lang="en-US" sz="2000" dirty="0"/>
          </a:p>
          <a:p>
            <a:pPr>
              <a:buClrTx/>
              <a:buFont typeface="Wingdings" panose="05000000000000000000" pitchFamily="2" charset="2"/>
              <a:buChar char="Ø"/>
            </a:pPr>
            <a:endParaRPr lang="en-US" sz="2000" dirty="0"/>
          </a:p>
          <a:p>
            <a:pPr>
              <a:buClrTx/>
              <a:buFont typeface="Wingdings" panose="05000000000000000000" pitchFamily="2" charset="2"/>
              <a:buChar char="Ø"/>
            </a:pPr>
            <a:endParaRPr lang="en-US" sz="2000" dirty="0"/>
          </a:p>
          <a:p>
            <a:pPr>
              <a:buClrTx/>
              <a:buFont typeface="Wingdings" panose="05000000000000000000" pitchFamily="2" charset="2"/>
              <a:buChar char="Ø"/>
            </a:pPr>
            <a:r>
              <a:rPr lang="en-US" sz="2000" dirty="0"/>
              <a:t>No extension for SCN u/s 74</a:t>
            </a:r>
          </a:p>
        </p:txBody>
      </p:sp>
      <p:graphicFrame>
        <p:nvGraphicFramePr>
          <p:cNvPr id="5" name="Table 5">
            <a:extLst>
              <a:ext uri="{FF2B5EF4-FFF2-40B4-BE49-F238E27FC236}">
                <a16:creationId xmlns:a16="http://schemas.microsoft.com/office/drawing/2014/main" id="{03D1CF00-C85B-6D2F-4C89-1CFA2772512E}"/>
              </a:ext>
            </a:extLst>
          </p:cNvPr>
          <p:cNvGraphicFramePr>
            <a:graphicFrameLocks noGrp="1"/>
          </p:cNvGraphicFramePr>
          <p:nvPr>
            <p:extLst>
              <p:ext uri="{D42A27DB-BD31-4B8C-83A1-F6EECF244321}">
                <p14:modId xmlns:p14="http://schemas.microsoft.com/office/powerpoint/2010/main" val="2841615912"/>
              </p:ext>
            </p:extLst>
          </p:nvPr>
        </p:nvGraphicFramePr>
        <p:xfrm>
          <a:off x="905845" y="2708712"/>
          <a:ext cx="9730071" cy="1112520"/>
        </p:xfrm>
        <a:graphic>
          <a:graphicData uri="http://schemas.openxmlformats.org/drawingml/2006/table">
            <a:tbl>
              <a:tblPr firstRow="1" bandRow="1">
                <a:tableStyleId>{5940675A-B579-460E-94D1-54222C63F5DA}</a:tableStyleId>
              </a:tblPr>
              <a:tblGrid>
                <a:gridCol w="1288715">
                  <a:extLst>
                    <a:ext uri="{9D8B030D-6E8A-4147-A177-3AD203B41FA5}">
                      <a16:colId xmlns:a16="http://schemas.microsoft.com/office/drawing/2014/main" val="2661873892"/>
                    </a:ext>
                  </a:extLst>
                </a:gridCol>
                <a:gridCol w="8441356">
                  <a:extLst>
                    <a:ext uri="{9D8B030D-6E8A-4147-A177-3AD203B41FA5}">
                      <a16:colId xmlns:a16="http://schemas.microsoft.com/office/drawing/2014/main" val="1465654572"/>
                    </a:ext>
                  </a:extLst>
                </a:gridCol>
              </a:tblGrid>
              <a:tr h="370840">
                <a:tc>
                  <a:txBody>
                    <a:bodyPr/>
                    <a:lstStyle/>
                    <a:p>
                      <a:pPr algn="ctr"/>
                      <a:r>
                        <a:rPr lang="en-IN" b="1" dirty="0"/>
                        <a:t>Section</a:t>
                      </a:r>
                    </a:p>
                  </a:txBody>
                  <a:tcPr/>
                </a:tc>
                <a:tc>
                  <a:txBody>
                    <a:bodyPr/>
                    <a:lstStyle/>
                    <a:p>
                      <a:pPr algn="ctr"/>
                      <a:r>
                        <a:rPr lang="en-IN" b="1" dirty="0"/>
                        <a:t>Time Limit</a:t>
                      </a:r>
                    </a:p>
                  </a:txBody>
                  <a:tcPr/>
                </a:tc>
                <a:extLst>
                  <a:ext uri="{0D108BD9-81ED-4DB2-BD59-A6C34878D82A}">
                    <a16:rowId xmlns:a16="http://schemas.microsoft.com/office/drawing/2014/main" val="219004825"/>
                  </a:ext>
                </a:extLst>
              </a:tr>
              <a:tr h="370840">
                <a:tc>
                  <a:txBody>
                    <a:bodyPr/>
                    <a:lstStyle/>
                    <a:p>
                      <a:pPr algn="ctr"/>
                      <a:r>
                        <a:rPr lang="en-IN" dirty="0"/>
                        <a:t>73</a:t>
                      </a:r>
                    </a:p>
                  </a:txBody>
                  <a:tcPr/>
                </a:tc>
                <a:tc>
                  <a:txBody>
                    <a:bodyPr/>
                    <a:lstStyle/>
                    <a:p>
                      <a:r>
                        <a:rPr lang="en-US" dirty="0"/>
                        <a:t>3 months prior to the lapse of 3 years from the due date of furnishing annual returns</a:t>
                      </a:r>
                      <a:endParaRPr lang="en-IN" dirty="0"/>
                    </a:p>
                  </a:txBody>
                  <a:tcPr/>
                </a:tc>
                <a:extLst>
                  <a:ext uri="{0D108BD9-81ED-4DB2-BD59-A6C34878D82A}">
                    <a16:rowId xmlns:a16="http://schemas.microsoft.com/office/drawing/2014/main" val="627563950"/>
                  </a:ext>
                </a:extLst>
              </a:tr>
              <a:tr h="370840">
                <a:tc>
                  <a:txBody>
                    <a:bodyPr/>
                    <a:lstStyle/>
                    <a:p>
                      <a:pPr algn="ctr"/>
                      <a:r>
                        <a:rPr lang="en-IN" dirty="0"/>
                        <a:t>74</a:t>
                      </a:r>
                    </a:p>
                  </a:txBody>
                  <a:tcPr/>
                </a:tc>
                <a:tc>
                  <a:txBody>
                    <a:bodyPr/>
                    <a:lstStyle/>
                    <a:p>
                      <a:r>
                        <a:rPr lang="en-US" dirty="0"/>
                        <a:t>6 months prior to the lapse of 5 years from the due date of furnishing annual returns</a:t>
                      </a:r>
                      <a:endParaRPr lang="en-IN" dirty="0"/>
                    </a:p>
                  </a:txBody>
                  <a:tcPr/>
                </a:tc>
                <a:extLst>
                  <a:ext uri="{0D108BD9-81ED-4DB2-BD59-A6C34878D82A}">
                    <a16:rowId xmlns:a16="http://schemas.microsoft.com/office/drawing/2014/main" val="3682959957"/>
                  </a:ext>
                </a:extLst>
              </a:tr>
            </a:tbl>
          </a:graphicData>
        </a:graphic>
      </p:graphicFrame>
      <p:graphicFrame>
        <p:nvGraphicFramePr>
          <p:cNvPr id="6" name="Table 5">
            <a:extLst>
              <a:ext uri="{FF2B5EF4-FFF2-40B4-BE49-F238E27FC236}">
                <a16:creationId xmlns:a16="http://schemas.microsoft.com/office/drawing/2014/main" id="{81877F32-B9A7-2ABB-4685-421748681ECE}"/>
              </a:ext>
            </a:extLst>
          </p:cNvPr>
          <p:cNvGraphicFramePr>
            <a:graphicFrameLocks noGrp="1"/>
          </p:cNvGraphicFramePr>
          <p:nvPr>
            <p:extLst>
              <p:ext uri="{D42A27DB-BD31-4B8C-83A1-F6EECF244321}">
                <p14:modId xmlns:p14="http://schemas.microsoft.com/office/powerpoint/2010/main" val="1959912512"/>
              </p:ext>
            </p:extLst>
          </p:nvPr>
        </p:nvGraphicFramePr>
        <p:xfrm>
          <a:off x="933118" y="4378692"/>
          <a:ext cx="3301999" cy="1483360"/>
        </p:xfrm>
        <a:graphic>
          <a:graphicData uri="http://schemas.openxmlformats.org/drawingml/2006/table">
            <a:tbl>
              <a:tblPr firstRow="1" bandRow="1">
                <a:tableStyleId>{5940675A-B579-460E-94D1-54222C63F5DA}</a:tableStyleId>
              </a:tblPr>
              <a:tblGrid>
                <a:gridCol w="1288715">
                  <a:extLst>
                    <a:ext uri="{9D8B030D-6E8A-4147-A177-3AD203B41FA5}">
                      <a16:colId xmlns:a16="http://schemas.microsoft.com/office/drawing/2014/main" val="2661873892"/>
                    </a:ext>
                  </a:extLst>
                </a:gridCol>
                <a:gridCol w="2013284">
                  <a:extLst>
                    <a:ext uri="{9D8B030D-6E8A-4147-A177-3AD203B41FA5}">
                      <a16:colId xmlns:a16="http://schemas.microsoft.com/office/drawing/2014/main" val="1465654572"/>
                    </a:ext>
                  </a:extLst>
                </a:gridCol>
              </a:tblGrid>
              <a:tr h="370840">
                <a:tc>
                  <a:txBody>
                    <a:bodyPr/>
                    <a:lstStyle/>
                    <a:p>
                      <a:pPr algn="ctr"/>
                      <a:r>
                        <a:rPr lang="en-IN" b="1" dirty="0"/>
                        <a:t>Year</a:t>
                      </a:r>
                    </a:p>
                  </a:txBody>
                  <a:tcPr/>
                </a:tc>
                <a:tc>
                  <a:txBody>
                    <a:bodyPr/>
                    <a:lstStyle/>
                    <a:p>
                      <a:pPr algn="ctr"/>
                      <a:r>
                        <a:rPr lang="en-IN" b="1" dirty="0"/>
                        <a:t>Time Limit</a:t>
                      </a:r>
                    </a:p>
                  </a:txBody>
                  <a:tcPr/>
                </a:tc>
                <a:extLst>
                  <a:ext uri="{0D108BD9-81ED-4DB2-BD59-A6C34878D82A}">
                    <a16:rowId xmlns:a16="http://schemas.microsoft.com/office/drawing/2014/main" val="219004825"/>
                  </a:ext>
                </a:extLst>
              </a:tr>
              <a:tr h="370840">
                <a:tc>
                  <a:txBody>
                    <a:bodyPr/>
                    <a:lstStyle/>
                    <a:p>
                      <a:pPr algn="ctr"/>
                      <a:r>
                        <a:rPr lang="en-IN" dirty="0"/>
                        <a:t>2017-18</a:t>
                      </a:r>
                    </a:p>
                  </a:txBody>
                  <a:tcPr/>
                </a:tc>
                <a:tc>
                  <a:txBody>
                    <a:bodyPr/>
                    <a:lstStyle/>
                    <a:p>
                      <a:r>
                        <a:rPr lang="en-US" dirty="0"/>
                        <a:t>Sep 30, 2023</a:t>
                      </a:r>
                      <a:endParaRPr lang="en-IN" dirty="0"/>
                    </a:p>
                  </a:txBody>
                  <a:tcPr/>
                </a:tc>
                <a:extLst>
                  <a:ext uri="{0D108BD9-81ED-4DB2-BD59-A6C34878D82A}">
                    <a16:rowId xmlns:a16="http://schemas.microsoft.com/office/drawing/2014/main" val="627563950"/>
                  </a:ext>
                </a:extLst>
              </a:tr>
              <a:tr h="370840">
                <a:tc>
                  <a:txBody>
                    <a:bodyPr/>
                    <a:lstStyle/>
                    <a:p>
                      <a:pPr algn="ctr"/>
                      <a:r>
                        <a:rPr lang="en-IN" dirty="0"/>
                        <a:t>2018-19</a:t>
                      </a:r>
                    </a:p>
                  </a:txBody>
                  <a:tcPr/>
                </a:tc>
                <a:tc>
                  <a:txBody>
                    <a:bodyPr/>
                    <a:lstStyle/>
                    <a:p>
                      <a:r>
                        <a:rPr lang="en-US" dirty="0"/>
                        <a:t>Dec 31, 2023</a:t>
                      </a:r>
                      <a:endParaRPr lang="en-IN" dirty="0"/>
                    </a:p>
                  </a:txBody>
                  <a:tcPr/>
                </a:tc>
                <a:extLst>
                  <a:ext uri="{0D108BD9-81ED-4DB2-BD59-A6C34878D82A}">
                    <a16:rowId xmlns:a16="http://schemas.microsoft.com/office/drawing/2014/main" val="3682959957"/>
                  </a:ext>
                </a:extLst>
              </a:tr>
              <a:tr h="370840">
                <a:tc>
                  <a:txBody>
                    <a:bodyPr/>
                    <a:lstStyle/>
                    <a:p>
                      <a:pPr algn="ctr"/>
                      <a:r>
                        <a:rPr lang="en-IN" dirty="0"/>
                        <a:t>2019-20</a:t>
                      </a:r>
                    </a:p>
                  </a:txBody>
                  <a:tcPr/>
                </a:tc>
                <a:tc>
                  <a:txBody>
                    <a:bodyPr/>
                    <a:lstStyle/>
                    <a:p>
                      <a:r>
                        <a:rPr lang="en-IN" dirty="0"/>
                        <a:t>Mar 31, 2024</a:t>
                      </a:r>
                    </a:p>
                  </a:txBody>
                  <a:tcPr/>
                </a:tc>
                <a:extLst>
                  <a:ext uri="{0D108BD9-81ED-4DB2-BD59-A6C34878D82A}">
                    <a16:rowId xmlns:a16="http://schemas.microsoft.com/office/drawing/2014/main" val="2850002829"/>
                  </a:ext>
                </a:extLst>
              </a:tr>
            </a:tbl>
          </a:graphicData>
        </a:graphic>
      </p:graphicFrame>
    </p:spTree>
    <p:extLst>
      <p:ext uri="{BB962C8B-B14F-4D97-AF65-F5344CB8AC3E}">
        <p14:creationId xmlns:p14="http://schemas.microsoft.com/office/powerpoint/2010/main" val="26699226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56135" y="281297"/>
            <a:ext cx="10626290" cy="960362"/>
          </a:xfrm>
        </p:spPr>
        <p:txBody>
          <a:bodyPr>
            <a:noAutofit/>
          </a:bodyPr>
          <a:lstStyle/>
          <a:p>
            <a:r>
              <a:rPr lang="en-IN" b="1" dirty="0"/>
              <a:t>Assessment u/s 73 / 74 </a:t>
            </a:r>
            <a:endParaRPr lang="en-IN" sz="3600" b="1" dirty="0"/>
          </a:p>
        </p:txBody>
      </p:sp>
      <p:sp>
        <p:nvSpPr>
          <p:cNvPr id="2" name="Content Placeholder 1">
            <a:extLst>
              <a:ext uri="{FF2B5EF4-FFF2-40B4-BE49-F238E27FC236}">
                <a16:creationId xmlns:a16="http://schemas.microsoft.com/office/drawing/2014/main" id="{94C716A6-0069-4C47-ACED-8F678B2E894D}"/>
              </a:ext>
            </a:extLst>
          </p:cNvPr>
          <p:cNvSpPr>
            <a:spLocks noGrp="1"/>
          </p:cNvSpPr>
          <p:nvPr>
            <p:ph idx="1"/>
          </p:nvPr>
        </p:nvSpPr>
        <p:spPr>
          <a:xfrm>
            <a:off x="356136" y="1366788"/>
            <a:ext cx="10693666" cy="5024388"/>
          </a:xfrm>
        </p:spPr>
        <p:txBody>
          <a:bodyPr>
            <a:noAutofit/>
          </a:bodyPr>
          <a:lstStyle/>
          <a:p>
            <a:pPr marL="0" indent="0" algn="just">
              <a:buClrTx/>
              <a:buNone/>
            </a:pPr>
            <a:r>
              <a:rPr lang="en-IN" sz="2000" dirty="0"/>
              <a:t>Notice after audit / scrutiny of returns / inspection or search – Deficiency</a:t>
            </a:r>
            <a:endParaRPr lang="en-IN" sz="2000" b="1" dirty="0"/>
          </a:p>
          <a:p>
            <a:pPr algn="just">
              <a:buClrTx/>
              <a:buFont typeface="Wingdings" panose="05000000000000000000" pitchFamily="2" charset="2"/>
              <a:buChar char="Ø"/>
            </a:pPr>
            <a:r>
              <a:rPr lang="en-US" sz="2000" dirty="0"/>
              <a:t>Check PO is authorized</a:t>
            </a:r>
          </a:p>
          <a:p>
            <a:pPr algn="just">
              <a:buClrTx/>
              <a:buFont typeface="Wingdings" panose="05000000000000000000" pitchFamily="2" charset="2"/>
              <a:buChar char="Ø"/>
            </a:pPr>
            <a:r>
              <a:rPr lang="en-US" sz="2000" dirty="0"/>
              <a:t>DRC 1 to be issued along with SCN </a:t>
            </a:r>
          </a:p>
          <a:p>
            <a:pPr algn="just">
              <a:buClrTx/>
              <a:buFont typeface="Wingdings" panose="05000000000000000000" pitchFamily="2" charset="2"/>
              <a:buChar char="Ø"/>
            </a:pPr>
            <a:r>
              <a:rPr lang="en-US" sz="2000" dirty="0"/>
              <a:t>Even if the Courts decide that notice issued are deficient, Court will provide the tax department to issue fresh SCN – NKAS Services Ltd. 2022 (63) G.S.T.L. 18 (</a:t>
            </a:r>
            <a:r>
              <a:rPr lang="en-US" sz="2000" dirty="0" err="1"/>
              <a:t>Jhar</a:t>
            </a:r>
            <a:r>
              <a:rPr lang="en-US" sz="2000" dirty="0"/>
              <a:t>.)</a:t>
            </a:r>
          </a:p>
          <a:p>
            <a:pPr algn="just">
              <a:buClrTx/>
              <a:buFont typeface="Wingdings" panose="05000000000000000000" pitchFamily="2" charset="2"/>
              <a:buChar char="Ø"/>
            </a:pPr>
            <a:r>
              <a:rPr lang="en-US" sz="2000" dirty="0"/>
              <a:t>Will challenging deficiency of SCN help the taxpayer?</a:t>
            </a:r>
          </a:p>
          <a:p>
            <a:pPr>
              <a:buClrTx/>
              <a:buFont typeface="Wingdings" panose="05000000000000000000" pitchFamily="2" charset="2"/>
              <a:buChar char="Ø"/>
            </a:pPr>
            <a:endParaRPr lang="en-US" sz="2000" dirty="0"/>
          </a:p>
          <a:p>
            <a:pPr>
              <a:buClrTx/>
              <a:buFont typeface="Wingdings" panose="05000000000000000000" pitchFamily="2" charset="2"/>
              <a:buChar char="Ø"/>
            </a:pPr>
            <a:endParaRPr lang="en-US" sz="2000" dirty="0"/>
          </a:p>
        </p:txBody>
      </p:sp>
      <p:sp>
        <p:nvSpPr>
          <p:cNvPr id="3" name="TextBox 2">
            <a:extLst>
              <a:ext uri="{FF2B5EF4-FFF2-40B4-BE49-F238E27FC236}">
                <a16:creationId xmlns:a16="http://schemas.microsoft.com/office/drawing/2014/main" id="{BD5DAADB-BA78-41B2-8F6C-29394F78F462}"/>
              </a:ext>
            </a:extLst>
          </p:cNvPr>
          <p:cNvSpPr txBox="1"/>
          <p:nvPr/>
        </p:nvSpPr>
        <p:spPr>
          <a:xfrm>
            <a:off x="818147" y="4004109"/>
            <a:ext cx="9586762" cy="1631216"/>
          </a:xfrm>
          <a:prstGeom prst="rect">
            <a:avLst/>
          </a:prstGeom>
          <a:noFill/>
          <a:ln>
            <a:solidFill>
              <a:srgbClr val="0070C0"/>
            </a:solidFill>
          </a:ln>
        </p:spPr>
        <p:txBody>
          <a:bodyPr wrap="square" rtlCol="0">
            <a:spAutoFit/>
          </a:bodyPr>
          <a:lstStyle/>
          <a:p>
            <a:r>
              <a:rPr lang="en-IN" sz="2000" dirty="0"/>
              <a:t>Sec 160(2) - </a:t>
            </a:r>
            <a:r>
              <a:rPr lang="en-US" sz="2000" dirty="0"/>
              <a:t>The service of any notice, order or communication shall not be called in question, if the notice, order or communication, as the case may be, has already been acted upon by the person to whom it is issued or where such service has not been called in question at or in the earlier proceedings commenced, continued or </a:t>
            </a:r>
            <a:r>
              <a:rPr lang="en-US" sz="2000" dirty="0" err="1"/>
              <a:t>finalised</a:t>
            </a:r>
            <a:r>
              <a:rPr lang="en-US" sz="2000" dirty="0"/>
              <a:t> pursuant to such notice, order or communication</a:t>
            </a:r>
            <a:endParaRPr lang="en-IN" sz="2000" dirty="0"/>
          </a:p>
        </p:txBody>
      </p:sp>
    </p:spTree>
    <p:extLst>
      <p:ext uri="{BB962C8B-B14F-4D97-AF65-F5344CB8AC3E}">
        <p14:creationId xmlns:p14="http://schemas.microsoft.com/office/powerpoint/2010/main" val="18402910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56135" y="281297"/>
            <a:ext cx="10626290" cy="960362"/>
          </a:xfrm>
        </p:spPr>
        <p:txBody>
          <a:bodyPr>
            <a:noAutofit/>
          </a:bodyPr>
          <a:lstStyle/>
          <a:p>
            <a:r>
              <a:rPr lang="en-IN" b="1" dirty="0"/>
              <a:t>Assessment u/s 73 </a:t>
            </a:r>
            <a:endParaRPr lang="en-IN" sz="3600" b="1" dirty="0"/>
          </a:p>
        </p:txBody>
      </p:sp>
      <p:sp>
        <p:nvSpPr>
          <p:cNvPr id="2" name="Content Placeholder 1">
            <a:extLst>
              <a:ext uri="{FF2B5EF4-FFF2-40B4-BE49-F238E27FC236}">
                <a16:creationId xmlns:a16="http://schemas.microsoft.com/office/drawing/2014/main" id="{94C716A6-0069-4C47-ACED-8F678B2E894D}"/>
              </a:ext>
            </a:extLst>
          </p:cNvPr>
          <p:cNvSpPr>
            <a:spLocks noGrp="1"/>
          </p:cNvSpPr>
          <p:nvPr>
            <p:ph idx="1"/>
          </p:nvPr>
        </p:nvSpPr>
        <p:spPr>
          <a:xfrm>
            <a:off x="356136" y="1366788"/>
            <a:ext cx="10693666" cy="5024388"/>
          </a:xfrm>
        </p:spPr>
        <p:txBody>
          <a:bodyPr>
            <a:noAutofit/>
          </a:bodyPr>
          <a:lstStyle/>
          <a:p>
            <a:pPr marL="0" indent="0" algn="just">
              <a:buClrTx/>
              <a:buNone/>
            </a:pPr>
            <a:r>
              <a:rPr lang="en-IN" sz="2000" dirty="0"/>
              <a:t>Notice after audit / scrutiny of returns / inspection or search – </a:t>
            </a:r>
            <a:r>
              <a:rPr lang="en-IN" sz="2000" b="1" dirty="0"/>
              <a:t>Sec 73 </a:t>
            </a:r>
          </a:p>
          <a:p>
            <a:pPr algn="just">
              <a:buClrTx/>
              <a:buFont typeface="Wingdings" panose="05000000000000000000" pitchFamily="2" charset="2"/>
              <a:buChar char="Ø"/>
            </a:pPr>
            <a:r>
              <a:rPr lang="en-US" sz="2000" dirty="0"/>
              <a:t>SCN along with summary notice in Form GST DRC 01 to be issued – Rule  142 (1) (a)</a:t>
            </a:r>
          </a:p>
          <a:p>
            <a:pPr algn="just">
              <a:buClrTx/>
              <a:buFont typeface="Wingdings" panose="05000000000000000000" pitchFamily="2" charset="2"/>
              <a:buChar char="Ø"/>
            </a:pPr>
            <a:r>
              <a:rPr lang="en-US" sz="2000" dirty="0"/>
              <a:t>Tax has not been paid or short paid or </a:t>
            </a:r>
            <a:r>
              <a:rPr lang="en-US" sz="2000" b="1" i="1" dirty="0"/>
              <a:t>erroneously refunded</a:t>
            </a:r>
            <a:r>
              <a:rPr lang="en-US" sz="2000" dirty="0"/>
              <a:t>, or where input tax credit has been wrongly availed or </a:t>
            </a:r>
            <a:r>
              <a:rPr lang="en-US" sz="2000" dirty="0" err="1"/>
              <a:t>utilised</a:t>
            </a:r>
            <a:r>
              <a:rPr lang="en-US" sz="2000" dirty="0"/>
              <a:t> for any reason </a:t>
            </a:r>
            <a:r>
              <a:rPr lang="en-US" sz="2000" b="1" i="1" dirty="0"/>
              <a:t>other than </a:t>
            </a:r>
            <a:r>
              <a:rPr lang="en-US" sz="2000" dirty="0"/>
              <a:t>the reason of fraud or any </a:t>
            </a:r>
            <a:r>
              <a:rPr lang="en-US" sz="2000" dirty="0" err="1"/>
              <a:t>wilful</a:t>
            </a:r>
            <a:r>
              <a:rPr lang="en-US" sz="2000" dirty="0"/>
              <a:t>-misstatement or </a:t>
            </a:r>
            <a:r>
              <a:rPr lang="en-US" sz="2000" b="1" i="1" dirty="0"/>
              <a:t>suppression</a:t>
            </a:r>
            <a:r>
              <a:rPr lang="en-US" sz="2000" dirty="0"/>
              <a:t> of facts to evade tax</a:t>
            </a:r>
          </a:p>
          <a:p>
            <a:pPr algn="just">
              <a:buClrTx/>
              <a:buFont typeface="Wingdings" panose="05000000000000000000" pitchFamily="2" charset="2"/>
              <a:buChar char="Ø"/>
            </a:pPr>
            <a:r>
              <a:rPr lang="en-US" sz="2000" dirty="0"/>
              <a:t>SCN would be for tax / erroneous refund / UTC wrongly availed or utilized along with interest and penalty</a:t>
            </a:r>
          </a:p>
          <a:p>
            <a:pPr algn="just">
              <a:buClrTx/>
              <a:buFont typeface="Wingdings" panose="05000000000000000000" pitchFamily="2" charset="2"/>
              <a:buChar char="Ø"/>
            </a:pPr>
            <a:r>
              <a:rPr lang="en-US" sz="2000" dirty="0"/>
              <a:t>Can SCN be issued to demand only interest, if demand tax etc. has been paid before audit / SCN?</a:t>
            </a:r>
          </a:p>
          <a:p>
            <a:pPr algn="just">
              <a:buClrTx/>
              <a:buFont typeface="Wingdings" panose="05000000000000000000" pitchFamily="2" charset="2"/>
              <a:buChar char="Ø"/>
            </a:pPr>
            <a:r>
              <a:rPr lang="en-US" sz="2000" dirty="0"/>
              <a:t>If a Person chargeable to tax pays tax before issue of SCN along with interest on own and inform the PO basis no SCN shall not serve SCN</a:t>
            </a:r>
          </a:p>
          <a:p>
            <a:pPr algn="just">
              <a:buClrTx/>
              <a:buFont typeface="Wingdings" panose="05000000000000000000" pitchFamily="2" charset="2"/>
              <a:buChar char="Ø"/>
            </a:pPr>
            <a:r>
              <a:rPr lang="en-US" sz="2000" dirty="0"/>
              <a:t>Reply to SCN should be made in Form DRC-06</a:t>
            </a:r>
          </a:p>
          <a:p>
            <a:pPr>
              <a:buClrTx/>
              <a:buFont typeface="Wingdings" panose="05000000000000000000" pitchFamily="2" charset="2"/>
              <a:buChar char="Ø"/>
            </a:pPr>
            <a:endParaRPr lang="en-US" sz="2000" dirty="0"/>
          </a:p>
          <a:p>
            <a:pPr>
              <a:buClrTx/>
              <a:buFont typeface="Wingdings" panose="05000000000000000000" pitchFamily="2" charset="2"/>
              <a:buChar char="Ø"/>
            </a:pPr>
            <a:endParaRPr lang="en-US" sz="2000" dirty="0"/>
          </a:p>
        </p:txBody>
      </p:sp>
    </p:spTree>
    <p:extLst>
      <p:ext uri="{BB962C8B-B14F-4D97-AF65-F5344CB8AC3E}">
        <p14:creationId xmlns:p14="http://schemas.microsoft.com/office/powerpoint/2010/main" val="18404257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56135" y="281297"/>
            <a:ext cx="10626290" cy="960362"/>
          </a:xfrm>
        </p:spPr>
        <p:txBody>
          <a:bodyPr>
            <a:noAutofit/>
          </a:bodyPr>
          <a:lstStyle/>
          <a:p>
            <a:r>
              <a:rPr lang="en-IN" b="1" dirty="0"/>
              <a:t>Assessment u/s 73 </a:t>
            </a:r>
            <a:endParaRPr lang="en-IN" sz="3600" b="1" dirty="0"/>
          </a:p>
        </p:txBody>
      </p:sp>
      <p:sp>
        <p:nvSpPr>
          <p:cNvPr id="2" name="Content Placeholder 1">
            <a:extLst>
              <a:ext uri="{FF2B5EF4-FFF2-40B4-BE49-F238E27FC236}">
                <a16:creationId xmlns:a16="http://schemas.microsoft.com/office/drawing/2014/main" id="{94C716A6-0069-4C47-ACED-8F678B2E894D}"/>
              </a:ext>
            </a:extLst>
          </p:cNvPr>
          <p:cNvSpPr>
            <a:spLocks noGrp="1"/>
          </p:cNvSpPr>
          <p:nvPr>
            <p:ph idx="1"/>
          </p:nvPr>
        </p:nvSpPr>
        <p:spPr>
          <a:xfrm>
            <a:off x="356135" y="1366788"/>
            <a:ext cx="10761043" cy="5491212"/>
          </a:xfrm>
        </p:spPr>
        <p:txBody>
          <a:bodyPr>
            <a:noAutofit/>
          </a:bodyPr>
          <a:lstStyle/>
          <a:p>
            <a:pPr marL="0" indent="0" algn="just">
              <a:buClrTx/>
              <a:buNone/>
            </a:pPr>
            <a:r>
              <a:rPr lang="en-IN" dirty="0"/>
              <a:t>Notice after audit / scrutiny of returns / inspection or search – </a:t>
            </a:r>
            <a:r>
              <a:rPr lang="en-IN" b="1" dirty="0"/>
              <a:t>Sec 73</a:t>
            </a:r>
          </a:p>
          <a:p>
            <a:pPr algn="just">
              <a:buClrTx/>
              <a:buFont typeface="Wingdings" panose="05000000000000000000" pitchFamily="2" charset="2"/>
              <a:buChar char="Ø"/>
            </a:pPr>
            <a:r>
              <a:rPr lang="en-US" dirty="0"/>
              <a:t>Can penalty be levied u/s 73 even if </a:t>
            </a:r>
            <a:r>
              <a:rPr lang="en-US" dirty="0" err="1"/>
              <a:t>assessee</a:t>
            </a:r>
            <a:r>
              <a:rPr lang="en-US" dirty="0"/>
              <a:t> pays tax on his own ascertain or where tax along with interest is paid with 30 days issue of SCN</a:t>
            </a:r>
          </a:p>
          <a:p>
            <a:pPr lvl="1" algn="just">
              <a:buClrTx/>
              <a:buFont typeface="Wingdings" panose="05000000000000000000" pitchFamily="2" charset="2"/>
              <a:buChar char="Ø"/>
            </a:pPr>
            <a:r>
              <a:rPr lang="en-US" sz="1800" dirty="0"/>
              <a:t>Self assessed tax or any amount collected as tax is not paid within 30 days of due date for payment – penalty 10% of tax or Rs.10,000/- whichever is higher – Sec 73(11)</a:t>
            </a:r>
          </a:p>
          <a:p>
            <a:pPr lvl="1">
              <a:buClrTx/>
              <a:buFont typeface="Wingdings" panose="05000000000000000000" pitchFamily="2" charset="2"/>
              <a:buChar char="Ø"/>
            </a:pPr>
            <a:r>
              <a:rPr lang="en-US" sz="1800" dirty="0"/>
              <a:t>Self assessed tax – tax paid by filing return u/s 39 – Ref Sec 59</a:t>
            </a:r>
          </a:p>
          <a:p>
            <a:pPr lvl="1">
              <a:buClrTx/>
              <a:buFont typeface="Wingdings" panose="05000000000000000000" pitchFamily="2" charset="2"/>
              <a:buChar char="Ø"/>
            </a:pPr>
            <a:r>
              <a:rPr lang="en-US" sz="1800" dirty="0"/>
              <a:t>Can Sec 73(11) be invoked for erroneous refund granted</a:t>
            </a:r>
          </a:p>
          <a:p>
            <a:pPr>
              <a:buClrTx/>
              <a:buFont typeface="Wingdings" panose="05000000000000000000" pitchFamily="2" charset="2"/>
              <a:buChar char="Ø"/>
            </a:pPr>
            <a:r>
              <a:rPr lang="en-US" dirty="0"/>
              <a:t>Suppression - means non-declaration of facts or information which a taxable person is required to declare in the return, statement, report or any other document furnished under this Act or the rules made thereunder, or failure to furnish any information on being asked for, in writing, by the proper officer</a:t>
            </a:r>
          </a:p>
          <a:p>
            <a:pPr>
              <a:buClrTx/>
              <a:buFont typeface="Wingdings" panose="05000000000000000000" pitchFamily="2" charset="2"/>
              <a:buChar char="Ø"/>
            </a:pPr>
            <a:r>
              <a:rPr lang="en-US" dirty="0"/>
              <a:t>Is there any minimum time to be provided to reply to SCN?	</a:t>
            </a:r>
          </a:p>
          <a:p>
            <a:pPr lvl="1">
              <a:buClrTx/>
              <a:buFont typeface="Wingdings" panose="05000000000000000000" pitchFamily="2" charset="2"/>
              <a:buChar char="Ø"/>
            </a:pPr>
            <a:r>
              <a:rPr lang="en-US" sz="1800" dirty="0"/>
              <a:t>Sec 73(8) provides minimum 30 days to pay the amount. Therefore min. 30 days should be provided to reply to SCN - </a:t>
            </a:r>
            <a:r>
              <a:rPr lang="en-US" sz="1800" b="1" dirty="0"/>
              <a:t>Sheetal Dilip Jain Bombay HC Writ Petition (L) No.17591 OF 2022</a:t>
            </a:r>
            <a:r>
              <a:rPr lang="en-US" sz="1800" dirty="0"/>
              <a:t>.</a:t>
            </a:r>
          </a:p>
          <a:p>
            <a:pPr lvl="1">
              <a:buClrTx/>
              <a:buFont typeface="Wingdings" panose="05000000000000000000" pitchFamily="2" charset="2"/>
              <a:buChar char="Ø"/>
            </a:pPr>
            <a:r>
              <a:rPr lang="en-US" sz="1800" dirty="0"/>
              <a:t>Can the above judgement be extended for notice u/s 74?</a:t>
            </a:r>
          </a:p>
          <a:p>
            <a:pPr lvl="1">
              <a:buClrTx/>
              <a:buFont typeface="Wingdings" panose="05000000000000000000" pitchFamily="2" charset="2"/>
              <a:buChar char="Ø"/>
            </a:pPr>
            <a:endParaRPr lang="en-US" sz="1800" dirty="0"/>
          </a:p>
        </p:txBody>
      </p:sp>
    </p:spTree>
    <p:extLst>
      <p:ext uri="{BB962C8B-B14F-4D97-AF65-F5344CB8AC3E}">
        <p14:creationId xmlns:p14="http://schemas.microsoft.com/office/powerpoint/2010/main" val="5583867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1906BF-C3D2-964A-F75C-7185B4CF08F6}"/>
              </a:ext>
            </a:extLst>
          </p:cNvPr>
          <p:cNvSpPr>
            <a:spLocks noGrp="1"/>
          </p:cNvSpPr>
          <p:nvPr>
            <p:ph type="title"/>
          </p:nvPr>
        </p:nvSpPr>
        <p:spPr>
          <a:xfrm>
            <a:off x="400691" y="368795"/>
            <a:ext cx="11609797" cy="843556"/>
          </a:xfrm>
        </p:spPr>
        <p:txBody>
          <a:bodyPr/>
          <a:lstStyle/>
          <a:p>
            <a:r>
              <a:rPr lang="en-IN" sz="2800" dirty="0"/>
              <a:t>Introduction to audits</a:t>
            </a:r>
            <a:endParaRPr lang="en-IN" dirty="0"/>
          </a:p>
        </p:txBody>
      </p:sp>
      <p:sp>
        <p:nvSpPr>
          <p:cNvPr id="3" name="Content Placeholder 2">
            <a:extLst>
              <a:ext uri="{FF2B5EF4-FFF2-40B4-BE49-F238E27FC236}">
                <a16:creationId xmlns:a16="http://schemas.microsoft.com/office/drawing/2014/main" id="{EBFD0252-8958-09D3-6241-C87C5B4C1593}"/>
              </a:ext>
            </a:extLst>
          </p:cNvPr>
          <p:cNvSpPr>
            <a:spLocks noGrp="1"/>
          </p:cNvSpPr>
          <p:nvPr>
            <p:ph idx="1"/>
          </p:nvPr>
        </p:nvSpPr>
        <p:spPr>
          <a:xfrm>
            <a:off x="554804" y="1510302"/>
            <a:ext cx="11455686" cy="5075434"/>
          </a:xfrm>
        </p:spPr>
        <p:txBody>
          <a:bodyPr/>
          <a:lstStyle/>
          <a:p>
            <a:pPr>
              <a:buClrTx/>
              <a:buFont typeface="Wingdings" panose="05000000000000000000" pitchFamily="2" charset="2"/>
              <a:buChar char="Ø"/>
            </a:pPr>
            <a:r>
              <a:rPr lang="en-IN" sz="2400" dirty="0"/>
              <a:t>General audit or specific audit u/s 65 of the CGST Act, 2017</a:t>
            </a:r>
          </a:p>
          <a:p>
            <a:pPr lvl="1">
              <a:buClrTx/>
              <a:buFont typeface="Wingdings" panose="05000000000000000000" pitchFamily="2" charset="2"/>
              <a:buChar char="Ø"/>
            </a:pPr>
            <a:r>
              <a:rPr lang="en-US" sz="2000" i="1" dirty="0"/>
              <a:t>Undertaken by the proper officer</a:t>
            </a:r>
          </a:p>
          <a:p>
            <a:pPr lvl="1">
              <a:buFont typeface="Wingdings" panose="05000000000000000000" pitchFamily="2" charset="2"/>
              <a:buChar char="Ø"/>
            </a:pPr>
            <a:endParaRPr lang="en-US" sz="2000" i="1" dirty="0"/>
          </a:p>
          <a:p>
            <a:pPr>
              <a:buClrTx/>
              <a:buFont typeface="Wingdings" panose="05000000000000000000" pitchFamily="2" charset="2"/>
              <a:buChar char="Ø"/>
            </a:pPr>
            <a:r>
              <a:rPr lang="en-IN" sz="2400" dirty="0"/>
              <a:t>Special audit u/s 66 of the CGST Act, 2017</a:t>
            </a:r>
          </a:p>
          <a:p>
            <a:pPr lvl="1">
              <a:buClrTx/>
              <a:buFont typeface="Wingdings" panose="05000000000000000000" pitchFamily="2" charset="2"/>
              <a:buChar char="Ø"/>
            </a:pPr>
            <a:r>
              <a:rPr lang="en-IN" sz="2000" i="1" dirty="0"/>
              <a:t>Undertaken by a chartered accountant or a cost accounted nominated by the Commissioner.</a:t>
            </a:r>
          </a:p>
          <a:p>
            <a:endParaRPr lang="en-IN" dirty="0"/>
          </a:p>
        </p:txBody>
      </p:sp>
    </p:spTree>
    <p:extLst>
      <p:ext uri="{BB962C8B-B14F-4D97-AF65-F5344CB8AC3E}">
        <p14:creationId xmlns:p14="http://schemas.microsoft.com/office/powerpoint/2010/main" val="34071084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56135" y="281297"/>
            <a:ext cx="10626290" cy="960362"/>
          </a:xfrm>
        </p:spPr>
        <p:txBody>
          <a:bodyPr>
            <a:noAutofit/>
          </a:bodyPr>
          <a:lstStyle/>
          <a:p>
            <a:r>
              <a:rPr lang="en-IN" b="1" dirty="0"/>
              <a:t>Assessment u/s 74</a:t>
            </a:r>
            <a:endParaRPr lang="en-IN" sz="3600" b="1" dirty="0"/>
          </a:p>
        </p:txBody>
      </p:sp>
      <p:sp>
        <p:nvSpPr>
          <p:cNvPr id="2" name="Content Placeholder 1">
            <a:extLst>
              <a:ext uri="{FF2B5EF4-FFF2-40B4-BE49-F238E27FC236}">
                <a16:creationId xmlns:a16="http://schemas.microsoft.com/office/drawing/2014/main" id="{94C716A6-0069-4C47-ACED-8F678B2E894D}"/>
              </a:ext>
            </a:extLst>
          </p:cNvPr>
          <p:cNvSpPr>
            <a:spLocks noGrp="1"/>
          </p:cNvSpPr>
          <p:nvPr>
            <p:ph idx="1"/>
          </p:nvPr>
        </p:nvSpPr>
        <p:spPr>
          <a:xfrm>
            <a:off x="356136" y="1366788"/>
            <a:ext cx="10693666" cy="5024388"/>
          </a:xfrm>
        </p:spPr>
        <p:txBody>
          <a:bodyPr>
            <a:noAutofit/>
          </a:bodyPr>
          <a:lstStyle/>
          <a:p>
            <a:pPr marL="0" indent="0" algn="just">
              <a:buClrTx/>
              <a:buNone/>
            </a:pPr>
            <a:r>
              <a:rPr lang="en-IN" sz="2000" dirty="0"/>
              <a:t>Notice after audit / scrutiny of returns / inspection or search – </a:t>
            </a:r>
            <a:r>
              <a:rPr lang="en-IN" sz="2000" b="1" dirty="0"/>
              <a:t>Sec 74</a:t>
            </a:r>
          </a:p>
          <a:p>
            <a:pPr algn="just">
              <a:buClrTx/>
              <a:buFont typeface="Wingdings" panose="05000000000000000000" pitchFamily="2" charset="2"/>
              <a:buChar char="Ø"/>
            </a:pPr>
            <a:r>
              <a:rPr lang="en-US" sz="2000" dirty="0"/>
              <a:t>SCN along with summary notice in Form GST DRC 01 to be issued – Rule  142 (1) (a)</a:t>
            </a:r>
          </a:p>
          <a:p>
            <a:pPr algn="just">
              <a:buClrTx/>
              <a:buFont typeface="Wingdings" panose="05000000000000000000" pitchFamily="2" charset="2"/>
              <a:buChar char="Ø"/>
            </a:pPr>
            <a:r>
              <a:rPr lang="en-US" sz="2000" dirty="0"/>
              <a:t>Tax has not been paid or short paid or </a:t>
            </a:r>
            <a:r>
              <a:rPr lang="en-US" sz="2000" b="1" i="1" dirty="0"/>
              <a:t>erroneously refunded</a:t>
            </a:r>
            <a:r>
              <a:rPr lang="en-US" sz="2000" dirty="0"/>
              <a:t>, or where input tax credit has been wrongly availed or </a:t>
            </a:r>
            <a:r>
              <a:rPr lang="en-US" sz="2000" dirty="0" err="1"/>
              <a:t>utilised</a:t>
            </a:r>
            <a:r>
              <a:rPr lang="en-US" sz="2000" dirty="0"/>
              <a:t> for reason of reason of fraud or any </a:t>
            </a:r>
            <a:r>
              <a:rPr lang="en-US" sz="2000" dirty="0" err="1"/>
              <a:t>wilful</a:t>
            </a:r>
            <a:r>
              <a:rPr lang="en-US" sz="2000" dirty="0"/>
              <a:t>-misstatement or </a:t>
            </a:r>
            <a:r>
              <a:rPr lang="en-US" sz="2000" b="1" i="1" dirty="0"/>
              <a:t>suppression</a:t>
            </a:r>
            <a:r>
              <a:rPr lang="en-US" sz="2000" dirty="0"/>
              <a:t> of facts to evade tax</a:t>
            </a:r>
          </a:p>
          <a:p>
            <a:pPr algn="just">
              <a:buClrTx/>
              <a:buFont typeface="Wingdings" panose="05000000000000000000" pitchFamily="2" charset="2"/>
              <a:buChar char="Ø"/>
            </a:pPr>
            <a:r>
              <a:rPr lang="en-US" sz="2000" dirty="0"/>
              <a:t>Not every short payment / non-payment of tax would be on account of fraud or any </a:t>
            </a:r>
            <a:r>
              <a:rPr lang="en-US" sz="2000" dirty="0" err="1"/>
              <a:t>wilful</a:t>
            </a:r>
            <a:r>
              <a:rPr lang="en-US" sz="2000" dirty="0"/>
              <a:t>-misstatement or suppression of facts to evade tax</a:t>
            </a:r>
          </a:p>
          <a:p>
            <a:pPr algn="just">
              <a:buClrTx/>
              <a:buFont typeface="Wingdings" panose="05000000000000000000" pitchFamily="2" charset="2"/>
              <a:buChar char="Ø"/>
            </a:pPr>
            <a:r>
              <a:rPr lang="en-US" sz="2000" dirty="0"/>
              <a:t>The onus is on the department to prove that there involves fraud or any </a:t>
            </a:r>
            <a:r>
              <a:rPr lang="en-US" sz="2000" dirty="0" err="1"/>
              <a:t>wilful</a:t>
            </a:r>
            <a:r>
              <a:rPr lang="en-US" sz="2000" dirty="0"/>
              <a:t>-misstatement or suppression. Charges proposed to be levelled in notice are required to be specific and also to be informed properly </a:t>
            </a:r>
          </a:p>
          <a:p>
            <a:pPr algn="just">
              <a:buClrTx/>
              <a:buFont typeface="Wingdings" panose="05000000000000000000" pitchFamily="2" charset="2"/>
              <a:buChar char="Ø"/>
            </a:pPr>
            <a:r>
              <a:rPr lang="en-US" sz="2000" dirty="0"/>
              <a:t>The notice should clearly mention whether it is </a:t>
            </a:r>
          </a:p>
          <a:p>
            <a:pPr lvl="1" algn="just">
              <a:buClrTx/>
              <a:buFont typeface="Wingdings" panose="05000000000000000000" pitchFamily="2" charset="2"/>
              <a:buChar char="Ø"/>
            </a:pPr>
            <a:r>
              <a:rPr lang="en-US" sz="2000" dirty="0"/>
              <a:t>fraud or </a:t>
            </a:r>
          </a:p>
          <a:p>
            <a:pPr lvl="1" algn="just">
              <a:buClrTx/>
              <a:buFont typeface="Wingdings" panose="05000000000000000000" pitchFamily="2" charset="2"/>
              <a:buChar char="Ø"/>
            </a:pPr>
            <a:r>
              <a:rPr lang="en-US" sz="2000" dirty="0"/>
              <a:t>any </a:t>
            </a:r>
            <a:r>
              <a:rPr lang="en-US" sz="2000" dirty="0" err="1"/>
              <a:t>wilful</a:t>
            </a:r>
            <a:r>
              <a:rPr lang="en-US" sz="2000" dirty="0"/>
              <a:t>-misstatement or suppression </a:t>
            </a:r>
          </a:p>
          <a:p>
            <a:pPr lvl="1" algn="just">
              <a:buClrTx/>
              <a:buFont typeface="Wingdings" panose="05000000000000000000" pitchFamily="2" charset="2"/>
              <a:buChar char="Ø"/>
            </a:pPr>
            <a:endParaRPr lang="en-US" sz="2000" dirty="0"/>
          </a:p>
        </p:txBody>
      </p:sp>
    </p:spTree>
    <p:extLst>
      <p:ext uri="{BB962C8B-B14F-4D97-AF65-F5344CB8AC3E}">
        <p14:creationId xmlns:p14="http://schemas.microsoft.com/office/powerpoint/2010/main" val="7722018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56135" y="281297"/>
            <a:ext cx="10626290" cy="960362"/>
          </a:xfrm>
        </p:spPr>
        <p:txBody>
          <a:bodyPr>
            <a:noAutofit/>
          </a:bodyPr>
          <a:lstStyle/>
          <a:p>
            <a:r>
              <a:rPr lang="en-IN" b="1" dirty="0"/>
              <a:t>Assessment u/s 74</a:t>
            </a:r>
            <a:endParaRPr lang="en-IN" sz="3600" b="1" dirty="0"/>
          </a:p>
        </p:txBody>
      </p:sp>
      <p:sp>
        <p:nvSpPr>
          <p:cNvPr id="2" name="Content Placeholder 1">
            <a:extLst>
              <a:ext uri="{FF2B5EF4-FFF2-40B4-BE49-F238E27FC236}">
                <a16:creationId xmlns:a16="http://schemas.microsoft.com/office/drawing/2014/main" id="{94C716A6-0069-4C47-ACED-8F678B2E894D}"/>
              </a:ext>
            </a:extLst>
          </p:cNvPr>
          <p:cNvSpPr>
            <a:spLocks noGrp="1"/>
          </p:cNvSpPr>
          <p:nvPr>
            <p:ph idx="1"/>
          </p:nvPr>
        </p:nvSpPr>
        <p:spPr>
          <a:xfrm>
            <a:off x="356136" y="1366788"/>
            <a:ext cx="10693666" cy="5024388"/>
          </a:xfrm>
        </p:spPr>
        <p:txBody>
          <a:bodyPr>
            <a:noAutofit/>
          </a:bodyPr>
          <a:lstStyle/>
          <a:p>
            <a:pPr marL="0" indent="0" algn="just">
              <a:buClrTx/>
              <a:buNone/>
            </a:pPr>
            <a:r>
              <a:rPr lang="en-IN" sz="2000" dirty="0"/>
              <a:t>Notice after audit / scrutiny of returns / inspection or search – </a:t>
            </a:r>
            <a:r>
              <a:rPr lang="en-IN" sz="2000" b="1" dirty="0"/>
              <a:t>Sec 74</a:t>
            </a:r>
          </a:p>
          <a:p>
            <a:pPr algn="just">
              <a:buClrTx/>
              <a:buFont typeface="Wingdings" panose="05000000000000000000" pitchFamily="2" charset="2"/>
              <a:buChar char="Ø"/>
            </a:pPr>
            <a:r>
              <a:rPr lang="en-US" sz="2000" dirty="0"/>
              <a:t>Sec. 74 uses the phrase  - ‘any </a:t>
            </a:r>
            <a:r>
              <a:rPr lang="en-US" sz="2000" dirty="0" err="1"/>
              <a:t>wilful</a:t>
            </a:r>
            <a:r>
              <a:rPr lang="en-US" sz="2000" dirty="0"/>
              <a:t>-misstatement or suppression’</a:t>
            </a:r>
          </a:p>
          <a:p>
            <a:pPr lvl="1" algn="just">
              <a:buClrTx/>
              <a:buFont typeface="Wingdings" panose="05000000000000000000" pitchFamily="2" charset="2"/>
              <a:buChar char="Ø"/>
            </a:pPr>
            <a:r>
              <a:rPr lang="en-US" sz="2000" dirty="0"/>
              <a:t>does the word ‘</a:t>
            </a:r>
            <a:r>
              <a:rPr lang="en-US" sz="2000" dirty="0" err="1"/>
              <a:t>wilful</a:t>
            </a:r>
            <a:r>
              <a:rPr lang="en-US" sz="2000" dirty="0"/>
              <a:t>’ apply to ‘suppression’ also</a:t>
            </a:r>
          </a:p>
          <a:p>
            <a:pPr algn="just">
              <a:buClrTx/>
              <a:buFont typeface="Wingdings" panose="05000000000000000000" pitchFamily="2" charset="2"/>
              <a:buChar char="Ø"/>
            </a:pPr>
            <a:r>
              <a:rPr lang="en-US" sz="2000" dirty="0"/>
              <a:t>Where there is an allegation of u/s 74 and the </a:t>
            </a:r>
            <a:r>
              <a:rPr lang="en-US" sz="2000" dirty="0" err="1"/>
              <a:t>assessee</a:t>
            </a:r>
            <a:r>
              <a:rPr lang="en-US" sz="2000" dirty="0"/>
              <a:t> believes that there is no fraud or any </a:t>
            </a:r>
            <a:r>
              <a:rPr lang="en-US" sz="2000" dirty="0" err="1"/>
              <a:t>wilful</a:t>
            </a:r>
            <a:r>
              <a:rPr lang="en-US" sz="2000" dirty="0"/>
              <a:t>-misstatement or suppression  - </a:t>
            </a:r>
            <a:r>
              <a:rPr lang="en-US" sz="2000" dirty="0" err="1"/>
              <a:t>assessee</a:t>
            </a:r>
            <a:r>
              <a:rPr lang="en-US" sz="2000" dirty="0"/>
              <a:t> should clearly mention the same. Reason can be</a:t>
            </a:r>
          </a:p>
          <a:p>
            <a:pPr lvl="1" algn="just">
              <a:buClrTx/>
              <a:buFont typeface="Wingdings" panose="05000000000000000000" pitchFamily="2" charset="2"/>
              <a:buChar char="Ø"/>
            </a:pPr>
            <a:r>
              <a:rPr lang="en-US" sz="2000" dirty="0" err="1"/>
              <a:t>Bonafide</a:t>
            </a:r>
            <a:r>
              <a:rPr lang="en-US" sz="2000" dirty="0"/>
              <a:t> belief</a:t>
            </a:r>
          </a:p>
          <a:p>
            <a:pPr lvl="1" algn="just">
              <a:buClrTx/>
              <a:buFont typeface="Wingdings" panose="05000000000000000000" pitchFamily="2" charset="2"/>
              <a:buChar char="Ø"/>
            </a:pPr>
            <a:r>
              <a:rPr lang="en-US" sz="2000" dirty="0"/>
              <a:t>Error committed while filing return with no intention to evade tax</a:t>
            </a:r>
          </a:p>
          <a:p>
            <a:pPr lvl="1" algn="just">
              <a:buClrTx/>
              <a:buFont typeface="Wingdings" panose="05000000000000000000" pitchFamily="2" charset="2"/>
              <a:buChar char="Ø"/>
            </a:pPr>
            <a:r>
              <a:rPr lang="en-US" sz="2000" dirty="0"/>
              <a:t>Interpretation of law </a:t>
            </a:r>
          </a:p>
          <a:p>
            <a:pPr algn="just">
              <a:buClrTx/>
              <a:buFont typeface="Wingdings" panose="05000000000000000000" pitchFamily="2" charset="2"/>
              <a:buChar char="Ø"/>
            </a:pPr>
            <a:endParaRPr lang="en-US" sz="2000" dirty="0"/>
          </a:p>
        </p:txBody>
      </p:sp>
    </p:spTree>
    <p:extLst>
      <p:ext uri="{BB962C8B-B14F-4D97-AF65-F5344CB8AC3E}">
        <p14:creationId xmlns:p14="http://schemas.microsoft.com/office/powerpoint/2010/main" val="21924683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56135" y="281297"/>
            <a:ext cx="10626290" cy="960362"/>
          </a:xfrm>
        </p:spPr>
        <p:txBody>
          <a:bodyPr>
            <a:noAutofit/>
          </a:bodyPr>
          <a:lstStyle/>
          <a:p>
            <a:r>
              <a:rPr lang="en-IN" b="1" dirty="0"/>
              <a:t>Assessment u/s 74</a:t>
            </a:r>
            <a:endParaRPr lang="en-IN" sz="3600" b="1" dirty="0"/>
          </a:p>
        </p:txBody>
      </p:sp>
      <p:sp>
        <p:nvSpPr>
          <p:cNvPr id="2" name="Content Placeholder 1">
            <a:extLst>
              <a:ext uri="{FF2B5EF4-FFF2-40B4-BE49-F238E27FC236}">
                <a16:creationId xmlns:a16="http://schemas.microsoft.com/office/drawing/2014/main" id="{94C716A6-0069-4C47-ACED-8F678B2E894D}"/>
              </a:ext>
            </a:extLst>
          </p:cNvPr>
          <p:cNvSpPr>
            <a:spLocks noGrp="1"/>
          </p:cNvSpPr>
          <p:nvPr>
            <p:ph idx="1"/>
          </p:nvPr>
        </p:nvSpPr>
        <p:spPr>
          <a:xfrm>
            <a:off x="356136" y="1366788"/>
            <a:ext cx="10693666" cy="5024388"/>
          </a:xfrm>
        </p:spPr>
        <p:txBody>
          <a:bodyPr>
            <a:noAutofit/>
          </a:bodyPr>
          <a:lstStyle/>
          <a:p>
            <a:pPr marL="0" indent="0" algn="just">
              <a:buClrTx/>
              <a:buNone/>
            </a:pPr>
            <a:r>
              <a:rPr lang="en-IN" dirty="0"/>
              <a:t>Penalty concession – </a:t>
            </a:r>
            <a:r>
              <a:rPr lang="en-IN" b="1" dirty="0"/>
              <a:t>Sec 74</a:t>
            </a:r>
          </a:p>
          <a:p>
            <a:pPr algn="just">
              <a:buClrTx/>
              <a:buFont typeface="Wingdings" panose="05000000000000000000" pitchFamily="2" charset="2"/>
              <a:buChar char="Ø"/>
            </a:pPr>
            <a:r>
              <a:rPr lang="en-US" dirty="0"/>
              <a:t>Payment of tax + interest + 15% of penalty before issuance - SCN not to be served</a:t>
            </a:r>
          </a:p>
          <a:p>
            <a:pPr algn="just">
              <a:buClrTx/>
              <a:buFont typeface="Wingdings" panose="05000000000000000000" pitchFamily="2" charset="2"/>
              <a:buChar char="Ø"/>
            </a:pPr>
            <a:r>
              <a:rPr lang="en-US" dirty="0"/>
              <a:t>Payment of tax + interest + 25% of penalty within 30 days of SCN – proceedings deemed to have been concluded</a:t>
            </a:r>
          </a:p>
          <a:p>
            <a:pPr algn="just">
              <a:buClrTx/>
              <a:buFont typeface="Wingdings" panose="05000000000000000000" pitchFamily="2" charset="2"/>
              <a:buChar char="Ø"/>
            </a:pPr>
            <a:r>
              <a:rPr lang="en-US" dirty="0"/>
              <a:t>Payment of tax + interest + 50% of penalty within 30 days of order – proceedings deemed to have been concluded</a:t>
            </a:r>
          </a:p>
          <a:p>
            <a:pPr algn="just">
              <a:buClrTx/>
              <a:buFont typeface="Wingdings" panose="05000000000000000000" pitchFamily="2" charset="2"/>
              <a:buChar char="Ø"/>
            </a:pPr>
            <a:endParaRPr lang="en-US" sz="1800" dirty="0"/>
          </a:p>
          <a:p>
            <a:pPr algn="just">
              <a:buClrTx/>
              <a:buFont typeface="Wingdings" panose="05000000000000000000" pitchFamily="2" charset="2"/>
              <a:buChar char="Ø"/>
            </a:pPr>
            <a:endParaRPr lang="en-US" dirty="0"/>
          </a:p>
        </p:txBody>
      </p:sp>
    </p:spTree>
    <p:extLst>
      <p:ext uri="{BB962C8B-B14F-4D97-AF65-F5344CB8AC3E}">
        <p14:creationId xmlns:p14="http://schemas.microsoft.com/office/powerpoint/2010/main" val="25371733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56135" y="281297"/>
            <a:ext cx="10626290" cy="960362"/>
          </a:xfrm>
        </p:spPr>
        <p:txBody>
          <a:bodyPr>
            <a:noAutofit/>
          </a:bodyPr>
          <a:lstStyle/>
          <a:p>
            <a:r>
              <a:rPr lang="en-IN" b="1" dirty="0"/>
              <a:t>Assessment u/s 73 /74</a:t>
            </a:r>
            <a:endParaRPr lang="en-IN" sz="3600" b="1" dirty="0"/>
          </a:p>
        </p:txBody>
      </p:sp>
      <p:sp>
        <p:nvSpPr>
          <p:cNvPr id="2" name="Content Placeholder 1">
            <a:extLst>
              <a:ext uri="{FF2B5EF4-FFF2-40B4-BE49-F238E27FC236}">
                <a16:creationId xmlns:a16="http://schemas.microsoft.com/office/drawing/2014/main" id="{94C716A6-0069-4C47-ACED-8F678B2E894D}"/>
              </a:ext>
            </a:extLst>
          </p:cNvPr>
          <p:cNvSpPr>
            <a:spLocks noGrp="1"/>
          </p:cNvSpPr>
          <p:nvPr>
            <p:ph idx="1"/>
          </p:nvPr>
        </p:nvSpPr>
        <p:spPr>
          <a:xfrm>
            <a:off x="356136" y="1366788"/>
            <a:ext cx="10693666" cy="5024388"/>
          </a:xfrm>
        </p:spPr>
        <p:txBody>
          <a:bodyPr>
            <a:noAutofit/>
          </a:bodyPr>
          <a:lstStyle/>
          <a:p>
            <a:pPr marL="0" indent="0" algn="just">
              <a:buClrTx/>
              <a:buNone/>
            </a:pPr>
            <a:r>
              <a:rPr lang="en-IN" sz="2000" dirty="0"/>
              <a:t>Opportunity of hearing to </a:t>
            </a:r>
            <a:r>
              <a:rPr lang="en-IN" sz="2000" dirty="0" err="1"/>
              <a:t>assessee</a:t>
            </a:r>
            <a:endParaRPr lang="en-IN" sz="2000" b="1" dirty="0"/>
          </a:p>
          <a:p>
            <a:pPr algn="just">
              <a:buClrTx/>
              <a:buFont typeface="Wingdings" panose="05000000000000000000" pitchFamily="2" charset="2"/>
              <a:buChar char="Ø"/>
            </a:pPr>
            <a:r>
              <a:rPr lang="en-US" sz="2000" dirty="0"/>
              <a:t>Sec. 75(4) -  An opportunity of hearing shall be granted where a request is received in writing from the person chargeable with tax or penalty, or where any adverse decision is contemplated against such person.</a:t>
            </a:r>
          </a:p>
          <a:p>
            <a:pPr algn="just">
              <a:buClrTx/>
              <a:buFont typeface="Wingdings" panose="05000000000000000000" pitchFamily="2" charset="2"/>
              <a:buChar char="Ø"/>
            </a:pPr>
            <a:r>
              <a:rPr lang="en-US" sz="2000" dirty="0"/>
              <a:t>Whether opportunity of hearing should be provided if the same is not requested for?</a:t>
            </a:r>
          </a:p>
          <a:p>
            <a:pPr lvl="1" algn="just">
              <a:buClrTx/>
              <a:buFont typeface="Wingdings" panose="05000000000000000000" pitchFamily="2" charset="2"/>
              <a:buChar char="Ø"/>
            </a:pPr>
            <a:r>
              <a:rPr lang="en-US" sz="2000" dirty="0"/>
              <a:t>Even without any request having been made on the part of the party concerned, when any adverse decision is contemplated, personal hearing is a must - </a:t>
            </a:r>
            <a:r>
              <a:rPr lang="it-IT" sz="2000" dirty="0"/>
              <a:t>Graziano Trasmissioni India Private Limited – </a:t>
            </a:r>
            <a:r>
              <a:rPr lang="it-IT" sz="2000" b="1" dirty="0"/>
              <a:t>Gujarat HC </a:t>
            </a:r>
            <a:r>
              <a:rPr lang="en-US" sz="2000" b="1" dirty="0"/>
              <a:t>R/SPECIAL CIVIL APPLICATION NO. 11332 of 2022</a:t>
            </a:r>
          </a:p>
          <a:p>
            <a:pPr lvl="1" algn="just">
              <a:buClrTx/>
              <a:buFont typeface="Wingdings" panose="05000000000000000000" pitchFamily="2" charset="2"/>
              <a:buChar char="Ø"/>
            </a:pPr>
            <a:r>
              <a:rPr lang="en-US" sz="2000" dirty="0"/>
              <a:t>Thus, it is only in cases where the explanation offered by the </a:t>
            </a:r>
            <a:r>
              <a:rPr lang="en-US" sz="2000" dirty="0" err="1"/>
              <a:t>assessee</a:t>
            </a:r>
            <a:r>
              <a:rPr lang="en-US" sz="2000" dirty="0"/>
              <a:t> is accepted that there is no necessity for personal hearing. In all other cases, it is incumbent upon the revenue to extend an opportunity of personal hearing to the petitioner. This, in my view, is the proper interpretation of Section 75(4) – </a:t>
            </a:r>
            <a:r>
              <a:rPr lang="en-US" sz="2000" b="1" dirty="0"/>
              <a:t>B.M. Patel &amp; Co. Madras HC - Writ Petition No.13652 of 2020</a:t>
            </a:r>
          </a:p>
          <a:p>
            <a:pPr algn="just">
              <a:buClrTx/>
              <a:buFont typeface="Wingdings" panose="05000000000000000000" pitchFamily="2" charset="2"/>
              <a:buChar char="Ø"/>
            </a:pPr>
            <a:endParaRPr lang="en-US" sz="2000" dirty="0"/>
          </a:p>
        </p:txBody>
      </p:sp>
    </p:spTree>
    <p:extLst>
      <p:ext uri="{BB962C8B-B14F-4D97-AF65-F5344CB8AC3E}">
        <p14:creationId xmlns:p14="http://schemas.microsoft.com/office/powerpoint/2010/main" val="16865429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56135" y="281297"/>
            <a:ext cx="10626290" cy="960362"/>
          </a:xfrm>
        </p:spPr>
        <p:txBody>
          <a:bodyPr>
            <a:noAutofit/>
          </a:bodyPr>
          <a:lstStyle/>
          <a:p>
            <a:r>
              <a:rPr lang="en-IN" b="1" dirty="0"/>
              <a:t>Assessment u/s 73 /74</a:t>
            </a:r>
            <a:endParaRPr lang="en-IN" sz="3600" b="1" dirty="0"/>
          </a:p>
        </p:txBody>
      </p:sp>
      <p:sp>
        <p:nvSpPr>
          <p:cNvPr id="2" name="Content Placeholder 1">
            <a:extLst>
              <a:ext uri="{FF2B5EF4-FFF2-40B4-BE49-F238E27FC236}">
                <a16:creationId xmlns:a16="http://schemas.microsoft.com/office/drawing/2014/main" id="{94C716A6-0069-4C47-ACED-8F678B2E894D}"/>
              </a:ext>
            </a:extLst>
          </p:cNvPr>
          <p:cNvSpPr>
            <a:spLocks noGrp="1"/>
          </p:cNvSpPr>
          <p:nvPr>
            <p:ph idx="1"/>
          </p:nvPr>
        </p:nvSpPr>
        <p:spPr>
          <a:xfrm>
            <a:off x="356136" y="1366788"/>
            <a:ext cx="10693666" cy="5024388"/>
          </a:xfrm>
        </p:spPr>
        <p:txBody>
          <a:bodyPr>
            <a:noAutofit/>
          </a:bodyPr>
          <a:lstStyle/>
          <a:p>
            <a:pPr marL="0" indent="0" algn="just">
              <a:buClrTx/>
              <a:buNone/>
            </a:pPr>
            <a:r>
              <a:rPr lang="en-IN" sz="2000" dirty="0"/>
              <a:t>Statement of Demand (SOD)</a:t>
            </a:r>
            <a:endParaRPr lang="en-IN" sz="2000" b="1" dirty="0"/>
          </a:p>
          <a:p>
            <a:pPr algn="just">
              <a:buClrTx/>
              <a:buFont typeface="Wingdings" panose="05000000000000000000" pitchFamily="2" charset="2"/>
              <a:buChar char="Ø"/>
            </a:pPr>
            <a:r>
              <a:rPr lang="en-IN" sz="2000" dirty="0"/>
              <a:t>Sec 73(3) PO may serve </a:t>
            </a:r>
            <a:r>
              <a:rPr lang="en-US" sz="2000" dirty="0"/>
              <a:t>a statement, containing the details of tax not paid or short paid or erroneously refunded or input tax credit wrongly availed or </a:t>
            </a:r>
            <a:r>
              <a:rPr lang="en-US" sz="2000" dirty="0" err="1"/>
              <a:t>utilised</a:t>
            </a:r>
            <a:r>
              <a:rPr lang="en-US" sz="2000" dirty="0"/>
              <a:t> for such periods other than those covered under Sec 73 (1), on the person chargeable with tax</a:t>
            </a:r>
          </a:p>
          <a:p>
            <a:pPr algn="just">
              <a:buClrTx/>
              <a:buFont typeface="Wingdings" panose="05000000000000000000" pitchFamily="2" charset="2"/>
              <a:buChar char="Ø"/>
            </a:pPr>
            <a:r>
              <a:rPr lang="en-US" sz="2000" dirty="0"/>
              <a:t>SOD can be issued only if on grounds relied are the same as are mentioned in the earlier notice.</a:t>
            </a:r>
          </a:p>
          <a:p>
            <a:pPr algn="just">
              <a:buClrTx/>
              <a:buFont typeface="Wingdings" panose="05000000000000000000" pitchFamily="2" charset="2"/>
              <a:buChar char="Ø"/>
            </a:pPr>
            <a:r>
              <a:rPr lang="en-US" sz="2000" dirty="0"/>
              <a:t>All allegations issued in earlier notice will mutatis mutandis will apply to SOD</a:t>
            </a:r>
          </a:p>
          <a:p>
            <a:pPr algn="just">
              <a:buClrTx/>
              <a:buFont typeface="Wingdings" panose="05000000000000000000" pitchFamily="2" charset="2"/>
              <a:buChar char="Ø"/>
            </a:pPr>
            <a:r>
              <a:rPr lang="en-US" sz="2000" dirty="0"/>
              <a:t>When SOD is issued no detailed SCN is required to be issued u/s 73(1).</a:t>
            </a:r>
          </a:p>
          <a:p>
            <a:pPr algn="just">
              <a:buClrTx/>
              <a:buFont typeface="Wingdings" panose="05000000000000000000" pitchFamily="2" charset="2"/>
              <a:buChar char="Ø"/>
            </a:pPr>
            <a:r>
              <a:rPr lang="en-US" sz="2000" dirty="0"/>
              <a:t>Whether the </a:t>
            </a:r>
            <a:r>
              <a:rPr lang="en-US" sz="2000" dirty="0" err="1"/>
              <a:t>assessee</a:t>
            </a:r>
            <a:r>
              <a:rPr lang="en-US" sz="2000" dirty="0"/>
              <a:t> has to give a detailed reply when SOD is issued? </a:t>
            </a:r>
          </a:p>
          <a:p>
            <a:pPr algn="just">
              <a:buClrTx/>
              <a:buFont typeface="Wingdings" panose="05000000000000000000" pitchFamily="2" charset="2"/>
              <a:buChar char="Ø"/>
            </a:pPr>
            <a:r>
              <a:rPr lang="en-US" sz="2000" dirty="0"/>
              <a:t>Similar provisions are provided for issuance of SOD u/s 74(3)</a:t>
            </a:r>
          </a:p>
          <a:p>
            <a:pPr algn="just">
              <a:buClrTx/>
              <a:buFont typeface="Wingdings" panose="05000000000000000000" pitchFamily="2" charset="2"/>
              <a:buChar char="Ø"/>
            </a:pPr>
            <a:r>
              <a:rPr lang="en-US" sz="2000" dirty="0"/>
              <a:t>When a notice is issued u/s 74(1), can SOD be issued u/s 74(3)? </a:t>
            </a:r>
          </a:p>
        </p:txBody>
      </p:sp>
    </p:spTree>
    <p:extLst>
      <p:ext uri="{BB962C8B-B14F-4D97-AF65-F5344CB8AC3E}">
        <p14:creationId xmlns:p14="http://schemas.microsoft.com/office/powerpoint/2010/main" val="26219081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462" y="76200"/>
            <a:ext cx="8720138" cy="838200"/>
          </a:xfrm>
        </p:spPr>
        <p:txBody>
          <a:bodyPr>
            <a:normAutofit fontScale="90000"/>
          </a:bodyPr>
          <a:lstStyle/>
          <a:p>
            <a:r>
              <a:rPr lang="en-IN" sz="4000" dirty="0">
                <a:latin typeface="+mn-lt"/>
              </a:rPr>
              <a:t>Scrutiny of returns – Sec 61</a:t>
            </a:r>
          </a:p>
        </p:txBody>
      </p:sp>
      <p:sp>
        <p:nvSpPr>
          <p:cNvPr id="5" name="Rectangle 4"/>
          <p:cNvSpPr/>
          <p:nvPr/>
        </p:nvSpPr>
        <p:spPr>
          <a:xfrm>
            <a:off x="2514600" y="1295400"/>
            <a:ext cx="7315200" cy="274320"/>
          </a:xfrm>
          <a:prstGeom prst="rect">
            <a:avLst/>
          </a:prstGeom>
          <a:ln w="6350">
            <a:solidFill>
              <a:srgbClr val="FF6600"/>
            </a:solidFill>
          </a:ln>
        </p:spPr>
        <p:style>
          <a:lnRef idx="2">
            <a:schemeClr val="accent1"/>
          </a:lnRef>
          <a:fillRef idx="1">
            <a:schemeClr val="lt1"/>
          </a:fillRef>
          <a:effectRef idx="0">
            <a:schemeClr val="accent1"/>
          </a:effectRef>
          <a:fontRef idx="minor">
            <a:schemeClr val="dk1"/>
          </a:fontRef>
        </p:style>
        <p:txBody>
          <a:bodyPr lIns="0" rIns="0" rtlCol="0" anchor="ctr"/>
          <a:lstStyle/>
          <a:p>
            <a:pPr marL="53975" lvl="1" algn="ctr"/>
            <a:r>
              <a:rPr lang="en-US" sz="1600" dirty="0"/>
              <a:t>Proper Officer </a:t>
            </a:r>
            <a:r>
              <a:rPr lang="en-US" sz="1600" b="1" dirty="0"/>
              <a:t>scrutinizes the return &amp; related particulars </a:t>
            </a:r>
            <a:r>
              <a:rPr lang="en-US" sz="1600" dirty="0"/>
              <a:t>to verify the correctness</a:t>
            </a:r>
          </a:p>
        </p:txBody>
      </p:sp>
      <p:sp>
        <p:nvSpPr>
          <p:cNvPr id="6" name="Rectangle 5"/>
          <p:cNvSpPr/>
          <p:nvPr/>
        </p:nvSpPr>
        <p:spPr>
          <a:xfrm>
            <a:off x="2514600" y="1905000"/>
            <a:ext cx="7315200" cy="274320"/>
          </a:xfrm>
          <a:prstGeom prst="rect">
            <a:avLst/>
          </a:prstGeom>
          <a:ln w="6350">
            <a:solidFill>
              <a:srgbClr val="FF6600"/>
            </a:solidFill>
          </a:ln>
        </p:spPr>
        <p:style>
          <a:lnRef idx="2">
            <a:schemeClr val="accent1"/>
          </a:lnRef>
          <a:fillRef idx="1">
            <a:schemeClr val="lt1"/>
          </a:fillRef>
          <a:effectRef idx="0">
            <a:schemeClr val="accent1"/>
          </a:effectRef>
          <a:fontRef idx="minor">
            <a:schemeClr val="dk1"/>
          </a:fontRef>
        </p:style>
        <p:txBody>
          <a:bodyPr lIns="0" rIns="0" rtlCol="0" anchor="ctr"/>
          <a:lstStyle/>
          <a:p>
            <a:pPr marL="53975" lvl="1" algn="ctr"/>
            <a:r>
              <a:rPr lang="en-US" sz="1600" b="1" dirty="0"/>
              <a:t>Related particulars to be </a:t>
            </a:r>
            <a:r>
              <a:rPr lang="en-US" sz="1600" dirty="0"/>
              <a:t>furnished by the taxable person to facilitate verification</a:t>
            </a:r>
          </a:p>
        </p:txBody>
      </p:sp>
      <p:sp>
        <p:nvSpPr>
          <p:cNvPr id="7" name="Rectangle 6"/>
          <p:cNvSpPr/>
          <p:nvPr/>
        </p:nvSpPr>
        <p:spPr>
          <a:xfrm>
            <a:off x="2971800" y="2438400"/>
            <a:ext cx="6400800" cy="304800"/>
          </a:xfrm>
          <a:prstGeom prst="rect">
            <a:avLst/>
          </a:prstGeom>
          <a:ln w="6350">
            <a:solidFill>
              <a:srgbClr val="FF6600"/>
            </a:solidFill>
          </a:ln>
        </p:spPr>
        <p:style>
          <a:lnRef idx="2">
            <a:schemeClr val="accent1"/>
          </a:lnRef>
          <a:fillRef idx="1">
            <a:schemeClr val="lt1"/>
          </a:fillRef>
          <a:effectRef idx="0">
            <a:schemeClr val="accent1"/>
          </a:effectRef>
          <a:fontRef idx="minor">
            <a:schemeClr val="dk1"/>
          </a:fontRef>
        </p:style>
        <p:txBody>
          <a:bodyPr lIns="0" rIns="0" rtlCol="0" anchor="ctr"/>
          <a:lstStyle/>
          <a:p>
            <a:pPr marL="53975" lvl="1" algn="ctr"/>
            <a:r>
              <a:rPr lang="en-US" sz="1600" dirty="0"/>
              <a:t>Proper Officer </a:t>
            </a:r>
            <a:r>
              <a:rPr lang="en-US" sz="1600" b="1" dirty="0"/>
              <a:t>notices discrepancies </a:t>
            </a:r>
            <a:r>
              <a:rPr lang="en-US" sz="1600" dirty="0"/>
              <a:t>on scrutiny</a:t>
            </a:r>
          </a:p>
        </p:txBody>
      </p:sp>
      <p:sp>
        <p:nvSpPr>
          <p:cNvPr id="9" name="Rectangle 8"/>
          <p:cNvSpPr/>
          <p:nvPr/>
        </p:nvSpPr>
        <p:spPr>
          <a:xfrm>
            <a:off x="2971800" y="2971801"/>
            <a:ext cx="6400800" cy="333375"/>
          </a:xfrm>
          <a:prstGeom prst="rect">
            <a:avLst/>
          </a:prstGeom>
          <a:ln w="6350">
            <a:solidFill>
              <a:srgbClr val="FF6600"/>
            </a:solidFill>
          </a:ln>
        </p:spPr>
        <p:style>
          <a:lnRef idx="2">
            <a:schemeClr val="accent1"/>
          </a:lnRef>
          <a:fillRef idx="1">
            <a:schemeClr val="lt1"/>
          </a:fillRef>
          <a:effectRef idx="0">
            <a:schemeClr val="accent1"/>
          </a:effectRef>
          <a:fontRef idx="minor">
            <a:schemeClr val="dk1"/>
          </a:fontRef>
        </p:style>
        <p:txBody>
          <a:bodyPr lIns="0" rIns="0" rtlCol="0" anchor="ctr"/>
          <a:lstStyle/>
          <a:p>
            <a:pPr marL="53975" lvl="1" algn="ctr"/>
            <a:r>
              <a:rPr lang="en-US" sz="1600" b="1" dirty="0"/>
              <a:t>Seeks explanation for the taxable person</a:t>
            </a:r>
            <a:endParaRPr lang="en-US" sz="1600" dirty="0"/>
          </a:p>
        </p:txBody>
      </p:sp>
      <p:sp>
        <p:nvSpPr>
          <p:cNvPr id="10" name="Rectangle 9"/>
          <p:cNvSpPr/>
          <p:nvPr/>
        </p:nvSpPr>
        <p:spPr>
          <a:xfrm>
            <a:off x="2514600" y="3733801"/>
            <a:ext cx="3657600" cy="609600"/>
          </a:xfrm>
          <a:prstGeom prst="rect">
            <a:avLst/>
          </a:prstGeom>
          <a:ln w="6350">
            <a:solidFill>
              <a:srgbClr val="FF6600"/>
            </a:solidFill>
          </a:ln>
        </p:spPr>
        <p:style>
          <a:lnRef idx="2">
            <a:schemeClr val="accent1"/>
          </a:lnRef>
          <a:fillRef idx="1">
            <a:schemeClr val="lt1"/>
          </a:fillRef>
          <a:effectRef idx="0">
            <a:schemeClr val="accent1"/>
          </a:effectRef>
          <a:fontRef idx="minor">
            <a:schemeClr val="dk1"/>
          </a:fontRef>
        </p:style>
        <p:txBody>
          <a:bodyPr lIns="0" rIns="0" rtlCol="0" anchor="ctr"/>
          <a:lstStyle/>
          <a:p>
            <a:pPr marL="53975" lvl="1" algn="ctr"/>
            <a:r>
              <a:rPr lang="en-US" sz="1600" dirty="0"/>
              <a:t>Taxable person offers satisfactory explanation  within 30 days*</a:t>
            </a:r>
          </a:p>
        </p:txBody>
      </p:sp>
      <p:sp>
        <p:nvSpPr>
          <p:cNvPr id="11" name="Rectangle 10"/>
          <p:cNvSpPr/>
          <p:nvPr/>
        </p:nvSpPr>
        <p:spPr>
          <a:xfrm>
            <a:off x="3429000" y="4572000"/>
            <a:ext cx="1828800" cy="457200"/>
          </a:xfrm>
          <a:prstGeom prst="rect">
            <a:avLst/>
          </a:prstGeom>
          <a:solidFill>
            <a:schemeClr val="bg1">
              <a:lumMod val="75000"/>
              <a:alpha val="25882"/>
            </a:schemeClr>
          </a:solidFill>
          <a:ln>
            <a:solidFill>
              <a:srgbClr val="FF6600"/>
            </a:solidFill>
          </a:ln>
        </p:spPr>
        <p:style>
          <a:lnRef idx="2">
            <a:schemeClr val="accent1"/>
          </a:lnRef>
          <a:fillRef idx="1">
            <a:schemeClr val="lt1"/>
          </a:fillRef>
          <a:effectRef idx="0">
            <a:schemeClr val="accent1"/>
          </a:effectRef>
          <a:fontRef idx="minor">
            <a:schemeClr val="dk1"/>
          </a:fontRef>
        </p:style>
        <p:txBody>
          <a:bodyPr lIns="0" rIns="0" rtlCol="0" anchor="ctr"/>
          <a:lstStyle/>
          <a:p>
            <a:pPr marL="53975" lvl="1" algn="ctr"/>
            <a:r>
              <a:rPr lang="en-US" sz="1600" b="1" dirty="0"/>
              <a:t>No Action</a:t>
            </a:r>
          </a:p>
        </p:txBody>
      </p:sp>
      <p:sp>
        <p:nvSpPr>
          <p:cNvPr id="12" name="Rectangle 11"/>
          <p:cNvSpPr/>
          <p:nvPr/>
        </p:nvSpPr>
        <p:spPr>
          <a:xfrm>
            <a:off x="6477000" y="5105400"/>
            <a:ext cx="3657600" cy="1219200"/>
          </a:xfrm>
          <a:prstGeom prst="rect">
            <a:avLst/>
          </a:prstGeom>
          <a:solidFill>
            <a:schemeClr val="bg1">
              <a:lumMod val="75000"/>
              <a:alpha val="25882"/>
            </a:schemeClr>
          </a:solidFill>
          <a:ln>
            <a:solidFill>
              <a:srgbClr val="FF6600"/>
            </a:solidFill>
          </a:ln>
        </p:spPr>
        <p:style>
          <a:lnRef idx="2">
            <a:schemeClr val="accent1"/>
          </a:lnRef>
          <a:fillRef idx="1">
            <a:schemeClr val="lt1"/>
          </a:fillRef>
          <a:effectRef idx="0">
            <a:schemeClr val="accent1"/>
          </a:effectRef>
          <a:fontRef idx="minor">
            <a:schemeClr val="dk1"/>
          </a:fontRef>
        </p:style>
        <p:txBody>
          <a:bodyPr lIns="0" rIns="0" rtlCol="0" anchor="ctr"/>
          <a:lstStyle/>
          <a:p>
            <a:pPr marL="53975" lvl="1"/>
            <a:r>
              <a:rPr lang="en-US" sz="1600" dirty="0"/>
              <a:t>Proper Officer may </a:t>
            </a:r>
          </a:p>
          <a:p>
            <a:pPr marL="228600" lvl="1" indent="-174625">
              <a:buFont typeface="Arial" pitchFamily="34" charset="0"/>
              <a:buChar char="•"/>
            </a:pPr>
            <a:r>
              <a:rPr lang="en-US" sz="1600" dirty="0"/>
              <a:t>Initiate appropriate action including those under Sections 65/ 66/ 67, or </a:t>
            </a:r>
          </a:p>
          <a:p>
            <a:pPr marL="228600" lvl="1" indent="-174625">
              <a:buFont typeface="Arial" pitchFamily="34" charset="0"/>
              <a:buChar char="•"/>
            </a:pPr>
            <a:r>
              <a:rPr lang="en-US" sz="1600" dirty="0"/>
              <a:t>proceed to determine tax and other dues under Section 73 or 74.</a:t>
            </a:r>
          </a:p>
        </p:txBody>
      </p:sp>
      <p:cxnSp>
        <p:nvCxnSpPr>
          <p:cNvPr id="14" name="Straight Arrow Connector 13"/>
          <p:cNvCxnSpPr>
            <a:stCxn id="5" idx="2"/>
            <a:endCxn id="6" idx="0"/>
          </p:cNvCxnSpPr>
          <p:nvPr/>
        </p:nvCxnSpPr>
        <p:spPr>
          <a:xfrm rot="5400000">
            <a:off x="6004560" y="1737360"/>
            <a:ext cx="33528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6" name="Straight Arrow Connector 15"/>
          <p:cNvCxnSpPr>
            <a:stCxn id="6" idx="2"/>
            <a:endCxn id="7" idx="0"/>
          </p:cNvCxnSpPr>
          <p:nvPr/>
        </p:nvCxnSpPr>
        <p:spPr>
          <a:xfrm rot="5400000">
            <a:off x="6042660" y="2308860"/>
            <a:ext cx="25908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9" name="Straight Arrow Connector 18"/>
          <p:cNvCxnSpPr>
            <a:stCxn id="7" idx="2"/>
            <a:endCxn id="9" idx="0"/>
          </p:cNvCxnSpPr>
          <p:nvPr/>
        </p:nvCxnSpPr>
        <p:spPr>
          <a:xfrm rot="5400000">
            <a:off x="6057900" y="2857500"/>
            <a:ext cx="22860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7" name="Elbow Connector 26"/>
          <p:cNvCxnSpPr>
            <a:stCxn id="9" idx="2"/>
            <a:endCxn id="10" idx="0"/>
          </p:cNvCxnSpPr>
          <p:nvPr/>
        </p:nvCxnSpPr>
        <p:spPr>
          <a:xfrm rot="5400000">
            <a:off x="5043487" y="2605088"/>
            <a:ext cx="428626" cy="1828800"/>
          </a:xfrm>
          <a:prstGeom prst="bentConnector3">
            <a:avLst>
              <a:gd name="adj1" fmla="val 50000"/>
            </a:avLst>
          </a:prstGeom>
          <a:ln>
            <a:tailEnd type="arrow"/>
          </a:ln>
        </p:spPr>
        <p:style>
          <a:lnRef idx="2">
            <a:schemeClr val="dk1"/>
          </a:lnRef>
          <a:fillRef idx="0">
            <a:schemeClr val="dk1"/>
          </a:fillRef>
          <a:effectRef idx="1">
            <a:schemeClr val="dk1"/>
          </a:effectRef>
          <a:fontRef idx="minor">
            <a:schemeClr val="tx1"/>
          </a:fontRef>
        </p:style>
      </p:cxnSp>
      <p:cxnSp>
        <p:nvCxnSpPr>
          <p:cNvPr id="28" name="Elbow Connector 27"/>
          <p:cNvCxnSpPr>
            <a:stCxn id="9" idx="2"/>
            <a:endCxn id="39" idx="0"/>
          </p:cNvCxnSpPr>
          <p:nvPr/>
        </p:nvCxnSpPr>
        <p:spPr>
          <a:xfrm rot="16200000" flipH="1">
            <a:off x="7024689" y="2452687"/>
            <a:ext cx="428625" cy="2133600"/>
          </a:xfrm>
          <a:prstGeom prst="bentConnector3">
            <a:avLst>
              <a:gd name="adj1" fmla="val 50000"/>
            </a:avLst>
          </a:prstGeom>
          <a:ln>
            <a:tailEnd type="arrow"/>
          </a:ln>
        </p:spPr>
        <p:style>
          <a:lnRef idx="2">
            <a:schemeClr val="dk1"/>
          </a:lnRef>
          <a:fillRef idx="0">
            <a:schemeClr val="dk1"/>
          </a:fillRef>
          <a:effectRef idx="1">
            <a:schemeClr val="dk1"/>
          </a:effectRef>
          <a:fontRef idx="minor">
            <a:schemeClr val="tx1"/>
          </a:fontRef>
        </p:style>
      </p:cxnSp>
      <p:sp>
        <p:nvSpPr>
          <p:cNvPr id="39" name="Rectangle 38"/>
          <p:cNvSpPr/>
          <p:nvPr/>
        </p:nvSpPr>
        <p:spPr>
          <a:xfrm>
            <a:off x="6477000" y="3733800"/>
            <a:ext cx="3657600" cy="1066800"/>
          </a:xfrm>
          <a:prstGeom prst="rect">
            <a:avLst/>
          </a:prstGeom>
          <a:ln w="6350">
            <a:solidFill>
              <a:srgbClr val="FF6600"/>
            </a:solidFill>
          </a:ln>
        </p:spPr>
        <p:style>
          <a:lnRef idx="2">
            <a:schemeClr val="accent1"/>
          </a:lnRef>
          <a:fillRef idx="1">
            <a:schemeClr val="lt1"/>
          </a:fillRef>
          <a:effectRef idx="0">
            <a:schemeClr val="accent1"/>
          </a:effectRef>
          <a:fontRef idx="minor">
            <a:schemeClr val="dk1"/>
          </a:fontRef>
        </p:style>
        <p:txBody>
          <a:bodyPr lIns="0" rIns="0" rtlCol="0" anchor="ctr"/>
          <a:lstStyle/>
          <a:p>
            <a:pPr marL="228600" lvl="1" indent="-174625">
              <a:buFont typeface="Arial" pitchFamily="34" charset="0"/>
              <a:buChar char="•"/>
            </a:pPr>
            <a:r>
              <a:rPr lang="en-US" sz="1600" dirty="0"/>
              <a:t>Taxable person offers </a:t>
            </a:r>
            <a:r>
              <a:rPr lang="en-US" sz="1600" b="1" dirty="0"/>
              <a:t>NO satisfactory </a:t>
            </a:r>
            <a:r>
              <a:rPr lang="en-US" sz="1600" dirty="0"/>
              <a:t>explanation within 30 days, </a:t>
            </a:r>
            <a:r>
              <a:rPr lang="en-US" sz="1600" b="1" dirty="0"/>
              <a:t>or </a:t>
            </a:r>
          </a:p>
          <a:p>
            <a:pPr marL="228600" lvl="1" indent="-174625">
              <a:buFont typeface="Arial" pitchFamily="34" charset="0"/>
              <a:buChar char="•"/>
            </a:pPr>
            <a:r>
              <a:rPr lang="en-US" sz="1600" dirty="0"/>
              <a:t>After accepting discrepancies, </a:t>
            </a:r>
            <a:r>
              <a:rPr lang="en-US" sz="1600" b="1" dirty="0"/>
              <a:t>fails to take corrective measures </a:t>
            </a:r>
            <a:r>
              <a:rPr lang="en-US" sz="1600" dirty="0"/>
              <a:t>in time</a:t>
            </a:r>
          </a:p>
        </p:txBody>
      </p:sp>
      <p:cxnSp>
        <p:nvCxnSpPr>
          <p:cNvPr id="44" name="Straight Arrow Connector 43"/>
          <p:cNvCxnSpPr>
            <a:stCxn id="10" idx="2"/>
            <a:endCxn id="11" idx="0"/>
          </p:cNvCxnSpPr>
          <p:nvPr/>
        </p:nvCxnSpPr>
        <p:spPr>
          <a:xfrm rot="5400000">
            <a:off x="4229102" y="4457700"/>
            <a:ext cx="228599"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51" name="Straight Arrow Connector 50"/>
          <p:cNvCxnSpPr>
            <a:stCxn id="39" idx="2"/>
            <a:endCxn id="12" idx="0"/>
          </p:cNvCxnSpPr>
          <p:nvPr/>
        </p:nvCxnSpPr>
        <p:spPr>
          <a:xfrm rot="5400000">
            <a:off x="8153400" y="4953000"/>
            <a:ext cx="304800"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54" name="Rectangle 53"/>
          <p:cNvSpPr/>
          <p:nvPr/>
        </p:nvSpPr>
        <p:spPr>
          <a:xfrm>
            <a:off x="2057400" y="5816026"/>
            <a:ext cx="4114800" cy="584775"/>
          </a:xfrm>
          <a:prstGeom prst="rect">
            <a:avLst/>
          </a:prstGeom>
        </p:spPr>
        <p:txBody>
          <a:bodyPr wrap="square">
            <a:spAutoFit/>
          </a:bodyPr>
          <a:lstStyle/>
          <a:p>
            <a:pPr>
              <a:buNone/>
            </a:pPr>
            <a:r>
              <a:rPr lang="en-US" sz="1600" i="1" dirty="0"/>
              <a:t>*30 days of being informed by Proper Officer or such further period as may be permitted by him</a:t>
            </a:r>
          </a:p>
        </p:txBody>
      </p:sp>
    </p:spTree>
    <p:extLst>
      <p:ext uri="{BB962C8B-B14F-4D97-AF65-F5344CB8AC3E}">
        <p14:creationId xmlns:p14="http://schemas.microsoft.com/office/powerpoint/2010/main" val="17316271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C716A6-0069-4C47-ACED-8F678B2E894D}"/>
              </a:ext>
            </a:extLst>
          </p:cNvPr>
          <p:cNvSpPr>
            <a:spLocks noGrp="1"/>
          </p:cNvSpPr>
          <p:nvPr>
            <p:ph idx="1"/>
          </p:nvPr>
        </p:nvSpPr>
        <p:spPr>
          <a:xfrm>
            <a:off x="356136" y="895152"/>
            <a:ext cx="10626289" cy="5491212"/>
          </a:xfrm>
        </p:spPr>
        <p:txBody>
          <a:bodyPr>
            <a:noAutofit/>
          </a:bodyPr>
          <a:lstStyle/>
          <a:p>
            <a:pPr marL="0" indent="0" algn="ctr">
              <a:buClrTx/>
              <a:buNone/>
            </a:pPr>
            <a:endParaRPr lang="en-US" sz="5000" dirty="0">
              <a:solidFill>
                <a:schemeClr val="tx1"/>
              </a:solidFill>
            </a:endParaRPr>
          </a:p>
          <a:p>
            <a:pPr marL="0" indent="0" algn="ctr">
              <a:buClrTx/>
              <a:buNone/>
            </a:pPr>
            <a:r>
              <a:rPr lang="en-US" sz="5000" b="1" dirty="0">
                <a:solidFill>
                  <a:srgbClr val="002060"/>
                </a:solidFill>
              </a:rPr>
              <a:t>Thank You</a:t>
            </a:r>
          </a:p>
          <a:p>
            <a:pPr marL="0" indent="0" algn="ctr">
              <a:buClrTx/>
              <a:buNone/>
            </a:pPr>
            <a:endParaRPr lang="en-US" sz="5000" b="1" dirty="0">
              <a:solidFill>
                <a:srgbClr val="002060"/>
              </a:solidFill>
            </a:endParaRPr>
          </a:p>
          <a:p>
            <a:pPr marL="0" indent="0" algn="r">
              <a:buClrTx/>
              <a:buNone/>
            </a:pPr>
            <a:r>
              <a:rPr lang="en-IN" sz="5000" b="1" dirty="0">
                <a:solidFill>
                  <a:srgbClr val="002060"/>
                </a:solidFill>
              </a:rPr>
              <a:t>CA S VENKATARAMANI</a:t>
            </a:r>
            <a:endParaRPr lang="en-US" sz="5000" dirty="0">
              <a:solidFill>
                <a:srgbClr val="002060"/>
              </a:solidFill>
            </a:endParaRPr>
          </a:p>
        </p:txBody>
      </p:sp>
    </p:spTree>
    <p:extLst>
      <p:ext uri="{BB962C8B-B14F-4D97-AF65-F5344CB8AC3E}">
        <p14:creationId xmlns:p14="http://schemas.microsoft.com/office/powerpoint/2010/main" val="37551899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56135" y="50291"/>
            <a:ext cx="11338560" cy="642728"/>
          </a:xfrm>
        </p:spPr>
        <p:txBody>
          <a:bodyPr>
            <a:noAutofit/>
          </a:bodyPr>
          <a:lstStyle/>
          <a:p>
            <a:r>
              <a:rPr lang="en-IN" b="1" dirty="0"/>
              <a:t>audit u/s 65 of the CGST Act, 2017</a:t>
            </a:r>
            <a:endParaRPr lang="en-IN" sz="3600" b="1" dirty="0"/>
          </a:p>
        </p:txBody>
      </p:sp>
      <p:sp>
        <p:nvSpPr>
          <p:cNvPr id="2" name="Content Placeholder 1">
            <a:extLst>
              <a:ext uri="{FF2B5EF4-FFF2-40B4-BE49-F238E27FC236}">
                <a16:creationId xmlns:a16="http://schemas.microsoft.com/office/drawing/2014/main" id="{94C716A6-0069-4C47-ACED-8F678B2E894D}"/>
              </a:ext>
            </a:extLst>
          </p:cNvPr>
          <p:cNvSpPr>
            <a:spLocks noGrp="1"/>
          </p:cNvSpPr>
          <p:nvPr>
            <p:ph idx="1"/>
          </p:nvPr>
        </p:nvSpPr>
        <p:spPr>
          <a:xfrm>
            <a:off x="211757" y="952902"/>
            <a:ext cx="11482938" cy="5496024"/>
          </a:xfrm>
        </p:spPr>
        <p:txBody>
          <a:bodyPr>
            <a:noAutofit/>
          </a:bodyPr>
          <a:lstStyle/>
          <a:p>
            <a:pPr>
              <a:buClrTx/>
              <a:buFont typeface="Wingdings" panose="05000000000000000000" pitchFamily="2" charset="2"/>
              <a:buChar char="Ø"/>
            </a:pPr>
            <a:r>
              <a:rPr lang="en-IN" sz="2200" dirty="0"/>
              <a:t>The Commissioner or any officer that he authorises through a general order (or a specific order), may undertake a general audit</a:t>
            </a:r>
          </a:p>
          <a:p>
            <a:pPr>
              <a:buClrTx/>
              <a:buFont typeface="Wingdings" panose="05000000000000000000" pitchFamily="2" charset="2"/>
              <a:buChar char="Ø"/>
            </a:pPr>
            <a:endParaRPr lang="en-IN" sz="2200" dirty="0"/>
          </a:p>
          <a:p>
            <a:pPr>
              <a:buClrTx/>
              <a:buFont typeface="Wingdings" panose="05000000000000000000" pitchFamily="2" charset="2"/>
              <a:buChar char="Ø"/>
            </a:pPr>
            <a:r>
              <a:rPr lang="en-IN" sz="2200" dirty="0"/>
              <a:t>Can be carried out for a financial year, or for multiple financial years</a:t>
            </a:r>
          </a:p>
          <a:p>
            <a:pPr lvl="1">
              <a:buClrTx/>
              <a:buFont typeface="Wingdings" panose="05000000000000000000" pitchFamily="2" charset="2"/>
              <a:buChar char="§"/>
            </a:pPr>
            <a:r>
              <a:rPr lang="en-IN" sz="2200" dirty="0"/>
              <a:t>Can be carried out for part of financial year w.e.f. 31.12.2018</a:t>
            </a:r>
          </a:p>
          <a:p>
            <a:pPr lvl="1">
              <a:buClrTx/>
              <a:buFont typeface="Wingdings" panose="05000000000000000000" pitchFamily="2" charset="2"/>
              <a:buChar char="§"/>
            </a:pPr>
            <a:endParaRPr lang="en-IN" sz="2200" dirty="0"/>
          </a:p>
          <a:p>
            <a:pPr>
              <a:buClrTx/>
              <a:buFont typeface="Wingdings" panose="05000000000000000000" pitchFamily="2" charset="2"/>
              <a:buChar char="Ø"/>
            </a:pPr>
            <a:r>
              <a:rPr lang="en-IN" sz="2200" dirty="0"/>
              <a:t>The authorized officer shall issue a notice in Form GST ADT-01, at least 15 workings days prior to commencement</a:t>
            </a:r>
          </a:p>
          <a:p>
            <a:pPr>
              <a:buClrTx/>
              <a:buFont typeface="Wingdings" panose="05000000000000000000" pitchFamily="2" charset="2"/>
              <a:buChar char="Ø"/>
            </a:pPr>
            <a:endParaRPr lang="en-IN" sz="2200" dirty="0"/>
          </a:p>
          <a:p>
            <a:pPr>
              <a:buClrTx/>
              <a:buFont typeface="Wingdings" panose="05000000000000000000" pitchFamily="2" charset="2"/>
              <a:buChar char="Ø"/>
            </a:pPr>
            <a:r>
              <a:rPr lang="en-IN" sz="2200" dirty="0"/>
              <a:t>The audit may be conducted at </a:t>
            </a:r>
          </a:p>
          <a:p>
            <a:pPr lvl="1">
              <a:buClrTx/>
              <a:buFont typeface="Wingdings" panose="05000000000000000000" pitchFamily="2" charset="2"/>
              <a:buChar char="§"/>
            </a:pPr>
            <a:r>
              <a:rPr lang="en-US" sz="2200" b="0" i="0" dirty="0">
                <a:solidFill>
                  <a:srgbClr val="444444"/>
                </a:solidFill>
                <a:effectLst/>
              </a:rPr>
              <a:t>the place of business of the registered person (S. 71 provides access to business premise for audit) or </a:t>
            </a:r>
          </a:p>
          <a:p>
            <a:pPr lvl="1">
              <a:buClrTx/>
              <a:buFont typeface="Wingdings" panose="05000000000000000000" pitchFamily="2" charset="2"/>
              <a:buChar char="§"/>
            </a:pPr>
            <a:r>
              <a:rPr lang="en-US" sz="2200" b="0" i="0" dirty="0">
                <a:solidFill>
                  <a:srgbClr val="444444"/>
                </a:solidFill>
                <a:effectLst/>
              </a:rPr>
              <a:t>in the office of the Proper Officer (PO)</a:t>
            </a:r>
            <a:endParaRPr lang="en-IN" sz="2200" dirty="0"/>
          </a:p>
        </p:txBody>
      </p:sp>
    </p:spTree>
    <p:extLst>
      <p:ext uri="{BB962C8B-B14F-4D97-AF65-F5344CB8AC3E}">
        <p14:creationId xmlns:p14="http://schemas.microsoft.com/office/powerpoint/2010/main" val="23477728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56135" y="50291"/>
            <a:ext cx="11338560" cy="642728"/>
          </a:xfrm>
        </p:spPr>
        <p:txBody>
          <a:bodyPr>
            <a:noAutofit/>
          </a:bodyPr>
          <a:lstStyle/>
          <a:p>
            <a:r>
              <a:rPr lang="en-IN" b="1" dirty="0"/>
              <a:t>audit u/s 65 of the CGST Act, 2017</a:t>
            </a:r>
            <a:endParaRPr lang="en-IN" sz="3600" b="1" dirty="0"/>
          </a:p>
        </p:txBody>
      </p:sp>
      <p:sp>
        <p:nvSpPr>
          <p:cNvPr id="2" name="Content Placeholder 1">
            <a:extLst>
              <a:ext uri="{FF2B5EF4-FFF2-40B4-BE49-F238E27FC236}">
                <a16:creationId xmlns:a16="http://schemas.microsoft.com/office/drawing/2014/main" id="{94C716A6-0069-4C47-ACED-8F678B2E894D}"/>
              </a:ext>
            </a:extLst>
          </p:cNvPr>
          <p:cNvSpPr>
            <a:spLocks noGrp="1"/>
          </p:cNvSpPr>
          <p:nvPr>
            <p:ph idx="1"/>
          </p:nvPr>
        </p:nvSpPr>
        <p:spPr>
          <a:xfrm>
            <a:off x="211757" y="952902"/>
            <a:ext cx="11482938" cy="5496024"/>
          </a:xfrm>
        </p:spPr>
        <p:txBody>
          <a:bodyPr>
            <a:noAutofit/>
          </a:bodyPr>
          <a:lstStyle/>
          <a:p>
            <a:pPr>
              <a:buClrTx/>
              <a:buFont typeface="Wingdings" panose="05000000000000000000" pitchFamily="2" charset="2"/>
              <a:buChar char="Ø"/>
            </a:pPr>
            <a:r>
              <a:rPr lang="en-IN" sz="2000" dirty="0"/>
              <a:t>Access to computer software to be provided if PO demands the same during visit to premise of the </a:t>
            </a:r>
            <a:r>
              <a:rPr lang="en-IN" sz="2000" dirty="0" err="1"/>
              <a:t>assessee</a:t>
            </a:r>
            <a:r>
              <a:rPr lang="en-IN" sz="2000" dirty="0"/>
              <a:t> (S. 71)</a:t>
            </a:r>
          </a:p>
          <a:p>
            <a:pPr>
              <a:buClrTx/>
              <a:buFont typeface="Wingdings" panose="05000000000000000000" pitchFamily="2" charset="2"/>
              <a:buChar char="Ø"/>
            </a:pPr>
            <a:endParaRPr lang="en-IN" sz="2000" dirty="0"/>
          </a:p>
          <a:p>
            <a:pPr>
              <a:buClrTx/>
              <a:buFont typeface="Wingdings" panose="05000000000000000000" pitchFamily="2" charset="2"/>
              <a:buChar char="Ø"/>
            </a:pPr>
            <a:r>
              <a:rPr lang="en-IN" sz="2000" dirty="0"/>
              <a:t>Can back up of software be asked by the PO? – S. 71 provides for access and not back up</a:t>
            </a:r>
          </a:p>
          <a:p>
            <a:pPr>
              <a:buClrTx/>
              <a:buFont typeface="Wingdings" panose="05000000000000000000" pitchFamily="2" charset="2"/>
              <a:buChar char="Ø"/>
            </a:pPr>
            <a:endParaRPr lang="en-IN" sz="2000" dirty="0"/>
          </a:p>
          <a:p>
            <a:pPr>
              <a:buClrTx/>
              <a:buFont typeface="Wingdings" panose="05000000000000000000" pitchFamily="2" charset="2"/>
              <a:buChar char="Ø"/>
            </a:pPr>
            <a:r>
              <a:rPr lang="en-IN" sz="2000" dirty="0"/>
              <a:t>S. 61 – Scrutiny returns PO can recommend audit u/s 61 if no satisfactory explanation is received (Also refer  Instruction No. 2/2022-GST, dated 22-3-2022)</a:t>
            </a:r>
          </a:p>
        </p:txBody>
      </p:sp>
    </p:spTree>
    <p:extLst>
      <p:ext uri="{BB962C8B-B14F-4D97-AF65-F5344CB8AC3E}">
        <p14:creationId xmlns:p14="http://schemas.microsoft.com/office/powerpoint/2010/main" val="29806559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56135" y="281297"/>
            <a:ext cx="10626290" cy="960362"/>
          </a:xfrm>
        </p:spPr>
        <p:txBody>
          <a:bodyPr>
            <a:noAutofit/>
          </a:bodyPr>
          <a:lstStyle/>
          <a:p>
            <a:r>
              <a:rPr lang="en-IN" b="1" dirty="0"/>
              <a:t>audit u/s 65 of the CGST Act, 2017</a:t>
            </a:r>
            <a:endParaRPr lang="en-IN" sz="3600" b="1" dirty="0"/>
          </a:p>
        </p:txBody>
      </p:sp>
      <p:sp>
        <p:nvSpPr>
          <p:cNvPr id="2" name="Content Placeholder 1">
            <a:extLst>
              <a:ext uri="{FF2B5EF4-FFF2-40B4-BE49-F238E27FC236}">
                <a16:creationId xmlns:a16="http://schemas.microsoft.com/office/drawing/2014/main" id="{94C716A6-0069-4C47-ACED-8F678B2E894D}"/>
              </a:ext>
            </a:extLst>
          </p:cNvPr>
          <p:cNvSpPr>
            <a:spLocks noGrp="1"/>
          </p:cNvSpPr>
          <p:nvPr>
            <p:ph idx="1"/>
          </p:nvPr>
        </p:nvSpPr>
        <p:spPr>
          <a:xfrm>
            <a:off x="356135" y="1366787"/>
            <a:ext cx="10732167" cy="5390147"/>
          </a:xfrm>
        </p:spPr>
        <p:txBody>
          <a:bodyPr>
            <a:noAutofit/>
          </a:bodyPr>
          <a:lstStyle/>
          <a:p>
            <a:pPr>
              <a:buClrTx/>
              <a:buFont typeface="Wingdings" panose="05000000000000000000" pitchFamily="2" charset="2"/>
              <a:buChar char="Ø"/>
            </a:pPr>
            <a:r>
              <a:rPr lang="en-IN" sz="2000" dirty="0"/>
              <a:t>Form GST ADT-01 will mention where the audit will be conducted</a:t>
            </a:r>
          </a:p>
          <a:p>
            <a:pPr>
              <a:buClrTx/>
              <a:buFont typeface="Wingdings" panose="05000000000000000000" pitchFamily="2" charset="2"/>
              <a:buChar char="Ø"/>
            </a:pPr>
            <a:endParaRPr lang="en-IN" sz="2000" dirty="0"/>
          </a:p>
          <a:p>
            <a:pPr>
              <a:buClrTx/>
              <a:buFont typeface="Wingdings" panose="05000000000000000000" pitchFamily="2" charset="2"/>
              <a:buChar char="Ø"/>
            </a:pPr>
            <a:r>
              <a:rPr lang="en-IN" sz="2000" dirty="0"/>
              <a:t>Checklist of documents / details / questionnaire would be generally shared by the PO</a:t>
            </a:r>
          </a:p>
          <a:p>
            <a:pPr>
              <a:buClrTx/>
              <a:buFont typeface="Wingdings" panose="05000000000000000000" pitchFamily="2" charset="2"/>
              <a:buChar char="Ø"/>
            </a:pPr>
            <a:endParaRPr lang="en-IN" sz="2000" dirty="0"/>
          </a:p>
          <a:p>
            <a:pPr>
              <a:buClrTx/>
              <a:buFont typeface="Wingdings" panose="05000000000000000000" pitchFamily="2" charset="2"/>
              <a:buChar char="Ø"/>
            </a:pPr>
            <a:r>
              <a:rPr lang="en-IN" sz="2000" dirty="0"/>
              <a:t>All the documents requestioned should be provided  </a:t>
            </a:r>
          </a:p>
          <a:p>
            <a:pPr>
              <a:buClrTx/>
              <a:buFont typeface="Wingdings" panose="05000000000000000000" pitchFamily="2" charset="2"/>
              <a:buChar char="Ø"/>
            </a:pPr>
            <a:endParaRPr lang="en-IN" sz="2000" dirty="0"/>
          </a:p>
          <a:p>
            <a:pPr>
              <a:buClrTx/>
              <a:buFont typeface="Wingdings" panose="05000000000000000000" pitchFamily="2" charset="2"/>
              <a:buChar char="Ø"/>
            </a:pPr>
            <a:r>
              <a:rPr lang="en-IN" sz="2000" dirty="0"/>
              <a:t>Can search and seizure be conducted during audit?</a:t>
            </a:r>
          </a:p>
          <a:p>
            <a:pPr lvl="1">
              <a:buClrTx/>
              <a:buFont typeface="Wingdings" panose="05000000000000000000" pitchFamily="2" charset="2"/>
              <a:buChar char="Ø"/>
            </a:pPr>
            <a:r>
              <a:rPr lang="en-IN" sz="2000" b="1" dirty="0">
                <a:effectLst/>
                <a:latin typeface="Calibri" panose="020F0502020204030204" pitchFamily="34" charset="0"/>
                <a:ea typeface="Calibri" panose="020F0502020204030204" pitchFamily="34" charset="0"/>
                <a:cs typeface="Times New Roman" panose="02020603050405020304" pitchFamily="18" charset="0"/>
              </a:rPr>
              <a:t>Maa Bhagwati </a:t>
            </a:r>
            <a:r>
              <a:rPr lang="en-IN" sz="2000" b="1" dirty="0" err="1">
                <a:effectLst/>
                <a:latin typeface="Calibri" panose="020F0502020204030204" pitchFamily="34" charset="0"/>
                <a:ea typeface="Calibri" panose="020F0502020204030204" pitchFamily="34" charset="0"/>
                <a:cs typeface="Times New Roman" panose="02020603050405020304" pitchFamily="18" charset="0"/>
              </a:rPr>
              <a:t>Spongiron</a:t>
            </a:r>
            <a:r>
              <a:rPr lang="en-IN" sz="2000" b="1" dirty="0">
                <a:effectLst/>
                <a:latin typeface="Calibri" panose="020F0502020204030204" pitchFamily="34" charset="0"/>
                <a:ea typeface="Calibri" panose="020F0502020204030204" pitchFamily="34" charset="0"/>
                <a:cs typeface="Times New Roman" panose="02020603050405020304" pitchFamily="18" charset="0"/>
              </a:rPr>
              <a:t> </a:t>
            </a:r>
            <a:r>
              <a:rPr lang="en-IN" sz="2000" b="1" dirty="0" err="1">
                <a:effectLst/>
                <a:latin typeface="Calibri" panose="020F0502020204030204" pitchFamily="34" charset="0"/>
                <a:ea typeface="Calibri" panose="020F0502020204030204" pitchFamily="34" charset="0"/>
                <a:cs typeface="Times New Roman" panose="02020603050405020304" pitchFamily="18" charset="0"/>
              </a:rPr>
              <a:t>Pvt.</a:t>
            </a:r>
            <a:r>
              <a:rPr lang="en-IN" sz="2000" b="1" dirty="0">
                <a:effectLst/>
                <a:latin typeface="Calibri" panose="020F0502020204030204" pitchFamily="34" charset="0"/>
                <a:ea typeface="Calibri" panose="020F0502020204030204" pitchFamily="34" charset="0"/>
                <a:cs typeface="Times New Roman" panose="02020603050405020304" pitchFamily="18" charset="0"/>
              </a:rPr>
              <a:t> Ltd. 2021 (52) G.S.T.L. 399 (Pat.) </a:t>
            </a:r>
            <a:r>
              <a:rPr lang="en-IN" sz="2000" dirty="0">
                <a:effectLst/>
                <a:latin typeface="Calibri" panose="020F0502020204030204" pitchFamily="34" charset="0"/>
                <a:ea typeface="Calibri" panose="020F0502020204030204" pitchFamily="34" charset="0"/>
                <a:cs typeface="Times New Roman" panose="02020603050405020304" pitchFamily="18" charset="0"/>
              </a:rPr>
              <a:t>- </a:t>
            </a:r>
            <a:r>
              <a:rPr lang="en-US" sz="2000" dirty="0">
                <a:effectLst/>
                <a:latin typeface="Calibri" panose="020F0502020204030204" pitchFamily="34" charset="0"/>
                <a:ea typeface="Calibri" panose="020F0502020204030204" pitchFamily="34" charset="0"/>
                <a:cs typeface="Times New Roman" panose="02020603050405020304" pitchFamily="18" charset="0"/>
              </a:rPr>
              <a:t>Central Goods and Services Tax Act, 2017 - Power of inspection under Sections 67 and 71 ibid - Prima facie, intent, purpose and scope of both Sections distinct, separate, independent and not subjected to each other</a:t>
            </a:r>
            <a:endParaRPr lang="en-IN" sz="2000" dirty="0">
              <a:effectLst/>
              <a:latin typeface="Calibri" panose="020F0502020204030204" pitchFamily="34" charset="0"/>
              <a:ea typeface="Calibri" panose="020F0502020204030204" pitchFamily="34" charset="0"/>
              <a:cs typeface="Times New Roman" panose="02020603050405020304" pitchFamily="18" charset="0"/>
            </a:endParaRPr>
          </a:p>
          <a:p>
            <a:pPr lvl="1">
              <a:buClrTx/>
              <a:buFont typeface="Wingdings" panose="05000000000000000000" pitchFamily="2" charset="2"/>
              <a:buChar char="Ø"/>
            </a:pPr>
            <a:endParaRPr lang="en-US" sz="2000" dirty="0"/>
          </a:p>
          <a:p>
            <a:pPr>
              <a:buClrTx/>
              <a:buFont typeface="Wingdings" panose="05000000000000000000" pitchFamily="2" charset="2"/>
              <a:buChar char="Ø"/>
            </a:pPr>
            <a:endParaRPr lang="en-IN" sz="2000" dirty="0">
              <a:highlight>
                <a:srgbClr val="FFFF00"/>
              </a:highlight>
            </a:endParaRPr>
          </a:p>
        </p:txBody>
      </p:sp>
    </p:spTree>
    <p:extLst>
      <p:ext uri="{BB962C8B-B14F-4D97-AF65-F5344CB8AC3E}">
        <p14:creationId xmlns:p14="http://schemas.microsoft.com/office/powerpoint/2010/main" val="31406487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56135" y="281297"/>
            <a:ext cx="10626290" cy="960362"/>
          </a:xfrm>
        </p:spPr>
        <p:txBody>
          <a:bodyPr>
            <a:noAutofit/>
          </a:bodyPr>
          <a:lstStyle/>
          <a:p>
            <a:r>
              <a:rPr lang="en-IN" b="1" dirty="0"/>
              <a:t>audit u/s 65 of the CGST Act, 2017</a:t>
            </a:r>
            <a:endParaRPr lang="en-IN" sz="3600" b="1" dirty="0"/>
          </a:p>
        </p:txBody>
      </p:sp>
      <p:sp>
        <p:nvSpPr>
          <p:cNvPr id="2" name="Content Placeholder 1">
            <a:extLst>
              <a:ext uri="{FF2B5EF4-FFF2-40B4-BE49-F238E27FC236}">
                <a16:creationId xmlns:a16="http://schemas.microsoft.com/office/drawing/2014/main" id="{94C716A6-0069-4C47-ACED-8F678B2E894D}"/>
              </a:ext>
            </a:extLst>
          </p:cNvPr>
          <p:cNvSpPr>
            <a:spLocks noGrp="1"/>
          </p:cNvSpPr>
          <p:nvPr>
            <p:ph idx="1"/>
          </p:nvPr>
        </p:nvSpPr>
        <p:spPr>
          <a:xfrm>
            <a:off x="356135" y="1366787"/>
            <a:ext cx="10732167" cy="5390147"/>
          </a:xfrm>
        </p:spPr>
        <p:txBody>
          <a:bodyPr>
            <a:noAutofit/>
          </a:bodyPr>
          <a:lstStyle/>
          <a:p>
            <a:pPr>
              <a:buClrTx/>
              <a:buFont typeface="Wingdings" panose="05000000000000000000" pitchFamily="2" charset="2"/>
              <a:buChar char="Ø"/>
            </a:pPr>
            <a:r>
              <a:rPr lang="en-US" sz="2000" dirty="0"/>
              <a:t>The officer is required to complete the audit within 3 months of commencement of audit. May be extended by a further period of 6 months by the Commissioner</a:t>
            </a:r>
          </a:p>
          <a:p>
            <a:pPr>
              <a:buClrTx/>
              <a:buFont typeface="Wingdings" panose="05000000000000000000" pitchFamily="2" charset="2"/>
              <a:buChar char="Ø"/>
            </a:pPr>
            <a:endParaRPr lang="en-US" sz="2000" dirty="0"/>
          </a:p>
          <a:p>
            <a:pPr lvl="1">
              <a:buClrTx/>
              <a:buFont typeface="Wingdings" panose="05000000000000000000" pitchFamily="2" charset="2"/>
              <a:buChar char="Ø"/>
            </a:pPr>
            <a:r>
              <a:rPr lang="en-US" sz="2000" dirty="0"/>
              <a:t>“commencement of audit” shall mean the date on which the records and other documents, called for by the tax authorities, are made available by the registered person or the actual institution of audit at the place of business, whichever is later.</a:t>
            </a:r>
          </a:p>
          <a:p>
            <a:pPr lvl="1">
              <a:buClrTx/>
              <a:buFont typeface="Wingdings" panose="05000000000000000000" pitchFamily="2" charset="2"/>
              <a:buChar char="Ø"/>
            </a:pPr>
            <a:endParaRPr lang="en-US" sz="2000" dirty="0"/>
          </a:p>
          <a:p>
            <a:pPr lvl="1">
              <a:buClrTx/>
              <a:buFont typeface="Wingdings" panose="05000000000000000000" pitchFamily="2" charset="2"/>
              <a:buChar char="Ø"/>
            </a:pPr>
            <a:r>
              <a:rPr lang="en-US" sz="2000" dirty="0"/>
              <a:t>Audit officer may seek additional documents or records for verification or to satisfy himself before forming any opinion, hence, the date of commencement keeps moving if the requirements keep changing. There is no prescribed form to seek the additional records or documents from the registered person. </a:t>
            </a:r>
          </a:p>
          <a:p>
            <a:pPr>
              <a:buClrTx/>
              <a:buFont typeface="Wingdings" panose="05000000000000000000" pitchFamily="2" charset="2"/>
              <a:buChar char="Ø"/>
            </a:pPr>
            <a:endParaRPr lang="en-IN" sz="2000" dirty="0">
              <a:highlight>
                <a:srgbClr val="FFFF00"/>
              </a:highlight>
            </a:endParaRPr>
          </a:p>
        </p:txBody>
      </p:sp>
    </p:spTree>
    <p:extLst>
      <p:ext uri="{BB962C8B-B14F-4D97-AF65-F5344CB8AC3E}">
        <p14:creationId xmlns:p14="http://schemas.microsoft.com/office/powerpoint/2010/main" val="15063422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56135" y="31039"/>
            <a:ext cx="10626290" cy="767858"/>
          </a:xfrm>
        </p:spPr>
        <p:txBody>
          <a:bodyPr>
            <a:noAutofit/>
          </a:bodyPr>
          <a:lstStyle/>
          <a:p>
            <a:r>
              <a:rPr lang="en-IN" b="1" dirty="0"/>
              <a:t>audit u/s 65 of the CGST Act, 2017</a:t>
            </a:r>
            <a:endParaRPr lang="en-IN" sz="3600" b="1" dirty="0"/>
          </a:p>
        </p:txBody>
      </p:sp>
      <p:sp>
        <p:nvSpPr>
          <p:cNvPr id="2" name="Content Placeholder 1">
            <a:extLst>
              <a:ext uri="{FF2B5EF4-FFF2-40B4-BE49-F238E27FC236}">
                <a16:creationId xmlns:a16="http://schemas.microsoft.com/office/drawing/2014/main" id="{94C716A6-0069-4C47-ACED-8F678B2E894D}"/>
              </a:ext>
            </a:extLst>
          </p:cNvPr>
          <p:cNvSpPr>
            <a:spLocks noGrp="1"/>
          </p:cNvSpPr>
          <p:nvPr>
            <p:ph idx="1"/>
          </p:nvPr>
        </p:nvSpPr>
        <p:spPr>
          <a:xfrm>
            <a:off x="356136" y="943274"/>
            <a:ext cx="10626290" cy="5640406"/>
          </a:xfrm>
        </p:spPr>
        <p:txBody>
          <a:bodyPr>
            <a:noAutofit/>
          </a:bodyPr>
          <a:lstStyle/>
          <a:p>
            <a:pPr>
              <a:buClrTx/>
              <a:buFont typeface="Wingdings" panose="05000000000000000000" pitchFamily="2" charset="2"/>
              <a:buChar char="Ø"/>
            </a:pPr>
            <a:r>
              <a:rPr lang="en-IN" dirty="0"/>
              <a:t>Documents available with department should not be called for say GSTR 1, GSTR 3B, GSTR 9, GSTR 9C – suggestion in Audit manual published by CBIC</a:t>
            </a:r>
          </a:p>
          <a:p>
            <a:pPr>
              <a:buClrTx/>
              <a:buFont typeface="Wingdings" panose="05000000000000000000" pitchFamily="2" charset="2"/>
              <a:buChar char="Ø"/>
            </a:pPr>
            <a:r>
              <a:rPr lang="en-IN" dirty="0"/>
              <a:t>Can transitional credit be verified u/s 65?</a:t>
            </a:r>
          </a:p>
          <a:p>
            <a:pPr lvl="1">
              <a:buClrTx/>
              <a:buFont typeface="Wingdings" panose="05000000000000000000" pitchFamily="2" charset="2"/>
              <a:buChar char="Ø"/>
            </a:pPr>
            <a:r>
              <a:rPr lang="en-US" sz="1800" b="1" dirty="0"/>
              <a:t>Usha Martin Ltd 2023 (68) GSTL 338</a:t>
            </a:r>
          </a:p>
          <a:p>
            <a:pPr>
              <a:buClrTx/>
              <a:buFont typeface="Wingdings" panose="05000000000000000000" pitchFamily="2" charset="2"/>
              <a:buChar char="Ø"/>
            </a:pPr>
            <a:r>
              <a:rPr lang="en-US" dirty="0" err="1"/>
              <a:t>Assessee</a:t>
            </a:r>
            <a:r>
              <a:rPr lang="en-US" dirty="0"/>
              <a:t> to provide all the details / information / documents asked by the officer</a:t>
            </a:r>
          </a:p>
          <a:p>
            <a:pPr lvl="1">
              <a:buClrTx/>
              <a:buFont typeface="Wingdings" panose="05000000000000000000" pitchFamily="2" charset="2"/>
              <a:buChar char="Ø"/>
            </a:pPr>
            <a:r>
              <a:rPr lang="en-US" sz="1800" dirty="0"/>
              <a:t>If details are not provided, PO will proceed to determine tax demand based on the assumptions / details available with him as the audit is time bound</a:t>
            </a:r>
          </a:p>
          <a:p>
            <a:pPr lvl="1">
              <a:buClrTx/>
              <a:buFont typeface="Wingdings" panose="05000000000000000000" pitchFamily="2" charset="2"/>
              <a:buChar char="Ø"/>
            </a:pPr>
            <a:r>
              <a:rPr lang="en-US" sz="1800" dirty="0"/>
              <a:t>Non providing of information will lead to invocation of penalty u/s 122(1) (xvii) – Rs. 10,000/- or an amount equivalent to the tax evaded or the tax not deducted under section 51 or short deducted or deducted but not paid to the Government or tax not collected under section 52 or short collected or collected but not paid to the Government or input tax credit availed of or passed on or distributed irregularly, or the refund claimed fraudulently, whichever is higher</a:t>
            </a:r>
          </a:p>
          <a:p>
            <a:pPr>
              <a:buClrTx/>
              <a:buFont typeface="Wingdings" panose="05000000000000000000" pitchFamily="2" charset="2"/>
              <a:buChar char="Ø"/>
            </a:pPr>
            <a:r>
              <a:rPr lang="en-US" dirty="0"/>
              <a:t>Can the PO demand for trial balance for each registration, in case of multiple registration of an </a:t>
            </a:r>
            <a:r>
              <a:rPr lang="en-US" dirty="0" err="1"/>
              <a:t>assessee</a:t>
            </a:r>
            <a:r>
              <a:rPr lang="en-US" dirty="0"/>
              <a:t>?</a:t>
            </a:r>
          </a:p>
          <a:p>
            <a:pPr>
              <a:buClrTx/>
              <a:buFont typeface="Wingdings" panose="05000000000000000000" pitchFamily="2" charset="2"/>
              <a:buChar char="Ø"/>
            </a:pPr>
            <a:r>
              <a:rPr lang="en-US" dirty="0"/>
              <a:t>If there are no separate trial registration, what is the remedy?</a:t>
            </a:r>
          </a:p>
          <a:p>
            <a:pPr>
              <a:buClrTx/>
              <a:buFont typeface="Wingdings" panose="05000000000000000000" pitchFamily="2" charset="2"/>
              <a:buChar char="Ø"/>
            </a:pPr>
            <a:r>
              <a:rPr lang="en-US" dirty="0"/>
              <a:t>Where only difference between 2A / 3B value is mentioned in audit observation without giving invoice wise details, what steps </a:t>
            </a:r>
            <a:r>
              <a:rPr lang="en-US" dirty="0" err="1"/>
              <a:t>assessee</a:t>
            </a:r>
            <a:r>
              <a:rPr lang="en-US" dirty="0"/>
              <a:t> needs to take?</a:t>
            </a:r>
          </a:p>
          <a:p>
            <a:pPr>
              <a:buClrTx/>
              <a:buFont typeface="Wingdings" panose="05000000000000000000" pitchFamily="2" charset="2"/>
              <a:buChar char="Ø"/>
            </a:pPr>
            <a:endParaRPr lang="en-IN" dirty="0">
              <a:highlight>
                <a:srgbClr val="FFFF00"/>
              </a:highlight>
            </a:endParaRPr>
          </a:p>
        </p:txBody>
      </p:sp>
    </p:spTree>
    <p:extLst>
      <p:ext uri="{BB962C8B-B14F-4D97-AF65-F5344CB8AC3E}">
        <p14:creationId xmlns:p14="http://schemas.microsoft.com/office/powerpoint/2010/main" val="10929449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56135" y="281297"/>
            <a:ext cx="10626290" cy="960362"/>
          </a:xfrm>
        </p:spPr>
        <p:txBody>
          <a:bodyPr>
            <a:noAutofit/>
          </a:bodyPr>
          <a:lstStyle/>
          <a:p>
            <a:r>
              <a:rPr lang="en-IN" b="1" dirty="0"/>
              <a:t>audit u/s 65 of the CGST Act, 2017</a:t>
            </a:r>
            <a:endParaRPr lang="en-IN" sz="3600" b="1" dirty="0"/>
          </a:p>
        </p:txBody>
      </p:sp>
      <p:sp>
        <p:nvSpPr>
          <p:cNvPr id="2" name="Content Placeholder 1">
            <a:extLst>
              <a:ext uri="{FF2B5EF4-FFF2-40B4-BE49-F238E27FC236}">
                <a16:creationId xmlns:a16="http://schemas.microsoft.com/office/drawing/2014/main" id="{94C716A6-0069-4C47-ACED-8F678B2E894D}"/>
              </a:ext>
            </a:extLst>
          </p:cNvPr>
          <p:cNvSpPr>
            <a:spLocks noGrp="1"/>
          </p:cNvSpPr>
          <p:nvPr>
            <p:ph idx="1"/>
          </p:nvPr>
        </p:nvSpPr>
        <p:spPr>
          <a:xfrm>
            <a:off x="356136" y="1366788"/>
            <a:ext cx="10693666" cy="5024388"/>
          </a:xfrm>
        </p:spPr>
        <p:txBody>
          <a:bodyPr>
            <a:noAutofit/>
          </a:bodyPr>
          <a:lstStyle/>
          <a:p>
            <a:pPr marL="0" indent="0">
              <a:buClrTx/>
              <a:buNone/>
            </a:pPr>
            <a:r>
              <a:rPr lang="en-IN" sz="2000" dirty="0"/>
              <a:t>Culmination of audit</a:t>
            </a:r>
          </a:p>
          <a:p>
            <a:pPr>
              <a:buClrTx/>
              <a:buFont typeface="Wingdings" panose="05000000000000000000" pitchFamily="2" charset="2"/>
              <a:buChar char="Ø"/>
            </a:pPr>
            <a:r>
              <a:rPr lang="en-IN" sz="2000" dirty="0"/>
              <a:t>Officer shall inform the auditee about the findings and the reasons, within 30 days of conclusion of audit</a:t>
            </a:r>
          </a:p>
          <a:p>
            <a:pPr>
              <a:buClrTx/>
              <a:buFont typeface="Wingdings" panose="05000000000000000000" pitchFamily="2" charset="2"/>
              <a:buChar char="Ø"/>
            </a:pPr>
            <a:r>
              <a:rPr lang="en-IN" sz="2000" dirty="0"/>
              <a:t>The auditee may file his reply to the discrepancies noted by the officer (no prescribed Form provided in the Law)</a:t>
            </a:r>
          </a:p>
          <a:p>
            <a:pPr lvl="1">
              <a:buClrTx/>
              <a:buFont typeface="Wingdings" panose="05000000000000000000" pitchFamily="2" charset="2"/>
              <a:buChar char="Ø"/>
            </a:pPr>
            <a:r>
              <a:rPr lang="en-IN" sz="1800" dirty="0"/>
              <a:t>Reply should clear and concise</a:t>
            </a:r>
          </a:p>
          <a:p>
            <a:pPr lvl="1">
              <a:buClrTx/>
              <a:buFont typeface="Wingdings" panose="05000000000000000000" pitchFamily="2" charset="2"/>
              <a:buChar char="Ø"/>
            </a:pPr>
            <a:r>
              <a:rPr lang="en-IN" sz="1800" dirty="0"/>
              <a:t>Facts should be clearly provided</a:t>
            </a:r>
          </a:p>
          <a:p>
            <a:pPr lvl="1">
              <a:buClrTx/>
              <a:buFont typeface="Wingdings" panose="05000000000000000000" pitchFamily="2" charset="2"/>
              <a:buChar char="Ø"/>
            </a:pPr>
            <a:r>
              <a:rPr lang="en-IN" sz="1800" dirty="0"/>
              <a:t>Reconciliation if any to be provided </a:t>
            </a:r>
          </a:p>
          <a:p>
            <a:pPr lvl="1">
              <a:buClrTx/>
              <a:buFont typeface="Wingdings" panose="05000000000000000000" pitchFamily="2" charset="2"/>
              <a:buChar char="Ø"/>
            </a:pPr>
            <a:r>
              <a:rPr lang="en-IN" sz="1800" dirty="0"/>
              <a:t>Do not load the reply with unnecessary case laws</a:t>
            </a:r>
          </a:p>
          <a:p>
            <a:pPr>
              <a:buClrTx/>
              <a:buFont typeface="Wingdings" panose="05000000000000000000" pitchFamily="2" charset="2"/>
              <a:buChar char="Ø"/>
            </a:pPr>
            <a:r>
              <a:rPr lang="en-IN" sz="2000" dirty="0"/>
              <a:t>Officer shall duly consider such reply before finalization of findings which shall be communicated to the auditee through Form GST ADT-02</a:t>
            </a:r>
          </a:p>
          <a:p>
            <a:pPr>
              <a:buClrTx/>
              <a:buFont typeface="Wingdings" panose="05000000000000000000" pitchFamily="2" charset="2"/>
              <a:buChar char="Ø"/>
            </a:pPr>
            <a:r>
              <a:rPr lang="en-IN" sz="2000" dirty="0"/>
              <a:t>If there are any taxes payable, which are not disputable, pay with interest</a:t>
            </a:r>
          </a:p>
          <a:p>
            <a:pPr>
              <a:buClrTx/>
              <a:buFont typeface="Wingdings" panose="05000000000000000000" pitchFamily="2" charset="2"/>
              <a:buChar char="Ø"/>
            </a:pPr>
            <a:r>
              <a:rPr lang="en-IN" sz="2000" dirty="0"/>
              <a:t>Is any reply to be filed upon receipt of ADT-02?</a:t>
            </a:r>
            <a:endParaRPr lang="en-US" sz="2000" dirty="0"/>
          </a:p>
        </p:txBody>
      </p:sp>
    </p:spTree>
    <p:extLst>
      <p:ext uri="{BB962C8B-B14F-4D97-AF65-F5344CB8AC3E}">
        <p14:creationId xmlns:p14="http://schemas.microsoft.com/office/powerpoint/2010/main" val="2189183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56135" y="281297"/>
            <a:ext cx="10626290" cy="960362"/>
          </a:xfrm>
        </p:spPr>
        <p:txBody>
          <a:bodyPr>
            <a:noAutofit/>
          </a:bodyPr>
          <a:lstStyle/>
          <a:p>
            <a:r>
              <a:rPr lang="en-IN" b="1" dirty="0"/>
              <a:t>audit u/s 65 of the CGST Act, 2017</a:t>
            </a:r>
            <a:endParaRPr lang="en-IN" sz="3600" b="1" dirty="0"/>
          </a:p>
        </p:txBody>
      </p:sp>
      <p:sp>
        <p:nvSpPr>
          <p:cNvPr id="2" name="Content Placeholder 1">
            <a:extLst>
              <a:ext uri="{FF2B5EF4-FFF2-40B4-BE49-F238E27FC236}">
                <a16:creationId xmlns:a16="http://schemas.microsoft.com/office/drawing/2014/main" id="{94C716A6-0069-4C47-ACED-8F678B2E894D}"/>
              </a:ext>
            </a:extLst>
          </p:cNvPr>
          <p:cNvSpPr>
            <a:spLocks noGrp="1"/>
          </p:cNvSpPr>
          <p:nvPr>
            <p:ph idx="1"/>
          </p:nvPr>
        </p:nvSpPr>
        <p:spPr>
          <a:xfrm>
            <a:off x="356136" y="1366788"/>
            <a:ext cx="10693666" cy="5024388"/>
          </a:xfrm>
        </p:spPr>
        <p:txBody>
          <a:bodyPr>
            <a:noAutofit/>
          </a:bodyPr>
          <a:lstStyle/>
          <a:p>
            <a:pPr marL="0" indent="0">
              <a:buClrTx/>
              <a:buNone/>
            </a:pPr>
            <a:r>
              <a:rPr lang="en-IN" sz="2000" dirty="0"/>
              <a:t>Culmination of audit</a:t>
            </a:r>
          </a:p>
          <a:p>
            <a:pPr>
              <a:buClrTx/>
              <a:buFont typeface="Wingdings" panose="05000000000000000000" pitchFamily="2" charset="2"/>
              <a:buChar char="Ø"/>
            </a:pPr>
            <a:r>
              <a:rPr lang="en-US" sz="2000" dirty="0"/>
              <a:t>Can the PO concluding the audit issue SCN?</a:t>
            </a:r>
          </a:p>
          <a:p>
            <a:pPr lvl="1">
              <a:buClrTx/>
              <a:buFont typeface="Wingdings" panose="05000000000000000000" pitchFamily="2" charset="2"/>
              <a:buChar char="Ø"/>
            </a:pPr>
            <a:r>
              <a:rPr lang="en-US" sz="2000" dirty="0"/>
              <a:t>Yes, CBIC Circular 31/5/2018-GST dated 9 Feb 2018 </a:t>
            </a:r>
          </a:p>
          <a:p>
            <a:pPr lvl="1">
              <a:buClrTx/>
              <a:buFont typeface="Wingdings" panose="05000000000000000000" pitchFamily="2" charset="2"/>
              <a:buChar char="Ø"/>
            </a:pPr>
            <a:endParaRPr lang="en-US" sz="2000" dirty="0"/>
          </a:p>
          <a:p>
            <a:pPr>
              <a:buClrTx/>
              <a:buFont typeface="Wingdings" panose="05000000000000000000" pitchFamily="2" charset="2"/>
              <a:buChar char="Ø"/>
            </a:pPr>
            <a:r>
              <a:rPr lang="en-US" sz="2000" dirty="0"/>
              <a:t>Can the PO concluding the audit adjudicate? </a:t>
            </a:r>
          </a:p>
          <a:p>
            <a:pPr lvl="1">
              <a:buClrTx/>
              <a:buFont typeface="Wingdings" panose="05000000000000000000" pitchFamily="2" charset="2"/>
              <a:buChar char="Ø"/>
            </a:pPr>
            <a:r>
              <a:rPr lang="en-US" sz="2000" dirty="0"/>
              <a:t>No, CBIC Circular 31/5/2018-GST dated 9 Feb 2018 </a:t>
            </a:r>
          </a:p>
          <a:p>
            <a:pPr lvl="1">
              <a:buClrTx/>
              <a:buFont typeface="Wingdings" panose="05000000000000000000" pitchFamily="2" charset="2"/>
              <a:buChar char="Ø"/>
            </a:pPr>
            <a:r>
              <a:rPr lang="en-US" sz="2000" dirty="0"/>
              <a:t>In some States, State GST department, PO concluding the audit are adjudicating the orders. Should it be Challenged?</a:t>
            </a:r>
          </a:p>
          <a:p>
            <a:pPr lvl="1">
              <a:buClrTx/>
              <a:buFont typeface="Wingdings" panose="05000000000000000000" pitchFamily="2" charset="2"/>
              <a:buChar char="Ø"/>
            </a:pPr>
            <a:endParaRPr lang="en-US" sz="2000" dirty="0"/>
          </a:p>
          <a:p>
            <a:pPr>
              <a:buClrTx/>
              <a:buFont typeface="Wingdings" panose="05000000000000000000" pitchFamily="2" charset="2"/>
              <a:buChar char="Ø"/>
            </a:pPr>
            <a:r>
              <a:rPr lang="en-US" sz="2000" dirty="0"/>
              <a:t>Even after ADT 2 is issued, can the </a:t>
            </a:r>
            <a:r>
              <a:rPr lang="en-US" sz="2000" dirty="0" err="1"/>
              <a:t>assessee</a:t>
            </a:r>
            <a:r>
              <a:rPr lang="en-US" sz="2000" dirty="0"/>
              <a:t> provide details which could not be provided and can the PO drop tax demand based on the additional details without issuing the SCN?</a:t>
            </a:r>
          </a:p>
          <a:p>
            <a:pPr>
              <a:buClrTx/>
              <a:buFont typeface="Wingdings" panose="05000000000000000000" pitchFamily="2" charset="2"/>
              <a:buChar char="Ø"/>
            </a:pPr>
            <a:endParaRPr lang="en-US" sz="2000" dirty="0"/>
          </a:p>
        </p:txBody>
      </p:sp>
    </p:spTree>
    <p:extLst>
      <p:ext uri="{BB962C8B-B14F-4D97-AF65-F5344CB8AC3E}">
        <p14:creationId xmlns:p14="http://schemas.microsoft.com/office/powerpoint/2010/main" val="1898463471"/>
      </p:ext>
    </p:extLst>
  </p:cSld>
  <p:clrMapOvr>
    <a:masterClrMapping/>
  </p:clrMapOvr>
</p:sld>
</file>

<file path=ppt/theme/theme1.xml><?xml version="1.0" encoding="utf-8"?>
<a:theme xmlns:a="http://schemas.openxmlformats.org/drawingml/2006/main" name="Parcel">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docProps/app.xml><?xml version="1.0" encoding="utf-8"?>
<Properties xmlns="http://schemas.openxmlformats.org/officeDocument/2006/extended-properties" xmlns:vt="http://schemas.openxmlformats.org/officeDocument/2006/docPropsVTypes">
  <Template>TM10001115[[fn=Parcel]]</Template>
  <TotalTime>7623</TotalTime>
  <Words>3424</Words>
  <Application>Microsoft Office PowerPoint</Application>
  <PresentationFormat>Widescreen</PresentationFormat>
  <Paragraphs>225</Paragraphs>
  <Slides>26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Calibri</vt:lpstr>
      <vt:lpstr>Wingdings</vt:lpstr>
      <vt:lpstr>Parcel</vt:lpstr>
      <vt:lpstr> 19TH KARNATAKA STATE LEVEL CHARTERED ACCOUNTANTS CONFERENCE   HANDLING OF SHOW CAUSE NOTICE AND DEPARTMENTAL AUDITS IN GST  11.08.2023  CA S VENKATARAMANI </vt:lpstr>
      <vt:lpstr>Introduction to audits</vt:lpstr>
      <vt:lpstr>audit u/s 65 of the CGST Act, 2017</vt:lpstr>
      <vt:lpstr>audit u/s 65 of the CGST Act, 2017</vt:lpstr>
      <vt:lpstr>audit u/s 65 of the CGST Act, 2017</vt:lpstr>
      <vt:lpstr>audit u/s 65 of the CGST Act, 2017</vt:lpstr>
      <vt:lpstr>audit u/s 65 of the CGST Act, 2017</vt:lpstr>
      <vt:lpstr>audit u/s 65 of the CGST Act, 2017</vt:lpstr>
      <vt:lpstr>audit u/s 65 of the CGST Act, 2017</vt:lpstr>
      <vt:lpstr>audit u/s 65 of the CGST Act, 2017</vt:lpstr>
      <vt:lpstr>PowerPoint Presentation</vt:lpstr>
      <vt:lpstr>Manner of service of notice</vt:lpstr>
      <vt:lpstr>Manner of service of notice</vt:lpstr>
      <vt:lpstr>Assessment u/s 73 / 74</vt:lpstr>
      <vt:lpstr>Assessment u/s 73 / 74</vt:lpstr>
      <vt:lpstr>Assessment u/s 73 / 74</vt:lpstr>
      <vt:lpstr>Assessment u/s 73 / 74 </vt:lpstr>
      <vt:lpstr>Assessment u/s 73 </vt:lpstr>
      <vt:lpstr>Assessment u/s 73 </vt:lpstr>
      <vt:lpstr>Assessment u/s 74</vt:lpstr>
      <vt:lpstr>Assessment u/s 74</vt:lpstr>
      <vt:lpstr>Assessment u/s 74</vt:lpstr>
      <vt:lpstr>Assessment u/s 73 /74</vt:lpstr>
      <vt:lpstr>Assessment u/s 73 /74</vt:lpstr>
      <vt:lpstr>Scrutiny of returns – Sec 61</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HANDLING OF SHOW CAUSE NOTICE AND DEPARTMENTAL AUDITS IN GST  19TH KARNATAKA STATE LEVEL CHARTERED ACCOUNTANTS CONFERENCE  11.08.2023</dc:title>
  <dc:creator>Siddeshwar Yelamali</dc:creator>
  <cp:lastModifiedBy>Siddeshwar Yelamali</cp:lastModifiedBy>
  <cp:revision>29</cp:revision>
  <dcterms:created xsi:type="dcterms:W3CDTF">2023-07-19T14:35:13Z</dcterms:created>
  <dcterms:modified xsi:type="dcterms:W3CDTF">2023-08-03T05:02:10Z</dcterms:modified>
</cp:coreProperties>
</file>