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41"/>
  </p:notesMasterIdLst>
  <p:sldIdLst>
    <p:sldId id="259" r:id="rId2"/>
    <p:sldId id="261" r:id="rId3"/>
    <p:sldId id="295" r:id="rId4"/>
    <p:sldId id="267" r:id="rId5"/>
    <p:sldId id="301" r:id="rId6"/>
    <p:sldId id="302" r:id="rId7"/>
    <p:sldId id="303" r:id="rId8"/>
    <p:sldId id="304" r:id="rId9"/>
    <p:sldId id="305" r:id="rId10"/>
    <p:sldId id="306" r:id="rId11"/>
    <p:sldId id="307" r:id="rId12"/>
    <p:sldId id="308" r:id="rId13"/>
    <p:sldId id="309" r:id="rId14"/>
    <p:sldId id="311" r:id="rId15"/>
    <p:sldId id="312" r:id="rId16"/>
    <p:sldId id="313" r:id="rId17"/>
    <p:sldId id="314" r:id="rId18"/>
    <p:sldId id="315" r:id="rId19"/>
    <p:sldId id="316" r:id="rId20"/>
    <p:sldId id="318" r:id="rId21"/>
    <p:sldId id="310" r:id="rId22"/>
    <p:sldId id="319" r:id="rId23"/>
    <p:sldId id="320" r:id="rId24"/>
    <p:sldId id="321" r:id="rId25"/>
    <p:sldId id="322" r:id="rId26"/>
    <p:sldId id="297" r:id="rId27"/>
    <p:sldId id="323" r:id="rId28"/>
    <p:sldId id="324" r:id="rId29"/>
    <p:sldId id="325" r:id="rId30"/>
    <p:sldId id="326" r:id="rId31"/>
    <p:sldId id="327" r:id="rId32"/>
    <p:sldId id="328" r:id="rId33"/>
    <p:sldId id="329" r:id="rId34"/>
    <p:sldId id="330" r:id="rId35"/>
    <p:sldId id="331" r:id="rId36"/>
    <p:sldId id="333" r:id="rId37"/>
    <p:sldId id="334" r:id="rId38"/>
    <p:sldId id="335" r:id="rId39"/>
    <p:sldId id="288" r:id="rId40"/>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13C38D4-2B7D-4D39-9C37-9357E4A89A4E}">
          <p14:sldIdLst>
            <p14:sldId id="259"/>
            <p14:sldId id="261"/>
            <p14:sldId id="295"/>
            <p14:sldId id="267"/>
            <p14:sldId id="301"/>
            <p14:sldId id="302"/>
            <p14:sldId id="303"/>
            <p14:sldId id="304"/>
            <p14:sldId id="305"/>
            <p14:sldId id="306"/>
            <p14:sldId id="307"/>
            <p14:sldId id="308"/>
            <p14:sldId id="309"/>
            <p14:sldId id="311"/>
            <p14:sldId id="312"/>
            <p14:sldId id="313"/>
            <p14:sldId id="314"/>
            <p14:sldId id="315"/>
            <p14:sldId id="316"/>
            <p14:sldId id="318"/>
            <p14:sldId id="310"/>
            <p14:sldId id="319"/>
            <p14:sldId id="320"/>
            <p14:sldId id="321"/>
            <p14:sldId id="322"/>
            <p14:sldId id="297"/>
            <p14:sldId id="323"/>
            <p14:sldId id="324"/>
            <p14:sldId id="325"/>
            <p14:sldId id="326"/>
            <p14:sldId id="327"/>
            <p14:sldId id="328"/>
            <p14:sldId id="329"/>
            <p14:sldId id="330"/>
            <p14:sldId id="331"/>
            <p14:sldId id="333"/>
            <p14:sldId id="334"/>
            <p14:sldId id="335"/>
            <p14:sldId id="28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EF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77"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4F610-0036-4312-9C88-A6B012E0047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72D60125-B0C5-4F04-AE53-1E42FC29E05C}">
      <dgm:prSet phldrT="[Text]"/>
      <dgm:spPr/>
      <dgm:t>
        <a:bodyPr/>
        <a:lstStyle/>
        <a:p>
          <a:r>
            <a:rPr lang="en-IN" b="0" dirty="0">
              <a:sym typeface="Calibri"/>
            </a:rPr>
            <a:t>GST Rates for Builder</a:t>
          </a:r>
          <a:endParaRPr lang="en-IN" b="0" dirty="0"/>
        </a:p>
      </dgm:t>
    </dgm:pt>
    <dgm:pt modelId="{1DB9DF89-E614-4B1E-8219-EC26EB578029}" type="parTrans" cxnId="{52B27643-1FB2-48A5-807A-BB497E1B1009}">
      <dgm:prSet/>
      <dgm:spPr/>
      <dgm:t>
        <a:bodyPr/>
        <a:lstStyle/>
        <a:p>
          <a:endParaRPr lang="en-IN" b="0"/>
        </a:p>
      </dgm:t>
    </dgm:pt>
    <dgm:pt modelId="{491F630D-6225-4CF6-9404-9C0D7F2D9528}" type="sibTrans" cxnId="{52B27643-1FB2-48A5-807A-BB497E1B1009}">
      <dgm:prSet/>
      <dgm:spPr/>
      <dgm:t>
        <a:bodyPr/>
        <a:lstStyle/>
        <a:p>
          <a:endParaRPr lang="en-IN" b="0"/>
        </a:p>
      </dgm:t>
    </dgm:pt>
    <dgm:pt modelId="{920669F3-A1B6-4F07-A763-B43E73339BB3}">
      <dgm:prSet phldrT="[Text]"/>
      <dgm:spPr/>
      <dgm:t>
        <a:bodyPr/>
        <a:lstStyle/>
        <a:p>
          <a:r>
            <a:rPr lang="en-IN" b="0" dirty="0">
              <a:sym typeface="Calibri"/>
            </a:rPr>
            <a:t>PMAY – 8%</a:t>
          </a:r>
          <a:endParaRPr lang="en-IN" b="0" dirty="0"/>
        </a:p>
      </dgm:t>
    </dgm:pt>
    <dgm:pt modelId="{7A640974-3F5E-4EB4-BA32-6098C70B5083}" type="parTrans" cxnId="{8AA861C9-866A-475A-99D6-0D211100F249}">
      <dgm:prSet/>
      <dgm:spPr/>
      <dgm:t>
        <a:bodyPr/>
        <a:lstStyle/>
        <a:p>
          <a:endParaRPr lang="en-IN" b="0"/>
        </a:p>
      </dgm:t>
    </dgm:pt>
    <dgm:pt modelId="{1CDE611D-D66C-4B57-A6B2-0AE5038424D5}" type="sibTrans" cxnId="{8AA861C9-866A-475A-99D6-0D211100F249}">
      <dgm:prSet/>
      <dgm:spPr/>
      <dgm:t>
        <a:bodyPr/>
        <a:lstStyle/>
        <a:p>
          <a:endParaRPr lang="en-IN" b="0"/>
        </a:p>
      </dgm:t>
    </dgm:pt>
    <dgm:pt modelId="{AD61740F-11F9-43C8-9A33-7A54606C66F0}">
      <dgm:prSet phldrT="[Text]"/>
      <dgm:spPr/>
      <dgm:t>
        <a:bodyPr/>
        <a:lstStyle/>
        <a:p>
          <a:r>
            <a:rPr lang="en-IN" b="0" dirty="0">
              <a:sym typeface="Calibri"/>
            </a:rPr>
            <a:t>12% * 2/3</a:t>
          </a:r>
          <a:endParaRPr lang="en-IN" b="0" dirty="0"/>
        </a:p>
      </dgm:t>
    </dgm:pt>
    <dgm:pt modelId="{EE824103-FC75-4608-B0A4-7F05D7159AB6}" type="parTrans" cxnId="{3B09AD88-5815-4416-895D-9CBD04495B3A}">
      <dgm:prSet/>
      <dgm:spPr/>
      <dgm:t>
        <a:bodyPr/>
        <a:lstStyle/>
        <a:p>
          <a:endParaRPr lang="en-IN" b="0"/>
        </a:p>
      </dgm:t>
    </dgm:pt>
    <dgm:pt modelId="{97FFE8BB-DF27-4341-A583-FBBDB8747FF1}" type="sibTrans" cxnId="{3B09AD88-5815-4416-895D-9CBD04495B3A}">
      <dgm:prSet/>
      <dgm:spPr/>
      <dgm:t>
        <a:bodyPr/>
        <a:lstStyle/>
        <a:p>
          <a:endParaRPr lang="en-IN" b="0"/>
        </a:p>
      </dgm:t>
    </dgm:pt>
    <dgm:pt modelId="{9BFEE58C-2B4C-42B9-BB7F-54BA7D3DD5D3}">
      <dgm:prSet phldrT="[Text]"/>
      <dgm:spPr/>
      <dgm:t>
        <a:bodyPr/>
        <a:lstStyle/>
        <a:p>
          <a:r>
            <a:rPr lang="en-IN" b="0" dirty="0">
              <a:sym typeface="Calibri"/>
            </a:rPr>
            <a:t>1/3rd Land Deduction</a:t>
          </a:r>
          <a:endParaRPr lang="en-IN" b="0" dirty="0"/>
        </a:p>
      </dgm:t>
    </dgm:pt>
    <dgm:pt modelId="{1BA32643-D311-4FB5-AFAE-D32D2D0ECAD7}" type="parTrans" cxnId="{144F2402-3AC0-424E-8732-108AC1782B64}">
      <dgm:prSet/>
      <dgm:spPr/>
      <dgm:t>
        <a:bodyPr/>
        <a:lstStyle/>
        <a:p>
          <a:endParaRPr lang="en-IN" b="0"/>
        </a:p>
      </dgm:t>
    </dgm:pt>
    <dgm:pt modelId="{F9329AA2-E62B-462B-8A57-353AD86B4F03}" type="sibTrans" cxnId="{144F2402-3AC0-424E-8732-108AC1782B64}">
      <dgm:prSet/>
      <dgm:spPr/>
      <dgm:t>
        <a:bodyPr/>
        <a:lstStyle/>
        <a:p>
          <a:endParaRPr lang="en-IN" b="0"/>
        </a:p>
      </dgm:t>
    </dgm:pt>
    <dgm:pt modelId="{016BC33F-63E4-40B1-A3EC-D666603AF613}">
      <dgm:prSet phldrT="[Text]"/>
      <dgm:spPr/>
      <dgm:t>
        <a:bodyPr/>
        <a:lstStyle/>
        <a:p>
          <a:r>
            <a:rPr lang="en-IN" b="0" dirty="0">
              <a:sym typeface="Calibri"/>
            </a:rPr>
            <a:t>Other Real Estate 12%</a:t>
          </a:r>
          <a:endParaRPr lang="en-IN" b="0" dirty="0"/>
        </a:p>
      </dgm:t>
    </dgm:pt>
    <dgm:pt modelId="{67E4FDB8-9A13-44CF-AF1B-7F7BEDE533F7}" type="parTrans" cxnId="{B2770ECA-3C0D-4835-8C75-F97B1D3B836F}">
      <dgm:prSet/>
      <dgm:spPr/>
      <dgm:t>
        <a:bodyPr/>
        <a:lstStyle/>
        <a:p>
          <a:endParaRPr lang="en-IN" b="0"/>
        </a:p>
      </dgm:t>
    </dgm:pt>
    <dgm:pt modelId="{9A29F048-1060-403B-9C02-17FEC455E4EF}" type="sibTrans" cxnId="{B2770ECA-3C0D-4835-8C75-F97B1D3B836F}">
      <dgm:prSet/>
      <dgm:spPr/>
      <dgm:t>
        <a:bodyPr/>
        <a:lstStyle/>
        <a:p>
          <a:endParaRPr lang="en-IN" b="0"/>
        </a:p>
      </dgm:t>
    </dgm:pt>
    <dgm:pt modelId="{6A7B20BE-D97F-4DA2-9435-6093763BE407}">
      <dgm:prSet phldrT="[Text]"/>
      <dgm:spPr/>
      <dgm:t>
        <a:bodyPr/>
        <a:lstStyle/>
        <a:p>
          <a:r>
            <a:rPr lang="en-IN" b="0" dirty="0">
              <a:sym typeface="Calibri"/>
            </a:rPr>
            <a:t>18% * 2/3</a:t>
          </a:r>
          <a:endParaRPr lang="en-IN" b="0" dirty="0"/>
        </a:p>
      </dgm:t>
    </dgm:pt>
    <dgm:pt modelId="{9A2ABCDB-D104-4E22-B8D4-5ED9C4BA8DB2}" type="parTrans" cxnId="{86049BDC-E913-442C-8E22-C7B1AE53C0A8}">
      <dgm:prSet/>
      <dgm:spPr/>
      <dgm:t>
        <a:bodyPr/>
        <a:lstStyle/>
        <a:p>
          <a:endParaRPr lang="en-IN" b="0"/>
        </a:p>
      </dgm:t>
    </dgm:pt>
    <dgm:pt modelId="{30BB8B80-79CE-4CA5-9274-83E028663378}" type="sibTrans" cxnId="{86049BDC-E913-442C-8E22-C7B1AE53C0A8}">
      <dgm:prSet/>
      <dgm:spPr/>
      <dgm:t>
        <a:bodyPr/>
        <a:lstStyle/>
        <a:p>
          <a:endParaRPr lang="en-IN" b="0"/>
        </a:p>
      </dgm:t>
    </dgm:pt>
    <dgm:pt modelId="{4872C7DE-6F12-46AB-877F-9B368EF4F50D}">
      <dgm:prSet/>
      <dgm:spPr/>
      <dgm:t>
        <a:bodyPr/>
        <a:lstStyle/>
        <a:p>
          <a:r>
            <a:rPr lang="en-IN" b="0" dirty="0">
              <a:sym typeface="Calibri"/>
            </a:rPr>
            <a:t>1/3rd Land Deduction</a:t>
          </a:r>
          <a:endParaRPr lang="en-IN" b="0" dirty="0">
            <a:sym typeface="Arial"/>
          </a:endParaRPr>
        </a:p>
      </dgm:t>
    </dgm:pt>
    <dgm:pt modelId="{EA1441F7-AD0E-4CF3-8524-AE28DFEF0947}" type="parTrans" cxnId="{4D9B43A8-8108-4F70-AE42-AB9F3116E4F2}">
      <dgm:prSet/>
      <dgm:spPr/>
      <dgm:t>
        <a:bodyPr/>
        <a:lstStyle/>
        <a:p>
          <a:endParaRPr lang="en-IN" b="0"/>
        </a:p>
      </dgm:t>
    </dgm:pt>
    <dgm:pt modelId="{43FCE342-1765-4269-8EB7-9DF10FA0C381}" type="sibTrans" cxnId="{4D9B43A8-8108-4F70-AE42-AB9F3116E4F2}">
      <dgm:prSet/>
      <dgm:spPr/>
      <dgm:t>
        <a:bodyPr/>
        <a:lstStyle/>
        <a:p>
          <a:endParaRPr lang="en-IN" b="0"/>
        </a:p>
      </dgm:t>
    </dgm:pt>
    <dgm:pt modelId="{2CBCC95F-AEBF-492F-90F5-E5F75C5CDA37}" type="pres">
      <dgm:prSet presAssocID="{B514F610-0036-4312-9C88-A6B012E0047C}" presName="hierChild1" presStyleCnt="0">
        <dgm:presLayoutVars>
          <dgm:chPref val="1"/>
          <dgm:dir/>
          <dgm:animOne val="branch"/>
          <dgm:animLvl val="lvl"/>
          <dgm:resizeHandles/>
        </dgm:presLayoutVars>
      </dgm:prSet>
      <dgm:spPr/>
    </dgm:pt>
    <dgm:pt modelId="{40F4DD15-7E62-4FBA-A078-E6417835BAC7}" type="pres">
      <dgm:prSet presAssocID="{72D60125-B0C5-4F04-AE53-1E42FC29E05C}" presName="hierRoot1" presStyleCnt="0"/>
      <dgm:spPr/>
    </dgm:pt>
    <dgm:pt modelId="{8DDFEB6B-EF51-4FA2-AC05-1E8DEB625741}" type="pres">
      <dgm:prSet presAssocID="{72D60125-B0C5-4F04-AE53-1E42FC29E05C}" presName="composite" presStyleCnt="0"/>
      <dgm:spPr/>
    </dgm:pt>
    <dgm:pt modelId="{17DD50C8-0703-4E8C-9B37-8F2C20B189DC}" type="pres">
      <dgm:prSet presAssocID="{72D60125-B0C5-4F04-AE53-1E42FC29E05C}" presName="background" presStyleLbl="node0" presStyleIdx="0" presStyleCnt="1"/>
      <dgm:spPr/>
    </dgm:pt>
    <dgm:pt modelId="{DFCDC843-44F4-4824-948E-ED1C3A2BD9A0}" type="pres">
      <dgm:prSet presAssocID="{72D60125-B0C5-4F04-AE53-1E42FC29E05C}" presName="text" presStyleLbl="fgAcc0" presStyleIdx="0" presStyleCnt="1" custScaleX="202125">
        <dgm:presLayoutVars>
          <dgm:chPref val="3"/>
        </dgm:presLayoutVars>
      </dgm:prSet>
      <dgm:spPr/>
    </dgm:pt>
    <dgm:pt modelId="{4AE7660A-10BF-45F9-939F-F73B91A23832}" type="pres">
      <dgm:prSet presAssocID="{72D60125-B0C5-4F04-AE53-1E42FC29E05C}" presName="hierChild2" presStyleCnt="0"/>
      <dgm:spPr/>
    </dgm:pt>
    <dgm:pt modelId="{31F120D3-7ACA-4509-807E-53B790A46938}" type="pres">
      <dgm:prSet presAssocID="{7A640974-3F5E-4EB4-BA32-6098C70B5083}" presName="Name10" presStyleLbl="parChTrans1D2" presStyleIdx="0" presStyleCnt="2"/>
      <dgm:spPr/>
    </dgm:pt>
    <dgm:pt modelId="{C185DDC9-19B0-4BDF-9A09-4C370B6532EF}" type="pres">
      <dgm:prSet presAssocID="{920669F3-A1B6-4F07-A763-B43E73339BB3}" presName="hierRoot2" presStyleCnt="0"/>
      <dgm:spPr/>
    </dgm:pt>
    <dgm:pt modelId="{9090AD76-B561-4546-85C3-1537CFD85863}" type="pres">
      <dgm:prSet presAssocID="{920669F3-A1B6-4F07-A763-B43E73339BB3}" presName="composite2" presStyleCnt="0"/>
      <dgm:spPr/>
    </dgm:pt>
    <dgm:pt modelId="{A9DBEB96-5817-42C2-AB80-BE380241C70B}" type="pres">
      <dgm:prSet presAssocID="{920669F3-A1B6-4F07-A763-B43E73339BB3}" presName="background2" presStyleLbl="node2" presStyleIdx="0" presStyleCnt="2"/>
      <dgm:spPr/>
    </dgm:pt>
    <dgm:pt modelId="{3F873AA2-D82C-452A-B730-49250EE8D748}" type="pres">
      <dgm:prSet presAssocID="{920669F3-A1B6-4F07-A763-B43E73339BB3}" presName="text2" presStyleLbl="fgAcc2" presStyleIdx="0" presStyleCnt="2" custScaleX="138392">
        <dgm:presLayoutVars>
          <dgm:chPref val="3"/>
        </dgm:presLayoutVars>
      </dgm:prSet>
      <dgm:spPr/>
    </dgm:pt>
    <dgm:pt modelId="{A629F798-D08A-4697-B55A-588DD99A3964}" type="pres">
      <dgm:prSet presAssocID="{920669F3-A1B6-4F07-A763-B43E73339BB3}" presName="hierChild3" presStyleCnt="0"/>
      <dgm:spPr/>
    </dgm:pt>
    <dgm:pt modelId="{DF7115B8-6CFF-411E-9CCA-59CB112B0242}" type="pres">
      <dgm:prSet presAssocID="{EE824103-FC75-4608-B0A4-7F05D7159AB6}" presName="Name17" presStyleLbl="parChTrans1D3" presStyleIdx="0" presStyleCnt="4"/>
      <dgm:spPr/>
    </dgm:pt>
    <dgm:pt modelId="{7143E542-699C-466C-ACCC-6CBDD6AD9F82}" type="pres">
      <dgm:prSet presAssocID="{AD61740F-11F9-43C8-9A33-7A54606C66F0}" presName="hierRoot3" presStyleCnt="0"/>
      <dgm:spPr/>
    </dgm:pt>
    <dgm:pt modelId="{C23DA2F7-D8FC-4BD1-A4B7-EC0F72369F97}" type="pres">
      <dgm:prSet presAssocID="{AD61740F-11F9-43C8-9A33-7A54606C66F0}" presName="composite3" presStyleCnt="0"/>
      <dgm:spPr/>
    </dgm:pt>
    <dgm:pt modelId="{40128E08-39EE-4B72-8B32-25174865D099}" type="pres">
      <dgm:prSet presAssocID="{AD61740F-11F9-43C8-9A33-7A54606C66F0}" presName="background3" presStyleLbl="node3" presStyleIdx="0" presStyleCnt="4"/>
      <dgm:spPr/>
    </dgm:pt>
    <dgm:pt modelId="{5ABD2402-B5A2-4627-8DC3-6B9E0ACEB271}" type="pres">
      <dgm:prSet presAssocID="{AD61740F-11F9-43C8-9A33-7A54606C66F0}" presName="text3" presStyleLbl="fgAcc3" presStyleIdx="0" presStyleCnt="4">
        <dgm:presLayoutVars>
          <dgm:chPref val="3"/>
        </dgm:presLayoutVars>
      </dgm:prSet>
      <dgm:spPr/>
    </dgm:pt>
    <dgm:pt modelId="{EFFB75F0-1B3F-4778-A647-67D25C56D3D9}" type="pres">
      <dgm:prSet presAssocID="{AD61740F-11F9-43C8-9A33-7A54606C66F0}" presName="hierChild4" presStyleCnt="0"/>
      <dgm:spPr/>
    </dgm:pt>
    <dgm:pt modelId="{205CED90-97E4-449D-AFC2-FEEF77CDF6EA}" type="pres">
      <dgm:prSet presAssocID="{1BA32643-D311-4FB5-AFAE-D32D2D0ECAD7}" presName="Name17" presStyleLbl="parChTrans1D3" presStyleIdx="1" presStyleCnt="4"/>
      <dgm:spPr/>
    </dgm:pt>
    <dgm:pt modelId="{CF4AA45C-2781-4E60-A93F-A3727003A7BB}" type="pres">
      <dgm:prSet presAssocID="{9BFEE58C-2B4C-42B9-BB7F-54BA7D3DD5D3}" presName="hierRoot3" presStyleCnt="0"/>
      <dgm:spPr/>
    </dgm:pt>
    <dgm:pt modelId="{09279A13-48C2-40B9-93F7-E2CFDF8C4761}" type="pres">
      <dgm:prSet presAssocID="{9BFEE58C-2B4C-42B9-BB7F-54BA7D3DD5D3}" presName="composite3" presStyleCnt="0"/>
      <dgm:spPr/>
    </dgm:pt>
    <dgm:pt modelId="{BDEB4299-8FDB-475C-AD39-B96DA679B2EC}" type="pres">
      <dgm:prSet presAssocID="{9BFEE58C-2B4C-42B9-BB7F-54BA7D3DD5D3}" presName="background3" presStyleLbl="node3" presStyleIdx="1" presStyleCnt="4"/>
      <dgm:spPr/>
    </dgm:pt>
    <dgm:pt modelId="{1ED74E6D-AC88-40D1-B67E-32E198C2398E}" type="pres">
      <dgm:prSet presAssocID="{9BFEE58C-2B4C-42B9-BB7F-54BA7D3DD5D3}" presName="text3" presStyleLbl="fgAcc3" presStyleIdx="1" presStyleCnt="4">
        <dgm:presLayoutVars>
          <dgm:chPref val="3"/>
        </dgm:presLayoutVars>
      </dgm:prSet>
      <dgm:spPr/>
    </dgm:pt>
    <dgm:pt modelId="{F99D6DDD-1C59-4962-A097-287FCACAF51E}" type="pres">
      <dgm:prSet presAssocID="{9BFEE58C-2B4C-42B9-BB7F-54BA7D3DD5D3}" presName="hierChild4" presStyleCnt="0"/>
      <dgm:spPr/>
    </dgm:pt>
    <dgm:pt modelId="{E3A90BD5-B328-469B-BBB1-2F0D60E0B961}" type="pres">
      <dgm:prSet presAssocID="{67E4FDB8-9A13-44CF-AF1B-7F7BEDE533F7}" presName="Name10" presStyleLbl="parChTrans1D2" presStyleIdx="1" presStyleCnt="2"/>
      <dgm:spPr/>
    </dgm:pt>
    <dgm:pt modelId="{C2E5BA97-6340-49A2-A80B-9B1E5A1E8335}" type="pres">
      <dgm:prSet presAssocID="{016BC33F-63E4-40B1-A3EC-D666603AF613}" presName="hierRoot2" presStyleCnt="0"/>
      <dgm:spPr/>
    </dgm:pt>
    <dgm:pt modelId="{494E4A62-EA56-4692-9C68-AF565502956A}" type="pres">
      <dgm:prSet presAssocID="{016BC33F-63E4-40B1-A3EC-D666603AF613}" presName="composite2" presStyleCnt="0"/>
      <dgm:spPr/>
    </dgm:pt>
    <dgm:pt modelId="{1F32FC60-F21B-41A1-8A61-709AFFD54E98}" type="pres">
      <dgm:prSet presAssocID="{016BC33F-63E4-40B1-A3EC-D666603AF613}" presName="background2" presStyleLbl="node2" presStyleIdx="1" presStyleCnt="2"/>
      <dgm:spPr/>
    </dgm:pt>
    <dgm:pt modelId="{CD3AB085-735D-4687-A3E4-9D9075F2A2EF}" type="pres">
      <dgm:prSet presAssocID="{016BC33F-63E4-40B1-A3EC-D666603AF613}" presName="text2" presStyleLbl="fgAcc2" presStyleIdx="1" presStyleCnt="2" custScaleX="203566">
        <dgm:presLayoutVars>
          <dgm:chPref val="3"/>
        </dgm:presLayoutVars>
      </dgm:prSet>
      <dgm:spPr/>
    </dgm:pt>
    <dgm:pt modelId="{0D5F2AF8-C8DE-472B-98E3-43A6F8B1CB46}" type="pres">
      <dgm:prSet presAssocID="{016BC33F-63E4-40B1-A3EC-D666603AF613}" presName="hierChild3" presStyleCnt="0"/>
      <dgm:spPr/>
    </dgm:pt>
    <dgm:pt modelId="{60F8BEC1-F8A3-488B-8FD7-EDD6132CFBD5}" type="pres">
      <dgm:prSet presAssocID="{9A2ABCDB-D104-4E22-B8D4-5ED9C4BA8DB2}" presName="Name17" presStyleLbl="parChTrans1D3" presStyleIdx="2" presStyleCnt="4"/>
      <dgm:spPr/>
    </dgm:pt>
    <dgm:pt modelId="{E30287B2-E6C3-43FB-B422-9471A2401EC8}" type="pres">
      <dgm:prSet presAssocID="{6A7B20BE-D97F-4DA2-9435-6093763BE407}" presName="hierRoot3" presStyleCnt="0"/>
      <dgm:spPr/>
    </dgm:pt>
    <dgm:pt modelId="{AE5EF11A-96C2-4FA4-A8FA-AE48BD8B6789}" type="pres">
      <dgm:prSet presAssocID="{6A7B20BE-D97F-4DA2-9435-6093763BE407}" presName="composite3" presStyleCnt="0"/>
      <dgm:spPr/>
    </dgm:pt>
    <dgm:pt modelId="{89E24F48-14D0-44A9-B723-359A80461E68}" type="pres">
      <dgm:prSet presAssocID="{6A7B20BE-D97F-4DA2-9435-6093763BE407}" presName="background3" presStyleLbl="node3" presStyleIdx="2" presStyleCnt="4"/>
      <dgm:spPr/>
    </dgm:pt>
    <dgm:pt modelId="{44B306A6-80FC-4389-A801-5EB20AE1B164}" type="pres">
      <dgm:prSet presAssocID="{6A7B20BE-D97F-4DA2-9435-6093763BE407}" presName="text3" presStyleLbl="fgAcc3" presStyleIdx="2" presStyleCnt="4">
        <dgm:presLayoutVars>
          <dgm:chPref val="3"/>
        </dgm:presLayoutVars>
      </dgm:prSet>
      <dgm:spPr/>
    </dgm:pt>
    <dgm:pt modelId="{0F77B8BF-3C8D-4872-A3CA-F4D5D16D92F5}" type="pres">
      <dgm:prSet presAssocID="{6A7B20BE-D97F-4DA2-9435-6093763BE407}" presName="hierChild4" presStyleCnt="0"/>
      <dgm:spPr/>
    </dgm:pt>
    <dgm:pt modelId="{2CDDFF0A-B474-40D7-A011-682646B3A418}" type="pres">
      <dgm:prSet presAssocID="{EA1441F7-AD0E-4CF3-8524-AE28DFEF0947}" presName="Name17" presStyleLbl="parChTrans1D3" presStyleIdx="3" presStyleCnt="4"/>
      <dgm:spPr/>
    </dgm:pt>
    <dgm:pt modelId="{5D31D8E9-422E-4895-9C5F-8AE5E7570C4C}" type="pres">
      <dgm:prSet presAssocID="{4872C7DE-6F12-46AB-877F-9B368EF4F50D}" presName="hierRoot3" presStyleCnt="0"/>
      <dgm:spPr/>
    </dgm:pt>
    <dgm:pt modelId="{B9DF9157-D863-485F-BAC4-91E5ABB7B6BB}" type="pres">
      <dgm:prSet presAssocID="{4872C7DE-6F12-46AB-877F-9B368EF4F50D}" presName="composite3" presStyleCnt="0"/>
      <dgm:spPr/>
    </dgm:pt>
    <dgm:pt modelId="{A8B448B9-419F-438E-96C2-6D86EDAC5FB1}" type="pres">
      <dgm:prSet presAssocID="{4872C7DE-6F12-46AB-877F-9B368EF4F50D}" presName="background3" presStyleLbl="node3" presStyleIdx="3" presStyleCnt="4"/>
      <dgm:spPr/>
    </dgm:pt>
    <dgm:pt modelId="{9E27CBA1-250C-44E9-9C39-0E066C194D54}" type="pres">
      <dgm:prSet presAssocID="{4872C7DE-6F12-46AB-877F-9B368EF4F50D}" presName="text3" presStyleLbl="fgAcc3" presStyleIdx="3" presStyleCnt="4">
        <dgm:presLayoutVars>
          <dgm:chPref val="3"/>
        </dgm:presLayoutVars>
      </dgm:prSet>
      <dgm:spPr/>
    </dgm:pt>
    <dgm:pt modelId="{C09D86F7-00C1-436B-A88B-BAD051352128}" type="pres">
      <dgm:prSet presAssocID="{4872C7DE-6F12-46AB-877F-9B368EF4F50D}" presName="hierChild4" presStyleCnt="0"/>
      <dgm:spPr/>
    </dgm:pt>
  </dgm:ptLst>
  <dgm:cxnLst>
    <dgm:cxn modelId="{1727BF00-BE42-429B-85EA-6A8245F4A80A}" type="presOf" srcId="{4872C7DE-6F12-46AB-877F-9B368EF4F50D}" destId="{9E27CBA1-250C-44E9-9C39-0E066C194D54}" srcOrd="0" destOrd="0" presId="urn:microsoft.com/office/officeart/2005/8/layout/hierarchy1"/>
    <dgm:cxn modelId="{144F2402-3AC0-424E-8732-108AC1782B64}" srcId="{920669F3-A1B6-4F07-A763-B43E73339BB3}" destId="{9BFEE58C-2B4C-42B9-BB7F-54BA7D3DD5D3}" srcOrd="1" destOrd="0" parTransId="{1BA32643-D311-4FB5-AFAE-D32D2D0ECAD7}" sibTransId="{F9329AA2-E62B-462B-8A57-353AD86B4F03}"/>
    <dgm:cxn modelId="{3FDA641B-5377-4BB3-9EE7-6C7DAFC82AB5}" type="presOf" srcId="{EA1441F7-AD0E-4CF3-8524-AE28DFEF0947}" destId="{2CDDFF0A-B474-40D7-A011-682646B3A418}" srcOrd="0" destOrd="0" presId="urn:microsoft.com/office/officeart/2005/8/layout/hierarchy1"/>
    <dgm:cxn modelId="{3DB6361F-ECDA-4C58-BD4A-2D90EBF3A720}" type="presOf" srcId="{EE824103-FC75-4608-B0A4-7F05D7159AB6}" destId="{DF7115B8-6CFF-411E-9CCA-59CB112B0242}" srcOrd="0" destOrd="0" presId="urn:microsoft.com/office/officeart/2005/8/layout/hierarchy1"/>
    <dgm:cxn modelId="{48537026-710D-4405-8475-CF79BB2E5512}" type="presOf" srcId="{1BA32643-D311-4FB5-AFAE-D32D2D0ECAD7}" destId="{205CED90-97E4-449D-AFC2-FEEF77CDF6EA}" srcOrd="0" destOrd="0" presId="urn:microsoft.com/office/officeart/2005/8/layout/hierarchy1"/>
    <dgm:cxn modelId="{6CB1362D-3BA4-4E12-AD91-88BC4737FAFC}" type="presOf" srcId="{9BFEE58C-2B4C-42B9-BB7F-54BA7D3DD5D3}" destId="{1ED74E6D-AC88-40D1-B67E-32E198C2398E}" srcOrd="0" destOrd="0" presId="urn:microsoft.com/office/officeart/2005/8/layout/hierarchy1"/>
    <dgm:cxn modelId="{B2F1F530-152F-4E0B-9DF3-3747F777A33D}" type="presOf" srcId="{016BC33F-63E4-40B1-A3EC-D666603AF613}" destId="{CD3AB085-735D-4687-A3E4-9D9075F2A2EF}" srcOrd="0" destOrd="0" presId="urn:microsoft.com/office/officeart/2005/8/layout/hierarchy1"/>
    <dgm:cxn modelId="{65A97261-D33B-472E-B3F1-4C5AF604E728}" type="presOf" srcId="{9A2ABCDB-D104-4E22-B8D4-5ED9C4BA8DB2}" destId="{60F8BEC1-F8A3-488B-8FD7-EDD6132CFBD5}" srcOrd="0" destOrd="0" presId="urn:microsoft.com/office/officeart/2005/8/layout/hierarchy1"/>
    <dgm:cxn modelId="{52B27643-1FB2-48A5-807A-BB497E1B1009}" srcId="{B514F610-0036-4312-9C88-A6B012E0047C}" destId="{72D60125-B0C5-4F04-AE53-1E42FC29E05C}" srcOrd="0" destOrd="0" parTransId="{1DB9DF89-E614-4B1E-8219-EC26EB578029}" sibTransId="{491F630D-6225-4CF6-9404-9C0D7F2D9528}"/>
    <dgm:cxn modelId="{A4E2C355-73B7-4AA2-8DA7-C7AC8F122639}" type="presOf" srcId="{B514F610-0036-4312-9C88-A6B012E0047C}" destId="{2CBCC95F-AEBF-492F-90F5-E5F75C5CDA37}" srcOrd="0" destOrd="0" presId="urn:microsoft.com/office/officeart/2005/8/layout/hierarchy1"/>
    <dgm:cxn modelId="{9E5A9C83-2F27-4ECD-B89F-AF3E38B4DE5E}" type="presOf" srcId="{AD61740F-11F9-43C8-9A33-7A54606C66F0}" destId="{5ABD2402-B5A2-4627-8DC3-6B9E0ACEB271}" srcOrd="0" destOrd="0" presId="urn:microsoft.com/office/officeart/2005/8/layout/hierarchy1"/>
    <dgm:cxn modelId="{3B09AD88-5815-4416-895D-9CBD04495B3A}" srcId="{920669F3-A1B6-4F07-A763-B43E73339BB3}" destId="{AD61740F-11F9-43C8-9A33-7A54606C66F0}" srcOrd="0" destOrd="0" parTransId="{EE824103-FC75-4608-B0A4-7F05D7159AB6}" sibTransId="{97FFE8BB-DF27-4341-A583-FBBDB8747FF1}"/>
    <dgm:cxn modelId="{4D9B43A8-8108-4F70-AE42-AB9F3116E4F2}" srcId="{016BC33F-63E4-40B1-A3EC-D666603AF613}" destId="{4872C7DE-6F12-46AB-877F-9B368EF4F50D}" srcOrd="1" destOrd="0" parTransId="{EA1441F7-AD0E-4CF3-8524-AE28DFEF0947}" sibTransId="{43FCE342-1765-4269-8EB7-9DF10FA0C381}"/>
    <dgm:cxn modelId="{657312B3-2AF2-471A-9F73-36D845AE57E6}" type="presOf" srcId="{67E4FDB8-9A13-44CF-AF1B-7F7BEDE533F7}" destId="{E3A90BD5-B328-469B-BBB1-2F0D60E0B961}" srcOrd="0" destOrd="0" presId="urn:microsoft.com/office/officeart/2005/8/layout/hierarchy1"/>
    <dgm:cxn modelId="{8AA861C9-866A-475A-99D6-0D211100F249}" srcId="{72D60125-B0C5-4F04-AE53-1E42FC29E05C}" destId="{920669F3-A1B6-4F07-A763-B43E73339BB3}" srcOrd="0" destOrd="0" parTransId="{7A640974-3F5E-4EB4-BA32-6098C70B5083}" sibTransId="{1CDE611D-D66C-4B57-A6B2-0AE5038424D5}"/>
    <dgm:cxn modelId="{B2770ECA-3C0D-4835-8C75-F97B1D3B836F}" srcId="{72D60125-B0C5-4F04-AE53-1E42FC29E05C}" destId="{016BC33F-63E4-40B1-A3EC-D666603AF613}" srcOrd="1" destOrd="0" parTransId="{67E4FDB8-9A13-44CF-AF1B-7F7BEDE533F7}" sibTransId="{9A29F048-1060-403B-9C02-17FEC455E4EF}"/>
    <dgm:cxn modelId="{E96E6BCC-7456-4061-AECC-FCDBFF3C3288}" type="presOf" srcId="{7A640974-3F5E-4EB4-BA32-6098C70B5083}" destId="{31F120D3-7ACA-4509-807E-53B790A46938}" srcOrd="0" destOrd="0" presId="urn:microsoft.com/office/officeart/2005/8/layout/hierarchy1"/>
    <dgm:cxn modelId="{162326D9-1614-4F3D-B54D-A5A40231B76B}" type="presOf" srcId="{6A7B20BE-D97F-4DA2-9435-6093763BE407}" destId="{44B306A6-80FC-4389-A801-5EB20AE1B164}" srcOrd="0" destOrd="0" presId="urn:microsoft.com/office/officeart/2005/8/layout/hierarchy1"/>
    <dgm:cxn modelId="{86049BDC-E913-442C-8E22-C7B1AE53C0A8}" srcId="{016BC33F-63E4-40B1-A3EC-D666603AF613}" destId="{6A7B20BE-D97F-4DA2-9435-6093763BE407}" srcOrd="0" destOrd="0" parTransId="{9A2ABCDB-D104-4E22-B8D4-5ED9C4BA8DB2}" sibTransId="{30BB8B80-79CE-4CA5-9274-83E028663378}"/>
    <dgm:cxn modelId="{B7F614F0-CF7C-4113-A2CA-F1245FF6FBD9}" type="presOf" srcId="{920669F3-A1B6-4F07-A763-B43E73339BB3}" destId="{3F873AA2-D82C-452A-B730-49250EE8D748}" srcOrd="0" destOrd="0" presId="urn:microsoft.com/office/officeart/2005/8/layout/hierarchy1"/>
    <dgm:cxn modelId="{571650F3-C576-469D-923D-F9A089C53A6E}" type="presOf" srcId="{72D60125-B0C5-4F04-AE53-1E42FC29E05C}" destId="{DFCDC843-44F4-4824-948E-ED1C3A2BD9A0}" srcOrd="0" destOrd="0" presId="urn:microsoft.com/office/officeart/2005/8/layout/hierarchy1"/>
    <dgm:cxn modelId="{E770AA8B-38F3-4B5C-B964-F7F34DF96955}" type="presParOf" srcId="{2CBCC95F-AEBF-492F-90F5-E5F75C5CDA37}" destId="{40F4DD15-7E62-4FBA-A078-E6417835BAC7}" srcOrd="0" destOrd="0" presId="urn:microsoft.com/office/officeart/2005/8/layout/hierarchy1"/>
    <dgm:cxn modelId="{BA0C03D7-A569-4B2A-A456-64C544B22E1E}" type="presParOf" srcId="{40F4DD15-7E62-4FBA-A078-E6417835BAC7}" destId="{8DDFEB6B-EF51-4FA2-AC05-1E8DEB625741}" srcOrd="0" destOrd="0" presId="urn:microsoft.com/office/officeart/2005/8/layout/hierarchy1"/>
    <dgm:cxn modelId="{A527AA7D-4CB0-4D8F-AE3D-85947ED01EE1}" type="presParOf" srcId="{8DDFEB6B-EF51-4FA2-AC05-1E8DEB625741}" destId="{17DD50C8-0703-4E8C-9B37-8F2C20B189DC}" srcOrd="0" destOrd="0" presId="urn:microsoft.com/office/officeart/2005/8/layout/hierarchy1"/>
    <dgm:cxn modelId="{30DAD829-41F3-46CD-B462-F0703AA73C55}" type="presParOf" srcId="{8DDFEB6B-EF51-4FA2-AC05-1E8DEB625741}" destId="{DFCDC843-44F4-4824-948E-ED1C3A2BD9A0}" srcOrd="1" destOrd="0" presId="urn:microsoft.com/office/officeart/2005/8/layout/hierarchy1"/>
    <dgm:cxn modelId="{DF5F6DFA-F4C2-4CB6-A8A6-1D9F2929ABC2}" type="presParOf" srcId="{40F4DD15-7E62-4FBA-A078-E6417835BAC7}" destId="{4AE7660A-10BF-45F9-939F-F73B91A23832}" srcOrd="1" destOrd="0" presId="urn:microsoft.com/office/officeart/2005/8/layout/hierarchy1"/>
    <dgm:cxn modelId="{68321C49-1B1E-4FE2-A151-BD6E793DF9DC}" type="presParOf" srcId="{4AE7660A-10BF-45F9-939F-F73B91A23832}" destId="{31F120D3-7ACA-4509-807E-53B790A46938}" srcOrd="0" destOrd="0" presId="urn:microsoft.com/office/officeart/2005/8/layout/hierarchy1"/>
    <dgm:cxn modelId="{834BC39C-D228-4BB6-861F-6A223354634F}" type="presParOf" srcId="{4AE7660A-10BF-45F9-939F-F73B91A23832}" destId="{C185DDC9-19B0-4BDF-9A09-4C370B6532EF}" srcOrd="1" destOrd="0" presId="urn:microsoft.com/office/officeart/2005/8/layout/hierarchy1"/>
    <dgm:cxn modelId="{A902E91E-A35E-4B54-813A-9A91B8D316D5}" type="presParOf" srcId="{C185DDC9-19B0-4BDF-9A09-4C370B6532EF}" destId="{9090AD76-B561-4546-85C3-1537CFD85863}" srcOrd="0" destOrd="0" presId="urn:microsoft.com/office/officeart/2005/8/layout/hierarchy1"/>
    <dgm:cxn modelId="{1DAEAC4A-AD9D-43D5-BFF5-4FE85092C42B}" type="presParOf" srcId="{9090AD76-B561-4546-85C3-1537CFD85863}" destId="{A9DBEB96-5817-42C2-AB80-BE380241C70B}" srcOrd="0" destOrd="0" presId="urn:microsoft.com/office/officeart/2005/8/layout/hierarchy1"/>
    <dgm:cxn modelId="{CFED78B0-483E-4947-8261-0D2D235A5D04}" type="presParOf" srcId="{9090AD76-B561-4546-85C3-1537CFD85863}" destId="{3F873AA2-D82C-452A-B730-49250EE8D748}" srcOrd="1" destOrd="0" presId="urn:microsoft.com/office/officeart/2005/8/layout/hierarchy1"/>
    <dgm:cxn modelId="{45F4777C-D3AC-43DF-A67C-B7A504D5A350}" type="presParOf" srcId="{C185DDC9-19B0-4BDF-9A09-4C370B6532EF}" destId="{A629F798-D08A-4697-B55A-588DD99A3964}" srcOrd="1" destOrd="0" presId="urn:microsoft.com/office/officeart/2005/8/layout/hierarchy1"/>
    <dgm:cxn modelId="{C0CAEB54-F4FF-4FA9-8EB0-304D8C27FA42}" type="presParOf" srcId="{A629F798-D08A-4697-B55A-588DD99A3964}" destId="{DF7115B8-6CFF-411E-9CCA-59CB112B0242}" srcOrd="0" destOrd="0" presId="urn:microsoft.com/office/officeart/2005/8/layout/hierarchy1"/>
    <dgm:cxn modelId="{015A3EF8-49F7-4AE9-80D1-CA08DA44F937}" type="presParOf" srcId="{A629F798-D08A-4697-B55A-588DD99A3964}" destId="{7143E542-699C-466C-ACCC-6CBDD6AD9F82}" srcOrd="1" destOrd="0" presId="urn:microsoft.com/office/officeart/2005/8/layout/hierarchy1"/>
    <dgm:cxn modelId="{CE121912-EFB8-4BE4-AEC4-0E88F20B2177}" type="presParOf" srcId="{7143E542-699C-466C-ACCC-6CBDD6AD9F82}" destId="{C23DA2F7-D8FC-4BD1-A4B7-EC0F72369F97}" srcOrd="0" destOrd="0" presId="urn:microsoft.com/office/officeart/2005/8/layout/hierarchy1"/>
    <dgm:cxn modelId="{093838C5-66D7-4DF0-96A8-2FAE89419679}" type="presParOf" srcId="{C23DA2F7-D8FC-4BD1-A4B7-EC0F72369F97}" destId="{40128E08-39EE-4B72-8B32-25174865D099}" srcOrd="0" destOrd="0" presId="urn:microsoft.com/office/officeart/2005/8/layout/hierarchy1"/>
    <dgm:cxn modelId="{FEB48172-CF60-4A23-9804-833B0BD9BB25}" type="presParOf" srcId="{C23DA2F7-D8FC-4BD1-A4B7-EC0F72369F97}" destId="{5ABD2402-B5A2-4627-8DC3-6B9E0ACEB271}" srcOrd="1" destOrd="0" presId="urn:microsoft.com/office/officeart/2005/8/layout/hierarchy1"/>
    <dgm:cxn modelId="{AD154BF9-1184-43D6-8E3D-EB010EA67BCE}" type="presParOf" srcId="{7143E542-699C-466C-ACCC-6CBDD6AD9F82}" destId="{EFFB75F0-1B3F-4778-A647-67D25C56D3D9}" srcOrd="1" destOrd="0" presId="urn:microsoft.com/office/officeart/2005/8/layout/hierarchy1"/>
    <dgm:cxn modelId="{DBAFCA83-6592-4DCC-9D65-381B53580D30}" type="presParOf" srcId="{A629F798-D08A-4697-B55A-588DD99A3964}" destId="{205CED90-97E4-449D-AFC2-FEEF77CDF6EA}" srcOrd="2" destOrd="0" presId="urn:microsoft.com/office/officeart/2005/8/layout/hierarchy1"/>
    <dgm:cxn modelId="{0BE1A503-28E9-4496-A7B9-9743600DE38C}" type="presParOf" srcId="{A629F798-D08A-4697-B55A-588DD99A3964}" destId="{CF4AA45C-2781-4E60-A93F-A3727003A7BB}" srcOrd="3" destOrd="0" presId="urn:microsoft.com/office/officeart/2005/8/layout/hierarchy1"/>
    <dgm:cxn modelId="{2FBB2E28-4B74-416A-9221-F2E157588377}" type="presParOf" srcId="{CF4AA45C-2781-4E60-A93F-A3727003A7BB}" destId="{09279A13-48C2-40B9-93F7-E2CFDF8C4761}" srcOrd="0" destOrd="0" presId="urn:microsoft.com/office/officeart/2005/8/layout/hierarchy1"/>
    <dgm:cxn modelId="{207872C6-DFAF-4D18-8B9D-1838A0A09417}" type="presParOf" srcId="{09279A13-48C2-40B9-93F7-E2CFDF8C4761}" destId="{BDEB4299-8FDB-475C-AD39-B96DA679B2EC}" srcOrd="0" destOrd="0" presId="urn:microsoft.com/office/officeart/2005/8/layout/hierarchy1"/>
    <dgm:cxn modelId="{DF4C0BAD-BFF8-4194-8767-558DEA469AC9}" type="presParOf" srcId="{09279A13-48C2-40B9-93F7-E2CFDF8C4761}" destId="{1ED74E6D-AC88-40D1-B67E-32E198C2398E}" srcOrd="1" destOrd="0" presId="urn:microsoft.com/office/officeart/2005/8/layout/hierarchy1"/>
    <dgm:cxn modelId="{E325B0B5-CFB5-472B-A17F-DB8A17409E51}" type="presParOf" srcId="{CF4AA45C-2781-4E60-A93F-A3727003A7BB}" destId="{F99D6DDD-1C59-4962-A097-287FCACAF51E}" srcOrd="1" destOrd="0" presId="urn:microsoft.com/office/officeart/2005/8/layout/hierarchy1"/>
    <dgm:cxn modelId="{1487D9D7-A9AD-4D86-87C8-FE430296C278}" type="presParOf" srcId="{4AE7660A-10BF-45F9-939F-F73B91A23832}" destId="{E3A90BD5-B328-469B-BBB1-2F0D60E0B961}" srcOrd="2" destOrd="0" presId="urn:microsoft.com/office/officeart/2005/8/layout/hierarchy1"/>
    <dgm:cxn modelId="{EBB0D2EF-3B71-4B16-AE1D-28269A010E47}" type="presParOf" srcId="{4AE7660A-10BF-45F9-939F-F73B91A23832}" destId="{C2E5BA97-6340-49A2-A80B-9B1E5A1E8335}" srcOrd="3" destOrd="0" presId="urn:microsoft.com/office/officeart/2005/8/layout/hierarchy1"/>
    <dgm:cxn modelId="{9247B2FA-0DB9-4D52-9420-C393C6B6890E}" type="presParOf" srcId="{C2E5BA97-6340-49A2-A80B-9B1E5A1E8335}" destId="{494E4A62-EA56-4692-9C68-AF565502956A}" srcOrd="0" destOrd="0" presId="urn:microsoft.com/office/officeart/2005/8/layout/hierarchy1"/>
    <dgm:cxn modelId="{38BDF518-797B-419C-B37A-D595B7CCE4D0}" type="presParOf" srcId="{494E4A62-EA56-4692-9C68-AF565502956A}" destId="{1F32FC60-F21B-41A1-8A61-709AFFD54E98}" srcOrd="0" destOrd="0" presId="urn:microsoft.com/office/officeart/2005/8/layout/hierarchy1"/>
    <dgm:cxn modelId="{E0D79091-E95E-4550-809D-4101AE4216FA}" type="presParOf" srcId="{494E4A62-EA56-4692-9C68-AF565502956A}" destId="{CD3AB085-735D-4687-A3E4-9D9075F2A2EF}" srcOrd="1" destOrd="0" presId="urn:microsoft.com/office/officeart/2005/8/layout/hierarchy1"/>
    <dgm:cxn modelId="{5D38B629-2EE2-4675-9F85-459EDBC01B03}" type="presParOf" srcId="{C2E5BA97-6340-49A2-A80B-9B1E5A1E8335}" destId="{0D5F2AF8-C8DE-472B-98E3-43A6F8B1CB46}" srcOrd="1" destOrd="0" presId="urn:microsoft.com/office/officeart/2005/8/layout/hierarchy1"/>
    <dgm:cxn modelId="{EFF5F7CA-E5C6-41D7-88CB-5573CE595AEC}" type="presParOf" srcId="{0D5F2AF8-C8DE-472B-98E3-43A6F8B1CB46}" destId="{60F8BEC1-F8A3-488B-8FD7-EDD6132CFBD5}" srcOrd="0" destOrd="0" presId="urn:microsoft.com/office/officeart/2005/8/layout/hierarchy1"/>
    <dgm:cxn modelId="{D64F81CD-92E2-426F-8B2A-90CFE11F072D}" type="presParOf" srcId="{0D5F2AF8-C8DE-472B-98E3-43A6F8B1CB46}" destId="{E30287B2-E6C3-43FB-B422-9471A2401EC8}" srcOrd="1" destOrd="0" presId="urn:microsoft.com/office/officeart/2005/8/layout/hierarchy1"/>
    <dgm:cxn modelId="{C805EE32-D7B1-442C-87F1-4D01F8C16961}" type="presParOf" srcId="{E30287B2-E6C3-43FB-B422-9471A2401EC8}" destId="{AE5EF11A-96C2-4FA4-A8FA-AE48BD8B6789}" srcOrd="0" destOrd="0" presId="urn:microsoft.com/office/officeart/2005/8/layout/hierarchy1"/>
    <dgm:cxn modelId="{411C2197-0377-4141-B331-368B8968BD53}" type="presParOf" srcId="{AE5EF11A-96C2-4FA4-A8FA-AE48BD8B6789}" destId="{89E24F48-14D0-44A9-B723-359A80461E68}" srcOrd="0" destOrd="0" presId="urn:microsoft.com/office/officeart/2005/8/layout/hierarchy1"/>
    <dgm:cxn modelId="{965E41AA-7929-44D0-A47F-41EDDA281C54}" type="presParOf" srcId="{AE5EF11A-96C2-4FA4-A8FA-AE48BD8B6789}" destId="{44B306A6-80FC-4389-A801-5EB20AE1B164}" srcOrd="1" destOrd="0" presId="urn:microsoft.com/office/officeart/2005/8/layout/hierarchy1"/>
    <dgm:cxn modelId="{39084B15-3353-4294-83A9-CF412062F089}" type="presParOf" srcId="{E30287B2-E6C3-43FB-B422-9471A2401EC8}" destId="{0F77B8BF-3C8D-4872-A3CA-F4D5D16D92F5}" srcOrd="1" destOrd="0" presId="urn:microsoft.com/office/officeart/2005/8/layout/hierarchy1"/>
    <dgm:cxn modelId="{C21F6E0F-F75F-4F6A-B949-6B43351773C9}" type="presParOf" srcId="{0D5F2AF8-C8DE-472B-98E3-43A6F8B1CB46}" destId="{2CDDFF0A-B474-40D7-A011-682646B3A418}" srcOrd="2" destOrd="0" presId="urn:microsoft.com/office/officeart/2005/8/layout/hierarchy1"/>
    <dgm:cxn modelId="{17082978-2265-4971-99DA-198EA5601EB1}" type="presParOf" srcId="{0D5F2AF8-C8DE-472B-98E3-43A6F8B1CB46}" destId="{5D31D8E9-422E-4895-9C5F-8AE5E7570C4C}" srcOrd="3" destOrd="0" presId="urn:microsoft.com/office/officeart/2005/8/layout/hierarchy1"/>
    <dgm:cxn modelId="{55F4A1BE-0C8B-4978-BEA7-630DD4A6F5E3}" type="presParOf" srcId="{5D31D8E9-422E-4895-9C5F-8AE5E7570C4C}" destId="{B9DF9157-D863-485F-BAC4-91E5ABB7B6BB}" srcOrd="0" destOrd="0" presId="urn:microsoft.com/office/officeart/2005/8/layout/hierarchy1"/>
    <dgm:cxn modelId="{898AC54D-3263-4055-A86F-9584C06A5CFE}" type="presParOf" srcId="{B9DF9157-D863-485F-BAC4-91E5ABB7B6BB}" destId="{A8B448B9-419F-438E-96C2-6D86EDAC5FB1}" srcOrd="0" destOrd="0" presId="urn:microsoft.com/office/officeart/2005/8/layout/hierarchy1"/>
    <dgm:cxn modelId="{0947C0E1-30A6-4DBE-B06D-A4821C4EE3E0}" type="presParOf" srcId="{B9DF9157-D863-485F-BAC4-91E5ABB7B6BB}" destId="{9E27CBA1-250C-44E9-9C39-0E066C194D54}" srcOrd="1" destOrd="0" presId="urn:microsoft.com/office/officeart/2005/8/layout/hierarchy1"/>
    <dgm:cxn modelId="{F2B2BB59-1BB3-47BC-A3DB-527201D6EE3D}" type="presParOf" srcId="{5D31D8E9-422E-4895-9C5F-8AE5E7570C4C}" destId="{C09D86F7-00C1-436B-A88B-BAD05135212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7F730E-163F-4572-A44D-FE86DC096FA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BCA05459-B2A0-4589-8AE1-9D3272E429DF}">
      <dgm:prSet phldrT="[Text]"/>
      <dgm:spPr/>
      <dgm:t>
        <a:bodyPr/>
        <a:lstStyle/>
        <a:p>
          <a:r>
            <a:rPr lang="en-IN" b="1" dirty="0"/>
            <a:t>GST Rate NRR</a:t>
          </a:r>
        </a:p>
      </dgm:t>
    </dgm:pt>
    <dgm:pt modelId="{5D26C776-C26C-4801-8C67-54FC180BA6F7}" type="parTrans" cxnId="{E3230879-D488-4788-A809-438CF0D0A395}">
      <dgm:prSet/>
      <dgm:spPr/>
      <dgm:t>
        <a:bodyPr/>
        <a:lstStyle/>
        <a:p>
          <a:endParaRPr lang="en-IN" b="0"/>
        </a:p>
      </dgm:t>
    </dgm:pt>
    <dgm:pt modelId="{CAE0FE65-9865-4E1B-9120-52991DC88924}" type="sibTrans" cxnId="{E3230879-D488-4788-A809-438CF0D0A395}">
      <dgm:prSet/>
      <dgm:spPr/>
      <dgm:t>
        <a:bodyPr/>
        <a:lstStyle/>
        <a:p>
          <a:endParaRPr lang="en-IN" b="0"/>
        </a:p>
      </dgm:t>
    </dgm:pt>
    <dgm:pt modelId="{95F129D6-3430-4C86-B7B0-5188F37FB5F1}">
      <dgm:prSet phldrT="[Text]"/>
      <dgm:spPr/>
      <dgm:t>
        <a:bodyPr/>
        <a:lstStyle/>
        <a:p>
          <a:r>
            <a:rPr lang="en-IN" b="1" dirty="0"/>
            <a:t>Affordable</a:t>
          </a:r>
        </a:p>
        <a:p>
          <a:r>
            <a:rPr lang="en-IN" b="0" dirty="0"/>
            <a:t>1% - No ITC</a:t>
          </a:r>
        </a:p>
      </dgm:t>
    </dgm:pt>
    <dgm:pt modelId="{D609337D-86CE-45C9-8DF8-1A3C16932FCD}" type="parTrans" cxnId="{EB8F8430-8814-495B-AA94-F6F0349A8DEB}">
      <dgm:prSet/>
      <dgm:spPr/>
      <dgm:t>
        <a:bodyPr/>
        <a:lstStyle/>
        <a:p>
          <a:endParaRPr lang="en-IN" b="0"/>
        </a:p>
      </dgm:t>
    </dgm:pt>
    <dgm:pt modelId="{8578769A-8DBA-4CC5-BBED-5AF4EB7F549A}" type="sibTrans" cxnId="{EB8F8430-8814-495B-AA94-F6F0349A8DEB}">
      <dgm:prSet/>
      <dgm:spPr/>
      <dgm:t>
        <a:bodyPr/>
        <a:lstStyle/>
        <a:p>
          <a:endParaRPr lang="en-IN" b="0"/>
        </a:p>
      </dgm:t>
    </dgm:pt>
    <dgm:pt modelId="{2CD09F98-1AEB-4B1B-A67B-8DF14DB62795}">
      <dgm:prSet phldrT="[Text]"/>
      <dgm:spPr/>
      <dgm:t>
        <a:bodyPr/>
        <a:lstStyle/>
        <a:p>
          <a:r>
            <a:rPr lang="en-IN" b="1" dirty="0"/>
            <a:t>Residential</a:t>
          </a:r>
        </a:p>
        <a:p>
          <a:r>
            <a:rPr lang="en-IN" b="0" dirty="0"/>
            <a:t>5% - No ITC</a:t>
          </a:r>
        </a:p>
      </dgm:t>
    </dgm:pt>
    <dgm:pt modelId="{B4D260D0-D1E8-42E2-B5F2-FA97E67264BA}" type="parTrans" cxnId="{AEF31108-9CF6-49C8-BF91-209607671EC9}">
      <dgm:prSet/>
      <dgm:spPr/>
      <dgm:t>
        <a:bodyPr/>
        <a:lstStyle/>
        <a:p>
          <a:endParaRPr lang="en-IN" b="0"/>
        </a:p>
      </dgm:t>
    </dgm:pt>
    <dgm:pt modelId="{60AFF9DA-5FE6-43C8-99BE-950733E3D82F}" type="sibTrans" cxnId="{AEF31108-9CF6-49C8-BF91-209607671EC9}">
      <dgm:prSet/>
      <dgm:spPr/>
      <dgm:t>
        <a:bodyPr/>
        <a:lstStyle/>
        <a:p>
          <a:endParaRPr lang="en-IN" b="0"/>
        </a:p>
      </dgm:t>
    </dgm:pt>
    <dgm:pt modelId="{88DBEBED-B1D5-4171-8BB1-3BAD39BBDD1D}">
      <dgm:prSet phldrT="[Text]"/>
      <dgm:spPr/>
      <dgm:t>
        <a:bodyPr/>
        <a:lstStyle/>
        <a:p>
          <a:r>
            <a:rPr lang="en-IN" b="1" dirty="0"/>
            <a:t>Pure Commercial Projects</a:t>
          </a:r>
        </a:p>
        <a:p>
          <a:r>
            <a:rPr lang="en-IN" b="0" dirty="0"/>
            <a:t>12% with ITC</a:t>
          </a:r>
        </a:p>
      </dgm:t>
    </dgm:pt>
    <dgm:pt modelId="{25560325-3718-4F36-A643-F0C3344A335B}" type="parTrans" cxnId="{1D226408-6856-4034-8D04-1D69CD99AA34}">
      <dgm:prSet/>
      <dgm:spPr/>
      <dgm:t>
        <a:bodyPr/>
        <a:lstStyle/>
        <a:p>
          <a:endParaRPr lang="en-IN" b="0"/>
        </a:p>
      </dgm:t>
    </dgm:pt>
    <dgm:pt modelId="{7F6C01CD-2B92-402B-8CC0-BE9F3C1E34AA}" type="sibTrans" cxnId="{1D226408-6856-4034-8D04-1D69CD99AA34}">
      <dgm:prSet/>
      <dgm:spPr/>
      <dgm:t>
        <a:bodyPr/>
        <a:lstStyle/>
        <a:p>
          <a:endParaRPr lang="en-IN" b="0"/>
        </a:p>
      </dgm:t>
    </dgm:pt>
    <dgm:pt modelId="{64F677B2-FBAE-40A5-B1BA-7194D4E8E2AB}">
      <dgm:prSet/>
      <dgm:spPr/>
      <dgm:t>
        <a:bodyPr/>
        <a:lstStyle/>
        <a:p>
          <a:pPr>
            <a:buFont typeface="Arial" panose="020B0604020202020204" pitchFamily="34" charset="0"/>
            <a:buNone/>
          </a:pPr>
          <a:r>
            <a:rPr lang="en-IN" b="0" dirty="0"/>
            <a:t>1/3</a:t>
          </a:r>
          <a:r>
            <a:rPr lang="en-IN" b="0" baseline="30000" dirty="0"/>
            <a:t>rd</a:t>
          </a:r>
          <a:r>
            <a:rPr lang="en-IN" b="0" dirty="0"/>
            <a:t> Land Deduction</a:t>
          </a:r>
        </a:p>
      </dgm:t>
    </dgm:pt>
    <dgm:pt modelId="{E08D0683-1B36-42AC-802B-D4925C4FF9FA}" type="parTrans" cxnId="{302C5017-3180-46CB-95A4-78B86081C400}">
      <dgm:prSet/>
      <dgm:spPr/>
      <dgm:t>
        <a:bodyPr/>
        <a:lstStyle/>
        <a:p>
          <a:endParaRPr lang="en-IN" b="0"/>
        </a:p>
      </dgm:t>
    </dgm:pt>
    <dgm:pt modelId="{E0AA424A-1A8F-4190-ADBC-067CE6A77C39}" type="sibTrans" cxnId="{302C5017-3180-46CB-95A4-78B86081C400}">
      <dgm:prSet/>
      <dgm:spPr/>
      <dgm:t>
        <a:bodyPr/>
        <a:lstStyle/>
        <a:p>
          <a:endParaRPr lang="en-IN" b="0"/>
        </a:p>
      </dgm:t>
    </dgm:pt>
    <dgm:pt modelId="{B0A91DBC-FB40-49D2-BE2F-941218FC14B5}">
      <dgm:prSet/>
      <dgm:spPr/>
      <dgm:t>
        <a:bodyPr/>
        <a:lstStyle/>
        <a:p>
          <a:r>
            <a:rPr lang="en-IN" b="0" dirty="0"/>
            <a:t>1/3</a:t>
          </a:r>
          <a:r>
            <a:rPr lang="en-IN" b="0" baseline="30000" dirty="0"/>
            <a:t>rd</a:t>
          </a:r>
          <a:r>
            <a:rPr lang="en-IN" b="0" dirty="0"/>
            <a:t> Land Deduction</a:t>
          </a:r>
        </a:p>
      </dgm:t>
    </dgm:pt>
    <dgm:pt modelId="{90CB6DCD-7E93-4B7F-AB63-424860DCE2FF}" type="parTrans" cxnId="{26749847-44E9-4790-B26F-3D567E3D124B}">
      <dgm:prSet/>
      <dgm:spPr/>
      <dgm:t>
        <a:bodyPr/>
        <a:lstStyle/>
        <a:p>
          <a:endParaRPr lang="en-IN" b="0"/>
        </a:p>
      </dgm:t>
    </dgm:pt>
    <dgm:pt modelId="{AF22D3A9-01E0-4B81-8BBA-54BA6B03B94A}" type="sibTrans" cxnId="{26749847-44E9-4790-B26F-3D567E3D124B}">
      <dgm:prSet/>
      <dgm:spPr/>
      <dgm:t>
        <a:bodyPr/>
        <a:lstStyle/>
        <a:p>
          <a:endParaRPr lang="en-IN" b="0"/>
        </a:p>
      </dgm:t>
    </dgm:pt>
    <dgm:pt modelId="{61E23FFD-D2DA-4552-9E7F-B2D2C9D22DB0}">
      <dgm:prSet/>
      <dgm:spPr/>
      <dgm:t>
        <a:bodyPr/>
        <a:lstStyle/>
        <a:p>
          <a:r>
            <a:rPr lang="en-IN" b="0" dirty="0"/>
            <a:t>7.5% * 2/3</a:t>
          </a:r>
        </a:p>
      </dgm:t>
    </dgm:pt>
    <dgm:pt modelId="{C2D3429B-890B-4082-8B2C-DDE003B062CD}" type="parTrans" cxnId="{444010BF-5A30-4EA6-9B99-940B5A8F8C9F}">
      <dgm:prSet/>
      <dgm:spPr/>
      <dgm:t>
        <a:bodyPr/>
        <a:lstStyle/>
        <a:p>
          <a:endParaRPr lang="en-IN" b="0"/>
        </a:p>
      </dgm:t>
    </dgm:pt>
    <dgm:pt modelId="{EE6DCBA3-0C34-48DA-9942-938181A84793}" type="sibTrans" cxnId="{444010BF-5A30-4EA6-9B99-940B5A8F8C9F}">
      <dgm:prSet/>
      <dgm:spPr/>
      <dgm:t>
        <a:bodyPr/>
        <a:lstStyle/>
        <a:p>
          <a:endParaRPr lang="en-IN" b="0"/>
        </a:p>
      </dgm:t>
    </dgm:pt>
    <dgm:pt modelId="{30A3A60F-716A-4CC1-B8A3-D7DAA2785828}">
      <dgm:prSet/>
      <dgm:spPr/>
      <dgm:t>
        <a:bodyPr/>
        <a:lstStyle/>
        <a:p>
          <a:r>
            <a:rPr lang="en-IN" b="0" dirty="0"/>
            <a:t>1/3</a:t>
          </a:r>
          <a:r>
            <a:rPr lang="en-IN" b="0" baseline="30000" dirty="0"/>
            <a:t>rd</a:t>
          </a:r>
          <a:r>
            <a:rPr lang="en-IN" b="0" dirty="0"/>
            <a:t> Land Deduction</a:t>
          </a:r>
        </a:p>
      </dgm:t>
    </dgm:pt>
    <dgm:pt modelId="{B2ECDCAB-D7CB-475C-AE39-EA22B233AB56}" type="parTrans" cxnId="{2F440839-AD8F-4D53-A679-8CEE21A39831}">
      <dgm:prSet/>
      <dgm:spPr/>
      <dgm:t>
        <a:bodyPr/>
        <a:lstStyle/>
        <a:p>
          <a:endParaRPr lang="en-IN" b="0"/>
        </a:p>
      </dgm:t>
    </dgm:pt>
    <dgm:pt modelId="{01120FC5-2600-4E59-9A0E-89E243331F2F}" type="sibTrans" cxnId="{2F440839-AD8F-4D53-A679-8CEE21A39831}">
      <dgm:prSet/>
      <dgm:spPr/>
      <dgm:t>
        <a:bodyPr/>
        <a:lstStyle/>
        <a:p>
          <a:endParaRPr lang="en-IN" b="0"/>
        </a:p>
      </dgm:t>
    </dgm:pt>
    <dgm:pt modelId="{397B1DF2-C30D-477E-8B53-B4396982BE8A}">
      <dgm:prSet/>
      <dgm:spPr/>
      <dgm:t>
        <a:bodyPr/>
        <a:lstStyle/>
        <a:p>
          <a:r>
            <a:rPr lang="en-IN" b="0" dirty="0"/>
            <a:t>18% * 2/3</a:t>
          </a:r>
        </a:p>
      </dgm:t>
    </dgm:pt>
    <dgm:pt modelId="{EF94121B-93E5-4334-A31C-4FFC1781EE07}" type="parTrans" cxnId="{02A5C478-F3BE-492B-B3F6-D685BB92C494}">
      <dgm:prSet/>
      <dgm:spPr/>
      <dgm:t>
        <a:bodyPr/>
        <a:lstStyle/>
        <a:p>
          <a:endParaRPr lang="en-IN" b="0"/>
        </a:p>
      </dgm:t>
    </dgm:pt>
    <dgm:pt modelId="{28761C7D-E9CD-4A71-8777-7B0EF0A3D8F0}" type="sibTrans" cxnId="{02A5C478-F3BE-492B-B3F6-D685BB92C494}">
      <dgm:prSet/>
      <dgm:spPr/>
      <dgm:t>
        <a:bodyPr/>
        <a:lstStyle/>
        <a:p>
          <a:endParaRPr lang="en-IN" b="0"/>
        </a:p>
      </dgm:t>
    </dgm:pt>
    <dgm:pt modelId="{4CFCC1F5-3547-437B-BB3F-01866B371B9D}">
      <dgm:prSet/>
      <dgm:spPr/>
      <dgm:t>
        <a:bodyPr/>
        <a:lstStyle/>
        <a:p>
          <a:r>
            <a:rPr lang="en-IN" b="0" dirty="0"/>
            <a:t>1.5% * 2/3</a:t>
          </a:r>
        </a:p>
      </dgm:t>
    </dgm:pt>
    <dgm:pt modelId="{AF5D5A8A-BAB8-4168-B519-577FA3DDDC13}" type="parTrans" cxnId="{5E8C650B-B4B6-4029-BFCA-884B4A6FF519}">
      <dgm:prSet/>
      <dgm:spPr/>
      <dgm:t>
        <a:bodyPr/>
        <a:lstStyle/>
        <a:p>
          <a:endParaRPr lang="en-IN" b="0"/>
        </a:p>
      </dgm:t>
    </dgm:pt>
    <dgm:pt modelId="{42CA55C7-8E5D-44F6-9EC2-82733F61D7C3}" type="sibTrans" cxnId="{5E8C650B-B4B6-4029-BFCA-884B4A6FF519}">
      <dgm:prSet/>
      <dgm:spPr/>
      <dgm:t>
        <a:bodyPr/>
        <a:lstStyle/>
        <a:p>
          <a:endParaRPr lang="en-IN" b="0"/>
        </a:p>
      </dgm:t>
    </dgm:pt>
    <dgm:pt modelId="{B821FDB1-BD25-45A8-9F0A-A157CE52E0C8}" type="pres">
      <dgm:prSet presAssocID="{A47F730E-163F-4572-A44D-FE86DC096FA4}" presName="hierChild1" presStyleCnt="0">
        <dgm:presLayoutVars>
          <dgm:chPref val="1"/>
          <dgm:dir/>
          <dgm:animOne val="branch"/>
          <dgm:animLvl val="lvl"/>
          <dgm:resizeHandles/>
        </dgm:presLayoutVars>
      </dgm:prSet>
      <dgm:spPr/>
    </dgm:pt>
    <dgm:pt modelId="{EBEB4482-D646-4D5D-A4FD-C1360F8CAAEE}" type="pres">
      <dgm:prSet presAssocID="{BCA05459-B2A0-4589-8AE1-9D3272E429DF}" presName="hierRoot1" presStyleCnt="0"/>
      <dgm:spPr/>
    </dgm:pt>
    <dgm:pt modelId="{19E075C8-B023-481E-9C0F-189BFB2C4815}" type="pres">
      <dgm:prSet presAssocID="{BCA05459-B2A0-4589-8AE1-9D3272E429DF}" presName="composite" presStyleCnt="0"/>
      <dgm:spPr/>
    </dgm:pt>
    <dgm:pt modelId="{A715FDD7-E9C9-49AE-82FA-D54CCAD79AB7}" type="pres">
      <dgm:prSet presAssocID="{BCA05459-B2A0-4589-8AE1-9D3272E429DF}" presName="background" presStyleLbl="node0" presStyleIdx="0" presStyleCnt="1"/>
      <dgm:spPr/>
    </dgm:pt>
    <dgm:pt modelId="{D4991BA5-25DA-4662-8DE7-CD9DAE1A3266}" type="pres">
      <dgm:prSet presAssocID="{BCA05459-B2A0-4589-8AE1-9D3272E429DF}" presName="text" presStyleLbl="fgAcc0" presStyleIdx="0" presStyleCnt="1">
        <dgm:presLayoutVars>
          <dgm:chPref val="3"/>
        </dgm:presLayoutVars>
      </dgm:prSet>
      <dgm:spPr/>
    </dgm:pt>
    <dgm:pt modelId="{C253E0AD-E13F-4E82-B85C-BBFF35F5B511}" type="pres">
      <dgm:prSet presAssocID="{BCA05459-B2A0-4589-8AE1-9D3272E429DF}" presName="hierChild2" presStyleCnt="0"/>
      <dgm:spPr/>
    </dgm:pt>
    <dgm:pt modelId="{4658CCE8-0632-4534-9D29-A2F2B217C9A5}" type="pres">
      <dgm:prSet presAssocID="{D609337D-86CE-45C9-8DF8-1A3C16932FCD}" presName="Name10" presStyleLbl="parChTrans1D2" presStyleIdx="0" presStyleCnt="3"/>
      <dgm:spPr/>
    </dgm:pt>
    <dgm:pt modelId="{37D3BCBA-A4F7-4BC3-8F36-0ACFAF8F9721}" type="pres">
      <dgm:prSet presAssocID="{95F129D6-3430-4C86-B7B0-5188F37FB5F1}" presName="hierRoot2" presStyleCnt="0"/>
      <dgm:spPr/>
    </dgm:pt>
    <dgm:pt modelId="{70AFC7B0-6D50-4757-A082-335444B35BE5}" type="pres">
      <dgm:prSet presAssocID="{95F129D6-3430-4C86-B7B0-5188F37FB5F1}" presName="composite2" presStyleCnt="0"/>
      <dgm:spPr/>
    </dgm:pt>
    <dgm:pt modelId="{7D3CE395-4FE3-4133-8201-23E342A9A02A}" type="pres">
      <dgm:prSet presAssocID="{95F129D6-3430-4C86-B7B0-5188F37FB5F1}" presName="background2" presStyleLbl="node2" presStyleIdx="0" presStyleCnt="3"/>
      <dgm:spPr/>
    </dgm:pt>
    <dgm:pt modelId="{3BF60096-F398-49A5-B1D3-9775A37F31CC}" type="pres">
      <dgm:prSet presAssocID="{95F129D6-3430-4C86-B7B0-5188F37FB5F1}" presName="text2" presStyleLbl="fgAcc2" presStyleIdx="0" presStyleCnt="3">
        <dgm:presLayoutVars>
          <dgm:chPref val="3"/>
        </dgm:presLayoutVars>
      </dgm:prSet>
      <dgm:spPr/>
    </dgm:pt>
    <dgm:pt modelId="{0F9F6D76-C3E9-4A44-B247-B98ADF46D322}" type="pres">
      <dgm:prSet presAssocID="{95F129D6-3430-4C86-B7B0-5188F37FB5F1}" presName="hierChild3" presStyleCnt="0"/>
      <dgm:spPr/>
    </dgm:pt>
    <dgm:pt modelId="{9B299697-F076-4BB4-847C-D90D02BD8ECF}" type="pres">
      <dgm:prSet presAssocID="{E08D0683-1B36-42AC-802B-D4925C4FF9FA}" presName="Name17" presStyleLbl="parChTrans1D3" presStyleIdx="0" presStyleCnt="6"/>
      <dgm:spPr/>
    </dgm:pt>
    <dgm:pt modelId="{907B4C61-CDBE-4B86-834A-7015A8B9F7CA}" type="pres">
      <dgm:prSet presAssocID="{64F677B2-FBAE-40A5-B1BA-7194D4E8E2AB}" presName="hierRoot3" presStyleCnt="0"/>
      <dgm:spPr/>
    </dgm:pt>
    <dgm:pt modelId="{EF56F31E-5D71-4F2A-9F77-D9C7D0656AFF}" type="pres">
      <dgm:prSet presAssocID="{64F677B2-FBAE-40A5-B1BA-7194D4E8E2AB}" presName="composite3" presStyleCnt="0"/>
      <dgm:spPr/>
    </dgm:pt>
    <dgm:pt modelId="{351D361C-49F0-4E19-B7F1-33E099B2FD1C}" type="pres">
      <dgm:prSet presAssocID="{64F677B2-FBAE-40A5-B1BA-7194D4E8E2AB}" presName="background3" presStyleLbl="node3" presStyleIdx="0" presStyleCnt="6"/>
      <dgm:spPr/>
    </dgm:pt>
    <dgm:pt modelId="{386717A1-4719-4CA2-9F74-3C2A06F28FC0}" type="pres">
      <dgm:prSet presAssocID="{64F677B2-FBAE-40A5-B1BA-7194D4E8E2AB}" presName="text3" presStyleLbl="fgAcc3" presStyleIdx="0" presStyleCnt="6">
        <dgm:presLayoutVars>
          <dgm:chPref val="3"/>
        </dgm:presLayoutVars>
      </dgm:prSet>
      <dgm:spPr/>
    </dgm:pt>
    <dgm:pt modelId="{3CA1966C-9450-43D6-9A4E-00F82BDE288A}" type="pres">
      <dgm:prSet presAssocID="{64F677B2-FBAE-40A5-B1BA-7194D4E8E2AB}" presName="hierChild4" presStyleCnt="0"/>
      <dgm:spPr/>
    </dgm:pt>
    <dgm:pt modelId="{6F80850C-C304-40B7-A316-C314F8BE8DC3}" type="pres">
      <dgm:prSet presAssocID="{AF5D5A8A-BAB8-4168-B519-577FA3DDDC13}" presName="Name17" presStyleLbl="parChTrans1D3" presStyleIdx="1" presStyleCnt="6"/>
      <dgm:spPr/>
    </dgm:pt>
    <dgm:pt modelId="{E14C61BE-7497-47DA-8260-2B5100733DD9}" type="pres">
      <dgm:prSet presAssocID="{4CFCC1F5-3547-437B-BB3F-01866B371B9D}" presName="hierRoot3" presStyleCnt="0"/>
      <dgm:spPr/>
    </dgm:pt>
    <dgm:pt modelId="{1E5E46CE-2778-4AB7-B3FD-A4200B1F37A1}" type="pres">
      <dgm:prSet presAssocID="{4CFCC1F5-3547-437B-BB3F-01866B371B9D}" presName="composite3" presStyleCnt="0"/>
      <dgm:spPr/>
    </dgm:pt>
    <dgm:pt modelId="{B6F9D873-88B4-495F-B865-DF6866E58501}" type="pres">
      <dgm:prSet presAssocID="{4CFCC1F5-3547-437B-BB3F-01866B371B9D}" presName="background3" presStyleLbl="node3" presStyleIdx="1" presStyleCnt="6"/>
      <dgm:spPr/>
    </dgm:pt>
    <dgm:pt modelId="{DABA8036-5637-4880-83CD-B5A995E10B9F}" type="pres">
      <dgm:prSet presAssocID="{4CFCC1F5-3547-437B-BB3F-01866B371B9D}" presName="text3" presStyleLbl="fgAcc3" presStyleIdx="1" presStyleCnt="6">
        <dgm:presLayoutVars>
          <dgm:chPref val="3"/>
        </dgm:presLayoutVars>
      </dgm:prSet>
      <dgm:spPr/>
    </dgm:pt>
    <dgm:pt modelId="{F5C42015-F606-4AE9-9AF7-8D2617CD74E5}" type="pres">
      <dgm:prSet presAssocID="{4CFCC1F5-3547-437B-BB3F-01866B371B9D}" presName="hierChild4" presStyleCnt="0"/>
      <dgm:spPr/>
    </dgm:pt>
    <dgm:pt modelId="{350DFC44-FD9B-40AF-9817-2A729D547BA2}" type="pres">
      <dgm:prSet presAssocID="{B4D260D0-D1E8-42E2-B5F2-FA97E67264BA}" presName="Name10" presStyleLbl="parChTrans1D2" presStyleIdx="1" presStyleCnt="3"/>
      <dgm:spPr/>
    </dgm:pt>
    <dgm:pt modelId="{B85CBC94-07A9-422A-A3F1-632571764693}" type="pres">
      <dgm:prSet presAssocID="{2CD09F98-1AEB-4B1B-A67B-8DF14DB62795}" presName="hierRoot2" presStyleCnt="0"/>
      <dgm:spPr/>
    </dgm:pt>
    <dgm:pt modelId="{690600FB-311E-4EA5-94BB-174BF80B8F02}" type="pres">
      <dgm:prSet presAssocID="{2CD09F98-1AEB-4B1B-A67B-8DF14DB62795}" presName="composite2" presStyleCnt="0"/>
      <dgm:spPr/>
    </dgm:pt>
    <dgm:pt modelId="{E89CF861-55BD-422D-9B93-64409B5F9D36}" type="pres">
      <dgm:prSet presAssocID="{2CD09F98-1AEB-4B1B-A67B-8DF14DB62795}" presName="background2" presStyleLbl="node2" presStyleIdx="1" presStyleCnt="3"/>
      <dgm:spPr/>
    </dgm:pt>
    <dgm:pt modelId="{368A1865-24BE-4346-87E0-A5290629378E}" type="pres">
      <dgm:prSet presAssocID="{2CD09F98-1AEB-4B1B-A67B-8DF14DB62795}" presName="text2" presStyleLbl="fgAcc2" presStyleIdx="1" presStyleCnt="3">
        <dgm:presLayoutVars>
          <dgm:chPref val="3"/>
        </dgm:presLayoutVars>
      </dgm:prSet>
      <dgm:spPr/>
    </dgm:pt>
    <dgm:pt modelId="{573542CE-8449-4326-8D77-1BB784D26739}" type="pres">
      <dgm:prSet presAssocID="{2CD09F98-1AEB-4B1B-A67B-8DF14DB62795}" presName="hierChild3" presStyleCnt="0"/>
      <dgm:spPr/>
    </dgm:pt>
    <dgm:pt modelId="{E1B8D41F-A65F-4142-BFE8-0162E72C548B}" type="pres">
      <dgm:prSet presAssocID="{90CB6DCD-7E93-4B7F-AB63-424860DCE2FF}" presName="Name17" presStyleLbl="parChTrans1D3" presStyleIdx="2" presStyleCnt="6"/>
      <dgm:spPr/>
    </dgm:pt>
    <dgm:pt modelId="{8405F9C7-263A-44D2-991A-3601D01F2087}" type="pres">
      <dgm:prSet presAssocID="{B0A91DBC-FB40-49D2-BE2F-941218FC14B5}" presName="hierRoot3" presStyleCnt="0"/>
      <dgm:spPr/>
    </dgm:pt>
    <dgm:pt modelId="{38058663-50EC-4F05-B580-A4F7DFEA375C}" type="pres">
      <dgm:prSet presAssocID="{B0A91DBC-FB40-49D2-BE2F-941218FC14B5}" presName="composite3" presStyleCnt="0"/>
      <dgm:spPr/>
    </dgm:pt>
    <dgm:pt modelId="{BC0B557F-E4CF-41B8-8579-B7B37D48F9AA}" type="pres">
      <dgm:prSet presAssocID="{B0A91DBC-FB40-49D2-BE2F-941218FC14B5}" presName="background3" presStyleLbl="node3" presStyleIdx="2" presStyleCnt="6"/>
      <dgm:spPr/>
    </dgm:pt>
    <dgm:pt modelId="{A5CE304C-1214-4AA0-B95D-9035F8D41E31}" type="pres">
      <dgm:prSet presAssocID="{B0A91DBC-FB40-49D2-BE2F-941218FC14B5}" presName="text3" presStyleLbl="fgAcc3" presStyleIdx="2" presStyleCnt="6">
        <dgm:presLayoutVars>
          <dgm:chPref val="3"/>
        </dgm:presLayoutVars>
      </dgm:prSet>
      <dgm:spPr/>
    </dgm:pt>
    <dgm:pt modelId="{9BF7D1F4-2047-40FE-930F-746CF5396983}" type="pres">
      <dgm:prSet presAssocID="{B0A91DBC-FB40-49D2-BE2F-941218FC14B5}" presName="hierChild4" presStyleCnt="0"/>
      <dgm:spPr/>
    </dgm:pt>
    <dgm:pt modelId="{54AE50DF-3503-4818-A4DE-9C19BBBCC08E}" type="pres">
      <dgm:prSet presAssocID="{C2D3429B-890B-4082-8B2C-DDE003B062CD}" presName="Name17" presStyleLbl="parChTrans1D3" presStyleIdx="3" presStyleCnt="6"/>
      <dgm:spPr/>
    </dgm:pt>
    <dgm:pt modelId="{47D297D9-EC2C-44E3-A5E8-849FEC6E1779}" type="pres">
      <dgm:prSet presAssocID="{61E23FFD-D2DA-4552-9E7F-B2D2C9D22DB0}" presName="hierRoot3" presStyleCnt="0"/>
      <dgm:spPr/>
    </dgm:pt>
    <dgm:pt modelId="{E65264E7-1E7A-438E-AE0F-168DB48B8AC5}" type="pres">
      <dgm:prSet presAssocID="{61E23FFD-D2DA-4552-9E7F-B2D2C9D22DB0}" presName="composite3" presStyleCnt="0"/>
      <dgm:spPr/>
    </dgm:pt>
    <dgm:pt modelId="{1B7EC0DF-6714-47C0-9E17-1F99B6CF4107}" type="pres">
      <dgm:prSet presAssocID="{61E23FFD-D2DA-4552-9E7F-B2D2C9D22DB0}" presName="background3" presStyleLbl="node3" presStyleIdx="3" presStyleCnt="6"/>
      <dgm:spPr/>
    </dgm:pt>
    <dgm:pt modelId="{E92952C4-9583-4CE0-836B-3BA11F176A72}" type="pres">
      <dgm:prSet presAssocID="{61E23FFD-D2DA-4552-9E7F-B2D2C9D22DB0}" presName="text3" presStyleLbl="fgAcc3" presStyleIdx="3" presStyleCnt="6">
        <dgm:presLayoutVars>
          <dgm:chPref val="3"/>
        </dgm:presLayoutVars>
      </dgm:prSet>
      <dgm:spPr/>
    </dgm:pt>
    <dgm:pt modelId="{DE966512-4514-4244-9A1C-21F9F6064D79}" type="pres">
      <dgm:prSet presAssocID="{61E23FFD-D2DA-4552-9E7F-B2D2C9D22DB0}" presName="hierChild4" presStyleCnt="0"/>
      <dgm:spPr/>
    </dgm:pt>
    <dgm:pt modelId="{4890510E-3351-4EF5-A255-E1C4BB5E7144}" type="pres">
      <dgm:prSet presAssocID="{25560325-3718-4F36-A643-F0C3344A335B}" presName="Name10" presStyleLbl="parChTrans1D2" presStyleIdx="2" presStyleCnt="3"/>
      <dgm:spPr/>
    </dgm:pt>
    <dgm:pt modelId="{5D710281-0BBE-4966-AC93-A5262B0456F4}" type="pres">
      <dgm:prSet presAssocID="{88DBEBED-B1D5-4171-8BB1-3BAD39BBDD1D}" presName="hierRoot2" presStyleCnt="0"/>
      <dgm:spPr/>
    </dgm:pt>
    <dgm:pt modelId="{4DCC8883-0D90-445A-BA88-FB7FB97E1B9D}" type="pres">
      <dgm:prSet presAssocID="{88DBEBED-B1D5-4171-8BB1-3BAD39BBDD1D}" presName="composite2" presStyleCnt="0"/>
      <dgm:spPr/>
    </dgm:pt>
    <dgm:pt modelId="{373F3774-C4CD-4733-B15D-3FCD8E3B1062}" type="pres">
      <dgm:prSet presAssocID="{88DBEBED-B1D5-4171-8BB1-3BAD39BBDD1D}" presName="background2" presStyleLbl="node2" presStyleIdx="2" presStyleCnt="3"/>
      <dgm:spPr/>
    </dgm:pt>
    <dgm:pt modelId="{A9BA749C-0E63-423E-A145-21473690C9F0}" type="pres">
      <dgm:prSet presAssocID="{88DBEBED-B1D5-4171-8BB1-3BAD39BBDD1D}" presName="text2" presStyleLbl="fgAcc2" presStyleIdx="2" presStyleCnt="3" custScaleX="168721">
        <dgm:presLayoutVars>
          <dgm:chPref val="3"/>
        </dgm:presLayoutVars>
      </dgm:prSet>
      <dgm:spPr/>
    </dgm:pt>
    <dgm:pt modelId="{7EA6FE86-7D57-4734-826A-2A77F3E25CD3}" type="pres">
      <dgm:prSet presAssocID="{88DBEBED-B1D5-4171-8BB1-3BAD39BBDD1D}" presName="hierChild3" presStyleCnt="0"/>
      <dgm:spPr/>
    </dgm:pt>
    <dgm:pt modelId="{9B706368-2496-419A-B345-A6596DA88EC1}" type="pres">
      <dgm:prSet presAssocID="{B2ECDCAB-D7CB-475C-AE39-EA22B233AB56}" presName="Name17" presStyleLbl="parChTrans1D3" presStyleIdx="4" presStyleCnt="6"/>
      <dgm:spPr/>
    </dgm:pt>
    <dgm:pt modelId="{C98FF07C-68DB-47BA-8F0F-2FFC5648FFD4}" type="pres">
      <dgm:prSet presAssocID="{30A3A60F-716A-4CC1-B8A3-D7DAA2785828}" presName="hierRoot3" presStyleCnt="0"/>
      <dgm:spPr/>
    </dgm:pt>
    <dgm:pt modelId="{2872CA07-DF2A-4794-8564-3592869E76AE}" type="pres">
      <dgm:prSet presAssocID="{30A3A60F-716A-4CC1-B8A3-D7DAA2785828}" presName="composite3" presStyleCnt="0"/>
      <dgm:spPr/>
    </dgm:pt>
    <dgm:pt modelId="{43903B1F-BD0A-438E-82CB-5982B95AE7AB}" type="pres">
      <dgm:prSet presAssocID="{30A3A60F-716A-4CC1-B8A3-D7DAA2785828}" presName="background3" presStyleLbl="node3" presStyleIdx="4" presStyleCnt="6"/>
      <dgm:spPr/>
    </dgm:pt>
    <dgm:pt modelId="{97E2D236-3DE7-4D01-A040-4C01D43FDD50}" type="pres">
      <dgm:prSet presAssocID="{30A3A60F-716A-4CC1-B8A3-D7DAA2785828}" presName="text3" presStyleLbl="fgAcc3" presStyleIdx="4" presStyleCnt="6">
        <dgm:presLayoutVars>
          <dgm:chPref val="3"/>
        </dgm:presLayoutVars>
      </dgm:prSet>
      <dgm:spPr/>
    </dgm:pt>
    <dgm:pt modelId="{5B4F66AF-E6D6-478D-9C34-72E62A00B7A0}" type="pres">
      <dgm:prSet presAssocID="{30A3A60F-716A-4CC1-B8A3-D7DAA2785828}" presName="hierChild4" presStyleCnt="0"/>
      <dgm:spPr/>
    </dgm:pt>
    <dgm:pt modelId="{E3AA76D7-5E75-4103-83B6-DFEBB8CCD526}" type="pres">
      <dgm:prSet presAssocID="{EF94121B-93E5-4334-A31C-4FFC1781EE07}" presName="Name17" presStyleLbl="parChTrans1D3" presStyleIdx="5" presStyleCnt="6"/>
      <dgm:spPr/>
    </dgm:pt>
    <dgm:pt modelId="{61E30D65-3A33-40AD-88AE-A6FD4DDB5325}" type="pres">
      <dgm:prSet presAssocID="{397B1DF2-C30D-477E-8B53-B4396982BE8A}" presName="hierRoot3" presStyleCnt="0"/>
      <dgm:spPr/>
    </dgm:pt>
    <dgm:pt modelId="{90BF2B6F-E659-4865-ABAB-DE76C04D3625}" type="pres">
      <dgm:prSet presAssocID="{397B1DF2-C30D-477E-8B53-B4396982BE8A}" presName="composite3" presStyleCnt="0"/>
      <dgm:spPr/>
    </dgm:pt>
    <dgm:pt modelId="{8AE70A7E-9C69-4FD9-9078-16DCE3C597D1}" type="pres">
      <dgm:prSet presAssocID="{397B1DF2-C30D-477E-8B53-B4396982BE8A}" presName="background3" presStyleLbl="node3" presStyleIdx="5" presStyleCnt="6"/>
      <dgm:spPr/>
    </dgm:pt>
    <dgm:pt modelId="{B4A1FA54-EBB8-4BDE-AC6D-30BF996386F5}" type="pres">
      <dgm:prSet presAssocID="{397B1DF2-C30D-477E-8B53-B4396982BE8A}" presName="text3" presStyleLbl="fgAcc3" presStyleIdx="5" presStyleCnt="6">
        <dgm:presLayoutVars>
          <dgm:chPref val="3"/>
        </dgm:presLayoutVars>
      </dgm:prSet>
      <dgm:spPr/>
    </dgm:pt>
    <dgm:pt modelId="{DD9D8549-3F69-41C8-AA13-63153BED7206}" type="pres">
      <dgm:prSet presAssocID="{397B1DF2-C30D-477E-8B53-B4396982BE8A}" presName="hierChild4" presStyleCnt="0"/>
      <dgm:spPr/>
    </dgm:pt>
  </dgm:ptLst>
  <dgm:cxnLst>
    <dgm:cxn modelId="{8CF62D01-C02D-45C0-ADFF-52F0D037E158}" type="presOf" srcId="{64F677B2-FBAE-40A5-B1BA-7194D4E8E2AB}" destId="{386717A1-4719-4CA2-9F74-3C2A06F28FC0}" srcOrd="0" destOrd="0" presId="urn:microsoft.com/office/officeart/2005/8/layout/hierarchy1"/>
    <dgm:cxn modelId="{16117203-91DE-477D-AFE0-1C45FDD856F8}" type="presOf" srcId="{AF5D5A8A-BAB8-4168-B519-577FA3DDDC13}" destId="{6F80850C-C304-40B7-A316-C314F8BE8DC3}" srcOrd="0" destOrd="0" presId="urn:microsoft.com/office/officeart/2005/8/layout/hierarchy1"/>
    <dgm:cxn modelId="{AEF31108-9CF6-49C8-BF91-209607671EC9}" srcId="{BCA05459-B2A0-4589-8AE1-9D3272E429DF}" destId="{2CD09F98-1AEB-4B1B-A67B-8DF14DB62795}" srcOrd="1" destOrd="0" parTransId="{B4D260D0-D1E8-42E2-B5F2-FA97E67264BA}" sibTransId="{60AFF9DA-5FE6-43C8-99BE-950733E3D82F}"/>
    <dgm:cxn modelId="{1D226408-6856-4034-8D04-1D69CD99AA34}" srcId="{BCA05459-B2A0-4589-8AE1-9D3272E429DF}" destId="{88DBEBED-B1D5-4171-8BB1-3BAD39BBDD1D}" srcOrd="2" destOrd="0" parTransId="{25560325-3718-4F36-A643-F0C3344A335B}" sibTransId="{7F6C01CD-2B92-402B-8CC0-BE9F3C1E34AA}"/>
    <dgm:cxn modelId="{5E8C650B-B4B6-4029-BFCA-884B4A6FF519}" srcId="{95F129D6-3430-4C86-B7B0-5188F37FB5F1}" destId="{4CFCC1F5-3547-437B-BB3F-01866B371B9D}" srcOrd="1" destOrd="0" parTransId="{AF5D5A8A-BAB8-4168-B519-577FA3DDDC13}" sibTransId="{42CA55C7-8E5D-44F6-9EC2-82733F61D7C3}"/>
    <dgm:cxn modelId="{302C5017-3180-46CB-95A4-78B86081C400}" srcId="{95F129D6-3430-4C86-B7B0-5188F37FB5F1}" destId="{64F677B2-FBAE-40A5-B1BA-7194D4E8E2AB}" srcOrd="0" destOrd="0" parTransId="{E08D0683-1B36-42AC-802B-D4925C4FF9FA}" sibTransId="{E0AA424A-1A8F-4190-ADBC-067CE6A77C39}"/>
    <dgm:cxn modelId="{D9EA3620-13E0-409E-9E92-361B4C4AF89B}" type="presOf" srcId="{B0A91DBC-FB40-49D2-BE2F-941218FC14B5}" destId="{A5CE304C-1214-4AA0-B95D-9035F8D41E31}" srcOrd="0" destOrd="0" presId="urn:microsoft.com/office/officeart/2005/8/layout/hierarchy1"/>
    <dgm:cxn modelId="{EB8F8430-8814-495B-AA94-F6F0349A8DEB}" srcId="{BCA05459-B2A0-4589-8AE1-9D3272E429DF}" destId="{95F129D6-3430-4C86-B7B0-5188F37FB5F1}" srcOrd="0" destOrd="0" parTransId="{D609337D-86CE-45C9-8DF8-1A3C16932FCD}" sibTransId="{8578769A-8DBA-4CC5-BBED-5AF4EB7F549A}"/>
    <dgm:cxn modelId="{2F440839-AD8F-4D53-A679-8CEE21A39831}" srcId="{88DBEBED-B1D5-4171-8BB1-3BAD39BBDD1D}" destId="{30A3A60F-716A-4CC1-B8A3-D7DAA2785828}" srcOrd="0" destOrd="0" parTransId="{B2ECDCAB-D7CB-475C-AE39-EA22B233AB56}" sibTransId="{01120FC5-2600-4E59-9A0E-89E243331F2F}"/>
    <dgm:cxn modelId="{E642EC3E-6ED5-4C37-BB17-F06DCFB25104}" type="presOf" srcId="{B4D260D0-D1E8-42E2-B5F2-FA97E67264BA}" destId="{350DFC44-FD9B-40AF-9817-2A729D547BA2}" srcOrd="0" destOrd="0" presId="urn:microsoft.com/office/officeart/2005/8/layout/hierarchy1"/>
    <dgm:cxn modelId="{C139633F-B1BA-491E-A770-21D411311ACF}" type="presOf" srcId="{E08D0683-1B36-42AC-802B-D4925C4FF9FA}" destId="{9B299697-F076-4BB4-847C-D90D02BD8ECF}" srcOrd="0" destOrd="0" presId="urn:microsoft.com/office/officeart/2005/8/layout/hierarchy1"/>
    <dgm:cxn modelId="{02E9F75F-DB49-4080-AFAB-81B29BF8ED70}" type="presOf" srcId="{2CD09F98-1AEB-4B1B-A67B-8DF14DB62795}" destId="{368A1865-24BE-4346-87E0-A5290629378E}" srcOrd="0" destOrd="0" presId="urn:microsoft.com/office/officeart/2005/8/layout/hierarchy1"/>
    <dgm:cxn modelId="{8F022C63-EEB9-4EBF-9A03-4E52B6A9A315}" type="presOf" srcId="{D609337D-86CE-45C9-8DF8-1A3C16932FCD}" destId="{4658CCE8-0632-4534-9D29-A2F2B217C9A5}" srcOrd="0" destOrd="0" presId="urn:microsoft.com/office/officeart/2005/8/layout/hierarchy1"/>
    <dgm:cxn modelId="{3CE12045-87D5-4001-9C64-FF9E6562A3EF}" type="presOf" srcId="{61E23FFD-D2DA-4552-9E7F-B2D2C9D22DB0}" destId="{E92952C4-9583-4CE0-836B-3BA11F176A72}" srcOrd="0" destOrd="0" presId="urn:microsoft.com/office/officeart/2005/8/layout/hierarchy1"/>
    <dgm:cxn modelId="{26749847-44E9-4790-B26F-3D567E3D124B}" srcId="{2CD09F98-1AEB-4B1B-A67B-8DF14DB62795}" destId="{B0A91DBC-FB40-49D2-BE2F-941218FC14B5}" srcOrd="0" destOrd="0" parTransId="{90CB6DCD-7E93-4B7F-AB63-424860DCE2FF}" sibTransId="{AF22D3A9-01E0-4B81-8BBA-54BA6B03B94A}"/>
    <dgm:cxn modelId="{75E8AD4D-8578-4E30-A220-7CF8F339161F}" type="presOf" srcId="{25560325-3718-4F36-A643-F0C3344A335B}" destId="{4890510E-3351-4EF5-A255-E1C4BB5E7144}" srcOrd="0" destOrd="0" presId="urn:microsoft.com/office/officeart/2005/8/layout/hierarchy1"/>
    <dgm:cxn modelId="{02A5C478-F3BE-492B-B3F6-D685BB92C494}" srcId="{88DBEBED-B1D5-4171-8BB1-3BAD39BBDD1D}" destId="{397B1DF2-C30D-477E-8B53-B4396982BE8A}" srcOrd="1" destOrd="0" parTransId="{EF94121B-93E5-4334-A31C-4FFC1781EE07}" sibTransId="{28761C7D-E9CD-4A71-8777-7B0EF0A3D8F0}"/>
    <dgm:cxn modelId="{E3230879-D488-4788-A809-438CF0D0A395}" srcId="{A47F730E-163F-4572-A44D-FE86DC096FA4}" destId="{BCA05459-B2A0-4589-8AE1-9D3272E429DF}" srcOrd="0" destOrd="0" parTransId="{5D26C776-C26C-4801-8C67-54FC180BA6F7}" sibTransId="{CAE0FE65-9865-4E1B-9120-52991DC88924}"/>
    <dgm:cxn modelId="{456D1859-DC3D-4FA1-9BE2-F5452FC92BE8}" type="presOf" srcId="{95F129D6-3430-4C86-B7B0-5188F37FB5F1}" destId="{3BF60096-F398-49A5-B1D3-9775A37F31CC}" srcOrd="0" destOrd="0" presId="urn:microsoft.com/office/officeart/2005/8/layout/hierarchy1"/>
    <dgm:cxn modelId="{E9EF857C-70DB-40E6-AC24-5A82DBADE07C}" type="presOf" srcId="{C2D3429B-890B-4082-8B2C-DDE003B062CD}" destId="{54AE50DF-3503-4818-A4DE-9C19BBBCC08E}" srcOrd="0" destOrd="0" presId="urn:microsoft.com/office/officeart/2005/8/layout/hierarchy1"/>
    <dgm:cxn modelId="{505603B3-395B-4123-A73B-D0FD583367F7}" type="presOf" srcId="{90CB6DCD-7E93-4B7F-AB63-424860DCE2FF}" destId="{E1B8D41F-A65F-4142-BFE8-0162E72C548B}" srcOrd="0" destOrd="0" presId="urn:microsoft.com/office/officeart/2005/8/layout/hierarchy1"/>
    <dgm:cxn modelId="{444010BF-5A30-4EA6-9B99-940B5A8F8C9F}" srcId="{2CD09F98-1AEB-4B1B-A67B-8DF14DB62795}" destId="{61E23FFD-D2DA-4552-9E7F-B2D2C9D22DB0}" srcOrd="1" destOrd="0" parTransId="{C2D3429B-890B-4082-8B2C-DDE003B062CD}" sibTransId="{EE6DCBA3-0C34-48DA-9942-938181A84793}"/>
    <dgm:cxn modelId="{C537EAC1-23F6-49E8-B529-27705DDFCAD0}" type="presOf" srcId="{B2ECDCAB-D7CB-475C-AE39-EA22B233AB56}" destId="{9B706368-2496-419A-B345-A6596DA88EC1}" srcOrd="0" destOrd="0" presId="urn:microsoft.com/office/officeart/2005/8/layout/hierarchy1"/>
    <dgm:cxn modelId="{57030EC5-C572-4881-A601-E86BE9AA0127}" type="presOf" srcId="{EF94121B-93E5-4334-A31C-4FFC1781EE07}" destId="{E3AA76D7-5E75-4103-83B6-DFEBB8CCD526}" srcOrd="0" destOrd="0" presId="urn:microsoft.com/office/officeart/2005/8/layout/hierarchy1"/>
    <dgm:cxn modelId="{59D48EE0-FB07-4646-8A1B-2A45D6C5D5D3}" type="presOf" srcId="{30A3A60F-716A-4CC1-B8A3-D7DAA2785828}" destId="{97E2D236-3DE7-4D01-A040-4C01D43FDD50}" srcOrd="0" destOrd="0" presId="urn:microsoft.com/office/officeart/2005/8/layout/hierarchy1"/>
    <dgm:cxn modelId="{92287CEC-15DA-442D-82BD-DE9560473624}" type="presOf" srcId="{88DBEBED-B1D5-4171-8BB1-3BAD39BBDD1D}" destId="{A9BA749C-0E63-423E-A145-21473690C9F0}" srcOrd="0" destOrd="0" presId="urn:microsoft.com/office/officeart/2005/8/layout/hierarchy1"/>
    <dgm:cxn modelId="{5A02A5ED-6AC6-477A-AC69-7F70E4C57D83}" type="presOf" srcId="{A47F730E-163F-4572-A44D-FE86DC096FA4}" destId="{B821FDB1-BD25-45A8-9F0A-A157CE52E0C8}" srcOrd="0" destOrd="0" presId="urn:microsoft.com/office/officeart/2005/8/layout/hierarchy1"/>
    <dgm:cxn modelId="{CA8AA3F0-F1E9-46B5-A988-E4DAA041F24A}" type="presOf" srcId="{397B1DF2-C30D-477E-8B53-B4396982BE8A}" destId="{B4A1FA54-EBB8-4BDE-AC6D-30BF996386F5}" srcOrd="0" destOrd="0" presId="urn:microsoft.com/office/officeart/2005/8/layout/hierarchy1"/>
    <dgm:cxn modelId="{33FF20F1-BA79-430B-8226-56AC6429BB3A}" type="presOf" srcId="{4CFCC1F5-3547-437B-BB3F-01866B371B9D}" destId="{DABA8036-5637-4880-83CD-B5A995E10B9F}" srcOrd="0" destOrd="0" presId="urn:microsoft.com/office/officeart/2005/8/layout/hierarchy1"/>
    <dgm:cxn modelId="{A994F5FC-7078-4F83-B30D-8A89FF792331}" type="presOf" srcId="{BCA05459-B2A0-4589-8AE1-9D3272E429DF}" destId="{D4991BA5-25DA-4662-8DE7-CD9DAE1A3266}" srcOrd="0" destOrd="0" presId="urn:microsoft.com/office/officeart/2005/8/layout/hierarchy1"/>
    <dgm:cxn modelId="{1CB4694C-96D8-4F03-9F0E-4BBB7B34B5E8}" type="presParOf" srcId="{B821FDB1-BD25-45A8-9F0A-A157CE52E0C8}" destId="{EBEB4482-D646-4D5D-A4FD-C1360F8CAAEE}" srcOrd="0" destOrd="0" presId="urn:microsoft.com/office/officeart/2005/8/layout/hierarchy1"/>
    <dgm:cxn modelId="{3E9D99A4-1D1F-4B00-9252-92BB296EDFEE}" type="presParOf" srcId="{EBEB4482-D646-4D5D-A4FD-C1360F8CAAEE}" destId="{19E075C8-B023-481E-9C0F-189BFB2C4815}" srcOrd="0" destOrd="0" presId="urn:microsoft.com/office/officeart/2005/8/layout/hierarchy1"/>
    <dgm:cxn modelId="{3580A76D-B537-4C8B-9509-268F53C59752}" type="presParOf" srcId="{19E075C8-B023-481E-9C0F-189BFB2C4815}" destId="{A715FDD7-E9C9-49AE-82FA-D54CCAD79AB7}" srcOrd="0" destOrd="0" presId="urn:microsoft.com/office/officeart/2005/8/layout/hierarchy1"/>
    <dgm:cxn modelId="{A3A05B6F-2A78-4A5C-ABD1-14415F7CF16E}" type="presParOf" srcId="{19E075C8-B023-481E-9C0F-189BFB2C4815}" destId="{D4991BA5-25DA-4662-8DE7-CD9DAE1A3266}" srcOrd="1" destOrd="0" presId="urn:microsoft.com/office/officeart/2005/8/layout/hierarchy1"/>
    <dgm:cxn modelId="{65B22826-F408-40BC-88AB-E025FA13C8E1}" type="presParOf" srcId="{EBEB4482-D646-4D5D-A4FD-C1360F8CAAEE}" destId="{C253E0AD-E13F-4E82-B85C-BBFF35F5B511}" srcOrd="1" destOrd="0" presId="urn:microsoft.com/office/officeart/2005/8/layout/hierarchy1"/>
    <dgm:cxn modelId="{F5E5E98C-2218-48DE-B4E3-E1F4652260CC}" type="presParOf" srcId="{C253E0AD-E13F-4E82-B85C-BBFF35F5B511}" destId="{4658CCE8-0632-4534-9D29-A2F2B217C9A5}" srcOrd="0" destOrd="0" presId="urn:microsoft.com/office/officeart/2005/8/layout/hierarchy1"/>
    <dgm:cxn modelId="{7E073D8E-CA16-4171-8C11-5089D7DF2E35}" type="presParOf" srcId="{C253E0AD-E13F-4E82-B85C-BBFF35F5B511}" destId="{37D3BCBA-A4F7-4BC3-8F36-0ACFAF8F9721}" srcOrd="1" destOrd="0" presId="urn:microsoft.com/office/officeart/2005/8/layout/hierarchy1"/>
    <dgm:cxn modelId="{F6A4EAA1-9A88-43E7-93A4-51A7524A95AB}" type="presParOf" srcId="{37D3BCBA-A4F7-4BC3-8F36-0ACFAF8F9721}" destId="{70AFC7B0-6D50-4757-A082-335444B35BE5}" srcOrd="0" destOrd="0" presId="urn:microsoft.com/office/officeart/2005/8/layout/hierarchy1"/>
    <dgm:cxn modelId="{EA152EA2-41DC-43AB-AC6B-5BDD14F151A0}" type="presParOf" srcId="{70AFC7B0-6D50-4757-A082-335444B35BE5}" destId="{7D3CE395-4FE3-4133-8201-23E342A9A02A}" srcOrd="0" destOrd="0" presId="urn:microsoft.com/office/officeart/2005/8/layout/hierarchy1"/>
    <dgm:cxn modelId="{650D730A-90BC-4D41-8233-A236E76E04C0}" type="presParOf" srcId="{70AFC7B0-6D50-4757-A082-335444B35BE5}" destId="{3BF60096-F398-49A5-B1D3-9775A37F31CC}" srcOrd="1" destOrd="0" presId="urn:microsoft.com/office/officeart/2005/8/layout/hierarchy1"/>
    <dgm:cxn modelId="{6F924E3D-62FD-493E-AC4F-E871CA1E4180}" type="presParOf" srcId="{37D3BCBA-A4F7-4BC3-8F36-0ACFAF8F9721}" destId="{0F9F6D76-C3E9-4A44-B247-B98ADF46D322}" srcOrd="1" destOrd="0" presId="urn:microsoft.com/office/officeart/2005/8/layout/hierarchy1"/>
    <dgm:cxn modelId="{7E9D8D22-06A2-435B-803B-05780FF58B95}" type="presParOf" srcId="{0F9F6D76-C3E9-4A44-B247-B98ADF46D322}" destId="{9B299697-F076-4BB4-847C-D90D02BD8ECF}" srcOrd="0" destOrd="0" presId="urn:microsoft.com/office/officeart/2005/8/layout/hierarchy1"/>
    <dgm:cxn modelId="{AA4A5487-30FE-4F63-9ED5-7C8989B79935}" type="presParOf" srcId="{0F9F6D76-C3E9-4A44-B247-B98ADF46D322}" destId="{907B4C61-CDBE-4B86-834A-7015A8B9F7CA}" srcOrd="1" destOrd="0" presId="urn:microsoft.com/office/officeart/2005/8/layout/hierarchy1"/>
    <dgm:cxn modelId="{B3202DDE-BDE2-4F12-BDF4-88B789D9357A}" type="presParOf" srcId="{907B4C61-CDBE-4B86-834A-7015A8B9F7CA}" destId="{EF56F31E-5D71-4F2A-9F77-D9C7D0656AFF}" srcOrd="0" destOrd="0" presId="urn:microsoft.com/office/officeart/2005/8/layout/hierarchy1"/>
    <dgm:cxn modelId="{8CDEB80C-926E-42E1-863F-1D2818479AE9}" type="presParOf" srcId="{EF56F31E-5D71-4F2A-9F77-D9C7D0656AFF}" destId="{351D361C-49F0-4E19-B7F1-33E099B2FD1C}" srcOrd="0" destOrd="0" presId="urn:microsoft.com/office/officeart/2005/8/layout/hierarchy1"/>
    <dgm:cxn modelId="{C5CDC3FC-C93B-4176-A35C-70317A013EBF}" type="presParOf" srcId="{EF56F31E-5D71-4F2A-9F77-D9C7D0656AFF}" destId="{386717A1-4719-4CA2-9F74-3C2A06F28FC0}" srcOrd="1" destOrd="0" presId="urn:microsoft.com/office/officeart/2005/8/layout/hierarchy1"/>
    <dgm:cxn modelId="{CE9E4451-7ABC-45E7-A3A9-5A63ACD01CCB}" type="presParOf" srcId="{907B4C61-CDBE-4B86-834A-7015A8B9F7CA}" destId="{3CA1966C-9450-43D6-9A4E-00F82BDE288A}" srcOrd="1" destOrd="0" presId="urn:microsoft.com/office/officeart/2005/8/layout/hierarchy1"/>
    <dgm:cxn modelId="{26EA6C19-2638-490C-BE27-287061CF97D4}" type="presParOf" srcId="{0F9F6D76-C3E9-4A44-B247-B98ADF46D322}" destId="{6F80850C-C304-40B7-A316-C314F8BE8DC3}" srcOrd="2" destOrd="0" presId="urn:microsoft.com/office/officeart/2005/8/layout/hierarchy1"/>
    <dgm:cxn modelId="{60447F8D-E565-4F93-85F0-DBD3952C9D86}" type="presParOf" srcId="{0F9F6D76-C3E9-4A44-B247-B98ADF46D322}" destId="{E14C61BE-7497-47DA-8260-2B5100733DD9}" srcOrd="3" destOrd="0" presId="urn:microsoft.com/office/officeart/2005/8/layout/hierarchy1"/>
    <dgm:cxn modelId="{1BC0FBDB-0911-4506-A3E9-AA717CF90CB5}" type="presParOf" srcId="{E14C61BE-7497-47DA-8260-2B5100733DD9}" destId="{1E5E46CE-2778-4AB7-B3FD-A4200B1F37A1}" srcOrd="0" destOrd="0" presId="urn:microsoft.com/office/officeart/2005/8/layout/hierarchy1"/>
    <dgm:cxn modelId="{12F3AFD0-79C1-4850-9AD9-9737C312E11C}" type="presParOf" srcId="{1E5E46CE-2778-4AB7-B3FD-A4200B1F37A1}" destId="{B6F9D873-88B4-495F-B865-DF6866E58501}" srcOrd="0" destOrd="0" presId="urn:microsoft.com/office/officeart/2005/8/layout/hierarchy1"/>
    <dgm:cxn modelId="{0D93A7A8-96D4-424A-9811-767D24EDB8B7}" type="presParOf" srcId="{1E5E46CE-2778-4AB7-B3FD-A4200B1F37A1}" destId="{DABA8036-5637-4880-83CD-B5A995E10B9F}" srcOrd="1" destOrd="0" presId="urn:microsoft.com/office/officeart/2005/8/layout/hierarchy1"/>
    <dgm:cxn modelId="{22676092-B6C7-4044-8EE3-58B5FF3EF575}" type="presParOf" srcId="{E14C61BE-7497-47DA-8260-2B5100733DD9}" destId="{F5C42015-F606-4AE9-9AF7-8D2617CD74E5}" srcOrd="1" destOrd="0" presId="urn:microsoft.com/office/officeart/2005/8/layout/hierarchy1"/>
    <dgm:cxn modelId="{61D22011-D848-4E34-A531-9880F3E8E7CB}" type="presParOf" srcId="{C253E0AD-E13F-4E82-B85C-BBFF35F5B511}" destId="{350DFC44-FD9B-40AF-9817-2A729D547BA2}" srcOrd="2" destOrd="0" presId="urn:microsoft.com/office/officeart/2005/8/layout/hierarchy1"/>
    <dgm:cxn modelId="{8AF0EB58-BDF1-44FD-B10C-93DCB393F4C7}" type="presParOf" srcId="{C253E0AD-E13F-4E82-B85C-BBFF35F5B511}" destId="{B85CBC94-07A9-422A-A3F1-632571764693}" srcOrd="3" destOrd="0" presId="urn:microsoft.com/office/officeart/2005/8/layout/hierarchy1"/>
    <dgm:cxn modelId="{1E937548-3669-4AFE-9EB2-37AC9C837251}" type="presParOf" srcId="{B85CBC94-07A9-422A-A3F1-632571764693}" destId="{690600FB-311E-4EA5-94BB-174BF80B8F02}" srcOrd="0" destOrd="0" presId="urn:microsoft.com/office/officeart/2005/8/layout/hierarchy1"/>
    <dgm:cxn modelId="{3E7F52EB-C6EA-4084-B11A-C46AB10CC616}" type="presParOf" srcId="{690600FB-311E-4EA5-94BB-174BF80B8F02}" destId="{E89CF861-55BD-422D-9B93-64409B5F9D36}" srcOrd="0" destOrd="0" presId="urn:microsoft.com/office/officeart/2005/8/layout/hierarchy1"/>
    <dgm:cxn modelId="{3DD80FB3-9AB2-453F-8890-29BBE717DDF1}" type="presParOf" srcId="{690600FB-311E-4EA5-94BB-174BF80B8F02}" destId="{368A1865-24BE-4346-87E0-A5290629378E}" srcOrd="1" destOrd="0" presId="urn:microsoft.com/office/officeart/2005/8/layout/hierarchy1"/>
    <dgm:cxn modelId="{4A750CA9-8DE0-4E45-AAAD-04F7184E5B70}" type="presParOf" srcId="{B85CBC94-07A9-422A-A3F1-632571764693}" destId="{573542CE-8449-4326-8D77-1BB784D26739}" srcOrd="1" destOrd="0" presId="urn:microsoft.com/office/officeart/2005/8/layout/hierarchy1"/>
    <dgm:cxn modelId="{60C594F1-7B83-4713-ACB9-D5978DDF8FB5}" type="presParOf" srcId="{573542CE-8449-4326-8D77-1BB784D26739}" destId="{E1B8D41F-A65F-4142-BFE8-0162E72C548B}" srcOrd="0" destOrd="0" presId="urn:microsoft.com/office/officeart/2005/8/layout/hierarchy1"/>
    <dgm:cxn modelId="{98732A80-7AB3-4C63-9B50-66E2290E093E}" type="presParOf" srcId="{573542CE-8449-4326-8D77-1BB784D26739}" destId="{8405F9C7-263A-44D2-991A-3601D01F2087}" srcOrd="1" destOrd="0" presId="urn:microsoft.com/office/officeart/2005/8/layout/hierarchy1"/>
    <dgm:cxn modelId="{F760CD50-3C12-4D14-8250-3B3C52F18932}" type="presParOf" srcId="{8405F9C7-263A-44D2-991A-3601D01F2087}" destId="{38058663-50EC-4F05-B580-A4F7DFEA375C}" srcOrd="0" destOrd="0" presId="urn:microsoft.com/office/officeart/2005/8/layout/hierarchy1"/>
    <dgm:cxn modelId="{87A8F546-D8DA-45DF-8028-C373F9296156}" type="presParOf" srcId="{38058663-50EC-4F05-B580-A4F7DFEA375C}" destId="{BC0B557F-E4CF-41B8-8579-B7B37D48F9AA}" srcOrd="0" destOrd="0" presId="urn:microsoft.com/office/officeart/2005/8/layout/hierarchy1"/>
    <dgm:cxn modelId="{2A445D69-817D-4218-B85E-EE0C8A62F899}" type="presParOf" srcId="{38058663-50EC-4F05-B580-A4F7DFEA375C}" destId="{A5CE304C-1214-4AA0-B95D-9035F8D41E31}" srcOrd="1" destOrd="0" presId="urn:microsoft.com/office/officeart/2005/8/layout/hierarchy1"/>
    <dgm:cxn modelId="{EE289738-6AA3-4BB3-81E1-7815622A501C}" type="presParOf" srcId="{8405F9C7-263A-44D2-991A-3601D01F2087}" destId="{9BF7D1F4-2047-40FE-930F-746CF5396983}" srcOrd="1" destOrd="0" presId="urn:microsoft.com/office/officeart/2005/8/layout/hierarchy1"/>
    <dgm:cxn modelId="{3614FF87-6629-4D5B-96B3-BD924F45E529}" type="presParOf" srcId="{573542CE-8449-4326-8D77-1BB784D26739}" destId="{54AE50DF-3503-4818-A4DE-9C19BBBCC08E}" srcOrd="2" destOrd="0" presId="urn:microsoft.com/office/officeart/2005/8/layout/hierarchy1"/>
    <dgm:cxn modelId="{1F137616-D4BB-4B32-B0E5-7E0408EE4F95}" type="presParOf" srcId="{573542CE-8449-4326-8D77-1BB784D26739}" destId="{47D297D9-EC2C-44E3-A5E8-849FEC6E1779}" srcOrd="3" destOrd="0" presId="urn:microsoft.com/office/officeart/2005/8/layout/hierarchy1"/>
    <dgm:cxn modelId="{B4A4270D-54C1-4732-BF09-294BFF0937D2}" type="presParOf" srcId="{47D297D9-EC2C-44E3-A5E8-849FEC6E1779}" destId="{E65264E7-1E7A-438E-AE0F-168DB48B8AC5}" srcOrd="0" destOrd="0" presId="urn:microsoft.com/office/officeart/2005/8/layout/hierarchy1"/>
    <dgm:cxn modelId="{520D5621-6026-4F58-B978-13D3C25C877E}" type="presParOf" srcId="{E65264E7-1E7A-438E-AE0F-168DB48B8AC5}" destId="{1B7EC0DF-6714-47C0-9E17-1F99B6CF4107}" srcOrd="0" destOrd="0" presId="urn:microsoft.com/office/officeart/2005/8/layout/hierarchy1"/>
    <dgm:cxn modelId="{7AEF6FD2-77E2-4AB5-BE68-ACBE013893E5}" type="presParOf" srcId="{E65264E7-1E7A-438E-AE0F-168DB48B8AC5}" destId="{E92952C4-9583-4CE0-836B-3BA11F176A72}" srcOrd="1" destOrd="0" presId="urn:microsoft.com/office/officeart/2005/8/layout/hierarchy1"/>
    <dgm:cxn modelId="{1AA743A8-FE26-4407-83E6-971DD06C98F4}" type="presParOf" srcId="{47D297D9-EC2C-44E3-A5E8-849FEC6E1779}" destId="{DE966512-4514-4244-9A1C-21F9F6064D79}" srcOrd="1" destOrd="0" presId="urn:microsoft.com/office/officeart/2005/8/layout/hierarchy1"/>
    <dgm:cxn modelId="{02764896-3AC9-45B0-BA70-468300B9D5E8}" type="presParOf" srcId="{C253E0AD-E13F-4E82-B85C-BBFF35F5B511}" destId="{4890510E-3351-4EF5-A255-E1C4BB5E7144}" srcOrd="4" destOrd="0" presId="urn:microsoft.com/office/officeart/2005/8/layout/hierarchy1"/>
    <dgm:cxn modelId="{F9532448-EF32-4F2F-8F24-A68B69FE1D97}" type="presParOf" srcId="{C253E0AD-E13F-4E82-B85C-BBFF35F5B511}" destId="{5D710281-0BBE-4966-AC93-A5262B0456F4}" srcOrd="5" destOrd="0" presId="urn:microsoft.com/office/officeart/2005/8/layout/hierarchy1"/>
    <dgm:cxn modelId="{272969A0-2D7A-47C5-92BD-D747C19F27E8}" type="presParOf" srcId="{5D710281-0BBE-4966-AC93-A5262B0456F4}" destId="{4DCC8883-0D90-445A-BA88-FB7FB97E1B9D}" srcOrd="0" destOrd="0" presId="urn:microsoft.com/office/officeart/2005/8/layout/hierarchy1"/>
    <dgm:cxn modelId="{3D9E3EF8-4A46-490A-81FF-AB12055306F2}" type="presParOf" srcId="{4DCC8883-0D90-445A-BA88-FB7FB97E1B9D}" destId="{373F3774-C4CD-4733-B15D-3FCD8E3B1062}" srcOrd="0" destOrd="0" presId="urn:microsoft.com/office/officeart/2005/8/layout/hierarchy1"/>
    <dgm:cxn modelId="{36925E00-FBBC-4DF6-A503-F4C3E1D287B2}" type="presParOf" srcId="{4DCC8883-0D90-445A-BA88-FB7FB97E1B9D}" destId="{A9BA749C-0E63-423E-A145-21473690C9F0}" srcOrd="1" destOrd="0" presId="urn:microsoft.com/office/officeart/2005/8/layout/hierarchy1"/>
    <dgm:cxn modelId="{6D87C2DA-5E0A-4C23-93FB-D476E1CE8CF2}" type="presParOf" srcId="{5D710281-0BBE-4966-AC93-A5262B0456F4}" destId="{7EA6FE86-7D57-4734-826A-2A77F3E25CD3}" srcOrd="1" destOrd="0" presId="urn:microsoft.com/office/officeart/2005/8/layout/hierarchy1"/>
    <dgm:cxn modelId="{2A71D1FB-9613-4D52-864F-BF5E6A1489DA}" type="presParOf" srcId="{7EA6FE86-7D57-4734-826A-2A77F3E25CD3}" destId="{9B706368-2496-419A-B345-A6596DA88EC1}" srcOrd="0" destOrd="0" presId="urn:microsoft.com/office/officeart/2005/8/layout/hierarchy1"/>
    <dgm:cxn modelId="{E7232F75-D50A-491A-9B8B-CD0A43066457}" type="presParOf" srcId="{7EA6FE86-7D57-4734-826A-2A77F3E25CD3}" destId="{C98FF07C-68DB-47BA-8F0F-2FFC5648FFD4}" srcOrd="1" destOrd="0" presId="urn:microsoft.com/office/officeart/2005/8/layout/hierarchy1"/>
    <dgm:cxn modelId="{AD12C2F5-CEFF-4DE1-A039-342007598F17}" type="presParOf" srcId="{C98FF07C-68DB-47BA-8F0F-2FFC5648FFD4}" destId="{2872CA07-DF2A-4794-8564-3592869E76AE}" srcOrd="0" destOrd="0" presId="urn:microsoft.com/office/officeart/2005/8/layout/hierarchy1"/>
    <dgm:cxn modelId="{F79FA407-C216-4769-B7E6-EB0D772379C1}" type="presParOf" srcId="{2872CA07-DF2A-4794-8564-3592869E76AE}" destId="{43903B1F-BD0A-438E-82CB-5982B95AE7AB}" srcOrd="0" destOrd="0" presId="urn:microsoft.com/office/officeart/2005/8/layout/hierarchy1"/>
    <dgm:cxn modelId="{C74046B6-EA63-40B2-B1C4-5994A4171E7C}" type="presParOf" srcId="{2872CA07-DF2A-4794-8564-3592869E76AE}" destId="{97E2D236-3DE7-4D01-A040-4C01D43FDD50}" srcOrd="1" destOrd="0" presId="urn:microsoft.com/office/officeart/2005/8/layout/hierarchy1"/>
    <dgm:cxn modelId="{8569B53B-AAD5-408A-9DA0-2D028D50D672}" type="presParOf" srcId="{C98FF07C-68DB-47BA-8F0F-2FFC5648FFD4}" destId="{5B4F66AF-E6D6-478D-9C34-72E62A00B7A0}" srcOrd="1" destOrd="0" presId="urn:microsoft.com/office/officeart/2005/8/layout/hierarchy1"/>
    <dgm:cxn modelId="{6BBCA0B8-4E9E-4484-AA03-13ED6BAD141A}" type="presParOf" srcId="{7EA6FE86-7D57-4734-826A-2A77F3E25CD3}" destId="{E3AA76D7-5E75-4103-83B6-DFEBB8CCD526}" srcOrd="2" destOrd="0" presId="urn:microsoft.com/office/officeart/2005/8/layout/hierarchy1"/>
    <dgm:cxn modelId="{4A1D2DC0-9A87-4E7C-A135-A43810AF1C1F}" type="presParOf" srcId="{7EA6FE86-7D57-4734-826A-2A77F3E25CD3}" destId="{61E30D65-3A33-40AD-88AE-A6FD4DDB5325}" srcOrd="3" destOrd="0" presId="urn:microsoft.com/office/officeart/2005/8/layout/hierarchy1"/>
    <dgm:cxn modelId="{FCB06FF1-AA7D-449B-9AB2-742DBC103111}" type="presParOf" srcId="{61E30D65-3A33-40AD-88AE-A6FD4DDB5325}" destId="{90BF2B6F-E659-4865-ABAB-DE76C04D3625}" srcOrd="0" destOrd="0" presId="urn:microsoft.com/office/officeart/2005/8/layout/hierarchy1"/>
    <dgm:cxn modelId="{719F358C-1400-4B71-AD24-56B9E25A1FAA}" type="presParOf" srcId="{90BF2B6F-E659-4865-ABAB-DE76C04D3625}" destId="{8AE70A7E-9C69-4FD9-9078-16DCE3C597D1}" srcOrd="0" destOrd="0" presId="urn:microsoft.com/office/officeart/2005/8/layout/hierarchy1"/>
    <dgm:cxn modelId="{FA95E154-9A74-4CF1-BD25-1C6B243A606E}" type="presParOf" srcId="{90BF2B6F-E659-4865-ABAB-DE76C04D3625}" destId="{B4A1FA54-EBB8-4BDE-AC6D-30BF996386F5}" srcOrd="1" destOrd="0" presId="urn:microsoft.com/office/officeart/2005/8/layout/hierarchy1"/>
    <dgm:cxn modelId="{9FEB8C31-F2CF-45F9-ADD3-5D16A1D1FC91}" type="presParOf" srcId="{61E30D65-3A33-40AD-88AE-A6FD4DDB5325}" destId="{DD9D8549-3F69-41C8-AA13-63153BED720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AFC1BF-E68D-467B-AFB7-28564BFA0A4E}"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IN"/>
        </a:p>
      </dgm:t>
    </dgm:pt>
    <dgm:pt modelId="{2CF44518-0FBF-42C7-90E4-B3E842CA3A20}">
      <dgm:prSet/>
      <dgm:spPr/>
      <dgm:t>
        <a:bodyPr/>
        <a:lstStyle/>
        <a:p>
          <a:r>
            <a:rPr lang="en-US" b="0" dirty="0"/>
            <a:t>Composition Scheme</a:t>
          </a:r>
          <a:endParaRPr lang="en-IN" b="0" dirty="0"/>
        </a:p>
      </dgm:t>
    </dgm:pt>
    <dgm:pt modelId="{D63F37E0-9C29-42B2-873A-7CC3BFC9BB60}" type="parTrans" cxnId="{88F0F8BF-4FD4-4FFA-B9A2-B40657567AA3}">
      <dgm:prSet/>
      <dgm:spPr/>
      <dgm:t>
        <a:bodyPr/>
        <a:lstStyle/>
        <a:p>
          <a:endParaRPr lang="en-IN"/>
        </a:p>
      </dgm:t>
    </dgm:pt>
    <dgm:pt modelId="{5B7D5BF0-3E62-463F-B736-500BE652E11D}" type="sibTrans" cxnId="{88F0F8BF-4FD4-4FFA-B9A2-B40657567AA3}">
      <dgm:prSet/>
      <dgm:spPr/>
      <dgm:t>
        <a:bodyPr/>
        <a:lstStyle/>
        <a:p>
          <a:endParaRPr lang="en-IN"/>
        </a:p>
      </dgm:t>
    </dgm:pt>
    <dgm:pt modelId="{21100CB3-C06D-47E6-8BB4-C7B10050BA35}">
      <dgm:prSet/>
      <dgm:spPr/>
      <dgm:t>
        <a:bodyPr/>
        <a:lstStyle/>
        <a:p>
          <a:r>
            <a:rPr lang="en-US" dirty="0"/>
            <a:t>Applicability</a:t>
          </a:r>
          <a:endParaRPr lang="en-IN" dirty="0"/>
        </a:p>
      </dgm:t>
    </dgm:pt>
    <dgm:pt modelId="{F3735FE5-B3E2-417C-BFC8-300DB993A1BD}" type="parTrans" cxnId="{AF2E630E-8EB0-49A0-A3EF-7114AA1F0C64}">
      <dgm:prSet/>
      <dgm:spPr/>
      <dgm:t>
        <a:bodyPr/>
        <a:lstStyle/>
        <a:p>
          <a:endParaRPr lang="en-IN"/>
        </a:p>
      </dgm:t>
    </dgm:pt>
    <dgm:pt modelId="{506D9EE4-5853-4A0C-B1BA-6ADAB7B4123D}" type="sibTrans" cxnId="{AF2E630E-8EB0-49A0-A3EF-7114AA1F0C64}">
      <dgm:prSet/>
      <dgm:spPr/>
      <dgm:t>
        <a:bodyPr/>
        <a:lstStyle/>
        <a:p>
          <a:endParaRPr lang="en-IN"/>
        </a:p>
      </dgm:t>
    </dgm:pt>
    <dgm:pt modelId="{4F776AB0-BF52-4358-A72B-4E010C8B60FE}">
      <dgm:prSet/>
      <dgm:spPr/>
      <dgm:t>
        <a:bodyPr/>
        <a:lstStyle/>
        <a:p>
          <a:r>
            <a:rPr lang="en-US"/>
            <a:t>ITC:</a:t>
          </a:r>
          <a:endParaRPr lang="en-IN"/>
        </a:p>
      </dgm:t>
    </dgm:pt>
    <dgm:pt modelId="{6A8ED72C-2099-4AE6-9F31-EA60FB1F1A27}" type="parTrans" cxnId="{72D09657-0A2A-4FC3-9F7B-79DFB4C7DFF1}">
      <dgm:prSet/>
      <dgm:spPr/>
      <dgm:t>
        <a:bodyPr/>
        <a:lstStyle/>
        <a:p>
          <a:endParaRPr lang="en-IN"/>
        </a:p>
      </dgm:t>
    </dgm:pt>
    <dgm:pt modelId="{304B0394-908D-4D19-A22D-78AE4BDCD77E}" type="sibTrans" cxnId="{72D09657-0A2A-4FC3-9F7B-79DFB4C7DFF1}">
      <dgm:prSet/>
      <dgm:spPr/>
      <dgm:t>
        <a:bodyPr/>
        <a:lstStyle/>
        <a:p>
          <a:endParaRPr lang="en-IN"/>
        </a:p>
      </dgm:t>
    </dgm:pt>
    <dgm:pt modelId="{AF701F57-681C-4FB5-A288-7ADCD8686725}">
      <dgm:prSet custT="1"/>
      <dgm:spPr/>
      <dgm:t>
        <a:bodyPr/>
        <a:lstStyle/>
        <a:p>
          <a:r>
            <a:rPr lang="en-US" sz="1600" b="1" dirty="0"/>
            <a:t>No ITC  </a:t>
          </a:r>
          <a:r>
            <a:rPr lang="en-US" sz="1600" dirty="0"/>
            <a:t>on the future purchases</a:t>
          </a:r>
          <a:endParaRPr lang="en-IN" sz="1600" dirty="0"/>
        </a:p>
      </dgm:t>
    </dgm:pt>
    <dgm:pt modelId="{F3949B2A-555E-44BD-A1D4-D72B44689FE3}" type="parTrans" cxnId="{A6393797-F1B8-458A-BEB1-66478543D8CC}">
      <dgm:prSet/>
      <dgm:spPr/>
      <dgm:t>
        <a:bodyPr/>
        <a:lstStyle/>
        <a:p>
          <a:endParaRPr lang="en-IN"/>
        </a:p>
      </dgm:t>
    </dgm:pt>
    <dgm:pt modelId="{C1B70C9A-F496-4317-A5B5-46BC0E018ADF}" type="sibTrans" cxnId="{A6393797-F1B8-458A-BEB1-66478543D8CC}">
      <dgm:prSet/>
      <dgm:spPr/>
      <dgm:t>
        <a:bodyPr/>
        <a:lstStyle/>
        <a:p>
          <a:endParaRPr lang="en-IN"/>
        </a:p>
      </dgm:t>
    </dgm:pt>
    <dgm:pt modelId="{B4B7A555-C65F-478B-B1F0-9169C97CC5C9}">
      <dgm:prSet custT="1"/>
      <dgm:spPr/>
      <dgm:t>
        <a:bodyPr/>
        <a:lstStyle/>
        <a:p>
          <a:r>
            <a:rPr lang="en-US" sz="1600" b="1" dirty="0"/>
            <a:t>Report ITC </a:t>
          </a:r>
          <a:r>
            <a:rPr lang="en-US" sz="1600" dirty="0"/>
            <a:t>not availed as ineligible credit in GSTR-3B [No. 4 (D)(2)] </a:t>
          </a:r>
          <a:endParaRPr lang="en-IN" sz="1600" dirty="0"/>
        </a:p>
      </dgm:t>
    </dgm:pt>
    <dgm:pt modelId="{1F9C7C98-A903-47E5-A9A9-36C4EF4EEDCE}" type="parTrans" cxnId="{0AC3FC71-C21E-4A68-84CE-23C9FE454399}">
      <dgm:prSet/>
      <dgm:spPr/>
      <dgm:t>
        <a:bodyPr/>
        <a:lstStyle/>
        <a:p>
          <a:endParaRPr lang="en-IN"/>
        </a:p>
      </dgm:t>
    </dgm:pt>
    <dgm:pt modelId="{5AF24860-1F0C-44A9-9F0A-C1F7EDC8C7BC}" type="sibTrans" cxnId="{0AC3FC71-C21E-4A68-84CE-23C9FE454399}">
      <dgm:prSet/>
      <dgm:spPr/>
      <dgm:t>
        <a:bodyPr/>
        <a:lstStyle/>
        <a:p>
          <a:endParaRPr lang="en-IN"/>
        </a:p>
      </dgm:t>
    </dgm:pt>
    <dgm:pt modelId="{FDE08B7B-8116-48D4-B047-2C34332ED571}">
      <dgm:prSet custT="1"/>
      <dgm:spPr/>
      <dgm:t>
        <a:bodyPr/>
        <a:lstStyle/>
        <a:p>
          <a:r>
            <a:rPr lang="en-US" sz="1600" b="1" dirty="0"/>
            <a:t>Reversal</a:t>
          </a:r>
          <a:r>
            <a:rPr lang="en-US" sz="1600" dirty="0"/>
            <a:t>/</a:t>
          </a:r>
          <a:r>
            <a:rPr lang="en-US" sz="1600" dirty="0" err="1"/>
            <a:t>availment</a:t>
          </a:r>
          <a:r>
            <a:rPr lang="en-US" sz="1600" dirty="0"/>
            <a:t> of Excess ITC as on 31</a:t>
          </a:r>
          <a:r>
            <a:rPr lang="en-US" sz="1600" baseline="30000" dirty="0"/>
            <a:t>st</a:t>
          </a:r>
          <a:r>
            <a:rPr lang="en-US" sz="1600" dirty="0"/>
            <a:t> March 2019 as per </a:t>
          </a:r>
          <a:r>
            <a:rPr lang="en-US" sz="1500" dirty="0"/>
            <a:t>(</a:t>
          </a:r>
          <a:r>
            <a:rPr lang="en-US" sz="1200" i="1" dirty="0"/>
            <a:t>Annexure I in the case of REP other than RREP and in Annexure II in the case of RREP)</a:t>
          </a:r>
          <a:endParaRPr lang="en-IN" sz="1500" dirty="0"/>
        </a:p>
      </dgm:t>
    </dgm:pt>
    <dgm:pt modelId="{30281987-7EA3-42BE-95EF-EBB56DB2EA3B}" type="parTrans" cxnId="{2BD1A3DC-A369-4376-81E9-257576E9399F}">
      <dgm:prSet/>
      <dgm:spPr/>
      <dgm:t>
        <a:bodyPr/>
        <a:lstStyle/>
        <a:p>
          <a:endParaRPr lang="en-IN"/>
        </a:p>
      </dgm:t>
    </dgm:pt>
    <dgm:pt modelId="{5E4A1543-66A7-4A5C-A7B0-F72A23729944}" type="sibTrans" cxnId="{2BD1A3DC-A369-4376-81E9-257576E9399F}">
      <dgm:prSet/>
      <dgm:spPr/>
      <dgm:t>
        <a:bodyPr/>
        <a:lstStyle/>
        <a:p>
          <a:endParaRPr lang="en-IN"/>
        </a:p>
      </dgm:t>
    </dgm:pt>
    <dgm:pt modelId="{50BFFD8F-FBB0-4767-B8C5-76CF07DD3ED9}">
      <dgm:prSet/>
      <dgm:spPr/>
      <dgm:t>
        <a:bodyPr/>
        <a:lstStyle/>
        <a:p>
          <a:r>
            <a:rPr lang="en-US" dirty="0"/>
            <a:t>JDA TAX :</a:t>
          </a:r>
          <a:endParaRPr lang="en-IN" dirty="0"/>
        </a:p>
      </dgm:t>
    </dgm:pt>
    <dgm:pt modelId="{B1EC60F8-9FC8-4934-8934-71E916A88AD9}" type="parTrans" cxnId="{55C422B6-ACDE-4825-AA51-02D5337E90A9}">
      <dgm:prSet/>
      <dgm:spPr/>
      <dgm:t>
        <a:bodyPr/>
        <a:lstStyle/>
        <a:p>
          <a:endParaRPr lang="en-IN"/>
        </a:p>
      </dgm:t>
    </dgm:pt>
    <dgm:pt modelId="{93096028-8AA9-4D8F-AA23-7EA0A79F6D4C}" type="sibTrans" cxnId="{55C422B6-ACDE-4825-AA51-02D5337E90A9}">
      <dgm:prSet/>
      <dgm:spPr/>
      <dgm:t>
        <a:bodyPr/>
        <a:lstStyle/>
        <a:p>
          <a:endParaRPr lang="en-IN"/>
        </a:p>
      </dgm:t>
    </dgm:pt>
    <dgm:pt modelId="{7F45D89F-E6D8-4E82-AEF3-C738AF26DA53}">
      <dgm:prSet custT="1"/>
      <dgm:spPr/>
      <dgm:t>
        <a:bodyPr/>
        <a:lstStyle/>
        <a:p>
          <a:pPr>
            <a:buFont typeface="Arial" panose="020B0604020202020204" pitchFamily="34" charset="0"/>
            <a:buNone/>
          </a:pPr>
          <a:r>
            <a:rPr lang="en-US" sz="1800" dirty="0"/>
            <a:t>Paying of GST is only in </a:t>
          </a:r>
          <a:r>
            <a:rPr lang="en-US" sz="1800" b="1" dirty="0"/>
            <a:t>cash </a:t>
          </a:r>
        </a:p>
        <a:p>
          <a:pPr>
            <a:buNone/>
          </a:pPr>
          <a:r>
            <a:rPr lang="en-US" sz="1800" dirty="0"/>
            <a:t>ITC not permitted</a:t>
          </a:r>
          <a:endParaRPr lang="en-IN" sz="1800" dirty="0"/>
        </a:p>
      </dgm:t>
    </dgm:pt>
    <dgm:pt modelId="{D7592B01-4D6C-4192-AA01-485D07E90FD8}" type="parTrans" cxnId="{0FE115A0-22CE-43C7-918B-5726393B4669}">
      <dgm:prSet/>
      <dgm:spPr/>
      <dgm:t>
        <a:bodyPr/>
        <a:lstStyle/>
        <a:p>
          <a:endParaRPr lang="en-IN"/>
        </a:p>
      </dgm:t>
    </dgm:pt>
    <dgm:pt modelId="{29D202BA-44FE-43B8-851F-24AE5E6324FE}" type="sibTrans" cxnId="{0FE115A0-22CE-43C7-918B-5726393B4669}">
      <dgm:prSet/>
      <dgm:spPr/>
      <dgm:t>
        <a:bodyPr/>
        <a:lstStyle/>
        <a:p>
          <a:endParaRPr lang="en-IN"/>
        </a:p>
      </dgm:t>
    </dgm:pt>
    <dgm:pt modelId="{A04DD7C1-7DF7-484B-9D42-9C4FB44FD106}">
      <dgm:prSet custT="1"/>
      <dgm:spPr/>
      <dgm:t>
        <a:bodyPr/>
        <a:lstStyle/>
        <a:p>
          <a:r>
            <a:rPr lang="en-US" sz="1800" b="1" dirty="0"/>
            <a:t>Residential</a:t>
          </a:r>
          <a:r>
            <a:rPr lang="en-US" sz="1800" dirty="0"/>
            <a:t> Real Estate Projects </a:t>
          </a:r>
          <a:endParaRPr lang="en-IN" sz="1800" dirty="0"/>
        </a:p>
      </dgm:t>
    </dgm:pt>
    <dgm:pt modelId="{4184FA83-C013-4D50-B7CB-5DB99D8331BC}" type="parTrans" cxnId="{F5D32EE7-AE83-4A6C-B834-D69D0C51016E}">
      <dgm:prSet/>
      <dgm:spPr/>
      <dgm:t>
        <a:bodyPr/>
        <a:lstStyle/>
        <a:p>
          <a:endParaRPr lang="en-IN"/>
        </a:p>
      </dgm:t>
    </dgm:pt>
    <dgm:pt modelId="{64B6B640-AB11-48A1-A22C-1164D6504E04}" type="sibTrans" cxnId="{F5D32EE7-AE83-4A6C-B834-D69D0C51016E}">
      <dgm:prSet/>
      <dgm:spPr/>
      <dgm:t>
        <a:bodyPr/>
        <a:lstStyle/>
        <a:p>
          <a:endParaRPr lang="en-IN"/>
        </a:p>
      </dgm:t>
    </dgm:pt>
    <dgm:pt modelId="{1F57A209-9279-43A6-BEF5-12139ED8830E}">
      <dgm:prSet custT="1"/>
      <dgm:spPr/>
      <dgm:t>
        <a:bodyPr/>
        <a:lstStyle/>
        <a:p>
          <a:r>
            <a:rPr lang="en-US" sz="1800" dirty="0"/>
            <a:t>Tax on </a:t>
          </a:r>
          <a:r>
            <a:rPr lang="en-US" sz="1800" b="1" dirty="0"/>
            <a:t>Development Rights </a:t>
          </a:r>
          <a:r>
            <a:rPr lang="en-US" sz="1800" dirty="0"/>
            <a:t>to be paid by Builder on RCM basis.</a:t>
          </a:r>
          <a:endParaRPr lang="en-IN" sz="1800" dirty="0"/>
        </a:p>
      </dgm:t>
    </dgm:pt>
    <dgm:pt modelId="{DFC13BE4-DD67-413D-BD56-4A58EFCA5125}" type="parTrans" cxnId="{D2C0E9DA-45A2-4EE9-BFAC-69B15B482EB2}">
      <dgm:prSet/>
      <dgm:spPr/>
      <dgm:t>
        <a:bodyPr/>
        <a:lstStyle/>
        <a:p>
          <a:endParaRPr lang="en-IN"/>
        </a:p>
      </dgm:t>
    </dgm:pt>
    <dgm:pt modelId="{394E9A4E-124F-4031-B732-ABD0D0A82AFD}" type="sibTrans" cxnId="{D2C0E9DA-45A2-4EE9-BFAC-69B15B482EB2}">
      <dgm:prSet/>
      <dgm:spPr/>
      <dgm:t>
        <a:bodyPr/>
        <a:lstStyle/>
        <a:p>
          <a:endParaRPr lang="en-IN"/>
        </a:p>
      </dgm:t>
    </dgm:pt>
    <dgm:pt modelId="{7A30F83E-C5C4-42E0-81EA-B24FFA581476}" type="pres">
      <dgm:prSet presAssocID="{D1AFC1BF-E68D-467B-AFB7-28564BFA0A4E}" presName="Name0" presStyleCnt="0">
        <dgm:presLayoutVars>
          <dgm:chMax val="5"/>
          <dgm:chPref val="5"/>
          <dgm:dir/>
          <dgm:animLvl val="lvl"/>
        </dgm:presLayoutVars>
      </dgm:prSet>
      <dgm:spPr/>
    </dgm:pt>
    <dgm:pt modelId="{7359097F-A3C0-43E6-B57A-3ACBA74836BA}" type="pres">
      <dgm:prSet presAssocID="{2CF44518-0FBF-42C7-90E4-B3E842CA3A20}" presName="parentText1" presStyleLbl="node1" presStyleIdx="0" presStyleCnt="4">
        <dgm:presLayoutVars>
          <dgm:chMax/>
          <dgm:chPref val="3"/>
          <dgm:bulletEnabled val="1"/>
        </dgm:presLayoutVars>
      </dgm:prSet>
      <dgm:spPr/>
    </dgm:pt>
    <dgm:pt modelId="{DB4E0769-510D-4433-BFF7-809E5FAD0C8D}" type="pres">
      <dgm:prSet presAssocID="{2CF44518-0FBF-42C7-90E4-B3E842CA3A20}" presName="childText1" presStyleLbl="solidAlignAcc1" presStyleIdx="0" presStyleCnt="4" custLinFactNeighborY="-1560">
        <dgm:presLayoutVars>
          <dgm:chMax val="0"/>
          <dgm:chPref val="0"/>
          <dgm:bulletEnabled val="1"/>
        </dgm:presLayoutVars>
      </dgm:prSet>
      <dgm:spPr/>
    </dgm:pt>
    <dgm:pt modelId="{C824549C-8C5D-43C7-8834-068C6724DC35}" type="pres">
      <dgm:prSet presAssocID="{21100CB3-C06D-47E6-8BB4-C7B10050BA35}" presName="parentText2" presStyleLbl="node1" presStyleIdx="1" presStyleCnt="4">
        <dgm:presLayoutVars>
          <dgm:chMax/>
          <dgm:chPref val="3"/>
          <dgm:bulletEnabled val="1"/>
        </dgm:presLayoutVars>
      </dgm:prSet>
      <dgm:spPr/>
    </dgm:pt>
    <dgm:pt modelId="{56EAE2A9-EF16-44B6-8345-761A3D031ECE}" type="pres">
      <dgm:prSet presAssocID="{21100CB3-C06D-47E6-8BB4-C7B10050BA35}" presName="childText2" presStyleLbl="solidAlignAcc1" presStyleIdx="1" presStyleCnt="4" custLinFactNeighborY="-1600">
        <dgm:presLayoutVars>
          <dgm:chMax val="0"/>
          <dgm:chPref val="0"/>
          <dgm:bulletEnabled val="1"/>
        </dgm:presLayoutVars>
      </dgm:prSet>
      <dgm:spPr/>
    </dgm:pt>
    <dgm:pt modelId="{83C9CE46-C448-4008-82A7-6D95206E1691}" type="pres">
      <dgm:prSet presAssocID="{4F776AB0-BF52-4358-A72B-4E010C8B60FE}" presName="parentText3" presStyleLbl="node1" presStyleIdx="2" presStyleCnt="4">
        <dgm:presLayoutVars>
          <dgm:chMax/>
          <dgm:chPref val="3"/>
          <dgm:bulletEnabled val="1"/>
        </dgm:presLayoutVars>
      </dgm:prSet>
      <dgm:spPr/>
    </dgm:pt>
    <dgm:pt modelId="{96FB1297-A27F-493E-B3C5-091D0CF7B8F6}" type="pres">
      <dgm:prSet presAssocID="{4F776AB0-BF52-4358-A72B-4E010C8B60FE}" presName="childText3" presStyleLbl="solidAlignAcc1" presStyleIdx="2" presStyleCnt="4" custScaleY="119855" custLinFactNeighborX="-475" custLinFactNeighborY="6168">
        <dgm:presLayoutVars>
          <dgm:chMax val="0"/>
          <dgm:chPref val="0"/>
          <dgm:bulletEnabled val="1"/>
        </dgm:presLayoutVars>
      </dgm:prSet>
      <dgm:spPr/>
    </dgm:pt>
    <dgm:pt modelId="{8966A9F8-F4D6-491A-A0F3-DE8119493BBB}" type="pres">
      <dgm:prSet presAssocID="{50BFFD8F-FBB0-4767-B8C5-76CF07DD3ED9}" presName="parentText4" presStyleLbl="node1" presStyleIdx="3" presStyleCnt="4">
        <dgm:presLayoutVars>
          <dgm:chMax/>
          <dgm:chPref val="3"/>
          <dgm:bulletEnabled val="1"/>
        </dgm:presLayoutVars>
      </dgm:prSet>
      <dgm:spPr/>
    </dgm:pt>
    <dgm:pt modelId="{831889C5-299F-4D8C-BE56-483FA1ABB344}" type="pres">
      <dgm:prSet presAssocID="{50BFFD8F-FBB0-4767-B8C5-76CF07DD3ED9}" presName="childText4" presStyleLbl="solidAlignAcc1" presStyleIdx="3" presStyleCnt="4" custLinFactNeighborX="414" custLinFactNeighborY="-2339">
        <dgm:presLayoutVars>
          <dgm:chMax val="0"/>
          <dgm:chPref val="0"/>
          <dgm:bulletEnabled val="1"/>
        </dgm:presLayoutVars>
      </dgm:prSet>
      <dgm:spPr/>
    </dgm:pt>
  </dgm:ptLst>
  <dgm:cxnLst>
    <dgm:cxn modelId="{AF2E630E-8EB0-49A0-A3EF-7114AA1F0C64}" srcId="{D1AFC1BF-E68D-467B-AFB7-28564BFA0A4E}" destId="{21100CB3-C06D-47E6-8BB4-C7B10050BA35}" srcOrd="1" destOrd="0" parTransId="{F3735FE5-B3E2-417C-BFC8-300DB993A1BD}" sibTransId="{506D9EE4-5853-4A0C-B1BA-6ADAB7B4123D}"/>
    <dgm:cxn modelId="{0137460F-85D9-4553-86ED-EBBE0122F28A}" type="presOf" srcId="{2CF44518-0FBF-42C7-90E4-B3E842CA3A20}" destId="{7359097F-A3C0-43E6-B57A-3ACBA74836BA}" srcOrd="0" destOrd="0" presId="urn:microsoft.com/office/officeart/2009/3/layout/IncreasingArrowsProcess"/>
    <dgm:cxn modelId="{2841181E-5950-458F-8D10-3CE1925D1FE2}" type="presOf" srcId="{B4B7A555-C65F-478B-B1F0-9169C97CC5C9}" destId="{96FB1297-A27F-493E-B3C5-091D0CF7B8F6}" srcOrd="0" destOrd="1" presId="urn:microsoft.com/office/officeart/2009/3/layout/IncreasingArrowsProcess"/>
    <dgm:cxn modelId="{3AB73C20-C6BA-4CDD-B8D2-C4A50526D8A2}" type="presOf" srcId="{AF701F57-681C-4FB5-A288-7ADCD8686725}" destId="{96FB1297-A27F-493E-B3C5-091D0CF7B8F6}" srcOrd="0" destOrd="0" presId="urn:microsoft.com/office/officeart/2009/3/layout/IncreasingArrowsProcess"/>
    <dgm:cxn modelId="{41D7703D-FE4F-465F-A27D-813448EE11EF}" type="presOf" srcId="{21100CB3-C06D-47E6-8BB4-C7B10050BA35}" destId="{C824549C-8C5D-43C7-8834-068C6724DC35}" srcOrd="0" destOrd="0" presId="urn:microsoft.com/office/officeart/2009/3/layout/IncreasingArrowsProcess"/>
    <dgm:cxn modelId="{C95F665E-26E6-4987-8CA6-306D8967ED72}" type="presOf" srcId="{D1AFC1BF-E68D-467B-AFB7-28564BFA0A4E}" destId="{7A30F83E-C5C4-42E0-81EA-B24FFA581476}" srcOrd="0" destOrd="0" presId="urn:microsoft.com/office/officeart/2009/3/layout/IncreasingArrowsProcess"/>
    <dgm:cxn modelId="{A2FB7C4C-8F8A-477B-A2D3-DB2DF46B125A}" type="presOf" srcId="{FDE08B7B-8116-48D4-B047-2C34332ED571}" destId="{96FB1297-A27F-493E-B3C5-091D0CF7B8F6}" srcOrd="0" destOrd="2" presId="urn:microsoft.com/office/officeart/2009/3/layout/IncreasingArrowsProcess"/>
    <dgm:cxn modelId="{0AC3FC71-C21E-4A68-84CE-23C9FE454399}" srcId="{4F776AB0-BF52-4358-A72B-4E010C8B60FE}" destId="{B4B7A555-C65F-478B-B1F0-9169C97CC5C9}" srcOrd="1" destOrd="0" parTransId="{1F9C7C98-A903-47E5-A9A9-36C4EF4EEDCE}" sibTransId="{5AF24860-1F0C-44A9-9F0A-C1F7EDC8C7BC}"/>
    <dgm:cxn modelId="{72D09657-0A2A-4FC3-9F7B-79DFB4C7DFF1}" srcId="{D1AFC1BF-E68D-467B-AFB7-28564BFA0A4E}" destId="{4F776AB0-BF52-4358-A72B-4E010C8B60FE}" srcOrd="2" destOrd="0" parTransId="{6A8ED72C-2099-4AE6-9F31-EA60FB1F1A27}" sibTransId="{304B0394-908D-4D19-A22D-78AE4BDCD77E}"/>
    <dgm:cxn modelId="{F2EE7B86-A73F-4219-B2E8-B2721C4D0B5B}" type="presOf" srcId="{1F57A209-9279-43A6-BEF5-12139ED8830E}" destId="{831889C5-299F-4D8C-BE56-483FA1ABB344}" srcOrd="0" destOrd="0" presId="urn:microsoft.com/office/officeart/2009/3/layout/IncreasingArrowsProcess"/>
    <dgm:cxn modelId="{1ECC4392-5946-48FE-A4A5-A5E8B4EF3463}" type="presOf" srcId="{7F45D89F-E6D8-4E82-AEF3-C738AF26DA53}" destId="{DB4E0769-510D-4433-BFF7-809E5FAD0C8D}" srcOrd="0" destOrd="0" presId="urn:microsoft.com/office/officeart/2009/3/layout/IncreasingArrowsProcess"/>
    <dgm:cxn modelId="{A6393797-F1B8-458A-BEB1-66478543D8CC}" srcId="{4F776AB0-BF52-4358-A72B-4E010C8B60FE}" destId="{AF701F57-681C-4FB5-A288-7ADCD8686725}" srcOrd="0" destOrd="0" parTransId="{F3949B2A-555E-44BD-A1D4-D72B44689FE3}" sibTransId="{C1B70C9A-F496-4317-A5B5-46BC0E018ADF}"/>
    <dgm:cxn modelId="{0FE115A0-22CE-43C7-918B-5726393B4669}" srcId="{2CF44518-0FBF-42C7-90E4-B3E842CA3A20}" destId="{7F45D89F-E6D8-4E82-AEF3-C738AF26DA53}" srcOrd="0" destOrd="0" parTransId="{D7592B01-4D6C-4192-AA01-485D07E90FD8}" sibTransId="{29D202BA-44FE-43B8-851F-24AE5E6324FE}"/>
    <dgm:cxn modelId="{27778AA2-1E51-4C1C-B891-4E258D48DC2C}" type="presOf" srcId="{4F776AB0-BF52-4358-A72B-4E010C8B60FE}" destId="{83C9CE46-C448-4008-82A7-6D95206E1691}" srcOrd="0" destOrd="0" presId="urn:microsoft.com/office/officeart/2009/3/layout/IncreasingArrowsProcess"/>
    <dgm:cxn modelId="{79B6EFA4-2B27-47B2-BED0-ACCEAD9AA832}" type="presOf" srcId="{A04DD7C1-7DF7-484B-9D42-9C4FB44FD106}" destId="{56EAE2A9-EF16-44B6-8345-761A3D031ECE}" srcOrd="0" destOrd="0" presId="urn:microsoft.com/office/officeart/2009/3/layout/IncreasingArrowsProcess"/>
    <dgm:cxn modelId="{55C422B6-ACDE-4825-AA51-02D5337E90A9}" srcId="{D1AFC1BF-E68D-467B-AFB7-28564BFA0A4E}" destId="{50BFFD8F-FBB0-4767-B8C5-76CF07DD3ED9}" srcOrd="3" destOrd="0" parTransId="{B1EC60F8-9FC8-4934-8934-71E916A88AD9}" sibTransId="{93096028-8AA9-4D8F-AA23-7EA0A79F6D4C}"/>
    <dgm:cxn modelId="{88F0F8BF-4FD4-4FFA-B9A2-B40657567AA3}" srcId="{D1AFC1BF-E68D-467B-AFB7-28564BFA0A4E}" destId="{2CF44518-0FBF-42C7-90E4-B3E842CA3A20}" srcOrd="0" destOrd="0" parTransId="{D63F37E0-9C29-42B2-873A-7CC3BFC9BB60}" sibTransId="{5B7D5BF0-3E62-463F-B736-500BE652E11D}"/>
    <dgm:cxn modelId="{D2C0E9DA-45A2-4EE9-BFAC-69B15B482EB2}" srcId="{50BFFD8F-FBB0-4767-B8C5-76CF07DD3ED9}" destId="{1F57A209-9279-43A6-BEF5-12139ED8830E}" srcOrd="0" destOrd="0" parTransId="{DFC13BE4-DD67-413D-BD56-4A58EFCA5125}" sibTransId="{394E9A4E-124F-4031-B732-ABD0D0A82AFD}"/>
    <dgm:cxn modelId="{2BD1A3DC-A369-4376-81E9-257576E9399F}" srcId="{4F776AB0-BF52-4358-A72B-4E010C8B60FE}" destId="{FDE08B7B-8116-48D4-B047-2C34332ED571}" srcOrd="2" destOrd="0" parTransId="{30281987-7EA3-42BE-95EF-EBB56DB2EA3B}" sibTransId="{5E4A1543-66A7-4A5C-A7B0-F72A23729944}"/>
    <dgm:cxn modelId="{F5D32EE7-AE83-4A6C-B834-D69D0C51016E}" srcId="{21100CB3-C06D-47E6-8BB4-C7B10050BA35}" destId="{A04DD7C1-7DF7-484B-9D42-9C4FB44FD106}" srcOrd="0" destOrd="0" parTransId="{4184FA83-C013-4D50-B7CB-5DB99D8331BC}" sibTransId="{64B6B640-AB11-48A1-A22C-1164D6504E04}"/>
    <dgm:cxn modelId="{46E5E2F0-4C7F-4BDA-A296-E1049ACBAD5A}" type="presOf" srcId="{50BFFD8F-FBB0-4767-B8C5-76CF07DD3ED9}" destId="{8966A9F8-F4D6-491A-A0F3-DE8119493BBB}" srcOrd="0" destOrd="0" presId="urn:microsoft.com/office/officeart/2009/3/layout/IncreasingArrowsProcess"/>
    <dgm:cxn modelId="{D92B08B9-C9F3-4495-BF4C-F95D29E9402E}" type="presParOf" srcId="{7A30F83E-C5C4-42E0-81EA-B24FFA581476}" destId="{7359097F-A3C0-43E6-B57A-3ACBA74836BA}" srcOrd="0" destOrd="0" presId="urn:microsoft.com/office/officeart/2009/3/layout/IncreasingArrowsProcess"/>
    <dgm:cxn modelId="{87E399E8-C094-4137-A406-D2FF8ED517B0}" type="presParOf" srcId="{7A30F83E-C5C4-42E0-81EA-B24FFA581476}" destId="{DB4E0769-510D-4433-BFF7-809E5FAD0C8D}" srcOrd="1" destOrd="0" presId="urn:microsoft.com/office/officeart/2009/3/layout/IncreasingArrowsProcess"/>
    <dgm:cxn modelId="{C82D01D5-BF3E-49E0-AE15-8F30FA4A925F}" type="presParOf" srcId="{7A30F83E-C5C4-42E0-81EA-B24FFA581476}" destId="{C824549C-8C5D-43C7-8834-068C6724DC35}" srcOrd="2" destOrd="0" presId="urn:microsoft.com/office/officeart/2009/3/layout/IncreasingArrowsProcess"/>
    <dgm:cxn modelId="{2B400B78-B655-4970-B537-85201BE596AF}" type="presParOf" srcId="{7A30F83E-C5C4-42E0-81EA-B24FFA581476}" destId="{56EAE2A9-EF16-44B6-8345-761A3D031ECE}" srcOrd="3" destOrd="0" presId="urn:microsoft.com/office/officeart/2009/3/layout/IncreasingArrowsProcess"/>
    <dgm:cxn modelId="{8677911D-A881-4458-9587-543FBFB8AE9D}" type="presParOf" srcId="{7A30F83E-C5C4-42E0-81EA-B24FFA581476}" destId="{83C9CE46-C448-4008-82A7-6D95206E1691}" srcOrd="4" destOrd="0" presId="urn:microsoft.com/office/officeart/2009/3/layout/IncreasingArrowsProcess"/>
    <dgm:cxn modelId="{585B1A67-7B37-4EED-B710-5F40B0B409B0}" type="presParOf" srcId="{7A30F83E-C5C4-42E0-81EA-B24FFA581476}" destId="{96FB1297-A27F-493E-B3C5-091D0CF7B8F6}" srcOrd="5" destOrd="0" presId="urn:microsoft.com/office/officeart/2009/3/layout/IncreasingArrowsProcess"/>
    <dgm:cxn modelId="{F6AEF239-D5D8-4717-8A39-DB9A7D195F08}" type="presParOf" srcId="{7A30F83E-C5C4-42E0-81EA-B24FFA581476}" destId="{8966A9F8-F4D6-491A-A0F3-DE8119493BBB}" srcOrd="6" destOrd="0" presId="urn:microsoft.com/office/officeart/2009/3/layout/IncreasingArrowsProcess"/>
    <dgm:cxn modelId="{5C316CF2-82B2-462E-AE8C-F0C20B1F922A}" type="presParOf" srcId="{7A30F83E-C5C4-42E0-81EA-B24FFA581476}" destId="{831889C5-299F-4D8C-BE56-483FA1ABB344}" srcOrd="7"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12EA9E-CF3C-4EED-9991-FA5EB837CFE1}"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IN"/>
        </a:p>
      </dgm:t>
    </dgm:pt>
    <dgm:pt modelId="{93F9218D-DD52-4327-885F-0A82815D548A}">
      <dgm:prSet/>
      <dgm:spPr/>
      <dgm:t>
        <a:bodyPr/>
        <a:lstStyle/>
        <a:p>
          <a:r>
            <a:rPr lang="en-US" dirty="0"/>
            <a:t>‘</a:t>
          </a:r>
          <a:r>
            <a:rPr lang="en-US" b="1" dirty="0"/>
            <a:t>Excess URP Tax</a:t>
          </a:r>
          <a:r>
            <a:rPr lang="en-US" dirty="0"/>
            <a:t>’ - RCM u/s 9(4) for Purchases from Unregistered Persons</a:t>
          </a:r>
          <a:endParaRPr lang="en-IN" dirty="0"/>
        </a:p>
      </dgm:t>
    </dgm:pt>
    <dgm:pt modelId="{B8170BFB-E38C-4418-BD5D-F594A7F68040}" type="parTrans" cxnId="{5EE91B57-EA49-4B8E-881A-702B6AE197FB}">
      <dgm:prSet/>
      <dgm:spPr/>
      <dgm:t>
        <a:bodyPr/>
        <a:lstStyle/>
        <a:p>
          <a:endParaRPr lang="en-IN"/>
        </a:p>
      </dgm:t>
    </dgm:pt>
    <dgm:pt modelId="{7EBF8F22-153F-4AF7-891F-6FCE3EDFC24D}" type="sibTrans" cxnId="{5EE91B57-EA49-4B8E-881A-702B6AE197FB}">
      <dgm:prSet/>
      <dgm:spPr/>
      <dgm:t>
        <a:bodyPr/>
        <a:lstStyle/>
        <a:p>
          <a:endParaRPr lang="en-IN"/>
        </a:p>
      </dgm:t>
    </dgm:pt>
    <dgm:pt modelId="{C91754E0-6659-4640-9EF3-DF32759EBE2A}">
      <dgm:prSet custT="1"/>
      <dgm:spPr/>
      <dgm:t>
        <a:bodyPr/>
        <a:lstStyle/>
        <a:p>
          <a:pPr>
            <a:buNone/>
          </a:pPr>
          <a:r>
            <a:rPr lang="en-US" sz="2000" dirty="0"/>
            <a:t>1) Procure</a:t>
          </a:r>
          <a:r>
            <a:rPr lang="en-US" sz="2000" b="1" dirty="0"/>
            <a:t> 80% </a:t>
          </a:r>
          <a:r>
            <a:rPr lang="en-US" sz="2000" dirty="0"/>
            <a:t>inputs and input services from registered vendors other than </a:t>
          </a:r>
          <a:r>
            <a:rPr lang="en-US" sz="2000" b="0" i="1" dirty="0"/>
            <a:t>TDR, long term lease premium, salami, FSI , electricity, high speed diesel, motor spirit, natural gas</a:t>
          </a:r>
          <a:endParaRPr lang="en-IN" sz="2000" b="0" i="1" dirty="0"/>
        </a:p>
      </dgm:t>
    </dgm:pt>
    <dgm:pt modelId="{049DE803-BC7E-46D0-97EB-E64833227A11}" type="parTrans" cxnId="{83DBB22B-C863-4596-B6D9-40414CEAF4F9}">
      <dgm:prSet/>
      <dgm:spPr/>
      <dgm:t>
        <a:bodyPr/>
        <a:lstStyle/>
        <a:p>
          <a:endParaRPr lang="en-IN"/>
        </a:p>
      </dgm:t>
    </dgm:pt>
    <dgm:pt modelId="{2F2320EC-23EA-4883-ABFF-74CF61CCD1F7}" type="sibTrans" cxnId="{83DBB22B-C863-4596-B6D9-40414CEAF4F9}">
      <dgm:prSet/>
      <dgm:spPr/>
      <dgm:t>
        <a:bodyPr/>
        <a:lstStyle/>
        <a:p>
          <a:endParaRPr lang="en-IN"/>
        </a:p>
      </dgm:t>
    </dgm:pt>
    <dgm:pt modelId="{98FCAEED-A08F-4858-97E2-BD0B3ED9D308}">
      <dgm:prSet custT="1"/>
      <dgm:spPr/>
      <dgm:t>
        <a:bodyPr/>
        <a:lstStyle/>
        <a:p>
          <a:pPr>
            <a:buNone/>
          </a:pPr>
          <a:endParaRPr lang="en-US" sz="2000" dirty="0"/>
        </a:p>
        <a:p>
          <a:pPr>
            <a:buNone/>
          </a:pPr>
          <a:r>
            <a:rPr lang="en-US" sz="2000" dirty="0"/>
            <a:t>3) </a:t>
          </a:r>
          <a:r>
            <a:rPr lang="en-US" sz="2000" b="1" dirty="0"/>
            <a:t>RCM Payments </a:t>
          </a:r>
          <a:r>
            <a:rPr lang="en-US" sz="2000" dirty="0"/>
            <a:t>- 9(3) deemed as Registered Purchase classified under 80% bucket</a:t>
          </a:r>
          <a:endParaRPr lang="en-IN" sz="2000" dirty="0"/>
        </a:p>
      </dgm:t>
    </dgm:pt>
    <dgm:pt modelId="{0769FCA8-738F-48E2-8123-D9996D52E91B}" type="parTrans" cxnId="{73569E08-1269-4A05-BA19-BADE80F58D44}">
      <dgm:prSet/>
      <dgm:spPr/>
      <dgm:t>
        <a:bodyPr/>
        <a:lstStyle/>
        <a:p>
          <a:endParaRPr lang="en-IN"/>
        </a:p>
      </dgm:t>
    </dgm:pt>
    <dgm:pt modelId="{1A96CB16-FC99-4E48-88AD-FA9AD90F5657}" type="sibTrans" cxnId="{73569E08-1269-4A05-BA19-BADE80F58D44}">
      <dgm:prSet/>
      <dgm:spPr/>
      <dgm:t>
        <a:bodyPr/>
        <a:lstStyle/>
        <a:p>
          <a:endParaRPr lang="en-IN"/>
        </a:p>
      </dgm:t>
    </dgm:pt>
    <dgm:pt modelId="{38EAF92B-544F-4CFF-B3E0-F185987CBB84}">
      <dgm:prSet custT="1"/>
      <dgm:spPr/>
      <dgm:t>
        <a:bodyPr/>
        <a:lstStyle/>
        <a:p>
          <a:pPr>
            <a:buNone/>
          </a:pPr>
          <a:endParaRPr lang="en-US" sz="2000" dirty="0"/>
        </a:p>
        <a:p>
          <a:pPr>
            <a:buNone/>
          </a:pPr>
          <a:r>
            <a:rPr lang="en-US" sz="2000" dirty="0"/>
            <a:t>4) Purchases &gt;20% from URP to be paid tax at 18%,</a:t>
          </a:r>
          <a:endParaRPr lang="en-IN" sz="2000" dirty="0"/>
        </a:p>
      </dgm:t>
    </dgm:pt>
    <dgm:pt modelId="{E12E9806-594F-4A0E-9DE5-59AC537E911E}" type="parTrans" cxnId="{9F442950-55F3-422A-9544-5B2778C6E078}">
      <dgm:prSet/>
      <dgm:spPr/>
      <dgm:t>
        <a:bodyPr/>
        <a:lstStyle/>
        <a:p>
          <a:endParaRPr lang="en-IN"/>
        </a:p>
      </dgm:t>
    </dgm:pt>
    <dgm:pt modelId="{45E28733-3038-40F3-BB5A-E4A216FAF4EC}" type="sibTrans" cxnId="{9F442950-55F3-422A-9544-5B2778C6E078}">
      <dgm:prSet/>
      <dgm:spPr/>
      <dgm:t>
        <a:bodyPr/>
        <a:lstStyle/>
        <a:p>
          <a:endParaRPr lang="en-IN"/>
        </a:p>
      </dgm:t>
    </dgm:pt>
    <dgm:pt modelId="{20F45447-6B35-4496-861A-004F704540EC}">
      <dgm:prSet custT="1"/>
      <dgm:spPr/>
      <dgm:t>
        <a:bodyPr/>
        <a:lstStyle/>
        <a:p>
          <a:pPr>
            <a:buNone/>
          </a:pPr>
          <a:endParaRPr lang="en-US" sz="2000" dirty="0"/>
        </a:p>
        <a:p>
          <a:pPr>
            <a:buNone/>
          </a:pPr>
          <a:r>
            <a:rPr lang="en-US" sz="2000" dirty="0"/>
            <a:t>5) CEMENT / CAPITAL GOODS Purchased from URP to be paid under RCM irrespective of % threshold on monthly basis at the applicable rates.(Currently 28% for cement)</a:t>
          </a:r>
          <a:endParaRPr lang="en-IN" sz="2000" dirty="0"/>
        </a:p>
      </dgm:t>
    </dgm:pt>
    <dgm:pt modelId="{F24101DD-F927-4EF4-96AD-81ADE5428CA6}" type="parTrans" cxnId="{4B8738F6-AE09-4EF5-8811-ED0E13B1F48C}">
      <dgm:prSet/>
      <dgm:spPr/>
      <dgm:t>
        <a:bodyPr/>
        <a:lstStyle/>
        <a:p>
          <a:endParaRPr lang="en-IN"/>
        </a:p>
      </dgm:t>
    </dgm:pt>
    <dgm:pt modelId="{47AFB275-1A9F-44F6-AA6A-18B4F7354FCC}" type="sibTrans" cxnId="{4B8738F6-AE09-4EF5-8811-ED0E13B1F48C}">
      <dgm:prSet/>
      <dgm:spPr/>
      <dgm:t>
        <a:bodyPr/>
        <a:lstStyle/>
        <a:p>
          <a:endParaRPr lang="en-IN"/>
        </a:p>
      </dgm:t>
    </dgm:pt>
    <dgm:pt modelId="{C0B329ED-8967-4D55-8EEB-30DEEBC8E989}">
      <dgm:prSet custT="1"/>
      <dgm:spPr/>
      <dgm:t>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2) Shortfall beyond 20% to be assessed and paid </a:t>
          </a:r>
          <a:r>
            <a:rPr lang="en-US" sz="2000" b="1" dirty="0" err="1"/>
            <a:t>projectwise</a:t>
          </a:r>
          <a:r>
            <a:rPr lang="en-US" sz="2000" dirty="0"/>
            <a:t> by </a:t>
          </a:r>
          <a:r>
            <a:rPr lang="en-US" sz="2000" b="1" dirty="0"/>
            <a:t>JUNE</a:t>
          </a:r>
          <a:r>
            <a:rPr lang="en-US" sz="2000" dirty="0"/>
            <a:t> of next Financial YEAR</a:t>
          </a:r>
          <a:endParaRPr lang="en-IN" sz="2000" dirty="0"/>
        </a:p>
      </dgm:t>
    </dgm:pt>
    <dgm:pt modelId="{A2DF91A8-78D3-4235-B2A3-386B52E19EC6}" type="parTrans" cxnId="{45B0A7BE-7505-4CD9-A323-A491355A983A}">
      <dgm:prSet/>
      <dgm:spPr/>
      <dgm:t>
        <a:bodyPr/>
        <a:lstStyle/>
        <a:p>
          <a:endParaRPr lang="en-IN"/>
        </a:p>
      </dgm:t>
    </dgm:pt>
    <dgm:pt modelId="{EF9873DA-4B0C-44DD-8AFA-E1F161298853}" type="sibTrans" cxnId="{45B0A7BE-7505-4CD9-A323-A491355A983A}">
      <dgm:prSet/>
      <dgm:spPr/>
      <dgm:t>
        <a:bodyPr/>
        <a:lstStyle/>
        <a:p>
          <a:endParaRPr lang="en-IN"/>
        </a:p>
      </dgm:t>
    </dgm:pt>
    <dgm:pt modelId="{56F416EE-14C1-4B1A-BF3A-114E361A5844}" type="pres">
      <dgm:prSet presAssocID="{6812EA9E-CF3C-4EED-9991-FA5EB837CFE1}" presName="Name0" presStyleCnt="0">
        <dgm:presLayoutVars>
          <dgm:chMax val="5"/>
          <dgm:chPref val="5"/>
          <dgm:dir/>
          <dgm:animLvl val="lvl"/>
        </dgm:presLayoutVars>
      </dgm:prSet>
      <dgm:spPr/>
    </dgm:pt>
    <dgm:pt modelId="{7EC40F69-929C-44D8-B9B2-BFBB01168066}" type="pres">
      <dgm:prSet presAssocID="{93F9218D-DD52-4327-885F-0A82815D548A}" presName="parentText1" presStyleLbl="node1" presStyleIdx="0" presStyleCnt="1" custScaleX="116672" custLinFactNeighborX="2714" custLinFactNeighborY="3465">
        <dgm:presLayoutVars>
          <dgm:chMax/>
          <dgm:chPref val="3"/>
          <dgm:bulletEnabled val="1"/>
        </dgm:presLayoutVars>
      </dgm:prSet>
      <dgm:spPr/>
    </dgm:pt>
    <dgm:pt modelId="{1268DE02-19F5-4C31-A1AE-25C0812473BB}" type="pres">
      <dgm:prSet presAssocID="{93F9218D-DD52-4327-885F-0A82815D548A}" presName="childText1" presStyleLbl="solidAlignAcc1" presStyleIdx="0" presStyleCnt="1" custScaleX="116137" custScaleY="100970" custLinFactNeighborX="2231" custLinFactNeighborY="1551">
        <dgm:presLayoutVars>
          <dgm:chMax val="0"/>
          <dgm:chPref val="0"/>
          <dgm:bulletEnabled val="1"/>
        </dgm:presLayoutVars>
      </dgm:prSet>
      <dgm:spPr/>
    </dgm:pt>
  </dgm:ptLst>
  <dgm:cxnLst>
    <dgm:cxn modelId="{73569E08-1269-4A05-BA19-BADE80F58D44}" srcId="{93F9218D-DD52-4327-885F-0A82815D548A}" destId="{98FCAEED-A08F-4858-97E2-BD0B3ED9D308}" srcOrd="2" destOrd="0" parTransId="{0769FCA8-738F-48E2-8123-D9996D52E91B}" sibTransId="{1A96CB16-FC99-4E48-88AD-FA9AD90F5657}"/>
    <dgm:cxn modelId="{2A73DF0A-1791-4C65-A599-A6EF4D172042}" type="presOf" srcId="{6812EA9E-CF3C-4EED-9991-FA5EB837CFE1}" destId="{56F416EE-14C1-4B1A-BF3A-114E361A5844}" srcOrd="0" destOrd="0" presId="urn:microsoft.com/office/officeart/2009/3/layout/IncreasingArrowsProcess"/>
    <dgm:cxn modelId="{83DBB22B-C863-4596-B6D9-40414CEAF4F9}" srcId="{93F9218D-DD52-4327-885F-0A82815D548A}" destId="{C91754E0-6659-4640-9EF3-DF32759EBE2A}" srcOrd="0" destOrd="0" parTransId="{049DE803-BC7E-46D0-97EB-E64833227A11}" sibTransId="{2F2320EC-23EA-4883-ABFF-74CF61CCD1F7}"/>
    <dgm:cxn modelId="{9F442950-55F3-422A-9544-5B2778C6E078}" srcId="{93F9218D-DD52-4327-885F-0A82815D548A}" destId="{38EAF92B-544F-4CFF-B3E0-F185987CBB84}" srcOrd="3" destOrd="0" parTransId="{E12E9806-594F-4A0E-9DE5-59AC537E911E}" sibTransId="{45E28733-3038-40F3-BB5A-E4A216FAF4EC}"/>
    <dgm:cxn modelId="{97B63854-50A3-4F86-9000-949AAAA08D84}" type="presOf" srcId="{93F9218D-DD52-4327-885F-0A82815D548A}" destId="{7EC40F69-929C-44D8-B9B2-BFBB01168066}" srcOrd="0" destOrd="0" presId="urn:microsoft.com/office/officeart/2009/3/layout/IncreasingArrowsProcess"/>
    <dgm:cxn modelId="{5EE91B57-EA49-4B8E-881A-702B6AE197FB}" srcId="{6812EA9E-CF3C-4EED-9991-FA5EB837CFE1}" destId="{93F9218D-DD52-4327-885F-0A82815D548A}" srcOrd="0" destOrd="0" parTransId="{B8170BFB-E38C-4418-BD5D-F594A7F68040}" sibTransId="{7EBF8F22-153F-4AF7-891F-6FCE3EDFC24D}"/>
    <dgm:cxn modelId="{6574037E-12E2-4670-85B2-27670E51E6FC}" type="presOf" srcId="{C0B329ED-8967-4D55-8EEB-30DEEBC8E989}" destId="{1268DE02-19F5-4C31-A1AE-25C0812473BB}" srcOrd="0" destOrd="1" presId="urn:microsoft.com/office/officeart/2009/3/layout/IncreasingArrowsProcess"/>
    <dgm:cxn modelId="{4DF91C81-78EF-43A6-BF97-632D39CB2203}" type="presOf" srcId="{98FCAEED-A08F-4858-97E2-BD0B3ED9D308}" destId="{1268DE02-19F5-4C31-A1AE-25C0812473BB}" srcOrd="0" destOrd="2" presId="urn:microsoft.com/office/officeart/2009/3/layout/IncreasingArrowsProcess"/>
    <dgm:cxn modelId="{741C209D-33CB-4924-A1F3-F13C48F2B82A}" type="presOf" srcId="{C91754E0-6659-4640-9EF3-DF32759EBE2A}" destId="{1268DE02-19F5-4C31-A1AE-25C0812473BB}" srcOrd="0" destOrd="0" presId="urn:microsoft.com/office/officeart/2009/3/layout/IncreasingArrowsProcess"/>
    <dgm:cxn modelId="{45B0A7BE-7505-4CD9-A323-A491355A983A}" srcId="{93F9218D-DD52-4327-885F-0A82815D548A}" destId="{C0B329ED-8967-4D55-8EEB-30DEEBC8E989}" srcOrd="1" destOrd="0" parTransId="{A2DF91A8-78D3-4235-B2A3-386B52E19EC6}" sibTransId="{EF9873DA-4B0C-44DD-8AFA-E1F161298853}"/>
    <dgm:cxn modelId="{13FAFDE0-5590-400D-973F-1DFB8FE6D0D3}" type="presOf" srcId="{20F45447-6B35-4496-861A-004F704540EC}" destId="{1268DE02-19F5-4C31-A1AE-25C0812473BB}" srcOrd="0" destOrd="4" presId="urn:microsoft.com/office/officeart/2009/3/layout/IncreasingArrowsProcess"/>
    <dgm:cxn modelId="{4B8738F6-AE09-4EF5-8811-ED0E13B1F48C}" srcId="{93F9218D-DD52-4327-885F-0A82815D548A}" destId="{20F45447-6B35-4496-861A-004F704540EC}" srcOrd="4" destOrd="0" parTransId="{F24101DD-F927-4EF4-96AD-81ADE5428CA6}" sibTransId="{47AFB275-1A9F-44F6-AA6A-18B4F7354FCC}"/>
    <dgm:cxn modelId="{06905FFC-9324-4BD1-9050-243DDAA54287}" type="presOf" srcId="{38EAF92B-544F-4CFF-B3E0-F185987CBB84}" destId="{1268DE02-19F5-4C31-A1AE-25C0812473BB}" srcOrd="0" destOrd="3" presId="urn:microsoft.com/office/officeart/2009/3/layout/IncreasingArrowsProcess"/>
    <dgm:cxn modelId="{3BADDAC9-146F-4E06-ABC7-DCA60561395B}" type="presParOf" srcId="{56F416EE-14C1-4B1A-BF3A-114E361A5844}" destId="{7EC40F69-929C-44D8-B9B2-BFBB01168066}" srcOrd="0" destOrd="0" presId="urn:microsoft.com/office/officeart/2009/3/layout/IncreasingArrowsProcess"/>
    <dgm:cxn modelId="{7A85BCEF-1229-42C9-A9C7-63C709C0EE43}" type="presParOf" srcId="{56F416EE-14C1-4B1A-BF3A-114E361A5844}" destId="{1268DE02-19F5-4C31-A1AE-25C0812473BB}" srcOrd="1"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E7B3D1-B7C5-4F6B-89DD-E5F3DAF6A48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IN"/>
        </a:p>
      </dgm:t>
    </dgm:pt>
    <dgm:pt modelId="{D465972E-9223-444C-BE83-241156E6C02E}">
      <dgm:prSet/>
      <dgm:spPr/>
      <dgm:t>
        <a:bodyPr/>
        <a:lstStyle/>
        <a:p>
          <a:r>
            <a:rPr lang="en-US" dirty="0"/>
            <a:t>1</a:t>
          </a:r>
          <a:endParaRPr lang="en-IN" dirty="0"/>
        </a:p>
      </dgm:t>
    </dgm:pt>
    <dgm:pt modelId="{E9972A37-9970-4504-AF7E-EEAABB1D12FC}" type="parTrans" cxnId="{A51BADE7-1569-4CEB-B529-B782B9F943B4}">
      <dgm:prSet/>
      <dgm:spPr/>
      <dgm:t>
        <a:bodyPr/>
        <a:lstStyle/>
        <a:p>
          <a:endParaRPr lang="en-IN"/>
        </a:p>
      </dgm:t>
    </dgm:pt>
    <dgm:pt modelId="{89010A1E-7153-4026-9577-E60EF10EEC9B}" type="sibTrans" cxnId="{A51BADE7-1569-4CEB-B529-B782B9F943B4}">
      <dgm:prSet/>
      <dgm:spPr/>
      <dgm:t>
        <a:bodyPr/>
        <a:lstStyle/>
        <a:p>
          <a:endParaRPr lang="en-IN"/>
        </a:p>
      </dgm:t>
    </dgm:pt>
    <dgm:pt modelId="{0B9EA211-740F-46FC-9F09-DEBF0534EBF6}">
      <dgm:prSet/>
      <dgm:spPr/>
      <dgm:t>
        <a:bodyPr/>
        <a:lstStyle/>
        <a:p>
          <a:r>
            <a:rPr lang="en-US" dirty="0"/>
            <a:t>3</a:t>
          </a:r>
          <a:endParaRPr lang="en-IN" dirty="0"/>
        </a:p>
      </dgm:t>
    </dgm:pt>
    <dgm:pt modelId="{A3B7F752-D919-43E3-8F92-DC4D21069C18}" type="parTrans" cxnId="{2C631DC8-A2FF-43E7-8DF2-B892181D28CA}">
      <dgm:prSet/>
      <dgm:spPr/>
      <dgm:t>
        <a:bodyPr/>
        <a:lstStyle/>
        <a:p>
          <a:endParaRPr lang="en-IN"/>
        </a:p>
      </dgm:t>
    </dgm:pt>
    <dgm:pt modelId="{FE095996-7DFB-46FB-AD96-F35D29DE898E}" type="sibTrans" cxnId="{2C631DC8-A2FF-43E7-8DF2-B892181D28CA}">
      <dgm:prSet/>
      <dgm:spPr/>
      <dgm:t>
        <a:bodyPr/>
        <a:lstStyle/>
        <a:p>
          <a:endParaRPr lang="en-IN"/>
        </a:p>
      </dgm:t>
    </dgm:pt>
    <dgm:pt modelId="{08CA6F3B-B96E-4809-B62E-0EA4A32EB9CC}">
      <dgm:prSet/>
      <dgm:spPr/>
      <dgm:t>
        <a:bodyPr/>
        <a:lstStyle/>
        <a:p>
          <a:r>
            <a:rPr lang="en-US" dirty="0"/>
            <a:t>4</a:t>
          </a:r>
          <a:endParaRPr lang="en-IN" dirty="0"/>
        </a:p>
      </dgm:t>
    </dgm:pt>
    <dgm:pt modelId="{8BAAD28A-7C94-43A9-8C8A-6373FBBA6062}" type="parTrans" cxnId="{BC3DD351-6416-4EB1-97BD-BECB76FA8373}">
      <dgm:prSet/>
      <dgm:spPr/>
      <dgm:t>
        <a:bodyPr/>
        <a:lstStyle/>
        <a:p>
          <a:endParaRPr lang="en-IN"/>
        </a:p>
      </dgm:t>
    </dgm:pt>
    <dgm:pt modelId="{C5920B22-D10D-4B4F-998B-3F7BE01B67C3}" type="sibTrans" cxnId="{BC3DD351-6416-4EB1-97BD-BECB76FA8373}">
      <dgm:prSet/>
      <dgm:spPr/>
      <dgm:t>
        <a:bodyPr/>
        <a:lstStyle/>
        <a:p>
          <a:endParaRPr lang="en-IN"/>
        </a:p>
      </dgm:t>
    </dgm:pt>
    <dgm:pt modelId="{B3D5239A-130C-4321-8A88-A4B22E24A2D2}">
      <dgm:prSet/>
      <dgm:spPr/>
      <dgm:t>
        <a:bodyPr/>
        <a:lstStyle/>
        <a:p>
          <a:r>
            <a:rPr lang="en-US" dirty="0"/>
            <a:t>5</a:t>
          </a:r>
          <a:endParaRPr lang="en-IN" dirty="0"/>
        </a:p>
      </dgm:t>
    </dgm:pt>
    <dgm:pt modelId="{83C3F19A-32AB-4C96-A6EE-51A9DBA483B1}" type="parTrans" cxnId="{3D5C58EE-0A66-4D32-845E-084E101DE9F3}">
      <dgm:prSet/>
      <dgm:spPr/>
      <dgm:t>
        <a:bodyPr/>
        <a:lstStyle/>
        <a:p>
          <a:endParaRPr lang="en-IN"/>
        </a:p>
      </dgm:t>
    </dgm:pt>
    <dgm:pt modelId="{F5BCBEC9-E42A-4E58-BA78-D62ECE7DB2FA}" type="sibTrans" cxnId="{3D5C58EE-0A66-4D32-845E-084E101DE9F3}">
      <dgm:prSet/>
      <dgm:spPr/>
      <dgm:t>
        <a:bodyPr/>
        <a:lstStyle/>
        <a:p>
          <a:endParaRPr lang="en-IN"/>
        </a:p>
      </dgm:t>
    </dgm:pt>
    <dgm:pt modelId="{1131626F-B625-4BF8-962A-8782878D2429}">
      <dgm:prSet/>
      <dgm:spPr/>
      <dgm:t>
        <a:bodyPr/>
        <a:lstStyle/>
        <a:p>
          <a:r>
            <a:rPr lang="en-US" dirty="0"/>
            <a:t>2</a:t>
          </a:r>
          <a:endParaRPr lang="en-IN" dirty="0"/>
        </a:p>
      </dgm:t>
    </dgm:pt>
    <dgm:pt modelId="{F970E5A7-A622-4C83-A396-958E3A70999F}" type="parTrans" cxnId="{82E475D9-541B-48D1-8350-4E52CF9E8836}">
      <dgm:prSet/>
      <dgm:spPr/>
      <dgm:t>
        <a:bodyPr/>
        <a:lstStyle/>
        <a:p>
          <a:endParaRPr lang="en-IN"/>
        </a:p>
      </dgm:t>
    </dgm:pt>
    <dgm:pt modelId="{3B759F9C-5C81-4B61-B826-3257FBB3094F}" type="sibTrans" cxnId="{82E475D9-541B-48D1-8350-4E52CF9E8836}">
      <dgm:prSet/>
      <dgm:spPr/>
      <dgm:t>
        <a:bodyPr/>
        <a:lstStyle/>
        <a:p>
          <a:endParaRPr lang="en-IN"/>
        </a:p>
      </dgm:t>
    </dgm:pt>
    <dgm:pt modelId="{E523EB08-7491-4245-9486-C420C693661D}">
      <dgm:prSet/>
      <dgm:spPr/>
      <dgm:t>
        <a:bodyPr/>
        <a:lstStyle/>
        <a:p>
          <a:r>
            <a:rPr lang="en-US" dirty="0"/>
            <a:t>Identification of </a:t>
          </a:r>
          <a:r>
            <a:rPr lang="en-US" dirty="0">
              <a:solidFill>
                <a:srgbClr val="FF0000"/>
              </a:solidFill>
            </a:rPr>
            <a:t>‘I &amp; IS’</a:t>
          </a:r>
          <a:endParaRPr lang="en-IN" dirty="0">
            <a:solidFill>
              <a:srgbClr val="FF0000"/>
            </a:solidFill>
          </a:endParaRPr>
        </a:p>
      </dgm:t>
    </dgm:pt>
    <dgm:pt modelId="{15CDE4A8-9FD9-4B47-B6D8-FFD79D4572BD}" type="parTrans" cxnId="{3719BF1A-9492-46B6-9E4B-4DB99BB9B427}">
      <dgm:prSet/>
      <dgm:spPr/>
      <dgm:t>
        <a:bodyPr/>
        <a:lstStyle/>
        <a:p>
          <a:endParaRPr lang="en-IN"/>
        </a:p>
      </dgm:t>
    </dgm:pt>
    <dgm:pt modelId="{4A5DDCE7-940C-4D7E-846F-8BE42A04706C}" type="sibTrans" cxnId="{3719BF1A-9492-46B6-9E4B-4DB99BB9B427}">
      <dgm:prSet/>
      <dgm:spPr/>
      <dgm:t>
        <a:bodyPr/>
        <a:lstStyle/>
        <a:p>
          <a:endParaRPr lang="en-IN"/>
        </a:p>
      </dgm:t>
    </dgm:pt>
    <dgm:pt modelId="{2AAA8A24-F2E3-4BEA-9949-28BAE48C1D95}">
      <dgm:prSet/>
      <dgm:spPr/>
      <dgm:t>
        <a:bodyPr/>
        <a:lstStyle/>
        <a:p>
          <a:r>
            <a:rPr lang="en-US" dirty="0"/>
            <a:t>Identification of </a:t>
          </a:r>
          <a:r>
            <a:rPr lang="en-US" dirty="0">
              <a:solidFill>
                <a:srgbClr val="FF0000"/>
              </a:solidFill>
            </a:rPr>
            <a:t>‘Supplier’</a:t>
          </a:r>
          <a:r>
            <a:rPr lang="en-US" dirty="0"/>
            <a:t> of I &amp; IS</a:t>
          </a:r>
          <a:endParaRPr lang="en-IN" dirty="0"/>
        </a:p>
      </dgm:t>
    </dgm:pt>
    <dgm:pt modelId="{AB9D6C0E-65CC-40D1-BAE5-7074EA4B2F77}" type="parTrans" cxnId="{4837BDFA-8E63-44DA-8047-771DA508654D}">
      <dgm:prSet/>
      <dgm:spPr/>
      <dgm:t>
        <a:bodyPr/>
        <a:lstStyle/>
        <a:p>
          <a:endParaRPr lang="en-IN"/>
        </a:p>
      </dgm:t>
    </dgm:pt>
    <dgm:pt modelId="{DD4E9B9B-1D10-450F-AF85-08DF007DF2F6}" type="sibTrans" cxnId="{4837BDFA-8E63-44DA-8047-771DA508654D}">
      <dgm:prSet/>
      <dgm:spPr/>
      <dgm:t>
        <a:bodyPr/>
        <a:lstStyle/>
        <a:p>
          <a:endParaRPr lang="en-IN"/>
        </a:p>
      </dgm:t>
    </dgm:pt>
    <dgm:pt modelId="{9099BF86-4EF9-4B64-9A9F-C7D69396B8E6}">
      <dgm:prSet/>
      <dgm:spPr/>
      <dgm:t>
        <a:bodyPr/>
        <a:lstStyle/>
        <a:p>
          <a:r>
            <a:rPr lang="en-US" dirty="0"/>
            <a:t>Whether </a:t>
          </a:r>
          <a:r>
            <a:rPr lang="en-US" dirty="0">
              <a:solidFill>
                <a:srgbClr val="FF0000"/>
              </a:solidFill>
            </a:rPr>
            <a:t>‘used for supplying the services’</a:t>
          </a:r>
          <a:endParaRPr lang="en-IN" dirty="0">
            <a:solidFill>
              <a:srgbClr val="FF0000"/>
            </a:solidFill>
          </a:endParaRPr>
        </a:p>
      </dgm:t>
    </dgm:pt>
    <dgm:pt modelId="{7ACD451C-030F-4D24-8E02-7F5AB27B73E5}" type="parTrans" cxnId="{7E801897-9159-4492-A28B-186762964502}">
      <dgm:prSet/>
      <dgm:spPr/>
      <dgm:t>
        <a:bodyPr/>
        <a:lstStyle/>
        <a:p>
          <a:endParaRPr lang="en-IN"/>
        </a:p>
      </dgm:t>
    </dgm:pt>
    <dgm:pt modelId="{FE141901-8AD5-4C57-8B99-0C30573E491F}" type="sibTrans" cxnId="{7E801897-9159-4492-A28B-186762964502}">
      <dgm:prSet/>
      <dgm:spPr/>
      <dgm:t>
        <a:bodyPr/>
        <a:lstStyle/>
        <a:p>
          <a:endParaRPr lang="en-IN"/>
        </a:p>
      </dgm:t>
    </dgm:pt>
    <dgm:pt modelId="{32083C3E-15BD-4A3E-A0BF-AE7D1A354D42}">
      <dgm:prSet/>
      <dgm:spPr/>
      <dgm:t>
        <a:bodyPr/>
        <a:lstStyle/>
        <a:p>
          <a:r>
            <a:rPr lang="en-US" dirty="0"/>
            <a:t>Apply 80:20 rule – </a:t>
          </a:r>
          <a:r>
            <a:rPr lang="en-US" dirty="0">
              <a:solidFill>
                <a:srgbClr val="FF0000"/>
              </a:solidFill>
            </a:rPr>
            <a:t>Calculate</a:t>
          </a:r>
          <a:r>
            <a:rPr lang="en-US" dirty="0"/>
            <a:t> ‘Excess URP Tax’</a:t>
          </a:r>
          <a:endParaRPr lang="en-IN" dirty="0"/>
        </a:p>
      </dgm:t>
    </dgm:pt>
    <dgm:pt modelId="{7CD73CFF-D93C-4BCD-B94E-24D57531ECE7}" type="parTrans" cxnId="{F9493A40-8BDD-428D-BC69-FBE707A619E9}">
      <dgm:prSet/>
      <dgm:spPr/>
      <dgm:t>
        <a:bodyPr/>
        <a:lstStyle/>
        <a:p>
          <a:endParaRPr lang="en-IN"/>
        </a:p>
      </dgm:t>
    </dgm:pt>
    <dgm:pt modelId="{DFF02995-C4D1-4602-87B2-361CDCC1EF59}" type="sibTrans" cxnId="{F9493A40-8BDD-428D-BC69-FBE707A619E9}">
      <dgm:prSet/>
      <dgm:spPr/>
      <dgm:t>
        <a:bodyPr/>
        <a:lstStyle/>
        <a:p>
          <a:endParaRPr lang="en-IN"/>
        </a:p>
      </dgm:t>
    </dgm:pt>
    <dgm:pt modelId="{41F4371A-A19D-4CB9-B5EF-73EC715BAADE}">
      <dgm:prSet/>
      <dgm:spPr/>
      <dgm:t>
        <a:bodyPr/>
        <a:lstStyle/>
        <a:p>
          <a:r>
            <a:rPr lang="en-US" dirty="0">
              <a:solidFill>
                <a:srgbClr val="FF0000"/>
              </a:solidFill>
            </a:rPr>
            <a:t>Discharge tax</a:t>
          </a:r>
          <a:r>
            <a:rPr lang="en-US" dirty="0"/>
            <a:t> on excess URP beyond 20%</a:t>
          </a:r>
          <a:endParaRPr lang="en-IN" dirty="0"/>
        </a:p>
      </dgm:t>
    </dgm:pt>
    <dgm:pt modelId="{21DF3C15-FEA5-4C16-AF84-BA2540A18698}" type="parTrans" cxnId="{0B8717B9-F339-474C-9D3C-2D01FB017598}">
      <dgm:prSet/>
      <dgm:spPr/>
      <dgm:t>
        <a:bodyPr/>
        <a:lstStyle/>
        <a:p>
          <a:endParaRPr lang="en-IN"/>
        </a:p>
      </dgm:t>
    </dgm:pt>
    <dgm:pt modelId="{708CB9A9-17F6-40E3-9FA1-FA64ABFA0044}" type="sibTrans" cxnId="{0B8717B9-F339-474C-9D3C-2D01FB017598}">
      <dgm:prSet/>
      <dgm:spPr/>
      <dgm:t>
        <a:bodyPr/>
        <a:lstStyle/>
        <a:p>
          <a:endParaRPr lang="en-IN"/>
        </a:p>
      </dgm:t>
    </dgm:pt>
    <dgm:pt modelId="{55460ABF-061A-48D2-A4ED-BE8DD78F5EEF}">
      <dgm:prSet/>
      <dgm:spPr/>
      <dgm:t>
        <a:bodyPr/>
        <a:lstStyle/>
        <a:p>
          <a:r>
            <a:rPr lang="en-US" dirty="0"/>
            <a:t>Have the above details on </a:t>
          </a:r>
          <a:r>
            <a:rPr lang="en-US" dirty="0">
              <a:solidFill>
                <a:srgbClr val="FF0000"/>
              </a:solidFill>
            </a:rPr>
            <a:t>Project wise - FY wise - GSTIN wise</a:t>
          </a:r>
          <a:endParaRPr lang="en-IN" dirty="0">
            <a:solidFill>
              <a:srgbClr val="FF0000"/>
            </a:solidFill>
          </a:endParaRPr>
        </a:p>
      </dgm:t>
    </dgm:pt>
    <dgm:pt modelId="{4807C4D7-D4AD-4275-8A0E-FF1B5A844A10}" type="parTrans" cxnId="{FA35038C-66C5-4CDF-93F6-790893C730D0}">
      <dgm:prSet/>
      <dgm:spPr/>
      <dgm:t>
        <a:bodyPr/>
        <a:lstStyle/>
        <a:p>
          <a:endParaRPr lang="en-IN"/>
        </a:p>
      </dgm:t>
    </dgm:pt>
    <dgm:pt modelId="{8CCD73D3-28CF-4CA7-BA1F-CDD2125DEB30}" type="sibTrans" cxnId="{FA35038C-66C5-4CDF-93F6-790893C730D0}">
      <dgm:prSet/>
      <dgm:spPr/>
      <dgm:t>
        <a:bodyPr/>
        <a:lstStyle/>
        <a:p>
          <a:endParaRPr lang="en-IN"/>
        </a:p>
      </dgm:t>
    </dgm:pt>
    <dgm:pt modelId="{1AB68C23-387A-44F9-9126-DE79E7051927}">
      <dgm:prSet/>
      <dgm:spPr/>
      <dgm:t>
        <a:bodyPr/>
        <a:lstStyle/>
        <a:p>
          <a:r>
            <a:rPr lang="en-US" dirty="0"/>
            <a:t>6</a:t>
          </a:r>
          <a:endParaRPr lang="en-IN" dirty="0"/>
        </a:p>
      </dgm:t>
    </dgm:pt>
    <dgm:pt modelId="{02B2B582-096A-48DD-966C-AD16073DB28B}" type="sibTrans" cxnId="{CA7646AD-693C-48F2-B139-F97F7868FB6E}">
      <dgm:prSet/>
      <dgm:spPr/>
      <dgm:t>
        <a:bodyPr/>
        <a:lstStyle/>
        <a:p>
          <a:endParaRPr lang="en-IN"/>
        </a:p>
      </dgm:t>
    </dgm:pt>
    <dgm:pt modelId="{22AE3A49-57D5-4475-A2AF-967070B02FE3}" type="parTrans" cxnId="{CA7646AD-693C-48F2-B139-F97F7868FB6E}">
      <dgm:prSet/>
      <dgm:spPr/>
      <dgm:t>
        <a:bodyPr/>
        <a:lstStyle/>
        <a:p>
          <a:endParaRPr lang="en-IN"/>
        </a:p>
      </dgm:t>
    </dgm:pt>
    <dgm:pt modelId="{9956966C-EEB6-4A58-BB5D-F2E6AF9CA5F5}" type="pres">
      <dgm:prSet presAssocID="{59E7B3D1-B7C5-4F6B-89DD-E5F3DAF6A481}" presName="linearFlow" presStyleCnt="0">
        <dgm:presLayoutVars>
          <dgm:dir/>
          <dgm:animLvl val="lvl"/>
          <dgm:resizeHandles val="exact"/>
        </dgm:presLayoutVars>
      </dgm:prSet>
      <dgm:spPr/>
    </dgm:pt>
    <dgm:pt modelId="{F4C2A513-E0B8-4C4D-B5D9-CE497F2D2DBB}" type="pres">
      <dgm:prSet presAssocID="{D465972E-9223-444C-BE83-241156E6C02E}" presName="composite" presStyleCnt="0"/>
      <dgm:spPr/>
    </dgm:pt>
    <dgm:pt modelId="{656766CB-D8FB-42A4-B07B-CA003117AEFE}" type="pres">
      <dgm:prSet presAssocID="{D465972E-9223-444C-BE83-241156E6C02E}" presName="parentText" presStyleLbl="alignNode1" presStyleIdx="0" presStyleCnt="6">
        <dgm:presLayoutVars>
          <dgm:chMax val="1"/>
          <dgm:bulletEnabled val="1"/>
        </dgm:presLayoutVars>
      </dgm:prSet>
      <dgm:spPr/>
    </dgm:pt>
    <dgm:pt modelId="{2A16E44A-A45E-4468-B00B-EFB043D2CDEB}" type="pres">
      <dgm:prSet presAssocID="{D465972E-9223-444C-BE83-241156E6C02E}" presName="descendantText" presStyleLbl="alignAcc1" presStyleIdx="0" presStyleCnt="6">
        <dgm:presLayoutVars>
          <dgm:bulletEnabled val="1"/>
        </dgm:presLayoutVars>
      </dgm:prSet>
      <dgm:spPr/>
    </dgm:pt>
    <dgm:pt modelId="{74A2B49E-008D-4016-814A-A62DDD974F0F}" type="pres">
      <dgm:prSet presAssocID="{89010A1E-7153-4026-9577-E60EF10EEC9B}" presName="sp" presStyleCnt="0"/>
      <dgm:spPr/>
    </dgm:pt>
    <dgm:pt modelId="{4900F7CD-5FA2-464D-BDBA-371DBD6712F3}" type="pres">
      <dgm:prSet presAssocID="{1131626F-B625-4BF8-962A-8782878D2429}" presName="composite" presStyleCnt="0"/>
      <dgm:spPr/>
    </dgm:pt>
    <dgm:pt modelId="{B9A71FE9-3B38-461F-88C2-B2E5E2F4AD91}" type="pres">
      <dgm:prSet presAssocID="{1131626F-B625-4BF8-962A-8782878D2429}" presName="parentText" presStyleLbl="alignNode1" presStyleIdx="1" presStyleCnt="6">
        <dgm:presLayoutVars>
          <dgm:chMax val="1"/>
          <dgm:bulletEnabled val="1"/>
        </dgm:presLayoutVars>
      </dgm:prSet>
      <dgm:spPr/>
    </dgm:pt>
    <dgm:pt modelId="{2AD9404C-E0FE-4DD8-A6F1-2A36D3F78419}" type="pres">
      <dgm:prSet presAssocID="{1131626F-B625-4BF8-962A-8782878D2429}" presName="descendantText" presStyleLbl="alignAcc1" presStyleIdx="1" presStyleCnt="6">
        <dgm:presLayoutVars>
          <dgm:bulletEnabled val="1"/>
        </dgm:presLayoutVars>
      </dgm:prSet>
      <dgm:spPr/>
    </dgm:pt>
    <dgm:pt modelId="{4F0809C4-0E22-410B-AFA0-F77634741794}" type="pres">
      <dgm:prSet presAssocID="{3B759F9C-5C81-4B61-B826-3257FBB3094F}" presName="sp" presStyleCnt="0"/>
      <dgm:spPr/>
    </dgm:pt>
    <dgm:pt modelId="{70C948CD-D8F0-4DF6-B03F-E5683CCC03BC}" type="pres">
      <dgm:prSet presAssocID="{0B9EA211-740F-46FC-9F09-DEBF0534EBF6}" presName="composite" presStyleCnt="0"/>
      <dgm:spPr/>
    </dgm:pt>
    <dgm:pt modelId="{0897F25A-6099-446E-BD88-DDE02038E1F7}" type="pres">
      <dgm:prSet presAssocID="{0B9EA211-740F-46FC-9F09-DEBF0534EBF6}" presName="parentText" presStyleLbl="alignNode1" presStyleIdx="2" presStyleCnt="6">
        <dgm:presLayoutVars>
          <dgm:chMax val="1"/>
          <dgm:bulletEnabled val="1"/>
        </dgm:presLayoutVars>
      </dgm:prSet>
      <dgm:spPr/>
    </dgm:pt>
    <dgm:pt modelId="{CA5A088B-040E-4E66-AD88-628B1BDC832C}" type="pres">
      <dgm:prSet presAssocID="{0B9EA211-740F-46FC-9F09-DEBF0534EBF6}" presName="descendantText" presStyleLbl="alignAcc1" presStyleIdx="2" presStyleCnt="6">
        <dgm:presLayoutVars>
          <dgm:bulletEnabled val="1"/>
        </dgm:presLayoutVars>
      </dgm:prSet>
      <dgm:spPr/>
    </dgm:pt>
    <dgm:pt modelId="{0967C467-EEEF-440C-977A-2DB87454D177}" type="pres">
      <dgm:prSet presAssocID="{FE095996-7DFB-46FB-AD96-F35D29DE898E}" presName="sp" presStyleCnt="0"/>
      <dgm:spPr/>
    </dgm:pt>
    <dgm:pt modelId="{FBF0447A-1CCF-4122-9D0D-05B41510791C}" type="pres">
      <dgm:prSet presAssocID="{08CA6F3B-B96E-4809-B62E-0EA4A32EB9CC}" presName="composite" presStyleCnt="0"/>
      <dgm:spPr/>
    </dgm:pt>
    <dgm:pt modelId="{778BB10D-4396-4234-8063-E1AC3870DB5B}" type="pres">
      <dgm:prSet presAssocID="{08CA6F3B-B96E-4809-B62E-0EA4A32EB9CC}" presName="parentText" presStyleLbl="alignNode1" presStyleIdx="3" presStyleCnt="6">
        <dgm:presLayoutVars>
          <dgm:chMax val="1"/>
          <dgm:bulletEnabled val="1"/>
        </dgm:presLayoutVars>
      </dgm:prSet>
      <dgm:spPr/>
    </dgm:pt>
    <dgm:pt modelId="{72D95B05-D736-4A3D-9D7C-085B0813B5BF}" type="pres">
      <dgm:prSet presAssocID="{08CA6F3B-B96E-4809-B62E-0EA4A32EB9CC}" presName="descendantText" presStyleLbl="alignAcc1" presStyleIdx="3" presStyleCnt="6">
        <dgm:presLayoutVars>
          <dgm:bulletEnabled val="1"/>
        </dgm:presLayoutVars>
      </dgm:prSet>
      <dgm:spPr/>
    </dgm:pt>
    <dgm:pt modelId="{6D8D911F-E653-4A7B-A6CD-D3EE5C131375}" type="pres">
      <dgm:prSet presAssocID="{C5920B22-D10D-4B4F-998B-3F7BE01B67C3}" presName="sp" presStyleCnt="0"/>
      <dgm:spPr/>
    </dgm:pt>
    <dgm:pt modelId="{6D291E70-02BA-490C-A96A-080E702FA3D7}" type="pres">
      <dgm:prSet presAssocID="{B3D5239A-130C-4321-8A88-A4B22E24A2D2}" presName="composite" presStyleCnt="0"/>
      <dgm:spPr/>
    </dgm:pt>
    <dgm:pt modelId="{530DA039-E385-47ED-8141-CCBA72FD8AC3}" type="pres">
      <dgm:prSet presAssocID="{B3D5239A-130C-4321-8A88-A4B22E24A2D2}" presName="parentText" presStyleLbl="alignNode1" presStyleIdx="4" presStyleCnt="6">
        <dgm:presLayoutVars>
          <dgm:chMax val="1"/>
          <dgm:bulletEnabled val="1"/>
        </dgm:presLayoutVars>
      </dgm:prSet>
      <dgm:spPr/>
    </dgm:pt>
    <dgm:pt modelId="{E0EE6AD8-01DC-447A-860A-134E7BCEE79D}" type="pres">
      <dgm:prSet presAssocID="{B3D5239A-130C-4321-8A88-A4B22E24A2D2}" presName="descendantText" presStyleLbl="alignAcc1" presStyleIdx="4" presStyleCnt="6">
        <dgm:presLayoutVars>
          <dgm:bulletEnabled val="1"/>
        </dgm:presLayoutVars>
      </dgm:prSet>
      <dgm:spPr/>
    </dgm:pt>
    <dgm:pt modelId="{8FD877B1-BFD4-477B-88D3-2969E1C5DB0B}" type="pres">
      <dgm:prSet presAssocID="{F5BCBEC9-E42A-4E58-BA78-D62ECE7DB2FA}" presName="sp" presStyleCnt="0"/>
      <dgm:spPr/>
    </dgm:pt>
    <dgm:pt modelId="{85E459CA-0A37-42DE-B900-1426AED60CDC}" type="pres">
      <dgm:prSet presAssocID="{1AB68C23-387A-44F9-9126-DE79E7051927}" presName="composite" presStyleCnt="0"/>
      <dgm:spPr/>
    </dgm:pt>
    <dgm:pt modelId="{B15E6223-44CA-47C7-A4F7-3FE0CBBE06D7}" type="pres">
      <dgm:prSet presAssocID="{1AB68C23-387A-44F9-9126-DE79E7051927}" presName="parentText" presStyleLbl="alignNode1" presStyleIdx="5" presStyleCnt="6">
        <dgm:presLayoutVars>
          <dgm:chMax val="1"/>
          <dgm:bulletEnabled val="1"/>
        </dgm:presLayoutVars>
      </dgm:prSet>
      <dgm:spPr/>
    </dgm:pt>
    <dgm:pt modelId="{E31CC58D-CD07-479F-A54A-6EE5812AC457}" type="pres">
      <dgm:prSet presAssocID="{1AB68C23-387A-44F9-9126-DE79E7051927}" presName="descendantText" presStyleLbl="alignAcc1" presStyleIdx="5" presStyleCnt="6">
        <dgm:presLayoutVars>
          <dgm:bulletEnabled val="1"/>
        </dgm:presLayoutVars>
      </dgm:prSet>
      <dgm:spPr/>
    </dgm:pt>
  </dgm:ptLst>
  <dgm:cxnLst>
    <dgm:cxn modelId="{43F9530B-023D-4AA4-BC89-80EDAF50155D}" type="presOf" srcId="{55460ABF-061A-48D2-A4ED-BE8DD78F5EEF}" destId="{E31CC58D-CD07-479F-A54A-6EE5812AC457}" srcOrd="0" destOrd="0" presId="urn:microsoft.com/office/officeart/2005/8/layout/chevron2"/>
    <dgm:cxn modelId="{3719BF1A-9492-46B6-9E4B-4DB99BB9B427}" srcId="{D465972E-9223-444C-BE83-241156E6C02E}" destId="{E523EB08-7491-4245-9486-C420C693661D}" srcOrd="0" destOrd="0" parTransId="{15CDE4A8-9FD9-4B47-B6D8-FFD79D4572BD}" sibTransId="{4A5DDCE7-940C-4D7E-846F-8BE42A04706C}"/>
    <dgm:cxn modelId="{B6EC953E-9BA7-47BF-A00E-4FBE484FDFE3}" type="presOf" srcId="{2AAA8A24-F2E3-4BEA-9949-28BAE48C1D95}" destId="{2AD9404C-E0FE-4DD8-A6F1-2A36D3F78419}" srcOrd="0" destOrd="0" presId="urn:microsoft.com/office/officeart/2005/8/layout/chevron2"/>
    <dgm:cxn modelId="{F9493A40-8BDD-428D-BC69-FBE707A619E9}" srcId="{08CA6F3B-B96E-4809-B62E-0EA4A32EB9CC}" destId="{32083C3E-15BD-4A3E-A0BF-AE7D1A354D42}" srcOrd="0" destOrd="0" parTransId="{7CD73CFF-D93C-4BCD-B94E-24D57531ECE7}" sibTransId="{DFF02995-C4D1-4602-87B2-361CDCC1EF59}"/>
    <dgm:cxn modelId="{E3B5814B-3056-4CB5-AFA5-8B9454956DB6}" type="presOf" srcId="{0B9EA211-740F-46FC-9F09-DEBF0534EBF6}" destId="{0897F25A-6099-446E-BD88-DDE02038E1F7}" srcOrd="0" destOrd="0" presId="urn:microsoft.com/office/officeart/2005/8/layout/chevron2"/>
    <dgm:cxn modelId="{BC3DD351-6416-4EB1-97BD-BECB76FA8373}" srcId="{59E7B3D1-B7C5-4F6B-89DD-E5F3DAF6A481}" destId="{08CA6F3B-B96E-4809-B62E-0EA4A32EB9CC}" srcOrd="3" destOrd="0" parTransId="{8BAAD28A-7C94-43A9-8C8A-6373FBBA6062}" sibTransId="{C5920B22-D10D-4B4F-998B-3F7BE01B67C3}"/>
    <dgm:cxn modelId="{ABF49D7E-A713-4A61-A7D0-7069FF634151}" type="presOf" srcId="{1AB68C23-387A-44F9-9126-DE79E7051927}" destId="{B15E6223-44CA-47C7-A4F7-3FE0CBBE06D7}" srcOrd="0" destOrd="0" presId="urn:microsoft.com/office/officeart/2005/8/layout/chevron2"/>
    <dgm:cxn modelId="{FA35038C-66C5-4CDF-93F6-790893C730D0}" srcId="{1AB68C23-387A-44F9-9126-DE79E7051927}" destId="{55460ABF-061A-48D2-A4ED-BE8DD78F5EEF}" srcOrd="0" destOrd="0" parTransId="{4807C4D7-D4AD-4275-8A0E-FF1B5A844A10}" sibTransId="{8CCD73D3-28CF-4CA7-BA1F-CDD2125DEB30}"/>
    <dgm:cxn modelId="{7E62178C-64A8-4410-BC4A-14F0FD0B1264}" type="presOf" srcId="{1131626F-B625-4BF8-962A-8782878D2429}" destId="{B9A71FE9-3B38-461F-88C2-B2E5E2F4AD91}" srcOrd="0" destOrd="0" presId="urn:microsoft.com/office/officeart/2005/8/layout/chevron2"/>
    <dgm:cxn modelId="{7E801897-9159-4492-A28B-186762964502}" srcId="{0B9EA211-740F-46FC-9F09-DEBF0534EBF6}" destId="{9099BF86-4EF9-4B64-9A9F-C7D69396B8E6}" srcOrd="0" destOrd="0" parTransId="{7ACD451C-030F-4D24-8E02-7F5AB27B73E5}" sibTransId="{FE141901-8AD5-4C57-8B99-0C30573E491F}"/>
    <dgm:cxn modelId="{22086E99-CB28-485C-8F0B-3073DF013E09}" type="presOf" srcId="{41F4371A-A19D-4CB9-B5EF-73EC715BAADE}" destId="{E0EE6AD8-01DC-447A-860A-134E7BCEE79D}" srcOrd="0" destOrd="0" presId="urn:microsoft.com/office/officeart/2005/8/layout/chevron2"/>
    <dgm:cxn modelId="{F311509E-565C-4BE9-A2D1-3139573657AF}" type="presOf" srcId="{08CA6F3B-B96E-4809-B62E-0EA4A32EB9CC}" destId="{778BB10D-4396-4234-8063-E1AC3870DB5B}" srcOrd="0" destOrd="0" presId="urn:microsoft.com/office/officeart/2005/8/layout/chevron2"/>
    <dgm:cxn modelId="{844BBCA2-2B76-489E-8E3A-4D5A04A128C1}" type="presOf" srcId="{9099BF86-4EF9-4B64-9A9F-C7D69396B8E6}" destId="{CA5A088B-040E-4E66-AD88-628B1BDC832C}" srcOrd="0" destOrd="0" presId="urn:microsoft.com/office/officeart/2005/8/layout/chevron2"/>
    <dgm:cxn modelId="{CA7646AD-693C-48F2-B139-F97F7868FB6E}" srcId="{59E7B3D1-B7C5-4F6B-89DD-E5F3DAF6A481}" destId="{1AB68C23-387A-44F9-9126-DE79E7051927}" srcOrd="5" destOrd="0" parTransId="{22AE3A49-57D5-4475-A2AF-967070B02FE3}" sibTransId="{02B2B582-096A-48DD-966C-AD16073DB28B}"/>
    <dgm:cxn modelId="{0B8717B9-F339-474C-9D3C-2D01FB017598}" srcId="{B3D5239A-130C-4321-8A88-A4B22E24A2D2}" destId="{41F4371A-A19D-4CB9-B5EF-73EC715BAADE}" srcOrd="0" destOrd="0" parTransId="{21DF3C15-FEA5-4C16-AF84-BA2540A18698}" sibTransId="{708CB9A9-17F6-40E3-9FA1-FA64ABFA0044}"/>
    <dgm:cxn modelId="{0EA78CBD-CBA7-4555-BFAD-482A1D30F03E}" type="presOf" srcId="{B3D5239A-130C-4321-8A88-A4B22E24A2D2}" destId="{530DA039-E385-47ED-8141-CCBA72FD8AC3}" srcOrd="0" destOrd="0" presId="urn:microsoft.com/office/officeart/2005/8/layout/chevron2"/>
    <dgm:cxn modelId="{2C631DC8-A2FF-43E7-8DF2-B892181D28CA}" srcId="{59E7B3D1-B7C5-4F6B-89DD-E5F3DAF6A481}" destId="{0B9EA211-740F-46FC-9F09-DEBF0534EBF6}" srcOrd="2" destOrd="0" parTransId="{A3B7F752-D919-43E3-8F92-DC4D21069C18}" sibTransId="{FE095996-7DFB-46FB-AD96-F35D29DE898E}"/>
    <dgm:cxn modelId="{99F7F9CB-1FF2-4969-81C0-AE05DA83D86B}" type="presOf" srcId="{E523EB08-7491-4245-9486-C420C693661D}" destId="{2A16E44A-A45E-4468-B00B-EFB043D2CDEB}" srcOrd="0" destOrd="0" presId="urn:microsoft.com/office/officeart/2005/8/layout/chevron2"/>
    <dgm:cxn modelId="{82E475D9-541B-48D1-8350-4E52CF9E8836}" srcId="{59E7B3D1-B7C5-4F6B-89DD-E5F3DAF6A481}" destId="{1131626F-B625-4BF8-962A-8782878D2429}" srcOrd="1" destOrd="0" parTransId="{F970E5A7-A622-4C83-A396-958E3A70999F}" sibTransId="{3B759F9C-5C81-4B61-B826-3257FBB3094F}"/>
    <dgm:cxn modelId="{A51BADE7-1569-4CEB-B529-B782B9F943B4}" srcId="{59E7B3D1-B7C5-4F6B-89DD-E5F3DAF6A481}" destId="{D465972E-9223-444C-BE83-241156E6C02E}" srcOrd="0" destOrd="0" parTransId="{E9972A37-9970-4504-AF7E-EEAABB1D12FC}" sibTransId="{89010A1E-7153-4026-9577-E60EF10EEC9B}"/>
    <dgm:cxn modelId="{3D5C58EE-0A66-4D32-845E-084E101DE9F3}" srcId="{59E7B3D1-B7C5-4F6B-89DD-E5F3DAF6A481}" destId="{B3D5239A-130C-4321-8A88-A4B22E24A2D2}" srcOrd="4" destOrd="0" parTransId="{83C3F19A-32AB-4C96-A6EE-51A9DBA483B1}" sibTransId="{F5BCBEC9-E42A-4E58-BA78-D62ECE7DB2FA}"/>
    <dgm:cxn modelId="{962E77EF-C6E3-4DB5-B3B9-6F2940A3EAC5}" type="presOf" srcId="{D465972E-9223-444C-BE83-241156E6C02E}" destId="{656766CB-D8FB-42A4-B07B-CA003117AEFE}" srcOrd="0" destOrd="0" presId="urn:microsoft.com/office/officeart/2005/8/layout/chevron2"/>
    <dgm:cxn modelId="{BBE8ABF1-8EEA-4877-B160-264558CF1FE5}" type="presOf" srcId="{32083C3E-15BD-4A3E-A0BF-AE7D1A354D42}" destId="{72D95B05-D736-4A3D-9D7C-085B0813B5BF}" srcOrd="0" destOrd="0" presId="urn:microsoft.com/office/officeart/2005/8/layout/chevron2"/>
    <dgm:cxn modelId="{5B902CF4-CE91-4B53-AF6D-8BBD61ACCF53}" type="presOf" srcId="{59E7B3D1-B7C5-4F6B-89DD-E5F3DAF6A481}" destId="{9956966C-EEB6-4A58-BB5D-F2E6AF9CA5F5}" srcOrd="0" destOrd="0" presId="urn:microsoft.com/office/officeart/2005/8/layout/chevron2"/>
    <dgm:cxn modelId="{4837BDFA-8E63-44DA-8047-771DA508654D}" srcId="{1131626F-B625-4BF8-962A-8782878D2429}" destId="{2AAA8A24-F2E3-4BEA-9949-28BAE48C1D95}" srcOrd="0" destOrd="0" parTransId="{AB9D6C0E-65CC-40D1-BAE5-7074EA4B2F77}" sibTransId="{DD4E9B9B-1D10-450F-AF85-08DF007DF2F6}"/>
    <dgm:cxn modelId="{31577214-B44A-46B5-B831-7B6B03910788}" type="presParOf" srcId="{9956966C-EEB6-4A58-BB5D-F2E6AF9CA5F5}" destId="{F4C2A513-E0B8-4C4D-B5D9-CE497F2D2DBB}" srcOrd="0" destOrd="0" presId="urn:microsoft.com/office/officeart/2005/8/layout/chevron2"/>
    <dgm:cxn modelId="{87B61FB7-F00A-4BE3-AB78-BEBCE7FA0530}" type="presParOf" srcId="{F4C2A513-E0B8-4C4D-B5D9-CE497F2D2DBB}" destId="{656766CB-D8FB-42A4-B07B-CA003117AEFE}" srcOrd="0" destOrd="0" presId="urn:microsoft.com/office/officeart/2005/8/layout/chevron2"/>
    <dgm:cxn modelId="{690139D8-F740-4B2C-80EF-9D3E514C5000}" type="presParOf" srcId="{F4C2A513-E0B8-4C4D-B5D9-CE497F2D2DBB}" destId="{2A16E44A-A45E-4468-B00B-EFB043D2CDEB}" srcOrd="1" destOrd="0" presId="urn:microsoft.com/office/officeart/2005/8/layout/chevron2"/>
    <dgm:cxn modelId="{70261E6A-1B42-42D3-B20E-D587DBF3C7F7}" type="presParOf" srcId="{9956966C-EEB6-4A58-BB5D-F2E6AF9CA5F5}" destId="{74A2B49E-008D-4016-814A-A62DDD974F0F}" srcOrd="1" destOrd="0" presId="urn:microsoft.com/office/officeart/2005/8/layout/chevron2"/>
    <dgm:cxn modelId="{EDEBEC46-DA9F-4654-AE23-8D1804F9966F}" type="presParOf" srcId="{9956966C-EEB6-4A58-BB5D-F2E6AF9CA5F5}" destId="{4900F7CD-5FA2-464D-BDBA-371DBD6712F3}" srcOrd="2" destOrd="0" presId="urn:microsoft.com/office/officeart/2005/8/layout/chevron2"/>
    <dgm:cxn modelId="{9C6E41A1-EF25-4554-A969-F8F02BD7089B}" type="presParOf" srcId="{4900F7CD-5FA2-464D-BDBA-371DBD6712F3}" destId="{B9A71FE9-3B38-461F-88C2-B2E5E2F4AD91}" srcOrd="0" destOrd="0" presId="urn:microsoft.com/office/officeart/2005/8/layout/chevron2"/>
    <dgm:cxn modelId="{E0B23DBC-4822-44D4-BA1C-471C6C8D4503}" type="presParOf" srcId="{4900F7CD-5FA2-464D-BDBA-371DBD6712F3}" destId="{2AD9404C-E0FE-4DD8-A6F1-2A36D3F78419}" srcOrd="1" destOrd="0" presId="urn:microsoft.com/office/officeart/2005/8/layout/chevron2"/>
    <dgm:cxn modelId="{8E064FBD-A102-43EF-8B15-3D46EC6D3585}" type="presParOf" srcId="{9956966C-EEB6-4A58-BB5D-F2E6AF9CA5F5}" destId="{4F0809C4-0E22-410B-AFA0-F77634741794}" srcOrd="3" destOrd="0" presId="urn:microsoft.com/office/officeart/2005/8/layout/chevron2"/>
    <dgm:cxn modelId="{F768B31E-4194-4EF1-B1DC-E766D8E1A7C7}" type="presParOf" srcId="{9956966C-EEB6-4A58-BB5D-F2E6AF9CA5F5}" destId="{70C948CD-D8F0-4DF6-B03F-E5683CCC03BC}" srcOrd="4" destOrd="0" presId="urn:microsoft.com/office/officeart/2005/8/layout/chevron2"/>
    <dgm:cxn modelId="{280E7330-1B5D-42F3-AE86-8C8F7CAC9F4B}" type="presParOf" srcId="{70C948CD-D8F0-4DF6-B03F-E5683CCC03BC}" destId="{0897F25A-6099-446E-BD88-DDE02038E1F7}" srcOrd="0" destOrd="0" presId="urn:microsoft.com/office/officeart/2005/8/layout/chevron2"/>
    <dgm:cxn modelId="{F6D2FF70-47DC-4173-99A2-DE8AE22EA2DC}" type="presParOf" srcId="{70C948CD-D8F0-4DF6-B03F-E5683CCC03BC}" destId="{CA5A088B-040E-4E66-AD88-628B1BDC832C}" srcOrd="1" destOrd="0" presId="urn:microsoft.com/office/officeart/2005/8/layout/chevron2"/>
    <dgm:cxn modelId="{2A339ECF-172A-49D0-835C-AB1DBA486E81}" type="presParOf" srcId="{9956966C-EEB6-4A58-BB5D-F2E6AF9CA5F5}" destId="{0967C467-EEEF-440C-977A-2DB87454D177}" srcOrd="5" destOrd="0" presId="urn:microsoft.com/office/officeart/2005/8/layout/chevron2"/>
    <dgm:cxn modelId="{88C26CEF-3B4F-4213-8AF8-6E3976ACC737}" type="presParOf" srcId="{9956966C-EEB6-4A58-BB5D-F2E6AF9CA5F5}" destId="{FBF0447A-1CCF-4122-9D0D-05B41510791C}" srcOrd="6" destOrd="0" presId="urn:microsoft.com/office/officeart/2005/8/layout/chevron2"/>
    <dgm:cxn modelId="{89F045B6-DDF0-4A4A-B4BB-2A104AA52B56}" type="presParOf" srcId="{FBF0447A-1CCF-4122-9D0D-05B41510791C}" destId="{778BB10D-4396-4234-8063-E1AC3870DB5B}" srcOrd="0" destOrd="0" presId="urn:microsoft.com/office/officeart/2005/8/layout/chevron2"/>
    <dgm:cxn modelId="{EB2BAB08-386B-4A67-978C-A2D057E21261}" type="presParOf" srcId="{FBF0447A-1CCF-4122-9D0D-05B41510791C}" destId="{72D95B05-D736-4A3D-9D7C-085B0813B5BF}" srcOrd="1" destOrd="0" presId="urn:microsoft.com/office/officeart/2005/8/layout/chevron2"/>
    <dgm:cxn modelId="{E82F5D44-22A1-44C3-BE7A-6BCD0516AB8A}" type="presParOf" srcId="{9956966C-EEB6-4A58-BB5D-F2E6AF9CA5F5}" destId="{6D8D911F-E653-4A7B-A6CD-D3EE5C131375}" srcOrd="7" destOrd="0" presId="urn:microsoft.com/office/officeart/2005/8/layout/chevron2"/>
    <dgm:cxn modelId="{C1CD10B8-8472-42B2-9CD8-597A9DFEE41E}" type="presParOf" srcId="{9956966C-EEB6-4A58-BB5D-F2E6AF9CA5F5}" destId="{6D291E70-02BA-490C-A96A-080E702FA3D7}" srcOrd="8" destOrd="0" presId="urn:microsoft.com/office/officeart/2005/8/layout/chevron2"/>
    <dgm:cxn modelId="{117E08E2-BD20-4A7A-96C8-2BB61A1B213D}" type="presParOf" srcId="{6D291E70-02BA-490C-A96A-080E702FA3D7}" destId="{530DA039-E385-47ED-8141-CCBA72FD8AC3}" srcOrd="0" destOrd="0" presId="urn:microsoft.com/office/officeart/2005/8/layout/chevron2"/>
    <dgm:cxn modelId="{F222BBF9-18D3-4487-BAF9-98CCE1788786}" type="presParOf" srcId="{6D291E70-02BA-490C-A96A-080E702FA3D7}" destId="{E0EE6AD8-01DC-447A-860A-134E7BCEE79D}" srcOrd="1" destOrd="0" presId="urn:microsoft.com/office/officeart/2005/8/layout/chevron2"/>
    <dgm:cxn modelId="{77315F64-815C-4C7B-8924-FE6270AF4D53}" type="presParOf" srcId="{9956966C-EEB6-4A58-BB5D-F2E6AF9CA5F5}" destId="{8FD877B1-BFD4-477B-88D3-2969E1C5DB0B}" srcOrd="9" destOrd="0" presId="urn:microsoft.com/office/officeart/2005/8/layout/chevron2"/>
    <dgm:cxn modelId="{354481D3-5A92-4B52-AB9C-55C0635762C0}" type="presParOf" srcId="{9956966C-EEB6-4A58-BB5D-F2E6AF9CA5F5}" destId="{85E459CA-0A37-42DE-B900-1426AED60CDC}" srcOrd="10" destOrd="0" presId="urn:microsoft.com/office/officeart/2005/8/layout/chevron2"/>
    <dgm:cxn modelId="{CE86B37F-0174-490A-96B0-633C8DB53D42}" type="presParOf" srcId="{85E459CA-0A37-42DE-B900-1426AED60CDC}" destId="{B15E6223-44CA-47C7-A4F7-3FE0CBBE06D7}" srcOrd="0" destOrd="0" presId="urn:microsoft.com/office/officeart/2005/8/layout/chevron2"/>
    <dgm:cxn modelId="{98070D94-1441-43CE-A62D-D49FE6508558}" type="presParOf" srcId="{85E459CA-0A37-42DE-B900-1426AED60CDC}" destId="{E31CC58D-CD07-479F-A54A-6EE5812AC45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DDFF0A-B474-40D7-A011-682646B3A418}">
      <dsp:nvSpPr>
        <dsp:cNvPr id="0" name=""/>
        <dsp:cNvSpPr/>
      </dsp:nvSpPr>
      <dsp:spPr>
        <a:xfrm>
          <a:off x="7152159" y="2459580"/>
          <a:ext cx="962116" cy="457880"/>
        </a:xfrm>
        <a:custGeom>
          <a:avLst/>
          <a:gdLst/>
          <a:ahLst/>
          <a:cxnLst/>
          <a:rect l="0" t="0" r="0" b="0"/>
          <a:pathLst>
            <a:path>
              <a:moveTo>
                <a:pt x="0" y="0"/>
              </a:moveTo>
              <a:lnTo>
                <a:pt x="0" y="312032"/>
              </a:lnTo>
              <a:lnTo>
                <a:pt x="962116" y="312032"/>
              </a:lnTo>
              <a:lnTo>
                <a:pt x="962116" y="457880"/>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F8BEC1-F8A3-488B-8FD7-EDD6132CFBD5}">
      <dsp:nvSpPr>
        <dsp:cNvPr id="0" name=""/>
        <dsp:cNvSpPr/>
      </dsp:nvSpPr>
      <dsp:spPr>
        <a:xfrm>
          <a:off x="6190042" y="2459580"/>
          <a:ext cx="962116" cy="457880"/>
        </a:xfrm>
        <a:custGeom>
          <a:avLst/>
          <a:gdLst/>
          <a:ahLst/>
          <a:cxnLst/>
          <a:rect l="0" t="0" r="0" b="0"/>
          <a:pathLst>
            <a:path>
              <a:moveTo>
                <a:pt x="962116" y="0"/>
              </a:moveTo>
              <a:lnTo>
                <a:pt x="962116" y="312032"/>
              </a:lnTo>
              <a:lnTo>
                <a:pt x="0" y="312032"/>
              </a:lnTo>
              <a:lnTo>
                <a:pt x="0" y="457880"/>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A90BD5-B328-469B-BBB1-2F0D60E0B961}">
      <dsp:nvSpPr>
        <dsp:cNvPr id="0" name=""/>
        <dsp:cNvSpPr/>
      </dsp:nvSpPr>
      <dsp:spPr>
        <a:xfrm>
          <a:off x="5484446" y="1001973"/>
          <a:ext cx="1667713" cy="457880"/>
        </a:xfrm>
        <a:custGeom>
          <a:avLst/>
          <a:gdLst/>
          <a:ahLst/>
          <a:cxnLst/>
          <a:rect l="0" t="0" r="0" b="0"/>
          <a:pathLst>
            <a:path>
              <a:moveTo>
                <a:pt x="0" y="0"/>
              </a:moveTo>
              <a:lnTo>
                <a:pt x="0" y="312032"/>
              </a:lnTo>
              <a:lnTo>
                <a:pt x="1667713" y="312032"/>
              </a:lnTo>
              <a:lnTo>
                <a:pt x="1667713" y="45788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5CED90-97E4-449D-AFC2-FEEF77CDF6EA}">
      <dsp:nvSpPr>
        <dsp:cNvPr id="0" name=""/>
        <dsp:cNvSpPr/>
      </dsp:nvSpPr>
      <dsp:spPr>
        <a:xfrm>
          <a:off x="3303691" y="2459580"/>
          <a:ext cx="962116" cy="457880"/>
        </a:xfrm>
        <a:custGeom>
          <a:avLst/>
          <a:gdLst/>
          <a:ahLst/>
          <a:cxnLst/>
          <a:rect l="0" t="0" r="0" b="0"/>
          <a:pathLst>
            <a:path>
              <a:moveTo>
                <a:pt x="0" y="0"/>
              </a:moveTo>
              <a:lnTo>
                <a:pt x="0" y="312032"/>
              </a:lnTo>
              <a:lnTo>
                <a:pt x="962116" y="312032"/>
              </a:lnTo>
              <a:lnTo>
                <a:pt x="962116" y="457880"/>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7115B8-6CFF-411E-9CCA-59CB112B0242}">
      <dsp:nvSpPr>
        <dsp:cNvPr id="0" name=""/>
        <dsp:cNvSpPr/>
      </dsp:nvSpPr>
      <dsp:spPr>
        <a:xfrm>
          <a:off x="2341575" y="2459580"/>
          <a:ext cx="962116" cy="457880"/>
        </a:xfrm>
        <a:custGeom>
          <a:avLst/>
          <a:gdLst/>
          <a:ahLst/>
          <a:cxnLst/>
          <a:rect l="0" t="0" r="0" b="0"/>
          <a:pathLst>
            <a:path>
              <a:moveTo>
                <a:pt x="962116" y="0"/>
              </a:moveTo>
              <a:lnTo>
                <a:pt x="962116" y="312032"/>
              </a:lnTo>
              <a:lnTo>
                <a:pt x="0" y="312032"/>
              </a:lnTo>
              <a:lnTo>
                <a:pt x="0" y="457880"/>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F120D3-7ACA-4509-807E-53B790A46938}">
      <dsp:nvSpPr>
        <dsp:cNvPr id="0" name=""/>
        <dsp:cNvSpPr/>
      </dsp:nvSpPr>
      <dsp:spPr>
        <a:xfrm>
          <a:off x="3303691" y="1001973"/>
          <a:ext cx="2180754" cy="457880"/>
        </a:xfrm>
        <a:custGeom>
          <a:avLst/>
          <a:gdLst/>
          <a:ahLst/>
          <a:cxnLst/>
          <a:rect l="0" t="0" r="0" b="0"/>
          <a:pathLst>
            <a:path>
              <a:moveTo>
                <a:pt x="2180754" y="0"/>
              </a:moveTo>
              <a:lnTo>
                <a:pt x="2180754" y="312032"/>
              </a:lnTo>
              <a:lnTo>
                <a:pt x="0" y="312032"/>
              </a:lnTo>
              <a:lnTo>
                <a:pt x="0" y="45788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DD50C8-0703-4E8C-9B37-8F2C20B189DC}">
      <dsp:nvSpPr>
        <dsp:cNvPr id="0" name=""/>
        <dsp:cNvSpPr/>
      </dsp:nvSpPr>
      <dsp:spPr>
        <a:xfrm>
          <a:off x="3893345" y="2246"/>
          <a:ext cx="3182201" cy="99972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CDC843-44F4-4824-948E-ED1C3A2BD9A0}">
      <dsp:nvSpPr>
        <dsp:cNvPr id="0" name=""/>
        <dsp:cNvSpPr/>
      </dsp:nvSpPr>
      <dsp:spPr>
        <a:xfrm>
          <a:off x="4068275" y="168430"/>
          <a:ext cx="3182201" cy="999726"/>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N" sz="2300" b="0" kern="1200" dirty="0">
              <a:sym typeface="Calibri"/>
            </a:rPr>
            <a:t>GST Rates for Builder</a:t>
          </a:r>
          <a:endParaRPr lang="en-IN" sz="2300" b="0" kern="1200" dirty="0"/>
        </a:p>
      </dsp:txBody>
      <dsp:txXfrm>
        <a:off x="4097556" y="197711"/>
        <a:ext cx="3123639" cy="941164"/>
      </dsp:txXfrm>
    </dsp:sp>
    <dsp:sp modelId="{A9DBEB96-5817-42C2-AB80-BE380241C70B}">
      <dsp:nvSpPr>
        <dsp:cNvPr id="0" name=""/>
        <dsp:cNvSpPr/>
      </dsp:nvSpPr>
      <dsp:spPr>
        <a:xfrm>
          <a:off x="2214288" y="1459853"/>
          <a:ext cx="2178806" cy="99972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873AA2-D82C-452A-B730-49250EE8D748}">
      <dsp:nvSpPr>
        <dsp:cNvPr id="0" name=""/>
        <dsp:cNvSpPr/>
      </dsp:nvSpPr>
      <dsp:spPr>
        <a:xfrm>
          <a:off x="2389219" y="1626037"/>
          <a:ext cx="2178806" cy="999726"/>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N" sz="2300" b="0" kern="1200" dirty="0">
              <a:sym typeface="Calibri"/>
            </a:rPr>
            <a:t>PMAY – 8%</a:t>
          </a:r>
          <a:endParaRPr lang="en-IN" sz="2300" b="0" kern="1200" dirty="0"/>
        </a:p>
      </dsp:txBody>
      <dsp:txXfrm>
        <a:off x="2418500" y="1655318"/>
        <a:ext cx="2120244" cy="941164"/>
      </dsp:txXfrm>
    </dsp:sp>
    <dsp:sp modelId="{40128E08-39EE-4B72-8B32-25174865D099}">
      <dsp:nvSpPr>
        <dsp:cNvPr id="0" name=""/>
        <dsp:cNvSpPr/>
      </dsp:nvSpPr>
      <dsp:spPr>
        <a:xfrm>
          <a:off x="1554388" y="2917460"/>
          <a:ext cx="1574373" cy="99972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BD2402-B5A2-4627-8DC3-6B9E0ACEB271}">
      <dsp:nvSpPr>
        <dsp:cNvPr id="0" name=""/>
        <dsp:cNvSpPr/>
      </dsp:nvSpPr>
      <dsp:spPr>
        <a:xfrm>
          <a:off x="1729318" y="3083644"/>
          <a:ext cx="1574373" cy="999726"/>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N" sz="2300" b="0" kern="1200" dirty="0">
              <a:sym typeface="Calibri"/>
            </a:rPr>
            <a:t>12% * 2/3</a:t>
          </a:r>
          <a:endParaRPr lang="en-IN" sz="2300" b="0" kern="1200" dirty="0"/>
        </a:p>
      </dsp:txBody>
      <dsp:txXfrm>
        <a:off x="1758599" y="3112925"/>
        <a:ext cx="1515811" cy="941164"/>
      </dsp:txXfrm>
    </dsp:sp>
    <dsp:sp modelId="{BDEB4299-8FDB-475C-AD39-B96DA679B2EC}">
      <dsp:nvSpPr>
        <dsp:cNvPr id="0" name=""/>
        <dsp:cNvSpPr/>
      </dsp:nvSpPr>
      <dsp:spPr>
        <a:xfrm>
          <a:off x="3478622" y="2917460"/>
          <a:ext cx="1574373" cy="99972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D74E6D-AC88-40D1-B67E-32E198C2398E}">
      <dsp:nvSpPr>
        <dsp:cNvPr id="0" name=""/>
        <dsp:cNvSpPr/>
      </dsp:nvSpPr>
      <dsp:spPr>
        <a:xfrm>
          <a:off x="3653552" y="3083644"/>
          <a:ext cx="1574373" cy="999726"/>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N" sz="2300" b="0" kern="1200" dirty="0">
              <a:sym typeface="Calibri"/>
            </a:rPr>
            <a:t>1/3rd Land Deduction</a:t>
          </a:r>
          <a:endParaRPr lang="en-IN" sz="2300" b="0" kern="1200" dirty="0"/>
        </a:p>
      </dsp:txBody>
      <dsp:txXfrm>
        <a:off x="3682833" y="3112925"/>
        <a:ext cx="1515811" cy="941164"/>
      </dsp:txXfrm>
    </dsp:sp>
    <dsp:sp modelId="{1F32FC60-F21B-41A1-8A61-709AFFD54E98}">
      <dsp:nvSpPr>
        <dsp:cNvPr id="0" name=""/>
        <dsp:cNvSpPr/>
      </dsp:nvSpPr>
      <dsp:spPr>
        <a:xfrm>
          <a:off x="5549715" y="1459853"/>
          <a:ext cx="3204888" cy="99972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3AB085-735D-4687-A3E4-9D9075F2A2EF}">
      <dsp:nvSpPr>
        <dsp:cNvPr id="0" name=""/>
        <dsp:cNvSpPr/>
      </dsp:nvSpPr>
      <dsp:spPr>
        <a:xfrm>
          <a:off x="5724645" y="1626037"/>
          <a:ext cx="3204888" cy="999726"/>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N" sz="2300" b="0" kern="1200" dirty="0">
              <a:sym typeface="Calibri"/>
            </a:rPr>
            <a:t>Other Real Estate 12%</a:t>
          </a:r>
          <a:endParaRPr lang="en-IN" sz="2300" b="0" kern="1200" dirty="0"/>
        </a:p>
      </dsp:txBody>
      <dsp:txXfrm>
        <a:off x="5753926" y="1655318"/>
        <a:ext cx="3146326" cy="941164"/>
      </dsp:txXfrm>
    </dsp:sp>
    <dsp:sp modelId="{89E24F48-14D0-44A9-B723-359A80461E68}">
      <dsp:nvSpPr>
        <dsp:cNvPr id="0" name=""/>
        <dsp:cNvSpPr/>
      </dsp:nvSpPr>
      <dsp:spPr>
        <a:xfrm>
          <a:off x="5402856" y="2917460"/>
          <a:ext cx="1574373" cy="99972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B306A6-80FC-4389-A801-5EB20AE1B164}">
      <dsp:nvSpPr>
        <dsp:cNvPr id="0" name=""/>
        <dsp:cNvSpPr/>
      </dsp:nvSpPr>
      <dsp:spPr>
        <a:xfrm>
          <a:off x="5577786" y="3083644"/>
          <a:ext cx="1574373" cy="999726"/>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N" sz="2300" b="0" kern="1200" dirty="0">
              <a:sym typeface="Calibri"/>
            </a:rPr>
            <a:t>18% * 2/3</a:t>
          </a:r>
          <a:endParaRPr lang="en-IN" sz="2300" b="0" kern="1200" dirty="0"/>
        </a:p>
      </dsp:txBody>
      <dsp:txXfrm>
        <a:off x="5607067" y="3112925"/>
        <a:ext cx="1515811" cy="941164"/>
      </dsp:txXfrm>
    </dsp:sp>
    <dsp:sp modelId="{A8B448B9-419F-438E-96C2-6D86EDAC5FB1}">
      <dsp:nvSpPr>
        <dsp:cNvPr id="0" name=""/>
        <dsp:cNvSpPr/>
      </dsp:nvSpPr>
      <dsp:spPr>
        <a:xfrm>
          <a:off x="7327090" y="2917460"/>
          <a:ext cx="1574373" cy="99972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27CBA1-250C-44E9-9C39-0E066C194D54}">
      <dsp:nvSpPr>
        <dsp:cNvPr id="0" name=""/>
        <dsp:cNvSpPr/>
      </dsp:nvSpPr>
      <dsp:spPr>
        <a:xfrm>
          <a:off x="7502020" y="3083644"/>
          <a:ext cx="1574373" cy="999726"/>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N" sz="2300" b="0" kern="1200" dirty="0">
              <a:sym typeface="Calibri"/>
            </a:rPr>
            <a:t>1/3rd Land Deduction</a:t>
          </a:r>
          <a:endParaRPr lang="en-IN" sz="2300" b="0" kern="1200" dirty="0">
            <a:sym typeface="Arial"/>
          </a:endParaRPr>
        </a:p>
      </dsp:txBody>
      <dsp:txXfrm>
        <a:off x="7531301" y="3112925"/>
        <a:ext cx="1515811" cy="9411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AA76D7-5E75-4103-83B6-DFEBB8CCD526}">
      <dsp:nvSpPr>
        <dsp:cNvPr id="0" name=""/>
        <dsp:cNvSpPr/>
      </dsp:nvSpPr>
      <dsp:spPr>
        <a:xfrm>
          <a:off x="9462446" y="3000119"/>
          <a:ext cx="963626" cy="458598"/>
        </a:xfrm>
        <a:custGeom>
          <a:avLst/>
          <a:gdLst/>
          <a:ahLst/>
          <a:cxnLst/>
          <a:rect l="0" t="0" r="0" b="0"/>
          <a:pathLst>
            <a:path>
              <a:moveTo>
                <a:pt x="0" y="0"/>
              </a:moveTo>
              <a:lnTo>
                <a:pt x="0" y="312521"/>
              </a:lnTo>
              <a:lnTo>
                <a:pt x="963626" y="312521"/>
              </a:lnTo>
              <a:lnTo>
                <a:pt x="963626" y="45859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706368-2496-419A-B345-A6596DA88EC1}">
      <dsp:nvSpPr>
        <dsp:cNvPr id="0" name=""/>
        <dsp:cNvSpPr/>
      </dsp:nvSpPr>
      <dsp:spPr>
        <a:xfrm>
          <a:off x="8498820" y="3000119"/>
          <a:ext cx="963626" cy="458598"/>
        </a:xfrm>
        <a:custGeom>
          <a:avLst/>
          <a:gdLst/>
          <a:ahLst/>
          <a:cxnLst/>
          <a:rect l="0" t="0" r="0" b="0"/>
          <a:pathLst>
            <a:path>
              <a:moveTo>
                <a:pt x="963626" y="0"/>
              </a:moveTo>
              <a:lnTo>
                <a:pt x="963626" y="312521"/>
              </a:lnTo>
              <a:lnTo>
                <a:pt x="0" y="312521"/>
              </a:lnTo>
              <a:lnTo>
                <a:pt x="0" y="45859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90510E-3351-4EF5-A255-E1C4BB5E7144}">
      <dsp:nvSpPr>
        <dsp:cNvPr id="0" name=""/>
        <dsp:cNvSpPr/>
      </dsp:nvSpPr>
      <dsp:spPr>
        <a:xfrm>
          <a:off x="5878847" y="1540225"/>
          <a:ext cx="3583598" cy="458598"/>
        </a:xfrm>
        <a:custGeom>
          <a:avLst/>
          <a:gdLst/>
          <a:ahLst/>
          <a:cxnLst/>
          <a:rect l="0" t="0" r="0" b="0"/>
          <a:pathLst>
            <a:path>
              <a:moveTo>
                <a:pt x="0" y="0"/>
              </a:moveTo>
              <a:lnTo>
                <a:pt x="0" y="312521"/>
              </a:lnTo>
              <a:lnTo>
                <a:pt x="3583598" y="312521"/>
              </a:lnTo>
              <a:lnTo>
                <a:pt x="3583598" y="458598"/>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AE50DF-3503-4818-A4DE-9C19BBBCC08E}">
      <dsp:nvSpPr>
        <dsp:cNvPr id="0" name=""/>
        <dsp:cNvSpPr/>
      </dsp:nvSpPr>
      <dsp:spPr>
        <a:xfrm>
          <a:off x="5607942" y="3000119"/>
          <a:ext cx="963626" cy="458598"/>
        </a:xfrm>
        <a:custGeom>
          <a:avLst/>
          <a:gdLst/>
          <a:ahLst/>
          <a:cxnLst/>
          <a:rect l="0" t="0" r="0" b="0"/>
          <a:pathLst>
            <a:path>
              <a:moveTo>
                <a:pt x="0" y="0"/>
              </a:moveTo>
              <a:lnTo>
                <a:pt x="0" y="312521"/>
              </a:lnTo>
              <a:lnTo>
                <a:pt x="963626" y="312521"/>
              </a:lnTo>
              <a:lnTo>
                <a:pt x="963626" y="45859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B8D41F-A65F-4142-BFE8-0162E72C548B}">
      <dsp:nvSpPr>
        <dsp:cNvPr id="0" name=""/>
        <dsp:cNvSpPr/>
      </dsp:nvSpPr>
      <dsp:spPr>
        <a:xfrm>
          <a:off x="4644316" y="3000119"/>
          <a:ext cx="963626" cy="458598"/>
        </a:xfrm>
        <a:custGeom>
          <a:avLst/>
          <a:gdLst/>
          <a:ahLst/>
          <a:cxnLst/>
          <a:rect l="0" t="0" r="0" b="0"/>
          <a:pathLst>
            <a:path>
              <a:moveTo>
                <a:pt x="963626" y="0"/>
              </a:moveTo>
              <a:lnTo>
                <a:pt x="963626" y="312521"/>
              </a:lnTo>
              <a:lnTo>
                <a:pt x="0" y="312521"/>
              </a:lnTo>
              <a:lnTo>
                <a:pt x="0" y="45859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0DFC44-FD9B-40AF-9817-2A729D547BA2}">
      <dsp:nvSpPr>
        <dsp:cNvPr id="0" name=""/>
        <dsp:cNvSpPr/>
      </dsp:nvSpPr>
      <dsp:spPr>
        <a:xfrm>
          <a:off x="5607942" y="1540225"/>
          <a:ext cx="270905" cy="458598"/>
        </a:xfrm>
        <a:custGeom>
          <a:avLst/>
          <a:gdLst/>
          <a:ahLst/>
          <a:cxnLst/>
          <a:rect l="0" t="0" r="0" b="0"/>
          <a:pathLst>
            <a:path>
              <a:moveTo>
                <a:pt x="270905" y="0"/>
              </a:moveTo>
              <a:lnTo>
                <a:pt x="270905" y="312521"/>
              </a:lnTo>
              <a:lnTo>
                <a:pt x="0" y="312521"/>
              </a:lnTo>
              <a:lnTo>
                <a:pt x="0" y="458598"/>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80850C-C304-40B7-A316-C314F8BE8DC3}">
      <dsp:nvSpPr>
        <dsp:cNvPr id="0" name=""/>
        <dsp:cNvSpPr/>
      </dsp:nvSpPr>
      <dsp:spPr>
        <a:xfrm>
          <a:off x="1753437" y="3000119"/>
          <a:ext cx="963626" cy="458598"/>
        </a:xfrm>
        <a:custGeom>
          <a:avLst/>
          <a:gdLst/>
          <a:ahLst/>
          <a:cxnLst/>
          <a:rect l="0" t="0" r="0" b="0"/>
          <a:pathLst>
            <a:path>
              <a:moveTo>
                <a:pt x="0" y="0"/>
              </a:moveTo>
              <a:lnTo>
                <a:pt x="0" y="312521"/>
              </a:lnTo>
              <a:lnTo>
                <a:pt x="963626" y="312521"/>
              </a:lnTo>
              <a:lnTo>
                <a:pt x="963626" y="45859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299697-F076-4BB4-847C-D90D02BD8ECF}">
      <dsp:nvSpPr>
        <dsp:cNvPr id="0" name=""/>
        <dsp:cNvSpPr/>
      </dsp:nvSpPr>
      <dsp:spPr>
        <a:xfrm>
          <a:off x="789811" y="3000119"/>
          <a:ext cx="963626" cy="458598"/>
        </a:xfrm>
        <a:custGeom>
          <a:avLst/>
          <a:gdLst/>
          <a:ahLst/>
          <a:cxnLst/>
          <a:rect l="0" t="0" r="0" b="0"/>
          <a:pathLst>
            <a:path>
              <a:moveTo>
                <a:pt x="963626" y="0"/>
              </a:moveTo>
              <a:lnTo>
                <a:pt x="963626" y="312521"/>
              </a:lnTo>
              <a:lnTo>
                <a:pt x="0" y="312521"/>
              </a:lnTo>
              <a:lnTo>
                <a:pt x="0" y="45859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58CCE8-0632-4534-9D29-A2F2B217C9A5}">
      <dsp:nvSpPr>
        <dsp:cNvPr id="0" name=""/>
        <dsp:cNvSpPr/>
      </dsp:nvSpPr>
      <dsp:spPr>
        <a:xfrm>
          <a:off x="1753437" y="1540225"/>
          <a:ext cx="4125409" cy="458598"/>
        </a:xfrm>
        <a:custGeom>
          <a:avLst/>
          <a:gdLst/>
          <a:ahLst/>
          <a:cxnLst/>
          <a:rect l="0" t="0" r="0" b="0"/>
          <a:pathLst>
            <a:path>
              <a:moveTo>
                <a:pt x="4125409" y="0"/>
              </a:moveTo>
              <a:lnTo>
                <a:pt x="4125409" y="312521"/>
              </a:lnTo>
              <a:lnTo>
                <a:pt x="0" y="312521"/>
              </a:lnTo>
              <a:lnTo>
                <a:pt x="0" y="458598"/>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15FDD7-E9C9-49AE-82FA-D54CCAD79AB7}">
      <dsp:nvSpPr>
        <dsp:cNvPr id="0" name=""/>
        <dsp:cNvSpPr/>
      </dsp:nvSpPr>
      <dsp:spPr>
        <a:xfrm>
          <a:off x="5090426" y="538930"/>
          <a:ext cx="1576842" cy="100129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991BA5-25DA-4662-8DE7-CD9DAE1A3266}">
      <dsp:nvSpPr>
        <dsp:cNvPr id="0" name=""/>
        <dsp:cNvSpPr/>
      </dsp:nvSpPr>
      <dsp:spPr>
        <a:xfrm>
          <a:off x="5265631" y="705375"/>
          <a:ext cx="1576842" cy="100129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1" kern="1200" dirty="0"/>
            <a:t>GST Rate NRR</a:t>
          </a:r>
        </a:p>
      </dsp:txBody>
      <dsp:txXfrm>
        <a:off x="5294958" y="734702"/>
        <a:ext cx="1518188" cy="942641"/>
      </dsp:txXfrm>
    </dsp:sp>
    <dsp:sp modelId="{7D3CE395-4FE3-4133-8201-23E342A9A02A}">
      <dsp:nvSpPr>
        <dsp:cNvPr id="0" name=""/>
        <dsp:cNvSpPr/>
      </dsp:nvSpPr>
      <dsp:spPr>
        <a:xfrm>
          <a:off x="965016" y="1998824"/>
          <a:ext cx="1576842" cy="100129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F60096-F398-49A5-B1D3-9775A37F31CC}">
      <dsp:nvSpPr>
        <dsp:cNvPr id="0" name=""/>
        <dsp:cNvSpPr/>
      </dsp:nvSpPr>
      <dsp:spPr>
        <a:xfrm>
          <a:off x="1140221" y="2165268"/>
          <a:ext cx="1576842" cy="100129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1" kern="1200" dirty="0"/>
            <a:t>Affordable</a:t>
          </a:r>
        </a:p>
        <a:p>
          <a:pPr marL="0" lvl="0" indent="0" algn="ctr" defTabSz="755650">
            <a:lnSpc>
              <a:spcPct val="90000"/>
            </a:lnSpc>
            <a:spcBef>
              <a:spcPct val="0"/>
            </a:spcBef>
            <a:spcAft>
              <a:spcPct val="35000"/>
            </a:spcAft>
            <a:buNone/>
          </a:pPr>
          <a:r>
            <a:rPr lang="en-IN" sz="1700" b="0" kern="1200" dirty="0"/>
            <a:t>1% - No ITC</a:t>
          </a:r>
        </a:p>
      </dsp:txBody>
      <dsp:txXfrm>
        <a:off x="1169548" y="2194595"/>
        <a:ext cx="1518188" cy="942641"/>
      </dsp:txXfrm>
    </dsp:sp>
    <dsp:sp modelId="{351D361C-49F0-4E19-B7F1-33E099B2FD1C}">
      <dsp:nvSpPr>
        <dsp:cNvPr id="0" name=""/>
        <dsp:cNvSpPr/>
      </dsp:nvSpPr>
      <dsp:spPr>
        <a:xfrm>
          <a:off x="1390" y="3458717"/>
          <a:ext cx="1576842" cy="100129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6717A1-4719-4CA2-9F74-3C2A06F28FC0}">
      <dsp:nvSpPr>
        <dsp:cNvPr id="0" name=""/>
        <dsp:cNvSpPr/>
      </dsp:nvSpPr>
      <dsp:spPr>
        <a:xfrm>
          <a:off x="176595" y="3625162"/>
          <a:ext cx="1576842" cy="100129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Font typeface="Arial" panose="020B0604020202020204" pitchFamily="34" charset="0"/>
            <a:buNone/>
          </a:pPr>
          <a:r>
            <a:rPr lang="en-IN" sz="1700" b="0" kern="1200" dirty="0"/>
            <a:t>1/3</a:t>
          </a:r>
          <a:r>
            <a:rPr lang="en-IN" sz="1700" b="0" kern="1200" baseline="30000" dirty="0"/>
            <a:t>rd</a:t>
          </a:r>
          <a:r>
            <a:rPr lang="en-IN" sz="1700" b="0" kern="1200" dirty="0"/>
            <a:t> Land Deduction</a:t>
          </a:r>
        </a:p>
      </dsp:txBody>
      <dsp:txXfrm>
        <a:off x="205922" y="3654489"/>
        <a:ext cx="1518188" cy="942641"/>
      </dsp:txXfrm>
    </dsp:sp>
    <dsp:sp modelId="{B6F9D873-88B4-495F-B865-DF6866E58501}">
      <dsp:nvSpPr>
        <dsp:cNvPr id="0" name=""/>
        <dsp:cNvSpPr/>
      </dsp:nvSpPr>
      <dsp:spPr>
        <a:xfrm>
          <a:off x="1928642" y="3458717"/>
          <a:ext cx="1576842" cy="100129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BA8036-5637-4880-83CD-B5A995E10B9F}">
      <dsp:nvSpPr>
        <dsp:cNvPr id="0" name=""/>
        <dsp:cNvSpPr/>
      </dsp:nvSpPr>
      <dsp:spPr>
        <a:xfrm>
          <a:off x="2103847" y="3625162"/>
          <a:ext cx="1576842" cy="100129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kern="1200" dirty="0"/>
            <a:t>1.5% * 2/3</a:t>
          </a:r>
        </a:p>
      </dsp:txBody>
      <dsp:txXfrm>
        <a:off x="2133174" y="3654489"/>
        <a:ext cx="1518188" cy="942641"/>
      </dsp:txXfrm>
    </dsp:sp>
    <dsp:sp modelId="{E89CF861-55BD-422D-9B93-64409B5F9D36}">
      <dsp:nvSpPr>
        <dsp:cNvPr id="0" name=""/>
        <dsp:cNvSpPr/>
      </dsp:nvSpPr>
      <dsp:spPr>
        <a:xfrm>
          <a:off x="4819520" y="1998824"/>
          <a:ext cx="1576842" cy="100129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8A1865-24BE-4346-87E0-A5290629378E}">
      <dsp:nvSpPr>
        <dsp:cNvPr id="0" name=""/>
        <dsp:cNvSpPr/>
      </dsp:nvSpPr>
      <dsp:spPr>
        <a:xfrm>
          <a:off x="4994725" y="2165268"/>
          <a:ext cx="1576842" cy="100129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1" kern="1200" dirty="0"/>
            <a:t>Residential</a:t>
          </a:r>
        </a:p>
        <a:p>
          <a:pPr marL="0" lvl="0" indent="0" algn="ctr" defTabSz="755650">
            <a:lnSpc>
              <a:spcPct val="90000"/>
            </a:lnSpc>
            <a:spcBef>
              <a:spcPct val="0"/>
            </a:spcBef>
            <a:spcAft>
              <a:spcPct val="35000"/>
            </a:spcAft>
            <a:buNone/>
          </a:pPr>
          <a:r>
            <a:rPr lang="en-IN" sz="1700" b="0" kern="1200" dirty="0"/>
            <a:t>5% - No ITC</a:t>
          </a:r>
        </a:p>
      </dsp:txBody>
      <dsp:txXfrm>
        <a:off x="5024052" y="2194595"/>
        <a:ext cx="1518188" cy="942641"/>
      </dsp:txXfrm>
    </dsp:sp>
    <dsp:sp modelId="{BC0B557F-E4CF-41B8-8579-B7B37D48F9AA}">
      <dsp:nvSpPr>
        <dsp:cNvPr id="0" name=""/>
        <dsp:cNvSpPr/>
      </dsp:nvSpPr>
      <dsp:spPr>
        <a:xfrm>
          <a:off x="3855894" y="3458717"/>
          <a:ext cx="1576842" cy="100129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CE304C-1214-4AA0-B95D-9035F8D41E31}">
      <dsp:nvSpPr>
        <dsp:cNvPr id="0" name=""/>
        <dsp:cNvSpPr/>
      </dsp:nvSpPr>
      <dsp:spPr>
        <a:xfrm>
          <a:off x="4031099" y="3625162"/>
          <a:ext cx="1576842" cy="100129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kern="1200" dirty="0"/>
            <a:t>1/3</a:t>
          </a:r>
          <a:r>
            <a:rPr lang="en-IN" sz="1700" b="0" kern="1200" baseline="30000" dirty="0"/>
            <a:t>rd</a:t>
          </a:r>
          <a:r>
            <a:rPr lang="en-IN" sz="1700" b="0" kern="1200" dirty="0"/>
            <a:t> Land Deduction</a:t>
          </a:r>
        </a:p>
      </dsp:txBody>
      <dsp:txXfrm>
        <a:off x="4060426" y="3654489"/>
        <a:ext cx="1518188" cy="942641"/>
      </dsp:txXfrm>
    </dsp:sp>
    <dsp:sp modelId="{1B7EC0DF-6714-47C0-9E17-1F99B6CF4107}">
      <dsp:nvSpPr>
        <dsp:cNvPr id="0" name=""/>
        <dsp:cNvSpPr/>
      </dsp:nvSpPr>
      <dsp:spPr>
        <a:xfrm>
          <a:off x="5783146" y="3458717"/>
          <a:ext cx="1576842" cy="100129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2952C4-9583-4CE0-836B-3BA11F176A72}">
      <dsp:nvSpPr>
        <dsp:cNvPr id="0" name=""/>
        <dsp:cNvSpPr/>
      </dsp:nvSpPr>
      <dsp:spPr>
        <a:xfrm>
          <a:off x="5958351" y="3625162"/>
          <a:ext cx="1576842" cy="100129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kern="1200" dirty="0"/>
            <a:t>7.5% * 2/3</a:t>
          </a:r>
        </a:p>
      </dsp:txBody>
      <dsp:txXfrm>
        <a:off x="5987678" y="3654489"/>
        <a:ext cx="1518188" cy="942641"/>
      </dsp:txXfrm>
    </dsp:sp>
    <dsp:sp modelId="{373F3774-C4CD-4733-B15D-3FCD8E3B1062}">
      <dsp:nvSpPr>
        <dsp:cNvPr id="0" name=""/>
        <dsp:cNvSpPr/>
      </dsp:nvSpPr>
      <dsp:spPr>
        <a:xfrm>
          <a:off x="8132214" y="1998824"/>
          <a:ext cx="2660464" cy="100129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BA749C-0E63-423E-A145-21473690C9F0}">
      <dsp:nvSpPr>
        <dsp:cNvPr id="0" name=""/>
        <dsp:cNvSpPr/>
      </dsp:nvSpPr>
      <dsp:spPr>
        <a:xfrm>
          <a:off x="8307418" y="2165268"/>
          <a:ext cx="2660464" cy="100129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1" kern="1200" dirty="0"/>
            <a:t>Pure Commercial Projects</a:t>
          </a:r>
        </a:p>
        <a:p>
          <a:pPr marL="0" lvl="0" indent="0" algn="ctr" defTabSz="755650">
            <a:lnSpc>
              <a:spcPct val="90000"/>
            </a:lnSpc>
            <a:spcBef>
              <a:spcPct val="0"/>
            </a:spcBef>
            <a:spcAft>
              <a:spcPct val="35000"/>
            </a:spcAft>
            <a:buNone/>
          </a:pPr>
          <a:r>
            <a:rPr lang="en-IN" sz="1700" b="0" kern="1200" dirty="0"/>
            <a:t>12% with ITC</a:t>
          </a:r>
        </a:p>
      </dsp:txBody>
      <dsp:txXfrm>
        <a:off x="8336745" y="2194595"/>
        <a:ext cx="2601810" cy="942641"/>
      </dsp:txXfrm>
    </dsp:sp>
    <dsp:sp modelId="{43903B1F-BD0A-438E-82CB-5982B95AE7AB}">
      <dsp:nvSpPr>
        <dsp:cNvPr id="0" name=""/>
        <dsp:cNvSpPr/>
      </dsp:nvSpPr>
      <dsp:spPr>
        <a:xfrm>
          <a:off x="7710398" y="3458717"/>
          <a:ext cx="1576842" cy="100129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E2D236-3DE7-4D01-A040-4C01D43FDD50}">
      <dsp:nvSpPr>
        <dsp:cNvPr id="0" name=""/>
        <dsp:cNvSpPr/>
      </dsp:nvSpPr>
      <dsp:spPr>
        <a:xfrm>
          <a:off x="7885603" y="3625162"/>
          <a:ext cx="1576842" cy="100129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kern="1200" dirty="0"/>
            <a:t>1/3</a:t>
          </a:r>
          <a:r>
            <a:rPr lang="en-IN" sz="1700" b="0" kern="1200" baseline="30000" dirty="0"/>
            <a:t>rd</a:t>
          </a:r>
          <a:r>
            <a:rPr lang="en-IN" sz="1700" b="0" kern="1200" dirty="0"/>
            <a:t> Land Deduction</a:t>
          </a:r>
        </a:p>
      </dsp:txBody>
      <dsp:txXfrm>
        <a:off x="7914930" y="3654489"/>
        <a:ext cx="1518188" cy="942641"/>
      </dsp:txXfrm>
    </dsp:sp>
    <dsp:sp modelId="{8AE70A7E-9C69-4FD9-9078-16DCE3C597D1}">
      <dsp:nvSpPr>
        <dsp:cNvPr id="0" name=""/>
        <dsp:cNvSpPr/>
      </dsp:nvSpPr>
      <dsp:spPr>
        <a:xfrm>
          <a:off x="9637651" y="3458717"/>
          <a:ext cx="1576842" cy="100129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A1FA54-EBB8-4BDE-AC6D-30BF996386F5}">
      <dsp:nvSpPr>
        <dsp:cNvPr id="0" name=""/>
        <dsp:cNvSpPr/>
      </dsp:nvSpPr>
      <dsp:spPr>
        <a:xfrm>
          <a:off x="9812855" y="3625162"/>
          <a:ext cx="1576842" cy="100129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kern="1200" dirty="0"/>
            <a:t>18% * 2/3</a:t>
          </a:r>
        </a:p>
      </dsp:txBody>
      <dsp:txXfrm>
        <a:off x="9842182" y="3654489"/>
        <a:ext cx="1518188" cy="9426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59097F-A3C0-43E6-B57A-3ACBA74836BA}">
      <dsp:nvSpPr>
        <dsp:cNvPr id="0" name=""/>
        <dsp:cNvSpPr/>
      </dsp:nvSpPr>
      <dsp:spPr>
        <a:xfrm>
          <a:off x="970927" y="43157"/>
          <a:ext cx="9257699" cy="1347781"/>
        </a:xfrm>
        <a:prstGeom prst="rightArrow">
          <a:avLst>
            <a:gd name="adj1" fmla="val 50000"/>
            <a:gd name="adj2" fmla="val 5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254000" bIns="213960" numCol="1" spcCol="1270" anchor="ctr" anchorCtr="0">
          <a:noAutofit/>
        </a:bodyPr>
        <a:lstStyle/>
        <a:p>
          <a:pPr marL="0" lvl="0" indent="0" algn="l" defTabSz="1155700">
            <a:lnSpc>
              <a:spcPct val="90000"/>
            </a:lnSpc>
            <a:spcBef>
              <a:spcPct val="0"/>
            </a:spcBef>
            <a:spcAft>
              <a:spcPct val="35000"/>
            </a:spcAft>
            <a:buNone/>
          </a:pPr>
          <a:r>
            <a:rPr lang="en-US" sz="2600" b="0" kern="1200" dirty="0"/>
            <a:t>Composition Scheme</a:t>
          </a:r>
          <a:endParaRPr lang="en-IN" sz="2600" b="0" kern="1200" dirty="0"/>
        </a:p>
      </dsp:txBody>
      <dsp:txXfrm>
        <a:off x="970927" y="380102"/>
        <a:ext cx="8920754" cy="673891"/>
      </dsp:txXfrm>
    </dsp:sp>
    <dsp:sp modelId="{DB4E0769-510D-4433-BFF7-809E5FAD0C8D}">
      <dsp:nvSpPr>
        <dsp:cNvPr id="0" name=""/>
        <dsp:cNvSpPr/>
      </dsp:nvSpPr>
      <dsp:spPr>
        <a:xfrm>
          <a:off x="970927" y="1045800"/>
          <a:ext cx="2133899" cy="2492990"/>
        </a:xfrm>
        <a:prstGeom prst="rect">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Font typeface="Arial" panose="020B0604020202020204" pitchFamily="34" charset="0"/>
            <a:buNone/>
          </a:pPr>
          <a:r>
            <a:rPr lang="en-US" sz="1800" kern="1200" dirty="0"/>
            <a:t>Paying of GST is only in </a:t>
          </a:r>
          <a:r>
            <a:rPr lang="en-US" sz="1800" b="1" kern="1200" dirty="0"/>
            <a:t>cash </a:t>
          </a:r>
        </a:p>
        <a:p>
          <a:pPr marL="0" lvl="0" indent="0" algn="l" defTabSz="800100">
            <a:lnSpc>
              <a:spcPct val="90000"/>
            </a:lnSpc>
            <a:spcBef>
              <a:spcPct val="0"/>
            </a:spcBef>
            <a:spcAft>
              <a:spcPct val="35000"/>
            </a:spcAft>
            <a:buNone/>
          </a:pPr>
          <a:r>
            <a:rPr lang="en-US" sz="1800" kern="1200" dirty="0"/>
            <a:t>ITC not permitted</a:t>
          </a:r>
          <a:endParaRPr lang="en-IN" sz="1800" kern="1200" dirty="0"/>
        </a:p>
      </dsp:txBody>
      <dsp:txXfrm>
        <a:off x="970927" y="1045800"/>
        <a:ext cx="2133899" cy="2492990"/>
      </dsp:txXfrm>
    </dsp:sp>
    <dsp:sp modelId="{C824549C-8C5D-43C7-8834-068C6724DC35}">
      <dsp:nvSpPr>
        <dsp:cNvPr id="0" name=""/>
        <dsp:cNvSpPr/>
      </dsp:nvSpPr>
      <dsp:spPr>
        <a:xfrm>
          <a:off x="3104827" y="492259"/>
          <a:ext cx="7123799" cy="1347781"/>
        </a:xfrm>
        <a:prstGeom prst="rightArrow">
          <a:avLst>
            <a:gd name="adj1" fmla="val 50000"/>
            <a:gd name="adj2" fmla="val 5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254000" bIns="213960" numCol="1" spcCol="1270" anchor="ctr" anchorCtr="0">
          <a:noAutofit/>
        </a:bodyPr>
        <a:lstStyle/>
        <a:p>
          <a:pPr marL="0" lvl="0" indent="0" algn="l" defTabSz="1155700">
            <a:lnSpc>
              <a:spcPct val="90000"/>
            </a:lnSpc>
            <a:spcBef>
              <a:spcPct val="0"/>
            </a:spcBef>
            <a:spcAft>
              <a:spcPct val="35000"/>
            </a:spcAft>
            <a:buNone/>
          </a:pPr>
          <a:r>
            <a:rPr lang="en-US" sz="2600" kern="1200" dirty="0"/>
            <a:t>Applicability</a:t>
          </a:r>
          <a:endParaRPr lang="en-IN" sz="2600" kern="1200" dirty="0"/>
        </a:p>
      </dsp:txBody>
      <dsp:txXfrm>
        <a:off x="3104827" y="829204"/>
        <a:ext cx="6786854" cy="673891"/>
      </dsp:txXfrm>
    </dsp:sp>
    <dsp:sp modelId="{56EAE2A9-EF16-44B6-8345-761A3D031ECE}">
      <dsp:nvSpPr>
        <dsp:cNvPr id="0" name=""/>
        <dsp:cNvSpPr/>
      </dsp:nvSpPr>
      <dsp:spPr>
        <a:xfrm>
          <a:off x="3104827" y="1494920"/>
          <a:ext cx="2133899" cy="2429447"/>
        </a:xfrm>
        <a:prstGeom prst="rect">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t>Residential</a:t>
          </a:r>
          <a:r>
            <a:rPr lang="en-US" sz="1800" kern="1200" dirty="0"/>
            <a:t> Real Estate Projects </a:t>
          </a:r>
          <a:endParaRPr lang="en-IN" sz="1800" kern="1200" dirty="0"/>
        </a:p>
      </dsp:txBody>
      <dsp:txXfrm>
        <a:off x="3104827" y="1494920"/>
        <a:ext cx="2133899" cy="2429447"/>
      </dsp:txXfrm>
    </dsp:sp>
    <dsp:sp modelId="{83C9CE46-C448-4008-82A7-6D95206E1691}">
      <dsp:nvSpPr>
        <dsp:cNvPr id="0" name=""/>
        <dsp:cNvSpPr/>
      </dsp:nvSpPr>
      <dsp:spPr>
        <a:xfrm>
          <a:off x="5238726" y="941360"/>
          <a:ext cx="4989899" cy="1347781"/>
        </a:xfrm>
        <a:prstGeom prst="rightArrow">
          <a:avLst>
            <a:gd name="adj1" fmla="val 50000"/>
            <a:gd name="adj2" fmla="val 5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254000" bIns="213960" numCol="1" spcCol="1270" anchor="ctr" anchorCtr="0">
          <a:noAutofit/>
        </a:bodyPr>
        <a:lstStyle/>
        <a:p>
          <a:pPr marL="0" lvl="0" indent="0" algn="l" defTabSz="1155700">
            <a:lnSpc>
              <a:spcPct val="90000"/>
            </a:lnSpc>
            <a:spcBef>
              <a:spcPct val="0"/>
            </a:spcBef>
            <a:spcAft>
              <a:spcPct val="35000"/>
            </a:spcAft>
            <a:buNone/>
          </a:pPr>
          <a:r>
            <a:rPr lang="en-US" sz="2600" kern="1200"/>
            <a:t>ITC:</a:t>
          </a:r>
          <a:endParaRPr lang="en-IN" sz="2600" kern="1200"/>
        </a:p>
      </dsp:txBody>
      <dsp:txXfrm>
        <a:off x="5238726" y="1278305"/>
        <a:ext cx="4652954" cy="673891"/>
      </dsp:txXfrm>
    </dsp:sp>
    <dsp:sp modelId="{96FB1297-A27F-493E-B3C5-091D0CF7B8F6}">
      <dsp:nvSpPr>
        <dsp:cNvPr id="0" name=""/>
        <dsp:cNvSpPr/>
      </dsp:nvSpPr>
      <dsp:spPr>
        <a:xfrm>
          <a:off x="5228590" y="1890947"/>
          <a:ext cx="2133899" cy="2931283"/>
        </a:xfrm>
        <a:prstGeom prst="rect">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t>No ITC  </a:t>
          </a:r>
          <a:r>
            <a:rPr lang="en-US" sz="1600" kern="1200" dirty="0"/>
            <a:t>on the future purchases</a:t>
          </a:r>
          <a:endParaRPr lang="en-IN" sz="1600" kern="1200" dirty="0"/>
        </a:p>
        <a:p>
          <a:pPr marL="0" lvl="0" indent="0" algn="l" defTabSz="711200">
            <a:lnSpc>
              <a:spcPct val="90000"/>
            </a:lnSpc>
            <a:spcBef>
              <a:spcPct val="0"/>
            </a:spcBef>
            <a:spcAft>
              <a:spcPct val="35000"/>
            </a:spcAft>
            <a:buNone/>
          </a:pPr>
          <a:r>
            <a:rPr lang="en-US" sz="1600" b="1" kern="1200" dirty="0"/>
            <a:t>Report ITC </a:t>
          </a:r>
          <a:r>
            <a:rPr lang="en-US" sz="1600" kern="1200" dirty="0"/>
            <a:t>not availed as ineligible credit in GSTR-3B [No. 4 (D)(2)] </a:t>
          </a:r>
          <a:endParaRPr lang="en-IN" sz="1600" kern="1200" dirty="0"/>
        </a:p>
        <a:p>
          <a:pPr marL="0" lvl="0" indent="0" algn="l" defTabSz="711200">
            <a:lnSpc>
              <a:spcPct val="90000"/>
            </a:lnSpc>
            <a:spcBef>
              <a:spcPct val="0"/>
            </a:spcBef>
            <a:spcAft>
              <a:spcPct val="35000"/>
            </a:spcAft>
            <a:buNone/>
          </a:pPr>
          <a:r>
            <a:rPr lang="en-US" sz="1600" b="1" kern="1200" dirty="0"/>
            <a:t>Reversal</a:t>
          </a:r>
          <a:r>
            <a:rPr lang="en-US" sz="1600" kern="1200" dirty="0"/>
            <a:t>/</a:t>
          </a:r>
          <a:r>
            <a:rPr lang="en-US" sz="1600" kern="1200" dirty="0" err="1"/>
            <a:t>availment</a:t>
          </a:r>
          <a:r>
            <a:rPr lang="en-US" sz="1600" kern="1200" dirty="0"/>
            <a:t> of Excess ITC as on 31</a:t>
          </a:r>
          <a:r>
            <a:rPr lang="en-US" sz="1600" kern="1200" baseline="30000" dirty="0"/>
            <a:t>st</a:t>
          </a:r>
          <a:r>
            <a:rPr lang="en-US" sz="1600" kern="1200" dirty="0"/>
            <a:t> March 2019 as per </a:t>
          </a:r>
          <a:r>
            <a:rPr lang="en-US" sz="1500" kern="1200" dirty="0"/>
            <a:t>(</a:t>
          </a:r>
          <a:r>
            <a:rPr lang="en-US" sz="1200" i="1" kern="1200" dirty="0"/>
            <a:t>Annexure I in the case of REP other than RREP and in Annexure II in the case of RREP)</a:t>
          </a:r>
          <a:endParaRPr lang="en-IN" sz="1500" kern="1200" dirty="0"/>
        </a:p>
      </dsp:txBody>
      <dsp:txXfrm>
        <a:off x="5228590" y="1890947"/>
        <a:ext cx="2133899" cy="2931283"/>
      </dsp:txXfrm>
    </dsp:sp>
    <dsp:sp modelId="{8966A9F8-F4D6-491A-A0F3-DE8119493BBB}">
      <dsp:nvSpPr>
        <dsp:cNvPr id="0" name=""/>
        <dsp:cNvSpPr/>
      </dsp:nvSpPr>
      <dsp:spPr>
        <a:xfrm>
          <a:off x="7372626" y="1390461"/>
          <a:ext cx="2856000" cy="1347781"/>
        </a:xfrm>
        <a:prstGeom prst="rightArrow">
          <a:avLst>
            <a:gd name="adj1" fmla="val 50000"/>
            <a:gd name="adj2" fmla="val 5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254000" bIns="213960" numCol="1" spcCol="1270" anchor="ctr" anchorCtr="0">
          <a:noAutofit/>
        </a:bodyPr>
        <a:lstStyle/>
        <a:p>
          <a:pPr marL="0" lvl="0" indent="0" algn="l" defTabSz="1155700">
            <a:lnSpc>
              <a:spcPct val="90000"/>
            </a:lnSpc>
            <a:spcBef>
              <a:spcPct val="0"/>
            </a:spcBef>
            <a:spcAft>
              <a:spcPct val="35000"/>
            </a:spcAft>
            <a:buNone/>
          </a:pPr>
          <a:r>
            <a:rPr lang="en-US" sz="2600" kern="1200" dirty="0"/>
            <a:t>JDA TAX :</a:t>
          </a:r>
          <a:endParaRPr lang="en-IN" sz="2600" kern="1200" dirty="0"/>
        </a:p>
      </dsp:txBody>
      <dsp:txXfrm>
        <a:off x="7372626" y="1727406"/>
        <a:ext cx="2519055" cy="673891"/>
      </dsp:txXfrm>
    </dsp:sp>
    <dsp:sp modelId="{831889C5-299F-4D8C-BE56-483FA1ABB344}">
      <dsp:nvSpPr>
        <dsp:cNvPr id="0" name=""/>
        <dsp:cNvSpPr/>
      </dsp:nvSpPr>
      <dsp:spPr>
        <a:xfrm>
          <a:off x="7381541" y="2374119"/>
          <a:ext cx="2153340" cy="2474357"/>
        </a:xfrm>
        <a:prstGeom prst="rect">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Tax on </a:t>
          </a:r>
          <a:r>
            <a:rPr lang="en-US" sz="1800" b="1" kern="1200" dirty="0"/>
            <a:t>Development Rights </a:t>
          </a:r>
          <a:r>
            <a:rPr lang="en-US" sz="1800" kern="1200" dirty="0"/>
            <a:t>to be paid by Builder on RCM basis.</a:t>
          </a:r>
          <a:endParaRPr lang="en-IN" sz="1800" kern="1200" dirty="0"/>
        </a:p>
      </dsp:txBody>
      <dsp:txXfrm>
        <a:off x="7381541" y="2374119"/>
        <a:ext cx="2153340" cy="24743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C40F69-929C-44D8-B9B2-BFBB01168066}">
      <dsp:nvSpPr>
        <dsp:cNvPr id="0" name=""/>
        <dsp:cNvSpPr/>
      </dsp:nvSpPr>
      <dsp:spPr>
        <a:xfrm>
          <a:off x="651268" y="39520"/>
          <a:ext cx="11248653" cy="1404156"/>
        </a:xfrm>
        <a:prstGeom prst="rightArrow">
          <a:avLst>
            <a:gd name="adj1" fmla="val 50000"/>
            <a:gd name="adj2" fmla="val 5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254000" bIns="222910" numCol="1" spcCol="1270" anchor="ctr" anchorCtr="0">
          <a:noAutofit/>
        </a:bodyPr>
        <a:lstStyle/>
        <a:p>
          <a:pPr marL="0" lvl="0" indent="0" algn="l" defTabSz="1111250">
            <a:lnSpc>
              <a:spcPct val="90000"/>
            </a:lnSpc>
            <a:spcBef>
              <a:spcPct val="0"/>
            </a:spcBef>
            <a:spcAft>
              <a:spcPct val="35000"/>
            </a:spcAft>
            <a:buNone/>
          </a:pPr>
          <a:r>
            <a:rPr lang="en-US" sz="2500" kern="1200" dirty="0"/>
            <a:t>‘</a:t>
          </a:r>
          <a:r>
            <a:rPr lang="en-US" sz="2500" b="1" kern="1200" dirty="0"/>
            <a:t>Excess URP Tax</a:t>
          </a:r>
          <a:r>
            <a:rPr lang="en-US" sz="2500" kern="1200" dirty="0"/>
            <a:t>’ - RCM u/s 9(4) for Purchases from Unregistered Persons</a:t>
          </a:r>
          <a:endParaRPr lang="en-IN" sz="2500" kern="1200" dirty="0"/>
        </a:p>
      </dsp:txBody>
      <dsp:txXfrm>
        <a:off x="651268" y="390559"/>
        <a:ext cx="10897614" cy="702078"/>
      </dsp:txXfrm>
    </dsp:sp>
    <dsp:sp modelId="{1268DE02-19F5-4C31-A1AE-25C0812473BB}">
      <dsp:nvSpPr>
        <dsp:cNvPr id="0" name=""/>
        <dsp:cNvSpPr/>
      </dsp:nvSpPr>
      <dsp:spPr>
        <a:xfrm>
          <a:off x="673209" y="1059813"/>
          <a:ext cx="10347215" cy="3802955"/>
        </a:xfrm>
        <a:prstGeom prst="rect">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1) Procure</a:t>
          </a:r>
          <a:r>
            <a:rPr lang="en-US" sz="2000" b="1" kern="1200" dirty="0"/>
            <a:t> 80% </a:t>
          </a:r>
          <a:r>
            <a:rPr lang="en-US" sz="2000" kern="1200" dirty="0"/>
            <a:t>inputs and input services from registered vendors other than </a:t>
          </a:r>
          <a:r>
            <a:rPr lang="en-US" sz="2000" b="0" i="1" kern="1200" dirty="0"/>
            <a:t>TDR, long term lease premium, salami, FSI , electricity, high speed diesel, motor spirit, natural gas</a:t>
          </a:r>
          <a:endParaRPr lang="en-IN" sz="2000" b="0" i="1" kern="1200" dirty="0"/>
        </a:p>
        <a:p>
          <a:pPr marL="0" lvl="0" indent="0" algn="l" defTabSz="889000">
            <a:lnSpc>
              <a:spcPct val="90000"/>
            </a:lnSpc>
            <a:spcBef>
              <a:spcPct val="0"/>
            </a:spcBef>
            <a:spcAft>
              <a:spcPct val="35000"/>
            </a:spcAft>
            <a:buFont typeface="Arial" panose="020B0604020202020204" pitchFamily="34" charset="0"/>
            <a:buNone/>
          </a:pPr>
          <a:endParaRPr lang="en-US" sz="2000" kern="1200" dirty="0"/>
        </a:p>
        <a:p>
          <a:pPr marL="0" lvl="0" indent="0" algn="l" defTabSz="889000">
            <a:lnSpc>
              <a:spcPct val="90000"/>
            </a:lnSpc>
            <a:spcBef>
              <a:spcPct val="0"/>
            </a:spcBef>
            <a:spcAft>
              <a:spcPct val="35000"/>
            </a:spcAft>
            <a:buFont typeface="Arial" panose="020B0604020202020204" pitchFamily="34" charset="0"/>
            <a:buNone/>
          </a:pPr>
          <a:r>
            <a:rPr lang="en-US" sz="2000" kern="1200" dirty="0"/>
            <a:t>2) Shortfall beyond 20% to be assessed and paid </a:t>
          </a:r>
          <a:r>
            <a:rPr lang="en-US" sz="2000" b="1" kern="1200" dirty="0" err="1"/>
            <a:t>projectwise</a:t>
          </a:r>
          <a:r>
            <a:rPr lang="en-US" sz="2000" kern="1200" dirty="0"/>
            <a:t> by </a:t>
          </a:r>
          <a:r>
            <a:rPr lang="en-US" sz="2000" b="1" kern="1200" dirty="0"/>
            <a:t>JUNE</a:t>
          </a:r>
          <a:r>
            <a:rPr lang="en-US" sz="2000" kern="1200" dirty="0"/>
            <a:t> of next Financial YEAR</a:t>
          </a:r>
          <a:endParaRPr lang="en-IN" sz="2000" kern="1200" dirty="0"/>
        </a:p>
        <a:p>
          <a:pPr marL="0" lvl="0" indent="0" algn="l" defTabSz="889000">
            <a:lnSpc>
              <a:spcPct val="90000"/>
            </a:lnSpc>
            <a:spcBef>
              <a:spcPct val="0"/>
            </a:spcBef>
            <a:spcAft>
              <a:spcPct val="35000"/>
            </a:spcAft>
            <a:buNone/>
          </a:pPr>
          <a:endParaRPr lang="en-US" sz="2000" kern="1200" dirty="0"/>
        </a:p>
        <a:p>
          <a:pPr marL="0" lvl="0" indent="0" algn="l" defTabSz="889000">
            <a:lnSpc>
              <a:spcPct val="90000"/>
            </a:lnSpc>
            <a:spcBef>
              <a:spcPct val="0"/>
            </a:spcBef>
            <a:spcAft>
              <a:spcPct val="35000"/>
            </a:spcAft>
            <a:buNone/>
          </a:pPr>
          <a:r>
            <a:rPr lang="en-US" sz="2000" kern="1200" dirty="0"/>
            <a:t>3) </a:t>
          </a:r>
          <a:r>
            <a:rPr lang="en-US" sz="2000" b="1" kern="1200" dirty="0"/>
            <a:t>RCM Payments </a:t>
          </a:r>
          <a:r>
            <a:rPr lang="en-US" sz="2000" kern="1200" dirty="0"/>
            <a:t>- 9(3) deemed as Registered Purchase classified under 80% bucket</a:t>
          </a:r>
          <a:endParaRPr lang="en-IN" sz="2000" kern="1200" dirty="0"/>
        </a:p>
        <a:p>
          <a:pPr marL="0" lvl="0" indent="0" algn="l" defTabSz="889000">
            <a:lnSpc>
              <a:spcPct val="90000"/>
            </a:lnSpc>
            <a:spcBef>
              <a:spcPct val="0"/>
            </a:spcBef>
            <a:spcAft>
              <a:spcPct val="35000"/>
            </a:spcAft>
            <a:buNone/>
          </a:pPr>
          <a:endParaRPr lang="en-US" sz="2000" kern="1200" dirty="0"/>
        </a:p>
        <a:p>
          <a:pPr marL="0" lvl="0" indent="0" algn="l" defTabSz="889000">
            <a:lnSpc>
              <a:spcPct val="90000"/>
            </a:lnSpc>
            <a:spcBef>
              <a:spcPct val="0"/>
            </a:spcBef>
            <a:spcAft>
              <a:spcPct val="35000"/>
            </a:spcAft>
            <a:buNone/>
          </a:pPr>
          <a:r>
            <a:rPr lang="en-US" sz="2000" kern="1200" dirty="0"/>
            <a:t>4) Purchases &gt;20% from URP to be paid tax at 18%,</a:t>
          </a:r>
          <a:endParaRPr lang="en-IN" sz="2000" kern="1200" dirty="0"/>
        </a:p>
        <a:p>
          <a:pPr marL="0" lvl="0" indent="0" algn="l" defTabSz="889000">
            <a:lnSpc>
              <a:spcPct val="90000"/>
            </a:lnSpc>
            <a:spcBef>
              <a:spcPct val="0"/>
            </a:spcBef>
            <a:spcAft>
              <a:spcPct val="35000"/>
            </a:spcAft>
            <a:buNone/>
          </a:pPr>
          <a:endParaRPr lang="en-US" sz="2000" kern="1200" dirty="0"/>
        </a:p>
        <a:p>
          <a:pPr marL="0" lvl="0" indent="0" algn="l" defTabSz="889000">
            <a:lnSpc>
              <a:spcPct val="90000"/>
            </a:lnSpc>
            <a:spcBef>
              <a:spcPct val="0"/>
            </a:spcBef>
            <a:spcAft>
              <a:spcPct val="35000"/>
            </a:spcAft>
            <a:buNone/>
          </a:pPr>
          <a:r>
            <a:rPr lang="en-US" sz="2000" kern="1200" dirty="0"/>
            <a:t>5) CEMENT / CAPITAL GOODS Purchased from URP to be paid under RCM irrespective of % threshold on monthly basis at the applicable rates.(Currently 28% for cement)</a:t>
          </a:r>
          <a:endParaRPr lang="en-IN" sz="2000" kern="1200" dirty="0"/>
        </a:p>
      </dsp:txBody>
      <dsp:txXfrm>
        <a:off x="673209" y="1059813"/>
        <a:ext cx="10347215" cy="38029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6766CB-D8FB-42A4-B07B-CA003117AEFE}">
      <dsp:nvSpPr>
        <dsp:cNvPr id="0" name=""/>
        <dsp:cNvSpPr/>
      </dsp:nvSpPr>
      <dsp:spPr>
        <a:xfrm rot="5400000">
          <a:off x="-115606" y="116882"/>
          <a:ext cx="770707" cy="539495"/>
        </a:xfrm>
        <a:prstGeom prst="chevron">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1</a:t>
          </a:r>
          <a:endParaRPr lang="en-IN" sz="1500" kern="1200" dirty="0"/>
        </a:p>
      </dsp:txBody>
      <dsp:txXfrm rot="-5400000">
        <a:off x="1" y="271024"/>
        <a:ext cx="539495" cy="231212"/>
      </dsp:txXfrm>
    </dsp:sp>
    <dsp:sp modelId="{2A16E44A-A45E-4468-B00B-EFB043D2CDEB}">
      <dsp:nvSpPr>
        <dsp:cNvPr id="0" name=""/>
        <dsp:cNvSpPr/>
      </dsp:nvSpPr>
      <dsp:spPr>
        <a:xfrm rot="5400000">
          <a:off x="5222350" y="-4681578"/>
          <a:ext cx="500960" cy="9866669"/>
        </a:xfrm>
        <a:prstGeom prst="round2Same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Identification of </a:t>
          </a:r>
          <a:r>
            <a:rPr lang="en-US" sz="2800" kern="1200" dirty="0">
              <a:solidFill>
                <a:srgbClr val="FF0000"/>
              </a:solidFill>
            </a:rPr>
            <a:t>‘I &amp; IS’</a:t>
          </a:r>
          <a:endParaRPr lang="en-IN" sz="2800" kern="1200" dirty="0">
            <a:solidFill>
              <a:srgbClr val="FF0000"/>
            </a:solidFill>
          </a:endParaRPr>
        </a:p>
      </dsp:txBody>
      <dsp:txXfrm rot="-5400000">
        <a:off x="539496" y="25731"/>
        <a:ext cx="9842214" cy="452050"/>
      </dsp:txXfrm>
    </dsp:sp>
    <dsp:sp modelId="{B9A71FE9-3B38-461F-88C2-B2E5E2F4AD91}">
      <dsp:nvSpPr>
        <dsp:cNvPr id="0" name=""/>
        <dsp:cNvSpPr/>
      </dsp:nvSpPr>
      <dsp:spPr>
        <a:xfrm rot="5400000">
          <a:off x="-115606" y="787542"/>
          <a:ext cx="770707" cy="539495"/>
        </a:xfrm>
        <a:prstGeom prst="chevron">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2</a:t>
          </a:r>
          <a:endParaRPr lang="en-IN" sz="1500" kern="1200" dirty="0"/>
        </a:p>
      </dsp:txBody>
      <dsp:txXfrm rot="-5400000">
        <a:off x="1" y="941684"/>
        <a:ext cx="539495" cy="231212"/>
      </dsp:txXfrm>
    </dsp:sp>
    <dsp:sp modelId="{2AD9404C-E0FE-4DD8-A6F1-2A36D3F78419}">
      <dsp:nvSpPr>
        <dsp:cNvPr id="0" name=""/>
        <dsp:cNvSpPr/>
      </dsp:nvSpPr>
      <dsp:spPr>
        <a:xfrm rot="5400000">
          <a:off x="5222350" y="-4010918"/>
          <a:ext cx="500960" cy="9866669"/>
        </a:xfrm>
        <a:prstGeom prst="round2Same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Identification of </a:t>
          </a:r>
          <a:r>
            <a:rPr lang="en-US" sz="2800" kern="1200" dirty="0">
              <a:solidFill>
                <a:srgbClr val="FF0000"/>
              </a:solidFill>
            </a:rPr>
            <a:t>‘Supplier’</a:t>
          </a:r>
          <a:r>
            <a:rPr lang="en-US" sz="2800" kern="1200" dirty="0"/>
            <a:t> of I &amp; IS</a:t>
          </a:r>
          <a:endParaRPr lang="en-IN" sz="2800" kern="1200" dirty="0"/>
        </a:p>
      </dsp:txBody>
      <dsp:txXfrm rot="-5400000">
        <a:off x="539496" y="696391"/>
        <a:ext cx="9842214" cy="452050"/>
      </dsp:txXfrm>
    </dsp:sp>
    <dsp:sp modelId="{0897F25A-6099-446E-BD88-DDE02038E1F7}">
      <dsp:nvSpPr>
        <dsp:cNvPr id="0" name=""/>
        <dsp:cNvSpPr/>
      </dsp:nvSpPr>
      <dsp:spPr>
        <a:xfrm rot="5400000">
          <a:off x="-115606" y="1458202"/>
          <a:ext cx="770707" cy="539495"/>
        </a:xfrm>
        <a:prstGeom prst="chevron">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3</a:t>
          </a:r>
          <a:endParaRPr lang="en-IN" sz="1500" kern="1200" dirty="0"/>
        </a:p>
      </dsp:txBody>
      <dsp:txXfrm rot="-5400000">
        <a:off x="1" y="1612344"/>
        <a:ext cx="539495" cy="231212"/>
      </dsp:txXfrm>
    </dsp:sp>
    <dsp:sp modelId="{CA5A088B-040E-4E66-AD88-628B1BDC832C}">
      <dsp:nvSpPr>
        <dsp:cNvPr id="0" name=""/>
        <dsp:cNvSpPr/>
      </dsp:nvSpPr>
      <dsp:spPr>
        <a:xfrm rot="5400000">
          <a:off x="5222350" y="-3340258"/>
          <a:ext cx="500960" cy="9866669"/>
        </a:xfrm>
        <a:prstGeom prst="round2Same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Whether </a:t>
          </a:r>
          <a:r>
            <a:rPr lang="en-US" sz="2800" kern="1200" dirty="0">
              <a:solidFill>
                <a:srgbClr val="FF0000"/>
              </a:solidFill>
            </a:rPr>
            <a:t>‘used for supplying the services’</a:t>
          </a:r>
          <a:endParaRPr lang="en-IN" sz="2800" kern="1200" dirty="0">
            <a:solidFill>
              <a:srgbClr val="FF0000"/>
            </a:solidFill>
          </a:endParaRPr>
        </a:p>
      </dsp:txBody>
      <dsp:txXfrm rot="-5400000">
        <a:off x="539496" y="1367051"/>
        <a:ext cx="9842214" cy="452050"/>
      </dsp:txXfrm>
    </dsp:sp>
    <dsp:sp modelId="{778BB10D-4396-4234-8063-E1AC3870DB5B}">
      <dsp:nvSpPr>
        <dsp:cNvPr id="0" name=""/>
        <dsp:cNvSpPr/>
      </dsp:nvSpPr>
      <dsp:spPr>
        <a:xfrm rot="5400000">
          <a:off x="-115606" y="2128862"/>
          <a:ext cx="770707" cy="539495"/>
        </a:xfrm>
        <a:prstGeom prst="chevron">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4</a:t>
          </a:r>
          <a:endParaRPr lang="en-IN" sz="1500" kern="1200" dirty="0"/>
        </a:p>
      </dsp:txBody>
      <dsp:txXfrm rot="-5400000">
        <a:off x="1" y="2283004"/>
        <a:ext cx="539495" cy="231212"/>
      </dsp:txXfrm>
    </dsp:sp>
    <dsp:sp modelId="{72D95B05-D736-4A3D-9D7C-085B0813B5BF}">
      <dsp:nvSpPr>
        <dsp:cNvPr id="0" name=""/>
        <dsp:cNvSpPr/>
      </dsp:nvSpPr>
      <dsp:spPr>
        <a:xfrm rot="5400000">
          <a:off x="5222350" y="-2669598"/>
          <a:ext cx="500960" cy="9866669"/>
        </a:xfrm>
        <a:prstGeom prst="round2Same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Apply 80:20 rule – </a:t>
          </a:r>
          <a:r>
            <a:rPr lang="en-US" sz="2800" kern="1200" dirty="0">
              <a:solidFill>
                <a:srgbClr val="FF0000"/>
              </a:solidFill>
            </a:rPr>
            <a:t>Calculate</a:t>
          </a:r>
          <a:r>
            <a:rPr lang="en-US" sz="2800" kern="1200" dirty="0"/>
            <a:t> ‘Excess URP Tax’</a:t>
          </a:r>
          <a:endParaRPr lang="en-IN" sz="2800" kern="1200" dirty="0"/>
        </a:p>
      </dsp:txBody>
      <dsp:txXfrm rot="-5400000">
        <a:off x="539496" y="2037711"/>
        <a:ext cx="9842214" cy="452050"/>
      </dsp:txXfrm>
    </dsp:sp>
    <dsp:sp modelId="{530DA039-E385-47ED-8141-CCBA72FD8AC3}">
      <dsp:nvSpPr>
        <dsp:cNvPr id="0" name=""/>
        <dsp:cNvSpPr/>
      </dsp:nvSpPr>
      <dsp:spPr>
        <a:xfrm rot="5400000">
          <a:off x="-115606" y="2799522"/>
          <a:ext cx="770707" cy="539495"/>
        </a:xfrm>
        <a:prstGeom prst="chevron">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5</a:t>
          </a:r>
          <a:endParaRPr lang="en-IN" sz="1500" kern="1200" dirty="0"/>
        </a:p>
      </dsp:txBody>
      <dsp:txXfrm rot="-5400000">
        <a:off x="1" y="2953664"/>
        <a:ext cx="539495" cy="231212"/>
      </dsp:txXfrm>
    </dsp:sp>
    <dsp:sp modelId="{E0EE6AD8-01DC-447A-860A-134E7BCEE79D}">
      <dsp:nvSpPr>
        <dsp:cNvPr id="0" name=""/>
        <dsp:cNvSpPr/>
      </dsp:nvSpPr>
      <dsp:spPr>
        <a:xfrm rot="5400000">
          <a:off x="5222350" y="-1998937"/>
          <a:ext cx="500960" cy="9866669"/>
        </a:xfrm>
        <a:prstGeom prst="round2Same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solidFill>
                <a:srgbClr val="FF0000"/>
              </a:solidFill>
            </a:rPr>
            <a:t>Discharge tax</a:t>
          </a:r>
          <a:r>
            <a:rPr lang="en-US" sz="2800" kern="1200" dirty="0"/>
            <a:t> on excess URP beyond 20%</a:t>
          </a:r>
          <a:endParaRPr lang="en-IN" sz="2800" kern="1200" dirty="0"/>
        </a:p>
      </dsp:txBody>
      <dsp:txXfrm rot="-5400000">
        <a:off x="539496" y="2708372"/>
        <a:ext cx="9842214" cy="452050"/>
      </dsp:txXfrm>
    </dsp:sp>
    <dsp:sp modelId="{B15E6223-44CA-47C7-A4F7-3FE0CBBE06D7}">
      <dsp:nvSpPr>
        <dsp:cNvPr id="0" name=""/>
        <dsp:cNvSpPr/>
      </dsp:nvSpPr>
      <dsp:spPr>
        <a:xfrm rot="5400000">
          <a:off x="-115606" y="3470183"/>
          <a:ext cx="770707" cy="539495"/>
        </a:xfrm>
        <a:prstGeom prst="chevron">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6</a:t>
          </a:r>
          <a:endParaRPr lang="en-IN" sz="1500" kern="1200" dirty="0"/>
        </a:p>
      </dsp:txBody>
      <dsp:txXfrm rot="-5400000">
        <a:off x="1" y="3624325"/>
        <a:ext cx="539495" cy="231212"/>
      </dsp:txXfrm>
    </dsp:sp>
    <dsp:sp modelId="{E31CC58D-CD07-479F-A54A-6EE5812AC457}">
      <dsp:nvSpPr>
        <dsp:cNvPr id="0" name=""/>
        <dsp:cNvSpPr/>
      </dsp:nvSpPr>
      <dsp:spPr>
        <a:xfrm rot="5400000">
          <a:off x="5222350" y="-1328277"/>
          <a:ext cx="500960" cy="9866669"/>
        </a:xfrm>
        <a:prstGeom prst="round2Same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Have the above details on </a:t>
          </a:r>
          <a:r>
            <a:rPr lang="en-US" sz="2800" kern="1200" dirty="0">
              <a:solidFill>
                <a:srgbClr val="FF0000"/>
              </a:solidFill>
            </a:rPr>
            <a:t>Project wise - FY wise - GSTIN wise</a:t>
          </a:r>
          <a:endParaRPr lang="en-IN" sz="2800" kern="1200" dirty="0">
            <a:solidFill>
              <a:srgbClr val="FF0000"/>
            </a:solidFill>
          </a:endParaRPr>
        </a:p>
      </dsp:txBody>
      <dsp:txXfrm rot="-5400000">
        <a:off x="539496" y="3379032"/>
        <a:ext cx="9842214" cy="45205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4.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66" tIns="49533" rIns="99066" bIns="49533" rtlCol="0"/>
          <a:lstStyle>
            <a:lvl1pPr algn="l">
              <a:defRPr sz="1300"/>
            </a:lvl1pPr>
          </a:lstStyle>
          <a:p>
            <a:endParaRPr lang="en-IN"/>
          </a:p>
        </p:txBody>
      </p:sp>
      <p:sp>
        <p:nvSpPr>
          <p:cNvPr id="3" name="Date Placeholder 2"/>
          <p:cNvSpPr>
            <a:spLocks noGrp="1"/>
          </p:cNvSpPr>
          <p:nvPr>
            <p:ph type="dt" idx="1"/>
          </p:nvPr>
        </p:nvSpPr>
        <p:spPr>
          <a:xfrm>
            <a:off x="4023992" y="0"/>
            <a:ext cx="3078427" cy="513508"/>
          </a:xfrm>
          <a:prstGeom prst="rect">
            <a:avLst/>
          </a:prstGeom>
        </p:spPr>
        <p:txBody>
          <a:bodyPr vert="horz" lIns="99066" tIns="49533" rIns="99066" bIns="49533" rtlCol="0"/>
          <a:lstStyle>
            <a:lvl1pPr algn="r">
              <a:defRPr sz="1300"/>
            </a:lvl1pPr>
          </a:lstStyle>
          <a:p>
            <a:fld id="{68B6F7C8-CDDF-47C8-AC49-E76906EFC673}" type="datetimeFigureOut">
              <a:rPr lang="en-IN" smtClean="0"/>
              <a:t>16-07-2024</a:t>
            </a:fld>
            <a:endParaRPr lang="en-IN"/>
          </a:p>
        </p:txBody>
      </p:sp>
      <p:sp>
        <p:nvSpPr>
          <p:cNvPr id="4" name="Slide Image Placeholder 3"/>
          <p:cNvSpPr>
            <a:spLocks noGrp="1" noRot="1" noChangeAspect="1"/>
          </p:cNvSpPr>
          <p:nvPr>
            <p:ph type="sldImg" idx="2"/>
          </p:nvPr>
        </p:nvSpPr>
        <p:spPr>
          <a:xfrm>
            <a:off x="484188" y="1279525"/>
            <a:ext cx="6135687" cy="3452813"/>
          </a:xfrm>
          <a:prstGeom prst="rect">
            <a:avLst/>
          </a:prstGeom>
          <a:noFill/>
          <a:ln w="12700">
            <a:solidFill>
              <a:prstClr val="black"/>
            </a:solidFill>
          </a:ln>
        </p:spPr>
        <p:txBody>
          <a:bodyPr vert="horz" lIns="99066" tIns="49533" rIns="99066" bIns="49533" rtlCol="0" anchor="ctr"/>
          <a:lstStyle/>
          <a:p>
            <a:endParaRPr lang="en-IN"/>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66" tIns="49533" rIns="99066" bIns="4953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721107"/>
            <a:ext cx="3078427" cy="513506"/>
          </a:xfrm>
          <a:prstGeom prst="rect">
            <a:avLst/>
          </a:prstGeom>
        </p:spPr>
        <p:txBody>
          <a:bodyPr vert="horz" lIns="99066" tIns="49533" rIns="99066" bIns="49533" rtlCol="0" anchor="b"/>
          <a:lstStyle>
            <a:lvl1pPr algn="l">
              <a:defRPr sz="1300"/>
            </a:lvl1pPr>
          </a:lstStyle>
          <a:p>
            <a:endParaRPr lang="en-IN"/>
          </a:p>
        </p:txBody>
      </p:sp>
      <p:sp>
        <p:nvSpPr>
          <p:cNvPr id="7" name="Slide Number Placeholder 6"/>
          <p:cNvSpPr>
            <a:spLocks noGrp="1"/>
          </p:cNvSpPr>
          <p:nvPr>
            <p:ph type="sldNum" sz="quarter" idx="5"/>
          </p:nvPr>
        </p:nvSpPr>
        <p:spPr>
          <a:xfrm>
            <a:off x="4023992" y="9721107"/>
            <a:ext cx="3078427" cy="513506"/>
          </a:xfrm>
          <a:prstGeom prst="rect">
            <a:avLst/>
          </a:prstGeom>
        </p:spPr>
        <p:txBody>
          <a:bodyPr vert="horz" lIns="99066" tIns="49533" rIns="99066" bIns="49533" rtlCol="0" anchor="b"/>
          <a:lstStyle>
            <a:lvl1pPr algn="r">
              <a:defRPr sz="1300"/>
            </a:lvl1pPr>
          </a:lstStyle>
          <a:p>
            <a:fld id="{FE9CDEBA-B820-4E9D-8E06-9F3EE4D0691E}" type="slidenum">
              <a:rPr lang="en-IN" smtClean="0"/>
              <a:t>‹#›</a:t>
            </a:fld>
            <a:endParaRPr lang="en-IN"/>
          </a:p>
        </p:txBody>
      </p:sp>
    </p:spTree>
    <p:extLst>
      <p:ext uri="{BB962C8B-B14F-4D97-AF65-F5344CB8AC3E}">
        <p14:creationId xmlns:p14="http://schemas.microsoft.com/office/powerpoint/2010/main" val="3885137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03E0593-8A58-4EAA-A9F9-5D2B07F0A860}" type="datetime1">
              <a:rPr lang="en-US" smtClean="0"/>
              <a:t>7/16/2024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a:t>CA Rahul R Gandhi</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60CC6A-A309-417A-8B7E-D49307421FCD}" type="datetime1">
              <a:rPr lang="en-US" smtClean="0"/>
              <a:t>7/16/2024</a:t>
            </a:fld>
            <a:endParaRPr lang="en-US" dirty="0"/>
          </a:p>
        </p:txBody>
      </p:sp>
      <p:sp>
        <p:nvSpPr>
          <p:cNvPr id="5" name="Footer Placeholder 4"/>
          <p:cNvSpPr>
            <a:spLocks noGrp="1"/>
          </p:cNvSpPr>
          <p:nvPr>
            <p:ph type="ftr" sz="quarter" idx="11"/>
          </p:nvPr>
        </p:nvSpPr>
        <p:spPr/>
        <p:txBody>
          <a:bodyPr/>
          <a:lstStyle/>
          <a:p>
            <a:r>
              <a:rPr lang="en-US"/>
              <a:t>CA Rahul R Gandhi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4C789F9-FDA1-4BBA-B9B7-E29F1D36F309}" type="datetime1">
              <a:rPr lang="en-US" smtClean="0"/>
              <a:t>7/16/2024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n-US"/>
              <a:t>CA Rahul R Gandhi</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200B6E-37FB-4088-BF1E-54CB20D0946B}" type="datetime1">
              <a:rPr lang="en-US" smtClean="0"/>
              <a:t>7/16/2024</a:t>
            </a:fld>
            <a:endParaRPr lang="en-US" dirty="0"/>
          </a:p>
        </p:txBody>
      </p:sp>
      <p:sp>
        <p:nvSpPr>
          <p:cNvPr id="5" name="Footer Placeholder 4"/>
          <p:cNvSpPr>
            <a:spLocks noGrp="1"/>
          </p:cNvSpPr>
          <p:nvPr>
            <p:ph type="ftr" sz="quarter" idx="11"/>
          </p:nvPr>
        </p:nvSpPr>
        <p:spPr/>
        <p:txBody>
          <a:bodyPr/>
          <a:lstStyle/>
          <a:p>
            <a:r>
              <a:rPr lang="en-US"/>
              <a:t>CA Rahul R Gandhi</a:t>
            </a:r>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DAA3782-6AF6-41AC-B336-D82FD8375013}" type="datetime1">
              <a:rPr lang="en-US" smtClean="0"/>
              <a:t>7/16/2024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CA Rahul R Gandhi</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EC0035-1FD6-4A2F-AEC8-FACE6AFEB956}" type="datetime1">
              <a:rPr lang="en-US" smtClean="0"/>
              <a:t>7/16/2024</a:t>
            </a:fld>
            <a:endParaRPr lang="en-US" dirty="0"/>
          </a:p>
        </p:txBody>
      </p:sp>
      <p:sp>
        <p:nvSpPr>
          <p:cNvPr id="6" name="Footer Placeholder 5"/>
          <p:cNvSpPr>
            <a:spLocks noGrp="1"/>
          </p:cNvSpPr>
          <p:nvPr>
            <p:ph type="ftr" sz="quarter" idx="11"/>
          </p:nvPr>
        </p:nvSpPr>
        <p:spPr/>
        <p:txBody>
          <a:bodyPr/>
          <a:lstStyle/>
          <a:p>
            <a:r>
              <a:rPr lang="en-US"/>
              <a:t>CA Rahul R Gandhi</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EEB1B7-1D60-4F33-B95C-4E9CACFC60C1}" type="datetime1">
              <a:rPr lang="en-US" smtClean="0"/>
              <a:t>7/16/2024</a:t>
            </a:fld>
            <a:endParaRPr lang="en-US" dirty="0"/>
          </a:p>
        </p:txBody>
      </p:sp>
      <p:sp>
        <p:nvSpPr>
          <p:cNvPr id="8" name="Footer Placeholder 7"/>
          <p:cNvSpPr>
            <a:spLocks noGrp="1"/>
          </p:cNvSpPr>
          <p:nvPr>
            <p:ph type="ftr" sz="quarter" idx="11"/>
          </p:nvPr>
        </p:nvSpPr>
        <p:spPr/>
        <p:txBody>
          <a:bodyPr/>
          <a:lstStyle/>
          <a:p>
            <a:r>
              <a:rPr lang="en-US"/>
              <a:t>CA Rahul R Gandhi</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41CECB2-A433-49B0-950E-6868C6B923E6}" type="datetime1">
              <a:rPr lang="en-US" smtClean="0"/>
              <a:t>7/16/2024</a:t>
            </a:fld>
            <a:endParaRPr lang="en-US" dirty="0"/>
          </a:p>
        </p:txBody>
      </p:sp>
      <p:sp>
        <p:nvSpPr>
          <p:cNvPr id="4" name="Footer Placeholder 3"/>
          <p:cNvSpPr>
            <a:spLocks noGrp="1"/>
          </p:cNvSpPr>
          <p:nvPr>
            <p:ph type="ftr" sz="quarter" idx="11"/>
          </p:nvPr>
        </p:nvSpPr>
        <p:spPr/>
        <p:txBody>
          <a:bodyPr/>
          <a:lstStyle/>
          <a:p>
            <a:r>
              <a:rPr lang="en-US"/>
              <a:t>CA Rahul R Gandhi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5CA9F-F8C1-4189-B0FC-EBA83ED3C212}" type="datetime1">
              <a:rPr lang="en-US" smtClean="0"/>
              <a:t>7/16/2024</a:t>
            </a:fld>
            <a:endParaRPr lang="en-US" dirty="0"/>
          </a:p>
        </p:txBody>
      </p:sp>
      <p:sp>
        <p:nvSpPr>
          <p:cNvPr id="3" name="Footer Placeholder 2"/>
          <p:cNvSpPr>
            <a:spLocks noGrp="1"/>
          </p:cNvSpPr>
          <p:nvPr>
            <p:ph type="ftr" sz="quarter" idx="11"/>
          </p:nvPr>
        </p:nvSpPr>
        <p:spPr/>
        <p:txBody>
          <a:bodyPr/>
          <a:lstStyle/>
          <a:p>
            <a:r>
              <a:rPr lang="en-US"/>
              <a:t>CA Rahul R Gandhi</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988CE80-CF58-439E-8FE4-B382349D65E7}" type="datetime1">
              <a:rPr lang="en-US" smtClean="0"/>
              <a:t>7/16/2024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CA Rahul R Gandhi</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033A5B-9B95-42B3-8E0F-B547821A6E67}" type="datetime1">
              <a:rPr lang="en-US" smtClean="0"/>
              <a:t>7/16/2024</a:t>
            </a:fld>
            <a:endParaRPr lang="en-US" dirty="0"/>
          </a:p>
        </p:txBody>
      </p:sp>
      <p:sp>
        <p:nvSpPr>
          <p:cNvPr id="6" name="Footer Placeholder 5"/>
          <p:cNvSpPr>
            <a:spLocks noGrp="1"/>
          </p:cNvSpPr>
          <p:nvPr>
            <p:ph type="ftr" sz="quarter" idx="11"/>
          </p:nvPr>
        </p:nvSpPr>
        <p:spPr/>
        <p:txBody>
          <a:bodyPr/>
          <a:lstStyle/>
          <a:p>
            <a:r>
              <a:rPr lang="en-US"/>
              <a:t>CA Rahul R Gandhi</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4E123159-2408-4FEB-AB5D-A1EC8387C175}" type="datetime1">
              <a:rPr lang="en-US" smtClean="0"/>
              <a:t>7/16/2024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a:t>CA Rahul R Gandhi</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mailto:rgandhi@rrgca.com" TargetMode="External"/><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1DED7F-8902-B05D-2943-F97E6E335C98}"/>
              </a:ext>
            </a:extLst>
          </p:cNvPr>
          <p:cNvSpPr>
            <a:spLocks noGrp="1"/>
          </p:cNvSpPr>
          <p:nvPr>
            <p:ph type="ctrTitle"/>
          </p:nvPr>
        </p:nvSpPr>
        <p:spPr>
          <a:xfrm>
            <a:off x="444416" y="710119"/>
            <a:ext cx="11355235" cy="1765871"/>
          </a:xfrm>
        </p:spPr>
        <p:txBody>
          <a:bodyPr anchor="t">
            <a:normAutofit fontScale="90000"/>
          </a:bodyPr>
          <a:lstStyle/>
          <a:p>
            <a:r>
              <a:rPr lang="en-IN" b="1" dirty="0"/>
              <a:t>GST </a:t>
            </a:r>
            <a:r>
              <a:rPr lang="en-US" b="1" dirty="0"/>
              <a:t>80:20 computation for Real Estate sector</a:t>
            </a:r>
            <a:br>
              <a:rPr lang="en-IN" b="1" dirty="0"/>
            </a:br>
            <a:br>
              <a:rPr lang="en-IN" b="1" dirty="0"/>
            </a:br>
            <a:r>
              <a:rPr lang="en-IN" b="1" dirty="0"/>
              <a:t>BANGALORE BRANCH of ICAI</a:t>
            </a:r>
          </a:p>
        </p:txBody>
      </p:sp>
      <p:sp>
        <p:nvSpPr>
          <p:cNvPr id="3" name="Subtitle 2">
            <a:extLst>
              <a:ext uri="{FF2B5EF4-FFF2-40B4-BE49-F238E27FC236}">
                <a16:creationId xmlns:a16="http://schemas.microsoft.com/office/drawing/2014/main" id="{A458837B-0EC5-EB22-C6EA-954292193588}"/>
              </a:ext>
            </a:extLst>
          </p:cNvPr>
          <p:cNvSpPr>
            <a:spLocks noGrp="1"/>
          </p:cNvSpPr>
          <p:nvPr>
            <p:ph type="subTitle" idx="1"/>
          </p:nvPr>
        </p:nvSpPr>
        <p:spPr>
          <a:xfrm>
            <a:off x="581193" y="2475990"/>
            <a:ext cx="11130324" cy="403397"/>
          </a:xfrm>
        </p:spPr>
        <p:txBody>
          <a:bodyPr>
            <a:normAutofit/>
          </a:bodyPr>
          <a:lstStyle/>
          <a:p>
            <a:r>
              <a:rPr lang="en-IN" sz="1800" b="1" dirty="0"/>
              <a:t>CA Rahul R Gandhi  </a:t>
            </a:r>
            <a:r>
              <a:rPr lang="en-IN" sz="1800" dirty="0"/>
              <a:t>															</a:t>
            </a:r>
            <a:r>
              <a:rPr lang="en-IN" sz="1800" b="1" dirty="0"/>
              <a:t>17</a:t>
            </a:r>
            <a:r>
              <a:rPr lang="en-IN" sz="1800" b="1" baseline="30000" dirty="0"/>
              <a:t>th</a:t>
            </a:r>
            <a:r>
              <a:rPr lang="en-IN" sz="1800" b="1" dirty="0"/>
              <a:t> July, 2024</a:t>
            </a:r>
          </a:p>
        </p:txBody>
      </p:sp>
    </p:spTree>
    <p:extLst>
      <p:ext uri="{BB962C8B-B14F-4D97-AF65-F5344CB8AC3E}">
        <p14:creationId xmlns:p14="http://schemas.microsoft.com/office/powerpoint/2010/main" val="1023638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r>
              <a:rPr lang="en-IN" dirty="0"/>
              <a:t>RCM U/s 9(4)</a:t>
            </a:r>
          </a:p>
        </p:txBody>
      </p:sp>
      <p:sp>
        <p:nvSpPr>
          <p:cNvPr id="6" name="TextBox 5">
            <a:extLst>
              <a:ext uri="{FF2B5EF4-FFF2-40B4-BE49-F238E27FC236}">
                <a16:creationId xmlns:a16="http://schemas.microsoft.com/office/drawing/2014/main" id="{837FEB21-2EB8-EE8D-7DC1-76058631B8E1}"/>
              </a:ext>
            </a:extLst>
          </p:cNvPr>
          <p:cNvSpPr txBox="1"/>
          <p:nvPr/>
        </p:nvSpPr>
        <p:spPr>
          <a:xfrm>
            <a:off x="430448" y="1909581"/>
            <a:ext cx="6094378" cy="383182"/>
          </a:xfrm>
          <a:prstGeom prst="rect">
            <a:avLst/>
          </a:prstGeom>
          <a:noFill/>
        </p:spPr>
        <p:txBody>
          <a:bodyPr wrap="square">
            <a:spAutoFit/>
          </a:bodyPr>
          <a:lstStyle/>
          <a:p>
            <a:pPr marL="0" lvl="0" indent="0" algn="l" rtl="0">
              <a:lnSpc>
                <a:spcPct val="90000"/>
              </a:lnSpc>
              <a:spcBef>
                <a:spcPts val="0"/>
              </a:spcBef>
              <a:spcAft>
                <a:spcPts val="0"/>
              </a:spcAft>
              <a:buClr>
                <a:srgbClr val="0070C0"/>
              </a:buClr>
              <a:buSzPts val="2800"/>
              <a:buNone/>
            </a:pPr>
            <a:r>
              <a:rPr lang="pt-BR" sz="2000" b="1" dirty="0"/>
              <a:t>NN 8/2019 CT(R) - Goods</a:t>
            </a:r>
          </a:p>
        </p:txBody>
      </p:sp>
      <p:graphicFrame>
        <p:nvGraphicFramePr>
          <p:cNvPr id="3" name="Google Shape;288;p15">
            <a:extLst>
              <a:ext uri="{FF2B5EF4-FFF2-40B4-BE49-F238E27FC236}">
                <a16:creationId xmlns:a16="http://schemas.microsoft.com/office/drawing/2014/main" id="{8EF6E92E-A17E-4ED5-EE42-3337C89DE0B1}"/>
              </a:ext>
            </a:extLst>
          </p:cNvPr>
          <p:cNvGraphicFramePr/>
          <p:nvPr>
            <p:extLst>
              <p:ext uri="{D42A27DB-BD31-4B8C-83A1-F6EECF244321}">
                <p14:modId xmlns:p14="http://schemas.microsoft.com/office/powerpoint/2010/main" val="3790871347"/>
              </p:ext>
            </p:extLst>
          </p:nvPr>
        </p:nvGraphicFramePr>
        <p:xfrm>
          <a:off x="430448" y="2236090"/>
          <a:ext cx="11320565" cy="1874825"/>
        </p:xfrm>
        <a:graphic>
          <a:graphicData uri="http://schemas.openxmlformats.org/drawingml/2006/table">
            <a:tbl>
              <a:tblPr firstRow="1" bandRow="1">
                <a:tableStyleId>{B301B821-A1FF-4177-AEE7-76D212191A09}</a:tableStyleId>
              </a:tblPr>
              <a:tblGrid>
                <a:gridCol w="891131">
                  <a:extLst>
                    <a:ext uri="{9D8B030D-6E8A-4147-A177-3AD203B41FA5}">
                      <a16:colId xmlns:a16="http://schemas.microsoft.com/office/drawing/2014/main" val="20000"/>
                    </a:ext>
                  </a:extLst>
                </a:gridCol>
                <a:gridCol w="1397798">
                  <a:extLst>
                    <a:ext uri="{9D8B030D-6E8A-4147-A177-3AD203B41FA5}">
                      <a16:colId xmlns:a16="http://schemas.microsoft.com/office/drawing/2014/main" val="20001"/>
                    </a:ext>
                  </a:extLst>
                </a:gridCol>
                <a:gridCol w="7393311">
                  <a:extLst>
                    <a:ext uri="{9D8B030D-6E8A-4147-A177-3AD203B41FA5}">
                      <a16:colId xmlns:a16="http://schemas.microsoft.com/office/drawing/2014/main" val="20002"/>
                    </a:ext>
                  </a:extLst>
                </a:gridCol>
                <a:gridCol w="1638325">
                  <a:extLst>
                    <a:ext uri="{9D8B030D-6E8A-4147-A177-3AD203B41FA5}">
                      <a16:colId xmlns:a16="http://schemas.microsoft.com/office/drawing/2014/main" val="20003"/>
                    </a:ext>
                  </a:extLst>
                </a:gridCol>
              </a:tblGrid>
              <a:tr h="583849">
                <a:tc>
                  <a:txBody>
                    <a:bodyPr/>
                    <a:lstStyle/>
                    <a:p>
                      <a:pPr marL="0" marR="0" lvl="0" indent="0" algn="just" rtl="0">
                        <a:lnSpc>
                          <a:spcPct val="100000"/>
                        </a:lnSpc>
                        <a:spcBef>
                          <a:spcPts val="0"/>
                        </a:spcBef>
                        <a:spcAft>
                          <a:spcPts val="0"/>
                        </a:spcAft>
                        <a:buClr>
                          <a:srgbClr val="000000"/>
                        </a:buClr>
                        <a:buSzPts val="2000"/>
                        <a:buFont typeface="Arial"/>
                        <a:buNone/>
                      </a:pPr>
                      <a:r>
                        <a:rPr lang="en-IN" sz="2000" u="none" strike="noStrike" cap="none" dirty="0" err="1">
                          <a:sym typeface="Calibri"/>
                        </a:rPr>
                        <a:t>Sl</a:t>
                      </a:r>
                      <a:r>
                        <a:rPr lang="en-IN" sz="2000" u="none" strike="noStrike" cap="none" dirty="0">
                          <a:sym typeface="Calibri"/>
                        </a:rPr>
                        <a:t> No </a:t>
                      </a:r>
                      <a:endParaRPr sz="1400" u="none" strike="noStrike" cap="none" dirty="0"/>
                    </a:p>
                  </a:txBody>
                  <a:tcPr marL="91450" marR="91450" marT="45725" marB="45725" anchor="ctr"/>
                </a:tc>
                <a:tc>
                  <a:txBody>
                    <a:bodyPr/>
                    <a:lstStyle/>
                    <a:p>
                      <a:pPr marL="0" marR="0" lvl="0" indent="0" algn="just" rtl="0">
                        <a:lnSpc>
                          <a:spcPct val="100000"/>
                        </a:lnSpc>
                        <a:spcBef>
                          <a:spcPts val="0"/>
                        </a:spcBef>
                        <a:spcAft>
                          <a:spcPts val="0"/>
                        </a:spcAft>
                        <a:buClr>
                          <a:srgbClr val="000000"/>
                        </a:buClr>
                        <a:buSzPts val="2000"/>
                        <a:buFont typeface="Arial"/>
                        <a:buNone/>
                      </a:pPr>
                      <a:r>
                        <a:rPr lang="en-IN" sz="2000" u="none" strike="noStrike" cap="none" dirty="0">
                          <a:sym typeface="Calibri"/>
                        </a:rPr>
                        <a:t>Chapter</a:t>
                      </a:r>
                      <a:endParaRPr sz="1400" u="none" strike="noStrike" cap="none" dirty="0"/>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2000"/>
                        <a:buFont typeface="Arial"/>
                        <a:buNone/>
                      </a:pPr>
                      <a:r>
                        <a:rPr lang="en-IN" sz="2000" u="none" strike="noStrike" cap="none" dirty="0">
                          <a:sym typeface="Calibri"/>
                        </a:rPr>
                        <a:t>Description</a:t>
                      </a:r>
                      <a:endParaRPr sz="1400" u="none" strike="noStrike" cap="none" dirty="0"/>
                    </a:p>
                  </a:txBody>
                  <a:tcPr marL="91450" marR="91450" marT="45725" marB="45725" anchor="ctr"/>
                </a:tc>
                <a:tc>
                  <a:txBody>
                    <a:bodyPr/>
                    <a:lstStyle/>
                    <a:p>
                      <a:pPr marL="0" marR="0" lvl="0" indent="0" algn="just" rtl="0">
                        <a:lnSpc>
                          <a:spcPct val="100000"/>
                        </a:lnSpc>
                        <a:spcBef>
                          <a:spcPts val="0"/>
                        </a:spcBef>
                        <a:spcAft>
                          <a:spcPts val="0"/>
                        </a:spcAft>
                        <a:buClr>
                          <a:srgbClr val="000000"/>
                        </a:buClr>
                        <a:buSzPts val="2000"/>
                        <a:buFont typeface="Arial"/>
                        <a:buNone/>
                      </a:pPr>
                      <a:r>
                        <a:rPr lang="en-IN" sz="2000" u="none" strike="noStrike" cap="none" dirty="0">
                          <a:sym typeface="Calibri"/>
                        </a:rPr>
                        <a:t>Rate of  Tax</a:t>
                      </a:r>
                      <a:endParaRPr sz="1400" u="none" strike="noStrike" cap="none" dirty="0"/>
                    </a:p>
                  </a:txBody>
                  <a:tcPr marL="91450" marR="91450" marT="45725" marB="45725" anchor="ctr"/>
                </a:tc>
                <a:extLst>
                  <a:ext uri="{0D108BD9-81ED-4DB2-BD59-A6C34878D82A}">
                    <a16:rowId xmlns:a16="http://schemas.microsoft.com/office/drawing/2014/main" val="10000"/>
                  </a:ext>
                </a:extLst>
              </a:tr>
              <a:tr h="859443">
                <a:tc>
                  <a:txBody>
                    <a:bodyPr/>
                    <a:lstStyle/>
                    <a:p>
                      <a:pPr marL="0" marR="0" lvl="0" indent="0" algn="just" rtl="0">
                        <a:lnSpc>
                          <a:spcPct val="100000"/>
                        </a:lnSpc>
                        <a:spcBef>
                          <a:spcPts val="0"/>
                        </a:spcBef>
                        <a:spcAft>
                          <a:spcPts val="0"/>
                        </a:spcAft>
                        <a:buClr>
                          <a:srgbClr val="000000"/>
                        </a:buClr>
                        <a:buSzPts val="2000"/>
                        <a:buFont typeface="Arial"/>
                        <a:buNone/>
                      </a:pPr>
                      <a:r>
                        <a:rPr lang="en-IN" sz="1800" u="none" strike="noStrike" cap="none" dirty="0">
                          <a:sym typeface="Calibri"/>
                        </a:rPr>
                        <a:t>452Q</a:t>
                      </a:r>
                      <a:endParaRPr sz="1800" u="none" strike="noStrike" cap="none" dirty="0"/>
                    </a:p>
                  </a:txBody>
                  <a:tcPr marL="91450" marR="91450" marT="45725" marB="45725" anchor="ctr"/>
                </a:tc>
                <a:tc>
                  <a:txBody>
                    <a:bodyPr/>
                    <a:lstStyle/>
                    <a:p>
                      <a:pPr marL="0" marR="0" lvl="0" indent="0" algn="just" rtl="0">
                        <a:lnSpc>
                          <a:spcPct val="100000"/>
                        </a:lnSpc>
                        <a:spcBef>
                          <a:spcPts val="0"/>
                        </a:spcBef>
                        <a:spcAft>
                          <a:spcPts val="0"/>
                        </a:spcAft>
                        <a:buClr>
                          <a:srgbClr val="000000"/>
                        </a:buClr>
                        <a:buSzPts val="2000"/>
                        <a:buFont typeface="Arial"/>
                        <a:buNone/>
                      </a:pPr>
                      <a:r>
                        <a:rPr lang="en-IN" sz="1800" u="none" strike="noStrike" cap="none" dirty="0">
                          <a:sym typeface="Calibri"/>
                        </a:rPr>
                        <a:t>Any chapter</a:t>
                      </a:r>
                      <a:endParaRPr sz="1800" u="none" strike="noStrike" cap="none" dirty="0"/>
                    </a:p>
                  </a:txBody>
                  <a:tcPr marL="91450" marR="91450" marT="45725" marB="45725" anchor="ctr"/>
                </a:tc>
                <a:tc>
                  <a:txBody>
                    <a:bodyPr/>
                    <a:lstStyle/>
                    <a:p>
                      <a:pPr marL="0" marR="0" lvl="0" indent="0" algn="just" rtl="0">
                        <a:lnSpc>
                          <a:spcPct val="100000"/>
                        </a:lnSpc>
                        <a:spcBef>
                          <a:spcPts val="0"/>
                        </a:spcBef>
                        <a:spcAft>
                          <a:spcPts val="0"/>
                        </a:spcAft>
                        <a:buClr>
                          <a:srgbClr val="000000"/>
                        </a:buClr>
                        <a:buSzPts val="2000"/>
                        <a:buFont typeface="Arial"/>
                        <a:buNone/>
                      </a:pPr>
                      <a:r>
                        <a:rPr lang="en-IN" sz="1800" u="none" strike="noStrike" cap="none" dirty="0">
                          <a:sym typeface="Calibri"/>
                        </a:rPr>
                        <a:t>Supply of any goods </a:t>
                      </a:r>
                      <a:r>
                        <a:rPr lang="en-IN" sz="1800" b="1" u="none" strike="noStrike" cap="none" dirty="0">
                          <a:sym typeface="Calibri"/>
                        </a:rPr>
                        <a:t>other than capital goods and cement</a:t>
                      </a:r>
                      <a:r>
                        <a:rPr lang="en-IN" sz="1800" u="none" strike="noStrike" cap="none" dirty="0">
                          <a:sym typeface="Calibri"/>
                        </a:rPr>
                        <a:t>, by an unregistered person to a promoter for construction of the project on which tax is payable by the promoter U/s 9(4)</a:t>
                      </a:r>
                      <a:endParaRPr sz="1800" u="none" strike="noStrike" cap="none" dirty="0"/>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2000"/>
                        <a:buFont typeface="Arial"/>
                        <a:buNone/>
                      </a:pPr>
                      <a:r>
                        <a:rPr lang="en-IN" sz="2000" u="none" strike="noStrike" cap="none" dirty="0">
                          <a:sym typeface="Calibri"/>
                        </a:rPr>
                        <a:t>9%</a:t>
                      </a:r>
                      <a:endParaRPr sz="1400" u="none" strike="noStrike" cap="none" dirty="0"/>
                    </a:p>
                  </a:txBody>
                  <a:tcPr marL="91450" marR="91450" marT="45725" marB="45725" anchor="ctr"/>
                </a:tc>
                <a:extLst>
                  <a:ext uri="{0D108BD9-81ED-4DB2-BD59-A6C34878D82A}">
                    <a16:rowId xmlns:a16="http://schemas.microsoft.com/office/drawing/2014/main" val="10001"/>
                  </a:ext>
                </a:extLst>
              </a:tr>
              <a:tr h="376566">
                <a:tc gridSpan="4">
                  <a:txBody>
                    <a:bodyPr/>
                    <a:lstStyle/>
                    <a:p>
                      <a:pPr marL="0" marR="0" lvl="0" indent="0" algn="just" rtl="0">
                        <a:lnSpc>
                          <a:spcPct val="100000"/>
                        </a:lnSpc>
                        <a:spcBef>
                          <a:spcPts val="0"/>
                        </a:spcBef>
                        <a:spcAft>
                          <a:spcPts val="0"/>
                        </a:spcAft>
                        <a:buClr>
                          <a:srgbClr val="000000"/>
                        </a:buClr>
                        <a:buSzPts val="2000"/>
                        <a:buFont typeface="Arial"/>
                        <a:buNone/>
                      </a:pPr>
                      <a:r>
                        <a:rPr lang="en-IN" sz="1800" b="0" u="none" strike="noStrike" cap="none" dirty="0">
                          <a:sym typeface="Calibri"/>
                        </a:rPr>
                        <a:t>Overrides the any specific chapter or heading which is covered </a:t>
                      </a:r>
                      <a:endParaRPr sz="1800" b="0" u="none" strike="noStrike" cap="none" dirty="0"/>
                    </a:p>
                  </a:txBody>
                  <a:tcPr marL="91450" marR="91450" marT="45725" marB="45725"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7" name="Google Shape;288;p15">
            <a:extLst>
              <a:ext uri="{FF2B5EF4-FFF2-40B4-BE49-F238E27FC236}">
                <a16:creationId xmlns:a16="http://schemas.microsoft.com/office/drawing/2014/main" id="{125D99ED-7CF6-CD8A-ED63-870C5A9691DD}"/>
              </a:ext>
            </a:extLst>
          </p:cNvPr>
          <p:cNvGraphicFramePr/>
          <p:nvPr>
            <p:extLst>
              <p:ext uri="{D42A27DB-BD31-4B8C-83A1-F6EECF244321}">
                <p14:modId xmlns:p14="http://schemas.microsoft.com/office/powerpoint/2010/main" val="1755069301"/>
              </p:ext>
            </p:extLst>
          </p:nvPr>
        </p:nvGraphicFramePr>
        <p:xfrm>
          <a:off x="430447" y="4684542"/>
          <a:ext cx="11320565" cy="1622104"/>
        </p:xfrm>
        <a:graphic>
          <a:graphicData uri="http://schemas.openxmlformats.org/drawingml/2006/table">
            <a:tbl>
              <a:tblPr firstRow="1" bandRow="1">
                <a:tableStyleId>{B301B821-A1FF-4177-AEE7-76D212191A09}</a:tableStyleId>
              </a:tblPr>
              <a:tblGrid>
                <a:gridCol w="891131">
                  <a:extLst>
                    <a:ext uri="{9D8B030D-6E8A-4147-A177-3AD203B41FA5}">
                      <a16:colId xmlns:a16="http://schemas.microsoft.com/office/drawing/2014/main" val="20000"/>
                    </a:ext>
                  </a:extLst>
                </a:gridCol>
                <a:gridCol w="1397798">
                  <a:extLst>
                    <a:ext uri="{9D8B030D-6E8A-4147-A177-3AD203B41FA5}">
                      <a16:colId xmlns:a16="http://schemas.microsoft.com/office/drawing/2014/main" val="20001"/>
                    </a:ext>
                  </a:extLst>
                </a:gridCol>
                <a:gridCol w="7393311">
                  <a:extLst>
                    <a:ext uri="{9D8B030D-6E8A-4147-A177-3AD203B41FA5}">
                      <a16:colId xmlns:a16="http://schemas.microsoft.com/office/drawing/2014/main" val="20002"/>
                    </a:ext>
                  </a:extLst>
                </a:gridCol>
                <a:gridCol w="1638325">
                  <a:extLst>
                    <a:ext uri="{9D8B030D-6E8A-4147-A177-3AD203B41FA5}">
                      <a16:colId xmlns:a16="http://schemas.microsoft.com/office/drawing/2014/main" val="20003"/>
                    </a:ext>
                  </a:extLst>
                </a:gridCol>
              </a:tblGrid>
              <a:tr h="583849">
                <a:tc>
                  <a:txBody>
                    <a:bodyPr/>
                    <a:lstStyle/>
                    <a:p>
                      <a:pPr marL="0" marR="0" lvl="0" indent="0" algn="just" rtl="0">
                        <a:lnSpc>
                          <a:spcPct val="100000"/>
                        </a:lnSpc>
                        <a:spcBef>
                          <a:spcPts val="0"/>
                        </a:spcBef>
                        <a:spcAft>
                          <a:spcPts val="0"/>
                        </a:spcAft>
                        <a:buClr>
                          <a:srgbClr val="000000"/>
                        </a:buClr>
                        <a:buSzPts val="2000"/>
                        <a:buFont typeface="Arial"/>
                        <a:buNone/>
                      </a:pPr>
                      <a:r>
                        <a:rPr lang="en-IN" sz="2000" u="none" strike="noStrike" cap="none" dirty="0" err="1">
                          <a:sym typeface="Calibri"/>
                        </a:rPr>
                        <a:t>Sl</a:t>
                      </a:r>
                      <a:r>
                        <a:rPr lang="en-IN" sz="2000" u="none" strike="noStrike" cap="none" dirty="0">
                          <a:sym typeface="Calibri"/>
                        </a:rPr>
                        <a:t> No </a:t>
                      </a:r>
                      <a:endParaRPr sz="1400" u="none" strike="noStrike" cap="none" dirty="0"/>
                    </a:p>
                  </a:txBody>
                  <a:tcPr marL="91450" marR="91450" marT="45725" marB="45725" anchor="ctr"/>
                </a:tc>
                <a:tc>
                  <a:txBody>
                    <a:bodyPr/>
                    <a:lstStyle/>
                    <a:p>
                      <a:pPr marL="0" marR="0" lvl="0" indent="0" algn="just" rtl="0">
                        <a:lnSpc>
                          <a:spcPct val="100000"/>
                        </a:lnSpc>
                        <a:spcBef>
                          <a:spcPts val="0"/>
                        </a:spcBef>
                        <a:spcAft>
                          <a:spcPts val="0"/>
                        </a:spcAft>
                        <a:buClr>
                          <a:srgbClr val="000000"/>
                        </a:buClr>
                        <a:buSzPts val="2000"/>
                        <a:buFont typeface="Arial"/>
                        <a:buNone/>
                      </a:pPr>
                      <a:r>
                        <a:rPr lang="en-IN" sz="2000" u="none" strike="noStrike" cap="none" dirty="0">
                          <a:sym typeface="Calibri"/>
                        </a:rPr>
                        <a:t>Chapter</a:t>
                      </a:r>
                      <a:endParaRPr sz="1400" u="none" strike="noStrike" cap="none" dirty="0"/>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2000"/>
                        <a:buFont typeface="Arial"/>
                        <a:buNone/>
                      </a:pPr>
                      <a:r>
                        <a:rPr lang="en-IN" sz="2000" u="none" strike="noStrike" cap="none" dirty="0">
                          <a:sym typeface="Calibri"/>
                        </a:rPr>
                        <a:t>Description</a:t>
                      </a:r>
                      <a:endParaRPr sz="1400" u="none" strike="noStrike" cap="none" dirty="0"/>
                    </a:p>
                  </a:txBody>
                  <a:tcPr marL="91450" marR="91450" marT="45725" marB="45725" anchor="ctr"/>
                </a:tc>
                <a:tc>
                  <a:txBody>
                    <a:bodyPr/>
                    <a:lstStyle/>
                    <a:p>
                      <a:pPr marL="0" marR="0" lvl="0" indent="0" algn="just" rtl="0">
                        <a:lnSpc>
                          <a:spcPct val="100000"/>
                        </a:lnSpc>
                        <a:spcBef>
                          <a:spcPts val="0"/>
                        </a:spcBef>
                        <a:spcAft>
                          <a:spcPts val="0"/>
                        </a:spcAft>
                        <a:buClr>
                          <a:srgbClr val="000000"/>
                        </a:buClr>
                        <a:buSzPts val="2000"/>
                        <a:buFont typeface="Arial"/>
                        <a:buNone/>
                      </a:pPr>
                      <a:r>
                        <a:rPr lang="en-IN" sz="2000" u="none" strike="noStrike" cap="none" dirty="0">
                          <a:sym typeface="Calibri"/>
                        </a:rPr>
                        <a:t>Rate of  Tax</a:t>
                      </a:r>
                      <a:endParaRPr sz="1400" u="none" strike="noStrike" cap="none" dirty="0"/>
                    </a:p>
                  </a:txBody>
                  <a:tcPr marL="91450" marR="91450" marT="45725" marB="45725" anchor="ctr"/>
                </a:tc>
                <a:extLst>
                  <a:ext uri="{0D108BD9-81ED-4DB2-BD59-A6C34878D82A}">
                    <a16:rowId xmlns:a16="http://schemas.microsoft.com/office/drawing/2014/main" val="10000"/>
                  </a:ext>
                </a:extLst>
              </a:tr>
              <a:tr h="661689">
                <a:tc>
                  <a:txBody>
                    <a:bodyPr/>
                    <a:lstStyle/>
                    <a:p>
                      <a:pPr marL="0" marR="0" lvl="0" indent="0" algn="ctr" rtl="0">
                        <a:lnSpc>
                          <a:spcPct val="100000"/>
                        </a:lnSpc>
                        <a:spcBef>
                          <a:spcPts val="0"/>
                        </a:spcBef>
                        <a:spcAft>
                          <a:spcPts val="0"/>
                        </a:spcAft>
                        <a:buClr>
                          <a:srgbClr val="000000"/>
                        </a:buClr>
                        <a:buSzPts val="2000"/>
                        <a:buFont typeface="Arial"/>
                        <a:buNone/>
                      </a:pPr>
                      <a:r>
                        <a:rPr lang="en-IN" sz="1800" u="none" strike="noStrike" cap="none" dirty="0">
                          <a:sym typeface="Calibri"/>
                        </a:rPr>
                        <a:t>39</a:t>
                      </a:r>
                      <a:endParaRPr sz="1800" u="none" strike="noStrike" cap="none" dirty="0"/>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2000"/>
                        <a:buFont typeface="Arial"/>
                        <a:buNone/>
                      </a:pPr>
                      <a:r>
                        <a:rPr lang="en-IN" sz="1800" u="none" strike="noStrike" cap="none" dirty="0">
                          <a:sym typeface="Calibri"/>
                        </a:rPr>
                        <a:t>99</a:t>
                      </a:r>
                      <a:endParaRPr sz="1800" u="none" strike="noStrike" cap="none" dirty="0"/>
                    </a:p>
                  </a:txBody>
                  <a:tcPr marL="91450" marR="91450" marT="45725" marB="45725" anchor="ctr"/>
                </a:tc>
                <a:tc>
                  <a:txBody>
                    <a:bodyPr/>
                    <a:lstStyle/>
                    <a:p>
                      <a:pPr marL="0" marR="0" lvl="0" indent="0" algn="just" rtl="0">
                        <a:lnSpc>
                          <a:spcPct val="100000"/>
                        </a:lnSpc>
                        <a:spcBef>
                          <a:spcPts val="0"/>
                        </a:spcBef>
                        <a:spcAft>
                          <a:spcPts val="0"/>
                        </a:spcAft>
                        <a:buClr>
                          <a:srgbClr val="000000"/>
                        </a:buClr>
                        <a:buSzPts val="2000"/>
                        <a:buFont typeface="Arial"/>
                        <a:buNone/>
                      </a:pPr>
                      <a:r>
                        <a:rPr lang="en-US" sz="1800" u="none" strike="noStrike" cap="none" dirty="0">
                          <a:sym typeface="Calibri"/>
                        </a:rPr>
                        <a:t>Supply of </a:t>
                      </a:r>
                      <a:r>
                        <a:rPr lang="en-US" sz="1800" b="1" u="none" strike="noStrike" cap="none" dirty="0">
                          <a:sym typeface="Calibri"/>
                        </a:rPr>
                        <a:t>Input services </a:t>
                      </a:r>
                      <a:r>
                        <a:rPr lang="en-US" sz="1800" u="none" strike="noStrike" cap="none" dirty="0">
                          <a:sym typeface="Calibri"/>
                        </a:rPr>
                        <a:t>other than TDR, FSI, Upfront Premium- to the extent of 80%. </a:t>
                      </a:r>
                      <a:endParaRPr sz="1800" u="none" strike="noStrike" cap="none" dirty="0"/>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2000"/>
                        <a:buFont typeface="Arial"/>
                        <a:buNone/>
                      </a:pPr>
                      <a:r>
                        <a:rPr lang="en-IN" sz="2000" u="none" strike="noStrike" cap="none" dirty="0">
                          <a:sym typeface="Calibri"/>
                        </a:rPr>
                        <a:t>9%</a:t>
                      </a:r>
                      <a:endParaRPr sz="1400" u="none" strike="noStrike" cap="none" dirty="0"/>
                    </a:p>
                  </a:txBody>
                  <a:tcPr marL="91450" marR="91450" marT="45725" marB="45725" anchor="ctr"/>
                </a:tc>
                <a:extLst>
                  <a:ext uri="{0D108BD9-81ED-4DB2-BD59-A6C34878D82A}">
                    <a16:rowId xmlns:a16="http://schemas.microsoft.com/office/drawing/2014/main" val="10001"/>
                  </a:ext>
                </a:extLst>
              </a:tr>
              <a:tr h="376566">
                <a:tc gridSpan="4">
                  <a:txBody>
                    <a:bodyPr/>
                    <a:lstStyle/>
                    <a:p>
                      <a:pPr marL="0" marR="0" lvl="0" indent="0" algn="just" rtl="0">
                        <a:lnSpc>
                          <a:spcPct val="100000"/>
                        </a:lnSpc>
                        <a:spcBef>
                          <a:spcPts val="0"/>
                        </a:spcBef>
                        <a:spcAft>
                          <a:spcPts val="0"/>
                        </a:spcAft>
                        <a:buClr>
                          <a:srgbClr val="000000"/>
                        </a:buClr>
                        <a:buSzPts val="2000"/>
                        <a:buFont typeface="Arial"/>
                        <a:buNone/>
                      </a:pPr>
                      <a:r>
                        <a:rPr lang="en-IN" sz="1800" b="0" u="none" strike="noStrike" cap="none" dirty="0">
                          <a:sym typeface="Calibri"/>
                        </a:rPr>
                        <a:t>Overrides the any specific chapter or heading which is covered </a:t>
                      </a:r>
                      <a:endParaRPr sz="1800" b="0" u="none" strike="noStrike" cap="none" dirty="0"/>
                    </a:p>
                  </a:txBody>
                  <a:tcPr marL="91450" marR="91450" marT="45725" marB="45725"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bl>
          </a:graphicData>
        </a:graphic>
      </p:graphicFrame>
      <p:sp>
        <p:nvSpPr>
          <p:cNvPr id="8" name="TextBox 7">
            <a:extLst>
              <a:ext uri="{FF2B5EF4-FFF2-40B4-BE49-F238E27FC236}">
                <a16:creationId xmlns:a16="http://schemas.microsoft.com/office/drawing/2014/main" id="{B5E2F50E-B596-683E-7F28-35C1F17FF5C6}"/>
              </a:ext>
            </a:extLst>
          </p:cNvPr>
          <p:cNvSpPr txBox="1"/>
          <p:nvPr/>
        </p:nvSpPr>
        <p:spPr>
          <a:xfrm>
            <a:off x="349385" y="4356957"/>
            <a:ext cx="6094378" cy="383182"/>
          </a:xfrm>
          <a:prstGeom prst="rect">
            <a:avLst/>
          </a:prstGeom>
          <a:noFill/>
        </p:spPr>
        <p:txBody>
          <a:bodyPr wrap="square">
            <a:spAutoFit/>
          </a:bodyPr>
          <a:lstStyle/>
          <a:p>
            <a:pPr marL="0" lvl="0" indent="0" algn="l" rtl="0">
              <a:lnSpc>
                <a:spcPct val="90000"/>
              </a:lnSpc>
              <a:spcBef>
                <a:spcPts val="0"/>
              </a:spcBef>
              <a:spcAft>
                <a:spcPts val="0"/>
              </a:spcAft>
              <a:buClr>
                <a:srgbClr val="0070C0"/>
              </a:buClr>
              <a:buSzPts val="2800"/>
              <a:buNone/>
            </a:pPr>
            <a:r>
              <a:rPr lang="pt-BR" sz="2000" b="1" dirty="0"/>
              <a:t>NN 3/2019 CT(R) - Services</a:t>
            </a:r>
          </a:p>
        </p:txBody>
      </p:sp>
    </p:spTree>
    <p:extLst>
      <p:ext uri="{BB962C8B-B14F-4D97-AF65-F5344CB8AC3E}">
        <p14:creationId xmlns:p14="http://schemas.microsoft.com/office/powerpoint/2010/main" val="886713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r>
              <a:rPr lang="en-IN" dirty="0"/>
              <a:t>6 steps practical approach for 80:20 computation</a:t>
            </a:r>
          </a:p>
        </p:txBody>
      </p:sp>
      <p:graphicFrame>
        <p:nvGraphicFramePr>
          <p:cNvPr id="10" name="Diagram 9">
            <a:extLst>
              <a:ext uri="{FF2B5EF4-FFF2-40B4-BE49-F238E27FC236}">
                <a16:creationId xmlns:a16="http://schemas.microsoft.com/office/drawing/2014/main" id="{18B2515A-D772-FDC2-39A9-B95C67DD2349}"/>
              </a:ext>
            </a:extLst>
          </p:cNvPr>
          <p:cNvGraphicFramePr/>
          <p:nvPr>
            <p:extLst>
              <p:ext uri="{D42A27DB-BD31-4B8C-83A1-F6EECF244321}">
                <p14:modId xmlns:p14="http://schemas.microsoft.com/office/powerpoint/2010/main" val="2589133285"/>
              </p:ext>
            </p:extLst>
          </p:nvPr>
        </p:nvGraphicFramePr>
        <p:xfrm>
          <a:off x="508269" y="2079686"/>
          <a:ext cx="10406165" cy="4126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223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pPr lvl="0"/>
            <a:r>
              <a:rPr lang="en-US" dirty="0"/>
              <a:t>Step 1: Identification of </a:t>
            </a:r>
            <a:r>
              <a:rPr lang="en-US" dirty="0">
                <a:solidFill>
                  <a:srgbClr val="FF0000"/>
                </a:solidFill>
              </a:rPr>
              <a:t>‘I &amp; IS’</a:t>
            </a:r>
            <a:endParaRPr lang="en-IN" dirty="0">
              <a:solidFill>
                <a:srgbClr val="FF0000"/>
              </a:solidFill>
            </a:endParaRPr>
          </a:p>
        </p:txBody>
      </p:sp>
      <p:sp>
        <p:nvSpPr>
          <p:cNvPr id="4" name="TextBox 3">
            <a:extLst>
              <a:ext uri="{FF2B5EF4-FFF2-40B4-BE49-F238E27FC236}">
                <a16:creationId xmlns:a16="http://schemas.microsoft.com/office/drawing/2014/main" id="{7C893DC3-833E-CB1A-3AFD-0AC28B187553}"/>
              </a:ext>
            </a:extLst>
          </p:cNvPr>
          <p:cNvSpPr txBox="1"/>
          <p:nvPr/>
        </p:nvSpPr>
        <p:spPr>
          <a:xfrm>
            <a:off x="458821" y="1788170"/>
            <a:ext cx="11151988" cy="5282087"/>
          </a:xfrm>
          <a:prstGeom prst="rect">
            <a:avLst/>
          </a:prstGeom>
          <a:noFill/>
        </p:spPr>
        <p:txBody>
          <a:bodyPr wrap="square">
            <a:spAutoFit/>
          </a:bodyPr>
          <a:lstStyle/>
          <a:p>
            <a:pPr marL="0" lvl="0" indent="0" algn="l" rtl="0">
              <a:lnSpc>
                <a:spcPct val="90000"/>
              </a:lnSpc>
              <a:spcBef>
                <a:spcPts val="1000"/>
              </a:spcBef>
              <a:spcAft>
                <a:spcPts val="0"/>
              </a:spcAft>
              <a:buSzPct val="108108"/>
              <a:buNone/>
            </a:pPr>
            <a:r>
              <a:rPr lang="en-US" sz="2500" u="sng" dirty="0">
                <a:solidFill>
                  <a:srgbClr val="0070C0"/>
                </a:solidFill>
                <a:ea typeface="Calibri"/>
                <a:cs typeface="Calibri"/>
              </a:rPr>
              <a:t>Inputs</a:t>
            </a:r>
          </a:p>
          <a:p>
            <a:pPr marL="457200" lvl="0" indent="-406400" algn="l" rtl="0">
              <a:lnSpc>
                <a:spcPct val="90000"/>
              </a:lnSpc>
              <a:spcBef>
                <a:spcPts val="1000"/>
              </a:spcBef>
              <a:spcAft>
                <a:spcPts val="0"/>
              </a:spcAft>
              <a:buSzPct val="108108"/>
              <a:buChar char="•"/>
            </a:pPr>
            <a:r>
              <a:rPr lang="en-US" sz="2000" b="1" dirty="0"/>
              <a:t>Capital goods?</a:t>
            </a:r>
          </a:p>
          <a:p>
            <a:pPr marL="914400" lvl="1" indent="-381000" algn="l" rtl="0">
              <a:lnSpc>
                <a:spcPct val="90000"/>
              </a:lnSpc>
              <a:spcBef>
                <a:spcPts val="0"/>
              </a:spcBef>
              <a:spcAft>
                <a:spcPts val="0"/>
              </a:spcAft>
              <a:buSzPct val="108108"/>
              <a:buChar char="•"/>
            </a:pPr>
            <a:r>
              <a:rPr lang="en-US" sz="2000" dirty="0">
                <a:solidFill>
                  <a:srgbClr val="6CAB42"/>
                </a:solidFill>
              </a:rPr>
              <a:t>Excluded </a:t>
            </a:r>
            <a:r>
              <a:rPr lang="en-US" sz="2000" dirty="0"/>
              <a:t>from calculation &amp; applicable to RCM irrespective of quantum on </a:t>
            </a:r>
            <a:r>
              <a:rPr lang="en-US" sz="2000" dirty="0">
                <a:solidFill>
                  <a:srgbClr val="6CAB42"/>
                </a:solidFill>
              </a:rPr>
              <a:t>monthly basis</a:t>
            </a:r>
            <a:endParaRPr lang="en-US" sz="2000" dirty="0"/>
          </a:p>
          <a:p>
            <a:pPr marL="457200" lvl="0" indent="-406400" algn="l" rtl="0">
              <a:lnSpc>
                <a:spcPct val="90000"/>
              </a:lnSpc>
              <a:spcBef>
                <a:spcPts val="0"/>
              </a:spcBef>
              <a:spcAft>
                <a:spcPts val="0"/>
              </a:spcAft>
              <a:buSzPct val="108108"/>
              <a:buChar char="•"/>
            </a:pPr>
            <a:r>
              <a:rPr lang="en-US" sz="2000" b="1" dirty="0"/>
              <a:t>Cement</a:t>
            </a:r>
          </a:p>
          <a:p>
            <a:pPr marL="914400" lvl="1" indent="-381000" algn="l" rtl="0">
              <a:lnSpc>
                <a:spcPct val="90000"/>
              </a:lnSpc>
              <a:spcBef>
                <a:spcPts val="0"/>
              </a:spcBef>
              <a:spcAft>
                <a:spcPts val="0"/>
              </a:spcAft>
              <a:buSzPct val="108108"/>
              <a:buChar char="•"/>
            </a:pPr>
            <a:r>
              <a:rPr lang="en-US" sz="2000" dirty="0">
                <a:solidFill>
                  <a:srgbClr val="6CAB42"/>
                </a:solidFill>
              </a:rPr>
              <a:t>Included </a:t>
            </a:r>
            <a:r>
              <a:rPr lang="en-US" sz="2000" dirty="0"/>
              <a:t>in calculation &amp; applicable to RCM irrespective of quantum on</a:t>
            </a:r>
            <a:r>
              <a:rPr lang="en-US" sz="2000" dirty="0">
                <a:solidFill>
                  <a:srgbClr val="6CAB42"/>
                </a:solidFill>
              </a:rPr>
              <a:t> monthly basis</a:t>
            </a:r>
          </a:p>
          <a:p>
            <a:pPr marL="457200" lvl="0" indent="-406400" algn="l" rtl="0">
              <a:lnSpc>
                <a:spcPct val="90000"/>
              </a:lnSpc>
              <a:spcBef>
                <a:spcPts val="0"/>
              </a:spcBef>
              <a:spcAft>
                <a:spcPts val="0"/>
              </a:spcAft>
              <a:buSzPct val="108108"/>
              <a:buChar char="•"/>
            </a:pPr>
            <a:r>
              <a:rPr lang="en-US" sz="2000" b="1" dirty="0"/>
              <a:t>Other inputs</a:t>
            </a:r>
          </a:p>
          <a:p>
            <a:pPr marL="914400" lvl="1" indent="-381000" algn="l" rtl="0">
              <a:lnSpc>
                <a:spcPct val="90000"/>
              </a:lnSpc>
              <a:spcBef>
                <a:spcPts val="0"/>
              </a:spcBef>
              <a:spcAft>
                <a:spcPts val="0"/>
              </a:spcAft>
              <a:buSzPct val="108108"/>
              <a:buChar char="•"/>
            </a:pPr>
            <a:r>
              <a:rPr lang="en-US" sz="2000" dirty="0"/>
              <a:t>Other goods - included in calculation &amp; computation and discharge tax yearly</a:t>
            </a:r>
          </a:p>
          <a:p>
            <a:pPr marL="0" lvl="0" indent="0" algn="l" rtl="0">
              <a:lnSpc>
                <a:spcPct val="90000"/>
              </a:lnSpc>
              <a:spcBef>
                <a:spcPts val="1000"/>
              </a:spcBef>
              <a:spcAft>
                <a:spcPts val="0"/>
              </a:spcAft>
              <a:buSzPct val="108108"/>
              <a:buNone/>
            </a:pPr>
            <a:r>
              <a:rPr lang="en-US" sz="2500" u="sng" dirty="0">
                <a:solidFill>
                  <a:srgbClr val="0070C0"/>
                </a:solidFill>
                <a:ea typeface="Calibri"/>
                <a:cs typeface="Calibri"/>
              </a:rPr>
              <a:t>Inputs service</a:t>
            </a:r>
          </a:p>
          <a:p>
            <a:pPr marL="914400" lvl="1" indent="-381000" algn="l" rtl="0">
              <a:lnSpc>
                <a:spcPct val="90000"/>
              </a:lnSpc>
              <a:spcBef>
                <a:spcPts val="1000"/>
              </a:spcBef>
              <a:spcAft>
                <a:spcPts val="0"/>
              </a:spcAft>
              <a:buSzPct val="108108"/>
              <a:buChar char="•"/>
            </a:pPr>
            <a:r>
              <a:rPr lang="en-US" sz="2000" dirty="0"/>
              <a:t>Service - whether </a:t>
            </a:r>
            <a:r>
              <a:rPr lang="en-US" sz="2000" dirty="0" err="1"/>
              <a:t>capitalised</a:t>
            </a:r>
            <a:r>
              <a:rPr lang="en-US" sz="2000" dirty="0"/>
              <a:t> or not - included </a:t>
            </a:r>
            <a:endParaRPr lang="en-US" sz="2000" b="1" dirty="0"/>
          </a:p>
          <a:p>
            <a:pPr marL="0" lvl="0" indent="0" algn="l" rtl="0">
              <a:lnSpc>
                <a:spcPct val="90000"/>
              </a:lnSpc>
              <a:spcBef>
                <a:spcPts val="1000"/>
              </a:spcBef>
              <a:spcAft>
                <a:spcPts val="0"/>
              </a:spcAft>
              <a:buSzPct val="108108"/>
              <a:buNone/>
            </a:pPr>
            <a:r>
              <a:rPr lang="en-US" sz="2500" u="sng" dirty="0">
                <a:solidFill>
                  <a:srgbClr val="0070C0"/>
                </a:solidFill>
                <a:ea typeface="Calibri"/>
                <a:cs typeface="Calibri"/>
              </a:rPr>
              <a:t>What about salaries paid? Is it I or IS?</a:t>
            </a:r>
          </a:p>
          <a:p>
            <a:pPr marL="914400" lvl="1" indent="-381000" algn="l" rtl="0">
              <a:lnSpc>
                <a:spcPct val="120000"/>
              </a:lnSpc>
              <a:spcBef>
                <a:spcPts val="1000"/>
              </a:spcBef>
              <a:spcAft>
                <a:spcPts val="0"/>
              </a:spcAft>
              <a:buSzPct val="108108"/>
              <a:buChar char="•"/>
            </a:pPr>
            <a:r>
              <a:rPr lang="en-US" sz="2000" dirty="0"/>
              <a:t>These are neither G/S therefore excluded from computation (FAQ)</a:t>
            </a:r>
          </a:p>
          <a:p>
            <a:pPr marL="914400" lvl="1" indent="-381000" algn="l" rtl="0">
              <a:lnSpc>
                <a:spcPct val="120000"/>
              </a:lnSpc>
              <a:spcBef>
                <a:spcPts val="0"/>
              </a:spcBef>
              <a:spcAft>
                <a:spcPts val="0"/>
              </a:spcAft>
              <a:buSzPct val="108108"/>
              <a:buChar char="•"/>
            </a:pPr>
            <a:r>
              <a:rPr lang="en-US" sz="2000" dirty="0"/>
              <a:t>Take away: </a:t>
            </a:r>
            <a:r>
              <a:rPr lang="en-US" sz="2000" b="1" dirty="0"/>
              <a:t>Sch III </a:t>
            </a:r>
            <a:r>
              <a:rPr lang="en-US" sz="2000" dirty="0"/>
              <a:t>transactions are all excluded from computation</a:t>
            </a:r>
          </a:p>
          <a:p>
            <a:pPr marL="914400" lvl="1" indent="-381000" algn="l" rtl="0">
              <a:lnSpc>
                <a:spcPct val="120000"/>
              </a:lnSpc>
              <a:spcBef>
                <a:spcPts val="0"/>
              </a:spcBef>
              <a:spcAft>
                <a:spcPts val="0"/>
              </a:spcAft>
              <a:buSzPct val="108108"/>
              <a:buChar char="•"/>
            </a:pPr>
            <a:r>
              <a:rPr lang="en-US" sz="2000" dirty="0"/>
              <a:t>Segregation of total cost into CG, Cement, Other than Cement, IS, Sch III &amp; others</a:t>
            </a:r>
          </a:p>
          <a:p>
            <a:pPr marL="914400" lvl="1" indent="-381000" algn="l" rtl="0">
              <a:lnSpc>
                <a:spcPct val="120000"/>
              </a:lnSpc>
              <a:spcBef>
                <a:spcPts val="0"/>
              </a:spcBef>
              <a:spcAft>
                <a:spcPts val="0"/>
              </a:spcAft>
              <a:buSzPct val="108108"/>
              <a:buChar char="•"/>
            </a:pPr>
            <a:r>
              <a:rPr lang="en-US" sz="2000" dirty="0"/>
              <a:t>Exclude Development Rights, Lease Payments, FSI, Electricity, HSD, Motor spirit, gas</a:t>
            </a:r>
          </a:p>
        </p:txBody>
      </p:sp>
    </p:spTree>
    <p:extLst>
      <p:ext uri="{BB962C8B-B14F-4D97-AF65-F5344CB8AC3E}">
        <p14:creationId xmlns:p14="http://schemas.microsoft.com/office/powerpoint/2010/main" val="375104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500"/>
                                        <p:tgtEl>
                                          <p:spTgt spid="4">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fade">
                                      <p:cBhvr>
                                        <p:cTn id="31" dur="500"/>
                                        <p:tgtEl>
                                          <p:spTgt spid="4">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
                                            <p:txEl>
                                              <p:pRg st="9" end="9"/>
                                            </p:txEl>
                                          </p:spTgt>
                                        </p:tgtEl>
                                        <p:attrNameLst>
                                          <p:attrName>style.visibility</p:attrName>
                                        </p:attrNameLst>
                                      </p:cBhvr>
                                      <p:to>
                                        <p:strVal val="visible"/>
                                      </p:to>
                                    </p:set>
                                    <p:animEffect transition="in" filter="fade">
                                      <p:cBhvr>
                                        <p:cTn id="36" dur="500"/>
                                        <p:tgtEl>
                                          <p:spTgt spid="4">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4">
                                            <p:txEl>
                                              <p:pRg st="10" end="10"/>
                                            </p:txEl>
                                          </p:spTgt>
                                        </p:tgtEl>
                                        <p:attrNameLst>
                                          <p:attrName>style.visibility</p:attrName>
                                        </p:attrNameLst>
                                      </p:cBhvr>
                                      <p:to>
                                        <p:strVal val="visible"/>
                                      </p:to>
                                    </p:set>
                                    <p:animEffect transition="in" filter="fade">
                                      <p:cBhvr>
                                        <p:cTn id="41" dur="500"/>
                                        <p:tgtEl>
                                          <p:spTgt spid="4">
                                            <p:txEl>
                                              <p:pRg st="10" end="10"/>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4">
                                            <p:txEl>
                                              <p:pRg st="11" end="11"/>
                                            </p:txEl>
                                          </p:spTgt>
                                        </p:tgtEl>
                                        <p:attrNameLst>
                                          <p:attrName>style.visibility</p:attrName>
                                        </p:attrNameLst>
                                      </p:cBhvr>
                                      <p:to>
                                        <p:strVal val="visible"/>
                                      </p:to>
                                    </p:set>
                                    <p:animEffect transition="in" filter="fade">
                                      <p:cBhvr>
                                        <p:cTn id="44" dur="500"/>
                                        <p:tgtEl>
                                          <p:spTgt spid="4">
                                            <p:txEl>
                                              <p:pRg st="11" end="11"/>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4">
                                            <p:txEl>
                                              <p:pRg st="12" end="12"/>
                                            </p:txEl>
                                          </p:spTgt>
                                        </p:tgtEl>
                                        <p:attrNameLst>
                                          <p:attrName>style.visibility</p:attrName>
                                        </p:attrNameLst>
                                      </p:cBhvr>
                                      <p:to>
                                        <p:strVal val="visible"/>
                                      </p:to>
                                    </p:set>
                                    <p:animEffect transition="in" filter="fade">
                                      <p:cBhvr>
                                        <p:cTn id="47" dur="500"/>
                                        <p:tgtEl>
                                          <p:spTgt spid="4">
                                            <p:txEl>
                                              <p:pRg st="12" end="12"/>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4">
                                            <p:txEl>
                                              <p:pRg st="13" end="13"/>
                                            </p:txEl>
                                          </p:spTgt>
                                        </p:tgtEl>
                                        <p:attrNameLst>
                                          <p:attrName>style.visibility</p:attrName>
                                        </p:attrNameLst>
                                      </p:cBhvr>
                                      <p:to>
                                        <p:strVal val="visible"/>
                                      </p:to>
                                    </p:set>
                                    <p:animEffect transition="in" filter="fade">
                                      <p:cBhvr>
                                        <p:cTn id="50"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r>
              <a:rPr lang="en-US" dirty="0"/>
              <a:t>Step 2: Identification of </a:t>
            </a:r>
            <a:r>
              <a:rPr lang="en-US" dirty="0">
                <a:solidFill>
                  <a:srgbClr val="FF0000"/>
                </a:solidFill>
              </a:rPr>
              <a:t>‘Supplier’</a:t>
            </a:r>
            <a:r>
              <a:rPr lang="en-US" dirty="0"/>
              <a:t> of I &amp; IS</a:t>
            </a:r>
            <a:endParaRPr lang="en-IN" dirty="0">
              <a:solidFill>
                <a:srgbClr val="FF0000"/>
              </a:solidFill>
            </a:endParaRPr>
          </a:p>
        </p:txBody>
      </p:sp>
      <p:sp>
        <p:nvSpPr>
          <p:cNvPr id="4" name="TextBox 3">
            <a:extLst>
              <a:ext uri="{FF2B5EF4-FFF2-40B4-BE49-F238E27FC236}">
                <a16:creationId xmlns:a16="http://schemas.microsoft.com/office/drawing/2014/main" id="{21661B6D-26F9-1237-BA44-19559E47EB99}"/>
              </a:ext>
            </a:extLst>
          </p:cNvPr>
          <p:cNvSpPr txBox="1"/>
          <p:nvPr/>
        </p:nvSpPr>
        <p:spPr>
          <a:xfrm>
            <a:off x="348610" y="1992346"/>
            <a:ext cx="11262199" cy="4788490"/>
          </a:xfrm>
          <a:prstGeom prst="rect">
            <a:avLst/>
          </a:prstGeom>
          <a:noFill/>
        </p:spPr>
        <p:txBody>
          <a:bodyPr wrap="square">
            <a:spAutoFit/>
          </a:bodyPr>
          <a:lstStyle/>
          <a:p>
            <a:pPr>
              <a:lnSpc>
                <a:spcPct val="90000"/>
              </a:lnSpc>
              <a:spcBef>
                <a:spcPts val="1000"/>
              </a:spcBef>
              <a:buSzPct val="108108"/>
            </a:pPr>
            <a:r>
              <a:rPr lang="en-US" sz="2500" u="sng" dirty="0">
                <a:solidFill>
                  <a:srgbClr val="0070C0"/>
                </a:solidFill>
                <a:ea typeface="Calibri"/>
                <a:cs typeface="Calibri"/>
              </a:rPr>
              <a:t>Registered or Unregistered?</a:t>
            </a:r>
          </a:p>
          <a:p>
            <a:pPr marL="457200" lvl="0" indent="-406400" algn="l" rtl="0">
              <a:lnSpc>
                <a:spcPct val="90000"/>
              </a:lnSpc>
              <a:spcBef>
                <a:spcPts val="1000"/>
              </a:spcBef>
              <a:spcAft>
                <a:spcPts val="0"/>
              </a:spcAft>
              <a:buSzPts val="2800"/>
              <a:buChar char="•"/>
            </a:pPr>
            <a:endParaRPr lang="en-US" sz="2000" b="1" dirty="0"/>
          </a:p>
          <a:p>
            <a:pPr marL="457200" lvl="0" indent="-406400" algn="l" rtl="0">
              <a:lnSpc>
                <a:spcPct val="90000"/>
              </a:lnSpc>
              <a:spcBef>
                <a:spcPts val="1000"/>
              </a:spcBef>
              <a:spcAft>
                <a:spcPts val="0"/>
              </a:spcAft>
              <a:buSzPts val="2800"/>
              <a:buChar char="•"/>
            </a:pPr>
            <a:r>
              <a:rPr lang="en-US" sz="2000" b="1" dirty="0"/>
              <a:t>Unregistered</a:t>
            </a:r>
          </a:p>
          <a:p>
            <a:pPr marL="914400" lvl="1" indent="-381000" algn="l" rtl="0">
              <a:lnSpc>
                <a:spcPct val="90000"/>
              </a:lnSpc>
              <a:spcBef>
                <a:spcPts val="500"/>
              </a:spcBef>
              <a:spcAft>
                <a:spcPts val="0"/>
              </a:spcAft>
              <a:buSzPts val="2400"/>
              <a:buChar char="•"/>
            </a:pPr>
            <a:r>
              <a:rPr lang="en-US" sz="2000" dirty="0"/>
              <a:t>Turnover below the threshold</a:t>
            </a:r>
          </a:p>
          <a:p>
            <a:pPr marL="914400" lvl="1" indent="-381000" algn="l" rtl="0">
              <a:lnSpc>
                <a:spcPct val="90000"/>
              </a:lnSpc>
              <a:spcBef>
                <a:spcPts val="500"/>
              </a:spcBef>
              <a:spcAft>
                <a:spcPts val="0"/>
              </a:spcAft>
              <a:buSzPts val="2400"/>
              <a:buChar char="•"/>
            </a:pPr>
            <a:r>
              <a:rPr lang="en-US" sz="2000" dirty="0"/>
              <a:t>Not engaged in any supply/business activity</a:t>
            </a:r>
          </a:p>
          <a:p>
            <a:pPr marL="914400" lvl="1" indent="-381000" algn="l" rtl="0">
              <a:lnSpc>
                <a:spcPct val="90000"/>
              </a:lnSpc>
              <a:spcBef>
                <a:spcPts val="500"/>
              </a:spcBef>
              <a:spcAft>
                <a:spcPts val="0"/>
              </a:spcAft>
              <a:buSzPts val="2400"/>
              <a:buChar char="•"/>
            </a:pPr>
            <a:r>
              <a:rPr lang="en-US" sz="2000" dirty="0"/>
              <a:t>Exclusively exempt supply</a:t>
            </a:r>
          </a:p>
          <a:p>
            <a:pPr marL="914400" lvl="1" indent="-381000" algn="l" rtl="0">
              <a:lnSpc>
                <a:spcPct val="90000"/>
              </a:lnSpc>
              <a:spcBef>
                <a:spcPts val="500"/>
              </a:spcBef>
              <a:spcAft>
                <a:spcPts val="0"/>
              </a:spcAft>
              <a:buSzPts val="2400"/>
              <a:buChar char="•"/>
            </a:pPr>
            <a:r>
              <a:rPr lang="en-US" sz="2000" dirty="0"/>
              <a:t>Exclusively RCM supplies</a:t>
            </a:r>
          </a:p>
          <a:p>
            <a:pPr marL="533400" lvl="1" algn="l" rtl="0">
              <a:lnSpc>
                <a:spcPct val="90000"/>
              </a:lnSpc>
              <a:spcBef>
                <a:spcPts val="500"/>
              </a:spcBef>
              <a:spcAft>
                <a:spcPts val="0"/>
              </a:spcAft>
              <a:buSzPts val="2400"/>
            </a:pPr>
            <a:endParaRPr lang="en-US" sz="2000" b="1" dirty="0"/>
          </a:p>
          <a:p>
            <a:pPr>
              <a:lnSpc>
                <a:spcPct val="90000"/>
              </a:lnSpc>
              <a:spcBef>
                <a:spcPts val="1000"/>
              </a:spcBef>
              <a:buSzPct val="108108"/>
            </a:pPr>
            <a:r>
              <a:rPr lang="en-US" sz="2500" u="sng" dirty="0">
                <a:solidFill>
                  <a:srgbClr val="0070C0"/>
                </a:solidFill>
                <a:ea typeface="Calibri"/>
                <a:cs typeface="Calibri"/>
              </a:rPr>
              <a:t>Retrospective cancellation? Whether RP or URP?</a:t>
            </a:r>
          </a:p>
          <a:p>
            <a:pPr marL="914400" lvl="1" indent="-381000" algn="l" rtl="0">
              <a:lnSpc>
                <a:spcPct val="100000"/>
              </a:lnSpc>
              <a:spcBef>
                <a:spcPts val="1000"/>
              </a:spcBef>
              <a:spcAft>
                <a:spcPts val="0"/>
              </a:spcAft>
              <a:buSzPts val="2400"/>
              <a:buChar char="•"/>
            </a:pPr>
            <a:r>
              <a:rPr lang="en-US" sz="2000" b="1" dirty="0"/>
              <a:t>Approach 1: </a:t>
            </a:r>
            <a:r>
              <a:rPr lang="en-US" sz="2000" dirty="0"/>
              <a:t>Treat as URP</a:t>
            </a:r>
          </a:p>
          <a:p>
            <a:pPr marL="914400" lvl="1" indent="-381000" algn="l" rtl="0">
              <a:lnSpc>
                <a:spcPct val="100000"/>
              </a:lnSpc>
              <a:spcBef>
                <a:spcPts val="0"/>
              </a:spcBef>
              <a:spcAft>
                <a:spcPts val="0"/>
              </a:spcAft>
              <a:buSzPts val="2400"/>
              <a:buChar char="•"/>
            </a:pPr>
            <a:r>
              <a:rPr lang="en-US" sz="2000" b="1" dirty="0"/>
              <a:t>Approach 2: </a:t>
            </a:r>
            <a:r>
              <a:rPr lang="en-US" sz="2000" dirty="0"/>
              <a:t>Treat as RP</a:t>
            </a:r>
          </a:p>
          <a:p>
            <a:pPr marL="1371600" lvl="2" indent="-355600" algn="l" rtl="0">
              <a:lnSpc>
                <a:spcPct val="100000"/>
              </a:lnSpc>
              <a:spcBef>
                <a:spcPts val="0"/>
              </a:spcBef>
              <a:spcAft>
                <a:spcPts val="0"/>
              </a:spcAft>
              <a:buSzPts val="2000"/>
              <a:buChar char="•"/>
            </a:pPr>
            <a:r>
              <a:rPr lang="en-US" sz="2000" dirty="0"/>
              <a:t>Already tax has been discharged</a:t>
            </a:r>
          </a:p>
          <a:p>
            <a:pPr marL="1371600" lvl="2" indent="-355600" algn="l" rtl="0">
              <a:lnSpc>
                <a:spcPct val="100000"/>
              </a:lnSpc>
              <a:spcBef>
                <a:spcPts val="0"/>
              </a:spcBef>
              <a:spcAft>
                <a:spcPts val="0"/>
              </a:spcAft>
              <a:buSzPts val="2000"/>
              <a:buChar char="•"/>
            </a:pPr>
            <a:r>
              <a:rPr lang="en-US" sz="2000" dirty="0"/>
              <a:t>No provision for True-up as in Rule 42 (based on change in registration status)</a:t>
            </a:r>
          </a:p>
        </p:txBody>
      </p:sp>
    </p:spTree>
    <p:extLst>
      <p:ext uri="{BB962C8B-B14F-4D97-AF65-F5344CB8AC3E}">
        <p14:creationId xmlns:p14="http://schemas.microsoft.com/office/powerpoint/2010/main" val="96293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fade">
                                      <p:cBhvr>
                                        <p:cTn id="32" dur="500"/>
                                        <p:tgtEl>
                                          <p:spTgt spid="4">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Effect transition="in" filter="fade">
                                      <p:cBhvr>
                                        <p:cTn id="35" dur="500"/>
                                        <p:tgtEl>
                                          <p:spTgt spid="4">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4">
                                            <p:txEl>
                                              <p:pRg st="11" end="11"/>
                                            </p:txEl>
                                          </p:spTgt>
                                        </p:tgtEl>
                                        <p:attrNameLst>
                                          <p:attrName>style.visibility</p:attrName>
                                        </p:attrNameLst>
                                      </p:cBhvr>
                                      <p:to>
                                        <p:strVal val="visible"/>
                                      </p:to>
                                    </p:set>
                                    <p:animEffect transition="in" filter="fade">
                                      <p:cBhvr>
                                        <p:cTn id="38" dur="500"/>
                                        <p:tgtEl>
                                          <p:spTgt spid="4">
                                            <p:txEl>
                                              <p:pRg st="11" end="1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4">
                                            <p:txEl>
                                              <p:pRg st="12" end="12"/>
                                            </p:txEl>
                                          </p:spTgt>
                                        </p:tgtEl>
                                        <p:attrNameLst>
                                          <p:attrName>style.visibility</p:attrName>
                                        </p:attrNameLst>
                                      </p:cBhvr>
                                      <p:to>
                                        <p:strVal val="visible"/>
                                      </p:to>
                                    </p:set>
                                    <p:animEffect transition="in" filter="fade">
                                      <p:cBhvr>
                                        <p:cTn id="41"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r>
              <a:rPr lang="en-US" dirty="0"/>
              <a:t>Step 2: Identification of </a:t>
            </a:r>
            <a:r>
              <a:rPr lang="en-US" dirty="0">
                <a:solidFill>
                  <a:srgbClr val="FF0000"/>
                </a:solidFill>
              </a:rPr>
              <a:t>‘Supplier’</a:t>
            </a:r>
            <a:r>
              <a:rPr lang="en-US" dirty="0"/>
              <a:t> of I &amp; IS</a:t>
            </a:r>
            <a:endParaRPr lang="en-IN" dirty="0">
              <a:solidFill>
                <a:srgbClr val="FF0000"/>
              </a:solidFill>
            </a:endParaRPr>
          </a:p>
        </p:txBody>
      </p:sp>
      <p:sp>
        <p:nvSpPr>
          <p:cNvPr id="3" name="Google Shape;320;g26d260aa30b_0_16">
            <a:extLst>
              <a:ext uri="{FF2B5EF4-FFF2-40B4-BE49-F238E27FC236}">
                <a16:creationId xmlns:a16="http://schemas.microsoft.com/office/drawing/2014/main" id="{289C34A4-9F9D-2EEC-A2C7-573A058188AF}"/>
              </a:ext>
            </a:extLst>
          </p:cNvPr>
          <p:cNvSpPr txBox="1"/>
          <p:nvPr/>
        </p:nvSpPr>
        <p:spPr>
          <a:xfrm>
            <a:off x="581193" y="5015555"/>
            <a:ext cx="10936356" cy="1549112"/>
          </a:xfrm>
          <a:prstGeom prst="rect">
            <a:avLst/>
          </a:prstGeom>
          <a:noFill/>
          <a:ln>
            <a:noFill/>
          </a:ln>
        </p:spPr>
        <p:txBody>
          <a:bodyPr spcFirstLastPara="1" wrap="square" lIns="91425" tIns="91425" rIns="91425" bIns="91425" anchor="t" anchorCtr="0">
            <a:spAutoFit/>
          </a:bodyPr>
          <a:lstStyle/>
          <a:p>
            <a:pPr marL="0" marR="0" lvl="0" indent="0" algn="l" rtl="0">
              <a:lnSpc>
                <a:spcPct val="90000"/>
              </a:lnSpc>
              <a:spcBef>
                <a:spcPts val="1000"/>
              </a:spcBef>
              <a:spcAft>
                <a:spcPts val="0"/>
              </a:spcAft>
              <a:buClr>
                <a:srgbClr val="000000"/>
              </a:buClr>
              <a:buSzPts val="2400"/>
              <a:buFont typeface="Arial"/>
              <a:buNone/>
            </a:pPr>
            <a:r>
              <a:rPr lang="en-IN" sz="2000" b="1" i="0" u="none" strike="noStrike" cap="none" dirty="0">
                <a:solidFill>
                  <a:schemeClr val="dk1"/>
                </a:solidFill>
                <a:ea typeface="Calibri"/>
                <a:cs typeface="Calibri"/>
                <a:sym typeface="Calibri"/>
              </a:rPr>
              <a:t>Limitation: </a:t>
            </a:r>
            <a:r>
              <a:rPr lang="en-IN" sz="2000" b="0" i="0" u="none" strike="noStrike" cap="none" dirty="0">
                <a:solidFill>
                  <a:schemeClr val="dk1"/>
                </a:solidFill>
                <a:ea typeface="Calibri"/>
                <a:cs typeface="Calibri"/>
                <a:sym typeface="Calibri"/>
              </a:rPr>
              <a:t>Incorrect reporting errors from supplier not captured (like B2C, incorrect GSTIN, incorrect value etc)</a:t>
            </a:r>
            <a:endParaRPr sz="2000" b="0" i="0" u="none" strike="noStrike" cap="none" dirty="0">
              <a:solidFill>
                <a:schemeClr val="dk1"/>
              </a:solidFill>
              <a:ea typeface="Calibri"/>
              <a:cs typeface="Calibri"/>
              <a:sym typeface="Calibri"/>
            </a:endParaRPr>
          </a:p>
          <a:p>
            <a:pPr marL="0" marR="0" lvl="0" indent="0" algn="l" rtl="0">
              <a:lnSpc>
                <a:spcPct val="90000"/>
              </a:lnSpc>
              <a:spcBef>
                <a:spcPts val="1000"/>
              </a:spcBef>
              <a:spcAft>
                <a:spcPts val="0"/>
              </a:spcAft>
              <a:buClr>
                <a:srgbClr val="000000"/>
              </a:buClr>
              <a:buSzPts val="2400"/>
              <a:buFont typeface="Arial"/>
              <a:buNone/>
            </a:pPr>
            <a:r>
              <a:rPr lang="en-IN" sz="2000" b="1" i="0" u="none" strike="noStrike" cap="none" dirty="0">
                <a:solidFill>
                  <a:schemeClr val="dk1"/>
                </a:solidFill>
                <a:ea typeface="Calibri"/>
                <a:cs typeface="Calibri"/>
                <a:sym typeface="Calibri"/>
              </a:rPr>
              <a:t>Proactive approach to mitigate: </a:t>
            </a:r>
            <a:r>
              <a:rPr lang="en-IN" sz="2000" b="0" i="0" u="none" strike="noStrike" cap="none" dirty="0">
                <a:solidFill>
                  <a:schemeClr val="dk1"/>
                </a:solidFill>
                <a:ea typeface="Calibri"/>
                <a:cs typeface="Calibri"/>
                <a:sym typeface="Calibri"/>
              </a:rPr>
              <a:t>RE Promoter to have expense register with corresponding GSTIN, general practices on reconciliation &amp; </a:t>
            </a:r>
            <a:r>
              <a:rPr lang="en-IN" sz="2000" b="0" i="0" u="none" strike="noStrike" cap="none" dirty="0" err="1">
                <a:solidFill>
                  <a:schemeClr val="dk1"/>
                </a:solidFill>
                <a:ea typeface="Calibri"/>
                <a:cs typeface="Calibri"/>
                <a:sym typeface="Calibri"/>
              </a:rPr>
              <a:t>followup</a:t>
            </a:r>
            <a:r>
              <a:rPr lang="en-IN" sz="2000" b="0" i="0" u="none" strike="noStrike" cap="none" dirty="0">
                <a:solidFill>
                  <a:schemeClr val="dk1"/>
                </a:solidFill>
                <a:ea typeface="Calibri"/>
                <a:cs typeface="Calibri"/>
                <a:sym typeface="Calibri"/>
              </a:rPr>
              <a:t>.</a:t>
            </a:r>
            <a:endParaRPr sz="2000" b="0" i="0" u="none" strike="noStrike" cap="none" dirty="0">
              <a:solidFill>
                <a:srgbClr val="000000"/>
              </a:solidFill>
              <a:ea typeface="Arial"/>
              <a:cs typeface="Arial"/>
              <a:sym typeface="Arial"/>
            </a:endParaRPr>
          </a:p>
        </p:txBody>
      </p:sp>
      <p:sp>
        <p:nvSpPr>
          <p:cNvPr id="7" name="TextBox 6">
            <a:extLst>
              <a:ext uri="{FF2B5EF4-FFF2-40B4-BE49-F238E27FC236}">
                <a16:creationId xmlns:a16="http://schemas.microsoft.com/office/drawing/2014/main" id="{AFE4FF46-F9D8-CA97-2CA8-535284458C9D}"/>
              </a:ext>
            </a:extLst>
          </p:cNvPr>
          <p:cNvSpPr txBox="1"/>
          <p:nvPr/>
        </p:nvSpPr>
        <p:spPr>
          <a:xfrm>
            <a:off x="243191" y="2009593"/>
            <a:ext cx="6190034" cy="784830"/>
          </a:xfrm>
          <a:prstGeom prst="rect">
            <a:avLst/>
          </a:prstGeom>
          <a:noFill/>
        </p:spPr>
        <p:txBody>
          <a:bodyPr wrap="square">
            <a:spAutoFit/>
          </a:bodyPr>
          <a:lstStyle/>
          <a:p>
            <a:pPr marL="457200" lvl="0" indent="-406400" algn="l" rtl="0">
              <a:lnSpc>
                <a:spcPct val="90000"/>
              </a:lnSpc>
              <a:spcBef>
                <a:spcPts val="1000"/>
              </a:spcBef>
              <a:spcAft>
                <a:spcPts val="0"/>
              </a:spcAft>
              <a:buSzPts val="2800"/>
              <a:buChar char="•"/>
            </a:pPr>
            <a:r>
              <a:rPr lang="en-IN" sz="2500" u="sng" dirty="0">
                <a:solidFill>
                  <a:srgbClr val="0070C0"/>
                </a:solidFill>
                <a:ea typeface="Calibri"/>
                <a:cs typeface="Calibri"/>
              </a:rPr>
              <a:t>Departments perspective : Summary approach </a:t>
            </a:r>
          </a:p>
        </p:txBody>
      </p:sp>
      <p:pic>
        <p:nvPicPr>
          <p:cNvPr id="9" name="Picture 8">
            <a:extLst>
              <a:ext uri="{FF2B5EF4-FFF2-40B4-BE49-F238E27FC236}">
                <a16:creationId xmlns:a16="http://schemas.microsoft.com/office/drawing/2014/main" id="{36E3EDB2-58BD-0046-D60B-6CC9E4040C73}"/>
              </a:ext>
            </a:extLst>
          </p:cNvPr>
          <p:cNvPicPr>
            <a:picLocks noChangeAspect="1"/>
          </p:cNvPicPr>
          <p:nvPr/>
        </p:nvPicPr>
        <p:blipFill>
          <a:blip r:embed="rId2"/>
          <a:stretch>
            <a:fillRect/>
          </a:stretch>
        </p:blipFill>
        <p:spPr>
          <a:xfrm>
            <a:off x="674451" y="2378925"/>
            <a:ext cx="3891042" cy="2738532"/>
          </a:xfrm>
          <a:prstGeom prst="rect">
            <a:avLst/>
          </a:prstGeom>
        </p:spPr>
      </p:pic>
    </p:spTree>
    <p:extLst>
      <p:ext uri="{BB962C8B-B14F-4D97-AF65-F5344CB8AC3E}">
        <p14:creationId xmlns:p14="http://schemas.microsoft.com/office/powerpoint/2010/main" val="4244895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pPr algn="ctr"/>
            <a:r>
              <a:rPr lang="en-US" dirty="0"/>
              <a:t>Step 1 &amp; Step 2</a:t>
            </a:r>
            <a:endParaRPr lang="en-IN" dirty="0">
              <a:solidFill>
                <a:srgbClr val="FF0000"/>
              </a:solidFill>
            </a:endParaRPr>
          </a:p>
        </p:txBody>
      </p:sp>
      <p:sp>
        <p:nvSpPr>
          <p:cNvPr id="3" name="Google Shape;320;g26d260aa30b_0_16">
            <a:extLst>
              <a:ext uri="{FF2B5EF4-FFF2-40B4-BE49-F238E27FC236}">
                <a16:creationId xmlns:a16="http://schemas.microsoft.com/office/drawing/2014/main" id="{289C34A4-9F9D-2EEC-A2C7-573A058188AF}"/>
              </a:ext>
            </a:extLst>
          </p:cNvPr>
          <p:cNvSpPr txBox="1"/>
          <p:nvPr/>
        </p:nvSpPr>
        <p:spPr>
          <a:xfrm>
            <a:off x="8555872" y="3429000"/>
            <a:ext cx="3054937" cy="1805592"/>
          </a:xfrm>
          <a:prstGeom prst="rect">
            <a:avLst/>
          </a:prstGeom>
          <a:noFill/>
          <a:ln>
            <a:noFill/>
          </a:ln>
        </p:spPr>
        <p:txBody>
          <a:bodyPr spcFirstLastPara="1" wrap="square" lIns="91425" tIns="91425" rIns="91425" bIns="91425" anchor="t" anchorCtr="0">
            <a:spAutoFit/>
          </a:bodyPr>
          <a:lstStyle/>
          <a:p>
            <a:pPr marL="0" marR="0" lvl="0" indent="0" algn="l" rtl="0">
              <a:lnSpc>
                <a:spcPct val="90000"/>
              </a:lnSpc>
              <a:spcBef>
                <a:spcPts val="1000"/>
              </a:spcBef>
              <a:spcAft>
                <a:spcPts val="0"/>
              </a:spcAft>
              <a:buClr>
                <a:srgbClr val="000000"/>
              </a:buClr>
              <a:buSzPts val="2400"/>
              <a:buFont typeface="Arial"/>
              <a:buNone/>
            </a:pPr>
            <a:r>
              <a:rPr lang="en-IN" sz="2000" b="1" i="0" u="none" strike="noStrike" cap="none" dirty="0">
                <a:solidFill>
                  <a:schemeClr val="dk1"/>
                </a:solidFill>
                <a:ea typeface="Calibri"/>
                <a:cs typeface="Calibri"/>
                <a:sym typeface="Calibri"/>
              </a:rPr>
              <a:t>URP: 15%</a:t>
            </a:r>
          </a:p>
          <a:p>
            <a:pPr marL="0" marR="0" lvl="0" indent="0" algn="l" rtl="0">
              <a:lnSpc>
                <a:spcPct val="90000"/>
              </a:lnSpc>
              <a:spcBef>
                <a:spcPts val="1000"/>
              </a:spcBef>
              <a:spcAft>
                <a:spcPts val="0"/>
              </a:spcAft>
              <a:buClr>
                <a:srgbClr val="000000"/>
              </a:buClr>
              <a:buSzPts val="2400"/>
              <a:buFont typeface="Arial"/>
              <a:buNone/>
            </a:pPr>
            <a:endParaRPr lang="en-IN" sz="2000" dirty="0">
              <a:solidFill>
                <a:schemeClr val="dk1"/>
              </a:solidFill>
              <a:ea typeface="Calibri"/>
              <a:cs typeface="Calibri"/>
              <a:sym typeface="Calibri"/>
            </a:endParaRPr>
          </a:p>
          <a:p>
            <a:pPr marL="0" marR="0" lvl="0" indent="0" algn="l" rtl="0">
              <a:lnSpc>
                <a:spcPct val="90000"/>
              </a:lnSpc>
              <a:spcBef>
                <a:spcPts val="1000"/>
              </a:spcBef>
              <a:spcAft>
                <a:spcPts val="0"/>
              </a:spcAft>
              <a:buClr>
                <a:srgbClr val="000000"/>
              </a:buClr>
              <a:buSzPts val="2400"/>
              <a:buFont typeface="Arial"/>
              <a:buNone/>
            </a:pPr>
            <a:r>
              <a:rPr lang="en-IN" sz="2000" dirty="0">
                <a:solidFill>
                  <a:schemeClr val="dk1"/>
                </a:solidFill>
                <a:ea typeface="Calibri"/>
                <a:cs typeface="Calibri"/>
                <a:sym typeface="Calibri"/>
              </a:rPr>
              <a:t>Is it Cement? </a:t>
            </a:r>
          </a:p>
          <a:p>
            <a:pPr marL="0" marR="0" lvl="0" indent="0" algn="l" rtl="0">
              <a:lnSpc>
                <a:spcPct val="90000"/>
              </a:lnSpc>
              <a:spcBef>
                <a:spcPts val="1000"/>
              </a:spcBef>
              <a:spcAft>
                <a:spcPts val="0"/>
              </a:spcAft>
              <a:buClr>
                <a:srgbClr val="000000"/>
              </a:buClr>
              <a:buSzPts val="2400"/>
              <a:buFont typeface="Arial"/>
              <a:buNone/>
            </a:pPr>
            <a:r>
              <a:rPr lang="en-IN" sz="2000" dirty="0">
                <a:solidFill>
                  <a:schemeClr val="dk1"/>
                </a:solidFill>
                <a:ea typeface="Calibri"/>
                <a:cs typeface="Calibri"/>
                <a:sym typeface="Calibri"/>
              </a:rPr>
              <a:t>Yes, pay RCM on 15 @28%</a:t>
            </a:r>
            <a:endParaRPr sz="2000" i="0" u="none" strike="noStrike" cap="none" dirty="0">
              <a:solidFill>
                <a:srgbClr val="000000"/>
              </a:solidFill>
              <a:ea typeface="Arial"/>
              <a:cs typeface="Arial"/>
              <a:sym typeface="Arial"/>
            </a:endParaRPr>
          </a:p>
        </p:txBody>
      </p:sp>
      <p:sp>
        <p:nvSpPr>
          <p:cNvPr id="7" name="TextBox 6">
            <a:extLst>
              <a:ext uri="{FF2B5EF4-FFF2-40B4-BE49-F238E27FC236}">
                <a16:creationId xmlns:a16="http://schemas.microsoft.com/office/drawing/2014/main" id="{AFE4FF46-F9D8-CA97-2CA8-535284458C9D}"/>
              </a:ext>
            </a:extLst>
          </p:cNvPr>
          <p:cNvSpPr txBox="1"/>
          <p:nvPr/>
        </p:nvSpPr>
        <p:spPr>
          <a:xfrm>
            <a:off x="341514" y="1867192"/>
            <a:ext cx="6190034" cy="438582"/>
          </a:xfrm>
          <a:prstGeom prst="rect">
            <a:avLst/>
          </a:prstGeom>
          <a:noFill/>
        </p:spPr>
        <p:txBody>
          <a:bodyPr wrap="square">
            <a:spAutoFit/>
          </a:bodyPr>
          <a:lstStyle/>
          <a:p>
            <a:pPr marL="457200" lvl="0" indent="-406400" algn="l" rtl="0">
              <a:lnSpc>
                <a:spcPct val="90000"/>
              </a:lnSpc>
              <a:spcBef>
                <a:spcPts val="1000"/>
              </a:spcBef>
              <a:spcAft>
                <a:spcPts val="0"/>
              </a:spcAft>
              <a:buSzPts val="2800"/>
              <a:buChar char="•"/>
            </a:pPr>
            <a:r>
              <a:rPr lang="en-IN" sz="2500" u="sng" dirty="0">
                <a:solidFill>
                  <a:srgbClr val="0070C0"/>
                </a:solidFill>
                <a:ea typeface="Calibri"/>
                <a:cs typeface="Calibri"/>
              </a:rPr>
              <a:t>Example 1</a:t>
            </a:r>
          </a:p>
        </p:txBody>
      </p:sp>
      <p:pic>
        <p:nvPicPr>
          <p:cNvPr id="5" name="Picture 4">
            <a:extLst>
              <a:ext uri="{FF2B5EF4-FFF2-40B4-BE49-F238E27FC236}">
                <a16:creationId xmlns:a16="http://schemas.microsoft.com/office/drawing/2014/main" id="{FDDF6B38-F5AA-C567-E8A5-4460857C4323}"/>
              </a:ext>
            </a:extLst>
          </p:cNvPr>
          <p:cNvPicPr>
            <a:picLocks noChangeAspect="1"/>
          </p:cNvPicPr>
          <p:nvPr/>
        </p:nvPicPr>
        <p:blipFill>
          <a:blip r:embed="rId2"/>
          <a:stretch>
            <a:fillRect/>
          </a:stretch>
        </p:blipFill>
        <p:spPr>
          <a:xfrm>
            <a:off x="819935" y="2236524"/>
            <a:ext cx="7407798" cy="4469076"/>
          </a:xfrm>
          <a:prstGeom prst="rect">
            <a:avLst/>
          </a:prstGeom>
        </p:spPr>
      </p:pic>
    </p:spTree>
    <p:extLst>
      <p:ext uri="{BB962C8B-B14F-4D97-AF65-F5344CB8AC3E}">
        <p14:creationId xmlns:p14="http://schemas.microsoft.com/office/powerpoint/2010/main" val="2833147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pPr algn="ctr"/>
            <a:r>
              <a:rPr lang="en-US" dirty="0"/>
              <a:t>Step 1 &amp; Step 2</a:t>
            </a:r>
            <a:endParaRPr lang="en-IN" dirty="0">
              <a:solidFill>
                <a:srgbClr val="FF0000"/>
              </a:solidFill>
            </a:endParaRPr>
          </a:p>
        </p:txBody>
      </p:sp>
      <p:sp>
        <p:nvSpPr>
          <p:cNvPr id="3" name="Google Shape;320;g26d260aa30b_0_16">
            <a:extLst>
              <a:ext uri="{FF2B5EF4-FFF2-40B4-BE49-F238E27FC236}">
                <a16:creationId xmlns:a16="http://schemas.microsoft.com/office/drawing/2014/main" id="{289C34A4-9F9D-2EEC-A2C7-573A058188AF}"/>
              </a:ext>
            </a:extLst>
          </p:cNvPr>
          <p:cNvSpPr txBox="1"/>
          <p:nvPr/>
        </p:nvSpPr>
        <p:spPr>
          <a:xfrm>
            <a:off x="8703360" y="3837696"/>
            <a:ext cx="2456253" cy="1400353"/>
          </a:xfrm>
          <a:prstGeom prst="rect">
            <a:avLst/>
          </a:prstGeom>
          <a:noFill/>
          <a:ln>
            <a:noFill/>
          </a:ln>
        </p:spPr>
        <p:txBody>
          <a:bodyPr spcFirstLastPara="1" wrap="square" lIns="91425" tIns="91425" rIns="91425" bIns="91425" anchor="t" anchorCtr="0">
            <a:spAutoFit/>
          </a:bodyPr>
          <a:lstStyle/>
          <a:p>
            <a:pPr marL="0" marR="0" lvl="0" indent="0" algn="l" rtl="0">
              <a:lnSpc>
                <a:spcPct val="90000"/>
              </a:lnSpc>
              <a:spcBef>
                <a:spcPts val="1000"/>
              </a:spcBef>
              <a:spcAft>
                <a:spcPts val="0"/>
              </a:spcAft>
              <a:buClr>
                <a:srgbClr val="000000"/>
              </a:buClr>
              <a:buSzPts val="2400"/>
              <a:buFont typeface="Arial"/>
              <a:buNone/>
            </a:pPr>
            <a:r>
              <a:rPr lang="en-IN" sz="2000" b="1" i="0" u="none" strike="noStrike" cap="none" dirty="0">
                <a:solidFill>
                  <a:schemeClr val="dk1"/>
                </a:solidFill>
                <a:ea typeface="Calibri"/>
                <a:cs typeface="Calibri"/>
                <a:sym typeface="Calibri"/>
              </a:rPr>
              <a:t>URP: 20%</a:t>
            </a:r>
          </a:p>
          <a:p>
            <a:pPr marL="0" marR="0" lvl="0" indent="0" algn="l" rtl="0">
              <a:lnSpc>
                <a:spcPct val="90000"/>
              </a:lnSpc>
              <a:spcBef>
                <a:spcPts val="1000"/>
              </a:spcBef>
              <a:spcAft>
                <a:spcPts val="0"/>
              </a:spcAft>
              <a:buClr>
                <a:srgbClr val="000000"/>
              </a:buClr>
              <a:buSzPts val="2400"/>
              <a:buFont typeface="Arial"/>
              <a:buNone/>
            </a:pPr>
            <a:endParaRPr lang="en-IN" sz="2000" dirty="0">
              <a:solidFill>
                <a:schemeClr val="dk1"/>
              </a:solidFill>
              <a:ea typeface="Calibri"/>
              <a:cs typeface="Calibri"/>
              <a:sym typeface="Calibri"/>
            </a:endParaRPr>
          </a:p>
          <a:p>
            <a:pPr marL="0" marR="0" lvl="0" indent="0" algn="l" rtl="0">
              <a:lnSpc>
                <a:spcPct val="90000"/>
              </a:lnSpc>
              <a:spcBef>
                <a:spcPts val="1000"/>
              </a:spcBef>
              <a:spcAft>
                <a:spcPts val="0"/>
              </a:spcAft>
              <a:buClr>
                <a:srgbClr val="000000"/>
              </a:buClr>
              <a:buSzPts val="2400"/>
              <a:buFont typeface="Arial"/>
              <a:buNone/>
            </a:pPr>
            <a:r>
              <a:rPr lang="en-IN" sz="2000" dirty="0">
                <a:solidFill>
                  <a:schemeClr val="dk1"/>
                </a:solidFill>
                <a:ea typeface="Calibri"/>
                <a:cs typeface="Calibri"/>
                <a:sym typeface="Calibri"/>
              </a:rPr>
              <a:t>Is it Cement? – No</a:t>
            </a:r>
            <a:endParaRPr sz="2000" i="0" u="none" strike="noStrike" cap="none" dirty="0">
              <a:solidFill>
                <a:srgbClr val="000000"/>
              </a:solidFill>
              <a:ea typeface="Arial"/>
              <a:cs typeface="Arial"/>
              <a:sym typeface="Arial"/>
            </a:endParaRPr>
          </a:p>
        </p:txBody>
      </p:sp>
      <p:sp>
        <p:nvSpPr>
          <p:cNvPr id="7" name="TextBox 6">
            <a:extLst>
              <a:ext uri="{FF2B5EF4-FFF2-40B4-BE49-F238E27FC236}">
                <a16:creationId xmlns:a16="http://schemas.microsoft.com/office/drawing/2014/main" id="{AFE4FF46-F9D8-CA97-2CA8-535284458C9D}"/>
              </a:ext>
            </a:extLst>
          </p:cNvPr>
          <p:cNvSpPr txBox="1"/>
          <p:nvPr/>
        </p:nvSpPr>
        <p:spPr>
          <a:xfrm>
            <a:off x="351346" y="1919899"/>
            <a:ext cx="6190034" cy="438582"/>
          </a:xfrm>
          <a:prstGeom prst="rect">
            <a:avLst/>
          </a:prstGeom>
          <a:noFill/>
        </p:spPr>
        <p:txBody>
          <a:bodyPr wrap="square">
            <a:spAutoFit/>
          </a:bodyPr>
          <a:lstStyle/>
          <a:p>
            <a:pPr marL="457200" lvl="0" indent="-406400" algn="l" rtl="0">
              <a:lnSpc>
                <a:spcPct val="90000"/>
              </a:lnSpc>
              <a:spcBef>
                <a:spcPts val="1000"/>
              </a:spcBef>
              <a:spcAft>
                <a:spcPts val="0"/>
              </a:spcAft>
              <a:buSzPts val="2800"/>
              <a:buChar char="•"/>
            </a:pPr>
            <a:r>
              <a:rPr lang="en-IN" sz="2500" u="sng" dirty="0">
                <a:solidFill>
                  <a:srgbClr val="0070C0"/>
                </a:solidFill>
                <a:ea typeface="Calibri"/>
                <a:cs typeface="Calibri"/>
              </a:rPr>
              <a:t>Example 2</a:t>
            </a:r>
          </a:p>
        </p:txBody>
      </p:sp>
      <p:pic>
        <p:nvPicPr>
          <p:cNvPr id="6" name="Picture 5">
            <a:extLst>
              <a:ext uri="{FF2B5EF4-FFF2-40B4-BE49-F238E27FC236}">
                <a16:creationId xmlns:a16="http://schemas.microsoft.com/office/drawing/2014/main" id="{0E065C7B-DF02-36AC-E424-EB7D61B7CD7A}"/>
              </a:ext>
            </a:extLst>
          </p:cNvPr>
          <p:cNvPicPr>
            <a:picLocks noChangeAspect="1"/>
          </p:cNvPicPr>
          <p:nvPr/>
        </p:nvPicPr>
        <p:blipFill>
          <a:blip r:embed="rId2"/>
          <a:stretch>
            <a:fillRect/>
          </a:stretch>
        </p:blipFill>
        <p:spPr>
          <a:xfrm>
            <a:off x="928090" y="2289231"/>
            <a:ext cx="7198526" cy="4396704"/>
          </a:xfrm>
          <a:prstGeom prst="rect">
            <a:avLst/>
          </a:prstGeom>
        </p:spPr>
      </p:pic>
    </p:spTree>
    <p:extLst>
      <p:ext uri="{BB962C8B-B14F-4D97-AF65-F5344CB8AC3E}">
        <p14:creationId xmlns:p14="http://schemas.microsoft.com/office/powerpoint/2010/main" val="1857231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pPr algn="ctr"/>
            <a:r>
              <a:rPr lang="en-US" dirty="0"/>
              <a:t>Step 1 &amp; Step 2</a:t>
            </a:r>
            <a:endParaRPr lang="en-IN" dirty="0">
              <a:solidFill>
                <a:srgbClr val="FF0000"/>
              </a:solidFill>
            </a:endParaRPr>
          </a:p>
        </p:txBody>
      </p:sp>
      <p:sp>
        <p:nvSpPr>
          <p:cNvPr id="3" name="Google Shape;320;g26d260aa30b_0_16">
            <a:extLst>
              <a:ext uri="{FF2B5EF4-FFF2-40B4-BE49-F238E27FC236}">
                <a16:creationId xmlns:a16="http://schemas.microsoft.com/office/drawing/2014/main" id="{289C34A4-9F9D-2EEC-A2C7-573A058188AF}"/>
              </a:ext>
            </a:extLst>
          </p:cNvPr>
          <p:cNvSpPr txBox="1"/>
          <p:nvPr/>
        </p:nvSpPr>
        <p:spPr>
          <a:xfrm>
            <a:off x="8118733" y="3004593"/>
            <a:ext cx="3320994" cy="3021310"/>
          </a:xfrm>
          <a:prstGeom prst="rect">
            <a:avLst/>
          </a:prstGeom>
          <a:noFill/>
          <a:ln>
            <a:noFill/>
          </a:ln>
        </p:spPr>
        <p:txBody>
          <a:bodyPr spcFirstLastPara="1" wrap="square" lIns="91425" tIns="91425" rIns="91425" bIns="91425" anchor="t" anchorCtr="0">
            <a:spAutoFit/>
          </a:bodyPr>
          <a:lstStyle/>
          <a:p>
            <a:pPr marL="0" marR="0" lvl="0" indent="0" algn="l" rtl="0">
              <a:lnSpc>
                <a:spcPct val="90000"/>
              </a:lnSpc>
              <a:spcBef>
                <a:spcPts val="1000"/>
              </a:spcBef>
              <a:spcAft>
                <a:spcPts val="0"/>
              </a:spcAft>
              <a:buClr>
                <a:srgbClr val="000000"/>
              </a:buClr>
              <a:buSzPts val="2400"/>
              <a:buFont typeface="Arial"/>
              <a:buNone/>
            </a:pPr>
            <a:r>
              <a:rPr lang="en-IN" sz="2000" b="1" i="0" u="none" strike="noStrike" cap="none" dirty="0">
                <a:solidFill>
                  <a:schemeClr val="dk1"/>
                </a:solidFill>
                <a:latin typeface="+mj-lt"/>
                <a:ea typeface="Calibri"/>
                <a:cs typeface="Calibri"/>
                <a:sym typeface="Calibri"/>
              </a:rPr>
              <a:t>URP: 20%</a:t>
            </a:r>
          </a:p>
          <a:p>
            <a:pPr marL="0" marR="0" lvl="0" indent="0" algn="l" rtl="0">
              <a:lnSpc>
                <a:spcPct val="90000"/>
              </a:lnSpc>
              <a:spcBef>
                <a:spcPts val="1000"/>
              </a:spcBef>
              <a:spcAft>
                <a:spcPts val="0"/>
              </a:spcAft>
              <a:buClr>
                <a:srgbClr val="000000"/>
              </a:buClr>
              <a:buSzPts val="2400"/>
              <a:buFont typeface="Arial"/>
              <a:buNone/>
            </a:pPr>
            <a:endParaRPr lang="en-US" sz="2000" dirty="0">
              <a:solidFill>
                <a:schemeClr val="dk1"/>
              </a:solidFill>
              <a:latin typeface="+mj-lt"/>
              <a:ea typeface="Calibri"/>
              <a:cs typeface="Calibri"/>
              <a:sym typeface="Calibri"/>
            </a:endParaRPr>
          </a:p>
          <a:p>
            <a:pPr marL="0" marR="0" lvl="0" indent="0" algn="l" rtl="0">
              <a:lnSpc>
                <a:spcPct val="90000"/>
              </a:lnSpc>
              <a:spcBef>
                <a:spcPts val="1000"/>
              </a:spcBef>
              <a:spcAft>
                <a:spcPts val="0"/>
              </a:spcAft>
              <a:buClr>
                <a:srgbClr val="000000"/>
              </a:buClr>
              <a:buSzPts val="2400"/>
              <a:buFont typeface="Arial"/>
              <a:buNone/>
            </a:pPr>
            <a:r>
              <a:rPr lang="en-US" sz="2000" dirty="0">
                <a:solidFill>
                  <a:schemeClr val="dk1"/>
                </a:solidFill>
                <a:latin typeface="+mj-lt"/>
                <a:ea typeface="Calibri"/>
                <a:cs typeface="Calibri"/>
                <a:sym typeface="Calibri"/>
              </a:rPr>
              <a:t>Is it Cement ? </a:t>
            </a:r>
          </a:p>
          <a:p>
            <a:pPr marL="0" marR="0" lvl="0" indent="0" algn="l" rtl="0">
              <a:lnSpc>
                <a:spcPct val="90000"/>
              </a:lnSpc>
              <a:spcBef>
                <a:spcPts val="1000"/>
              </a:spcBef>
              <a:spcAft>
                <a:spcPts val="0"/>
              </a:spcAft>
              <a:buClr>
                <a:srgbClr val="000000"/>
              </a:buClr>
              <a:buSzPts val="2400"/>
              <a:buFont typeface="Arial"/>
              <a:buNone/>
            </a:pPr>
            <a:r>
              <a:rPr lang="en-US" sz="2000" dirty="0">
                <a:solidFill>
                  <a:schemeClr val="dk1"/>
                </a:solidFill>
                <a:latin typeface="+mj-lt"/>
                <a:ea typeface="Calibri"/>
                <a:cs typeface="Calibri"/>
                <a:sym typeface="Calibri"/>
              </a:rPr>
              <a:t>Yes, pay RCM on 15 @28%</a:t>
            </a:r>
          </a:p>
          <a:p>
            <a:pPr marL="0" marR="0" lvl="0" indent="0" algn="l" rtl="0">
              <a:lnSpc>
                <a:spcPct val="90000"/>
              </a:lnSpc>
              <a:spcBef>
                <a:spcPts val="1000"/>
              </a:spcBef>
              <a:spcAft>
                <a:spcPts val="0"/>
              </a:spcAft>
              <a:buClr>
                <a:srgbClr val="000000"/>
              </a:buClr>
              <a:buSzPts val="2400"/>
              <a:buFont typeface="Arial"/>
              <a:buNone/>
            </a:pPr>
            <a:endParaRPr lang="en-US" sz="2000" dirty="0">
              <a:solidFill>
                <a:schemeClr val="dk1"/>
              </a:solidFill>
              <a:latin typeface="+mj-lt"/>
              <a:ea typeface="Calibri"/>
              <a:cs typeface="Calibri"/>
              <a:sym typeface="Calibri"/>
            </a:endParaRPr>
          </a:p>
          <a:p>
            <a:pPr marL="0" marR="0" lvl="0" indent="0" algn="l" rtl="0">
              <a:lnSpc>
                <a:spcPct val="90000"/>
              </a:lnSpc>
              <a:spcBef>
                <a:spcPts val="1000"/>
              </a:spcBef>
              <a:spcAft>
                <a:spcPts val="0"/>
              </a:spcAft>
              <a:buClr>
                <a:srgbClr val="000000"/>
              </a:buClr>
              <a:buSzPts val="2400"/>
              <a:buFont typeface="Arial"/>
              <a:buNone/>
            </a:pPr>
            <a:r>
              <a:rPr lang="en-US" sz="2000" dirty="0">
                <a:solidFill>
                  <a:schemeClr val="dk1"/>
                </a:solidFill>
                <a:latin typeface="+mj-lt"/>
                <a:ea typeface="Calibri"/>
                <a:cs typeface="Calibri"/>
                <a:sym typeface="Calibri"/>
              </a:rPr>
              <a:t>Other than Cement? </a:t>
            </a:r>
          </a:p>
          <a:p>
            <a:pPr marL="0" marR="0" lvl="0" indent="0" algn="l" rtl="0">
              <a:lnSpc>
                <a:spcPct val="90000"/>
              </a:lnSpc>
              <a:spcBef>
                <a:spcPts val="1000"/>
              </a:spcBef>
              <a:spcAft>
                <a:spcPts val="0"/>
              </a:spcAft>
              <a:buClr>
                <a:srgbClr val="000000"/>
              </a:buClr>
              <a:buSzPts val="2400"/>
              <a:buFont typeface="Arial"/>
              <a:buNone/>
            </a:pPr>
            <a:r>
              <a:rPr lang="en-US" sz="2000" dirty="0">
                <a:solidFill>
                  <a:schemeClr val="dk1"/>
                </a:solidFill>
                <a:latin typeface="+mj-lt"/>
                <a:ea typeface="Calibri"/>
                <a:cs typeface="Calibri"/>
                <a:sym typeface="Calibri"/>
              </a:rPr>
              <a:t>Yes, pay RCM on 10 @18%</a:t>
            </a:r>
          </a:p>
        </p:txBody>
      </p:sp>
      <p:sp>
        <p:nvSpPr>
          <p:cNvPr id="7" name="TextBox 6">
            <a:extLst>
              <a:ext uri="{FF2B5EF4-FFF2-40B4-BE49-F238E27FC236}">
                <a16:creationId xmlns:a16="http://schemas.microsoft.com/office/drawing/2014/main" id="{AFE4FF46-F9D8-CA97-2CA8-535284458C9D}"/>
              </a:ext>
            </a:extLst>
          </p:cNvPr>
          <p:cNvSpPr txBox="1"/>
          <p:nvPr/>
        </p:nvSpPr>
        <p:spPr>
          <a:xfrm>
            <a:off x="351346" y="1919899"/>
            <a:ext cx="6190034" cy="438582"/>
          </a:xfrm>
          <a:prstGeom prst="rect">
            <a:avLst/>
          </a:prstGeom>
          <a:noFill/>
        </p:spPr>
        <p:txBody>
          <a:bodyPr wrap="square">
            <a:spAutoFit/>
          </a:bodyPr>
          <a:lstStyle/>
          <a:p>
            <a:pPr marL="457200" lvl="0" indent="-406400" algn="l" rtl="0">
              <a:lnSpc>
                <a:spcPct val="90000"/>
              </a:lnSpc>
              <a:spcBef>
                <a:spcPts val="1000"/>
              </a:spcBef>
              <a:spcAft>
                <a:spcPts val="0"/>
              </a:spcAft>
              <a:buSzPts val="2800"/>
              <a:buChar char="•"/>
            </a:pPr>
            <a:r>
              <a:rPr lang="en-IN" sz="2500" u="sng" dirty="0">
                <a:solidFill>
                  <a:srgbClr val="0070C0"/>
                </a:solidFill>
                <a:ea typeface="Calibri"/>
                <a:cs typeface="Calibri"/>
              </a:rPr>
              <a:t>Example 3</a:t>
            </a:r>
          </a:p>
        </p:txBody>
      </p:sp>
      <p:pic>
        <p:nvPicPr>
          <p:cNvPr id="5" name="Picture 4">
            <a:extLst>
              <a:ext uri="{FF2B5EF4-FFF2-40B4-BE49-F238E27FC236}">
                <a16:creationId xmlns:a16="http://schemas.microsoft.com/office/drawing/2014/main" id="{A2316B95-0851-8E55-24EF-94C35A8559CA}"/>
              </a:ext>
            </a:extLst>
          </p:cNvPr>
          <p:cNvPicPr>
            <a:picLocks noChangeAspect="1"/>
          </p:cNvPicPr>
          <p:nvPr/>
        </p:nvPicPr>
        <p:blipFill>
          <a:blip r:embed="rId2"/>
          <a:stretch>
            <a:fillRect/>
          </a:stretch>
        </p:blipFill>
        <p:spPr>
          <a:xfrm>
            <a:off x="895615" y="2289230"/>
            <a:ext cx="6970679" cy="4452037"/>
          </a:xfrm>
          <a:prstGeom prst="rect">
            <a:avLst/>
          </a:prstGeom>
        </p:spPr>
      </p:pic>
    </p:spTree>
    <p:extLst>
      <p:ext uri="{BB962C8B-B14F-4D97-AF65-F5344CB8AC3E}">
        <p14:creationId xmlns:p14="http://schemas.microsoft.com/office/powerpoint/2010/main" val="641862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r>
              <a:rPr lang="en-US" dirty="0"/>
              <a:t>Step 3: Whether </a:t>
            </a:r>
            <a:r>
              <a:rPr lang="en-US" dirty="0">
                <a:solidFill>
                  <a:srgbClr val="FF0000"/>
                </a:solidFill>
              </a:rPr>
              <a:t>‘used for supplying the services’</a:t>
            </a:r>
            <a:endParaRPr lang="en-IN" dirty="0">
              <a:solidFill>
                <a:srgbClr val="FF0000"/>
              </a:solidFill>
            </a:endParaRPr>
          </a:p>
        </p:txBody>
      </p:sp>
      <p:sp>
        <p:nvSpPr>
          <p:cNvPr id="4" name="TextBox 3">
            <a:extLst>
              <a:ext uri="{FF2B5EF4-FFF2-40B4-BE49-F238E27FC236}">
                <a16:creationId xmlns:a16="http://schemas.microsoft.com/office/drawing/2014/main" id="{4835B518-C39F-C93D-3D9D-C06C466BC07F}"/>
              </a:ext>
            </a:extLst>
          </p:cNvPr>
          <p:cNvSpPr txBox="1"/>
          <p:nvPr/>
        </p:nvSpPr>
        <p:spPr>
          <a:xfrm>
            <a:off x="420721" y="2021858"/>
            <a:ext cx="11190088" cy="3749744"/>
          </a:xfrm>
          <a:prstGeom prst="rect">
            <a:avLst/>
          </a:prstGeom>
          <a:noFill/>
        </p:spPr>
        <p:txBody>
          <a:bodyPr wrap="square">
            <a:spAutoFit/>
          </a:bodyPr>
          <a:lstStyle/>
          <a:p>
            <a:pPr marL="0" lvl="0" indent="0" algn="l" rtl="0">
              <a:lnSpc>
                <a:spcPct val="90000"/>
              </a:lnSpc>
              <a:spcBef>
                <a:spcPts val="1000"/>
              </a:spcBef>
              <a:spcAft>
                <a:spcPts val="0"/>
              </a:spcAft>
              <a:buSzPts val="2800"/>
              <a:buNone/>
            </a:pPr>
            <a:r>
              <a:rPr lang="en-US" sz="2500" u="sng" dirty="0">
                <a:solidFill>
                  <a:srgbClr val="0070C0"/>
                </a:solidFill>
                <a:ea typeface="Calibri"/>
                <a:cs typeface="Calibri"/>
              </a:rPr>
              <a:t>Most critical &amp; important step</a:t>
            </a:r>
          </a:p>
          <a:p>
            <a:pPr marL="514350" lvl="0" indent="-514350" algn="l" rtl="0">
              <a:lnSpc>
                <a:spcPct val="90000"/>
              </a:lnSpc>
              <a:spcBef>
                <a:spcPts val="1000"/>
              </a:spcBef>
              <a:spcAft>
                <a:spcPts val="0"/>
              </a:spcAft>
              <a:buSzPts val="2800"/>
              <a:buAutoNum type="romanLcParenR"/>
            </a:pPr>
            <a:endParaRPr lang="en-US" sz="2000" dirty="0"/>
          </a:p>
          <a:p>
            <a:pPr lvl="0" algn="l" rtl="0">
              <a:lnSpc>
                <a:spcPct val="90000"/>
              </a:lnSpc>
              <a:spcBef>
                <a:spcPts val="1000"/>
              </a:spcBef>
              <a:spcAft>
                <a:spcPts val="0"/>
              </a:spcAft>
              <a:buSzPts val="2800"/>
            </a:pPr>
            <a:r>
              <a:rPr lang="en-US" sz="2500" u="sng" dirty="0">
                <a:solidFill>
                  <a:srgbClr val="0070C0"/>
                </a:solidFill>
                <a:ea typeface="Calibri"/>
                <a:cs typeface="Calibri"/>
              </a:rPr>
              <a:t>i) I/IS related to </a:t>
            </a:r>
            <a:r>
              <a:rPr lang="en-US" sz="2500" u="sng" dirty="0">
                <a:solidFill>
                  <a:srgbClr val="0070C0"/>
                </a:solidFill>
                <a:highlight>
                  <a:srgbClr val="FFFF00"/>
                </a:highlight>
                <a:ea typeface="Calibri"/>
                <a:cs typeface="Calibri"/>
              </a:rPr>
              <a:t>business activity </a:t>
            </a:r>
            <a:r>
              <a:rPr lang="en-US" sz="2500" u="sng" dirty="0">
                <a:solidFill>
                  <a:srgbClr val="0070C0"/>
                </a:solidFill>
                <a:ea typeface="Calibri"/>
                <a:cs typeface="Calibri"/>
              </a:rPr>
              <a:t>or </a:t>
            </a:r>
            <a:r>
              <a:rPr lang="en-US" sz="2500" u="sng" dirty="0">
                <a:solidFill>
                  <a:srgbClr val="0070C0"/>
                </a:solidFill>
                <a:highlight>
                  <a:srgbClr val="FFFF00"/>
                </a:highlight>
                <a:ea typeface="Calibri"/>
                <a:cs typeface="Calibri"/>
              </a:rPr>
              <a:t>used </a:t>
            </a:r>
            <a:r>
              <a:rPr lang="en-US" sz="2500" u="sng" dirty="0">
                <a:solidFill>
                  <a:srgbClr val="0070C0"/>
                </a:solidFill>
                <a:ea typeface="Calibri"/>
                <a:cs typeface="Calibri"/>
              </a:rPr>
              <a:t>in construction service?</a:t>
            </a:r>
          </a:p>
          <a:p>
            <a:pPr marL="800100" lvl="1" indent="-342900">
              <a:lnSpc>
                <a:spcPct val="90000"/>
              </a:lnSpc>
              <a:spcBef>
                <a:spcPts val="1000"/>
              </a:spcBef>
              <a:buSzPts val="2800"/>
              <a:buFont typeface="Arial" panose="020B0604020202020204" pitchFamily="34" charset="0"/>
              <a:buChar char="•"/>
            </a:pPr>
            <a:endParaRPr lang="en-US" sz="2000" dirty="0"/>
          </a:p>
          <a:p>
            <a:pPr marL="800100" lvl="1" indent="-342900">
              <a:lnSpc>
                <a:spcPct val="90000"/>
              </a:lnSpc>
              <a:spcBef>
                <a:spcPts val="1000"/>
              </a:spcBef>
              <a:buSzPts val="2800"/>
              <a:buFont typeface="Arial" panose="020B0604020202020204" pitchFamily="34" charset="0"/>
              <a:buChar char="•"/>
            </a:pPr>
            <a:r>
              <a:rPr lang="en-US" sz="2000" dirty="0"/>
              <a:t>Used for supplying the service = Construction service</a:t>
            </a:r>
          </a:p>
          <a:p>
            <a:pPr marL="800100" lvl="1" indent="-342900">
              <a:lnSpc>
                <a:spcPct val="90000"/>
              </a:lnSpc>
              <a:spcBef>
                <a:spcPts val="1000"/>
              </a:spcBef>
              <a:buSzPts val="2800"/>
              <a:buFont typeface="Arial" panose="020B0604020202020204" pitchFamily="34" charset="0"/>
              <a:buChar char="•"/>
            </a:pPr>
            <a:endParaRPr lang="en-US" sz="2000" dirty="0"/>
          </a:p>
          <a:p>
            <a:pPr marL="800100" lvl="1" indent="-342900">
              <a:lnSpc>
                <a:spcPct val="90000"/>
              </a:lnSpc>
              <a:spcBef>
                <a:spcPts val="1000"/>
              </a:spcBef>
              <a:buSzPts val="2800"/>
              <a:buFont typeface="Arial" panose="020B0604020202020204" pitchFamily="34" charset="0"/>
              <a:buChar char="•"/>
            </a:pPr>
            <a:r>
              <a:rPr lang="en-US" sz="2000" dirty="0"/>
              <a:t>Supplier engaged in Multiple activities like plotted development, other taxable/Non-taxable ..etc. </a:t>
            </a:r>
          </a:p>
          <a:p>
            <a:pPr marL="800100" lvl="1" indent="-342900">
              <a:lnSpc>
                <a:spcPct val="90000"/>
              </a:lnSpc>
              <a:spcBef>
                <a:spcPts val="1000"/>
              </a:spcBef>
              <a:buSzPts val="2800"/>
              <a:buFont typeface="Arial" panose="020B0604020202020204" pitchFamily="34" charset="0"/>
              <a:buChar char="•"/>
            </a:pPr>
            <a:endParaRPr lang="en-US" sz="2000" dirty="0"/>
          </a:p>
          <a:p>
            <a:pPr marL="800100" lvl="1" indent="-342900">
              <a:lnSpc>
                <a:spcPct val="90000"/>
              </a:lnSpc>
              <a:spcBef>
                <a:spcPts val="1000"/>
              </a:spcBef>
              <a:buSzPts val="2800"/>
              <a:buFont typeface="Arial" panose="020B0604020202020204" pitchFamily="34" charset="0"/>
              <a:buChar char="•"/>
            </a:pPr>
            <a:r>
              <a:rPr lang="en-US" sz="2000" dirty="0"/>
              <a:t>Supporting provision: </a:t>
            </a:r>
            <a:r>
              <a:rPr lang="en-US" sz="2000" b="1" u="sng" dirty="0"/>
              <a:t>maintain </a:t>
            </a:r>
            <a:r>
              <a:rPr lang="en-US" sz="2000" b="1" u="sng" dirty="0" err="1"/>
              <a:t>projectwise</a:t>
            </a:r>
            <a:r>
              <a:rPr lang="en-US" sz="2000" b="1" u="sng" dirty="0"/>
              <a:t> accounts</a:t>
            </a:r>
            <a:r>
              <a:rPr lang="en-US" sz="2000" dirty="0"/>
              <a:t> &amp; discharge </a:t>
            </a:r>
            <a:r>
              <a:rPr lang="en-US" sz="2000" dirty="0">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yearly</a:t>
            </a:r>
            <a:endParaRPr lang="en-US" sz="2000" dirty="0"/>
          </a:p>
        </p:txBody>
      </p:sp>
    </p:spTree>
    <p:extLst>
      <p:ext uri="{BB962C8B-B14F-4D97-AF65-F5344CB8AC3E}">
        <p14:creationId xmlns:p14="http://schemas.microsoft.com/office/powerpoint/2010/main" val="2016855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r>
              <a:rPr lang="en-US" dirty="0"/>
              <a:t>Step 3: Whether </a:t>
            </a:r>
            <a:r>
              <a:rPr lang="en-US" dirty="0">
                <a:solidFill>
                  <a:srgbClr val="FF0000"/>
                </a:solidFill>
              </a:rPr>
              <a:t>‘used for supplying the services’</a:t>
            </a:r>
            <a:endParaRPr lang="en-IN" dirty="0">
              <a:solidFill>
                <a:srgbClr val="FF0000"/>
              </a:solidFill>
            </a:endParaRPr>
          </a:p>
        </p:txBody>
      </p:sp>
      <p:sp>
        <p:nvSpPr>
          <p:cNvPr id="4" name="TextBox 3">
            <a:extLst>
              <a:ext uri="{FF2B5EF4-FFF2-40B4-BE49-F238E27FC236}">
                <a16:creationId xmlns:a16="http://schemas.microsoft.com/office/drawing/2014/main" id="{4835B518-C39F-C93D-3D9D-C06C466BC07F}"/>
              </a:ext>
            </a:extLst>
          </p:cNvPr>
          <p:cNvSpPr txBox="1"/>
          <p:nvPr/>
        </p:nvSpPr>
        <p:spPr>
          <a:xfrm>
            <a:off x="420721" y="2021858"/>
            <a:ext cx="11190088" cy="2326278"/>
          </a:xfrm>
          <a:prstGeom prst="rect">
            <a:avLst/>
          </a:prstGeom>
          <a:noFill/>
        </p:spPr>
        <p:txBody>
          <a:bodyPr wrap="square">
            <a:spAutoFit/>
          </a:bodyPr>
          <a:lstStyle/>
          <a:p>
            <a:pPr marL="0" lvl="0" indent="0" algn="l" rtl="0">
              <a:lnSpc>
                <a:spcPct val="90000"/>
              </a:lnSpc>
              <a:spcBef>
                <a:spcPts val="1000"/>
              </a:spcBef>
              <a:spcAft>
                <a:spcPts val="0"/>
              </a:spcAft>
              <a:buSzPts val="2800"/>
              <a:buNone/>
            </a:pPr>
            <a:r>
              <a:rPr lang="en-US" sz="2500" u="sng" dirty="0">
                <a:solidFill>
                  <a:srgbClr val="0070C0"/>
                </a:solidFill>
                <a:ea typeface="Calibri"/>
                <a:cs typeface="Calibri"/>
              </a:rPr>
              <a:t>Should it be </a:t>
            </a:r>
            <a:r>
              <a:rPr lang="en-US" sz="2500" u="sng" dirty="0">
                <a:solidFill>
                  <a:srgbClr val="0070C0"/>
                </a:solidFill>
                <a:highlight>
                  <a:srgbClr val="FFFF00"/>
                </a:highlight>
                <a:ea typeface="Calibri"/>
                <a:cs typeface="Calibri"/>
              </a:rPr>
              <a:t>directly</a:t>
            </a:r>
            <a:r>
              <a:rPr lang="en-US" sz="2500" u="sng" dirty="0">
                <a:solidFill>
                  <a:srgbClr val="0070C0"/>
                </a:solidFill>
                <a:ea typeface="Calibri"/>
                <a:cs typeface="Calibri"/>
              </a:rPr>
              <a:t> or </a:t>
            </a:r>
            <a:r>
              <a:rPr lang="en-US" sz="2500" u="sng" dirty="0">
                <a:solidFill>
                  <a:srgbClr val="0070C0"/>
                </a:solidFill>
                <a:highlight>
                  <a:srgbClr val="FFFF00"/>
                </a:highlight>
                <a:ea typeface="Calibri"/>
                <a:cs typeface="Calibri"/>
              </a:rPr>
              <a:t>indirectly</a:t>
            </a:r>
            <a:r>
              <a:rPr lang="en-US" sz="2500" u="sng" dirty="0">
                <a:solidFill>
                  <a:srgbClr val="0070C0"/>
                </a:solidFill>
                <a:ea typeface="Calibri"/>
                <a:cs typeface="Calibri"/>
              </a:rPr>
              <a:t> related to construction ?</a:t>
            </a:r>
          </a:p>
          <a:p>
            <a:pPr marL="742950" lvl="1" indent="-285750">
              <a:lnSpc>
                <a:spcPct val="90000"/>
              </a:lnSpc>
              <a:spcBef>
                <a:spcPts val="1000"/>
              </a:spcBef>
              <a:buSzPts val="2800"/>
              <a:buFont typeface="Arial" panose="020B0604020202020204" pitchFamily="34" charset="0"/>
              <a:buChar char="•"/>
            </a:pPr>
            <a:r>
              <a:rPr lang="en-US" dirty="0"/>
              <a:t>Rate/Exemption notification: ‘</a:t>
            </a:r>
            <a:r>
              <a:rPr lang="en-US" b="1" dirty="0"/>
              <a:t>construction service’</a:t>
            </a:r>
          </a:p>
          <a:p>
            <a:pPr marL="742950" lvl="1" indent="-285750">
              <a:lnSpc>
                <a:spcPct val="90000"/>
              </a:lnSpc>
              <a:spcBef>
                <a:spcPts val="1000"/>
              </a:spcBef>
              <a:buSzPts val="2800"/>
              <a:buFont typeface="Arial" panose="020B0604020202020204" pitchFamily="34" charset="0"/>
              <a:buChar char="•"/>
            </a:pPr>
            <a:r>
              <a:rPr lang="en-US" dirty="0"/>
              <a:t>RCM notification: Excess procurement for the purpose of ‘</a:t>
            </a:r>
            <a:r>
              <a:rPr lang="en-US" b="1" dirty="0"/>
              <a:t>construction of project’</a:t>
            </a:r>
          </a:p>
          <a:p>
            <a:pPr marL="742950" lvl="1" indent="-285750">
              <a:lnSpc>
                <a:spcPct val="90000"/>
              </a:lnSpc>
              <a:spcBef>
                <a:spcPts val="1000"/>
              </a:spcBef>
              <a:buSzPts val="2800"/>
              <a:buFont typeface="Arial" panose="020B0604020202020204" pitchFamily="34" charset="0"/>
              <a:buChar char="•"/>
            </a:pPr>
            <a:r>
              <a:rPr lang="en-US" dirty="0"/>
              <a:t>Therefore 2 conditions i.e., I/IS should be </a:t>
            </a:r>
          </a:p>
          <a:p>
            <a:pPr marL="1200150" lvl="2" indent="-285750">
              <a:lnSpc>
                <a:spcPct val="90000"/>
              </a:lnSpc>
              <a:spcBef>
                <a:spcPts val="1000"/>
              </a:spcBef>
              <a:buSzPts val="2800"/>
              <a:buFont typeface="Arial" panose="020B0604020202020204" pitchFamily="34" charset="0"/>
              <a:buChar char="•"/>
            </a:pPr>
            <a:r>
              <a:rPr lang="en-US" dirty="0"/>
              <a:t>Used for supplying the </a:t>
            </a:r>
            <a:r>
              <a:rPr lang="en-US" dirty="0">
                <a:solidFill>
                  <a:srgbClr val="FF0000"/>
                </a:solidFill>
              </a:rPr>
              <a:t>construction service </a:t>
            </a:r>
            <a:r>
              <a:rPr lang="en-US" b="1" dirty="0"/>
              <a:t>AND</a:t>
            </a:r>
          </a:p>
          <a:p>
            <a:pPr marL="1200150" lvl="2" indent="-285750">
              <a:lnSpc>
                <a:spcPct val="90000"/>
              </a:lnSpc>
              <a:spcBef>
                <a:spcPts val="1000"/>
              </a:spcBef>
              <a:buSzPts val="2800"/>
              <a:buFont typeface="Arial" panose="020B0604020202020204" pitchFamily="34" charset="0"/>
              <a:buChar char="•"/>
            </a:pPr>
            <a:r>
              <a:rPr lang="en-US" dirty="0"/>
              <a:t>Used for </a:t>
            </a:r>
            <a:r>
              <a:rPr lang="en-US" dirty="0">
                <a:solidFill>
                  <a:srgbClr val="FF0000"/>
                </a:solidFill>
              </a:rPr>
              <a:t>construction of project </a:t>
            </a:r>
            <a:r>
              <a:rPr lang="en-US" dirty="0"/>
              <a:t>= Construction cost</a:t>
            </a:r>
          </a:p>
        </p:txBody>
      </p:sp>
      <p:cxnSp>
        <p:nvCxnSpPr>
          <p:cNvPr id="19" name="Google Shape;357;g26d260aa30b_0_26">
            <a:extLst>
              <a:ext uri="{FF2B5EF4-FFF2-40B4-BE49-F238E27FC236}">
                <a16:creationId xmlns:a16="http://schemas.microsoft.com/office/drawing/2014/main" id="{46303472-5EAF-D386-B47A-B04A6C50C8B0}"/>
              </a:ext>
            </a:extLst>
          </p:cNvPr>
          <p:cNvCxnSpPr>
            <a:stCxn id="28" idx="6"/>
            <a:endCxn id="31" idx="2"/>
          </p:cNvCxnSpPr>
          <p:nvPr/>
        </p:nvCxnSpPr>
        <p:spPr>
          <a:xfrm>
            <a:off x="2680146" y="5572512"/>
            <a:ext cx="787658" cy="733889"/>
          </a:xfrm>
          <a:prstGeom prst="bentConnector3">
            <a:avLst>
              <a:gd name="adj1" fmla="val 50000"/>
            </a:avLst>
          </a:prstGeom>
          <a:noFill/>
          <a:ln w="9525" cap="flat" cmpd="sng">
            <a:solidFill>
              <a:srgbClr val="C2C2C2"/>
            </a:solidFill>
            <a:prstDash val="solid"/>
            <a:round/>
            <a:headEnd type="none" w="sm" len="sm"/>
            <a:tailEnd type="none" w="sm" len="sm"/>
          </a:ln>
        </p:spPr>
      </p:cxnSp>
      <p:cxnSp>
        <p:nvCxnSpPr>
          <p:cNvPr id="20" name="Google Shape;360;g26d260aa30b_0_26">
            <a:extLst>
              <a:ext uri="{FF2B5EF4-FFF2-40B4-BE49-F238E27FC236}">
                <a16:creationId xmlns:a16="http://schemas.microsoft.com/office/drawing/2014/main" id="{6C816AA0-B3F9-ECC9-09CF-CA6FD8B43C97}"/>
              </a:ext>
            </a:extLst>
          </p:cNvPr>
          <p:cNvCxnSpPr>
            <a:cxnSpLocks/>
          </p:cNvCxnSpPr>
          <p:nvPr/>
        </p:nvCxnSpPr>
        <p:spPr>
          <a:xfrm flipV="1">
            <a:off x="2707524" y="4857434"/>
            <a:ext cx="640800" cy="733889"/>
          </a:xfrm>
          <a:prstGeom prst="bentConnector3">
            <a:avLst>
              <a:gd name="adj1" fmla="val 57590"/>
            </a:avLst>
          </a:prstGeom>
          <a:noFill/>
          <a:ln w="9525" cap="flat" cmpd="sng">
            <a:solidFill>
              <a:srgbClr val="C2C2C2"/>
            </a:solidFill>
            <a:prstDash val="solid"/>
            <a:round/>
            <a:headEnd type="none" w="sm" len="sm"/>
            <a:tailEnd type="none" w="sm" len="sm"/>
          </a:ln>
        </p:spPr>
      </p:cxnSp>
      <p:cxnSp>
        <p:nvCxnSpPr>
          <p:cNvPr id="21" name="Google Shape;362;g26d260aa30b_0_26">
            <a:extLst>
              <a:ext uri="{FF2B5EF4-FFF2-40B4-BE49-F238E27FC236}">
                <a16:creationId xmlns:a16="http://schemas.microsoft.com/office/drawing/2014/main" id="{4F565035-8A8D-430A-AE44-A2BEA0655E0E}"/>
              </a:ext>
            </a:extLst>
          </p:cNvPr>
          <p:cNvCxnSpPr>
            <a:cxnSpLocks/>
            <a:endCxn id="32" idx="1"/>
          </p:cNvCxnSpPr>
          <p:nvPr/>
        </p:nvCxnSpPr>
        <p:spPr>
          <a:xfrm>
            <a:off x="6507804" y="4757604"/>
            <a:ext cx="1431038" cy="12700"/>
          </a:xfrm>
          <a:prstGeom prst="bentConnector3">
            <a:avLst>
              <a:gd name="adj1" fmla="val 50000"/>
            </a:avLst>
          </a:prstGeom>
          <a:noFill/>
          <a:ln w="9525" cap="flat" cmpd="sng">
            <a:solidFill>
              <a:srgbClr val="C2C2C2"/>
            </a:solidFill>
            <a:prstDash val="solid"/>
            <a:round/>
            <a:headEnd type="none" w="sm" len="sm"/>
            <a:tailEnd type="none" w="sm" len="sm"/>
          </a:ln>
        </p:spPr>
      </p:cxnSp>
      <p:cxnSp>
        <p:nvCxnSpPr>
          <p:cNvPr id="22" name="Google Shape;365;g26d260aa30b_0_26">
            <a:extLst>
              <a:ext uri="{FF2B5EF4-FFF2-40B4-BE49-F238E27FC236}">
                <a16:creationId xmlns:a16="http://schemas.microsoft.com/office/drawing/2014/main" id="{2A530EC8-041C-BB07-ED07-6A49D62CE2C5}"/>
              </a:ext>
            </a:extLst>
          </p:cNvPr>
          <p:cNvCxnSpPr>
            <a:cxnSpLocks/>
            <a:stCxn id="30" idx="3"/>
            <a:endCxn id="33" idx="1"/>
          </p:cNvCxnSpPr>
          <p:nvPr/>
        </p:nvCxnSpPr>
        <p:spPr>
          <a:xfrm flipV="1">
            <a:off x="5557551" y="6286204"/>
            <a:ext cx="2340854" cy="20198"/>
          </a:xfrm>
          <a:prstGeom prst="bentConnector3">
            <a:avLst>
              <a:gd name="adj1" fmla="val 50000"/>
            </a:avLst>
          </a:prstGeom>
          <a:noFill/>
          <a:ln w="9525" cap="flat" cmpd="sng">
            <a:solidFill>
              <a:srgbClr val="C2C2C2"/>
            </a:solidFill>
            <a:prstDash val="solid"/>
            <a:round/>
            <a:headEnd type="none" w="sm" len="sm"/>
            <a:tailEnd type="none" w="sm" len="sm"/>
          </a:ln>
        </p:spPr>
      </p:cxnSp>
      <p:grpSp>
        <p:nvGrpSpPr>
          <p:cNvPr id="23" name="Google Shape;368;g26d260aa30b_0_26">
            <a:extLst>
              <a:ext uri="{FF2B5EF4-FFF2-40B4-BE49-F238E27FC236}">
                <a16:creationId xmlns:a16="http://schemas.microsoft.com/office/drawing/2014/main" id="{EFF891DE-F83F-08EA-9A21-C25ACEEEEB59}"/>
              </a:ext>
            </a:extLst>
          </p:cNvPr>
          <p:cNvGrpSpPr/>
          <p:nvPr/>
        </p:nvGrpSpPr>
        <p:grpSpPr>
          <a:xfrm>
            <a:off x="3320946" y="4446478"/>
            <a:ext cx="3672419" cy="622224"/>
            <a:chOff x="3650050" y="1254397"/>
            <a:chExt cx="2383496" cy="605100"/>
          </a:xfrm>
        </p:grpSpPr>
        <p:sp>
          <p:nvSpPr>
            <p:cNvPr id="24" name="Google Shape;363;g26d260aa30b_0_26">
              <a:extLst>
                <a:ext uri="{FF2B5EF4-FFF2-40B4-BE49-F238E27FC236}">
                  <a16:creationId xmlns:a16="http://schemas.microsoft.com/office/drawing/2014/main" id="{50EEC25C-174B-3E78-6C35-B562C002DE0A}"/>
                </a:ext>
              </a:extLst>
            </p:cNvPr>
            <p:cNvSpPr/>
            <p:nvPr/>
          </p:nvSpPr>
          <p:spPr>
            <a:xfrm>
              <a:off x="3824046" y="1254397"/>
              <a:ext cx="2209500" cy="605100"/>
            </a:xfrm>
            <a:prstGeom prst="roundRect">
              <a:avLst>
                <a:gd name="adj" fmla="val 16667"/>
              </a:avLst>
            </a:prstGeom>
            <a:no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500"/>
                <a:buFont typeface="Arial"/>
                <a:buNone/>
              </a:pPr>
              <a:r>
                <a:rPr lang="en-IN" b="0" i="0" u="none" strike="noStrike" cap="none" dirty="0">
                  <a:solidFill>
                    <a:srgbClr val="3D3D3D"/>
                  </a:solidFill>
                  <a:ea typeface="Roboto"/>
                  <a:cs typeface="Roboto"/>
                  <a:sym typeface="Roboto"/>
                </a:rPr>
                <a:t>Directly </a:t>
              </a:r>
              <a:endParaRPr b="0" i="0" u="none" strike="noStrike" cap="none" dirty="0">
                <a:solidFill>
                  <a:srgbClr val="3D3D3D"/>
                </a:solidFill>
                <a:ea typeface="Roboto"/>
                <a:cs typeface="Roboto"/>
                <a:sym typeface="Roboto"/>
              </a:endParaRPr>
            </a:p>
            <a:p>
              <a:pPr marL="0" marR="0" lvl="0" indent="0" algn="l" rtl="0">
                <a:lnSpc>
                  <a:spcPct val="100000"/>
                </a:lnSpc>
                <a:spcBef>
                  <a:spcPts val="0"/>
                </a:spcBef>
                <a:spcAft>
                  <a:spcPts val="0"/>
                </a:spcAft>
                <a:buClr>
                  <a:srgbClr val="000000"/>
                </a:buClr>
                <a:buSzPts val="1500"/>
                <a:buFont typeface="Arial"/>
                <a:buNone/>
              </a:pPr>
              <a:r>
                <a:rPr lang="en-IN" b="0" i="0" u="none" strike="noStrike" cap="none" dirty="0">
                  <a:solidFill>
                    <a:srgbClr val="3D3D3D"/>
                  </a:solidFill>
                  <a:ea typeface="Roboto"/>
                  <a:cs typeface="Roboto"/>
                  <a:sym typeface="Roboto"/>
                </a:rPr>
                <a:t>(Part of construction service)</a:t>
              </a:r>
              <a:endParaRPr b="0" i="0" u="none" strike="noStrike" cap="none" dirty="0">
                <a:solidFill>
                  <a:srgbClr val="3D3D3D"/>
                </a:solidFill>
                <a:ea typeface="Roboto"/>
                <a:cs typeface="Roboto"/>
                <a:sym typeface="Roboto"/>
              </a:endParaRPr>
            </a:p>
          </p:txBody>
        </p:sp>
        <p:sp>
          <p:nvSpPr>
            <p:cNvPr id="25" name="Google Shape;361;g26d260aa30b_0_26">
              <a:extLst>
                <a:ext uri="{FF2B5EF4-FFF2-40B4-BE49-F238E27FC236}">
                  <a16:creationId xmlns:a16="http://schemas.microsoft.com/office/drawing/2014/main" id="{938D094E-FB3F-7084-11B7-CA3B8AE3E65A}"/>
                </a:ext>
              </a:extLst>
            </p:cNvPr>
            <p:cNvSpPr/>
            <p:nvPr/>
          </p:nvSpPr>
          <p:spPr>
            <a:xfrm>
              <a:off x="3650050" y="1548750"/>
              <a:ext cx="174000" cy="174000"/>
            </a:xfrm>
            <a:prstGeom prst="ellipse">
              <a:avLst/>
            </a:prstGeom>
            <a:solidFill>
              <a:srgbClr val="41414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ea typeface="Arial"/>
                <a:cs typeface="Arial"/>
                <a:sym typeface="Arial"/>
              </a:endParaRPr>
            </a:p>
          </p:txBody>
        </p:sp>
      </p:grpSp>
      <p:grpSp>
        <p:nvGrpSpPr>
          <p:cNvPr id="26" name="Google Shape;369;g26d260aa30b_0_26">
            <a:extLst>
              <a:ext uri="{FF2B5EF4-FFF2-40B4-BE49-F238E27FC236}">
                <a16:creationId xmlns:a16="http://schemas.microsoft.com/office/drawing/2014/main" id="{C2CFB810-2804-317A-3F01-59430F159FE4}"/>
              </a:ext>
            </a:extLst>
          </p:cNvPr>
          <p:cNvGrpSpPr/>
          <p:nvPr/>
        </p:nvGrpSpPr>
        <p:grpSpPr>
          <a:xfrm>
            <a:off x="204281" y="5408396"/>
            <a:ext cx="2475866" cy="328233"/>
            <a:chOff x="1352124" y="2412150"/>
            <a:chExt cx="1606901" cy="319200"/>
          </a:xfrm>
        </p:grpSpPr>
        <p:sp>
          <p:nvSpPr>
            <p:cNvPr id="27" name="Google Shape;370;g26d260aa30b_0_26">
              <a:extLst>
                <a:ext uri="{FF2B5EF4-FFF2-40B4-BE49-F238E27FC236}">
                  <a16:creationId xmlns:a16="http://schemas.microsoft.com/office/drawing/2014/main" id="{66530BAE-F1FF-D8EC-6637-F4049D00FC75}"/>
                </a:ext>
              </a:extLst>
            </p:cNvPr>
            <p:cNvSpPr/>
            <p:nvPr/>
          </p:nvSpPr>
          <p:spPr>
            <a:xfrm>
              <a:off x="1352124" y="2412150"/>
              <a:ext cx="1426926" cy="319200"/>
            </a:xfrm>
            <a:prstGeom prst="roundRect">
              <a:avLst>
                <a:gd name="adj" fmla="val 16667"/>
              </a:avLst>
            </a:prstGeom>
            <a:noFill/>
            <a:ln>
              <a:noFill/>
            </a:ln>
          </p:spPr>
          <p:txBody>
            <a:bodyPr spcFirstLastPara="1" wrap="square" lIns="121900" tIns="121900" rIns="121900" bIns="121900" anchor="ctr" anchorCtr="0">
              <a:noAutofit/>
            </a:bodyPr>
            <a:lstStyle/>
            <a:p>
              <a:pPr marL="0" marR="0" lvl="0" indent="0" algn="r" rtl="0">
                <a:lnSpc>
                  <a:spcPct val="100000"/>
                </a:lnSpc>
                <a:spcBef>
                  <a:spcPts val="0"/>
                </a:spcBef>
                <a:spcAft>
                  <a:spcPts val="0"/>
                </a:spcAft>
                <a:buClr>
                  <a:srgbClr val="000000"/>
                </a:buClr>
                <a:buSzPts val="1500"/>
                <a:buFont typeface="Arial"/>
                <a:buNone/>
              </a:pPr>
              <a:r>
                <a:rPr lang="en-IN" b="0" i="0" u="none" strike="noStrike" cap="none" dirty="0">
                  <a:solidFill>
                    <a:srgbClr val="3D3D3D"/>
                  </a:solidFill>
                  <a:ea typeface="Roboto"/>
                  <a:cs typeface="Roboto"/>
                  <a:sym typeface="Roboto"/>
                </a:rPr>
                <a:t>Related to Construction cost?</a:t>
              </a:r>
              <a:endParaRPr b="0" i="0" u="none" strike="noStrike" cap="none" dirty="0">
                <a:solidFill>
                  <a:srgbClr val="3D3D3D"/>
                </a:solidFill>
                <a:ea typeface="Roboto"/>
                <a:cs typeface="Roboto"/>
                <a:sym typeface="Roboto"/>
              </a:endParaRPr>
            </a:p>
          </p:txBody>
        </p:sp>
        <p:sp>
          <p:nvSpPr>
            <p:cNvPr id="28" name="Google Shape;358;g26d260aa30b_0_26">
              <a:extLst>
                <a:ext uri="{FF2B5EF4-FFF2-40B4-BE49-F238E27FC236}">
                  <a16:creationId xmlns:a16="http://schemas.microsoft.com/office/drawing/2014/main" id="{222FC3BF-B20A-5D12-02D3-A929E5CAC5BA}"/>
                </a:ext>
              </a:extLst>
            </p:cNvPr>
            <p:cNvSpPr/>
            <p:nvPr/>
          </p:nvSpPr>
          <p:spPr>
            <a:xfrm>
              <a:off x="2785025" y="2484750"/>
              <a:ext cx="174000" cy="174000"/>
            </a:xfrm>
            <a:prstGeom prst="ellipse">
              <a:avLst/>
            </a:prstGeom>
            <a:solidFill>
              <a:srgbClr val="2F2F2F"/>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ea typeface="Arial"/>
                <a:cs typeface="Arial"/>
                <a:sym typeface="Arial"/>
              </a:endParaRPr>
            </a:p>
          </p:txBody>
        </p:sp>
      </p:grpSp>
      <p:grpSp>
        <p:nvGrpSpPr>
          <p:cNvPr id="29" name="Google Shape;371;g26d260aa30b_0_26">
            <a:extLst>
              <a:ext uri="{FF2B5EF4-FFF2-40B4-BE49-F238E27FC236}">
                <a16:creationId xmlns:a16="http://schemas.microsoft.com/office/drawing/2014/main" id="{46B65E35-B521-E40A-AE1D-3A3660A9828C}"/>
              </a:ext>
            </a:extLst>
          </p:cNvPr>
          <p:cNvGrpSpPr/>
          <p:nvPr/>
        </p:nvGrpSpPr>
        <p:grpSpPr>
          <a:xfrm>
            <a:off x="3467804" y="6142285"/>
            <a:ext cx="2089747" cy="328233"/>
            <a:chOff x="3650050" y="3348150"/>
            <a:chExt cx="1356300" cy="319200"/>
          </a:xfrm>
        </p:grpSpPr>
        <p:sp>
          <p:nvSpPr>
            <p:cNvPr id="30" name="Google Shape;366;g26d260aa30b_0_26">
              <a:extLst>
                <a:ext uri="{FF2B5EF4-FFF2-40B4-BE49-F238E27FC236}">
                  <a16:creationId xmlns:a16="http://schemas.microsoft.com/office/drawing/2014/main" id="{28B7DEC4-67A1-73D9-1F1C-434EDD923692}"/>
                </a:ext>
              </a:extLst>
            </p:cNvPr>
            <p:cNvSpPr/>
            <p:nvPr/>
          </p:nvSpPr>
          <p:spPr>
            <a:xfrm>
              <a:off x="3824050" y="3348150"/>
              <a:ext cx="1182300" cy="319200"/>
            </a:xfrm>
            <a:prstGeom prst="roundRect">
              <a:avLst>
                <a:gd name="adj" fmla="val 16667"/>
              </a:avLst>
            </a:prstGeom>
            <a:no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500"/>
                <a:buFont typeface="Arial"/>
                <a:buNone/>
              </a:pPr>
              <a:r>
                <a:rPr lang="en-IN" b="0" i="0" u="none" strike="noStrike" cap="none" dirty="0">
                  <a:solidFill>
                    <a:srgbClr val="3D3D3D"/>
                  </a:solidFill>
                  <a:ea typeface="Roboto"/>
                  <a:cs typeface="Roboto"/>
                  <a:sym typeface="Roboto"/>
                </a:rPr>
                <a:t>Indirectly</a:t>
              </a:r>
              <a:endParaRPr b="0" i="0" u="none" strike="noStrike" cap="none" dirty="0">
                <a:solidFill>
                  <a:srgbClr val="3D3D3D"/>
                </a:solidFill>
                <a:ea typeface="Roboto"/>
                <a:cs typeface="Roboto"/>
                <a:sym typeface="Roboto"/>
              </a:endParaRPr>
            </a:p>
          </p:txBody>
        </p:sp>
        <p:sp>
          <p:nvSpPr>
            <p:cNvPr id="31" name="Google Shape;359;g26d260aa30b_0_26">
              <a:extLst>
                <a:ext uri="{FF2B5EF4-FFF2-40B4-BE49-F238E27FC236}">
                  <a16:creationId xmlns:a16="http://schemas.microsoft.com/office/drawing/2014/main" id="{796334C2-C2D6-7696-6837-950AF7444AC0}"/>
                </a:ext>
              </a:extLst>
            </p:cNvPr>
            <p:cNvSpPr/>
            <p:nvPr/>
          </p:nvSpPr>
          <p:spPr>
            <a:xfrm>
              <a:off x="3650050" y="3420750"/>
              <a:ext cx="174000" cy="174000"/>
            </a:xfrm>
            <a:prstGeom prst="ellipse">
              <a:avLst/>
            </a:prstGeom>
            <a:solidFill>
              <a:srgbClr val="41414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ea typeface="Arial"/>
                <a:cs typeface="Arial"/>
                <a:sym typeface="Arial"/>
              </a:endParaRPr>
            </a:p>
          </p:txBody>
        </p:sp>
      </p:grpSp>
      <p:sp>
        <p:nvSpPr>
          <p:cNvPr id="32" name="Google Shape;364;g26d260aa30b_0_26">
            <a:extLst>
              <a:ext uri="{FF2B5EF4-FFF2-40B4-BE49-F238E27FC236}">
                <a16:creationId xmlns:a16="http://schemas.microsoft.com/office/drawing/2014/main" id="{BF552686-A615-FD2F-CC7E-9A911B03C8BB}"/>
              </a:ext>
            </a:extLst>
          </p:cNvPr>
          <p:cNvSpPr/>
          <p:nvPr/>
        </p:nvSpPr>
        <p:spPr>
          <a:xfrm>
            <a:off x="7938842" y="4381254"/>
            <a:ext cx="3150433" cy="752700"/>
          </a:xfrm>
          <a:prstGeom prst="roundRect">
            <a:avLst>
              <a:gd name="adj" fmla="val 16667"/>
            </a:avLst>
          </a:prstGeom>
          <a:no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500"/>
              <a:buFont typeface="Arial"/>
              <a:buNone/>
            </a:pPr>
            <a:r>
              <a:rPr lang="en-IN" b="0" i="0" u="none" strike="noStrike" cap="none" dirty="0">
                <a:solidFill>
                  <a:srgbClr val="3D3D3D"/>
                </a:solidFill>
                <a:ea typeface="Roboto"/>
                <a:cs typeface="Roboto"/>
                <a:sym typeface="Roboto"/>
              </a:rPr>
              <a:t>Included</a:t>
            </a:r>
            <a:endParaRPr b="0" i="0" u="none" strike="noStrike" cap="none" dirty="0">
              <a:solidFill>
                <a:srgbClr val="3D3D3D"/>
              </a:solidFill>
              <a:ea typeface="Roboto"/>
              <a:cs typeface="Roboto"/>
              <a:sym typeface="Roboto"/>
            </a:endParaRPr>
          </a:p>
          <a:p>
            <a:pPr marL="0" marR="0" lvl="0" indent="0" algn="l" rtl="0">
              <a:lnSpc>
                <a:spcPct val="100000"/>
              </a:lnSpc>
              <a:spcBef>
                <a:spcPts val="0"/>
              </a:spcBef>
              <a:spcAft>
                <a:spcPts val="0"/>
              </a:spcAft>
              <a:buClr>
                <a:srgbClr val="000000"/>
              </a:buClr>
              <a:buSzPts val="1500"/>
              <a:buFont typeface="Arial"/>
              <a:buNone/>
            </a:pPr>
            <a:r>
              <a:rPr lang="en-IN" b="0" i="0" u="none" strike="noStrike" cap="none" dirty="0" err="1">
                <a:solidFill>
                  <a:srgbClr val="3D3D3D"/>
                </a:solidFill>
                <a:ea typeface="Roboto"/>
                <a:cs typeface="Roboto"/>
                <a:sym typeface="Roboto"/>
              </a:rPr>
              <a:t>Eg</a:t>
            </a:r>
            <a:r>
              <a:rPr lang="en-IN" b="0" i="0" u="none" strike="noStrike" cap="none" dirty="0">
                <a:solidFill>
                  <a:srgbClr val="3D3D3D"/>
                </a:solidFill>
                <a:ea typeface="Roboto"/>
                <a:cs typeface="Roboto"/>
                <a:sym typeface="Roboto"/>
              </a:rPr>
              <a:t>: Civil construction cost,</a:t>
            </a:r>
            <a:endParaRPr b="0" i="0" u="none" strike="noStrike" cap="none" dirty="0">
              <a:solidFill>
                <a:srgbClr val="3D3D3D"/>
              </a:solidFill>
              <a:ea typeface="Roboto"/>
              <a:cs typeface="Roboto"/>
              <a:sym typeface="Roboto"/>
            </a:endParaRPr>
          </a:p>
          <a:p>
            <a:pPr marL="0" marR="0" lvl="0" indent="0" algn="l" rtl="0">
              <a:lnSpc>
                <a:spcPct val="100000"/>
              </a:lnSpc>
              <a:spcBef>
                <a:spcPts val="0"/>
              </a:spcBef>
              <a:spcAft>
                <a:spcPts val="0"/>
              </a:spcAft>
              <a:buClr>
                <a:srgbClr val="000000"/>
              </a:buClr>
              <a:buSzPts val="1500"/>
              <a:buFont typeface="Arial"/>
              <a:buNone/>
            </a:pPr>
            <a:r>
              <a:rPr lang="en-IN" b="0" i="0" u="none" strike="noStrike" cap="none" dirty="0">
                <a:solidFill>
                  <a:srgbClr val="3D3D3D"/>
                </a:solidFill>
                <a:ea typeface="Roboto"/>
                <a:cs typeface="Roboto"/>
                <a:sym typeface="Roboto"/>
              </a:rPr>
              <a:t>Common amenities cost</a:t>
            </a:r>
            <a:endParaRPr b="0" i="0" u="none" strike="noStrike" cap="none" dirty="0">
              <a:solidFill>
                <a:srgbClr val="3D3D3D"/>
              </a:solidFill>
              <a:ea typeface="Roboto"/>
              <a:cs typeface="Roboto"/>
              <a:sym typeface="Roboto"/>
            </a:endParaRPr>
          </a:p>
        </p:txBody>
      </p:sp>
      <p:sp>
        <p:nvSpPr>
          <p:cNvPr id="33" name="Google Shape;367;g26d260aa30b_0_26">
            <a:extLst>
              <a:ext uri="{FF2B5EF4-FFF2-40B4-BE49-F238E27FC236}">
                <a16:creationId xmlns:a16="http://schemas.microsoft.com/office/drawing/2014/main" id="{724C0745-8CCF-A2D8-78CC-55127621F943}"/>
              </a:ext>
            </a:extLst>
          </p:cNvPr>
          <p:cNvSpPr/>
          <p:nvPr/>
        </p:nvSpPr>
        <p:spPr>
          <a:xfrm>
            <a:off x="7898405" y="5807854"/>
            <a:ext cx="3585945" cy="956700"/>
          </a:xfrm>
          <a:prstGeom prst="roundRect">
            <a:avLst>
              <a:gd name="adj" fmla="val 16667"/>
            </a:avLst>
          </a:prstGeom>
          <a:no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500"/>
              <a:buFont typeface="Arial"/>
              <a:buNone/>
            </a:pPr>
            <a:r>
              <a:rPr lang="en-US" dirty="0">
                <a:solidFill>
                  <a:srgbClr val="3D3D3D"/>
                </a:solidFill>
                <a:ea typeface="Roboto"/>
                <a:cs typeface="Roboto"/>
                <a:sym typeface="Roboto"/>
              </a:rPr>
              <a:t>I</a:t>
            </a:r>
            <a:r>
              <a:rPr lang="en-US" b="0" i="0" u="none" strike="noStrike" cap="none" dirty="0">
                <a:solidFill>
                  <a:srgbClr val="3D3D3D"/>
                </a:solidFill>
                <a:ea typeface="Roboto"/>
                <a:cs typeface="Roboto"/>
                <a:sym typeface="Roboto"/>
              </a:rPr>
              <a:t>ncluded</a:t>
            </a:r>
            <a:endParaRPr lang="en-US" dirty="0">
              <a:solidFill>
                <a:srgbClr val="3D3D3D"/>
              </a:solidFill>
              <a:ea typeface="Roboto"/>
              <a:cs typeface="Roboto"/>
              <a:sym typeface="Roboto"/>
            </a:endParaRPr>
          </a:p>
          <a:p>
            <a:pPr marL="0" marR="0" lvl="0" indent="0" algn="l" rtl="0">
              <a:lnSpc>
                <a:spcPct val="100000"/>
              </a:lnSpc>
              <a:spcBef>
                <a:spcPts val="0"/>
              </a:spcBef>
              <a:spcAft>
                <a:spcPts val="0"/>
              </a:spcAft>
              <a:buClr>
                <a:srgbClr val="000000"/>
              </a:buClr>
              <a:buSzPts val="1500"/>
              <a:buFont typeface="Arial"/>
              <a:buNone/>
            </a:pPr>
            <a:r>
              <a:rPr lang="en-US" b="0" i="0" u="none" strike="noStrike" cap="none" dirty="0" err="1">
                <a:solidFill>
                  <a:srgbClr val="3D3D3D"/>
                </a:solidFill>
                <a:ea typeface="Roboto"/>
                <a:cs typeface="Roboto"/>
                <a:sym typeface="Roboto"/>
              </a:rPr>
              <a:t>Eg</a:t>
            </a:r>
            <a:r>
              <a:rPr lang="en-US" b="0" i="0" u="none" strike="noStrike" cap="none" dirty="0">
                <a:solidFill>
                  <a:srgbClr val="3D3D3D"/>
                </a:solidFill>
                <a:ea typeface="Roboto"/>
                <a:cs typeface="Roboto"/>
                <a:sym typeface="Roboto"/>
              </a:rPr>
              <a:t>: Marketing cost, Government related cost</a:t>
            </a:r>
          </a:p>
        </p:txBody>
      </p:sp>
    </p:spTree>
    <p:extLst>
      <p:ext uri="{BB962C8B-B14F-4D97-AF65-F5344CB8AC3E}">
        <p14:creationId xmlns:p14="http://schemas.microsoft.com/office/powerpoint/2010/main" val="2771903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172B6F-EBC7-5FF2-F1C7-AB53ABDA29E7}"/>
              </a:ext>
            </a:extLst>
          </p:cNvPr>
          <p:cNvSpPr>
            <a:spLocks noGrp="1"/>
          </p:cNvSpPr>
          <p:nvPr>
            <p:ph type="title"/>
          </p:nvPr>
        </p:nvSpPr>
        <p:spPr>
          <a:xfrm>
            <a:off x="643468" y="1033389"/>
            <a:ext cx="4826256" cy="4825409"/>
          </a:xfrm>
        </p:spPr>
        <p:txBody>
          <a:bodyPr anchor="ctr">
            <a:normAutofit/>
          </a:bodyPr>
          <a:lstStyle/>
          <a:p>
            <a:r>
              <a:rPr lang="en-IN" sz="5000" dirty="0">
                <a:solidFill>
                  <a:srgbClr val="FFFFFF"/>
                </a:solidFill>
              </a:rPr>
              <a:t>Synopsis</a:t>
            </a:r>
          </a:p>
        </p:txBody>
      </p:sp>
      <p:sp>
        <p:nvSpPr>
          <p:cNvPr id="12" name="Rectangle 1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4" name="Rectangle 1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0" name="Content Placeholder 2">
            <a:extLst>
              <a:ext uri="{FF2B5EF4-FFF2-40B4-BE49-F238E27FC236}">
                <a16:creationId xmlns:a16="http://schemas.microsoft.com/office/drawing/2014/main" id="{F1959125-6BF9-9208-A432-A1B1AB747E0C}"/>
              </a:ext>
            </a:extLst>
          </p:cNvPr>
          <p:cNvSpPr>
            <a:spLocks noGrp="1"/>
          </p:cNvSpPr>
          <p:nvPr>
            <p:ph idx="1"/>
          </p:nvPr>
        </p:nvSpPr>
        <p:spPr>
          <a:xfrm>
            <a:off x="6755769" y="719848"/>
            <a:ext cx="4855037" cy="5943600"/>
          </a:xfrm>
          <a:ln w="57150">
            <a:noFill/>
          </a:ln>
        </p:spPr>
        <p:txBody>
          <a:bodyPr anchor="ctr">
            <a:noAutofit/>
          </a:bodyPr>
          <a:lstStyle/>
          <a:p>
            <a:pPr>
              <a:lnSpc>
                <a:spcPct val="150000"/>
              </a:lnSpc>
            </a:pPr>
            <a:r>
              <a:rPr lang="en-IN" dirty="0">
                <a:solidFill>
                  <a:schemeClr val="tx1"/>
                </a:solidFill>
              </a:rPr>
              <a:t>Background - </a:t>
            </a:r>
            <a:r>
              <a:rPr lang="en-IN" sz="1800" dirty="0">
                <a:solidFill>
                  <a:schemeClr val="tx1"/>
                </a:solidFill>
              </a:rPr>
              <a:t>Different transactions in real estate sector</a:t>
            </a:r>
          </a:p>
          <a:p>
            <a:pPr>
              <a:lnSpc>
                <a:spcPct val="150000"/>
              </a:lnSpc>
            </a:pPr>
            <a:r>
              <a:rPr lang="en-IN" dirty="0">
                <a:solidFill>
                  <a:schemeClr val="tx1"/>
                </a:solidFill>
              </a:rPr>
              <a:t>Old rate Vs </a:t>
            </a:r>
            <a:r>
              <a:rPr lang="en-IN" sz="1800" dirty="0">
                <a:solidFill>
                  <a:schemeClr val="tx1"/>
                </a:solidFill>
              </a:rPr>
              <a:t>New Rate Regime (NRR)</a:t>
            </a:r>
          </a:p>
          <a:p>
            <a:pPr>
              <a:lnSpc>
                <a:spcPct val="150000"/>
              </a:lnSpc>
            </a:pPr>
            <a:r>
              <a:rPr lang="en-IN" sz="2000" dirty="0">
                <a:solidFill>
                  <a:schemeClr val="tx1"/>
                </a:solidFill>
              </a:rPr>
              <a:t>Practical overview of transaction</a:t>
            </a:r>
          </a:p>
          <a:p>
            <a:pPr>
              <a:lnSpc>
                <a:spcPct val="150000"/>
              </a:lnSpc>
            </a:pPr>
            <a:r>
              <a:rPr lang="en-IN" sz="2000" dirty="0">
                <a:solidFill>
                  <a:schemeClr val="tx1"/>
                </a:solidFill>
              </a:rPr>
              <a:t>Conditions for NRR</a:t>
            </a:r>
          </a:p>
          <a:p>
            <a:pPr>
              <a:lnSpc>
                <a:spcPct val="150000"/>
              </a:lnSpc>
            </a:pPr>
            <a:r>
              <a:rPr lang="en-IN" dirty="0">
                <a:solidFill>
                  <a:schemeClr val="tx1"/>
                </a:solidFill>
              </a:rPr>
              <a:t>Practical approach for 80:20 computation</a:t>
            </a:r>
          </a:p>
          <a:p>
            <a:pPr>
              <a:lnSpc>
                <a:spcPct val="150000"/>
              </a:lnSpc>
            </a:pPr>
            <a:r>
              <a:rPr lang="en-IN" dirty="0">
                <a:solidFill>
                  <a:schemeClr val="tx1"/>
                </a:solidFill>
              </a:rPr>
              <a:t>FAQ’s</a:t>
            </a:r>
          </a:p>
          <a:p>
            <a:pPr>
              <a:lnSpc>
                <a:spcPct val="150000"/>
              </a:lnSpc>
            </a:pPr>
            <a:r>
              <a:rPr lang="en-IN" dirty="0">
                <a:solidFill>
                  <a:schemeClr val="tx1"/>
                </a:solidFill>
              </a:rPr>
              <a:t>Practical issues in complying with 80:20 Rule</a:t>
            </a:r>
          </a:p>
          <a:p>
            <a:pPr>
              <a:lnSpc>
                <a:spcPct val="150000"/>
              </a:lnSpc>
            </a:pPr>
            <a:r>
              <a:rPr lang="en-IN" dirty="0" err="1">
                <a:solidFill>
                  <a:schemeClr val="tx1"/>
                </a:solidFill>
              </a:rPr>
              <a:t>QnA</a:t>
            </a:r>
            <a:r>
              <a:rPr lang="en-IN" dirty="0">
                <a:solidFill>
                  <a:schemeClr val="tx1"/>
                </a:solidFill>
              </a:rPr>
              <a:t> &amp; Thankyou</a:t>
            </a:r>
          </a:p>
          <a:p>
            <a:pPr>
              <a:lnSpc>
                <a:spcPct val="90000"/>
              </a:lnSpc>
            </a:pPr>
            <a:endParaRPr lang="en-IN" dirty="0">
              <a:solidFill>
                <a:schemeClr val="tx1"/>
              </a:solidFill>
            </a:endParaRPr>
          </a:p>
        </p:txBody>
      </p:sp>
      <p:sp>
        <p:nvSpPr>
          <p:cNvPr id="26" name="Slide Number Placeholder 25">
            <a:extLst>
              <a:ext uri="{FF2B5EF4-FFF2-40B4-BE49-F238E27FC236}">
                <a16:creationId xmlns:a16="http://schemas.microsoft.com/office/drawing/2014/main" id="{A662829B-D9CE-FC43-33E5-3B5A58FF289B}"/>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274811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r>
              <a:rPr lang="en-US" dirty="0"/>
              <a:t>Step 3: Whether </a:t>
            </a:r>
            <a:r>
              <a:rPr lang="en-US" dirty="0">
                <a:solidFill>
                  <a:srgbClr val="FF0000"/>
                </a:solidFill>
              </a:rPr>
              <a:t>‘used for supplying the services’</a:t>
            </a:r>
            <a:endParaRPr lang="en-IN" dirty="0">
              <a:solidFill>
                <a:srgbClr val="FF0000"/>
              </a:solidFill>
            </a:endParaRPr>
          </a:p>
        </p:txBody>
      </p:sp>
      <p:grpSp>
        <p:nvGrpSpPr>
          <p:cNvPr id="35" name="Group 34">
            <a:extLst>
              <a:ext uri="{FF2B5EF4-FFF2-40B4-BE49-F238E27FC236}">
                <a16:creationId xmlns:a16="http://schemas.microsoft.com/office/drawing/2014/main" id="{34AEED62-5956-824D-0AF9-FF88E3B08832}"/>
              </a:ext>
            </a:extLst>
          </p:cNvPr>
          <p:cNvGrpSpPr/>
          <p:nvPr/>
        </p:nvGrpSpPr>
        <p:grpSpPr>
          <a:xfrm>
            <a:off x="1497675" y="2012908"/>
            <a:ext cx="9951781" cy="4222439"/>
            <a:chOff x="3372811" y="1857265"/>
            <a:chExt cx="5182394" cy="4222439"/>
          </a:xfrm>
        </p:grpSpPr>
        <p:sp>
          <p:nvSpPr>
            <p:cNvPr id="41" name="Freeform: Shape 40">
              <a:extLst>
                <a:ext uri="{FF2B5EF4-FFF2-40B4-BE49-F238E27FC236}">
                  <a16:creationId xmlns:a16="http://schemas.microsoft.com/office/drawing/2014/main" id="{B42E0A08-A351-21D4-57F9-A83026CDA277}"/>
                </a:ext>
              </a:extLst>
            </p:cNvPr>
            <p:cNvSpPr/>
            <p:nvPr/>
          </p:nvSpPr>
          <p:spPr>
            <a:xfrm>
              <a:off x="4708128" y="1857265"/>
              <a:ext cx="1702503" cy="851251"/>
            </a:xfrm>
            <a:custGeom>
              <a:avLst/>
              <a:gdLst>
                <a:gd name="connsiteX0" fmla="*/ 0 w 1702503"/>
                <a:gd name="connsiteY0" fmla="*/ 0 h 851251"/>
                <a:gd name="connsiteX1" fmla="*/ 1702503 w 1702503"/>
                <a:gd name="connsiteY1" fmla="*/ 0 h 851251"/>
                <a:gd name="connsiteX2" fmla="*/ 1702503 w 1702503"/>
                <a:gd name="connsiteY2" fmla="*/ 851251 h 851251"/>
                <a:gd name="connsiteX3" fmla="*/ 0 w 1702503"/>
                <a:gd name="connsiteY3" fmla="*/ 851251 h 851251"/>
                <a:gd name="connsiteX4" fmla="*/ 0 w 1702503"/>
                <a:gd name="connsiteY4" fmla="*/ 0 h 851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503" h="851251">
                  <a:moveTo>
                    <a:pt x="0" y="0"/>
                  </a:moveTo>
                  <a:lnTo>
                    <a:pt x="1702503" y="0"/>
                  </a:lnTo>
                  <a:lnTo>
                    <a:pt x="1702503" y="851251"/>
                  </a:lnTo>
                  <a:lnTo>
                    <a:pt x="0" y="85125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IN" sz="1500" kern="1200" dirty="0"/>
                <a:t>Total Cost = 10 Crore</a:t>
              </a:r>
            </a:p>
          </p:txBody>
        </p:sp>
        <p:sp>
          <p:nvSpPr>
            <p:cNvPr id="42" name="Freeform: Shape 41">
              <a:extLst>
                <a:ext uri="{FF2B5EF4-FFF2-40B4-BE49-F238E27FC236}">
                  <a16:creationId xmlns:a16="http://schemas.microsoft.com/office/drawing/2014/main" id="{5D088C0A-93F6-79BA-22B0-8A2DD0E8EEB7}"/>
                </a:ext>
              </a:extLst>
            </p:cNvPr>
            <p:cNvSpPr/>
            <p:nvPr/>
          </p:nvSpPr>
          <p:spPr>
            <a:xfrm>
              <a:off x="3372811" y="3380362"/>
              <a:ext cx="1702503" cy="851251"/>
            </a:xfrm>
            <a:custGeom>
              <a:avLst/>
              <a:gdLst>
                <a:gd name="connsiteX0" fmla="*/ 0 w 1702503"/>
                <a:gd name="connsiteY0" fmla="*/ 0 h 851251"/>
                <a:gd name="connsiteX1" fmla="*/ 1702503 w 1702503"/>
                <a:gd name="connsiteY1" fmla="*/ 0 h 851251"/>
                <a:gd name="connsiteX2" fmla="*/ 1702503 w 1702503"/>
                <a:gd name="connsiteY2" fmla="*/ 851251 h 851251"/>
                <a:gd name="connsiteX3" fmla="*/ 0 w 1702503"/>
                <a:gd name="connsiteY3" fmla="*/ 851251 h 851251"/>
                <a:gd name="connsiteX4" fmla="*/ 0 w 1702503"/>
                <a:gd name="connsiteY4" fmla="*/ 0 h 851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503" h="851251">
                  <a:moveTo>
                    <a:pt x="0" y="0"/>
                  </a:moveTo>
                  <a:lnTo>
                    <a:pt x="1702503" y="0"/>
                  </a:lnTo>
                  <a:lnTo>
                    <a:pt x="1702503" y="851251"/>
                  </a:lnTo>
                  <a:lnTo>
                    <a:pt x="0" y="85125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IN" sz="1500" kern="1200" dirty="0"/>
                <a:t>Business activity related – 2 crore</a:t>
              </a:r>
            </a:p>
          </p:txBody>
        </p:sp>
        <p:sp>
          <p:nvSpPr>
            <p:cNvPr id="43" name="Freeform: Shape 42">
              <a:extLst>
                <a:ext uri="{FF2B5EF4-FFF2-40B4-BE49-F238E27FC236}">
                  <a16:creationId xmlns:a16="http://schemas.microsoft.com/office/drawing/2014/main" id="{260A4EA2-4FB4-CA31-5D63-EB374FF2988D}"/>
                </a:ext>
              </a:extLst>
            </p:cNvPr>
            <p:cNvSpPr/>
            <p:nvPr/>
          </p:nvSpPr>
          <p:spPr>
            <a:xfrm>
              <a:off x="3593477" y="5213414"/>
              <a:ext cx="1114651" cy="851251"/>
            </a:xfrm>
            <a:custGeom>
              <a:avLst/>
              <a:gdLst>
                <a:gd name="connsiteX0" fmla="*/ 0 w 1702503"/>
                <a:gd name="connsiteY0" fmla="*/ 0 h 851251"/>
                <a:gd name="connsiteX1" fmla="*/ 1702503 w 1702503"/>
                <a:gd name="connsiteY1" fmla="*/ 0 h 851251"/>
                <a:gd name="connsiteX2" fmla="*/ 1702503 w 1702503"/>
                <a:gd name="connsiteY2" fmla="*/ 851251 h 851251"/>
                <a:gd name="connsiteX3" fmla="*/ 0 w 1702503"/>
                <a:gd name="connsiteY3" fmla="*/ 851251 h 851251"/>
                <a:gd name="connsiteX4" fmla="*/ 0 w 1702503"/>
                <a:gd name="connsiteY4" fmla="*/ 0 h 851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503" h="851251">
                  <a:moveTo>
                    <a:pt x="0" y="0"/>
                  </a:moveTo>
                  <a:lnTo>
                    <a:pt x="1702503" y="0"/>
                  </a:lnTo>
                  <a:lnTo>
                    <a:pt x="1702503" y="851251"/>
                  </a:lnTo>
                  <a:lnTo>
                    <a:pt x="0" y="85125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IN" sz="1500" kern="1200" dirty="0"/>
                <a:t>Head Office Expense</a:t>
              </a:r>
            </a:p>
          </p:txBody>
        </p:sp>
        <p:sp>
          <p:nvSpPr>
            <p:cNvPr id="44" name="Freeform: Shape 43">
              <a:extLst>
                <a:ext uri="{FF2B5EF4-FFF2-40B4-BE49-F238E27FC236}">
                  <a16:creationId xmlns:a16="http://schemas.microsoft.com/office/drawing/2014/main" id="{60A8671F-DD89-B64E-CAB3-95495C84DFF2}"/>
                </a:ext>
              </a:extLst>
            </p:cNvPr>
            <p:cNvSpPr/>
            <p:nvPr/>
          </p:nvSpPr>
          <p:spPr>
            <a:xfrm>
              <a:off x="6011690" y="3264745"/>
              <a:ext cx="1702503" cy="851251"/>
            </a:xfrm>
            <a:custGeom>
              <a:avLst/>
              <a:gdLst>
                <a:gd name="connsiteX0" fmla="*/ 0 w 1702503"/>
                <a:gd name="connsiteY0" fmla="*/ 0 h 851251"/>
                <a:gd name="connsiteX1" fmla="*/ 1702503 w 1702503"/>
                <a:gd name="connsiteY1" fmla="*/ 0 h 851251"/>
                <a:gd name="connsiteX2" fmla="*/ 1702503 w 1702503"/>
                <a:gd name="connsiteY2" fmla="*/ 851251 h 851251"/>
                <a:gd name="connsiteX3" fmla="*/ 0 w 1702503"/>
                <a:gd name="connsiteY3" fmla="*/ 851251 h 851251"/>
                <a:gd name="connsiteX4" fmla="*/ 0 w 1702503"/>
                <a:gd name="connsiteY4" fmla="*/ 0 h 851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503" h="851251">
                  <a:moveTo>
                    <a:pt x="0" y="0"/>
                  </a:moveTo>
                  <a:lnTo>
                    <a:pt x="1702503" y="0"/>
                  </a:lnTo>
                  <a:lnTo>
                    <a:pt x="1702503" y="851251"/>
                  </a:lnTo>
                  <a:lnTo>
                    <a:pt x="0" y="85125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IN" sz="1500" kern="1200" dirty="0"/>
                <a:t>Construction related – 8 crore</a:t>
              </a:r>
            </a:p>
          </p:txBody>
        </p:sp>
        <p:sp>
          <p:nvSpPr>
            <p:cNvPr id="45" name="Freeform: Shape 44">
              <a:extLst>
                <a:ext uri="{FF2B5EF4-FFF2-40B4-BE49-F238E27FC236}">
                  <a16:creationId xmlns:a16="http://schemas.microsoft.com/office/drawing/2014/main" id="{8C8EBC5C-BD98-C92C-311C-3018D0941ED8}"/>
                </a:ext>
              </a:extLst>
            </p:cNvPr>
            <p:cNvSpPr/>
            <p:nvPr/>
          </p:nvSpPr>
          <p:spPr>
            <a:xfrm>
              <a:off x="5418860" y="5228452"/>
              <a:ext cx="1306621" cy="851251"/>
            </a:xfrm>
            <a:custGeom>
              <a:avLst/>
              <a:gdLst>
                <a:gd name="connsiteX0" fmla="*/ 0 w 1702503"/>
                <a:gd name="connsiteY0" fmla="*/ 0 h 851251"/>
                <a:gd name="connsiteX1" fmla="*/ 1702503 w 1702503"/>
                <a:gd name="connsiteY1" fmla="*/ 0 h 851251"/>
                <a:gd name="connsiteX2" fmla="*/ 1702503 w 1702503"/>
                <a:gd name="connsiteY2" fmla="*/ 851251 h 851251"/>
                <a:gd name="connsiteX3" fmla="*/ 0 w 1702503"/>
                <a:gd name="connsiteY3" fmla="*/ 851251 h 851251"/>
                <a:gd name="connsiteX4" fmla="*/ 0 w 1702503"/>
                <a:gd name="connsiteY4" fmla="*/ 0 h 851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503" h="851251">
                  <a:moveTo>
                    <a:pt x="0" y="0"/>
                  </a:moveTo>
                  <a:lnTo>
                    <a:pt x="1702503" y="0"/>
                  </a:lnTo>
                  <a:lnTo>
                    <a:pt x="1702503" y="851251"/>
                  </a:lnTo>
                  <a:lnTo>
                    <a:pt x="0" y="85125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IN" sz="1500" kern="1200" dirty="0"/>
                <a:t>Direct expense of construction services of residential flats</a:t>
              </a:r>
            </a:p>
          </p:txBody>
        </p:sp>
        <p:sp>
          <p:nvSpPr>
            <p:cNvPr id="46" name="Freeform: Shape 45">
              <a:extLst>
                <a:ext uri="{FF2B5EF4-FFF2-40B4-BE49-F238E27FC236}">
                  <a16:creationId xmlns:a16="http://schemas.microsoft.com/office/drawing/2014/main" id="{67356D6E-9AE8-1010-42BC-57913CB39F75}"/>
                </a:ext>
              </a:extLst>
            </p:cNvPr>
            <p:cNvSpPr/>
            <p:nvPr/>
          </p:nvSpPr>
          <p:spPr>
            <a:xfrm>
              <a:off x="7466162" y="5228453"/>
              <a:ext cx="1089043" cy="851251"/>
            </a:xfrm>
            <a:custGeom>
              <a:avLst/>
              <a:gdLst>
                <a:gd name="connsiteX0" fmla="*/ 0 w 1702503"/>
                <a:gd name="connsiteY0" fmla="*/ 0 h 851251"/>
                <a:gd name="connsiteX1" fmla="*/ 1702503 w 1702503"/>
                <a:gd name="connsiteY1" fmla="*/ 0 h 851251"/>
                <a:gd name="connsiteX2" fmla="*/ 1702503 w 1702503"/>
                <a:gd name="connsiteY2" fmla="*/ 851251 h 851251"/>
                <a:gd name="connsiteX3" fmla="*/ 0 w 1702503"/>
                <a:gd name="connsiteY3" fmla="*/ 851251 h 851251"/>
                <a:gd name="connsiteX4" fmla="*/ 0 w 1702503"/>
                <a:gd name="connsiteY4" fmla="*/ 0 h 851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503" h="851251">
                  <a:moveTo>
                    <a:pt x="0" y="0"/>
                  </a:moveTo>
                  <a:lnTo>
                    <a:pt x="1702503" y="0"/>
                  </a:lnTo>
                  <a:lnTo>
                    <a:pt x="1702503" y="851251"/>
                  </a:lnTo>
                  <a:lnTo>
                    <a:pt x="0" y="85125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IN" sz="1500" kern="1200" dirty="0"/>
                <a:t>Indirect expense related to particular RREP</a:t>
              </a:r>
            </a:p>
          </p:txBody>
        </p:sp>
      </p:grpSp>
      <p:cxnSp>
        <p:nvCxnSpPr>
          <p:cNvPr id="50" name="Straight Arrow Connector 49">
            <a:extLst>
              <a:ext uri="{FF2B5EF4-FFF2-40B4-BE49-F238E27FC236}">
                <a16:creationId xmlns:a16="http://schemas.microsoft.com/office/drawing/2014/main" id="{C3C692A1-E8DD-2EE9-A151-BADA1C6C638E}"/>
              </a:ext>
            </a:extLst>
          </p:cNvPr>
          <p:cNvCxnSpPr/>
          <p:nvPr/>
        </p:nvCxnSpPr>
        <p:spPr>
          <a:xfrm>
            <a:off x="5690681" y="2830447"/>
            <a:ext cx="2509111" cy="5899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4E5D067F-7DB4-2B37-EC76-BD1B435DDAC7}"/>
              </a:ext>
            </a:extLst>
          </p:cNvPr>
          <p:cNvCxnSpPr>
            <a:cxnSpLocks/>
          </p:cNvCxnSpPr>
          <p:nvPr/>
        </p:nvCxnSpPr>
        <p:spPr>
          <a:xfrm flipH="1">
            <a:off x="2918298" y="2830446"/>
            <a:ext cx="2772383" cy="720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8033A0ED-4391-2C9E-6580-3C7B19B37A16}"/>
              </a:ext>
            </a:extLst>
          </p:cNvPr>
          <p:cNvCxnSpPr>
            <a:cxnSpLocks/>
          </p:cNvCxnSpPr>
          <p:nvPr/>
        </p:nvCxnSpPr>
        <p:spPr>
          <a:xfrm>
            <a:off x="8274996" y="4271639"/>
            <a:ext cx="2091295" cy="11124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B9F01BE4-28E9-1150-B448-C78443EDE9D8}"/>
              </a:ext>
            </a:extLst>
          </p:cNvPr>
          <p:cNvCxnSpPr>
            <a:cxnSpLocks/>
          </p:cNvCxnSpPr>
          <p:nvPr/>
        </p:nvCxnSpPr>
        <p:spPr>
          <a:xfrm flipH="1">
            <a:off x="6643991" y="4271639"/>
            <a:ext cx="1631005" cy="11124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4276B54C-321F-AEDE-D5BD-5C97E27B52C0}"/>
              </a:ext>
            </a:extLst>
          </p:cNvPr>
          <p:cNvCxnSpPr>
            <a:cxnSpLocks/>
          </p:cNvCxnSpPr>
          <p:nvPr/>
        </p:nvCxnSpPr>
        <p:spPr>
          <a:xfrm flipH="1">
            <a:off x="3023356" y="4387256"/>
            <a:ext cx="2797" cy="9968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C8DFA33A-7285-66EF-C753-439EF6368783}"/>
              </a:ext>
            </a:extLst>
          </p:cNvPr>
          <p:cNvSpPr/>
          <p:nvPr/>
        </p:nvSpPr>
        <p:spPr>
          <a:xfrm>
            <a:off x="3037555" y="4627812"/>
            <a:ext cx="1124026" cy="400110"/>
          </a:xfrm>
          <a:prstGeom prst="rect">
            <a:avLst/>
          </a:prstGeom>
          <a:noFill/>
        </p:spPr>
        <p:txBody>
          <a:bodyPr wrap="none" lIns="91440" tIns="45720" rIns="91440" bIns="45720">
            <a:spAutoFit/>
          </a:bodyPr>
          <a:lstStyle/>
          <a:p>
            <a:pPr algn="ctr"/>
            <a:r>
              <a:rPr lang="en-US" sz="2000" b="0" cap="none" spc="0" dirty="0">
                <a:ln w="0"/>
                <a:solidFill>
                  <a:schemeClr val="accent1"/>
                </a:solidFill>
                <a:effectLst>
                  <a:outerShdw blurRad="38100" dist="25400" dir="5400000" algn="ctr" rotWithShape="0">
                    <a:srgbClr val="6E747A">
                      <a:alpha val="43000"/>
                    </a:srgbClr>
                  </a:outerShdw>
                </a:effectLst>
              </a:rPr>
              <a:t>Excluded</a:t>
            </a:r>
          </a:p>
        </p:txBody>
      </p:sp>
      <p:sp>
        <p:nvSpPr>
          <p:cNvPr id="62" name="Rectangle 61">
            <a:extLst>
              <a:ext uri="{FF2B5EF4-FFF2-40B4-BE49-F238E27FC236}">
                <a16:creationId xmlns:a16="http://schemas.microsoft.com/office/drawing/2014/main" id="{FCFF73B3-190C-9DA8-EA22-1F51E1CDC49E}"/>
              </a:ext>
            </a:extLst>
          </p:cNvPr>
          <p:cNvSpPr/>
          <p:nvPr/>
        </p:nvSpPr>
        <p:spPr>
          <a:xfrm>
            <a:off x="7823903" y="4532844"/>
            <a:ext cx="1059907" cy="400110"/>
          </a:xfrm>
          <a:prstGeom prst="rect">
            <a:avLst/>
          </a:prstGeom>
          <a:noFill/>
        </p:spPr>
        <p:txBody>
          <a:bodyPr wrap="none" lIns="91440" tIns="45720" rIns="91440" bIns="45720">
            <a:spAutoFit/>
          </a:bodyPr>
          <a:lstStyle/>
          <a:p>
            <a:pPr algn="ctr"/>
            <a:r>
              <a:rPr lang="en-US" sz="2000" b="0" cap="none" spc="0" dirty="0">
                <a:ln w="0"/>
                <a:solidFill>
                  <a:schemeClr val="accent1"/>
                </a:solidFill>
                <a:effectLst>
                  <a:outerShdw blurRad="38100" dist="25400" dir="5400000" algn="ctr" rotWithShape="0">
                    <a:srgbClr val="6E747A">
                      <a:alpha val="43000"/>
                    </a:srgbClr>
                  </a:outerShdw>
                </a:effectLst>
              </a:rPr>
              <a:t>Included</a:t>
            </a:r>
          </a:p>
        </p:txBody>
      </p:sp>
    </p:spTree>
    <p:extLst>
      <p:ext uri="{BB962C8B-B14F-4D97-AF65-F5344CB8AC3E}">
        <p14:creationId xmlns:p14="http://schemas.microsoft.com/office/powerpoint/2010/main" val="2343699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r>
              <a:rPr lang="en-US" dirty="0"/>
              <a:t>Step 5: </a:t>
            </a:r>
            <a:r>
              <a:rPr lang="en-US" dirty="0">
                <a:solidFill>
                  <a:srgbClr val="FF0000"/>
                </a:solidFill>
              </a:rPr>
              <a:t>Discharge tax</a:t>
            </a:r>
            <a:r>
              <a:rPr lang="en-US" dirty="0"/>
              <a:t> on excess URP beyond 20%</a:t>
            </a:r>
            <a:endParaRPr lang="en-IN" dirty="0">
              <a:solidFill>
                <a:srgbClr val="FF0000"/>
              </a:solidFill>
            </a:endParaRPr>
          </a:p>
        </p:txBody>
      </p:sp>
      <p:sp>
        <p:nvSpPr>
          <p:cNvPr id="4" name="TextBox 3">
            <a:extLst>
              <a:ext uri="{FF2B5EF4-FFF2-40B4-BE49-F238E27FC236}">
                <a16:creationId xmlns:a16="http://schemas.microsoft.com/office/drawing/2014/main" id="{97CE1768-4C61-8ADB-91C1-19E887BC07F2}"/>
              </a:ext>
            </a:extLst>
          </p:cNvPr>
          <p:cNvSpPr txBox="1"/>
          <p:nvPr/>
        </p:nvSpPr>
        <p:spPr>
          <a:xfrm>
            <a:off x="461924" y="2027287"/>
            <a:ext cx="7101754" cy="843821"/>
          </a:xfrm>
          <a:prstGeom prst="rect">
            <a:avLst/>
          </a:prstGeom>
          <a:noFill/>
        </p:spPr>
        <p:txBody>
          <a:bodyPr wrap="square">
            <a:spAutoFit/>
          </a:bodyPr>
          <a:lstStyle/>
          <a:p>
            <a:pPr marL="0" lvl="0" indent="0" algn="l" rtl="0">
              <a:lnSpc>
                <a:spcPct val="90000"/>
              </a:lnSpc>
              <a:spcBef>
                <a:spcPts val="1000"/>
              </a:spcBef>
              <a:spcAft>
                <a:spcPts val="0"/>
              </a:spcAft>
              <a:buSzPts val="2800"/>
              <a:buNone/>
            </a:pPr>
            <a:r>
              <a:rPr lang="en-US" sz="2500" u="sng" dirty="0">
                <a:solidFill>
                  <a:srgbClr val="0070C0"/>
                </a:solidFill>
                <a:ea typeface="Calibri"/>
                <a:cs typeface="Calibri"/>
              </a:rPr>
              <a:t>i) Whether exempt supplies form part of 80:20?</a:t>
            </a:r>
          </a:p>
          <a:p>
            <a:pPr marL="914400" lvl="1" indent="-381000" algn="l" rtl="0">
              <a:lnSpc>
                <a:spcPct val="90000"/>
              </a:lnSpc>
              <a:spcBef>
                <a:spcPts val="1000"/>
              </a:spcBef>
              <a:spcAft>
                <a:spcPts val="0"/>
              </a:spcAft>
              <a:buSzPts val="2400"/>
              <a:buChar char="•"/>
            </a:pPr>
            <a:r>
              <a:rPr lang="en-US" sz="2000" dirty="0"/>
              <a:t>Illustration</a:t>
            </a:r>
          </a:p>
        </p:txBody>
      </p:sp>
      <p:sp>
        <p:nvSpPr>
          <p:cNvPr id="6" name="TextBox 5">
            <a:extLst>
              <a:ext uri="{FF2B5EF4-FFF2-40B4-BE49-F238E27FC236}">
                <a16:creationId xmlns:a16="http://schemas.microsoft.com/office/drawing/2014/main" id="{98B8BB8D-E2D5-F99F-D5FD-2E0CB3BF0F3D}"/>
              </a:ext>
            </a:extLst>
          </p:cNvPr>
          <p:cNvSpPr txBox="1"/>
          <p:nvPr/>
        </p:nvSpPr>
        <p:spPr>
          <a:xfrm>
            <a:off x="707653" y="5198377"/>
            <a:ext cx="11284085" cy="1328569"/>
          </a:xfrm>
          <a:prstGeom prst="rect">
            <a:avLst/>
          </a:prstGeom>
          <a:noFill/>
        </p:spPr>
        <p:txBody>
          <a:bodyPr wrap="square">
            <a:spAutoFit/>
          </a:bodyPr>
          <a:lstStyle/>
          <a:p>
            <a:pPr marL="0" lvl="0" indent="0" algn="l" rtl="0">
              <a:lnSpc>
                <a:spcPct val="90000"/>
              </a:lnSpc>
              <a:spcBef>
                <a:spcPts val="1000"/>
              </a:spcBef>
              <a:spcAft>
                <a:spcPts val="0"/>
              </a:spcAft>
              <a:buSzPct val="108108"/>
              <a:buNone/>
            </a:pPr>
            <a:r>
              <a:rPr lang="en-US" sz="2000" b="1" dirty="0"/>
              <a:t>Issue: </a:t>
            </a:r>
          </a:p>
          <a:p>
            <a:pPr marL="914400" lvl="1" indent="-381000" algn="l" rtl="0">
              <a:lnSpc>
                <a:spcPct val="90000"/>
              </a:lnSpc>
              <a:spcBef>
                <a:spcPts val="1000"/>
              </a:spcBef>
              <a:spcAft>
                <a:spcPts val="0"/>
              </a:spcAft>
              <a:buSzPct val="108108"/>
              <a:buChar char="•"/>
            </a:pPr>
            <a:r>
              <a:rPr lang="en-US" sz="2000" dirty="0"/>
              <a:t>Increase in RCM liability for the RE Promoter</a:t>
            </a:r>
          </a:p>
          <a:p>
            <a:pPr marL="914400" lvl="1" indent="-381000" algn="l" rtl="0">
              <a:lnSpc>
                <a:spcPct val="90000"/>
              </a:lnSpc>
              <a:spcBef>
                <a:spcPts val="0"/>
              </a:spcBef>
              <a:spcAft>
                <a:spcPts val="0"/>
              </a:spcAft>
              <a:buSzPct val="108108"/>
              <a:buChar char="•"/>
            </a:pPr>
            <a:r>
              <a:rPr lang="en-US" sz="2000" dirty="0"/>
              <a:t>Same transaction viewed differently from suppliers angle (exempt) &amp; recipient angle (Taxable under RCM)</a:t>
            </a:r>
          </a:p>
        </p:txBody>
      </p:sp>
      <p:pic>
        <p:nvPicPr>
          <p:cNvPr id="9" name="Picture 8">
            <a:extLst>
              <a:ext uri="{FF2B5EF4-FFF2-40B4-BE49-F238E27FC236}">
                <a16:creationId xmlns:a16="http://schemas.microsoft.com/office/drawing/2014/main" id="{9FECAB65-6764-6C02-CCC6-3919E055A9D2}"/>
              </a:ext>
            </a:extLst>
          </p:cNvPr>
          <p:cNvPicPr>
            <a:picLocks noChangeAspect="1"/>
          </p:cNvPicPr>
          <p:nvPr/>
        </p:nvPicPr>
        <p:blipFill>
          <a:blip r:embed="rId2"/>
          <a:stretch>
            <a:fillRect/>
          </a:stretch>
        </p:blipFill>
        <p:spPr>
          <a:xfrm>
            <a:off x="2751351" y="2591296"/>
            <a:ext cx="5601864" cy="2548715"/>
          </a:xfrm>
          <a:prstGeom prst="rect">
            <a:avLst/>
          </a:prstGeom>
        </p:spPr>
      </p:pic>
    </p:spTree>
    <p:extLst>
      <p:ext uri="{BB962C8B-B14F-4D97-AF65-F5344CB8AC3E}">
        <p14:creationId xmlns:p14="http://schemas.microsoft.com/office/powerpoint/2010/main" val="1685042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r>
              <a:rPr lang="en-US" dirty="0"/>
              <a:t>Step 5: </a:t>
            </a:r>
            <a:r>
              <a:rPr lang="en-US" dirty="0">
                <a:solidFill>
                  <a:srgbClr val="FF0000"/>
                </a:solidFill>
              </a:rPr>
              <a:t>Discharge tax</a:t>
            </a:r>
            <a:r>
              <a:rPr lang="en-US" dirty="0"/>
              <a:t> on excess URP beyond 20%</a:t>
            </a:r>
            <a:endParaRPr lang="en-IN" dirty="0">
              <a:solidFill>
                <a:srgbClr val="FF0000"/>
              </a:solidFill>
            </a:endParaRPr>
          </a:p>
        </p:txBody>
      </p:sp>
      <p:sp>
        <p:nvSpPr>
          <p:cNvPr id="5" name="TextBox 4">
            <a:extLst>
              <a:ext uri="{FF2B5EF4-FFF2-40B4-BE49-F238E27FC236}">
                <a16:creationId xmlns:a16="http://schemas.microsoft.com/office/drawing/2014/main" id="{085E9EFA-4F7A-2B20-A993-378D39AD5E86}"/>
              </a:ext>
            </a:extLst>
          </p:cNvPr>
          <p:cNvSpPr txBox="1"/>
          <p:nvPr/>
        </p:nvSpPr>
        <p:spPr>
          <a:xfrm>
            <a:off x="581193" y="5644876"/>
            <a:ext cx="10712954" cy="880369"/>
          </a:xfrm>
          <a:prstGeom prst="rect">
            <a:avLst/>
          </a:prstGeom>
          <a:noFill/>
        </p:spPr>
        <p:txBody>
          <a:bodyPr wrap="square">
            <a:spAutoFit/>
          </a:bodyPr>
          <a:lstStyle/>
          <a:p>
            <a:pPr marL="0" marR="0" lvl="0" indent="0" algn="just" rtl="0">
              <a:lnSpc>
                <a:spcPct val="150000"/>
              </a:lnSpc>
              <a:spcBef>
                <a:spcPts val="1400"/>
              </a:spcBef>
              <a:spcAft>
                <a:spcPts val="1400"/>
              </a:spcAft>
              <a:buClr>
                <a:srgbClr val="000000"/>
              </a:buClr>
              <a:buSzPts val="1500"/>
              <a:buFont typeface="Arial"/>
              <a:buNone/>
            </a:pPr>
            <a:r>
              <a:rPr lang="en-US" sz="1800" b="0" i="1" u="none" strike="noStrike" cap="none" dirty="0">
                <a:solidFill>
                  <a:schemeClr val="dk1"/>
                </a:solidFill>
                <a:ea typeface="Calibri"/>
                <a:cs typeface="Calibri"/>
                <a:sym typeface="Calibri"/>
              </a:rPr>
              <a:t> “Explanation. – This entry is to be taken to apply to all services which satisfy the conditions prescribed herein, even though they may be covered by a more specific chapter, section or heading elsewhere in </a:t>
            </a:r>
            <a:r>
              <a:rPr lang="en-US" sz="1800" b="1" i="1" u="none" strike="noStrike" cap="none" dirty="0">
                <a:solidFill>
                  <a:schemeClr val="dk1"/>
                </a:solidFill>
                <a:ea typeface="Calibri"/>
                <a:cs typeface="Calibri"/>
                <a:sym typeface="Calibri"/>
              </a:rPr>
              <a:t>this notification</a:t>
            </a:r>
            <a:r>
              <a:rPr lang="en-US" sz="1800" b="0" i="1" u="none" strike="noStrike" cap="none" dirty="0">
                <a:solidFill>
                  <a:schemeClr val="dk1"/>
                </a:solidFill>
                <a:ea typeface="Calibri"/>
                <a:cs typeface="Calibri"/>
                <a:sym typeface="Calibri"/>
              </a:rPr>
              <a:t>.”</a:t>
            </a:r>
            <a:endParaRPr lang="en-US" sz="1800" b="0" i="0" u="none" strike="noStrike" cap="none" dirty="0">
              <a:solidFill>
                <a:srgbClr val="000000"/>
              </a:solidFill>
              <a:ea typeface="Calibri"/>
              <a:cs typeface="Calibri"/>
              <a:sym typeface="Calibri"/>
            </a:endParaRPr>
          </a:p>
        </p:txBody>
      </p:sp>
      <p:sp>
        <p:nvSpPr>
          <p:cNvPr id="7" name="Google Shape;406;g26d260aa30b_0_821">
            <a:extLst>
              <a:ext uri="{FF2B5EF4-FFF2-40B4-BE49-F238E27FC236}">
                <a16:creationId xmlns:a16="http://schemas.microsoft.com/office/drawing/2014/main" id="{8D78559C-5DD0-385F-E1FF-BF0AD614F840}"/>
              </a:ext>
            </a:extLst>
          </p:cNvPr>
          <p:cNvSpPr txBox="1"/>
          <p:nvPr/>
        </p:nvSpPr>
        <p:spPr>
          <a:xfrm>
            <a:off x="1095209" y="2178438"/>
            <a:ext cx="10515600" cy="700674"/>
          </a:xfrm>
          <a:prstGeom prst="rect">
            <a:avLst/>
          </a:prstGeom>
          <a:noFill/>
          <a:ln>
            <a:noFill/>
          </a:ln>
        </p:spPr>
        <p:txBody>
          <a:bodyPr spcFirstLastPara="1" wrap="square" lIns="91425" tIns="91425" rIns="91425" bIns="91425" anchor="t" anchorCtr="0">
            <a:spAutoFit/>
          </a:bodyPr>
          <a:lstStyle/>
          <a:p>
            <a:pPr marL="0" marR="0" lvl="0" indent="0" algn="l" rtl="0">
              <a:lnSpc>
                <a:spcPct val="90000"/>
              </a:lnSpc>
              <a:spcBef>
                <a:spcPts val="1000"/>
              </a:spcBef>
              <a:spcAft>
                <a:spcPts val="0"/>
              </a:spcAft>
              <a:buClr>
                <a:srgbClr val="000000"/>
              </a:buClr>
              <a:buSzPts val="2800"/>
              <a:buFont typeface="Arial"/>
              <a:buNone/>
            </a:pPr>
            <a:r>
              <a:rPr lang="en-IN" sz="2800" b="0" i="0" u="sng" strike="noStrike" cap="none" dirty="0">
                <a:solidFill>
                  <a:srgbClr val="0070C0"/>
                </a:solidFill>
                <a:ea typeface="Calibri"/>
                <a:cs typeface="Calibri"/>
                <a:sym typeface="Calibri"/>
              </a:rPr>
              <a:t>Rate notification</a:t>
            </a:r>
            <a:r>
              <a:rPr lang="en-IN" sz="2800" b="0" i="0" u="none" strike="noStrike" cap="none" dirty="0">
                <a:solidFill>
                  <a:srgbClr val="0070C0"/>
                </a:solidFill>
                <a:ea typeface="Calibri"/>
                <a:cs typeface="Calibri"/>
                <a:sym typeface="Calibri"/>
              </a:rPr>
              <a:t> vis-a-vis </a:t>
            </a:r>
            <a:r>
              <a:rPr lang="en-IN" sz="2800" b="0" i="0" u="sng" strike="noStrike" cap="none" dirty="0">
                <a:solidFill>
                  <a:srgbClr val="0070C0"/>
                </a:solidFill>
                <a:ea typeface="Calibri"/>
                <a:cs typeface="Calibri"/>
                <a:sym typeface="Calibri"/>
              </a:rPr>
              <a:t>Exemption Notification</a:t>
            </a:r>
            <a:endParaRPr sz="2400" b="0" i="0" u="sng" strike="noStrike" cap="none" dirty="0">
              <a:solidFill>
                <a:schemeClr val="dk1"/>
              </a:solidFill>
              <a:ea typeface="Calibri"/>
              <a:cs typeface="Calibri"/>
              <a:sym typeface="Calibri"/>
            </a:endParaRPr>
          </a:p>
        </p:txBody>
      </p:sp>
      <p:sp>
        <p:nvSpPr>
          <p:cNvPr id="10" name="TextBox 9">
            <a:extLst>
              <a:ext uri="{FF2B5EF4-FFF2-40B4-BE49-F238E27FC236}">
                <a16:creationId xmlns:a16="http://schemas.microsoft.com/office/drawing/2014/main" id="{462D9AE6-C021-CA20-BDFA-8C558B34E3D2}"/>
              </a:ext>
            </a:extLst>
          </p:cNvPr>
          <p:cNvSpPr txBox="1"/>
          <p:nvPr/>
        </p:nvSpPr>
        <p:spPr>
          <a:xfrm>
            <a:off x="5644475" y="3366011"/>
            <a:ext cx="3499525" cy="968470"/>
          </a:xfrm>
          <a:prstGeom prst="rect">
            <a:avLst/>
          </a:prstGeom>
          <a:noFill/>
        </p:spPr>
        <p:txBody>
          <a:bodyPr wrap="square">
            <a:spAutoFit/>
          </a:bodyPr>
          <a:lstStyle/>
          <a:p>
            <a:pPr marL="0" lvl="0" indent="0" algn="l" rtl="0">
              <a:lnSpc>
                <a:spcPct val="90000"/>
              </a:lnSpc>
              <a:spcBef>
                <a:spcPts val="1000"/>
              </a:spcBef>
              <a:spcAft>
                <a:spcPts val="0"/>
              </a:spcAft>
              <a:buSzPts val="2800"/>
              <a:buNone/>
            </a:pPr>
            <a:r>
              <a:rPr lang="en-US" sz="1800" b="1" i="1" dirty="0">
                <a:solidFill>
                  <a:schemeClr val="dk1"/>
                </a:solidFill>
              </a:rPr>
              <a:t>Conservative approach</a:t>
            </a:r>
            <a:r>
              <a:rPr lang="en-US" sz="1800" i="1" dirty="0">
                <a:solidFill>
                  <a:schemeClr val="dk1"/>
                </a:solidFill>
              </a:rPr>
              <a:t> </a:t>
            </a:r>
          </a:p>
          <a:p>
            <a:pPr marL="0" lvl="0" indent="0" algn="l" rtl="0">
              <a:lnSpc>
                <a:spcPct val="90000"/>
              </a:lnSpc>
              <a:spcBef>
                <a:spcPts val="1000"/>
              </a:spcBef>
              <a:spcAft>
                <a:spcPts val="0"/>
              </a:spcAft>
              <a:buSzPts val="2800"/>
              <a:buNone/>
            </a:pPr>
            <a:r>
              <a:rPr lang="en-US" sz="1800" i="1" dirty="0">
                <a:solidFill>
                  <a:schemeClr val="dk1"/>
                </a:solidFill>
              </a:rPr>
              <a:t>To include the said supplies under 80:20 and pay tax on the same</a:t>
            </a:r>
            <a:endParaRPr lang="en-US" sz="1800" dirty="0"/>
          </a:p>
        </p:txBody>
      </p:sp>
      <p:sp>
        <p:nvSpPr>
          <p:cNvPr id="12" name="TextBox 11">
            <a:extLst>
              <a:ext uri="{FF2B5EF4-FFF2-40B4-BE49-F238E27FC236}">
                <a16:creationId xmlns:a16="http://schemas.microsoft.com/office/drawing/2014/main" id="{1F399B48-9B9A-2DE8-2E13-1BE7AC47C2A7}"/>
              </a:ext>
            </a:extLst>
          </p:cNvPr>
          <p:cNvSpPr txBox="1"/>
          <p:nvPr/>
        </p:nvSpPr>
        <p:spPr>
          <a:xfrm>
            <a:off x="790372" y="3371013"/>
            <a:ext cx="4375014" cy="2222147"/>
          </a:xfrm>
          <a:prstGeom prst="rect">
            <a:avLst/>
          </a:prstGeom>
          <a:noFill/>
        </p:spPr>
        <p:txBody>
          <a:bodyPr wrap="square">
            <a:spAutoFit/>
          </a:bodyPr>
          <a:lstStyle/>
          <a:p>
            <a:pPr marL="0" lvl="0" indent="0" algn="l" rtl="0">
              <a:lnSpc>
                <a:spcPct val="90000"/>
              </a:lnSpc>
              <a:spcBef>
                <a:spcPts val="1000"/>
              </a:spcBef>
              <a:spcAft>
                <a:spcPts val="0"/>
              </a:spcAft>
              <a:buSzPts val="2800"/>
              <a:buNone/>
            </a:pPr>
            <a:r>
              <a:rPr lang="en-US" sz="1800" b="1" i="1" dirty="0">
                <a:solidFill>
                  <a:schemeClr val="dk1"/>
                </a:solidFill>
              </a:rPr>
              <a:t>Aggressive approach</a:t>
            </a:r>
          </a:p>
          <a:p>
            <a:pPr marL="0" lvl="0" indent="0" algn="l" rtl="0">
              <a:lnSpc>
                <a:spcPct val="90000"/>
              </a:lnSpc>
              <a:spcBef>
                <a:spcPts val="1000"/>
              </a:spcBef>
              <a:spcAft>
                <a:spcPts val="0"/>
              </a:spcAft>
              <a:buSzPts val="2800"/>
              <a:buNone/>
            </a:pPr>
            <a:r>
              <a:rPr lang="en-US" sz="1800" i="1" dirty="0">
                <a:solidFill>
                  <a:schemeClr val="dk1"/>
                </a:solidFill>
              </a:rPr>
              <a:t>Legal reference</a:t>
            </a:r>
          </a:p>
          <a:p>
            <a:pPr marL="0" lvl="0" indent="0" algn="l" rtl="0">
              <a:lnSpc>
                <a:spcPct val="90000"/>
              </a:lnSpc>
              <a:spcBef>
                <a:spcPts val="1000"/>
              </a:spcBef>
              <a:spcAft>
                <a:spcPts val="0"/>
              </a:spcAft>
              <a:buSzPts val="2800"/>
              <a:buNone/>
            </a:pPr>
            <a:r>
              <a:rPr lang="en-US" sz="1800" i="1" dirty="0">
                <a:solidFill>
                  <a:schemeClr val="dk1"/>
                </a:solidFill>
              </a:rPr>
              <a:t>i) ‘Overriding this notification’ - </a:t>
            </a:r>
            <a:r>
              <a:rPr lang="en-US" sz="1800" dirty="0">
                <a:solidFill>
                  <a:schemeClr val="dk1"/>
                </a:solidFill>
              </a:rPr>
              <a:t>Implies only rate </a:t>
            </a:r>
            <a:r>
              <a:rPr lang="en-US" sz="1800" dirty="0" err="1">
                <a:solidFill>
                  <a:schemeClr val="dk1"/>
                </a:solidFill>
              </a:rPr>
              <a:t>noticition</a:t>
            </a:r>
            <a:r>
              <a:rPr lang="en-US" sz="1800" dirty="0">
                <a:solidFill>
                  <a:schemeClr val="dk1"/>
                </a:solidFill>
              </a:rPr>
              <a:t> i.e., 1/2017 (Goods) &amp; 11/2017(Services)</a:t>
            </a:r>
          </a:p>
          <a:p>
            <a:pPr marL="0" lvl="0" indent="0" algn="l" rtl="0">
              <a:lnSpc>
                <a:spcPct val="90000"/>
              </a:lnSpc>
              <a:spcBef>
                <a:spcPts val="1000"/>
              </a:spcBef>
              <a:spcAft>
                <a:spcPts val="0"/>
              </a:spcAft>
              <a:buSzPts val="2800"/>
              <a:buNone/>
            </a:pPr>
            <a:r>
              <a:rPr lang="en-US" sz="1800" i="1" dirty="0">
                <a:solidFill>
                  <a:schemeClr val="dk1"/>
                </a:solidFill>
              </a:rPr>
              <a:t>ii) Absence of mechanism to </a:t>
            </a:r>
            <a:r>
              <a:rPr lang="en-US" sz="1800" i="1" dirty="0">
                <a:solidFill>
                  <a:schemeClr val="dk1"/>
                </a:solidFill>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claim</a:t>
            </a:r>
            <a:r>
              <a:rPr lang="en-US" sz="1800" i="1" dirty="0">
                <a:solidFill>
                  <a:schemeClr val="dk1"/>
                </a:solidFill>
              </a:rPr>
              <a:t> tax on exemption</a:t>
            </a:r>
          </a:p>
        </p:txBody>
      </p:sp>
      <p:cxnSp>
        <p:nvCxnSpPr>
          <p:cNvPr id="14" name="Straight Connector 13">
            <a:extLst>
              <a:ext uri="{FF2B5EF4-FFF2-40B4-BE49-F238E27FC236}">
                <a16:creationId xmlns:a16="http://schemas.microsoft.com/office/drawing/2014/main" id="{A62F9812-F0B5-3E12-7A4B-E133393EE516}"/>
              </a:ext>
            </a:extLst>
          </p:cNvPr>
          <p:cNvCxnSpPr/>
          <p:nvPr/>
        </p:nvCxnSpPr>
        <p:spPr>
          <a:xfrm>
            <a:off x="2023353" y="2782111"/>
            <a:ext cx="0" cy="583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241667-EECA-9852-E7AD-2E113E0D72ED}"/>
              </a:ext>
            </a:extLst>
          </p:cNvPr>
          <p:cNvCxnSpPr/>
          <p:nvPr/>
        </p:nvCxnSpPr>
        <p:spPr>
          <a:xfrm>
            <a:off x="6738025" y="2782111"/>
            <a:ext cx="0" cy="5839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7303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r>
              <a:rPr lang="en-US" dirty="0"/>
              <a:t>Step 5: </a:t>
            </a:r>
            <a:r>
              <a:rPr lang="en-US" dirty="0">
                <a:solidFill>
                  <a:srgbClr val="FF0000"/>
                </a:solidFill>
              </a:rPr>
              <a:t>Discharge tax</a:t>
            </a:r>
            <a:r>
              <a:rPr lang="en-US" dirty="0"/>
              <a:t> on excess URP beyond 20%</a:t>
            </a:r>
            <a:endParaRPr lang="en-IN" dirty="0">
              <a:solidFill>
                <a:srgbClr val="FF0000"/>
              </a:solidFill>
            </a:endParaRPr>
          </a:p>
        </p:txBody>
      </p:sp>
      <p:sp>
        <p:nvSpPr>
          <p:cNvPr id="4" name="TextBox 3">
            <a:extLst>
              <a:ext uri="{FF2B5EF4-FFF2-40B4-BE49-F238E27FC236}">
                <a16:creationId xmlns:a16="http://schemas.microsoft.com/office/drawing/2014/main" id="{97CE1768-4C61-8ADB-91C1-19E887BC07F2}"/>
              </a:ext>
            </a:extLst>
          </p:cNvPr>
          <p:cNvSpPr txBox="1"/>
          <p:nvPr/>
        </p:nvSpPr>
        <p:spPr>
          <a:xfrm>
            <a:off x="581193" y="2086921"/>
            <a:ext cx="6094378" cy="885371"/>
          </a:xfrm>
          <a:prstGeom prst="rect">
            <a:avLst/>
          </a:prstGeom>
          <a:noFill/>
        </p:spPr>
        <p:txBody>
          <a:bodyPr wrap="square">
            <a:spAutoFit/>
          </a:bodyPr>
          <a:lstStyle/>
          <a:p>
            <a:pPr lvl="0" algn="l" rtl="0">
              <a:lnSpc>
                <a:spcPct val="90000"/>
              </a:lnSpc>
              <a:spcBef>
                <a:spcPts val="1000"/>
              </a:spcBef>
              <a:spcAft>
                <a:spcPts val="0"/>
              </a:spcAft>
              <a:buSzPts val="2800"/>
            </a:pPr>
            <a:r>
              <a:rPr lang="en-US" sz="2800" u="sng" dirty="0">
                <a:solidFill>
                  <a:srgbClr val="0070C0"/>
                </a:solidFill>
                <a:ea typeface="Calibri"/>
                <a:cs typeface="Calibri"/>
              </a:rPr>
              <a:t>ii) Interplay of 9(3) &amp; 9(4) provisions?</a:t>
            </a:r>
          </a:p>
          <a:p>
            <a:pPr marL="342900" lvl="0" indent="-342900" algn="l" rtl="0">
              <a:lnSpc>
                <a:spcPct val="90000"/>
              </a:lnSpc>
              <a:spcBef>
                <a:spcPts val="1000"/>
              </a:spcBef>
              <a:spcAft>
                <a:spcPts val="0"/>
              </a:spcAft>
              <a:buSzPts val="2800"/>
              <a:buFont typeface="Arial" panose="020B0604020202020204" pitchFamily="34" charset="0"/>
              <a:buChar char="•"/>
            </a:pPr>
            <a:r>
              <a:rPr lang="en-US" sz="2000" dirty="0"/>
              <a:t>Illustration</a:t>
            </a:r>
          </a:p>
        </p:txBody>
      </p:sp>
      <p:pic>
        <p:nvPicPr>
          <p:cNvPr id="5" name="Picture 4">
            <a:extLst>
              <a:ext uri="{FF2B5EF4-FFF2-40B4-BE49-F238E27FC236}">
                <a16:creationId xmlns:a16="http://schemas.microsoft.com/office/drawing/2014/main" id="{2C7DC178-13BC-BE81-CFF2-AC6B3D77AA8F}"/>
              </a:ext>
            </a:extLst>
          </p:cNvPr>
          <p:cNvPicPr>
            <a:picLocks noChangeAspect="1"/>
          </p:cNvPicPr>
          <p:nvPr/>
        </p:nvPicPr>
        <p:blipFill>
          <a:blip r:embed="rId2"/>
          <a:stretch>
            <a:fillRect/>
          </a:stretch>
        </p:blipFill>
        <p:spPr>
          <a:xfrm>
            <a:off x="1842012" y="2861492"/>
            <a:ext cx="6691488" cy="3029419"/>
          </a:xfrm>
          <a:prstGeom prst="rect">
            <a:avLst/>
          </a:prstGeom>
        </p:spPr>
      </p:pic>
    </p:spTree>
    <p:extLst>
      <p:ext uri="{BB962C8B-B14F-4D97-AF65-F5344CB8AC3E}">
        <p14:creationId xmlns:p14="http://schemas.microsoft.com/office/powerpoint/2010/main" val="563120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r>
              <a:rPr lang="en-US" dirty="0"/>
              <a:t>Step 5: </a:t>
            </a:r>
            <a:r>
              <a:rPr lang="en-US" dirty="0">
                <a:solidFill>
                  <a:srgbClr val="FF0000"/>
                </a:solidFill>
              </a:rPr>
              <a:t>Discharge tax</a:t>
            </a:r>
            <a:r>
              <a:rPr lang="en-US" dirty="0"/>
              <a:t> on excess URP beyond 20%</a:t>
            </a:r>
            <a:endParaRPr lang="en-IN" dirty="0">
              <a:solidFill>
                <a:srgbClr val="FF0000"/>
              </a:solidFill>
            </a:endParaRPr>
          </a:p>
        </p:txBody>
      </p:sp>
      <p:sp>
        <p:nvSpPr>
          <p:cNvPr id="16" name="Rectangle 15">
            <a:extLst>
              <a:ext uri="{FF2B5EF4-FFF2-40B4-BE49-F238E27FC236}">
                <a16:creationId xmlns:a16="http://schemas.microsoft.com/office/drawing/2014/main" id="{82895C2C-E3D9-AAD1-F02B-6DA53A2866CB}"/>
              </a:ext>
            </a:extLst>
          </p:cNvPr>
          <p:cNvSpPr/>
          <p:nvPr/>
        </p:nvSpPr>
        <p:spPr>
          <a:xfrm>
            <a:off x="4299626" y="2169268"/>
            <a:ext cx="1796374" cy="51556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RE Promoter (Builder)</a:t>
            </a:r>
          </a:p>
        </p:txBody>
      </p:sp>
      <p:sp>
        <p:nvSpPr>
          <p:cNvPr id="17" name="Rectangle 16">
            <a:extLst>
              <a:ext uri="{FF2B5EF4-FFF2-40B4-BE49-F238E27FC236}">
                <a16:creationId xmlns:a16="http://schemas.microsoft.com/office/drawing/2014/main" id="{F6458370-28FF-4EA0-4049-88E941239F0E}"/>
              </a:ext>
            </a:extLst>
          </p:cNvPr>
          <p:cNvSpPr/>
          <p:nvPr/>
        </p:nvSpPr>
        <p:spPr>
          <a:xfrm>
            <a:off x="2652409" y="3171217"/>
            <a:ext cx="1796374" cy="51556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Excess URP</a:t>
            </a:r>
          </a:p>
        </p:txBody>
      </p:sp>
      <p:sp>
        <p:nvSpPr>
          <p:cNvPr id="18" name="Rectangle 17">
            <a:extLst>
              <a:ext uri="{FF2B5EF4-FFF2-40B4-BE49-F238E27FC236}">
                <a16:creationId xmlns:a16="http://schemas.microsoft.com/office/drawing/2014/main" id="{724809F1-5DB1-96A3-C134-4A3371452333}"/>
              </a:ext>
            </a:extLst>
          </p:cNvPr>
          <p:cNvSpPr/>
          <p:nvPr/>
        </p:nvSpPr>
        <p:spPr>
          <a:xfrm>
            <a:off x="6306766" y="3171217"/>
            <a:ext cx="1796374" cy="51556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No Excess URP</a:t>
            </a:r>
          </a:p>
        </p:txBody>
      </p:sp>
      <p:sp>
        <p:nvSpPr>
          <p:cNvPr id="19" name="Rectangle 18">
            <a:extLst>
              <a:ext uri="{FF2B5EF4-FFF2-40B4-BE49-F238E27FC236}">
                <a16:creationId xmlns:a16="http://schemas.microsoft.com/office/drawing/2014/main" id="{5F7C8DE1-77C1-638D-94FF-92F5261C8B85}"/>
              </a:ext>
            </a:extLst>
          </p:cNvPr>
          <p:cNvSpPr/>
          <p:nvPr/>
        </p:nvSpPr>
        <p:spPr>
          <a:xfrm>
            <a:off x="3645643" y="4536601"/>
            <a:ext cx="2405974" cy="60635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Conservative Approach</a:t>
            </a:r>
          </a:p>
          <a:p>
            <a:pPr algn="ctr"/>
            <a:r>
              <a:rPr lang="en-IN" dirty="0"/>
              <a:t>Yes</a:t>
            </a:r>
          </a:p>
        </p:txBody>
      </p:sp>
      <p:sp>
        <p:nvSpPr>
          <p:cNvPr id="20" name="Rectangle 19">
            <a:extLst>
              <a:ext uri="{FF2B5EF4-FFF2-40B4-BE49-F238E27FC236}">
                <a16:creationId xmlns:a16="http://schemas.microsoft.com/office/drawing/2014/main" id="{72EF090A-B1DF-2383-0E0C-24F1B88B7097}"/>
              </a:ext>
            </a:extLst>
          </p:cNvPr>
          <p:cNvSpPr/>
          <p:nvPr/>
        </p:nvSpPr>
        <p:spPr>
          <a:xfrm>
            <a:off x="8341467" y="4533653"/>
            <a:ext cx="2234119" cy="60635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Aggressive Approach</a:t>
            </a:r>
          </a:p>
          <a:p>
            <a:pPr algn="ctr"/>
            <a:r>
              <a:rPr lang="en-IN" dirty="0"/>
              <a:t>No</a:t>
            </a:r>
          </a:p>
        </p:txBody>
      </p:sp>
      <p:sp>
        <p:nvSpPr>
          <p:cNvPr id="22" name="TextBox 21">
            <a:extLst>
              <a:ext uri="{FF2B5EF4-FFF2-40B4-BE49-F238E27FC236}">
                <a16:creationId xmlns:a16="http://schemas.microsoft.com/office/drawing/2014/main" id="{0DAA2EB7-F90F-1330-1620-8D4CC4C8016A}"/>
              </a:ext>
            </a:extLst>
          </p:cNvPr>
          <p:cNvSpPr txBox="1"/>
          <p:nvPr/>
        </p:nvSpPr>
        <p:spPr>
          <a:xfrm>
            <a:off x="2652409" y="5214003"/>
            <a:ext cx="4847618" cy="1200329"/>
          </a:xfrm>
          <a:prstGeom prst="rect">
            <a:avLst/>
          </a:prstGeom>
          <a:noFill/>
        </p:spPr>
        <p:txBody>
          <a:bodyPr wrap="square">
            <a:spAutoFit/>
          </a:bodyPr>
          <a:lstStyle/>
          <a:p>
            <a:pPr marL="400050" marR="0" lvl="0" indent="-285750" algn="l" rtl="0">
              <a:lnSpc>
                <a:spcPct val="100000"/>
              </a:lnSpc>
              <a:spcBef>
                <a:spcPts val="0"/>
              </a:spcBef>
              <a:spcAft>
                <a:spcPts val="0"/>
              </a:spcAft>
              <a:buClr>
                <a:schemeClr val="dk1"/>
              </a:buClr>
              <a:buSzPts val="1800"/>
              <a:buFont typeface="Arial" panose="020B0604020202020204" pitchFamily="34" charset="0"/>
              <a:buChar char="•"/>
            </a:pPr>
            <a:r>
              <a:rPr lang="en-US" sz="1800" b="0" i="0" u="none" strike="noStrike" cap="none" dirty="0">
                <a:solidFill>
                  <a:schemeClr val="dk1"/>
                </a:solidFill>
                <a:ea typeface="Calibri"/>
                <a:cs typeface="Calibri"/>
                <a:sym typeface="Calibri"/>
              </a:rPr>
              <a:t>9(3) being specific entry</a:t>
            </a:r>
          </a:p>
          <a:p>
            <a:pPr marL="400050" marR="0" lvl="0" indent="-285750" algn="l" rtl="0">
              <a:lnSpc>
                <a:spcPct val="100000"/>
              </a:lnSpc>
              <a:spcBef>
                <a:spcPts val="0"/>
              </a:spcBef>
              <a:spcAft>
                <a:spcPts val="0"/>
              </a:spcAft>
              <a:buClr>
                <a:schemeClr val="dk1"/>
              </a:buClr>
              <a:buSzPts val="1800"/>
              <a:buFont typeface="Arial" panose="020B0604020202020204" pitchFamily="34" charset="0"/>
              <a:buChar char="•"/>
            </a:pPr>
            <a:r>
              <a:rPr lang="en-US" sz="1800" b="0" i="0" u="none" strike="noStrike" cap="none" dirty="0">
                <a:solidFill>
                  <a:schemeClr val="dk1"/>
                </a:solidFill>
                <a:ea typeface="Calibri"/>
                <a:cs typeface="Calibri"/>
                <a:sym typeface="Calibri"/>
              </a:rPr>
              <a:t>RCM notification not intended to grant exemption to previously existing RCM liability</a:t>
            </a:r>
          </a:p>
          <a:p>
            <a:pPr marL="400050" marR="0" lvl="0" indent="-285750" algn="l" rtl="0">
              <a:lnSpc>
                <a:spcPct val="100000"/>
              </a:lnSpc>
              <a:spcBef>
                <a:spcPts val="0"/>
              </a:spcBef>
              <a:spcAft>
                <a:spcPts val="0"/>
              </a:spcAft>
              <a:buClr>
                <a:schemeClr val="dk1"/>
              </a:buClr>
              <a:buSzPts val="1800"/>
              <a:buFont typeface="Arial" panose="020B0604020202020204" pitchFamily="34" charset="0"/>
              <a:buChar char="•"/>
            </a:pPr>
            <a:r>
              <a:rPr lang="en-US" sz="1800" dirty="0">
                <a:solidFill>
                  <a:schemeClr val="dk1"/>
                </a:solidFill>
                <a:ea typeface="Calibri"/>
                <a:cs typeface="Calibri"/>
                <a:sym typeface="Calibri"/>
              </a:rPr>
              <a:t>Harmonious Interpretation</a:t>
            </a:r>
          </a:p>
        </p:txBody>
      </p:sp>
      <p:sp>
        <p:nvSpPr>
          <p:cNvPr id="23" name="TextBox 22">
            <a:extLst>
              <a:ext uri="{FF2B5EF4-FFF2-40B4-BE49-F238E27FC236}">
                <a16:creationId xmlns:a16="http://schemas.microsoft.com/office/drawing/2014/main" id="{2C94BC35-ECC7-E65F-DEB6-408BBF2004FB}"/>
              </a:ext>
            </a:extLst>
          </p:cNvPr>
          <p:cNvSpPr txBox="1"/>
          <p:nvPr/>
        </p:nvSpPr>
        <p:spPr>
          <a:xfrm>
            <a:off x="7899671" y="5202180"/>
            <a:ext cx="4172356" cy="1200329"/>
          </a:xfrm>
          <a:prstGeom prst="rect">
            <a:avLst/>
          </a:prstGeom>
          <a:noFill/>
        </p:spPr>
        <p:txBody>
          <a:bodyPr wrap="square">
            <a:spAutoFit/>
          </a:bodyPr>
          <a:lstStyle/>
          <a:p>
            <a:pPr marL="400050" marR="0" lvl="0" indent="-285750" algn="l" rtl="0">
              <a:lnSpc>
                <a:spcPct val="100000"/>
              </a:lnSpc>
              <a:spcBef>
                <a:spcPts val="0"/>
              </a:spcBef>
              <a:spcAft>
                <a:spcPts val="0"/>
              </a:spcAft>
              <a:buClr>
                <a:schemeClr val="dk1"/>
              </a:buClr>
              <a:buSzPts val="1800"/>
              <a:buFont typeface="Arial" panose="020B0604020202020204" pitchFamily="34" charset="0"/>
              <a:buChar char="•"/>
            </a:pPr>
            <a:r>
              <a:rPr lang="en-US" sz="1800" b="0" i="0" u="none" strike="noStrike" cap="none" dirty="0">
                <a:solidFill>
                  <a:schemeClr val="dk1"/>
                </a:solidFill>
                <a:ea typeface="Calibri"/>
                <a:cs typeface="Calibri"/>
                <a:sym typeface="Calibri"/>
              </a:rPr>
              <a:t>Both notification operate together</a:t>
            </a:r>
          </a:p>
          <a:p>
            <a:pPr marL="400050" marR="0" lvl="0" indent="-285750" algn="l" rtl="0">
              <a:lnSpc>
                <a:spcPct val="100000"/>
              </a:lnSpc>
              <a:spcBef>
                <a:spcPts val="0"/>
              </a:spcBef>
              <a:spcAft>
                <a:spcPts val="0"/>
              </a:spcAft>
              <a:buClr>
                <a:schemeClr val="dk1"/>
              </a:buClr>
              <a:buSzPts val="1800"/>
              <a:buFont typeface="Arial" panose="020B0604020202020204" pitchFamily="34" charset="0"/>
              <a:buChar char="•"/>
            </a:pPr>
            <a:r>
              <a:rPr lang="en-US" sz="1800" b="0" i="0" u="none" strike="noStrike" cap="none" dirty="0">
                <a:solidFill>
                  <a:schemeClr val="dk1"/>
                </a:solidFill>
                <a:ea typeface="Calibri"/>
                <a:cs typeface="Calibri"/>
                <a:sym typeface="Calibri"/>
              </a:rPr>
              <a:t>9(4) specific to RE promoters</a:t>
            </a:r>
          </a:p>
          <a:p>
            <a:pPr marL="400050" marR="0" lvl="0" indent="-285750" algn="l" rtl="0">
              <a:lnSpc>
                <a:spcPct val="100000"/>
              </a:lnSpc>
              <a:spcBef>
                <a:spcPts val="0"/>
              </a:spcBef>
              <a:spcAft>
                <a:spcPts val="0"/>
              </a:spcAft>
              <a:buClr>
                <a:schemeClr val="dk1"/>
              </a:buClr>
              <a:buSzPts val="1800"/>
              <a:buFont typeface="Arial" panose="020B0604020202020204" pitchFamily="34" charset="0"/>
              <a:buChar char="•"/>
            </a:pPr>
            <a:r>
              <a:rPr lang="en-US" sz="1800" b="0" i="0" u="none" strike="noStrike" cap="none" dirty="0">
                <a:solidFill>
                  <a:schemeClr val="dk1"/>
                </a:solidFill>
                <a:ea typeface="Calibri"/>
                <a:cs typeface="Calibri"/>
                <a:sym typeface="Calibri"/>
              </a:rPr>
              <a:t>Further this is new entry post the entry in 9(3)</a:t>
            </a:r>
          </a:p>
        </p:txBody>
      </p:sp>
      <p:cxnSp>
        <p:nvCxnSpPr>
          <p:cNvPr id="34" name="Straight Arrow Connector 33">
            <a:extLst>
              <a:ext uri="{FF2B5EF4-FFF2-40B4-BE49-F238E27FC236}">
                <a16:creationId xmlns:a16="http://schemas.microsoft.com/office/drawing/2014/main" id="{BBD2EC11-D3B8-992E-33B6-856BE2E2E012}"/>
              </a:ext>
            </a:extLst>
          </p:cNvPr>
          <p:cNvCxnSpPr>
            <a:stCxn id="16" idx="2"/>
            <a:endCxn id="17" idx="0"/>
          </p:cNvCxnSpPr>
          <p:nvPr/>
        </p:nvCxnSpPr>
        <p:spPr>
          <a:xfrm flipH="1">
            <a:off x="3550596" y="2684834"/>
            <a:ext cx="1647217" cy="4863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84A0A2C4-B64C-2A92-F2DE-C72D64C14734}"/>
              </a:ext>
            </a:extLst>
          </p:cNvPr>
          <p:cNvCxnSpPr>
            <a:cxnSpLocks/>
            <a:stCxn id="16" idx="2"/>
            <a:endCxn id="18" idx="0"/>
          </p:cNvCxnSpPr>
          <p:nvPr/>
        </p:nvCxnSpPr>
        <p:spPr>
          <a:xfrm>
            <a:off x="5197813" y="2684834"/>
            <a:ext cx="2007140" cy="4863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374D3C29-4393-6468-798B-60854418DEBD}"/>
              </a:ext>
            </a:extLst>
          </p:cNvPr>
          <p:cNvCxnSpPr>
            <a:cxnSpLocks/>
            <a:stCxn id="18" idx="2"/>
            <a:endCxn id="20" idx="0"/>
          </p:cNvCxnSpPr>
          <p:nvPr/>
        </p:nvCxnSpPr>
        <p:spPr>
          <a:xfrm>
            <a:off x="7204953" y="3686783"/>
            <a:ext cx="2253574" cy="8468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2A7FF1D-F110-1907-1CD4-F94620D7AC11}"/>
              </a:ext>
            </a:extLst>
          </p:cNvPr>
          <p:cNvCxnSpPr>
            <a:cxnSpLocks/>
            <a:stCxn id="18" idx="2"/>
            <a:endCxn id="19" idx="0"/>
          </p:cNvCxnSpPr>
          <p:nvPr/>
        </p:nvCxnSpPr>
        <p:spPr>
          <a:xfrm flipH="1">
            <a:off x="4848630" y="3686783"/>
            <a:ext cx="2356323" cy="849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D4E98F61-56FC-AAFC-0DDC-40929A5FC2BF}"/>
              </a:ext>
            </a:extLst>
          </p:cNvPr>
          <p:cNvSpPr txBox="1"/>
          <p:nvPr/>
        </p:nvSpPr>
        <p:spPr>
          <a:xfrm>
            <a:off x="6126398" y="4026113"/>
            <a:ext cx="2234119" cy="584775"/>
          </a:xfrm>
          <a:prstGeom prst="rect">
            <a:avLst/>
          </a:prstGeom>
          <a:noFill/>
        </p:spPr>
        <p:txBody>
          <a:bodyPr wrap="square">
            <a:spAutoFit/>
          </a:bodyPr>
          <a:lstStyle/>
          <a:p>
            <a:pPr marL="0" marR="0" lvl="0" indent="0" algn="ctr" rtl="0">
              <a:lnSpc>
                <a:spcPct val="100000"/>
              </a:lnSpc>
              <a:spcBef>
                <a:spcPts val="0"/>
              </a:spcBef>
              <a:spcAft>
                <a:spcPts val="0"/>
              </a:spcAft>
              <a:buClr>
                <a:srgbClr val="000000"/>
              </a:buClr>
              <a:buSzPts val="1900"/>
              <a:buFont typeface="Arial"/>
              <a:buNone/>
            </a:pPr>
            <a:r>
              <a:rPr lang="en-US" sz="1600" b="1" i="0" u="none" strike="noStrike" cap="none" dirty="0">
                <a:solidFill>
                  <a:schemeClr val="dk1"/>
                </a:solidFill>
                <a:latin typeface="+mj-lt"/>
                <a:ea typeface="Calibri"/>
                <a:cs typeface="Calibri"/>
                <a:sym typeface="Calibri"/>
              </a:rPr>
              <a:t>Should you pay tax for supplies u/s 9(3)?</a:t>
            </a:r>
          </a:p>
        </p:txBody>
      </p:sp>
    </p:spTree>
    <p:extLst>
      <p:ext uri="{BB962C8B-B14F-4D97-AF65-F5344CB8AC3E}">
        <p14:creationId xmlns:p14="http://schemas.microsoft.com/office/powerpoint/2010/main" val="36539184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normAutofit/>
          </a:bodyPr>
          <a:lstStyle/>
          <a:p>
            <a:r>
              <a:rPr lang="en-IN" dirty="0"/>
              <a:t>Step 6: </a:t>
            </a:r>
            <a:r>
              <a:rPr lang="en-US" dirty="0"/>
              <a:t>details on </a:t>
            </a:r>
            <a:r>
              <a:rPr lang="en-US" dirty="0">
                <a:solidFill>
                  <a:srgbClr val="FF0000"/>
                </a:solidFill>
              </a:rPr>
              <a:t>Project - FY - GSTIN wise</a:t>
            </a:r>
            <a:endParaRPr lang="en-IN" dirty="0"/>
          </a:p>
        </p:txBody>
      </p:sp>
      <p:sp>
        <p:nvSpPr>
          <p:cNvPr id="3" name="Google Shape;442;g26d260aa30b_0_306">
            <a:extLst>
              <a:ext uri="{FF2B5EF4-FFF2-40B4-BE49-F238E27FC236}">
                <a16:creationId xmlns:a16="http://schemas.microsoft.com/office/drawing/2014/main" id="{5DD09D74-7AB7-E543-DA9A-809A3E8CC652}"/>
              </a:ext>
            </a:extLst>
          </p:cNvPr>
          <p:cNvSpPr/>
          <p:nvPr/>
        </p:nvSpPr>
        <p:spPr>
          <a:xfrm>
            <a:off x="2535508" y="2612718"/>
            <a:ext cx="807600" cy="54300"/>
          </a:xfrm>
          <a:prstGeom prst="roundRect">
            <a:avLst>
              <a:gd name="adj" fmla="val 50000"/>
            </a:avLst>
          </a:prstGeom>
          <a:solidFill>
            <a:srgbClr val="A7291E"/>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ea typeface="Arial"/>
              <a:cs typeface="Arial"/>
              <a:sym typeface="Arial"/>
            </a:endParaRPr>
          </a:p>
        </p:txBody>
      </p:sp>
      <p:grpSp>
        <p:nvGrpSpPr>
          <p:cNvPr id="4" name="Google Shape;443;g26d260aa30b_0_306">
            <a:extLst>
              <a:ext uri="{FF2B5EF4-FFF2-40B4-BE49-F238E27FC236}">
                <a16:creationId xmlns:a16="http://schemas.microsoft.com/office/drawing/2014/main" id="{BD79A1DC-92A2-C452-D80C-F2E3878B3D0D}"/>
              </a:ext>
            </a:extLst>
          </p:cNvPr>
          <p:cNvGrpSpPr/>
          <p:nvPr/>
        </p:nvGrpSpPr>
        <p:grpSpPr>
          <a:xfrm>
            <a:off x="369618" y="2183844"/>
            <a:ext cx="2385396" cy="2451543"/>
            <a:chOff x="571543" y="1957150"/>
            <a:chExt cx="1755000" cy="1663981"/>
          </a:xfrm>
        </p:grpSpPr>
        <p:sp>
          <p:nvSpPr>
            <p:cNvPr id="5" name="Google Shape;444;g26d260aa30b_0_306">
              <a:extLst>
                <a:ext uri="{FF2B5EF4-FFF2-40B4-BE49-F238E27FC236}">
                  <a16:creationId xmlns:a16="http://schemas.microsoft.com/office/drawing/2014/main" id="{793D3535-02E9-639A-8C30-11390606BC49}"/>
                </a:ext>
              </a:extLst>
            </p:cNvPr>
            <p:cNvSpPr/>
            <p:nvPr/>
          </p:nvSpPr>
          <p:spPr>
            <a:xfrm>
              <a:off x="1151886" y="1957150"/>
              <a:ext cx="594300" cy="594300"/>
            </a:xfrm>
            <a:prstGeom prst="ellipse">
              <a:avLst/>
            </a:prstGeom>
            <a:noFill/>
            <a:ln w="38100" cap="flat" cmpd="sng">
              <a:solidFill>
                <a:srgbClr val="A7291E"/>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ea typeface="Arial"/>
                <a:cs typeface="Arial"/>
                <a:sym typeface="Arial"/>
              </a:endParaRPr>
            </a:p>
          </p:txBody>
        </p:sp>
        <p:sp>
          <p:nvSpPr>
            <p:cNvPr id="6" name="Google Shape;445;g26d260aa30b_0_306">
              <a:extLst>
                <a:ext uri="{FF2B5EF4-FFF2-40B4-BE49-F238E27FC236}">
                  <a16:creationId xmlns:a16="http://schemas.microsoft.com/office/drawing/2014/main" id="{51B094F5-3C2C-24E3-0D40-C0D41065F986}"/>
                </a:ext>
              </a:extLst>
            </p:cNvPr>
            <p:cNvSpPr txBox="1"/>
            <p:nvPr/>
          </p:nvSpPr>
          <p:spPr>
            <a:xfrm>
              <a:off x="1194254" y="2055767"/>
              <a:ext cx="523595" cy="270337"/>
            </a:xfrm>
            <a:prstGeom prst="rect">
              <a:avLst/>
            </a:prstGeom>
            <a:noFill/>
            <a:ln>
              <a:noFill/>
            </a:ln>
          </p:spPr>
          <p:txBody>
            <a:bodyPr spcFirstLastPara="1" wrap="square" lIns="121900" tIns="121900" rIns="121900" bIns="121900" anchor="t" anchorCtr="0">
              <a:noAutofit/>
            </a:bodyPr>
            <a:lstStyle/>
            <a:p>
              <a:pPr marL="0" marR="0" lvl="0" indent="0" algn="ctr" rtl="0">
                <a:lnSpc>
                  <a:spcPct val="115000"/>
                </a:lnSpc>
                <a:spcBef>
                  <a:spcPts val="0"/>
                </a:spcBef>
                <a:spcAft>
                  <a:spcPts val="2100"/>
                </a:spcAft>
                <a:buClr>
                  <a:srgbClr val="000000"/>
                </a:buClr>
                <a:buSzPts val="1100"/>
                <a:buFont typeface="Arial"/>
                <a:buNone/>
              </a:pPr>
              <a:r>
                <a:rPr lang="en-IN" sz="1400" b="1" i="0" u="none" strike="noStrike" cap="none" dirty="0">
                  <a:solidFill>
                    <a:srgbClr val="A7291E"/>
                  </a:solidFill>
                  <a:ea typeface="Roboto"/>
                  <a:cs typeface="Roboto"/>
                  <a:sym typeface="Roboto"/>
                </a:rPr>
                <a:t>Year 1</a:t>
              </a:r>
              <a:endParaRPr sz="1400" b="1" i="0" u="none" strike="noStrike" cap="none" dirty="0">
                <a:solidFill>
                  <a:srgbClr val="A7291E"/>
                </a:solidFill>
                <a:ea typeface="Roboto"/>
                <a:cs typeface="Roboto"/>
                <a:sym typeface="Roboto"/>
              </a:endParaRPr>
            </a:p>
          </p:txBody>
        </p:sp>
        <p:sp>
          <p:nvSpPr>
            <p:cNvPr id="7" name="Google Shape;446;g26d260aa30b_0_306">
              <a:extLst>
                <a:ext uri="{FF2B5EF4-FFF2-40B4-BE49-F238E27FC236}">
                  <a16:creationId xmlns:a16="http://schemas.microsoft.com/office/drawing/2014/main" id="{76C8CEB7-D8C4-B4D0-D6BC-F525817C4DEF}"/>
                </a:ext>
              </a:extLst>
            </p:cNvPr>
            <p:cNvSpPr txBox="1"/>
            <p:nvPr/>
          </p:nvSpPr>
          <p:spPr>
            <a:xfrm>
              <a:off x="594488" y="2660925"/>
              <a:ext cx="1709100" cy="446400"/>
            </a:xfrm>
            <a:prstGeom prst="rect">
              <a:avLst/>
            </a:prstGeom>
            <a:noFill/>
            <a:ln>
              <a:noFill/>
            </a:ln>
          </p:spPr>
          <p:txBody>
            <a:bodyPr spcFirstLastPara="1" wrap="square" lIns="121900" tIns="121900" rIns="121900" bIns="121900" anchor="b" anchorCtr="0">
              <a:noAutofit/>
            </a:bodyPr>
            <a:lstStyle/>
            <a:p>
              <a:pPr marL="0" marR="0" lvl="0" indent="0" algn="ctr" rtl="0">
                <a:lnSpc>
                  <a:spcPct val="115000"/>
                </a:lnSpc>
                <a:spcBef>
                  <a:spcPts val="0"/>
                </a:spcBef>
                <a:spcAft>
                  <a:spcPts val="0"/>
                </a:spcAft>
                <a:buClr>
                  <a:srgbClr val="000000"/>
                </a:buClr>
                <a:buSzPts val="1400"/>
                <a:buFont typeface="Arial"/>
                <a:buNone/>
              </a:pPr>
              <a:r>
                <a:rPr lang="en-IN" sz="1400" b="1" i="0" u="none" strike="noStrike" cap="none">
                  <a:solidFill>
                    <a:srgbClr val="A7291E"/>
                  </a:solidFill>
                  <a:ea typeface="Calibri"/>
                  <a:cs typeface="Calibri"/>
                  <a:sym typeface="Calibri"/>
                </a:rPr>
                <a:t>Project Launch</a:t>
              </a:r>
              <a:endParaRPr sz="1400" b="1" i="0" u="none" strike="noStrike" cap="none">
                <a:solidFill>
                  <a:srgbClr val="A7291E"/>
                </a:solidFill>
                <a:ea typeface="Calibri"/>
                <a:cs typeface="Calibri"/>
                <a:sym typeface="Calibri"/>
              </a:endParaRPr>
            </a:p>
            <a:p>
              <a:pPr marL="0" marR="0" lvl="0" indent="0" algn="ctr" rtl="0">
                <a:lnSpc>
                  <a:spcPct val="115000"/>
                </a:lnSpc>
                <a:spcBef>
                  <a:spcPts val="0"/>
                </a:spcBef>
                <a:spcAft>
                  <a:spcPts val="0"/>
                </a:spcAft>
                <a:buClr>
                  <a:srgbClr val="000000"/>
                </a:buClr>
                <a:buSzPts val="1400"/>
                <a:buFont typeface="Arial"/>
                <a:buNone/>
              </a:pPr>
              <a:r>
                <a:rPr lang="en-IN" sz="1400" b="1" i="0" u="none" strike="noStrike" cap="none">
                  <a:solidFill>
                    <a:srgbClr val="A7291E"/>
                  </a:solidFill>
                  <a:ea typeface="Calibri"/>
                  <a:cs typeface="Calibri"/>
                  <a:sym typeface="Calibri"/>
                </a:rPr>
                <a:t>10% flats booked</a:t>
              </a:r>
              <a:endParaRPr sz="1400" b="1" i="0" u="none" strike="noStrike" cap="none">
                <a:solidFill>
                  <a:srgbClr val="A7291E"/>
                </a:solidFill>
                <a:ea typeface="Calibri"/>
                <a:cs typeface="Calibri"/>
                <a:sym typeface="Calibri"/>
              </a:endParaRPr>
            </a:p>
          </p:txBody>
        </p:sp>
        <p:sp>
          <p:nvSpPr>
            <p:cNvPr id="8" name="Google Shape;447;g26d260aa30b_0_306">
              <a:extLst>
                <a:ext uri="{FF2B5EF4-FFF2-40B4-BE49-F238E27FC236}">
                  <a16:creationId xmlns:a16="http://schemas.microsoft.com/office/drawing/2014/main" id="{4D0E83C1-130D-090B-B2A5-956F3A929911}"/>
                </a:ext>
              </a:extLst>
            </p:cNvPr>
            <p:cNvSpPr txBox="1"/>
            <p:nvPr/>
          </p:nvSpPr>
          <p:spPr>
            <a:xfrm>
              <a:off x="571543" y="3117731"/>
              <a:ext cx="1755000" cy="503400"/>
            </a:xfrm>
            <a:prstGeom prst="rect">
              <a:avLst/>
            </a:prstGeom>
            <a:noFill/>
            <a:ln>
              <a:noFill/>
            </a:ln>
          </p:spPr>
          <p:txBody>
            <a:bodyPr spcFirstLastPara="1" wrap="square" lIns="121900" tIns="121900" rIns="121900" bIns="121900" anchor="t" anchorCtr="0">
              <a:noAutofit/>
            </a:bodyPr>
            <a:lstStyle/>
            <a:p>
              <a:pPr marL="0" marR="0" lvl="0" indent="0" algn="ctr" rtl="0">
                <a:lnSpc>
                  <a:spcPct val="115000"/>
                </a:lnSpc>
                <a:spcBef>
                  <a:spcPts val="0"/>
                </a:spcBef>
                <a:spcAft>
                  <a:spcPts val="2100"/>
                </a:spcAft>
                <a:buClr>
                  <a:srgbClr val="000000"/>
                </a:buClr>
                <a:buSzPts val="1400"/>
                <a:buFont typeface="Arial"/>
                <a:buNone/>
              </a:pPr>
              <a:r>
                <a:rPr lang="en-IN" sz="1400" b="0" i="0" u="none" strike="noStrike" cap="none" dirty="0">
                  <a:solidFill>
                    <a:srgbClr val="A7291E"/>
                  </a:solidFill>
                  <a:ea typeface="Calibri"/>
                  <a:cs typeface="Calibri"/>
                  <a:sym typeface="Calibri"/>
                </a:rPr>
                <a:t>80:20 applicable to expenses of Year 1</a:t>
              </a:r>
              <a:endParaRPr sz="1400" b="0" i="0" u="none" strike="noStrike" cap="none" dirty="0">
                <a:solidFill>
                  <a:srgbClr val="A7291E"/>
                </a:solidFill>
                <a:ea typeface="Calibri"/>
                <a:cs typeface="Calibri"/>
                <a:sym typeface="Calibri"/>
              </a:endParaRPr>
            </a:p>
          </p:txBody>
        </p:sp>
      </p:grpSp>
      <p:grpSp>
        <p:nvGrpSpPr>
          <p:cNvPr id="9" name="Google Shape;448;g26d260aa30b_0_306">
            <a:extLst>
              <a:ext uri="{FF2B5EF4-FFF2-40B4-BE49-F238E27FC236}">
                <a16:creationId xmlns:a16="http://schemas.microsoft.com/office/drawing/2014/main" id="{02FAFC66-3F73-C76A-3DDE-4AB6EF4C62EF}"/>
              </a:ext>
            </a:extLst>
          </p:cNvPr>
          <p:cNvGrpSpPr/>
          <p:nvPr/>
        </p:nvGrpSpPr>
        <p:grpSpPr>
          <a:xfrm>
            <a:off x="3261833" y="2183844"/>
            <a:ext cx="2323011" cy="2796290"/>
            <a:chOff x="2699423" y="1957150"/>
            <a:chExt cx="1709102" cy="1897977"/>
          </a:xfrm>
        </p:grpSpPr>
        <p:sp>
          <p:nvSpPr>
            <p:cNvPr id="11" name="Google Shape;449;g26d260aa30b_0_306">
              <a:extLst>
                <a:ext uri="{FF2B5EF4-FFF2-40B4-BE49-F238E27FC236}">
                  <a16:creationId xmlns:a16="http://schemas.microsoft.com/office/drawing/2014/main" id="{FDB36EDE-B555-44B3-F295-E48677C38B6B}"/>
                </a:ext>
              </a:extLst>
            </p:cNvPr>
            <p:cNvSpPr/>
            <p:nvPr/>
          </p:nvSpPr>
          <p:spPr>
            <a:xfrm>
              <a:off x="3256823" y="1957150"/>
              <a:ext cx="594300" cy="594300"/>
            </a:xfrm>
            <a:prstGeom prst="ellipse">
              <a:avLst/>
            </a:prstGeom>
            <a:noFill/>
            <a:ln w="38100" cap="flat" cmpd="sng">
              <a:solidFill>
                <a:srgbClr val="A7291E"/>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ea typeface="Arial"/>
                <a:cs typeface="Arial"/>
                <a:sym typeface="Arial"/>
              </a:endParaRPr>
            </a:p>
          </p:txBody>
        </p:sp>
        <p:sp>
          <p:nvSpPr>
            <p:cNvPr id="12" name="Google Shape;450;g26d260aa30b_0_306">
              <a:extLst>
                <a:ext uri="{FF2B5EF4-FFF2-40B4-BE49-F238E27FC236}">
                  <a16:creationId xmlns:a16="http://schemas.microsoft.com/office/drawing/2014/main" id="{313DD751-4CC5-6BC1-31B6-79E1A46CDB5F}"/>
                </a:ext>
              </a:extLst>
            </p:cNvPr>
            <p:cNvSpPr txBox="1"/>
            <p:nvPr/>
          </p:nvSpPr>
          <p:spPr>
            <a:xfrm>
              <a:off x="2699425" y="2660925"/>
              <a:ext cx="1709100" cy="446400"/>
            </a:xfrm>
            <a:prstGeom prst="rect">
              <a:avLst/>
            </a:prstGeom>
            <a:noFill/>
            <a:ln>
              <a:noFill/>
            </a:ln>
          </p:spPr>
          <p:txBody>
            <a:bodyPr spcFirstLastPara="1" wrap="square" lIns="121900" tIns="121900" rIns="121900" bIns="121900" anchor="b" anchorCtr="0">
              <a:noAutofit/>
            </a:bodyPr>
            <a:lstStyle/>
            <a:p>
              <a:pPr marL="0" marR="0" lvl="0" indent="0" algn="ctr" rtl="0">
                <a:lnSpc>
                  <a:spcPct val="115000"/>
                </a:lnSpc>
                <a:spcBef>
                  <a:spcPts val="0"/>
                </a:spcBef>
                <a:spcAft>
                  <a:spcPts val="0"/>
                </a:spcAft>
                <a:buClr>
                  <a:srgbClr val="000000"/>
                </a:buClr>
                <a:buSzPts val="1400"/>
                <a:buFont typeface="Arial"/>
                <a:buNone/>
              </a:pPr>
              <a:r>
                <a:rPr lang="en-IN" sz="1400" b="1" i="0" u="none" strike="noStrike" cap="none">
                  <a:solidFill>
                    <a:srgbClr val="A7291E"/>
                  </a:solidFill>
                  <a:ea typeface="Calibri"/>
                  <a:cs typeface="Calibri"/>
                  <a:sym typeface="Calibri"/>
                </a:rPr>
                <a:t>Under construction </a:t>
              </a:r>
              <a:endParaRPr sz="1400" b="1" i="0" u="none" strike="noStrike" cap="none">
                <a:solidFill>
                  <a:srgbClr val="A7291E"/>
                </a:solidFill>
                <a:ea typeface="Calibri"/>
                <a:cs typeface="Calibri"/>
                <a:sym typeface="Calibri"/>
              </a:endParaRPr>
            </a:p>
            <a:p>
              <a:pPr marL="0" marR="0" lvl="0" indent="0" algn="ctr" rtl="0">
                <a:lnSpc>
                  <a:spcPct val="115000"/>
                </a:lnSpc>
                <a:spcBef>
                  <a:spcPts val="0"/>
                </a:spcBef>
                <a:spcAft>
                  <a:spcPts val="0"/>
                </a:spcAft>
                <a:buClr>
                  <a:srgbClr val="000000"/>
                </a:buClr>
                <a:buSzPts val="1400"/>
                <a:buFont typeface="Arial"/>
                <a:buNone/>
              </a:pPr>
              <a:r>
                <a:rPr lang="en-IN" sz="1400" b="1" i="0" u="none" strike="noStrike" cap="none">
                  <a:solidFill>
                    <a:srgbClr val="A7291E"/>
                  </a:solidFill>
                  <a:ea typeface="Calibri"/>
                  <a:cs typeface="Calibri"/>
                  <a:sym typeface="Calibri"/>
                </a:rPr>
                <a:t>40% booked</a:t>
              </a:r>
              <a:endParaRPr sz="1400" b="1" i="0" u="none" strike="noStrike" cap="none">
                <a:solidFill>
                  <a:srgbClr val="A7291E"/>
                </a:solidFill>
                <a:ea typeface="Calibri"/>
                <a:cs typeface="Calibri"/>
                <a:sym typeface="Calibri"/>
              </a:endParaRPr>
            </a:p>
          </p:txBody>
        </p:sp>
        <p:sp>
          <p:nvSpPr>
            <p:cNvPr id="13" name="Google Shape;451;g26d260aa30b_0_306">
              <a:extLst>
                <a:ext uri="{FF2B5EF4-FFF2-40B4-BE49-F238E27FC236}">
                  <a16:creationId xmlns:a16="http://schemas.microsoft.com/office/drawing/2014/main" id="{4716D71C-73EE-7F9E-2805-B3D485FAF338}"/>
                </a:ext>
              </a:extLst>
            </p:cNvPr>
            <p:cNvSpPr txBox="1"/>
            <p:nvPr/>
          </p:nvSpPr>
          <p:spPr>
            <a:xfrm>
              <a:off x="2699423" y="3117727"/>
              <a:ext cx="1709100" cy="737400"/>
            </a:xfrm>
            <a:prstGeom prst="rect">
              <a:avLst/>
            </a:prstGeom>
            <a:noFill/>
            <a:ln>
              <a:noFill/>
            </a:ln>
          </p:spPr>
          <p:txBody>
            <a:bodyPr spcFirstLastPara="1" wrap="square" lIns="121900" tIns="121900" rIns="121900" bIns="121900" anchor="t" anchorCtr="0">
              <a:noAutofit/>
            </a:bodyPr>
            <a:lstStyle/>
            <a:p>
              <a:pPr marL="0" marR="0" lvl="0" indent="0" algn="ctr" rtl="0">
                <a:lnSpc>
                  <a:spcPct val="115000"/>
                </a:lnSpc>
                <a:spcBef>
                  <a:spcPts val="0"/>
                </a:spcBef>
                <a:spcAft>
                  <a:spcPts val="2100"/>
                </a:spcAft>
                <a:buClr>
                  <a:srgbClr val="000000"/>
                </a:buClr>
                <a:buSzPts val="1400"/>
                <a:buFont typeface="Arial"/>
                <a:buNone/>
              </a:pPr>
              <a:r>
                <a:rPr lang="en-IN" sz="1400" b="0" i="0" u="none" strike="noStrike" cap="none">
                  <a:solidFill>
                    <a:srgbClr val="A7291E"/>
                  </a:solidFill>
                  <a:ea typeface="Calibri"/>
                  <a:cs typeface="Calibri"/>
                  <a:sym typeface="Calibri"/>
                </a:rPr>
                <a:t>80:20 applicable to expenses of Year 2</a:t>
              </a:r>
              <a:endParaRPr sz="1400" b="0" i="0" u="none" strike="noStrike" cap="none">
                <a:solidFill>
                  <a:srgbClr val="A7291E"/>
                </a:solidFill>
                <a:ea typeface="Calibri"/>
                <a:cs typeface="Calibri"/>
                <a:sym typeface="Calibri"/>
              </a:endParaRPr>
            </a:p>
          </p:txBody>
        </p:sp>
        <p:sp>
          <p:nvSpPr>
            <p:cNvPr id="14" name="Google Shape;452;g26d260aa30b_0_306">
              <a:extLst>
                <a:ext uri="{FF2B5EF4-FFF2-40B4-BE49-F238E27FC236}">
                  <a16:creationId xmlns:a16="http://schemas.microsoft.com/office/drawing/2014/main" id="{F0F4F7F7-C0FB-E035-93FF-FE3E10D51692}"/>
                </a:ext>
              </a:extLst>
            </p:cNvPr>
            <p:cNvSpPr txBox="1"/>
            <p:nvPr/>
          </p:nvSpPr>
          <p:spPr>
            <a:xfrm>
              <a:off x="3301610" y="2055767"/>
              <a:ext cx="534848" cy="321000"/>
            </a:xfrm>
            <a:prstGeom prst="rect">
              <a:avLst/>
            </a:prstGeom>
            <a:noFill/>
            <a:ln>
              <a:noFill/>
            </a:ln>
          </p:spPr>
          <p:txBody>
            <a:bodyPr spcFirstLastPara="1" wrap="square" lIns="121900" tIns="121900" rIns="121900" bIns="121900" anchor="t" anchorCtr="0">
              <a:noAutofit/>
            </a:bodyPr>
            <a:lstStyle/>
            <a:p>
              <a:pPr marL="0" marR="0" lvl="0" indent="0" algn="ctr" rtl="0">
                <a:lnSpc>
                  <a:spcPct val="115000"/>
                </a:lnSpc>
                <a:spcBef>
                  <a:spcPts val="0"/>
                </a:spcBef>
                <a:spcAft>
                  <a:spcPts val="2100"/>
                </a:spcAft>
                <a:buClr>
                  <a:srgbClr val="000000"/>
                </a:buClr>
                <a:buSzPts val="1100"/>
                <a:buFont typeface="Arial"/>
                <a:buNone/>
              </a:pPr>
              <a:r>
                <a:rPr lang="en-IN" sz="1400" b="1" i="0" u="none" strike="noStrike" cap="none" dirty="0">
                  <a:solidFill>
                    <a:srgbClr val="A7291E"/>
                  </a:solidFill>
                  <a:ea typeface="Roboto"/>
                  <a:cs typeface="Roboto"/>
                  <a:sym typeface="Roboto"/>
                </a:rPr>
                <a:t>Year 2</a:t>
              </a:r>
              <a:endParaRPr sz="1400" b="1" i="0" u="none" strike="noStrike" cap="none" dirty="0">
                <a:solidFill>
                  <a:srgbClr val="A7291E"/>
                </a:solidFill>
                <a:ea typeface="Roboto"/>
                <a:cs typeface="Roboto"/>
                <a:sym typeface="Roboto"/>
              </a:endParaRPr>
            </a:p>
          </p:txBody>
        </p:sp>
      </p:grpSp>
      <p:grpSp>
        <p:nvGrpSpPr>
          <p:cNvPr id="15" name="Google Shape;453;g26d260aa30b_0_306">
            <a:extLst>
              <a:ext uri="{FF2B5EF4-FFF2-40B4-BE49-F238E27FC236}">
                <a16:creationId xmlns:a16="http://schemas.microsoft.com/office/drawing/2014/main" id="{C964D180-16B5-C830-77A2-4AB9527055FF}"/>
              </a:ext>
            </a:extLst>
          </p:cNvPr>
          <p:cNvGrpSpPr/>
          <p:nvPr/>
        </p:nvGrpSpPr>
        <p:grpSpPr>
          <a:xfrm>
            <a:off x="6091670" y="2183845"/>
            <a:ext cx="2323016" cy="2796287"/>
            <a:chOff x="4781408" y="1957150"/>
            <a:chExt cx="1709105" cy="1897975"/>
          </a:xfrm>
        </p:grpSpPr>
        <p:sp>
          <p:nvSpPr>
            <p:cNvPr id="16" name="Google Shape;454;g26d260aa30b_0_306">
              <a:extLst>
                <a:ext uri="{FF2B5EF4-FFF2-40B4-BE49-F238E27FC236}">
                  <a16:creationId xmlns:a16="http://schemas.microsoft.com/office/drawing/2014/main" id="{FF736487-064E-94F7-FE7A-C77C302C51F8}"/>
                </a:ext>
              </a:extLst>
            </p:cNvPr>
            <p:cNvSpPr/>
            <p:nvPr/>
          </p:nvSpPr>
          <p:spPr>
            <a:xfrm>
              <a:off x="5338808" y="1957150"/>
              <a:ext cx="594300" cy="594300"/>
            </a:xfrm>
            <a:prstGeom prst="ellipse">
              <a:avLst/>
            </a:prstGeom>
            <a:noFill/>
            <a:ln w="38100" cap="flat" cmpd="sng">
              <a:solidFill>
                <a:srgbClr val="858585"/>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ea typeface="Arial"/>
                <a:cs typeface="Arial"/>
                <a:sym typeface="Arial"/>
              </a:endParaRPr>
            </a:p>
          </p:txBody>
        </p:sp>
        <p:sp>
          <p:nvSpPr>
            <p:cNvPr id="17" name="Google Shape;455;g26d260aa30b_0_306">
              <a:extLst>
                <a:ext uri="{FF2B5EF4-FFF2-40B4-BE49-F238E27FC236}">
                  <a16:creationId xmlns:a16="http://schemas.microsoft.com/office/drawing/2014/main" id="{1D68CBA3-DAA2-87FD-C736-D00B215FFD67}"/>
                </a:ext>
              </a:extLst>
            </p:cNvPr>
            <p:cNvSpPr txBox="1"/>
            <p:nvPr/>
          </p:nvSpPr>
          <p:spPr>
            <a:xfrm>
              <a:off x="4781413" y="2660925"/>
              <a:ext cx="1709100" cy="446400"/>
            </a:xfrm>
            <a:prstGeom prst="rect">
              <a:avLst/>
            </a:prstGeom>
            <a:noFill/>
            <a:ln>
              <a:noFill/>
            </a:ln>
          </p:spPr>
          <p:txBody>
            <a:bodyPr spcFirstLastPara="1" wrap="square" lIns="121900" tIns="121900" rIns="121900" bIns="121900" anchor="b" anchorCtr="0">
              <a:noAutofit/>
            </a:bodyPr>
            <a:lstStyle/>
            <a:p>
              <a:pPr marL="0" marR="0" lvl="0" indent="0" algn="ctr" rtl="0">
                <a:lnSpc>
                  <a:spcPct val="115000"/>
                </a:lnSpc>
                <a:spcBef>
                  <a:spcPts val="0"/>
                </a:spcBef>
                <a:spcAft>
                  <a:spcPts val="0"/>
                </a:spcAft>
                <a:buClr>
                  <a:srgbClr val="000000"/>
                </a:buClr>
                <a:buSzPts val="1400"/>
                <a:buFont typeface="Arial"/>
                <a:buNone/>
              </a:pPr>
              <a:r>
                <a:rPr lang="en-IN" sz="1400" b="1" i="0" u="none" strike="noStrike" cap="none">
                  <a:solidFill>
                    <a:srgbClr val="858585"/>
                  </a:solidFill>
                  <a:ea typeface="Calibri"/>
                  <a:cs typeface="Calibri"/>
                  <a:sym typeface="Calibri"/>
                </a:rPr>
                <a:t>Upto OC </a:t>
              </a:r>
              <a:endParaRPr sz="1400" b="1" i="0" u="none" strike="noStrike" cap="none">
                <a:solidFill>
                  <a:srgbClr val="858585"/>
                </a:solidFill>
                <a:ea typeface="Calibri"/>
                <a:cs typeface="Calibri"/>
                <a:sym typeface="Calibri"/>
              </a:endParaRPr>
            </a:p>
            <a:p>
              <a:pPr marL="0" marR="0" lvl="0" indent="0" algn="ctr" rtl="0">
                <a:lnSpc>
                  <a:spcPct val="115000"/>
                </a:lnSpc>
                <a:spcBef>
                  <a:spcPts val="0"/>
                </a:spcBef>
                <a:spcAft>
                  <a:spcPts val="0"/>
                </a:spcAft>
                <a:buClr>
                  <a:srgbClr val="000000"/>
                </a:buClr>
                <a:buSzPts val="1400"/>
                <a:buFont typeface="Arial"/>
                <a:buNone/>
              </a:pPr>
              <a:r>
                <a:rPr lang="en-IN" sz="1400" b="1" i="0" u="none" strike="noStrike" cap="none">
                  <a:solidFill>
                    <a:srgbClr val="858585"/>
                  </a:solidFill>
                  <a:ea typeface="Calibri"/>
                  <a:cs typeface="Calibri"/>
                  <a:sym typeface="Calibri"/>
                </a:rPr>
                <a:t>80% booked</a:t>
              </a:r>
              <a:endParaRPr sz="1400" b="1" i="0" u="none" strike="noStrike" cap="none">
                <a:solidFill>
                  <a:srgbClr val="858585"/>
                </a:solidFill>
                <a:ea typeface="Calibri"/>
                <a:cs typeface="Calibri"/>
                <a:sym typeface="Calibri"/>
              </a:endParaRPr>
            </a:p>
          </p:txBody>
        </p:sp>
        <p:sp>
          <p:nvSpPr>
            <p:cNvPr id="18" name="Google Shape;456;g26d260aa30b_0_306">
              <a:extLst>
                <a:ext uri="{FF2B5EF4-FFF2-40B4-BE49-F238E27FC236}">
                  <a16:creationId xmlns:a16="http://schemas.microsoft.com/office/drawing/2014/main" id="{997DC4C5-FBD8-1CDE-1FA1-38839A8BA3FD}"/>
                </a:ext>
              </a:extLst>
            </p:cNvPr>
            <p:cNvSpPr txBox="1"/>
            <p:nvPr/>
          </p:nvSpPr>
          <p:spPr>
            <a:xfrm>
              <a:off x="4781408" y="3117725"/>
              <a:ext cx="1709100" cy="737400"/>
            </a:xfrm>
            <a:prstGeom prst="rect">
              <a:avLst/>
            </a:prstGeom>
            <a:noFill/>
            <a:ln>
              <a:noFill/>
            </a:ln>
          </p:spPr>
          <p:txBody>
            <a:bodyPr spcFirstLastPara="1" wrap="square" lIns="121900" tIns="121900" rIns="121900" bIns="121900" anchor="t" anchorCtr="0">
              <a:noAutofit/>
            </a:bodyPr>
            <a:lstStyle/>
            <a:p>
              <a:pPr marL="0" marR="0" lvl="0" indent="0" algn="ctr" rtl="0">
                <a:lnSpc>
                  <a:spcPct val="115000"/>
                </a:lnSpc>
                <a:spcBef>
                  <a:spcPts val="0"/>
                </a:spcBef>
                <a:spcAft>
                  <a:spcPts val="2100"/>
                </a:spcAft>
                <a:buClr>
                  <a:srgbClr val="000000"/>
                </a:buClr>
                <a:buSzPts val="1400"/>
                <a:buFont typeface="Arial"/>
                <a:buNone/>
              </a:pPr>
              <a:r>
                <a:rPr lang="en-IN" sz="1400" b="0" i="0" u="none" strike="noStrike" cap="none">
                  <a:solidFill>
                    <a:srgbClr val="858585"/>
                  </a:solidFill>
                  <a:ea typeface="Calibri"/>
                  <a:cs typeface="Calibri"/>
                  <a:sym typeface="Calibri"/>
                </a:rPr>
                <a:t>80:20 applicable to expenses of Year 3</a:t>
              </a:r>
              <a:endParaRPr sz="1400" b="0" i="0" u="none" strike="noStrike" cap="none">
                <a:solidFill>
                  <a:srgbClr val="858585"/>
                </a:solidFill>
                <a:ea typeface="Calibri"/>
                <a:cs typeface="Calibri"/>
                <a:sym typeface="Calibri"/>
              </a:endParaRPr>
            </a:p>
          </p:txBody>
        </p:sp>
        <p:sp>
          <p:nvSpPr>
            <p:cNvPr id="19" name="Google Shape;457;g26d260aa30b_0_306">
              <a:extLst>
                <a:ext uri="{FF2B5EF4-FFF2-40B4-BE49-F238E27FC236}">
                  <a16:creationId xmlns:a16="http://schemas.microsoft.com/office/drawing/2014/main" id="{8B992F8E-CDD3-4587-0ED7-ECC3CCEA1471}"/>
                </a:ext>
              </a:extLst>
            </p:cNvPr>
            <p:cNvSpPr txBox="1"/>
            <p:nvPr/>
          </p:nvSpPr>
          <p:spPr>
            <a:xfrm>
              <a:off x="5390285" y="2033537"/>
              <a:ext cx="503927" cy="346701"/>
            </a:xfrm>
            <a:prstGeom prst="rect">
              <a:avLst/>
            </a:prstGeom>
            <a:noFill/>
            <a:ln>
              <a:noFill/>
            </a:ln>
          </p:spPr>
          <p:txBody>
            <a:bodyPr spcFirstLastPara="1" wrap="square" lIns="121900" tIns="121900" rIns="121900" bIns="121900" anchor="t" anchorCtr="0">
              <a:noAutofit/>
            </a:bodyPr>
            <a:lstStyle/>
            <a:p>
              <a:pPr marL="0" marR="0" lvl="0" indent="0" algn="ctr" rtl="0">
                <a:lnSpc>
                  <a:spcPct val="115000"/>
                </a:lnSpc>
                <a:spcBef>
                  <a:spcPts val="0"/>
                </a:spcBef>
                <a:spcAft>
                  <a:spcPts val="2100"/>
                </a:spcAft>
                <a:buClr>
                  <a:srgbClr val="000000"/>
                </a:buClr>
                <a:buSzPts val="1100"/>
                <a:buFont typeface="Arial"/>
                <a:buNone/>
              </a:pPr>
              <a:r>
                <a:rPr lang="en-IN" sz="1400" b="1" i="0" u="none" strike="noStrike" cap="none" dirty="0">
                  <a:solidFill>
                    <a:srgbClr val="858585"/>
                  </a:solidFill>
                  <a:ea typeface="Roboto"/>
                  <a:cs typeface="Roboto"/>
                  <a:sym typeface="Roboto"/>
                </a:rPr>
                <a:t>Year 3</a:t>
              </a:r>
              <a:endParaRPr sz="1400" b="1" i="0" u="none" strike="noStrike" cap="none" dirty="0">
                <a:solidFill>
                  <a:srgbClr val="858585"/>
                </a:solidFill>
                <a:ea typeface="Roboto"/>
                <a:cs typeface="Roboto"/>
                <a:sym typeface="Roboto"/>
              </a:endParaRPr>
            </a:p>
          </p:txBody>
        </p:sp>
      </p:grpSp>
      <p:grpSp>
        <p:nvGrpSpPr>
          <p:cNvPr id="20" name="Google Shape;458;g26d260aa30b_0_306">
            <a:extLst>
              <a:ext uri="{FF2B5EF4-FFF2-40B4-BE49-F238E27FC236}">
                <a16:creationId xmlns:a16="http://schemas.microsoft.com/office/drawing/2014/main" id="{0698E6BA-6714-3095-F55D-1A9BA476217B}"/>
              </a:ext>
            </a:extLst>
          </p:cNvPr>
          <p:cNvGrpSpPr/>
          <p:nvPr/>
        </p:nvGrpSpPr>
        <p:grpSpPr>
          <a:xfrm>
            <a:off x="8922099" y="2183893"/>
            <a:ext cx="2569974" cy="2055938"/>
            <a:chOff x="6863388" y="1957150"/>
            <a:chExt cx="1709100" cy="1150175"/>
          </a:xfrm>
        </p:grpSpPr>
        <p:sp>
          <p:nvSpPr>
            <p:cNvPr id="21" name="Google Shape;459;g26d260aa30b_0_306">
              <a:extLst>
                <a:ext uri="{FF2B5EF4-FFF2-40B4-BE49-F238E27FC236}">
                  <a16:creationId xmlns:a16="http://schemas.microsoft.com/office/drawing/2014/main" id="{97B97B14-23B1-C896-D94E-44891F001A8C}"/>
                </a:ext>
              </a:extLst>
            </p:cNvPr>
            <p:cNvSpPr/>
            <p:nvPr/>
          </p:nvSpPr>
          <p:spPr>
            <a:xfrm>
              <a:off x="7420786" y="1957150"/>
              <a:ext cx="594300" cy="519286"/>
            </a:xfrm>
            <a:prstGeom prst="ellipse">
              <a:avLst/>
            </a:prstGeom>
            <a:noFill/>
            <a:ln w="38100" cap="flat" cmpd="sng">
              <a:solidFill>
                <a:srgbClr val="858585"/>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ea typeface="Arial"/>
                <a:cs typeface="Arial"/>
                <a:sym typeface="Arial"/>
              </a:endParaRPr>
            </a:p>
          </p:txBody>
        </p:sp>
        <p:sp>
          <p:nvSpPr>
            <p:cNvPr id="22" name="Google Shape;460;g26d260aa30b_0_306">
              <a:extLst>
                <a:ext uri="{FF2B5EF4-FFF2-40B4-BE49-F238E27FC236}">
                  <a16:creationId xmlns:a16="http://schemas.microsoft.com/office/drawing/2014/main" id="{B2D49D39-D462-8B8F-5D7F-90D85EE7438F}"/>
                </a:ext>
              </a:extLst>
            </p:cNvPr>
            <p:cNvSpPr txBox="1"/>
            <p:nvPr/>
          </p:nvSpPr>
          <p:spPr>
            <a:xfrm>
              <a:off x="6863388" y="2660925"/>
              <a:ext cx="1709100" cy="446400"/>
            </a:xfrm>
            <a:prstGeom prst="rect">
              <a:avLst/>
            </a:prstGeom>
            <a:noFill/>
            <a:ln>
              <a:noFill/>
            </a:ln>
          </p:spPr>
          <p:txBody>
            <a:bodyPr spcFirstLastPara="1" wrap="square" lIns="121900" tIns="121900" rIns="121900" bIns="121900" anchor="b" anchorCtr="0">
              <a:noAutofit/>
            </a:bodyPr>
            <a:lstStyle/>
            <a:p>
              <a:pPr marL="0" marR="0" lvl="0" indent="0" algn="ctr" rtl="0">
                <a:lnSpc>
                  <a:spcPct val="115000"/>
                </a:lnSpc>
                <a:spcBef>
                  <a:spcPts val="0"/>
                </a:spcBef>
                <a:spcAft>
                  <a:spcPts val="0"/>
                </a:spcAft>
                <a:buClr>
                  <a:srgbClr val="000000"/>
                </a:buClr>
                <a:buSzPts val="1400"/>
                <a:buFont typeface="Arial"/>
                <a:buNone/>
              </a:pPr>
              <a:r>
                <a:rPr lang="en-IN" sz="1400" b="1" i="0" u="none" strike="noStrike" cap="none" dirty="0">
                  <a:solidFill>
                    <a:srgbClr val="858585"/>
                  </a:solidFill>
                  <a:ea typeface="Calibri"/>
                  <a:cs typeface="Calibri"/>
                  <a:sym typeface="Calibri"/>
                </a:rPr>
                <a:t>Post OC </a:t>
              </a:r>
              <a:endParaRPr sz="1400" b="1" i="0" u="none" strike="noStrike" cap="none" dirty="0">
                <a:solidFill>
                  <a:srgbClr val="858585"/>
                </a:solidFill>
                <a:ea typeface="Calibri"/>
                <a:cs typeface="Calibri"/>
                <a:sym typeface="Calibri"/>
              </a:endParaRPr>
            </a:p>
            <a:p>
              <a:pPr marL="0" marR="0" lvl="0" indent="0" algn="ctr" rtl="0">
                <a:lnSpc>
                  <a:spcPct val="115000"/>
                </a:lnSpc>
                <a:spcBef>
                  <a:spcPts val="0"/>
                </a:spcBef>
                <a:spcAft>
                  <a:spcPts val="0"/>
                </a:spcAft>
                <a:buClr>
                  <a:srgbClr val="000000"/>
                </a:buClr>
                <a:buSzPts val="1400"/>
                <a:buFont typeface="Arial"/>
                <a:buNone/>
              </a:pPr>
              <a:r>
                <a:rPr lang="en-IN" sz="1400" b="1" i="0" u="none" strike="noStrike" cap="none" dirty="0">
                  <a:solidFill>
                    <a:srgbClr val="858585"/>
                  </a:solidFill>
                  <a:ea typeface="Calibri"/>
                  <a:cs typeface="Calibri"/>
                  <a:sym typeface="Calibri"/>
                </a:rPr>
                <a:t>80:20 Rule – Not Applicable</a:t>
              </a:r>
              <a:endParaRPr sz="1400" b="1" i="0" u="none" strike="noStrike" cap="none" dirty="0">
                <a:solidFill>
                  <a:srgbClr val="858585"/>
                </a:solidFill>
                <a:ea typeface="Calibri"/>
                <a:cs typeface="Calibri"/>
                <a:sym typeface="Calibri"/>
              </a:endParaRPr>
            </a:p>
          </p:txBody>
        </p:sp>
        <p:sp>
          <p:nvSpPr>
            <p:cNvPr id="23" name="Google Shape;461;g26d260aa30b_0_306">
              <a:extLst>
                <a:ext uri="{FF2B5EF4-FFF2-40B4-BE49-F238E27FC236}">
                  <a16:creationId xmlns:a16="http://schemas.microsoft.com/office/drawing/2014/main" id="{D99F6B93-129D-9A1A-327C-F7C3CFB0A9E2}"/>
                </a:ext>
              </a:extLst>
            </p:cNvPr>
            <p:cNvSpPr txBox="1"/>
            <p:nvPr/>
          </p:nvSpPr>
          <p:spPr>
            <a:xfrm>
              <a:off x="7499535" y="2041540"/>
              <a:ext cx="436800" cy="321000"/>
            </a:xfrm>
            <a:prstGeom prst="rect">
              <a:avLst/>
            </a:prstGeom>
            <a:noFill/>
            <a:ln>
              <a:noFill/>
            </a:ln>
          </p:spPr>
          <p:txBody>
            <a:bodyPr spcFirstLastPara="1" wrap="square" lIns="121900" tIns="121900" rIns="121900" bIns="121900" anchor="t" anchorCtr="0">
              <a:noAutofit/>
            </a:bodyPr>
            <a:lstStyle/>
            <a:p>
              <a:pPr marL="0" marR="0" lvl="0" indent="0" algn="ctr" rtl="0">
                <a:lnSpc>
                  <a:spcPct val="115000"/>
                </a:lnSpc>
                <a:spcBef>
                  <a:spcPts val="0"/>
                </a:spcBef>
                <a:spcAft>
                  <a:spcPts val="2100"/>
                </a:spcAft>
                <a:buClr>
                  <a:srgbClr val="000000"/>
                </a:buClr>
                <a:buSzPts val="1100"/>
                <a:buFont typeface="Arial"/>
                <a:buNone/>
              </a:pPr>
              <a:r>
                <a:rPr lang="en-IN" sz="1400" b="1" i="0" u="none" strike="noStrike" cap="none" dirty="0">
                  <a:solidFill>
                    <a:srgbClr val="858585"/>
                  </a:solidFill>
                  <a:ea typeface="Roboto"/>
                  <a:cs typeface="Roboto"/>
                  <a:sym typeface="Roboto"/>
                </a:rPr>
                <a:t>Year 4</a:t>
              </a:r>
              <a:endParaRPr sz="1400" b="1" i="0" u="none" strike="noStrike" cap="none" dirty="0">
                <a:solidFill>
                  <a:srgbClr val="858585"/>
                </a:solidFill>
                <a:ea typeface="Roboto"/>
                <a:cs typeface="Roboto"/>
                <a:sym typeface="Roboto"/>
              </a:endParaRPr>
            </a:p>
          </p:txBody>
        </p:sp>
      </p:grpSp>
      <p:sp>
        <p:nvSpPr>
          <p:cNvPr id="24" name="Google Shape;462;g26d260aa30b_0_306">
            <a:extLst>
              <a:ext uri="{FF2B5EF4-FFF2-40B4-BE49-F238E27FC236}">
                <a16:creationId xmlns:a16="http://schemas.microsoft.com/office/drawing/2014/main" id="{13DA1C44-A9C1-A3EB-BBAA-57189EE815AC}"/>
              </a:ext>
            </a:extLst>
          </p:cNvPr>
          <p:cNvSpPr/>
          <p:nvPr/>
        </p:nvSpPr>
        <p:spPr>
          <a:xfrm>
            <a:off x="5488091" y="2612718"/>
            <a:ext cx="807600" cy="54300"/>
          </a:xfrm>
          <a:prstGeom prst="roundRect">
            <a:avLst>
              <a:gd name="adj" fmla="val 50000"/>
            </a:avLst>
          </a:prstGeom>
          <a:solidFill>
            <a:srgbClr val="858585"/>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ea typeface="Arial"/>
              <a:cs typeface="Arial"/>
              <a:sym typeface="Arial"/>
            </a:endParaRPr>
          </a:p>
        </p:txBody>
      </p:sp>
      <p:sp>
        <p:nvSpPr>
          <p:cNvPr id="25" name="Google Shape;463;g26d260aa30b_0_306">
            <a:extLst>
              <a:ext uri="{FF2B5EF4-FFF2-40B4-BE49-F238E27FC236}">
                <a16:creationId xmlns:a16="http://schemas.microsoft.com/office/drawing/2014/main" id="{F4C3D8B5-E5AF-1600-B6FD-7A306EAA07BD}"/>
              </a:ext>
            </a:extLst>
          </p:cNvPr>
          <p:cNvSpPr/>
          <p:nvPr/>
        </p:nvSpPr>
        <p:spPr>
          <a:xfrm>
            <a:off x="8318020" y="2612718"/>
            <a:ext cx="807600" cy="54300"/>
          </a:xfrm>
          <a:prstGeom prst="roundRect">
            <a:avLst>
              <a:gd name="adj" fmla="val 50000"/>
            </a:avLst>
          </a:prstGeom>
          <a:solidFill>
            <a:srgbClr val="858585"/>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ea typeface="Arial"/>
              <a:cs typeface="Arial"/>
              <a:sym typeface="Arial"/>
            </a:endParaRPr>
          </a:p>
        </p:txBody>
      </p:sp>
      <p:sp>
        <p:nvSpPr>
          <p:cNvPr id="27" name="TextBox 26">
            <a:extLst>
              <a:ext uri="{FF2B5EF4-FFF2-40B4-BE49-F238E27FC236}">
                <a16:creationId xmlns:a16="http://schemas.microsoft.com/office/drawing/2014/main" id="{7C2A932E-396B-3519-22E2-58546F253CC0}"/>
              </a:ext>
            </a:extLst>
          </p:cNvPr>
          <p:cNvSpPr txBox="1"/>
          <p:nvPr/>
        </p:nvSpPr>
        <p:spPr>
          <a:xfrm>
            <a:off x="496111" y="4995454"/>
            <a:ext cx="10995961" cy="1474250"/>
          </a:xfrm>
          <a:prstGeom prst="rect">
            <a:avLst/>
          </a:prstGeom>
          <a:noFill/>
        </p:spPr>
        <p:txBody>
          <a:bodyPr wrap="square">
            <a:spAutoFit/>
          </a:bodyPr>
          <a:lstStyle/>
          <a:p>
            <a:pPr marL="457200" marR="0" lvl="0" indent="-457200" algn="l" rtl="0">
              <a:lnSpc>
                <a:spcPct val="90000"/>
              </a:lnSpc>
              <a:spcBef>
                <a:spcPts val="1000"/>
              </a:spcBef>
              <a:spcAft>
                <a:spcPts val="0"/>
              </a:spcAft>
              <a:buClr>
                <a:srgbClr val="000000"/>
              </a:buClr>
              <a:buSzPts val="2800"/>
              <a:buFont typeface="Arial"/>
              <a:buChar char="•"/>
            </a:pPr>
            <a:r>
              <a:rPr lang="en-US" b="0" i="0" u="none" strike="noStrike" cap="none" dirty="0">
                <a:solidFill>
                  <a:schemeClr val="tx1"/>
                </a:solidFill>
                <a:ea typeface="Calibri"/>
                <a:cs typeface="Calibri"/>
                <a:sym typeface="Calibri"/>
              </a:rPr>
              <a:t>Non-applicability ‘Post Occupancy’ certificate</a:t>
            </a:r>
            <a:endParaRPr lang="en-US" dirty="0">
              <a:solidFill>
                <a:schemeClr val="tx1"/>
              </a:solidFill>
            </a:endParaRPr>
          </a:p>
          <a:p>
            <a:pPr marL="457200" marR="0" lvl="0" indent="-457200" algn="l" rtl="0">
              <a:lnSpc>
                <a:spcPct val="90000"/>
              </a:lnSpc>
              <a:spcBef>
                <a:spcPts val="1000"/>
              </a:spcBef>
              <a:spcAft>
                <a:spcPts val="0"/>
              </a:spcAft>
              <a:buClr>
                <a:srgbClr val="000000"/>
              </a:buClr>
              <a:buSzPts val="2800"/>
              <a:buFont typeface="Arial"/>
              <a:buChar char="•"/>
            </a:pPr>
            <a:r>
              <a:rPr lang="en-US" b="0" i="0" u="none" strike="noStrike" cap="none" dirty="0">
                <a:solidFill>
                  <a:schemeClr val="tx1"/>
                </a:solidFill>
                <a:ea typeface="Calibri"/>
                <a:cs typeface="Calibri"/>
                <a:sym typeface="Calibri"/>
              </a:rPr>
              <a:t>Calculation of threshold independent for each year and no carry forward of expenses during lifecycle of project</a:t>
            </a:r>
            <a:endParaRPr lang="en-US" dirty="0">
              <a:solidFill>
                <a:schemeClr val="tx1"/>
              </a:solidFill>
              <a:ea typeface="Calibri"/>
              <a:cs typeface="Calibri"/>
              <a:sym typeface="Calibri"/>
            </a:endParaRPr>
          </a:p>
          <a:p>
            <a:pPr marR="0" lvl="0" algn="l" rtl="0">
              <a:lnSpc>
                <a:spcPct val="90000"/>
              </a:lnSpc>
              <a:spcBef>
                <a:spcPts val="1000"/>
              </a:spcBef>
              <a:spcAft>
                <a:spcPts val="0"/>
              </a:spcAft>
              <a:buClr>
                <a:srgbClr val="000000"/>
              </a:buClr>
              <a:buSzPts val="2800"/>
            </a:pPr>
            <a:endParaRPr lang="en-US" b="0" i="0" u="none" strike="noStrike" cap="none" dirty="0">
              <a:solidFill>
                <a:schemeClr val="tx1"/>
              </a:solidFill>
              <a:ea typeface="Calibri"/>
              <a:cs typeface="Calibri"/>
              <a:sym typeface="Calibri"/>
            </a:endParaRPr>
          </a:p>
          <a:p>
            <a:pPr marR="0" lvl="0" algn="l" rtl="0">
              <a:lnSpc>
                <a:spcPct val="90000"/>
              </a:lnSpc>
              <a:spcBef>
                <a:spcPts val="1000"/>
              </a:spcBef>
              <a:spcAft>
                <a:spcPts val="0"/>
              </a:spcAft>
              <a:buClr>
                <a:srgbClr val="000000"/>
              </a:buClr>
              <a:buSzPts val="2800"/>
            </a:pPr>
            <a:r>
              <a:rPr lang="en-US" b="0" i="0" u="none" strike="noStrike" cap="none" dirty="0">
                <a:solidFill>
                  <a:schemeClr val="tx1"/>
                </a:solidFill>
                <a:ea typeface="Calibri"/>
                <a:cs typeface="Calibri"/>
                <a:sym typeface="Calibri"/>
              </a:rPr>
              <a:t>Note: Computation - </a:t>
            </a:r>
            <a:r>
              <a:rPr lang="en-US" b="0" i="0" u="none" strike="noStrike" cap="none" dirty="0" err="1">
                <a:solidFill>
                  <a:schemeClr val="tx1"/>
                </a:solidFill>
                <a:ea typeface="Calibri"/>
                <a:cs typeface="Calibri"/>
                <a:sym typeface="Calibri"/>
              </a:rPr>
              <a:t>Projectwise</a:t>
            </a:r>
            <a:r>
              <a:rPr lang="en-US" b="0" i="0" u="none" strike="noStrike" cap="none" dirty="0">
                <a:solidFill>
                  <a:schemeClr val="tx1"/>
                </a:solidFill>
                <a:ea typeface="Calibri"/>
                <a:cs typeface="Calibri"/>
                <a:sym typeface="Calibri"/>
              </a:rPr>
              <a:t> </a:t>
            </a:r>
            <a:r>
              <a:rPr lang="en-US" b="0" i="0" u="none" strike="noStrike" cap="none" dirty="0" err="1">
                <a:solidFill>
                  <a:schemeClr val="tx1"/>
                </a:solidFill>
                <a:ea typeface="Calibri"/>
                <a:cs typeface="Calibri"/>
                <a:sym typeface="Calibri"/>
              </a:rPr>
              <a:t>Yearwise</a:t>
            </a:r>
            <a:r>
              <a:rPr lang="en-US" b="0" i="0" u="none" strike="noStrike" cap="none" dirty="0">
                <a:solidFill>
                  <a:schemeClr val="tx1"/>
                </a:solidFill>
                <a:ea typeface="Calibri"/>
                <a:cs typeface="Calibri"/>
                <a:sym typeface="Calibri"/>
              </a:rPr>
              <a:t> &amp; NOT Year to Date wise</a:t>
            </a:r>
          </a:p>
        </p:txBody>
      </p:sp>
    </p:spTree>
    <p:extLst>
      <p:ext uri="{BB962C8B-B14F-4D97-AF65-F5344CB8AC3E}">
        <p14:creationId xmlns:p14="http://schemas.microsoft.com/office/powerpoint/2010/main" val="1334892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0D719-D11F-83B9-1A44-5C156A8F90B7}"/>
              </a:ext>
            </a:extLst>
          </p:cNvPr>
          <p:cNvSpPr>
            <a:spLocks noGrp="1"/>
          </p:cNvSpPr>
          <p:nvPr>
            <p:ph type="title"/>
          </p:nvPr>
        </p:nvSpPr>
        <p:spPr/>
        <p:txBody>
          <a:bodyPr anchor="ctr"/>
          <a:lstStyle/>
          <a:p>
            <a:r>
              <a:rPr lang="en-IN" dirty="0"/>
              <a:t>FAQ’s issued by CBIC</a:t>
            </a:r>
          </a:p>
        </p:txBody>
      </p:sp>
      <p:graphicFrame>
        <p:nvGraphicFramePr>
          <p:cNvPr id="8" name="Google Shape;482;p45">
            <a:extLst>
              <a:ext uri="{FF2B5EF4-FFF2-40B4-BE49-F238E27FC236}">
                <a16:creationId xmlns:a16="http://schemas.microsoft.com/office/drawing/2014/main" id="{D278B61A-BCD1-4A68-47FF-B6A0AA84A5A9}"/>
              </a:ext>
            </a:extLst>
          </p:cNvPr>
          <p:cNvGraphicFramePr/>
          <p:nvPr>
            <p:extLst>
              <p:ext uri="{D42A27DB-BD31-4B8C-83A1-F6EECF244321}">
                <p14:modId xmlns:p14="http://schemas.microsoft.com/office/powerpoint/2010/main" val="514588459"/>
              </p:ext>
            </p:extLst>
          </p:nvPr>
        </p:nvGraphicFramePr>
        <p:xfrm>
          <a:off x="491133" y="2070680"/>
          <a:ext cx="11029616" cy="3561635"/>
        </p:xfrm>
        <a:graphic>
          <a:graphicData uri="http://schemas.openxmlformats.org/drawingml/2006/table">
            <a:tbl>
              <a:tblPr>
                <a:noFill/>
              </a:tblPr>
              <a:tblGrid>
                <a:gridCol w="909957">
                  <a:extLst>
                    <a:ext uri="{9D8B030D-6E8A-4147-A177-3AD203B41FA5}">
                      <a16:colId xmlns:a16="http://schemas.microsoft.com/office/drawing/2014/main" val="20000"/>
                    </a:ext>
                  </a:extLst>
                </a:gridCol>
                <a:gridCol w="4145572">
                  <a:extLst>
                    <a:ext uri="{9D8B030D-6E8A-4147-A177-3AD203B41FA5}">
                      <a16:colId xmlns:a16="http://schemas.microsoft.com/office/drawing/2014/main" val="20001"/>
                    </a:ext>
                  </a:extLst>
                </a:gridCol>
                <a:gridCol w="5974087">
                  <a:extLst>
                    <a:ext uri="{9D8B030D-6E8A-4147-A177-3AD203B41FA5}">
                      <a16:colId xmlns:a16="http://schemas.microsoft.com/office/drawing/2014/main" val="20002"/>
                    </a:ext>
                  </a:extLst>
                </a:gridCol>
              </a:tblGrid>
              <a:tr h="3561635">
                <a:tc>
                  <a:txBody>
                    <a:bodyPr/>
                    <a:lstStyle/>
                    <a:p>
                      <a:pPr marL="0" marR="0" lvl="0" indent="0" algn="l" rtl="0">
                        <a:lnSpc>
                          <a:spcPct val="107000"/>
                        </a:lnSpc>
                        <a:spcBef>
                          <a:spcPts val="0"/>
                        </a:spcBef>
                        <a:spcAft>
                          <a:spcPts val="0"/>
                        </a:spcAft>
                        <a:buClr>
                          <a:srgbClr val="000000"/>
                        </a:buClr>
                        <a:buSzPts val="2600"/>
                        <a:buFont typeface="Arial"/>
                        <a:buNone/>
                      </a:pPr>
                      <a:r>
                        <a:rPr lang="en-IN" sz="2400" u="none" strike="noStrike" cap="none" dirty="0">
                          <a:latin typeface="+mn-lt"/>
                          <a:ea typeface="Times New Roman"/>
                          <a:cs typeface="Times New Roman"/>
                          <a:sym typeface="Times New Roman"/>
                        </a:rPr>
                        <a:t>1</a:t>
                      </a:r>
                      <a:r>
                        <a:rPr lang="en-IN" sz="2400" b="0" i="0" u="none" strike="noStrike" cap="none" dirty="0">
                          <a:solidFill>
                            <a:srgbClr val="000000"/>
                          </a:solidFill>
                          <a:latin typeface="+mn-lt"/>
                          <a:ea typeface="Times New Roman"/>
                          <a:cs typeface="Times New Roman"/>
                          <a:sym typeface="Times New Roman"/>
                        </a:rPr>
                        <a:t>.</a:t>
                      </a:r>
                      <a:r>
                        <a:rPr lang="en-IN" sz="2400" b="0" i="0" u="none" strike="noStrike" cap="none" dirty="0">
                          <a:solidFill>
                            <a:srgbClr val="000000"/>
                          </a:solidFill>
                          <a:latin typeface="+mn-lt"/>
                          <a:ea typeface="Arial"/>
                          <a:cs typeface="Arial"/>
                          <a:sym typeface="Arial"/>
                        </a:rPr>
                        <a:t> </a:t>
                      </a:r>
                      <a:r>
                        <a:rPr lang="en-IN" sz="2400" b="0" i="0" u="none" strike="noStrike" cap="none" dirty="0">
                          <a:solidFill>
                            <a:srgbClr val="000000"/>
                          </a:solidFill>
                          <a:latin typeface="+mn-lt"/>
                          <a:ea typeface="Times New Roman"/>
                          <a:cs typeface="Times New Roman"/>
                          <a:sym typeface="Times New Roman"/>
                        </a:rPr>
                        <a:t> </a:t>
                      </a:r>
                      <a:endParaRPr sz="2400" b="0" i="0" u="none" strike="noStrike" cap="none" dirty="0">
                        <a:latin typeface="+mn-lt"/>
                        <a:ea typeface="Arial"/>
                        <a:cs typeface="Arial"/>
                        <a:sym typeface="Arial"/>
                      </a:endParaRP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07000"/>
                        </a:lnSpc>
                        <a:spcBef>
                          <a:spcPts val="0"/>
                        </a:spcBef>
                        <a:spcAft>
                          <a:spcPts val="0"/>
                        </a:spcAft>
                        <a:buClr>
                          <a:srgbClr val="000000"/>
                        </a:buClr>
                        <a:buSzPts val="2600"/>
                        <a:buFont typeface="Arial"/>
                        <a:buNone/>
                      </a:pPr>
                      <a:r>
                        <a:rPr lang="en-IN" sz="2400" b="0" i="0" u="none" strike="noStrike" cap="none" dirty="0">
                          <a:solidFill>
                            <a:srgbClr val="000000"/>
                          </a:solidFill>
                          <a:latin typeface="+mn-lt"/>
                          <a:ea typeface="Times New Roman"/>
                          <a:cs typeface="Times New Roman"/>
                          <a:sym typeface="Times New Roman"/>
                        </a:rPr>
                        <a:t>If value of purchases as prescribed above from registered supplier is less than 80%, what would be the applicable GST rate on such purchases? </a:t>
                      </a:r>
                      <a:endParaRPr sz="2400" b="0" i="0" u="none" strike="noStrike" cap="none" dirty="0">
                        <a:latin typeface="+mn-lt"/>
                        <a:ea typeface="Arial"/>
                        <a:cs typeface="Arial"/>
                        <a:sym typeface="Arial"/>
                      </a:endParaRP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14000"/>
                        </a:lnSpc>
                        <a:spcBef>
                          <a:spcPts val="0"/>
                        </a:spcBef>
                        <a:spcAft>
                          <a:spcPts val="0"/>
                        </a:spcAft>
                        <a:buClr>
                          <a:srgbClr val="000000"/>
                        </a:buClr>
                        <a:buSzPts val="2600"/>
                        <a:buFont typeface="Arial"/>
                        <a:buNone/>
                      </a:pPr>
                      <a:r>
                        <a:rPr lang="en-IN" sz="2400" b="0" i="0" u="none" strike="noStrike" cap="none" dirty="0">
                          <a:solidFill>
                            <a:srgbClr val="000000"/>
                          </a:solidFill>
                          <a:latin typeface="+mn-lt"/>
                          <a:ea typeface="Times New Roman"/>
                          <a:cs typeface="Times New Roman"/>
                          <a:sym typeface="Times New Roman"/>
                        </a:rPr>
                        <a:t>Promoter has to pay GST @ 18% on reverse charge basis on all such inward supplies (to the extent short of 80% of inward supplies from registered supplier) except cement on which tax has to be paid (by the promoter on reverse charge basis) at the applicable rate, which at present is </a:t>
                      </a:r>
                      <a:endParaRPr sz="2400" b="0" i="0" u="none" strike="noStrike" cap="none" dirty="0">
                        <a:latin typeface="+mn-lt"/>
                        <a:ea typeface="Arial"/>
                        <a:cs typeface="Arial"/>
                        <a:sym typeface="Arial"/>
                      </a:endParaRPr>
                    </a:p>
                    <a:p>
                      <a:pPr marL="0" marR="0" lvl="0" indent="0" algn="l" rtl="0">
                        <a:lnSpc>
                          <a:spcPct val="107000"/>
                        </a:lnSpc>
                        <a:spcBef>
                          <a:spcPts val="0"/>
                        </a:spcBef>
                        <a:spcAft>
                          <a:spcPts val="0"/>
                        </a:spcAft>
                        <a:buClr>
                          <a:srgbClr val="000000"/>
                        </a:buClr>
                        <a:buSzPts val="2600"/>
                        <a:buFont typeface="Arial"/>
                        <a:buNone/>
                      </a:pPr>
                      <a:r>
                        <a:rPr lang="en-IN" sz="2400" b="0" i="0" u="none" strike="noStrike" cap="none" dirty="0">
                          <a:solidFill>
                            <a:srgbClr val="000000"/>
                          </a:solidFill>
                          <a:latin typeface="+mn-lt"/>
                          <a:ea typeface="Times New Roman"/>
                          <a:cs typeface="Times New Roman"/>
                          <a:sym typeface="Times New Roman"/>
                        </a:rPr>
                        <a:t>28% (CGST 14% + SGST 14%) </a:t>
                      </a:r>
                      <a:endParaRPr sz="2400" b="0" i="0" u="none" strike="noStrike" cap="none" dirty="0">
                        <a:latin typeface="+mn-lt"/>
                        <a:ea typeface="Arial"/>
                        <a:cs typeface="Arial"/>
                        <a:sym typeface="Arial"/>
                      </a:endParaRP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17022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0D719-D11F-83B9-1A44-5C156A8F90B7}"/>
              </a:ext>
            </a:extLst>
          </p:cNvPr>
          <p:cNvSpPr>
            <a:spLocks noGrp="1"/>
          </p:cNvSpPr>
          <p:nvPr>
            <p:ph type="title"/>
          </p:nvPr>
        </p:nvSpPr>
        <p:spPr/>
        <p:txBody>
          <a:bodyPr anchor="ctr"/>
          <a:lstStyle/>
          <a:p>
            <a:r>
              <a:rPr lang="en-IN" dirty="0"/>
              <a:t>FAQ’s issued by CBIC</a:t>
            </a:r>
          </a:p>
        </p:txBody>
      </p:sp>
      <p:graphicFrame>
        <p:nvGraphicFramePr>
          <p:cNvPr id="8" name="Google Shape;482;p45">
            <a:extLst>
              <a:ext uri="{FF2B5EF4-FFF2-40B4-BE49-F238E27FC236}">
                <a16:creationId xmlns:a16="http://schemas.microsoft.com/office/drawing/2014/main" id="{D278B61A-BCD1-4A68-47FF-B6A0AA84A5A9}"/>
              </a:ext>
            </a:extLst>
          </p:cNvPr>
          <p:cNvGraphicFramePr/>
          <p:nvPr>
            <p:extLst>
              <p:ext uri="{D42A27DB-BD31-4B8C-83A1-F6EECF244321}">
                <p14:modId xmlns:p14="http://schemas.microsoft.com/office/powerpoint/2010/main" val="776009203"/>
              </p:ext>
            </p:extLst>
          </p:nvPr>
        </p:nvGraphicFramePr>
        <p:xfrm>
          <a:off x="491133" y="2070680"/>
          <a:ext cx="11029616" cy="3900673"/>
        </p:xfrm>
        <a:graphic>
          <a:graphicData uri="http://schemas.openxmlformats.org/drawingml/2006/table">
            <a:tbl>
              <a:tblPr>
                <a:noFill/>
              </a:tblPr>
              <a:tblGrid>
                <a:gridCol w="909957">
                  <a:extLst>
                    <a:ext uri="{9D8B030D-6E8A-4147-A177-3AD203B41FA5}">
                      <a16:colId xmlns:a16="http://schemas.microsoft.com/office/drawing/2014/main" val="20000"/>
                    </a:ext>
                  </a:extLst>
                </a:gridCol>
                <a:gridCol w="5281812">
                  <a:extLst>
                    <a:ext uri="{9D8B030D-6E8A-4147-A177-3AD203B41FA5}">
                      <a16:colId xmlns:a16="http://schemas.microsoft.com/office/drawing/2014/main" val="20001"/>
                    </a:ext>
                  </a:extLst>
                </a:gridCol>
                <a:gridCol w="4837847">
                  <a:extLst>
                    <a:ext uri="{9D8B030D-6E8A-4147-A177-3AD203B41FA5}">
                      <a16:colId xmlns:a16="http://schemas.microsoft.com/office/drawing/2014/main" val="20002"/>
                    </a:ext>
                  </a:extLst>
                </a:gridCol>
              </a:tblGrid>
              <a:tr h="3561635">
                <a:tc>
                  <a:txBody>
                    <a:bodyPr/>
                    <a:lstStyle/>
                    <a:p>
                      <a:pPr marL="0" marR="0" lvl="0" indent="0" algn="l" rtl="0">
                        <a:lnSpc>
                          <a:spcPct val="107000"/>
                        </a:lnSpc>
                        <a:spcBef>
                          <a:spcPts val="0"/>
                        </a:spcBef>
                        <a:spcAft>
                          <a:spcPts val="0"/>
                        </a:spcAft>
                        <a:buClr>
                          <a:srgbClr val="000000"/>
                        </a:buClr>
                        <a:buSzPts val="2600"/>
                        <a:buFont typeface="Arial"/>
                        <a:buNone/>
                      </a:pPr>
                      <a:r>
                        <a:rPr lang="en-IN" sz="2400" u="none" strike="noStrike" cap="none" dirty="0">
                          <a:latin typeface="+mn-lt"/>
                          <a:ea typeface="Times New Roman"/>
                          <a:cs typeface="Times New Roman"/>
                          <a:sym typeface="Times New Roman"/>
                        </a:rPr>
                        <a:t>2</a:t>
                      </a:r>
                      <a:r>
                        <a:rPr lang="en-IN" sz="2400" b="0" i="0" u="none" strike="noStrike" cap="none" dirty="0">
                          <a:solidFill>
                            <a:srgbClr val="000000"/>
                          </a:solidFill>
                          <a:latin typeface="+mn-lt"/>
                          <a:ea typeface="Times New Roman"/>
                          <a:cs typeface="Times New Roman"/>
                          <a:sym typeface="Times New Roman"/>
                        </a:rPr>
                        <a:t>.</a:t>
                      </a:r>
                      <a:r>
                        <a:rPr lang="en-IN" sz="2400" b="0" i="0" u="none" strike="noStrike" cap="none" dirty="0">
                          <a:solidFill>
                            <a:srgbClr val="000000"/>
                          </a:solidFill>
                          <a:latin typeface="+mn-lt"/>
                          <a:ea typeface="Arial"/>
                          <a:cs typeface="Arial"/>
                          <a:sym typeface="Arial"/>
                        </a:rPr>
                        <a:t> </a:t>
                      </a:r>
                      <a:r>
                        <a:rPr lang="en-IN" sz="2400" b="0" i="0" u="none" strike="noStrike" cap="none" dirty="0">
                          <a:solidFill>
                            <a:srgbClr val="000000"/>
                          </a:solidFill>
                          <a:latin typeface="+mn-lt"/>
                          <a:ea typeface="Times New Roman"/>
                          <a:cs typeface="Times New Roman"/>
                          <a:sym typeface="Times New Roman"/>
                        </a:rPr>
                        <a:t> </a:t>
                      </a:r>
                      <a:endParaRPr sz="2400" b="0" i="0" u="none" strike="noStrike" cap="none" dirty="0">
                        <a:latin typeface="+mn-lt"/>
                        <a:ea typeface="Arial"/>
                        <a:cs typeface="Arial"/>
                        <a:sym typeface="Arial"/>
                      </a:endParaRP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07000"/>
                        </a:lnSpc>
                        <a:spcBef>
                          <a:spcPts val="0"/>
                        </a:spcBef>
                        <a:spcAft>
                          <a:spcPts val="0"/>
                        </a:spcAft>
                        <a:buClr>
                          <a:srgbClr val="000000"/>
                        </a:buClr>
                        <a:buSzPts val="2600"/>
                        <a:buFont typeface="Arial"/>
                        <a:buNone/>
                      </a:pPr>
                      <a:r>
                        <a:rPr lang="en-US" sz="2400" b="0" i="0" u="none" strike="noStrike" cap="none" dirty="0">
                          <a:solidFill>
                            <a:srgbClr val="000000"/>
                          </a:solidFill>
                          <a:latin typeface="+mn-lt"/>
                          <a:ea typeface="Times New Roman"/>
                          <a:cs typeface="Times New Roman"/>
                          <a:sym typeface="Times New Roman"/>
                        </a:rPr>
                        <a:t>In case of new rate of 5% / 1%, whether the conditions of payment of tax through Cash Ledger, payment of tax under RCM subject to 80% limit, </a:t>
                      </a:r>
                      <a:r>
                        <a:rPr lang="en-US" sz="2400" b="0" i="0" u="none" strike="noStrike" cap="none" dirty="0" err="1">
                          <a:solidFill>
                            <a:srgbClr val="000000"/>
                          </a:solidFill>
                          <a:latin typeface="+mn-lt"/>
                          <a:ea typeface="Times New Roman"/>
                          <a:cs typeface="Times New Roman"/>
                          <a:sym typeface="Times New Roman"/>
                        </a:rPr>
                        <a:t>nonavailing</a:t>
                      </a:r>
                      <a:r>
                        <a:rPr lang="en-US" sz="2400" b="0" i="0" u="none" strike="noStrike" cap="none" dirty="0">
                          <a:solidFill>
                            <a:srgbClr val="000000"/>
                          </a:solidFill>
                          <a:latin typeface="+mn-lt"/>
                          <a:ea typeface="Times New Roman"/>
                          <a:cs typeface="Times New Roman"/>
                          <a:sym typeface="Times New Roman"/>
                        </a:rPr>
                        <a:t> of Input Tax Credit, reversal of credit, maintenance of project wise account, reporting of ITC not availed in corresponding GSTR-3B etc. are required to be complied mandatorily by the Developer ? </a:t>
                      </a: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14000"/>
                        </a:lnSpc>
                        <a:spcBef>
                          <a:spcPts val="0"/>
                        </a:spcBef>
                        <a:spcAft>
                          <a:spcPts val="0"/>
                        </a:spcAft>
                        <a:buClr>
                          <a:srgbClr val="000000"/>
                        </a:buClr>
                        <a:buSzPts val="2600"/>
                        <a:buFont typeface="Arial"/>
                        <a:buNone/>
                      </a:pPr>
                      <a:r>
                        <a:rPr lang="en-US" sz="2400" b="0" i="0" u="none" strike="noStrike" cap="none" dirty="0">
                          <a:solidFill>
                            <a:srgbClr val="000000"/>
                          </a:solidFill>
                          <a:latin typeface="+mn-lt"/>
                          <a:ea typeface="Times New Roman"/>
                          <a:cs typeface="Times New Roman"/>
                          <a:sym typeface="Times New Roman"/>
                        </a:rPr>
                        <a:t>Yes. All the specified conditions against clause (i) to (id) of Sl. No 3 of Notification No. 11/2017CTR are mandatory. </a:t>
                      </a: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016560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0D719-D11F-83B9-1A44-5C156A8F90B7}"/>
              </a:ext>
            </a:extLst>
          </p:cNvPr>
          <p:cNvSpPr>
            <a:spLocks noGrp="1"/>
          </p:cNvSpPr>
          <p:nvPr>
            <p:ph type="title"/>
          </p:nvPr>
        </p:nvSpPr>
        <p:spPr/>
        <p:txBody>
          <a:bodyPr anchor="ctr"/>
          <a:lstStyle/>
          <a:p>
            <a:r>
              <a:rPr lang="en-IN" dirty="0"/>
              <a:t>FAQ’s issued by CBIC</a:t>
            </a:r>
          </a:p>
        </p:txBody>
      </p:sp>
      <p:graphicFrame>
        <p:nvGraphicFramePr>
          <p:cNvPr id="8" name="Google Shape;482;p45">
            <a:extLst>
              <a:ext uri="{FF2B5EF4-FFF2-40B4-BE49-F238E27FC236}">
                <a16:creationId xmlns:a16="http://schemas.microsoft.com/office/drawing/2014/main" id="{D278B61A-BCD1-4A68-47FF-B6A0AA84A5A9}"/>
              </a:ext>
            </a:extLst>
          </p:cNvPr>
          <p:cNvGraphicFramePr/>
          <p:nvPr>
            <p:extLst>
              <p:ext uri="{D42A27DB-BD31-4B8C-83A1-F6EECF244321}">
                <p14:modId xmlns:p14="http://schemas.microsoft.com/office/powerpoint/2010/main" val="3254768235"/>
              </p:ext>
            </p:extLst>
          </p:nvPr>
        </p:nvGraphicFramePr>
        <p:xfrm>
          <a:off x="491133" y="2070680"/>
          <a:ext cx="11029616" cy="4150164"/>
        </p:xfrm>
        <a:graphic>
          <a:graphicData uri="http://schemas.openxmlformats.org/drawingml/2006/table">
            <a:tbl>
              <a:tblPr>
                <a:noFill/>
              </a:tblPr>
              <a:tblGrid>
                <a:gridCol w="909957">
                  <a:extLst>
                    <a:ext uri="{9D8B030D-6E8A-4147-A177-3AD203B41FA5}">
                      <a16:colId xmlns:a16="http://schemas.microsoft.com/office/drawing/2014/main" val="20000"/>
                    </a:ext>
                  </a:extLst>
                </a:gridCol>
                <a:gridCol w="5281812">
                  <a:extLst>
                    <a:ext uri="{9D8B030D-6E8A-4147-A177-3AD203B41FA5}">
                      <a16:colId xmlns:a16="http://schemas.microsoft.com/office/drawing/2014/main" val="20001"/>
                    </a:ext>
                  </a:extLst>
                </a:gridCol>
                <a:gridCol w="4837847">
                  <a:extLst>
                    <a:ext uri="{9D8B030D-6E8A-4147-A177-3AD203B41FA5}">
                      <a16:colId xmlns:a16="http://schemas.microsoft.com/office/drawing/2014/main" val="20002"/>
                    </a:ext>
                  </a:extLst>
                </a:gridCol>
              </a:tblGrid>
              <a:tr h="3561635">
                <a:tc>
                  <a:txBody>
                    <a:bodyPr/>
                    <a:lstStyle/>
                    <a:p>
                      <a:pPr marL="0" marR="0" lvl="0" indent="0" algn="l" rtl="0">
                        <a:lnSpc>
                          <a:spcPct val="107000"/>
                        </a:lnSpc>
                        <a:spcBef>
                          <a:spcPts val="0"/>
                        </a:spcBef>
                        <a:spcAft>
                          <a:spcPts val="0"/>
                        </a:spcAft>
                        <a:buClr>
                          <a:srgbClr val="000000"/>
                        </a:buClr>
                        <a:buSzPts val="2600"/>
                        <a:buFont typeface="Arial"/>
                        <a:buNone/>
                      </a:pPr>
                      <a:r>
                        <a:rPr lang="en-IN" sz="2400" u="none" strike="noStrike" cap="none" dirty="0">
                          <a:latin typeface="+mn-lt"/>
                          <a:ea typeface="Times New Roman"/>
                          <a:cs typeface="Times New Roman"/>
                          <a:sym typeface="Times New Roman"/>
                        </a:rPr>
                        <a:t>4</a:t>
                      </a:r>
                      <a:r>
                        <a:rPr lang="en-IN" sz="2400" b="0" i="0" u="none" strike="noStrike" cap="none" dirty="0">
                          <a:solidFill>
                            <a:srgbClr val="000000"/>
                          </a:solidFill>
                          <a:latin typeface="+mn-lt"/>
                          <a:ea typeface="Arial"/>
                          <a:cs typeface="Arial"/>
                          <a:sym typeface="Arial"/>
                        </a:rPr>
                        <a:t> </a:t>
                      </a:r>
                      <a:r>
                        <a:rPr lang="en-IN" sz="2400" b="0" i="0" u="none" strike="noStrike" cap="none" dirty="0">
                          <a:solidFill>
                            <a:srgbClr val="000000"/>
                          </a:solidFill>
                          <a:latin typeface="+mn-lt"/>
                          <a:ea typeface="Times New Roman"/>
                          <a:cs typeface="Times New Roman"/>
                          <a:sym typeface="Times New Roman"/>
                        </a:rPr>
                        <a:t> </a:t>
                      </a:r>
                      <a:endParaRPr sz="2400" b="0" i="0" u="none" strike="noStrike" cap="none" dirty="0">
                        <a:latin typeface="+mn-lt"/>
                        <a:ea typeface="Arial"/>
                        <a:cs typeface="Arial"/>
                        <a:sym typeface="Arial"/>
                      </a:endParaRP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07000"/>
                        </a:lnSpc>
                        <a:spcBef>
                          <a:spcPts val="0"/>
                        </a:spcBef>
                        <a:spcAft>
                          <a:spcPts val="0"/>
                        </a:spcAft>
                        <a:buClr>
                          <a:srgbClr val="000000"/>
                        </a:buClr>
                        <a:buSzPts val="2600"/>
                        <a:buFont typeface="Arial"/>
                        <a:buNone/>
                      </a:pPr>
                      <a:r>
                        <a:rPr lang="en-US" sz="2400" b="0" i="0" u="none" strike="noStrike" cap="none" dirty="0">
                          <a:solidFill>
                            <a:srgbClr val="000000"/>
                          </a:solidFill>
                          <a:latin typeface="+mn-lt"/>
                          <a:ea typeface="Times New Roman"/>
                          <a:cs typeface="Times New Roman"/>
                          <a:sym typeface="Times New Roman"/>
                        </a:rPr>
                        <a:t>The condition in Notification No. 3/2019 specifies that 80% of inputs and input services should be procured from registered person. What about expenditure such as salaries, wages, etc. These are not supplies under GST [Sl. 1 of Schedule III].  Now, my question is, whether such services will be included under input services for considering 80% criteria? </a:t>
                      </a: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14000"/>
                        </a:lnSpc>
                        <a:spcBef>
                          <a:spcPts val="0"/>
                        </a:spcBef>
                        <a:spcAft>
                          <a:spcPts val="0"/>
                        </a:spcAft>
                        <a:buClr>
                          <a:srgbClr val="000000"/>
                        </a:buClr>
                        <a:buSzPts val="2600"/>
                        <a:buFont typeface="Arial"/>
                        <a:buNone/>
                      </a:pPr>
                      <a:r>
                        <a:rPr lang="en-US" sz="2400" b="0" i="0" u="none" strike="noStrike" cap="none" dirty="0">
                          <a:solidFill>
                            <a:srgbClr val="000000"/>
                          </a:solidFill>
                          <a:latin typeface="+mn-lt"/>
                          <a:ea typeface="Times New Roman"/>
                          <a:cs typeface="Times New Roman"/>
                          <a:sym typeface="Times New Roman"/>
                        </a:rPr>
                        <a:t>Services by an employee to the employer in the course of or in relation to his employment are neither a goods nor a service as per clause 1 of the Schedule III of CGST Act, 2017. Therefore, salaries and wages paid by promoter to his employees will not be relevant for the minimum purchase requirement of 80% . </a:t>
                      </a: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904778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0D719-D11F-83B9-1A44-5C156A8F90B7}"/>
              </a:ext>
            </a:extLst>
          </p:cNvPr>
          <p:cNvSpPr>
            <a:spLocks noGrp="1"/>
          </p:cNvSpPr>
          <p:nvPr>
            <p:ph type="title"/>
          </p:nvPr>
        </p:nvSpPr>
        <p:spPr/>
        <p:txBody>
          <a:bodyPr anchor="ctr"/>
          <a:lstStyle/>
          <a:p>
            <a:r>
              <a:rPr lang="en-IN" dirty="0"/>
              <a:t>FAQ’s issued by CBIC</a:t>
            </a:r>
          </a:p>
        </p:txBody>
      </p:sp>
      <p:graphicFrame>
        <p:nvGraphicFramePr>
          <p:cNvPr id="8" name="Google Shape;482;p45">
            <a:extLst>
              <a:ext uri="{FF2B5EF4-FFF2-40B4-BE49-F238E27FC236}">
                <a16:creationId xmlns:a16="http://schemas.microsoft.com/office/drawing/2014/main" id="{D278B61A-BCD1-4A68-47FF-B6A0AA84A5A9}"/>
              </a:ext>
            </a:extLst>
          </p:cNvPr>
          <p:cNvGraphicFramePr/>
          <p:nvPr>
            <p:extLst>
              <p:ext uri="{D42A27DB-BD31-4B8C-83A1-F6EECF244321}">
                <p14:modId xmlns:p14="http://schemas.microsoft.com/office/powerpoint/2010/main" val="3435265604"/>
              </p:ext>
            </p:extLst>
          </p:nvPr>
        </p:nvGraphicFramePr>
        <p:xfrm>
          <a:off x="491133" y="2070680"/>
          <a:ext cx="11029616" cy="4150164"/>
        </p:xfrm>
        <a:graphic>
          <a:graphicData uri="http://schemas.openxmlformats.org/drawingml/2006/table">
            <a:tbl>
              <a:tblPr>
                <a:noFill/>
              </a:tblPr>
              <a:tblGrid>
                <a:gridCol w="909957">
                  <a:extLst>
                    <a:ext uri="{9D8B030D-6E8A-4147-A177-3AD203B41FA5}">
                      <a16:colId xmlns:a16="http://schemas.microsoft.com/office/drawing/2014/main" val="20000"/>
                    </a:ext>
                  </a:extLst>
                </a:gridCol>
                <a:gridCol w="5281812">
                  <a:extLst>
                    <a:ext uri="{9D8B030D-6E8A-4147-A177-3AD203B41FA5}">
                      <a16:colId xmlns:a16="http://schemas.microsoft.com/office/drawing/2014/main" val="20001"/>
                    </a:ext>
                  </a:extLst>
                </a:gridCol>
                <a:gridCol w="4837847">
                  <a:extLst>
                    <a:ext uri="{9D8B030D-6E8A-4147-A177-3AD203B41FA5}">
                      <a16:colId xmlns:a16="http://schemas.microsoft.com/office/drawing/2014/main" val="20002"/>
                    </a:ext>
                  </a:extLst>
                </a:gridCol>
              </a:tblGrid>
              <a:tr h="3561635">
                <a:tc>
                  <a:txBody>
                    <a:bodyPr/>
                    <a:lstStyle/>
                    <a:p>
                      <a:pPr marL="0" marR="0" lvl="0" indent="0" algn="l" rtl="0">
                        <a:lnSpc>
                          <a:spcPct val="107000"/>
                        </a:lnSpc>
                        <a:spcBef>
                          <a:spcPts val="0"/>
                        </a:spcBef>
                        <a:spcAft>
                          <a:spcPts val="0"/>
                        </a:spcAft>
                        <a:buClr>
                          <a:srgbClr val="000000"/>
                        </a:buClr>
                        <a:buSzPts val="2600"/>
                        <a:buFont typeface="Arial"/>
                        <a:buNone/>
                      </a:pPr>
                      <a:r>
                        <a:rPr lang="en-IN" sz="2400" u="none" strike="noStrike" cap="none" dirty="0">
                          <a:latin typeface="+mn-lt"/>
                          <a:ea typeface="Times New Roman"/>
                          <a:cs typeface="Times New Roman"/>
                          <a:sym typeface="Times New Roman"/>
                        </a:rPr>
                        <a:t>4</a:t>
                      </a:r>
                      <a:r>
                        <a:rPr lang="en-IN" sz="2400" b="0" i="0" u="none" strike="noStrike" cap="none" dirty="0">
                          <a:solidFill>
                            <a:srgbClr val="000000"/>
                          </a:solidFill>
                          <a:latin typeface="+mn-lt"/>
                          <a:ea typeface="Arial"/>
                          <a:cs typeface="Arial"/>
                          <a:sym typeface="Arial"/>
                        </a:rPr>
                        <a:t> </a:t>
                      </a:r>
                      <a:r>
                        <a:rPr lang="en-IN" sz="2400" b="0" i="0" u="none" strike="noStrike" cap="none" dirty="0">
                          <a:solidFill>
                            <a:srgbClr val="000000"/>
                          </a:solidFill>
                          <a:latin typeface="+mn-lt"/>
                          <a:ea typeface="Times New Roman"/>
                          <a:cs typeface="Times New Roman"/>
                          <a:sym typeface="Times New Roman"/>
                        </a:rPr>
                        <a:t> </a:t>
                      </a:r>
                      <a:endParaRPr sz="2400" b="0" i="0" u="none" strike="noStrike" cap="none" dirty="0">
                        <a:latin typeface="+mn-lt"/>
                        <a:ea typeface="Arial"/>
                        <a:cs typeface="Arial"/>
                        <a:sym typeface="Arial"/>
                      </a:endParaRP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07000"/>
                        </a:lnSpc>
                        <a:spcBef>
                          <a:spcPts val="0"/>
                        </a:spcBef>
                        <a:spcAft>
                          <a:spcPts val="0"/>
                        </a:spcAft>
                        <a:buClr>
                          <a:srgbClr val="000000"/>
                        </a:buClr>
                        <a:buSzPts val="2600"/>
                        <a:buFont typeface="Arial"/>
                        <a:buNone/>
                      </a:pPr>
                      <a:r>
                        <a:rPr lang="en-US" sz="2400" b="0" i="0" u="none" strike="noStrike" cap="none" dirty="0">
                          <a:solidFill>
                            <a:srgbClr val="000000"/>
                          </a:solidFill>
                          <a:latin typeface="+mn-lt"/>
                          <a:ea typeface="Times New Roman"/>
                          <a:cs typeface="Times New Roman"/>
                          <a:sym typeface="Times New Roman"/>
                        </a:rPr>
                        <a:t>The condition in Notification No. 3/2019 specifies that 80% of inputs and input services should be procured from registered person. What about expenditure such as salaries, wages, etc. These are not supplies under GST [Sl. 1 of Schedule III].  Now, my question is, whether such services will be included under input services for considering 80% criteria? </a:t>
                      </a: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14000"/>
                        </a:lnSpc>
                        <a:spcBef>
                          <a:spcPts val="0"/>
                        </a:spcBef>
                        <a:spcAft>
                          <a:spcPts val="0"/>
                        </a:spcAft>
                        <a:buClr>
                          <a:srgbClr val="000000"/>
                        </a:buClr>
                        <a:buSzPts val="2600"/>
                        <a:buFont typeface="Arial"/>
                        <a:buNone/>
                      </a:pPr>
                      <a:r>
                        <a:rPr lang="en-US" sz="2400" b="0" i="0" u="none" strike="noStrike" cap="none" dirty="0">
                          <a:solidFill>
                            <a:srgbClr val="000000"/>
                          </a:solidFill>
                          <a:latin typeface="+mn-lt"/>
                          <a:ea typeface="Times New Roman"/>
                          <a:cs typeface="Times New Roman"/>
                          <a:sym typeface="Times New Roman"/>
                        </a:rPr>
                        <a:t>Services by an employee to the employer in the course of or in relation to his employment are neither a goods nor a service as per clause 1 of the Schedule III of CGST Act, 2017. Therefore, salaries and wages paid by promoter to his employees will not be relevant for the minimum purchase requirement of 80% . </a:t>
                      </a: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46961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172B6F-EBC7-5FF2-F1C7-AB53ABDA29E7}"/>
              </a:ext>
            </a:extLst>
          </p:cNvPr>
          <p:cNvSpPr>
            <a:spLocks noGrp="1"/>
          </p:cNvSpPr>
          <p:nvPr>
            <p:ph type="title"/>
          </p:nvPr>
        </p:nvSpPr>
        <p:spPr>
          <a:xfrm>
            <a:off x="642578" y="1033390"/>
            <a:ext cx="5291294" cy="4825409"/>
          </a:xfrm>
        </p:spPr>
        <p:txBody>
          <a:bodyPr anchor="ctr">
            <a:normAutofit/>
          </a:bodyPr>
          <a:lstStyle/>
          <a:p>
            <a:r>
              <a:rPr lang="en-IN" sz="5000" dirty="0"/>
              <a:t>Background</a:t>
            </a:r>
            <a:br>
              <a:rPr lang="en-IN" sz="5000" dirty="0"/>
            </a:br>
            <a:r>
              <a:rPr lang="en-IN" sz="5000" dirty="0"/>
              <a:t>(Transactions)</a:t>
            </a:r>
            <a:endParaRPr lang="en-IN" sz="5000" dirty="0">
              <a:solidFill>
                <a:srgbClr val="FFFFFF"/>
              </a:solidFill>
            </a:endParaRPr>
          </a:p>
        </p:txBody>
      </p:sp>
      <p:sp>
        <p:nvSpPr>
          <p:cNvPr id="12" name="Rectangle 1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4" name="Rectangle 1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0" name="Content Placeholder 2">
            <a:extLst>
              <a:ext uri="{FF2B5EF4-FFF2-40B4-BE49-F238E27FC236}">
                <a16:creationId xmlns:a16="http://schemas.microsoft.com/office/drawing/2014/main" id="{F1959125-6BF9-9208-A432-A1B1AB747E0C}"/>
              </a:ext>
            </a:extLst>
          </p:cNvPr>
          <p:cNvSpPr>
            <a:spLocks noGrp="1"/>
          </p:cNvSpPr>
          <p:nvPr>
            <p:ph idx="1"/>
          </p:nvPr>
        </p:nvSpPr>
        <p:spPr>
          <a:xfrm>
            <a:off x="6755769" y="719848"/>
            <a:ext cx="4855037" cy="5943600"/>
          </a:xfrm>
          <a:ln w="57150">
            <a:noFill/>
          </a:ln>
        </p:spPr>
        <p:txBody>
          <a:bodyPr anchor="ctr">
            <a:noAutofit/>
          </a:bodyPr>
          <a:lstStyle/>
          <a:p>
            <a:pPr>
              <a:lnSpc>
                <a:spcPct val="150000"/>
              </a:lnSpc>
            </a:pPr>
            <a:r>
              <a:rPr lang="en-IN" dirty="0"/>
              <a:t>Sale of Land</a:t>
            </a:r>
          </a:p>
          <a:p>
            <a:pPr>
              <a:lnSpc>
                <a:spcPct val="150000"/>
              </a:lnSpc>
            </a:pPr>
            <a:r>
              <a:rPr lang="en-IN" dirty="0"/>
              <a:t>Sale of Land &amp; building</a:t>
            </a:r>
          </a:p>
          <a:p>
            <a:pPr>
              <a:lnSpc>
                <a:spcPct val="150000"/>
              </a:lnSpc>
            </a:pPr>
            <a:r>
              <a:rPr lang="en-IN" dirty="0"/>
              <a:t>Self Construction</a:t>
            </a:r>
          </a:p>
          <a:p>
            <a:pPr>
              <a:lnSpc>
                <a:spcPct val="150000"/>
              </a:lnSpc>
            </a:pPr>
            <a:r>
              <a:rPr lang="en-IN" dirty="0"/>
              <a:t>Works Contract</a:t>
            </a:r>
          </a:p>
          <a:p>
            <a:pPr>
              <a:lnSpc>
                <a:spcPct val="150000"/>
              </a:lnSpc>
            </a:pPr>
            <a:r>
              <a:rPr lang="en-IN" dirty="0"/>
              <a:t>Plotted Development</a:t>
            </a:r>
          </a:p>
          <a:p>
            <a:pPr>
              <a:lnSpc>
                <a:spcPct val="150000"/>
              </a:lnSpc>
            </a:pPr>
            <a:r>
              <a:rPr lang="en-IN" dirty="0"/>
              <a:t>Joint Development Agreement</a:t>
            </a:r>
          </a:p>
          <a:p>
            <a:pPr>
              <a:lnSpc>
                <a:spcPct val="150000"/>
              </a:lnSpc>
            </a:pPr>
            <a:r>
              <a:rPr lang="en-IN" dirty="0"/>
              <a:t>Illegal Construction</a:t>
            </a:r>
          </a:p>
          <a:p>
            <a:pPr>
              <a:lnSpc>
                <a:spcPct val="150000"/>
              </a:lnSpc>
            </a:pPr>
            <a:r>
              <a:rPr lang="en-IN" dirty="0"/>
              <a:t>Redevelopment</a:t>
            </a:r>
          </a:p>
          <a:p>
            <a:pPr>
              <a:lnSpc>
                <a:spcPct val="150000"/>
              </a:lnSpc>
            </a:pPr>
            <a:r>
              <a:rPr lang="en-IN" dirty="0"/>
              <a:t>Approved Resolution Plan</a:t>
            </a:r>
          </a:p>
        </p:txBody>
      </p:sp>
      <p:sp>
        <p:nvSpPr>
          <p:cNvPr id="5" name="Slide Number Placeholder 4">
            <a:extLst>
              <a:ext uri="{FF2B5EF4-FFF2-40B4-BE49-F238E27FC236}">
                <a16:creationId xmlns:a16="http://schemas.microsoft.com/office/drawing/2014/main" id="{B50D6D63-856D-9947-52EB-A0105FB3ACDE}"/>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59308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
                                            <p:txEl>
                                              <p:pRg st="1" end="1"/>
                                            </p:txEl>
                                          </p:spTgt>
                                        </p:tgtEl>
                                        <p:attrNameLst>
                                          <p:attrName>style.visibility</p:attrName>
                                        </p:attrNameLst>
                                      </p:cBhvr>
                                      <p:to>
                                        <p:strVal val="visible"/>
                                      </p:to>
                                    </p:set>
                                    <p:animEffect transition="in" filter="fade">
                                      <p:cBhvr>
                                        <p:cTn id="10" dur="500"/>
                                        <p:tgtEl>
                                          <p:spTgt spid="2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0">
                                            <p:txEl>
                                              <p:pRg st="2" end="2"/>
                                            </p:txEl>
                                          </p:spTgt>
                                        </p:tgtEl>
                                        <p:attrNameLst>
                                          <p:attrName>style.visibility</p:attrName>
                                        </p:attrNameLst>
                                      </p:cBhvr>
                                      <p:to>
                                        <p:strVal val="visible"/>
                                      </p:to>
                                    </p:set>
                                    <p:animEffect transition="in" filter="fade">
                                      <p:cBhvr>
                                        <p:cTn id="13" dur="500"/>
                                        <p:tgtEl>
                                          <p:spTgt spid="2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0">
                                            <p:txEl>
                                              <p:pRg st="3" end="3"/>
                                            </p:txEl>
                                          </p:spTgt>
                                        </p:tgtEl>
                                        <p:attrNameLst>
                                          <p:attrName>style.visibility</p:attrName>
                                        </p:attrNameLst>
                                      </p:cBhvr>
                                      <p:to>
                                        <p:strVal val="visible"/>
                                      </p:to>
                                    </p:set>
                                    <p:animEffect transition="in" filter="fade">
                                      <p:cBhvr>
                                        <p:cTn id="16" dur="500"/>
                                        <p:tgtEl>
                                          <p:spTgt spid="20">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0">
                                            <p:txEl>
                                              <p:pRg st="4" end="4"/>
                                            </p:txEl>
                                          </p:spTgt>
                                        </p:tgtEl>
                                        <p:attrNameLst>
                                          <p:attrName>style.visibility</p:attrName>
                                        </p:attrNameLst>
                                      </p:cBhvr>
                                      <p:to>
                                        <p:strVal val="visible"/>
                                      </p:to>
                                    </p:set>
                                    <p:animEffect transition="in" filter="fade">
                                      <p:cBhvr>
                                        <p:cTn id="21" dur="500"/>
                                        <p:tgtEl>
                                          <p:spTgt spid="20">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0">
                                            <p:txEl>
                                              <p:pRg st="5" end="5"/>
                                            </p:txEl>
                                          </p:spTgt>
                                        </p:tgtEl>
                                        <p:attrNameLst>
                                          <p:attrName>style.visibility</p:attrName>
                                        </p:attrNameLst>
                                      </p:cBhvr>
                                      <p:to>
                                        <p:strVal val="visible"/>
                                      </p:to>
                                    </p:set>
                                    <p:animEffect transition="in" filter="fade">
                                      <p:cBhvr>
                                        <p:cTn id="24" dur="500"/>
                                        <p:tgtEl>
                                          <p:spTgt spid="20">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20">
                                            <p:txEl>
                                              <p:pRg st="6" end="6"/>
                                            </p:txEl>
                                          </p:spTgt>
                                        </p:tgtEl>
                                        <p:attrNameLst>
                                          <p:attrName>style.visibility</p:attrName>
                                        </p:attrNameLst>
                                      </p:cBhvr>
                                      <p:to>
                                        <p:strVal val="visible"/>
                                      </p:to>
                                    </p:set>
                                    <p:animEffect transition="in" filter="fade">
                                      <p:cBhvr>
                                        <p:cTn id="27" dur="500"/>
                                        <p:tgtEl>
                                          <p:spTgt spid="20">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0">
                                            <p:txEl>
                                              <p:pRg st="7" end="7"/>
                                            </p:txEl>
                                          </p:spTgt>
                                        </p:tgtEl>
                                        <p:attrNameLst>
                                          <p:attrName>style.visibility</p:attrName>
                                        </p:attrNameLst>
                                      </p:cBhvr>
                                      <p:to>
                                        <p:strVal val="visible"/>
                                      </p:to>
                                    </p:set>
                                    <p:animEffect transition="in" filter="fade">
                                      <p:cBhvr>
                                        <p:cTn id="30" dur="500"/>
                                        <p:tgtEl>
                                          <p:spTgt spid="20">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20">
                                            <p:txEl>
                                              <p:pRg st="8" end="8"/>
                                            </p:txEl>
                                          </p:spTgt>
                                        </p:tgtEl>
                                        <p:attrNameLst>
                                          <p:attrName>style.visibility</p:attrName>
                                        </p:attrNameLst>
                                      </p:cBhvr>
                                      <p:to>
                                        <p:strVal val="visible"/>
                                      </p:to>
                                    </p:set>
                                    <p:animEffect transition="in" filter="fade">
                                      <p:cBhvr>
                                        <p:cTn id="33" dur="500"/>
                                        <p:tgtEl>
                                          <p:spTgt spid="2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0D719-D11F-83B9-1A44-5C156A8F90B7}"/>
              </a:ext>
            </a:extLst>
          </p:cNvPr>
          <p:cNvSpPr>
            <a:spLocks noGrp="1"/>
          </p:cNvSpPr>
          <p:nvPr>
            <p:ph type="title"/>
          </p:nvPr>
        </p:nvSpPr>
        <p:spPr/>
        <p:txBody>
          <a:bodyPr anchor="ctr"/>
          <a:lstStyle/>
          <a:p>
            <a:r>
              <a:rPr lang="en-IN" dirty="0"/>
              <a:t>FAQ’s issued by CBIC</a:t>
            </a:r>
          </a:p>
        </p:txBody>
      </p:sp>
      <p:graphicFrame>
        <p:nvGraphicFramePr>
          <p:cNvPr id="8" name="Google Shape;482;p45">
            <a:extLst>
              <a:ext uri="{FF2B5EF4-FFF2-40B4-BE49-F238E27FC236}">
                <a16:creationId xmlns:a16="http://schemas.microsoft.com/office/drawing/2014/main" id="{D278B61A-BCD1-4A68-47FF-B6A0AA84A5A9}"/>
              </a:ext>
            </a:extLst>
          </p:cNvPr>
          <p:cNvGraphicFramePr/>
          <p:nvPr>
            <p:extLst>
              <p:ext uri="{D42A27DB-BD31-4B8C-83A1-F6EECF244321}">
                <p14:modId xmlns:p14="http://schemas.microsoft.com/office/powerpoint/2010/main" val="3804327929"/>
              </p:ext>
            </p:extLst>
          </p:nvPr>
        </p:nvGraphicFramePr>
        <p:xfrm>
          <a:off x="491133" y="2070680"/>
          <a:ext cx="11029616" cy="3900673"/>
        </p:xfrm>
        <a:graphic>
          <a:graphicData uri="http://schemas.openxmlformats.org/drawingml/2006/table">
            <a:tbl>
              <a:tblPr>
                <a:noFill/>
              </a:tblPr>
              <a:tblGrid>
                <a:gridCol w="909957">
                  <a:extLst>
                    <a:ext uri="{9D8B030D-6E8A-4147-A177-3AD203B41FA5}">
                      <a16:colId xmlns:a16="http://schemas.microsoft.com/office/drawing/2014/main" val="20000"/>
                    </a:ext>
                  </a:extLst>
                </a:gridCol>
                <a:gridCol w="5281812">
                  <a:extLst>
                    <a:ext uri="{9D8B030D-6E8A-4147-A177-3AD203B41FA5}">
                      <a16:colId xmlns:a16="http://schemas.microsoft.com/office/drawing/2014/main" val="20001"/>
                    </a:ext>
                  </a:extLst>
                </a:gridCol>
                <a:gridCol w="4837847">
                  <a:extLst>
                    <a:ext uri="{9D8B030D-6E8A-4147-A177-3AD203B41FA5}">
                      <a16:colId xmlns:a16="http://schemas.microsoft.com/office/drawing/2014/main" val="20002"/>
                    </a:ext>
                  </a:extLst>
                </a:gridCol>
              </a:tblGrid>
              <a:tr h="3561635">
                <a:tc>
                  <a:txBody>
                    <a:bodyPr/>
                    <a:lstStyle/>
                    <a:p>
                      <a:pPr marL="0" marR="0" lvl="0" indent="0" algn="l" rtl="0">
                        <a:lnSpc>
                          <a:spcPct val="107000"/>
                        </a:lnSpc>
                        <a:spcBef>
                          <a:spcPts val="0"/>
                        </a:spcBef>
                        <a:spcAft>
                          <a:spcPts val="0"/>
                        </a:spcAft>
                        <a:buClr>
                          <a:srgbClr val="000000"/>
                        </a:buClr>
                        <a:buSzPts val="2600"/>
                        <a:buFont typeface="Arial"/>
                        <a:buNone/>
                      </a:pPr>
                      <a:r>
                        <a:rPr lang="en-IN" sz="2400" u="none" strike="noStrike" cap="none" dirty="0">
                          <a:latin typeface="+mn-lt"/>
                          <a:ea typeface="Times New Roman"/>
                          <a:cs typeface="Times New Roman"/>
                          <a:sym typeface="Times New Roman"/>
                        </a:rPr>
                        <a:t>4</a:t>
                      </a:r>
                      <a:r>
                        <a:rPr lang="en-IN" sz="2400" b="0" i="0" u="none" strike="noStrike" cap="none" dirty="0">
                          <a:solidFill>
                            <a:srgbClr val="000000"/>
                          </a:solidFill>
                          <a:latin typeface="+mn-lt"/>
                          <a:ea typeface="Arial"/>
                          <a:cs typeface="Arial"/>
                          <a:sym typeface="Arial"/>
                        </a:rPr>
                        <a:t> </a:t>
                      </a:r>
                      <a:r>
                        <a:rPr lang="en-IN" sz="2400" b="0" i="0" u="none" strike="noStrike" cap="none" dirty="0">
                          <a:solidFill>
                            <a:srgbClr val="000000"/>
                          </a:solidFill>
                          <a:latin typeface="+mn-lt"/>
                          <a:ea typeface="Times New Roman"/>
                          <a:cs typeface="Times New Roman"/>
                          <a:sym typeface="Times New Roman"/>
                        </a:rPr>
                        <a:t> </a:t>
                      </a:r>
                      <a:endParaRPr sz="2400" b="0" i="0" u="none" strike="noStrike" cap="none" dirty="0">
                        <a:latin typeface="+mn-lt"/>
                        <a:ea typeface="Arial"/>
                        <a:cs typeface="Arial"/>
                        <a:sym typeface="Arial"/>
                      </a:endParaRP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07000"/>
                        </a:lnSpc>
                        <a:spcBef>
                          <a:spcPts val="0"/>
                        </a:spcBef>
                        <a:spcAft>
                          <a:spcPts val="0"/>
                        </a:spcAft>
                        <a:buClr>
                          <a:srgbClr val="000000"/>
                        </a:buClr>
                        <a:buSzPts val="2600"/>
                        <a:buFont typeface="Arial"/>
                        <a:buNone/>
                      </a:pPr>
                      <a:r>
                        <a:rPr lang="en-US" sz="2400" b="0" i="0" u="none" strike="noStrike" cap="none" dirty="0">
                          <a:solidFill>
                            <a:srgbClr val="000000"/>
                          </a:solidFill>
                          <a:latin typeface="+mn-lt"/>
                          <a:ea typeface="Times New Roman"/>
                          <a:cs typeface="Times New Roman"/>
                          <a:sym typeface="Times New Roman"/>
                        </a:rPr>
                        <a:t>In case of a Real Estate Project, comprising of Residential as well as Commercial portion (more than 15%), how is the minimum procurement limit of 80% to be tested, evaluated and complied with where the Project has single RERA Registration and a single GST Registration and it is not practically feasible to get separate registrations due to peculiar nature of building(s)? </a:t>
                      </a: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14000"/>
                        </a:lnSpc>
                        <a:spcBef>
                          <a:spcPts val="0"/>
                        </a:spcBef>
                        <a:spcAft>
                          <a:spcPts val="0"/>
                        </a:spcAft>
                        <a:buClr>
                          <a:srgbClr val="000000"/>
                        </a:buClr>
                        <a:buSzPts val="2600"/>
                        <a:buFont typeface="Arial"/>
                        <a:buNone/>
                      </a:pPr>
                      <a:r>
                        <a:rPr lang="en-US" sz="2400" b="0" i="0" u="none" strike="noStrike" cap="none" dirty="0">
                          <a:solidFill>
                            <a:srgbClr val="000000"/>
                          </a:solidFill>
                          <a:latin typeface="+mn-lt"/>
                          <a:ea typeface="Times New Roman"/>
                          <a:cs typeface="Times New Roman"/>
                          <a:sym typeface="Times New Roman"/>
                        </a:rPr>
                        <a:t>The promoter shall apportion and account for the procurements for residential and commercial portion on the basis of the ratio of the carpet area of the residential and commercial apartments in the project. </a:t>
                      </a: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8991873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0D719-D11F-83B9-1A44-5C156A8F90B7}"/>
              </a:ext>
            </a:extLst>
          </p:cNvPr>
          <p:cNvSpPr>
            <a:spLocks noGrp="1"/>
          </p:cNvSpPr>
          <p:nvPr>
            <p:ph type="title"/>
          </p:nvPr>
        </p:nvSpPr>
        <p:spPr/>
        <p:txBody>
          <a:bodyPr anchor="ctr"/>
          <a:lstStyle/>
          <a:p>
            <a:r>
              <a:rPr lang="en-IN" dirty="0"/>
              <a:t>FAQ’s issued by CBIC</a:t>
            </a:r>
          </a:p>
        </p:txBody>
      </p:sp>
      <p:graphicFrame>
        <p:nvGraphicFramePr>
          <p:cNvPr id="8" name="Google Shape;482;p45">
            <a:extLst>
              <a:ext uri="{FF2B5EF4-FFF2-40B4-BE49-F238E27FC236}">
                <a16:creationId xmlns:a16="http://schemas.microsoft.com/office/drawing/2014/main" id="{D278B61A-BCD1-4A68-47FF-B6A0AA84A5A9}"/>
              </a:ext>
            </a:extLst>
          </p:cNvPr>
          <p:cNvGraphicFramePr/>
          <p:nvPr>
            <p:extLst>
              <p:ext uri="{D42A27DB-BD31-4B8C-83A1-F6EECF244321}">
                <p14:modId xmlns:p14="http://schemas.microsoft.com/office/powerpoint/2010/main" val="3236845121"/>
              </p:ext>
            </p:extLst>
          </p:nvPr>
        </p:nvGraphicFramePr>
        <p:xfrm>
          <a:off x="491133" y="2070680"/>
          <a:ext cx="11029616" cy="2870971"/>
        </p:xfrm>
        <a:graphic>
          <a:graphicData uri="http://schemas.openxmlformats.org/drawingml/2006/table">
            <a:tbl>
              <a:tblPr>
                <a:noFill/>
              </a:tblPr>
              <a:tblGrid>
                <a:gridCol w="909957">
                  <a:extLst>
                    <a:ext uri="{9D8B030D-6E8A-4147-A177-3AD203B41FA5}">
                      <a16:colId xmlns:a16="http://schemas.microsoft.com/office/drawing/2014/main" val="20000"/>
                    </a:ext>
                  </a:extLst>
                </a:gridCol>
                <a:gridCol w="5281812">
                  <a:extLst>
                    <a:ext uri="{9D8B030D-6E8A-4147-A177-3AD203B41FA5}">
                      <a16:colId xmlns:a16="http://schemas.microsoft.com/office/drawing/2014/main" val="20001"/>
                    </a:ext>
                  </a:extLst>
                </a:gridCol>
                <a:gridCol w="4837847">
                  <a:extLst>
                    <a:ext uri="{9D8B030D-6E8A-4147-A177-3AD203B41FA5}">
                      <a16:colId xmlns:a16="http://schemas.microsoft.com/office/drawing/2014/main" val="20002"/>
                    </a:ext>
                  </a:extLst>
                </a:gridCol>
              </a:tblGrid>
              <a:tr h="2870971">
                <a:tc>
                  <a:txBody>
                    <a:bodyPr/>
                    <a:lstStyle/>
                    <a:p>
                      <a:pPr marL="0" marR="0" lvl="0" indent="0" algn="l" rtl="0">
                        <a:lnSpc>
                          <a:spcPct val="107000"/>
                        </a:lnSpc>
                        <a:spcBef>
                          <a:spcPts val="0"/>
                        </a:spcBef>
                        <a:spcAft>
                          <a:spcPts val="0"/>
                        </a:spcAft>
                        <a:buClr>
                          <a:srgbClr val="000000"/>
                        </a:buClr>
                        <a:buSzPts val="2600"/>
                        <a:buFont typeface="Arial"/>
                        <a:buNone/>
                      </a:pPr>
                      <a:r>
                        <a:rPr lang="en-IN" sz="2400" u="none" strike="noStrike" cap="none" dirty="0">
                          <a:latin typeface="+mn-lt"/>
                          <a:ea typeface="Times New Roman"/>
                          <a:cs typeface="Times New Roman"/>
                          <a:sym typeface="Times New Roman"/>
                        </a:rPr>
                        <a:t>4</a:t>
                      </a:r>
                      <a:r>
                        <a:rPr lang="en-IN" sz="2400" b="0" i="0" u="none" strike="noStrike" cap="none" dirty="0">
                          <a:solidFill>
                            <a:srgbClr val="000000"/>
                          </a:solidFill>
                          <a:latin typeface="+mn-lt"/>
                          <a:ea typeface="Arial"/>
                          <a:cs typeface="Arial"/>
                          <a:sym typeface="Arial"/>
                        </a:rPr>
                        <a:t> </a:t>
                      </a:r>
                      <a:r>
                        <a:rPr lang="en-IN" sz="2400" b="0" i="0" u="none" strike="noStrike" cap="none" dirty="0">
                          <a:solidFill>
                            <a:srgbClr val="000000"/>
                          </a:solidFill>
                          <a:latin typeface="+mn-lt"/>
                          <a:ea typeface="Times New Roman"/>
                          <a:cs typeface="Times New Roman"/>
                          <a:sym typeface="Times New Roman"/>
                        </a:rPr>
                        <a:t> </a:t>
                      </a:r>
                      <a:endParaRPr sz="2400" b="0" i="0" u="none" strike="noStrike" cap="none" dirty="0">
                        <a:latin typeface="+mn-lt"/>
                        <a:ea typeface="Arial"/>
                        <a:cs typeface="Arial"/>
                        <a:sym typeface="Arial"/>
                      </a:endParaRP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07000"/>
                        </a:lnSpc>
                        <a:spcBef>
                          <a:spcPts val="0"/>
                        </a:spcBef>
                        <a:spcAft>
                          <a:spcPts val="0"/>
                        </a:spcAft>
                        <a:buClr>
                          <a:srgbClr val="000000"/>
                        </a:buClr>
                        <a:buSzPts val="2600"/>
                        <a:buFont typeface="Arial"/>
                        <a:buNone/>
                      </a:pPr>
                      <a:r>
                        <a:rPr lang="en-US" sz="2400" b="0" i="0" u="none" strike="noStrike" cap="none" dirty="0">
                          <a:solidFill>
                            <a:srgbClr val="000000"/>
                          </a:solidFill>
                          <a:latin typeface="+mn-lt"/>
                          <a:ea typeface="Times New Roman"/>
                          <a:cs typeface="Times New Roman"/>
                          <a:sym typeface="Times New Roman"/>
                        </a:rPr>
                        <a:t>Whether the condition of receiving 80% of inputs and input services from the registered person shall be applicable if the developer opts to continue to pay tax at the old rates of 12%/8%  in respect of an ongoing project? </a:t>
                      </a: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14000"/>
                        </a:lnSpc>
                        <a:spcBef>
                          <a:spcPts val="0"/>
                        </a:spcBef>
                        <a:spcAft>
                          <a:spcPts val="0"/>
                        </a:spcAft>
                        <a:buClr>
                          <a:srgbClr val="000000"/>
                        </a:buClr>
                        <a:buSzPts val="2600"/>
                        <a:buFont typeface="Arial"/>
                        <a:buNone/>
                      </a:pPr>
                      <a:r>
                        <a:rPr lang="en-US" sz="2400" b="0" i="0" u="none" strike="noStrike" cap="none" dirty="0">
                          <a:solidFill>
                            <a:srgbClr val="000000"/>
                          </a:solidFill>
                          <a:latin typeface="+mn-lt"/>
                          <a:ea typeface="Times New Roman"/>
                          <a:cs typeface="Times New Roman"/>
                          <a:sym typeface="Times New Roman"/>
                        </a:rPr>
                        <a:t>No, if the developer opts to continue to pay tax at the old rates of 12%/8%  in respect of an ongoing project, the condition of receiving 80% of inputs and input services from the registered person doesn’t apply. </a:t>
                      </a: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7191574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0D719-D11F-83B9-1A44-5C156A8F90B7}"/>
              </a:ext>
            </a:extLst>
          </p:cNvPr>
          <p:cNvSpPr>
            <a:spLocks noGrp="1"/>
          </p:cNvSpPr>
          <p:nvPr>
            <p:ph type="title"/>
          </p:nvPr>
        </p:nvSpPr>
        <p:spPr/>
        <p:txBody>
          <a:bodyPr anchor="ctr"/>
          <a:lstStyle/>
          <a:p>
            <a:r>
              <a:rPr lang="en-IN" dirty="0"/>
              <a:t>FAQ’s issued by CBIC</a:t>
            </a:r>
          </a:p>
        </p:txBody>
      </p:sp>
      <p:graphicFrame>
        <p:nvGraphicFramePr>
          <p:cNvPr id="8" name="Google Shape;482;p45">
            <a:extLst>
              <a:ext uri="{FF2B5EF4-FFF2-40B4-BE49-F238E27FC236}">
                <a16:creationId xmlns:a16="http://schemas.microsoft.com/office/drawing/2014/main" id="{D278B61A-BCD1-4A68-47FF-B6A0AA84A5A9}"/>
              </a:ext>
            </a:extLst>
          </p:cNvPr>
          <p:cNvGraphicFramePr/>
          <p:nvPr>
            <p:extLst>
              <p:ext uri="{D42A27DB-BD31-4B8C-83A1-F6EECF244321}">
                <p14:modId xmlns:p14="http://schemas.microsoft.com/office/powerpoint/2010/main" val="272726553"/>
              </p:ext>
            </p:extLst>
          </p:nvPr>
        </p:nvGraphicFramePr>
        <p:xfrm>
          <a:off x="491133" y="2070680"/>
          <a:ext cx="11029616" cy="2870971"/>
        </p:xfrm>
        <a:graphic>
          <a:graphicData uri="http://schemas.openxmlformats.org/drawingml/2006/table">
            <a:tbl>
              <a:tblPr>
                <a:noFill/>
              </a:tblPr>
              <a:tblGrid>
                <a:gridCol w="909957">
                  <a:extLst>
                    <a:ext uri="{9D8B030D-6E8A-4147-A177-3AD203B41FA5}">
                      <a16:colId xmlns:a16="http://schemas.microsoft.com/office/drawing/2014/main" val="20000"/>
                    </a:ext>
                  </a:extLst>
                </a:gridCol>
                <a:gridCol w="5281812">
                  <a:extLst>
                    <a:ext uri="{9D8B030D-6E8A-4147-A177-3AD203B41FA5}">
                      <a16:colId xmlns:a16="http://schemas.microsoft.com/office/drawing/2014/main" val="20001"/>
                    </a:ext>
                  </a:extLst>
                </a:gridCol>
                <a:gridCol w="4837847">
                  <a:extLst>
                    <a:ext uri="{9D8B030D-6E8A-4147-A177-3AD203B41FA5}">
                      <a16:colId xmlns:a16="http://schemas.microsoft.com/office/drawing/2014/main" val="20002"/>
                    </a:ext>
                  </a:extLst>
                </a:gridCol>
              </a:tblGrid>
              <a:tr h="2870971">
                <a:tc>
                  <a:txBody>
                    <a:bodyPr/>
                    <a:lstStyle/>
                    <a:p>
                      <a:pPr marL="0" marR="0" lvl="0" indent="0" algn="l" rtl="0">
                        <a:lnSpc>
                          <a:spcPct val="107000"/>
                        </a:lnSpc>
                        <a:spcBef>
                          <a:spcPts val="0"/>
                        </a:spcBef>
                        <a:spcAft>
                          <a:spcPts val="0"/>
                        </a:spcAft>
                        <a:buClr>
                          <a:srgbClr val="000000"/>
                        </a:buClr>
                        <a:buSzPts val="2600"/>
                        <a:buFont typeface="Arial"/>
                        <a:buNone/>
                      </a:pPr>
                      <a:r>
                        <a:rPr lang="en-IN" sz="2400" u="none" strike="noStrike" cap="none" dirty="0">
                          <a:latin typeface="+mn-lt"/>
                          <a:ea typeface="Times New Roman"/>
                          <a:cs typeface="Times New Roman"/>
                          <a:sym typeface="Times New Roman"/>
                        </a:rPr>
                        <a:t>4</a:t>
                      </a:r>
                      <a:r>
                        <a:rPr lang="en-IN" sz="2400" b="0" i="0" u="none" strike="noStrike" cap="none" dirty="0">
                          <a:solidFill>
                            <a:srgbClr val="000000"/>
                          </a:solidFill>
                          <a:latin typeface="+mn-lt"/>
                          <a:ea typeface="Arial"/>
                          <a:cs typeface="Arial"/>
                          <a:sym typeface="Arial"/>
                        </a:rPr>
                        <a:t> </a:t>
                      </a:r>
                      <a:r>
                        <a:rPr lang="en-IN" sz="2400" b="0" i="0" u="none" strike="noStrike" cap="none" dirty="0">
                          <a:solidFill>
                            <a:srgbClr val="000000"/>
                          </a:solidFill>
                          <a:latin typeface="+mn-lt"/>
                          <a:ea typeface="Times New Roman"/>
                          <a:cs typeface="Times New Roman"/>
                          <a:sym typeface="Times New Roman"/>
                        </a:rPr>
                        <a:t> </a:t>
                      </a:r>
                      <a:endParaRPr sz="2400" b="0" i="0" u="none" strike="noStrike" cap="none" dirty="0">
                        <a:latin typeface="+mn-lt"/>
                        <a:ea typeface="Arial"/>
                        <a:cs typeface="Arial"/>
                        <a:sym typeface="Arial"/>
                      </a:endParaRP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07000"/>
                        </a:lnSpc>
                        <a:spcBef>
                          <a:spcPts val="0"/>
                        </a:spcBef>
                        <a:spcAft>
                          <a:spcPts val="0"/>
                        </a:spcAft>
                        <a:buClr>
                          <a:srgbClr val="000000"/>
                        </a:buClr>
                        <a:buSzPts val="2600"/>
                        <a:buFont typeface="Arial"/>
                        <a:buNone/>
                      </a:pPr>
                      <a:r>
                        <a:rPr lang="en-US" sz="2400" b="0" i="0" u="none" strike="noStrike" cap="none" dirty="0">
                          <a:solidFill>
                            <a:srgbClr val="000000"/>
                          </a:solidFill>
                          <a:latin typeface="+mn-lt"/>
                          <a:ea typeface="Times New Roman"/>
                          <a:cs typeface="Times New Roman"/>
                          <a:sym typeface="Times New Roman"/>
                        </a:rPr>
                        <a:t>Whether the condition of receiving 80% of inputs and input services from the registered person shall be applicable if the developer opts to continue to pay tax at the old rates of 12%/8%  in respect of an ongoing project? </a:t>
                      </a: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14000"/>
                        </a:lnSpc>
                        <a:spcBef>
                          <a:spcPts val="0"/>
                        </a:spcBef>
                        <a:spcAft>
                          <a:spcPts val="0"/>
                        </a:spcAft>
                        <a:buClr>
                          <a:srgbClr val="000000"/>
                        </a:buClr>
                        <a:buSzPts val="2600"/>
                        <a:buFont typeface="Arial"/>
                        <a:buNone/>
                      </a:pPr>
                      <a:r>
                        <a:rPr lang="en-US" sz="2400" b="0" i="0" u="none" strike="noStrike" cap="none" dirty="0">
                          <a:solidFill>
                            <a:srgbClr val="000000"/>
                          </a:solidFill>
                          <a:latin typeface="+mn-lt"/>
                          <a:ea typeface="Times New Roman"/>
                          <a:cs typeface="Times New Roman"/>
                          <a:sym typeface="Times New Roman"/>
                        </a:rPr>
                        <a:t>No, if the developer opts to continue to pay tax at the old rates of 12%/8%  in respect of an ongoing project, the condition of receiving 80% of inputs and input services from the registered person doesn’t apply. </a:t>
                      </a: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401360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0D719-D11F-83B9-1A44-5C156A8F90B7}"/>
              </a:ext>
            </a:extLst>
          </p:cNvPr>
          <p:cNvSpPr>
            <a:spLocks noGrp="1"/>
          </p:cNvSpPr>
          <p:nvPr>
            <p:ph type="title"/>
          </p:nvPr>
        </p:nvSpPr>
        <p:spPr/>
        <p:txBody>
          <a:bodyPr anchor="ctr"/>
          <a:lstStyle/>
          <a:p>
            <a:r>
              <a:rPr lang="en-IN" dirty="0"/>
              <a:t>FAQ’s issued by CBIC</a:t>
            </a:r>
          </a:p>
        </p:txBody>
      </p:sp>
      <p:graphicFrame>
        <p:nvGraphicFramePr>
          <p:cNvPr id="8" name="Google Shape;482;p45">
            <a:extLst>
              <a:ext uri="{FF2B5EF4-FFF2-40B4-BE49-F238E27FC236}">
                <a16:creationId xmlns:a16="http://schemas.microsoft.com/office/drawing/2014/main" id="{D278B61A-BCD1-4A68-47FF-B6A0AA84A5A9}"/>
              </a:ext>
            </a:extLst>
          </p:cNvPr>
          <p:cNvGraphicFramePr/>
          <p:nvPr>
            <p:extLst>
              <p:ext uri="{D42A27DB-BD31-4B8C-83A1-F6EECF244321}">
                <p14:modId xmlns:p14="http://schemas.microsoft.com/office/powerpoint/2010/main" val="1477324682"/>
              </p:ext>
            </p:extLst>
          </p:nvPr>
        </p:nvGraphicFramePr>
        <p:xfrm>
          <a:off x="491133" y="2070680"/>
          <a:ext cx="11029616" cy="2870971"/>
        </p:xfrm>
        <a:graphic>
          <a:graphicData uri="http://schemas.openxmlformats.org/drawingml/2006/table">
            <a:tbl>
              <a:tblPr>
                <a:noFill/>
              </a:tblPr>
              <a:tblGrid>
                <a:gridCol w="909957">
                  <a:extLst>
                    <a:ext uri="{9D8B030D-6E8A-4147-A177-3AD203B41FA5}">
                      <a16:colId xmlns:a16="http://schemas.microsoft.com/office/drawing/2014/main" val="20000"/>
                    </a:ext>
                  </a:extLst>
                </a:gridCol>
                <a:gridCol w="5281812">
                  <a:extLst>
                    <a:ext uri="{9D8B030D-6E8A-4147-A177-3AD203B41FA5}">
                      <a16:colId xmlns:a16="http://schemas.microsoft.com/office/drawing/2014/main" val="20001"/>
                    </a:ext>
                  </a:extLst>
                </a:gridCol>
                <a:gridCol w="4837847">
                  <a:extLst>
                    <a:ext uri="{9D8B030D-6E8A-4147-A177-3AD203B41FA5}">
                      <a16:colId xmlns:a16="http://schemas.microsoft.com/office/drawing/2014/main" val="20002"/>
                    </a:ext>
                  </a:extLst>
                </a:gridCol>
              </a:tblGrid>
              <a:tr h="2870971">
                <a:tc>
                  <a:txBody>
                    <a:bodyPr/>
                    <a:lstStyle/>
                    <a:p>
                      <a:pPr marL="0" marR="0" lvl="0" indent="0" algn="l" rtl="0">
                        <a:lnSpc>
                          <a:spcPct val="107000"/>
                        </a:lnSpc>
                        <a:spcBef>
                          <a:spcPts val="0"/>
                        </a:spcBef>
                        <a:spcAft>
                          <a:spcPts val="0"/>
                        </a:spcAft>
                        <a:buClr>
                          <a:srgbClr val="000000"/>
                        </a:buClr>
                        <a:buSzPts val="2600"/>
                        <a:buFont typeface="Arial"/>
                        <a:buNone/>
                      </a:pPr>
                      <a:r>
                        <a:rPr lang="en-IN" sz="2400" u="none" strike="noStrike" cap="none" dirty="0">
                          <a:latin typeface="+mn-lt"/>
                          <a:ea typeface="Times New Roman"/>
                          <a:cs typeface="Times New Roman"/>
                          <a:sym typeface="Times New Roman"/>
                        </a:rPr>
                        <a:t>4</a:t>
                      </a:r>
                      <a:r>
                        <a:rPr lang="en-IN" sz="2400" b="0" i="0" u="none" strike="noStrike" cap="none" dirty="0">
                          <a:solidFill>
                            <a:srgbClr val="000000"/>
                          </a:solidFill>
                          <a:latin typeface="+mn-lt"/>
                          <a:ea typeface="Arial"/>
                          <a:cs typeface="Arial"/>
                          <a:sym typeface="Arial"/>
                        </a:rPr>
                        <a:t> </a:t>
                      </a:r>
                      <a:r>
                        <a:rPr lang="en-IN" sz="2400" b="0" i="0" u="none" strike="noStrike" cap="none" dirty="0">
                          <a:solidFill>
                            <a:srgbClr val="000000"/>
                          </a:solidFill>
                          <a:latin typeface="+mn-lt"/>
                          <a:ea typeface="Times New Roman"/>
                          <a:cs typeface="Times New Roman"/>
                          <a:sym typeface="Times New Roman"/>
                        </a:rPr>
                        <a:t> </a:t>
                      </a:r>
                      <a:endParaRPr sz="2400" b="0" i="0" u="none" strike="noStrike" cap="none" dirty="0">
                        <a:latin typeface="+mn-lt"/>
                        <a:ea typeface="Arial"/>
                        <a:cs typeface="Arial"/>
                        <a:sym typeface="Arial"/>
                      </a:endParaRP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07000"/>
                        </a:lnSpc>
                        <a:spcBef>
                          <a:spcPts val="0"/>
                        </a:spcBef>
                        <a:spcAft>
                          <a:spcPts val="0"/>
                        </a:spcAft>
                        <a:buClr>
                          <a:srgbClr val="000000"/>
                        </a:buClr>
                        <a:buSzPts val="2600"/>
                        <a:buFont typeface="Arial"/>
                        <a:buNone/>
                      </a:pPr>
                      <a:r>
                        <a:rPr lang="en-US" sz="2400" b="0" i="0" u="none" strike="noStrike" cap="none" dirty="0">
                          <a:solidFill>
                            <a:srgbClr val="000000"/>
                          </a:solidFill>
                          <a:latin typeface="+mn-lt"/>
                          <a:ea typeface="Times New Roman"/>
                          <a:cs typeface="Times New Roman"/>
                          <a:sym typeface="Times New Roman"/>
                        </a:rPr>
                        <a:t>Whether the inward supplies of exempted goods / services shall be included in the value of supplies from unregistered persons while calculating 80% threshold? </a:t>
                      </a: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14000"/>
                        </a:lnSpc>
                        <a:spcBef>
                          <a:spcPts val="0"/>
                        </a:spcBef>
                        <a:spcAft>
                          <a:spcPts val="0"/>
                        </a:spcAft>
                        <a:buClr>
                          <a:srgbClr val="000000"/>
                        </a:buClr>
                        <a:buSzPts val="2600"/>
                        <a:buFont typeface="Arial"/>
                        <a:buNone/>
                      </a:pPr>
                      <a:r>
                        <a:rPr lang="en-US" sz="2400" b="0" i="0" u="none" strike="noStrike" cap="none" dirty="0">
                          <a:solidFill>
                            <a:srgbClr val="000000"/>
                          </a:solidFill>
                          <a:latin typeface="+mn-lt"/>
                          <a:ea typeface="Times New Roman"/>
                          <a:cs typeface="Times New Roman"/>
                          <a:sym typeface="Times New Roman"/>
                        </a:rPr>
                        <a:t>Yes. Inward supplies of exempted goods / services shall be included in the value of supplies from unregistered persons while calculating 80% threshold.</a:t>
                      </a: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795158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0D719-D11F-83B9-1A44-5C156A8F90B7}"/>
              </a:ext>
            </a:extLst>
          </p:cNvPr>
          <p:cNvSpPr>
            <a:spLocks noGrp="1"/>
          </p:cNvSpPr>
          <p:nvPr>
            <p:ph type="title"/>
          </p:nvPr>
        </p:nvSpPr>
        <p:spPr/>
        <p:txBody>
          <a:bodyPr anchor="ctr"/>
          <a:lstStyle/>
          <a:p>
            <a:r>
              <a:rPr lang="en-IN" dirty="0"/>
              <a:t>FAQ’s issued by CBIC</a:t>
            </a:r>
          </a:p>
        </p:txBody>
      </p:sp>
      <p:graphicFrame>
        <p:nvGraphicFramePr>
          <p:cNvPr id="8" name="Google Shape;482;p45">
            <a:extLst>
              <a:ext uri="{FF2B5EF4-FFF2-40B4-BE49-F238E27FC236}">
                <a16:creationId xmlns:a16="http://schemas.microsoft.com/office/drawing/2014/main" id="{D278B61A-BCD1-4A68-47FF-B6A0AA84A5A9}"/>
              </a:ext>
            </a:extLst>
          </p:cNvPr>
          <p:cNvGraphicFramePr/>
          <p:nvPr>
            <p:extLst>
              <p:ext uri="{D42A27DB-BD31-4B8C-83A1-F6EECF244321}">
                <p14:modId xmlns:p14="http://schemas.microsoft.com/office/powerpoint/2010/main" val="955712085"/>
              </p:ext>
            </p:extLst>
          </p:nvPr>
        </p:nvGraphicFramePr>
        <p:xfrm>
          <a:off x="491133" y="2070680"/>
          <a:ext cx="11029616" cy="4567105"/>
        </p:xfrm>
        <a:graphic>
          <a:graphicData uri="http://schemas.openxmlformats.org/drawingml/2006/table">
            <a:tbl>
              <a:tblPr>
                <a:noFill/>
              </a:tblPr>
              <a:tblGrid>
                <a:gridCol w="909957">
                  <a:extLst>
                    <a:ext uri="{9D8B030D-6E8A-4147-A177-3AD203B41FA5}">
                      <a16:colId xmlns:a16="http://schemas.microsoft.com/office/drawing/2014/main" val="20000"/>
                    </a:ext>
                  </a:extLst>
                </a:gridCol>
                <a:gridCol w="3550289">
                  <a:extLst>
                    <a:ext uri="{9D8B030D-6E8A-4147-A177-3AD203B41FA5}">
                      <a16:colId xmlns:a16="http://schemas.microsoft.com/office/drawing/2014/main" val="20001"/>
                    </a:ext>
                  </a:extLst>
                </a:gridCol>
                <a:gridCol w="6569370">
                  <a:extLst>
                    <a:ext uri="{9D8B030D-6E8A-4147-A177-3AD203B41FA5}">
                      <a16:colId xmlns:a16="http://schemas.microsoft.com/office/drawing/2014/main" val="20002"/>
                    </a:ext>
                  </a:extLst>
                </a:gridCol>
              </a:tblGrid>
              <a:tr h="2870971">
                <a:tc>
                  <a:txBody>
                    <a:bodyPr/>
                    <a:lstStyle/>
                    <a:p>
                      <a:pPr marL="0" marR="0" lvl="0" indent="0" algn="l" rtl="0">
                        <a:lnSpc>
                          <a:spcPct val="107000"/>
                        </a:lnSpc>
                        <a:spcBef>
                          <a:spcPts val="0"/>
                        </a:spcBef>
                        <a:spcAft>
                          <a:spcPts val="0"/>
                        </a:spcAft>
                        <a:buClr>
                          <a:srgbClr val="000000"/>
                        </a:buClr>
                        <a:buSzPts val="2600"/>
                        <a:buFont typeface="Arial"/>
                        <a:buNone/>
                      </a:pPr>
                      <a:r>
                        <a:rPr lang="en-IN" sz="2400" u="none" strike="noStrike" cap="none" dirty="0">
                          <a:latin typeface="+mn-lt"/>
                          <a:ea typeface="Times New Roman"/>
                          <a:cs typeface="Times New Roman"/>
                          <a:sym typeface="Times New Roman"/>
                        </a:rPr>
                        <a:t>4</a:t>
                      </a:r>
                      <a:r>
                        <a:rPr lang="en-IN" sz="2400" b="0" i="0" u="none" strike="noStrike" cap="none" dirty="0">
                          <a:solidFill>
                            <a:srgbClr val="000000"/>
                          </a:solidFill>
                          <a:latin typeface="+mn-lt"/>
                          <a:ea typeface="Arial"/>
                          <a:cs typeface="Arial"/>
                          <a:sym typeface="Arial"/>
                        </a:rPr>
                        <a:t> </a:t>
                      </a:r>
                      <a:r>
                        <a:rPr lang="en-IN" sz="2400" b="0" i="0" u="none" strike="noStrike" cap="none" dirty="0">
                          <a:solidFill>
                            <a:srgbClr val="000000"/>
                          </a:solidFill>
                          <a:latin typeface="+mn-lt"/>
                          <a:ea typeface="Times New Roman"/>
                          <a:cs typeface="Times New Roman"/>
                          <a:sym typeface="Times New Roman"/>
                        </a:rPr>
                        <a:t> </a:t>
                      </a:r>
                      <a:endParaRPr sz="2400" b="0" i="0" u="none" strike="noStrike" cap="none" dirty="0">
                        <a:latin typeface="+mn-lt"/>
                        <a:ea typeface="Arial"/>
                        <a:cs typeface="Arial"/>
                        <a:sym typeface="Arial"/>
                      </a:endParaRP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07000"/>
                        </a:lnSpc>
                        <a:spcBef>
                          <a:spcPts val="0"/>
                        </a:spcBef>
                        <a:spcAft>
                          <a:spcPts val="0"/>
                        </a:spcAft>
                        <a:buClr>
                          <a:srgbClr val="000000"/>
                        </a:buClr>
                        <a:buSzPts val="2600"/>
                        <a:buFont typeface="Arial"/>
                        <a:buNone/>
                      </a:pPr>
                      <a:r>
                        <a:rPr lang="en-US" sz="2400" b="0" i="0" u="none" strike="noStrike" cap="none" dirty="0">
                          <a:solidFill>
                            <a:srgbClr val="000000"/>
                          </a:solidFill>
                          <a:latin typeface="+mn-lt"/>
                          <a:ea typeface="Times New Roman"/>
                          <a:cs typeface="Times New Roman"/>
                          <a:sym typeface="Times New Roman"/>
                        </a:rPr>
                        <a:t>Whether the purchase of Land from an unregistered person shall be required to be included in the value of Input and Input Services for the purpose of calculation of 80% threshold?</a:t>
                      </a: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14000"/>
                        </a:lnSpc>
                        <a:spcBef>
                          <a:spcPts val="0"/>
                        </a:spcBef>
                        <a:spcAft>
                          <a:spcPts val="0"/>
                        </a:spcAft>
                        <a:buClr>
                          <a:srgbClr val="000000"/>
                        </a:buClr>
                        <a:buSzPts val="2600"/>
                        <a:buFont typeface="Arial"/>
                        <a:buNone/>
                      </a:pPr>
                      <a:r>
                        <a:rPr lang="en-US" sz="2400" b="0" i="0" u="none" strike="noStrike" cap="none" dirty="0">
                          <a:solidFill>
                            <a:srgbClr val="000000"/>
                          </a:solidFill>
                          <a:latin typeface="+mn-lt"/>
                          <a:ea typeface="Times New Roman"/>
                          <a:cs typeface="Times New Roman"/>
                          <a:sym typeface="Times New Roman"/>
                        </a:rPr>
                        <a:t>No. As per Schedule III, Entry No 5, of CGST Act, sale of land is not a supply.  In addition, as per 5th proviso to entries at Sl. No. (i), (</a:t>
                      </a:r>
                      <a:r>
                        <a:rPr lang="en-US" sz="2400" b="0" i="0" u="none" strike="noStrike" cap="none" dirty="0" err="1">
                          <a:solidFill>
                            <a:srgbClr val="000000"/>
                          </a:solidFill>
                          <a:latin typeface="+mn-lt"/>
                          <a:ea typeface="Times New Roman"/>
                          <a:cs typeface="Times New Roman"/>
                          <a:sym typeface="Times New Roman"/>
                        </a:rPr>
                        <a:t>ia</a:t>
                      </a:r>
                      <a:r>
                        <a:rPr lang="en-US" sz="2400" b="0" i="0" u="none" strike="noStrike" cap="none" dirty="0">
                          <a:solidFill>
                            <a:srgbClr val="000000"/>
                          </a:solidFill>
                          <a:latin typeface="+mn-lt"/>
                          <a:ea typeface="Times New Roman"/>
                          <a:cs typeface="Times New Roman"/>
                          <a:sym typeface="Times New Roman"/>
                        </a:rPr>
                        <a:t>), (</a:t>
                      </a:r>
                      <a:r>
                        <a:rPr lang="en-US" sz="2400" b="0" i="0" u="none" strike="noStrike" cap="none" dirty="0" err="1">
                          <a:solidFill>
                            <a:srgbClr val="000000"/>
                          </a:solidFill>
                          <a:latin typeface="+mn-lt"/>
                          <a:ea typeface="Times New Roman"/>
                          <a:cs typeface="Times New Roman"/>
                          <a:sym typeface="Times New Roman"/>
                        </a:rPr>
                        <a:t>ib</a:t>
                      </a:r>
                      <a:r>
                        <a:rPr lang="en-US" sz="2400" b="0" i="0" u="none" strike="noStrike" cap="none" dirty="0">
                          <a:solidFill>
                            <a:srgbClr val="000000"/>
                          </a:solidFill>
                          <a:latin typeface="+mn-lt"/>
                          <a:ea typeface="Times New Roman"/>
                          <a:cs typeface="Times New Roman"/>
                          <a:sym typeface="Times New Roman"/>
                        </a:rPr>
                        <a:t>), </a:t>
                      </a:r>
                    </a:p>
                    <a:p>
                      <a:pPr marL="0" marR="36576" lvl="0" indent="0" algn="just" rtl="0">
                        <a:lnSpc>
                          <a:spcPct val="114000"/>
                        </a:lnSpc>
                        <a:spcBef>
                          <a:spcPts val="0"/>
                        </a:spcBef>
                        <a:spcAft>
                          <a:spcPts val="0"/>
                        </a:spcAft>
                        <a:buClr>
                          <a:srgbClr val="000000"/>
                        </a:buClr>
                        <a:buSzPts val="2600"/>
                        <a:buFont typeface="Arial"/>
                        <a:buNone/>
                      </a:pPr>
                      <a:r>
                        <a:rPr lang="en-US" sz="2400" b="0" i="0" u="none" strike="noStrike" cap="none" dirty="0">
                          <a:solidFill>
                            <a:srgbClr val="000000"/>
                          </a:solidFill>
                          <a:latin typeface="+mn-lt"/>
                          <a:ea typeface="Times New Roman"/>
                          <a:cs typeface="Times New Roman"/>
                          <a:sym typeface="Times New Roman"/>
                        </a:rPr>
                        <a:t>(</a:t>
                      </a:r>
                      <a:r>
                        <a:rPr lang="en-US" sz="2400" b="0" i="0" u="none" strike="noStrike" cap="none" dirty="0" err="1">
                          <a:solidFill>
                            <a:srgbClr val="000000"/>
                          </a:solidFill>
                          <a:latin typeface="+mn-lt"/>
                          <a:ea typeface="Times New Roman"/>
                          <a:cs typeface="Times New Roman"/>
                          <a:sym typeface="Times New Roman"/>
                        </a:rPr>
                        <a:t>ic</a:t>
                      </a:r>
                      <a:r>
                        <a:rPr lang="en-US" sz="2400" b="0" i="0" u="none" strike="noStrike" cap="none" dirty="0">
                          <a:solidFill>
                            <a:srgbClr val="000000"/>
                          </a:solidFill>
                          <a:latin typeface="+mn-lt"/>
                          <a:ea typeface="Times New Roman"/>
                          <a:cs typeface="Times New Roman"/>
                          <a:sym typeface="Times New Roman"/>
                        </a:rPr>
                        <a:t>) and (id) against Serial No 3 in the Notification No.11 / 2017-CTR dated 28.06.2017 as amended by Notification No. 3 / 2019-CTR dated 30/03/2019, transactions by way of grant of development rights, long term lease, FSI etc. are not required to be included in the value of Input and Input Services for evaluation of criteria of 80% from registered persons. </a:t>
                      </a: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163610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0D719-D11F-83B9-1A44-5C156A8F90B7}"/>
              </a:ext>
            </a:extLst>
          </p:cNvPr>
          <p:cNvSpPr>
            <a:spLocks noGrp="1"/>
          </p:cNvSpPr>
          <p:nvPr>
            <p:ph type="title"/>
          </p:nvPr>
        </p:nvSpPr>
        <p:spPr/>
        <p:txBody>
          <a:bodyPr anchor="ctr"/>
          <a:lstStyle/>
          <a:p>
            <a:r>
              <a:rPr lang="en-IN" dirty="0"/>
              <a:t>FAQ’s issued by CBIC</a:t>
            </a:r>
          </a:p>
        </p:txBody>
      </p:sp>
      <p:graphicFrame>
        <p:nvGraphicFramePr>
          <p:cNvPr id="8" name="Google Shape;482;p45">
            <a:extLst>
              <a:ext uri="{FF2B5EF4-FFF2-40B4-BE49-F238E27FC236}">
                <a16:creationId xmlns:a16="http://schemas.microsoft.com/office/drawing/2014/main" id="{D278B61A-BCD1-4A68-47FF-B6A0AA84A5A9}"/>
              </a:ext>
            </a:extLst>
          </p:cNvPr>
          <p:cNvGraphicFramePr/>
          <p:nvPr>
            <p:extLst>
              <p:ext uri="{D42A27DB-BD31-4B8C-83A1-F6EECF244321}">
                <p14:modId xmlns:p14="http://schemas.microsoft.com/office/powerpoint/2010/main" val="507653488"/>
              </p:ext>
            </p:extLst>
          </p:nvPr>
        </p:nvGraphicFramePr>
        <p:xfrm>
          <a:off x="491133" y="2070680"/>
          <a:ext cx="11029616" cy="2899341"/>
        </p:xfrm>
        <a:graphic>
          <a:graphicData uri="http://schemas.openxmlformats.org/drawingml/2006/table">
            <a:tbl>
              <a:tblPr>
                <a:noFill/>
              </a:tblPr>
              <a:tblGrid>
                <a:gridCol w="909957">
                  <a:extLst>
                    <a:ext uri="{9D8B030D-6E8A-4147-A177-3AD203B41FA5}">
                      <a16:colId xmlns:a16="http://schemas.microsoft.com/office/drawing/2014/main" val="20000"/>
                    </a:ext>
                  </a:extLst>
                </a:gridCol>
                <a:gridCol w="3550289">
                  <a:extLst>
                    <a:ext uri="{9D8B030D-6E8A-4147-A177-3AD203B41FA5}">
                      <a16:colId xmlns:a16="http://schemas.microsoft.com/office/drawing/2014/main" val="20001"/>
                    </a:ext>
                  </a:extLst>
                </a:gridCol>
                <a:gridCol w="6569370">
                  <a:extLst>
                    <a:ext uri="{9D8B030D-6E8A-4147-A177-3AD203B41FA5}">
                      <a16:colId xmlns:a16="http://schemas.microsoft.com/office/drawing/2014/main" val="20002"/>
                    </a:ext>
                  </a:extLst>
                </a:gridCol>
              </a:tblGrid>
              <a:tr h="2870971">
                <a:tc>
                  <a:txBody>
                    <a:bodyPr/>
                    <a:lstStyle/>
                    <a:p>
                      <a:pPr marL="0" marR="0" lvl="0" indent="0" algn="l" rtl="0">
                        <a:lnSpc>
                          <a:spcPct val="107000"/>
                        </a:lnSpc>
                        <a:spcBef>
                          <a:spcPts val="0"/>
                        </a:spcBef>
                        <a:spcAft>
                          <a:spcPts val="0"/>
                        </a:spcAft>
                        <a:buClr>
                          <a:srgbClr val="000000"/>
                        </a:buClr>
                        <a:buSzPts val="2600"/>
                        <a:buFont typeface="Arial"/>
                        <a:buNone/>
                      </a:pPr>
                      <a:r>
                        <a:rPr lang="en-IN" sz="2400" u="none" strike="noStrike" cap="none" dirty="0">
                          <a:latin typeface="+mn-lt"/>
                          <a:ea typeface="Times New Roman"/>
                          <a:cs typeface="Times New Roman"/>
                          <a:sym typeface="Times New Roman"/>
                        </a:rPr>
                        <a:t>4</a:t>
                      </a:r>
                      <a:r>
                        <a:rPr lang="en-IN" sz="2400" b="0" i="0" u="none" strike="noStrike" cap="none" dirty="0">
                          <a:solidFill>
                            <a:srgbClr val="000000"/>
                          </a:solidFill>
                          <a:latin typeface="+mn-lt"/>
                          <a:ea typeface="Arial"/>
                          <a:cs typeface="Arial"/>
                          <a:sym typeface="Arial"/>
                        </a:rPr>
                        <a:t> </a:t>
                      </a:r>
                      <a:r>
                        <a:rPr lang="en-IN" sz="2400" b="0" i="0" u="none" strike="noStrike" cap="none" dirty="0">
                          <a:solidFill>
                            <a:srgbClr val="000000"/>
                          </a:solidFill>
                          <a:latin typeface="+mn-lt"/>
                          <a:ea typeface="Times New Roman"/>
                          <a:cs typeface="Times New Roman"/>
                          <a:sym typeface="Times New Roman"/>
                        </a:rPr>
                        <a:t> </a:t>
                      </a:r>
                      <a:endParaRPr sz="2400" b="0" i="0" u="none" strike="noStrike" cap="none" dirty="0">
                        <a:latin typeface="+mn-lt"/>
                        <a:ea typeface="Arial"/>
                        <a:cs typeface="Arial"/>
                        <a:sym typeface="Arial"/>
                      </a:endParaRP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07000"/>
                        </a:lnSpc>
                        <a:spcBef>
                          <a:spcPts val="0"/>
                        </a:spcBef>
                        <a:spcAft>
                          <a:spcPts val="0"/>
                        </a:spcAft>
                        <a:buClr>
                          <a:srgbClr val="000000"/>
                        </a:buClr>
                        <a:buSzPts val="2600"/>
                        <a:buFont typeface="Arial"/>
                        <a:buNone/>
                      </a:pPr>
                      <a:r>
                        <a:rPr lang="en-US" sz="2400" b="0" i="0" u="none" strike="noStrike" cap="none" dirty="0">
                          <a:solidFill>
                            <a:srgbClr val="000000"/>
                          </a:solidFill>
                          <a:latin typeface="+mn-lt"/>
                          <a:ea typeface="Times New Roman"/>
                          <a:cs typeface="Times New Roman"/>
                          <a:sym typeface="Times New Roman"/>
                        </a:rPr>
                        <a:t>Whether the amended rule 42 shall apply to all RREPs including ongoing projects? </a:t>
                      </a: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36576" lvl="0" indent="0" algn="just" rtl="0">
                        <a:lnSpc>
                          <a:spcPct val="114000"/>
                        </a:lnSpc>
                        <a:spcBef>
                          <a:spcPts val="0"/>
                        </a:spcBef>
                        <a:spcAft>
                          <a:spcPts val="0"/>
                        </a:spcAft>
                        <a:buClr>
                          <a:srgbClr val="000000"/>
                        </a:buClr>
                        <a:buSzPts val="2600"/>
                        <a:buFont typeface="Arial"/>
                        <a:buNone/>
                      </a:pPr>
                      <a:r>
                        <a:rPr lang="en-US" sz="2400" b="0" i="0" u="none" strike="noStrike" cap="none" dirty="0">
                          <a:solidFill>
                            <a:srgbClr val="000000"/>
                          </a:solidFill>
                          <a:latin typeface="+mn-lt"/>
                          <a:ea typeface="Times New Roman"/>
                          <a:cs typeface="Times New Roman"/>
                          <a:sym typeface="Times New Roman"/>
                        </a:rPr>
                        <a:t>In case of an ongoing RREP, in respect of which promoter opts for the new rates of 1% / 5% and which underwent transition of ITC consequent to change of rates of tax on 01.04.2019, ITC determined under sub- rule (1) of rule 42 shall not be required to be calculated finally on the completion or first occupation of the RREP.</a:t>
                      </a:r>
                    </a:p>
                  </a:txBody>
                  <a:tcPr marL="144375" marR="65375" marT="12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3417197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0D719-D11F-83B9-1A44-5C156A8F90B7}"/>
              </a:ext>
            </a:extLst>
          </p:cNvPr>
          <p:cNvSpPr>
            <a:spLocks noGrp="1"/>
          </p:cNvSpPr>
          <p:nvPr>
            <p:ph type="title"/>
          </p:nvPr>
        </p:nvSpPr>
        <p:spPr/>
        <p:txBody>
          <a:bodyPr anchor="ctr"/>
          <a:lstStyle/>
          <a:p>
            <a:r>
              <a:rPr lang="en-IN" dirty="0"/>
              <a:t>Practical issue in complying with 80% Rule</a:t>
            </a:r>
          </a:p>
        </p:txBody>
      </p:sp>
      <p:sp>
        <p:nvSpPr>
          <p:cNvPr id="6" name="TextBox 5">
            <a:extLst>
              <a:ext uri="{FF2B5EF4-FFF2-40B4-BE49-F238E27FC236}">
                <a16:creationId xmlns:a16="http://schemas.microsoft.com/office/drawing/2014/main" id="{E8430048-D464-F7B7-811E-C9A33BE1F5CE}"/>
              </a:ext>
            </a:extLst>
          </p:cNvPr>
          <p:cNvSpPr txBox="1"/>
          <p:nvPr/>
        </p:nvSpPr>
        <p:spPr>
          <a:xfrm>
            <a:off x="351817" y="1715956"/>
            <a:ext cx="11488366" cy="4654736"/>
          </a:xfrm>
          <a:prstGeom prst="rect">
            <a:avLst/>
          </a:prstGeom>
          <a:noFill/>
        </p:spPr>
        <p:txBody>
          <a:bodyPr wrap="square">
            <a:spAutoFit/>
          </a:bodyPr>
          <a:lstStyle/>
          <a:p>
            <a:pPr marL="342900" lvl="0" indent="-342900" algn="l" rtl="0">
              <a:lnSpc>
                <a:spcPct val="150000"/>
              </a:lnSpc>
              <a:spcBef>
                <a:spcPts val="0"/>
              </a:spcBef>
              <a:spcAft>
                <a:spcPts val="0"/>
              </a:spcAft>
              <a:buClr>
                <a:srgbClr val="0070C0"/>
              </a:buClr>
              <a:buSzPts val="2800"/>
              <a:buFont typeface="Arial" panose="020B0604020202020204" pitchFamily="34" charset="0"/>
              <a:buChar char="•"/>
            </a:pPr>
            <a:r>
              <a:rPr lang="en-US" sz="2000" dirty="0"/>
              <a:t>Where goods are purchased from registered dealer but they did not get uploaded in 2A or 2B ,  Recipient GST Number is also not there in the invoice.</a:t>
            </a:r>
          </a:p>
          <a:p>
            <a:pPr marL="342900" lvl="0" indent="-342900" algn="l" rtl="0">
              <a:lnSpc>
                <a:spcPct val="150000"/>
              </a:lnSpc>
              <a:spcBef>
                <a:spcPts val="0"/>
              </a:spcBef>
              <a:spcAft>
                <a:spcPts val="0"/>
              </a:spcAft>
              <a:buClr>
                <a:srgbClr val="0070C0"/>
              </a:buClr>
              <a:buSzPts val="2800"/>
              <a:buFont typeface="Arial" panose="020B0604020202020204" pitchFamily="34" charset="0"/>
              <a:buChar char="•"/>
            </a:pPr>
            <a:r>
              <a:rPr lang="en-US" sz="2000" dirty="0"/>
              <a:t>Interest on Loan taken from friends and family who are not registered would it come in 80% category</a:t>
            </a:r>
          </a:p>
          <a:p>
            <a:pPr marL="342900" lvl="0" indent="-342900" algn="l" rtl="0">
              <a:lnSpc>
                <a:spcPct val="150000"/>
              </a:lnSpc>
              <a:spcBef>
                <a:spcPts val="0"/>
              </a:spcBef>
              <a:spcAft>
                <a:spcPts val="0"/>
              </a:spcAft>
              <a:buClr>
                <a:srgbClr val="0070C0"/>
              </a:buClr>
              <a:buSzPts val="2800"/>
              <a:buFont typeface="Arial" panose="020B0604020202020204" pitchFamily="34" charset="0"/>
              <a:buChar char="•"/>
            </a:pPr>
            <a:r>
              <a:rPr lang="en-US" sz="2000" dirty="0"/>
              <a:t>TDR certificate purchased </a:t>
            </a:r>
          </a:p>
          <a:p>
            <a:pPr marL="342900" lvl="0" indent="-342900" algn="l" rtl="0">
              <a:lnSpc>
                <a:spcPct val="150000"/>
              </a:lnSpc>
              <a:spcBef>
                <a:spcPts val="0"/>
              </a:spcBef>
              <a:spcAft>
                <a:spcPts val="0"/>
              </a:spcAft>
              <a:buClr>
                <a:srgbClr val="0070C0"/>
              </a:buClr>
              <a:buSzPts val="2800"/>
              <a:buFont typeface="Arial" panose="020B0604020202020204" pitchFamily="34" charset="0"/>
              <a:buChar char="•"/>
            </a:pPr>
            <a:r>
              <a:rPr lang="en-US" sz="2000" dirty="0"/>
              <a:t>Tax other wise payable under 9(3) not paid</a:t>
            </a:r>
          </a:p>
          <a:p>
            <a:pPr marL="342900" lvl="0" indent="-342900" algn="l" rtl="0">
              <a:lnSpc>
                <a:spcPct val="150000"/>
              </a:lnSpc>
              <a:spcBef>
                <a:spcPts val="0"/>
              </a:spcBef>
              <a:spcAft>
                <a:spcPts val="0"/>
              </a:spcAft>
              <a:buClr>
                <a:srgbClr val="0070C0"/>
              </a:buClr>
              <a:buSzPts val="2800"/>
              <a:buFont typeface="Arial" panose="020B0604020202020204" pitchFamily="34" charset="0"/>
              <a:buChar char="•"/>
            </a:pPr>
            <a:r>
              <a:rPr lang="en-US" sz="2000" dirty="0"/>
              <a:t>Project is over 3 years - first year no shortfall - ⁠year 2 short fall of 80%- ⁠year 3 no shortfall - ⁠over all project no shortfall </a:t>
            </a:r>
          </a:p>
          <a:p>
            <a:pPr marL="342900" lvl="0" indent="-342900" algn="l" rtl="0">
              <a:lnSpc>
                <a:spcPct val="150000"/>
              </a:lnSpc>
              <a:spcBef>
                <a:spcPts val="0"/>
              </a:spcBef>
              <a:spcAft>
                <a:spcPts val="0"/>
              </a:spcAft>
              <a:buClr>
                <a:srgbClr val="0070C0"/>
              </a:buClr>
              <a:buSzPts val="2800"/>
              <a:buFont typeface="Arial" panose="020B0604020202020204" pitchFamily="34" charset="0"/>
              <a:buChar char="•"/>
            </a:pPr>
            <a:r>
              <a:rPr lang="en-US" sz="2000" dirty="0"/>
              <a:t>Does 80% include </a:t>
            </a:r>
            <a:r>
              <a:rPr lang="en-US" sz="2000" dirty="0" err="1"/>
              <a:t>Headoffice</a:t>
            </a:r>
            <a:r>
              <a:rPr lang="en-US" sz="2000" dirty="0"/>
              <a:t> expenses , if yes how to allocate - </a:t>
            </a:r>
            <a:r>
              <a:rPr lang="en-US" sz="2000" dirty="0" err="1"/>
              <a:t>isd</a:t>
            </a:r>
            <a:r>
              <a:rPr lang="en-US" sz="2000" dirty="0"/>
              <a:t> or cross charge not done- ⁠parallel projects </a:t>
            </a:r>
          </a:p>
          <a:p>
            <a:pPr marL="342900" lvl="0" indent="-342900" algn="l" rtl="0">
              <a:lnSpc>
                <a:spcPct val="150000"/>
              </a:lnSpc>
              <a:spcBef>
                <a:spcPts val="0"/>
              </a:spcBef>
              <a:spcAft>
                <a:spcPts val="0"/>
              </a:spcAft>
              <a:buClr>
                <a:srgbClr val="0070C0"/>
              </a:buClr>
              <a:buSzPts val="2800"/>
              <a:buFont typeface="Arial" panose="020B0604020202020204" pitchFamily="34" charset="0"/>
              <a:buChar char="•"/>
            </a:pPr>
            <a:r>
              <a:rPr lang="en-US" sz="2000" dirty="0"/>
              <a:t>Excess Material lying on site 1 used in site 2,3 </a:t>
            </a:r>
            <a:r>
              <a:rPr lang="en-US" sz="2000" dirty="0" err="1"/>
              <a:t>etc</a:t>
            </a:r>
            <a:r>
              <a:rPr lang="en-US" sz="2000" dirty="0"/>
              <a:t> how to include in 80% computation</a:t>
            </a:r>
          </a:p>
        </p:txBody>
      </p:sp>
    </p:spTree>
    <p:extLst>
      <p:ext uri="{BB962C8B-B14F-4D97-AF65-F5344CB8AC3E}">
        <p14:creationId xmlns:p14="http://schemas.microsoft.com/office/powerpoint/2010/main" val="4899052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0D719-D11F-83B9-1A44-5C156A8F90B7}"/>
              </a:ext>
            </a:extLst>
          </p:cNvPr>
          <p:cNvSpPr>
            <a:spLocks noGrp="1"/>
          </p:cNvSpPr>
          <p:nvPr>
            <p:ph type="title"/>
          </p:nvPr>
        </p:nvSpPr>
        <p:spPr/>
        <p:txBody>
          <a:bodyPr anchor="ctr"/>
          <a:lstStyle/>
          <a:p>
            <a:r>
              <a:rPr lang="en-IN" dirty="0"/>
              <a:t>Practical issue in complying with 80% Rule</a:t>
            </a:r>
          </a:p>
        </p:txBody>
      </p:sp>
      <p:sp>
        <p:nvSpPr>
          <p:cNvPr id="6" name="TextBox 5">
            <a:extLst>
              <a:ext uri="{FF2B5EF4-FFF2-40B4-BE49-F238E27FC236}">
                <a16:creationId xmlns:a16="http://schemas.microsoft.com/office/drawing/2014/main" id="{E8430048-D464-F7B7-811E-C9A33BE1F5CE}"/>
              </a:ext>
            </a:extLst>
          </p:cNvPr>
          <p:cNvSpPr txBox="1"/>
          <p:nvPr/>
        </p:nvSpPr>
        <p:spPr>
          <a:xfrm>
            <a:off x="351817" y="1715956"/>
            <a:ext cx="11488366" cy="5224444"/>
          </a:xfrm>
          <a:prstGeom prst="rect">
            <a:avLst/>
          </a:prstGeom>
          <a:noFill/>
        </p:spPr>
        <p:txBody>
          <a:bodyPr wrap="square">
            <a:spAutoFit/>
          </a:bodyPr>
          <a:lstStyle/>
          <a:p>
            <a:pPr marL="285750" indent="-285750">
              <a:lnSpc>
                <a:spcPct val="150000"/>
              </a:lnSpc>
              <a:spcBef>
                <a:spcPts val="1000"/>
              </a:spcBef>
              <a:buClr>
                <a:srgbClr val="0070C0"/>
              </a:buClr>
              <a:buSzPts val="2800"/>
              <a:buFont typeface="Arial" panose="020B0604020202020204" pitchFamily="34" charset="0"/>
              <a:buChar char="•"/>
            </a:pPr>
            <a:r>
              <a:rPr lang="en-US" sz="1800" dirty="0"/>
              <a:t>What does expenditure means, should it be booked in books or incurred. Does it differ from person maintaining cash basis to accrual basis?</a:t>
            </a:r>
            <a:endParaRPr lang="en-US" dirty="0"/>
          </a:p>
          <a:p>
            <a:pPr marL="285750" lvl="0" indent="-285750" algn="l" rtl="0">
              <a:lnSpc>
                <a:spcPct val="150000"/>
              </a:lnSpc>
              <a:spcBef>
                <a:spcPts val="1000"/>
              </a:spcBef>
              <a:spcAft>
                <a:spcPts val="0"/>
              </a:spcAft>
              <a:buClr>
                <a:srgbClr val="0070C0"/>
              </a:buClr>
              <a:buSzPts val="2800"/>
              <a:buFont typeface="Arial" panose="020B0604020202020204" pitchFamily="34" charset="0"/>
              <a:buChar char="•"/>
            </a:pPr>
            <a:r>
              <a:rPr lang="en-US" dirty="0"/>
              <a:t>Transitioned to GST from old regime to 5% regime, any special attention to past purchases % ?</a:t>
            </a:r>
          </a:p>
          <a:p>
            <a:pPr marL="285750" lvl="0" indent="-285750" algn="l" rtl="0">
              <a:lnSpc>
                <a:spcPct val="150000"/>
              </a:lnSpc>
              <a:spcBef>
                <a:spcPts val="1000"/>
              </a:spcBef>
              <a:spcAft>
                <a:spcPts val="0"/>
              </a:spcAft>
              <a:buClr>
                <a:srgbClr val="0070C0"/>
              </a:buClr>
              <a:buSzPts val="2800"/>
              <a:buFont typeface="Arial" panose="020B0604020202020204" pitchFamily="34" charset="0"/>
              <a:buChar char="•"/>
            </a:pPr>
            <a:r>
              <a:rPr lang="en-US" dirty="0"/>
              <a:t>Treatment of - year and end provisions- ⁠</a:t>
            </a:r>
            <a:r>
              <a:rPr lang="en-US" dirty="0" err="1"/>
              <a:t>amortisations</a:t>
            </a:r>
            <a:r>
              <a:rPr lang="en-US" dirty="0"/>
              <a:t>- ⁠Ind AS adjustments for lease </a:t>
            </a:r>
            <a:r>
              <a:rPr lang="en-US" dirty="0" err="1"/>
              <a:t>equalisation</a:t>
            </a:r>
            <a:r>
              <a:rPr lang="en-US" dirty="0"/>
              <a:t> </a:t>
            </a:r>
            <a:r>
              <a:rPr lang="en-US" dirty="0" err="1"/>
              <a:t>etc</a:t>
            </a:r>
            <a:endParaRPr lang="en-US" dirty="0"/>
          </a:p>
          <a:p>
            <a:pPr marL="285750" lvl="0" indent="-285750" algn="l" rtl="0">
              <a:lnSpc>
                <a:spcPct val="150000"/>
              </a:lnSpc>
              <a:spcBef>
                <a:spcPts val="1000"/>
              </a:spcBef>
              <a:spcAft>
                <a:spcPts val="0"/>
              </a:spcAft>
              <a:buClr>
                <a:srgbClr val="0070C0"/>
              </a:buClr>
              <a:buSzPts val="2800"/>
              <a:buFont typeface="Arial" panose="020B0604020202020204" pitchFamily="34" charset="0"/>
              <a:buChar char="•"/>
            </a:pPr>
            <a:r>
              <a:rPr lang="en-US" dirty="0"/>
              <a:t>In case of redevelopment of halted project by the allottee association should this compliance be checked</a:t>
            </a:r>
          </a:p>
          <a:p>
            <a:pPr marL="285750" lvl="0" indent="-285750" algn="l" rtl="0">
              <a:lnSpc>
                <a:spcPct val="150000"/>
              </a:lnSpc>
              <a:spcBef>
                <a:spcPts val="1000"/>
              </a:spcBef>
              <a:spcAft>
                <a:spcPts val="0"/>
              </a:spcAft>
              <a:buClr>
                <a:srgbClr val="0070C0"/>
              </a:buClr>
              <a:buSzPts val="2800"/>
              <a:buFont typeface="Arial" panose="020B0604020202020204" pitchFamily="34" charset="0"/>
              <a:buChar char="•"/>
            </a:pPr>
            <a:r>
              <a:rPr lang="en-US" dirty="0"/>
              <a:t>Applicability of this clause of old projected continued under with ITC regime</a:t>
            </a:r>
          </a:p>
          <a:p>
            <a:pPr marL="285750" lvl="0" indent="-285750" algn="l" rtl="0">
              <a:lnSpc>
                <a:spcPct val="150000"/>
              </a:lnSpc>
              <a:spcBef>
                <a:spcPts val="1000"/>
              </a:spcBef>
              <a:spcAft>
                <a:spcPts val="0"/>
              </a:spcAft>
              <a:buClr>
                <a:srgbClr val="0070C0"/>
              </a:buClr>
              <a:buSzPts val="2800"/>
              <a:buFont typeface="Arial" panose="020B0604020202020204" pitchFamily="34" charset="0"/>
              <a:buChar char="•"/>
            </a:pPr>
            <a:r>
              <a:rPr lang="en-US" dirty="0"/>
              <a:t>Does land owner needs to be concerned of this clause</a:t>
            </a:r>
          </a:p>
          <a:p>
            <a:pPr marL="285750" lvl="0" indent="-285750" algn="l" rtl="0">
              <a:lnSpc>
                <a:spcPct val="150000"/>
              </a:lnSpc>
              <a:spcBef>
                <a:spcPts val="1000"/>
              </a:spcBef>
              <a:spcAft>
                <a:spcPts val="0"/>
              </a:spcAft>
              <a:buClr>
                <a:srgbClr val="0070C0"/>
              </a:buClr>
              <a:buSzPts val="2800"/>
              <a:buFont typeface="Arial" panose="020B0604020202020204" pitchFamily="34" charset="0"/>
              <a:buChar char="•"/>
            </a:pPr>
            <a:r>
              <a:rPr lang="en-US" dirty="0"/>
              <a:t>What happens to commercial apartments?</a:t>
            </a:r>
          </a:p>
          <a:p>
            <a:pPr marL="285750" lvl="0" indent="-285750" algn="l" rtl="0">
              <a:lnSpc>
                <a:spcPct val="150000"/>
              </a:lnSpc>
              <a:spcBef>
                <a:spcPts val="1000"/>
              </a:spcBef>
              <a:spcAft>
                <a:spcPts val="0"/>
              </a:spcAft>
              <a:buClr>
                <a:srgbClr val="0070C0"/>
              </a:buClr>
              <a:buSzPts val="2800"/>
              <a:buFont typeface="Arial" panose="020B0604020202020204" pitchFamily="34" charset="0"/>
              <a:buChar char="•"/>
            </a:pPr>
            <a:r>
              <a:rPr lang="en-US" dirty="0"/>
              <a:t>REP project 70% residential and 30% commercial</a:t>
            </a:r>
          </a:p>
          <a:p>
            <a:pPr marL="285750" lvl="0" indent="-285750" algn="l" rtl="0">
              <a:lnSpc>
                <a:spcPct val="150000"/>
              </a:lnSpc>
              <a:spcBef>
                <a:spcPts val="1000"/>
              </a:spcBef>
              <a:spcAft>
                <a:spcPts val="0"/>
              </a:spcAft>
              <a:buClr>
                <a:srgbClr val="0070C0"/>
              </a:buClr>
              <a:buSzPts val="2800"/>
              <a:buFont typeface="Arial" panose="020B0604020202020204" pitchFamily="34" charset="0"/>
              <a:buChar char="•"/>
            </a:pPr>
            <a:r>
              <a:rPr lang="en-US" dirty="0"/>
              <a:t>Wages paid to daily </a:t>
            </a:r>
            <a:r>
              <a:rPr lang="en-US" dirty="0" err="1"/>
              <a:t>labourers</a:t>
            </a:r>
            <a:r>
              <a:rPr lang="en-US" dirty="0"/>
              <a:t> who are not on rolls</a:t>
            </a:r>
          </a:p>
        </p:txBody>
      </p:sp>
    </p:spTree>
    <p:extLst>
      <p:ext uri="{BB962C8B-B14F-4D97-AF65-F5344CB8AC3E}">
        <p14:creationId xmlns:p14="http://schemas.microsoft.com/office/powerpoint/2010/main" val="24343711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64C9F-CE70-E124-FFC4-90168D67526F}"/>
              </a:ext>
            </a:extLst>
          </p:cNvPr>
          <p:cNvSpPr>
            <a:spLocks noGrp="1"/>
          </p:cNvSpPr>
          <p:nvPr>
            <p:ph type="title"/>
          </p:nvPr>
        </p:nvSpPr>
        <p:spPr/>
        <p:txBody>
          <a:bodyPr anchor="ctr"/>
          <a:lstStyle/>
          <a:p>
            <a:r>
              <a:rPr lang="en-IN" dirty="0"/>
              <a:t>Quick Reference Guide</a:t>
            </a:r>
          </a:p>
        </p:txBody>
      </p:sp>
      <p:sp>
        <p:nvSpPr>
          <p:cNvPr id="3" name="Content Placeholder 2">
            <a:extLst>
              <a:ext uri="{FF2B5EF4-FFF2-40B4-BE49-F238E27FC236}">
                <a16:creationId xmlns:a16="http://schemas.microsoft.com/office/drawing/2014/main" id="{8F6930CE-E7E5-4032-E955-BC42D8EF16EF}"/>
              </a:ext>
            </a:extLst>
          </p:cNvPr>
          <p:cNvSpPr txBox="1">
            <a:spLocks/>
          </p:cNvSpPr>
          <p:nvPr/>
        </p:nvSpPr>
        <p:spPr>
          <a:xfrm>
            <a:off x="581192" y="2180497"/>
            <a:ext cx="11029615" cy="552975"/>
          </a:xfrm>
          <a:prstGeom prst="rect">
            <a:avLst/>
          </a:prstGeom>
        </p:spPr>
        <p:txBody>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endParaRPr lang="en-IN" dirty="0"/>
          </a:p>
          <a:p>
            <a:endParaRPr lang="en-IN" dirty="0"/>
          </a:p>
          <a:p>
            <a:endParaRPr lang="en-IN" dirty="0"/>
          </a:p>
        </p:txBody>
      </p:sp>
      <p:sp>
        <p:nvSpPr>
          <p:cNvPr id="10" name="Slide Number Placeholder 9">
            <a:extLst>
              <a:ext uri="{FF2B5EF4-FFF2-40B4-BE49-F238E27FC236}">
                <a16:creationId xmlns:a16="http://schemas.microsoft.com/office/drawing/2014/main" id="{292D6CFC-A6C8-0A11-AFB7-79C1EED7CB68}"/>
              </a:ext>
            </a:extLst>
          </p:cNvPr>
          <p:cNvSpPr>
            <a:spLocks noGrp="1"/>
          </p:cNvSpPr>
          <p:nvPr>
            <p:ph type="sldNum" sz="quarter" idx="12"/>
          </p:nvPr>
        </p:nvSpPr>
        <p:spPr/>
        <p:txBody>
          <a:bodyPr/>
          <a:lstStyle/>
          <a:p>
            <a:fld id="{D57F1E4F-1CFF-5643-939E-217C01CDF565}" type="slidenum">
              <a:rPr lang="en-US" smtClean="0"/>
              <a:pPr/>
              <a:t>38</a:t>
            </a:fld>
            <a:endParaRPr lang="en-US" dirty="0"/>
          </a:p>
        </p:txBody>
      </p:sp>
      <p:graphicFrame>
        <p:nvGraphicFramePr>
          <p:cNvPr id="8" name="Table 7">
            <a:extLst>
              <a:ext uri="{FF2B5EF4-FFF2-40B4-BE49-F238E27FC236}">
                <a16:creationId xmlns:a16="http://schemas.microsoft.com/office/drawing/2014/main" id="{1409A5EC-7681-026E-90B1-25B9E3D22447}"/>
              </a:ext>
            </a:extLst>
          </p:cNvPr>
          <p:cNvGraphicFramePr>
            <a:graphicFrameLocks noGrp="1"/>
          </p:cNvGraphicFramePr>
          <p:nvPr>
            <p:extLst>
              <p:ext uri="{D42A27DB-BD31-4B8C-83A1-F6EECF244321}">
                <p14:modId xmlns:p14="http://schemas.microsoft.com/office/powerpoint/2010/main" val="3957001246"/>
              </p:ext>
            </p:extLst>
          </p:nvPr>
        </p:nvGraphicFramePr>
        <p:xfrm>
          <a:off x="481781" y="2052678"/>
          <a:ext cx="8740877" cy="2935345"/>
        </p:xfrm>
        <a:graphic>
          <a:graphicData uri="http://schemas.openxmlformats.org/drawingml/2006/table">
            <a:tbl>
              <a:tblPr firstRow="1" bandRow="1">
                <a:tableStyleId>{B301B821-A1FF-4177-AEE7-76D212191A09}</a:tableStyleId>
              </a:tblPr>
              <a:tblGrid>
                <a:gridCol w="1650375">
                  <a:extLst>
                    <a:ext uri="{9D8B030D-6E8A-4147-A177-3AD203B41FA5}">
                      <a16:colId xmlns:a16="http://schemas.microsoft.com/office/drawing/2014/main" val="1901791470"/>
                    </a:ext>
                  </a:extLst>
                </a:gridCol>
                <a:gridCol w="7090502">
                  <a:extLst>
                    <a:ext uri="{9D8B030D-6E8A-4147-A177-3AD203B41FA5}">
                      <a16:colId xmlns:a16="http://schemas.microsoft.com/office/drawing/2014/main" val="1851070729"/>
                    </a:ext>
                  </a:extLst>
                </a:gridCol>
              </a:tblGrid>
              <a:tr h="274034">
                <a:tc>
                  <a:txBody>
                    <a:bodyPr/>
                    <a:lstStyle/>
                    <a:p>
                      <a:pPr algn="l" fontAlgn="b"/>
                      <a:r>
                        <a:rPr lang="en-IN" sz="1800" b="1" u="none" strike="noStrike" dirty="0">
                          <a:effectLst/>
                        </a:rPr>
                        <a:t>Reference</a:t>
                      </a:r>
                      <a:endParaRPr lang="en-IN" sz="1800" b="1" i="0" u="none" strike="noStrike" dirty="0">
                        <a:solidFill>
                          <a:srgbClr val="000000"/>
                        </a:solidFill>
                        <a:effectLst/>
                        <a:latin typeface="Calibri" panose="020F0502020204030204" pitchFamily="34" charset="0"/>
                      </a:endParaRPr>
                    </a:p>
                  </a:txBody>
                  <a:tcPr marL="7620" marR="7620" marT="7620" marB="0"/>
                </a:tc>
                <a:tc>
                  <a:txBody>
                    <a:bodyPr/>
                    <a:lstStyle/>
                    <a:p>
                      <a:pPr algn="l" fontAlgn="b"/>
                      <a:r>
                        <a:rPr lang="en-IN" sz="1800" b="1" u="none" strike="noStrike" dirty="0">
                          <a:effectLst/>
                        </a:rPr>
                        <a:t>Description</a:t>
                      </a:r>
                      <a:endParaRPr lang="en-IN" sz="1800" b="1" i="0" u="none" strike="noStrike" dirty="0">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224698956"/>
                  </a:ext>
                </a:extLst>
              </a:tr>
              <a:tr h="274034">
                <a:tc>
                  <a:txBody>
                    <a:bodyPr/>
                    <a:lstStyle/>
                    <a:p>
                      <a:pPr algn="l" fontAlgn="b"/>
                      <a:r>
                        <a:rPr lang="en-IN" sz="1800" u="none" strike="noStrike" dirty="0">
                          <a:effectLst/>
                        </a:rPr>
                        <a:t>NN 03/2019</a:t>
                      </a:r>
                      <a:endParaRPr lang="en-IN" sz="1800" b="0" i="0" u="none" strike="noStrike" dirty="0">
                        <a:solidFill>
                          <a:srgbClr val="000000"/>
                        </a:solidFill>
                        <a:effectLst/>
                        <a:latin typeface="Calibri" panose="020F0502020204030204" pitchFamily="34" charset="0"/>
                      </a:endParaRPr>
                    </a:p>
                  </a:txBody>
                  <a:tcPr marL="7620" marR="7620" marT="7620" marB="0"/>
                </a:tc>
                <a:tc>
                  <a:txBody>
                    <a:bodyPr/>
                    <a:lstStyle/>
                    <a:p>
                      <a:pPr algn="l" fontAlgn="b"/>
                      <a:r>
                        <a:rPr lang="en-US" sz="1800" u="none" strike="noStrike" dirty="0">
                          <a:effectLst/>
                        </a:rPr>
                        <a:t>Changes in GST Rates - real estate</a:t>
                      </a:r>
                      <a:endParaRPr lang="en-US" sz="1800" b="0" i="0" u="none" strike="noStrike" dirty="0">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3286188412"/>
                  </a:ext>
                </a:extLst>
              </a:tr>
              <a:tr h="274034">
                <a:tc>
                  <a:txBody>
                    <a:bodyPr/>
                    <a:lstStyle/>
                    <a:p>
                      <a:pPr algn="l" fontAlgn="b"/>
                      <a:r>
                        <a:rPr lang="en-IN" sz="1800" u="none" strike="noStrike" dirty="0">
                          <a:effectLst/>
                        </a:rPr>
                        <a:t>NN 04/2019</a:t>
                      </a:r>
                      <a:endParaRPr lang="en-IN" sz="1800" b="0" i="0" u="none" strike="noStrike" dirty="0">
                        <a:solidFill>
                          <a:srgbClr val="000000"/>
                        </a:solidFill>
                        <a:effectLst/>
                        <a:latin typeface="Calibri" panose="020F0502020204030204" pitchFamily="34" charset="0"/>
                      </a:endParaRPr>
                    </a:p>
                  </a:txBody>
                  <a:tcPr marL="7620" marR="7620" marT="7620" marB="0"/>
                </a:tc>
                <a:tc>
                  <a:txBody>
                    <a:bodyPr/>
                    <a:lstStyle/>
                    <a:p>
                      <a:pPr algn="l" fontAlgn="b"/>
                      <a:r>
                        <a:rPr lang="en-US" sz="1800" u="none" strike="noStrike" dirty="0">
                          <a:effectLst/>
                        </a:rPr>
                        <a:t>Exemption to TDR, FSI and Premium - Long Term lease</a:t>
                      </a:r>
                      <a:endParaRPr lang="en-US" sz="1800" b="0" i="0" u="none" strike="noStrike" dirty="0">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986778679"/>
                  </a:ext>
                </a:extLst>
              </a:tr>
              <a:tr h="274034">
                <a:tc>
                  <a:txBody>
                    <a:bodyPr/>
                    <a:lstStyle/>
                    <a:p>
                      <a:pPr algn="l" fontAlgn="b"/>
                      <a:r>
                        <a:rPr lang="en-IN" sz="1800" u="none" strike="noStrike">
                          <a:effectLst/>
                        </a:rPr>
                        <a:t>NN 05/2019</a:t>
                      </a:r>
                      <a:endParaRPr lang="en-IN" sz="18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US" sz="1800" u="none" strike="noStrike" dirty="0">
                          <a:effectLst/>
                        </a:rPr>
                        <a:t>RCM for TDR, FSI and Premium - Long Term lease</a:t>
                      </a:r>
                      <a:endParaRPr lang="en-US" sz="1800" b="0" i="0" u="none" strike="noStrike" dirty="0">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3938843628"/>
                  </a:ext>
                </a:extLst>
              </a:tr>
              <a:tr h="274034">
                <a:tc>
                  <a:txBody>
                    <a:bodyPr/>
                    <a:lstStyle/>
                    <a:p>
                      <a:pPr algn="l" fontAlgn="b"/>
                      <a:r>
                        <a:rPr lang="en-IN" sz="1800" u="none" strike="noStrike">
                          <a:effectLst/>
                        </a:rPr>
                        <a:t>NN 06/2019</a:t>
                      </a:r>
                      <a:endParaRPr lang="en-IN" sz="18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US" sz="1800" u="none" strike="noStrike" dirty="0">
                          <a:effectLst/>
                        </a:rPr>
                        <a:t>Time of Supply for JDA</a:t>
                      </a:r>
                      <a:endParaRPr lang="en-US" sz="1800" b="0" i="0" u="none" strike="noStrike" dirty="0">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313605060"/>
                  </a:ext>
                </a:extLst>
              </a:tr>
              <a:tr h="274034">
                <a:tc>
                  <a:txBody>
                    <a:bodyPr/>
                    <a:lstStyle/>
                    <a:p>
                      <a:pPr algn="l" fontAlgn="b"/>
                      <a:r>
                        <a:rPr lang="en-IN" sz="1800" u="none" strike="noStrike">
                          <a:effectLst/>
                        </a:rPr>
                        <a:t>NN 07/2019</a:t>
                      </a:r>
                      <a:endParaRPr lang="en-IN" sz="18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US" sz="1800" u="none" strike="noStrike" dirty="0">
                          <a:effectLst/>
                        </a:rPr>
                        <a:t>RCM rate for services + 80% criteria 9(4) purchases</a:t>
                      </a:r>
                      <a:endParaRPr lang="en-US" sz="1800" b="0" i="0" u="none" strike="noStrike" dirty="0">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98700678"/>
                  </a:ext>
                </a:extLst>
              </a:tr>
              <a:tr h="274034">
                <a:tc>
                  <a:txBody>
                    <a:bodyPr/>
                    <a:lstStyle/>
                    <a:p>
                      <a:pPr algn="l" fontAlgn="b"/>
                      <a:r>
                        <a:rPr lang="en-IN" sz="1800" u="none" strike="noStrike">
                          <a:effectLst/>
                        </a:rPr>
                        <a:t>NN 08/2019</a:t>
                      </a:r>
                      <a:endParaRPr lang="en-IN" sz="18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US" sz="1800" u="none" strike="noStrike" dirty="0">
                          <a:effectLst/>
                        </a:rPr>
                        <a:t>New rate 18% for unregistered purchase of goods</a:t>
                      </a:r>
                      <a:endParaRPr lang="en-US" sz="1800" b="0" i="0" u="none" strike="noStrike" dirty="0">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955139958"/>
                  </a:ext>
                </a:extLst>
              </a:tr>
              <a:tr h="362422">
                <a:tc>
                  <a:txBody>
                    <a:bodyPr/>
                    <a:lstStyle/>
                    <a:p>
                      <a:pPr algn="l" fontAlgn="b"/>
                      <a:r>
                        <a:rPr lang="en-IN" sz="1800" u="none" strike="noStrike">
                          <a:effectLst/>
                        </a:rPr>
                        <a:t>NN 10/2019</a:t>
                      </a:r>
                      <a:endParaRPr lang="en-IN" sz="18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US" sz="1800" u="none" strike="noStrike" dirty="0" err="1">
                          <a:effectLst/>
                        </a:rPr>
                        <a:t>Extention</a:t>
                      </a:r>
                      <a:r>
                        <a:rPr lang="en-US" sz="1800" u="none" strike="noStrike" dirty="0">
                          <a:effectLst/>
                        </a:rPr>
                        <a:t> for filing Annex IV to opt to old scheme for on-going projects</a:t>
                      </a:r>
                      <a:endParaRPr lang="en-US" sz="1800" b="0" i="0" u="none" strike="noStrike" dirty="0">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46714460"/>
                  </a:ext>
                </a:extLst>
              </a:tr>
              <a:tr h="313942">
                <a:tc>
                  <a:txBody>
                    <a:bodyPr/>
                    <a:lstStyle/>
                    <a:p>
                      <a:pPr algn="l" fontAlgn="b"/>
                      <a:r>
                        <a:rPr lang="en-IN" sz="1800" u="none" strike="noStrike">
                          <a:effectLst/>
                        </a:rPr>
                        <a:t>NN 16/2019-CT</a:t>
                      </a:r>
                      <a:endParaRPr lang="en-IN" sz="18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US" sz="1800" u="none" strike="noStrike" dirty="0">
                          <a:effectLst/>
                        </a:rPr>
                        <a:t>Changes in GST Rules - Rule 42 / 43</a:t>
                      </a:r>
                      <a:endParaRPr lang="en-US" sz="1800" b="0" i="0" u="none" strike="noStrike" dirty="0">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3296429533"/>
                  </a:ext>
                </a:extLst>
              </a:tr>
              <a:tr h="285401">
                <a:tc>
                  <a:txBody>
                    <a:bodyPr/>
                    <a:lstStyle/>
                    <a:p>
                      <a:pPr algn="l" fontAlgn="b"/>
                      <a:r>
                        <a:rPr lang="en-IN" sz="1800" u="none" strike="noStrike" dirty="0">
                          <a:effectLst/>
                        </a:rPr>
                        <a:t>ROD 04/2019</a:t>
                      </a:r>
                      <a:endParaRPr lang="en-IN" sz="1800" b="0" i="0" u="none" strike="noStrike" dirty="0">
                        <a:solidFill>
                          <a:srgbClr val="000000"/>
                        </a:solidFill>
                        <a:effectLst/>
                        <a:latin typeface="Calibri" panose="020F0502020204030204" pitchFamily="34" charset="0"/>
                      </a:endParaRPr>
                    </a:p>
                  </a:txBody>
                  <a:tcPr marL="7620" marR="7620" marT="7620" marB="0"/>
                </a:tc>
                <a:tc>
                  <a:txBody>
                    <a:bodyPr/>
                    <a:lstStyle/>
                    <a:p>
                      <a:pPr algn="l" fontAlgn="b"/>
                      <a:r>
                        <a:rPr lang="en-US" sz="1800" u="none" strike="noStrike" dirty="0">
                          <a:effectLst/>
                        </a:rPr>
                        <a:t>Credit attributable to be determined based on carpet area</a:t>
                      </a:r>
                      <a:endParaRPr lang="en-US" sz="1800" b="0" i="0" u="none" strike="noStrike" dirty="0">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4274641628"/>
                  </a:ext>
                </a:extLst>
              </a:tr>
            </a:tbl>
          </a:graphicData>
        </a:graphic>
      </p:graphicFrame>
      <p:sp>
        <p:nvSpPr>
          <p:cNvPr id="4" name="Rectangle 3">
            <a:extLst>
              <a:ext uri="{FF2B5EF4-FFF2-40B4-BE49-F238E27FC236}">
                <a16:creationId xmlns:a16="http://schemas.microsoft.com/office/drawing/2014/main" id="{1CDD0041-84B4-DD08-02C3-87F94F12591E}"/>
              </a:ext>
            </a:extLst>
          </p:cNvPr>
          <p:cNvSpPr/>
          <p:nvPr/>
        </p:nvSpPr>
        <p:spPr>
          <a:xfrm>
            <a:off x="575894" y="5449567"/>
            <a:ext cx="11224008" cy="87169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3500" b="0" cap="none" spc="0" dirty="0">
                <a:ln w="0"/>
                <a:solidFill>
                  <a:schemeClr val="bg1"/>
                </a:solidFill>
                <a:effectLst>
                  <a:outerShdw blurRad="38100" dist="25400" dir="5400000" algn="ctr" rotWithShape="0">
                    <a:srgbClr val="6E747A">
                      <a:alpha val="43000"/>
                    </a:srgbClr>
                  </a:outerShdw>
                </a:effectLst>
              </a:rPr>
              <a:t>Gear up for upcoming litigations…!</a:t>
            </a:r>
          </a:p>
        </p:txBody>
      </p:sp>
    </p:spTree>
    <p:extLst>
      <p:ext uri="{BB962C8B-B14F-4D97-AF65-F5344CB8AC3E}">
        <p14:creationId xmlns:p14="http://schemas.microsoft.com/office/powerpoint/2010/main" val="1417899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64C9F-CE70-E124-FFC4-90168D67526F}"/>
              </a:ext>
            </a:extLst>
          </p:cNvPr>
          <p:cNvSpPr>
            <a:spLocks noGrp="1"/>
          </p:cNvSpPr>
          <p:nvPr>
            <p:ph type="title"/>
          </p:nvPr>
        </p:nvSpPr>
        <p:spPr/>
        <p:txBody>
          <a:bodyPr anchor="ctr"/>
          <a:lstStyle/>
          <a:p>
            <a:r>
              <a:rPr lang="en-IN" dirty="0"/>
              <a:t>Stay Connected</a:t>
            </a:r>
          </a:p>
        </p:txBody>
      </p:sp>
      <p:pic>
        <p:nvPicPr>
          <p:cNvPr id="4" name="Picture 3" descr="A qr code with squares&#10;&#10;Description automatically generated">
            <a:extLst>
              <a:ext uri="{FF2B5EF4-FFF2-40B4-BE49-F238E27FC236}">
                <a16:creationId xmlns:a16="http://schemas.microsoft.com/office/drawing/2014/main" id="{214C4C9D-81B5-1417-E074-FD3FC27C04E2}"/>
              </a:ext>
            </a:extLst>
          </p:cNvPr>
          <p:cNvPicPr>
            <a:picLocks noChangeAspect="1"/>
          </p:cNvPicPr>
          <p:nvPr/>
        </p:nvPicPr>
        <p:blipFill>
          <a:blip r:embed="rId2"/>
          <a:stretch>
            <a:fillRect/>
          </a:stretch>
        </p:blipFill>
        <p:spPr>
          <a:xfrm>
            <a:off x="575895" y="2256777"/>
            <a:ext cx="4116686" cy="3855373"/>
          </a:xfrm>
          <a:prstGeom prst="rect">
            <a:avLst/>
          </a:prstGeom>
        </p:spPr>
      </p:pic>
      <p:sp>
        <p:nvSpPr>
          <p:cNvPr id="5" name="Rectangle 4">
            <a:extLst>
              <a:ext uri="{FF2B5EF4-FFF2-40B4-BE49-F238E27FC236}">
                <a16:creationId xmlns:a16="http://schemas.microsoft.com/office/drawing/2014/main" id="{B81DE621-8580-DC37-9F78-D9CE735CA7A2}"/>
              </a:ext>
            </a:extLst>
          </p:cNvPr>
          <p:cNvSpPr/>
          <p:nvPr/>
        </p:nvSpPr>
        <p:spPr>
          <a:xfrm>
            <a:off x="6300316" y="2397454"/>
            <a:ext cx="4823209" cy="348083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3500" b="0" cap="none" spc="0" dirty="0">
                <a:ln w="0"/>
                <a:solidFill>
                  <a:schemeClr val="bg1"/>
                </a:solidFill>
                <a:effectLst>
                  <a:outerShdw blurRad="38100" dist="25400" dir="5400000" algn="ctr" rotWithShape="0">
                    <a:srgbClr val="6E747A">
                      <a:alpha val="43000"/>
                    </a:srgbClr>
                  </a:outerShdw>
                </a:effectLst>
              </a:rPr>
              <a:t>Thankyou</a:t>
            </a:r>
          </a:p>
          <a:p>
            <a:pPr algn="ctr"/>
            <a:endParaRPr lang="en-IN" sz="3500" dirty="0">
              <a:ln w="0"/>
              <a:solidFill>
                <a:schemeClr val="bg1"/>
              </a:solidFill>
              <a:effectLst>
                <a:outerShdw blurRad="38100" dist="25400" dir="5400000" algn="ctr" rotWithShape="0">
                  <a:srgbClr val="6E747A">
                    <a:alpha val="43000"/>
                  </a:srgbClr>
                </a:outerShdw>
              </a:effectLst>
            </a:endParaRPr>
          </a:p>
          <a:p>
            <a:pPr algn="ctr"/>
            <a:r>
              <a:rPr lang="en-IN" sz="3500" dirty="0">
                <a:ln w="0"/>
                <a:solidFill>
                  <a:schemeClr val="bg1"/>
                </a:solidFill>
                <a:effectLst>
                  <a:outerShdw blurRad="38100" dist="25400" dir="5400000" algn="ctr" rotWithShape="0">
                    <a:srgbClr val="6E747A">
                      <a:alpha val="43000"/>
                    </a:srgbClr>
                  </a:outerShdw>
                </a:effectLst>
              </a:rPr>
              <a:t>CA Rahul R Gandhi</a:t>
            </a:r>
          </a:p>
          <a:p>
            <a:pPr algn="ctr"/>
            <a:endParaRPr lang="en-IN" sz="3500" b="0" cap="none" spc="0" dirty="0">
              <a:ln w="0"/>
              <a:solidFill>
                <a:srgbClr val="828282"/>
              </a:solidFill>
              <a:effectLst>
                <a:outerShdw blurRad="38100" dist="25400" dir="5400000" algn="ctr" rotWithShape="0">
                  <a:srgbClr val="6E747A">
                    <a:alpha val="43000"/>
                  </a:srgbClr>
                </a:outerShdw>
              </a:effectLst>
              <a:hlinkClick r:id="rId3">
                <a:extLst>
                  <a:ext uri="{A12FA001-AC4F-418D-AE19-62706E023703}">
                    <ahyp:hlinkClr xmlns:ahyp="http://schemas.microsoft.com/office/drawing/2018/hyperlinkcolor" val="tx"/>
                  </a:ext>
                </a:extLst>
              </a:hlinkClick>
            </a:endParaRPr>
          </a:p>
          <a:p>
            <a:pPr algn="ctr"/>
            <a:r>
              <a:rPr lang="en-IN" sz="3500" b="0" cap="none" spc="0" dirty="0">
                <a:ln w="0"/>
                <a:solidFill>
                  <a:schemeClr val="bg1"/>
                </a:solidFill>
                <a:effectLst>
                  <a:outerShdw blurRad="38100" dist="25400" dir="5400000" algn="ctr" rotWithShape="0">
                    <a:srgbClr val="6E747A">
                      <a:alpha val="43000"/>
                    </a:srgbClr>
                  </a:outerShdw>
                </a:effectLst>
                <a:hlinkClick r:id="rId3">
                  <a:extLst>
                    <a:ext uri="{A12FA001-AC4F-418D-AE19-62706E023703}">
                      <ahyp:hlinkClr xmlns:ahyp="http://schemas.microsoft.com/office/drawing/2018/hyperlinkcolor" val="tx"/>
                    </a:ext>
                  </a:extLst>
                </a:hlinkClick>
              </a:rPr>
              <a:t>rgandhi@rrgca.com</a:t>
            </a:r>
            <a:endParaRPr lang="en-IN" sz="3500" b="0" cap="none" spc="0" dirty="0">
              <a:ln w="0"/>
              <a:solidFill>
                <a:schemeClr val="bg1"/>
              </a:solidFill>
              <a:effectLst>
                <a:outerShdw blurRad="38100" dist="25400" dir="5400000" algn="ctr" rotWithShape="0">
                  <a:srgbClr val="6E747A">
                    <a:alpha val="43000"/>
                  </a:srgbClr>
                </a:outerShdw>
              </a:effectLst>
            </a:endParaRPr>
          </a:p>
        </p:txBody>
      </p:sp>
      <p:sp>
        <p:nvSpPr>
          <p:cNvPr id="8" name="Slide Number Placeholder 7">
            <a:extLst>
              <a:ext uri="{FF2B5EF4-FFF2-40B4-BE49-F238E27FC236}">
                <a16:creationId xmlns:a16="http://schemas.microsoft.com/office/drawing/2014/main" id="{C9547569-4D2D-2CA1-7A37-B51E150706FE}"/>
              </a:ext>
            </a:extLst>
          </p:cNvPr>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1242151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r>
              <a:rPr lang="en-IN" dirty="0"/>
              <a:t>Old rates – with ITC – before 1/4/2019</a:t>
            </a:r>
          </a:p>
        </p:txBody>
      </p:sp>
      <p:sp>
        <p:nvSpPr>
          <p:cNvPr id="10" name="Slide Number Placeholder 9">
            <a:extLst>
              <a:ext uri="{FF2B5EF4-FFF2-40B4-BE49-F238E27FC236}">
                <a16:creationId xmlns:a16="http://schemas.microsoft.com/office/drawing/2014/main" id="{282A1A86-A96C-144E-5195-09D402BFFAF9}"/>
              </a:ext>
            </a:extLst>
          </p:cNvPr>
          <p:cNvSpPr>
            <a:spLocks noGrp="1"/>
          </p:cNvSpPr>
          <p:nvPr>
            <p:ph type="sldNum" sz="quarter" idx="12"/>
          </p:nvPr>
        </p:nvSpPr>
        <p:spPr/>
        <p:txBody>
          <a:bodyPr/>
          <a:lstStyle/>
          <a:p>
            <a:fld id="{D57F1E4F-1CFF-5643-939E-217C01CDF565}" type="slidenum">
              <a:rPr lang="en-US" smtClean="0"/>
              <a:pPr/>
              <a:t>4</a:t>
            </a:fld>
            <a:endParaRPr lang="en-US" dirty="0"/>
          </a:p>
        </p:txBody>
      </p:sp>
      <p:graphicFrame>
        <p:nvGraphicFramePr>
          <p:cNvPr id="75" name="Diagram 74">
            <a:extLst>
              <a:ext uri="{FF2B5EF4-FFF2-40B4-BE49-F238E27FC236}">
                <a16:creationId xmlns:a16="http://schemas.microsoft.com/office/drawing/2014/main" id="{9013ECFD-01DE-05ED-9FC6-C21200556EF3}"/>
              </a:ext>
            </a:extLst>
          </p:cNvPr>
          <p:cNvGraphicFramePr/>
          <p:nvPr>
            <p:extLst>
              <p:ext uri="{D42A27DB-BD31-4B8C-83A1-F6EECF244321}">
                <p14:modId xmlns:p14="http://schemas.microsoft.com/office/powerpoint/2010/main" val="827613151"/>
              </p:ext>
            </p:extLst>
          </p:nvPr>
        </p:nvGraphicFramePr>
        <p:xfrm>
          <a:off x="581190" y="2149813"/>
          <a:ext cx="10630782" cy="40856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4126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r>
              <a:rPr lang="en-IN" dirty="0"/>
              <a:t>New rate REGIME (NRR) – </a:t>
            </a:r>
            <a:r>
              <a:rPr lang="en-IN" dirty="0" err="1"/>
              <a:t>W.e.f</a:t>
            </a:r>
            <a:r>
              <a:rPr lang="en-IN" dirty="0"/>
              <a:t> 1/4/2019</a:t>
            </a:r>
          </a:p>
        </p:txBody>
      </p:sp>
      <p:sp>
        <p:nvSpPr>
          <p:cNvPr id="10" name="Slide Number Placeholder 9">
            <a:extLst>
              <a:ext uri="{FF2B5EF4-FFF2-40B4-BE49-F238E27FC236}">
                <a16:creationId xmlns:a16="http://schemas.microsoft.com/office/drawing/2014/main" id="{282A1A86-A96C-144E-5195-09D402BFFAF9}"/>
              </a:ext>
            </a:extLst>
          </p:cNvPr>
          <p:cNvSpPr>
            <a:spLocks noGrp="1"/>
          </p:cNvSpPr>
          <p:nvPr>
            <p:ph type="sldNum" sz="quarter" idx="12"/>
          </p:nvPr>
        </p:nvSpPr>
        <p:spPr/>
        <p:txBody>
          <a:bodyPr/>
          <a:lstStyle/>
          <a:p>
            <a:fld id="{D57F1E4F-1CFF-5643-939E-217C01CDF565}" type="slidenum">
              <a:rPr lang="en-US" smtClean="0"/>
              <a:pPr/>
              <a:t>5</a:t>
            </a:fld>
            <a:endParaRPr lang="en-US" dirty="0"/>
          </a:p>
        </p:txBody>
      </p:sp>
      <p:graphicFrame>
        <p:nvGraphicFramePr>
          <p:cNvPr id="62" name="Diagram 61">
            <a:extLst>
              <a:ext uri="{FF2B5EF4-FFF2-40B4-BE49-F238E27FC236}">
                <a16:creationId xmlns:a16="http://schemas.microsoft.com/office/drawing/2014/main" id="{4E1CD480-BCC4-9012-F001-E13913841EF0}"/>
              </a:ext>
            </a:extLst>
          </p:cNvPr>
          <p:cNvGraphicFramePr/>
          <p:nvPr>
            <p:extLst>
              <p:ext uri="{D42A27DB-BD31-4B8C-83A1-F6EECF244321}">
                <p14:modId xmlns:p14="http://schemas.microsoft.com/office/powerpoint/2010/main" val="602050835"/>
              </p:ext>
            </p:extLst>
          </p:nvPr>
        </p:nvGraphicFramePr>
        <p:xfrm>
          <a:off x="457200" y="1488332"/>
          <a:ext cx="11391089" cy="5165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9351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r>
              <a:rPr lang="en-IN" dirty="0"/>
              <a:t>Practical overview of </a:t>
            </a:r>
            <a:r>
              <a:rPr lang="en-IN" dirty="0" err="1"/>
              <a:t>TransAction</a:t>
            </a:r>
            <a:endParaRPr lang="en-IN" dirty="0"/>
          </a:p>
        </p:txBody>
      </p:sp>
      <p:sp>
        <p:nvSpPr>
          <p:cNvPr id="42" name="Google Shape;229;g2c4b9ac84f0_0_672">
            <a:extLst>
              <a:ext uri="{FF2B5EF4-FFF2-40B4-BE49-F238E27FC236}">
                <a16:creationId xmlns:a16="http://schemas.microsoft.com/office/drawing/2014/main" id="{3A51158F-1CD2-3A49-8D10-A04E501BD233}"/>
              </a:ext>
            </a:extLst>
          </p:cNvPr>
          <p:cNvSpPr txBox="1"/>
          <p:nvPr/>
        </p:nvSpPr>
        <p:spPr>
          <a:xfrm>
            <a:off x="2480154" y="5926101"/>
            <a:ext cx="3400680" cy="67473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400"/>
              <a:buFont typeface="Arial"/>
              <a:buNone/>
            </a:pPr>
            <a:r>
              <a:rPr lang="en-IN" sz="1600" i="0" u="none" strike="noStrike" cap="none" dirty="0">
                <a:solidFill>
                  <a:schemeClr val="accent6"/>
                </a:solidFill>
                <a:latin typeface="+mj-lt"/>
                <a:ea typeface="Calibri"/>
                <a:cs typeface="Calibri"/>
                <a:sym typeface="Calibri"/>
              </a:rPr>
              <a:t>Reversal of ITC basis - carpet area sold/unsold</a:t>
            </a:r>
            <a:endParaRPr sz="1600" i="0" u="none" strike="noStrike" cap="none" dirty="0">
              <a:solidFill>
                <a:schemeClr val="accent6"/>
              </a:solidFill>
              <a:latin typeface="+mj-lt"/>
              <a:ea typeface="Calibri"/>
              <a:cs typeface="Calibri"/>
              <a:sym typeface="Calibri"/>
            </a:endParaRPr>
          </a:p>
        </p:txBody>
      </p:sp>
      <p:sp>
        <p:nvSpPr>
          <p:cNvPr id="43" name="Google Shape;231;g2c4b9ac84f0_0_672">
            <a:extLst>
              <a:ext uri="{FF2B5EF4-FFF2-40B4-BE49-F238E27FC236}">
                <a16:creationId xmlns:a16="http://schemas.microsoft.com/office/drawing/2014/main" id="{A56ACB35-D7C2-CB38-92B6-A2EF7641802A}"/>
              </a:ext>
            </a:extLst>
          </p:cNvPr>
          <p:cNvSpPr txBox="1"/>
          <p:nvPr/>
        </p:nvSpPr>
        <p:spPr>
          <a:xfrm>
            <a:off x="2512882" y="4989146"/>
            <a:ext cx="929400" cy="32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IN" sz="1600" b="0" i="0" u="none" strike="noStrike" cap="none" dirty="0">
                <a:solidFill>
                  <a:schemeClr val="dk1"/>
                </a:solidFill>
                <a:latin typeface="+mj-lt"/>
                <a:ea typeface="Calibri"/>
                <a:cs typeface="Calibri"/>
                <a:sym typeface="Calibri"/>
              </a:rPr>
              <a:t>12 Sold</a:t>
            </a:r>
            <a:endParaRPr sz="1600" b="0" i="0" u="none" strike="noStrike" cap="none" dirty="0">
              <a:solidFill>
                <a:schemeClr val="dk1"/>
              </a:solidFill>
              <a:latin typeface="+mj-lt"/>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600" b="0" i="0" u="none" strike="noStrike" cap="none" dirty="0">
              <a:solidFill>
                <a:schemeClr val="dk1"/>
              </a:solidFill>
              <a:latin typeface="+mj-lt"/>
              <a:ea typeface="Calibri"/>
              <a:cs typeface="Calibri"/>
              <a:sym typeface="Calibri"/>
            </a:endParaRPr>
          </a:p>
        </p:txBody>
      </p:sp>
      <p:sp>
        <p:nvSpPr>
          <p:cNvPr id="44" name="Google Shape;232;g2c4b9ac84f0_0_672">
            <a:extLst>
              <a:ext uri="{FF2B5EF4-FFF2-40B4-BE49-F238E27FC236}">
                <a16:creationId xmlns:a16="http://schemas.microsoft.com/office/drawing/2014/main" id="{B730CF17-F511-9AC6-E55D-830AF0620D5F}"/>
              </a:ext>
            </a:extLst>
          </p:cNvPr>
          <p:cNvSpPr txBox="1"/>
          <p:nvPr/>
        </p:nvSpPr>
        <p:spPr>
          <a:xfrm>
            <a:off x="609218" y="4947117"/>
            <a:ext cx="929400" cy="32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IN" sz="1600" b="0" i="0" u="none" strike="noStrike" cap="none" dirty="0">
                <a:solidFill>
                  <a:schemeClr val="dk1"/>
                </a:solidFill>
                <a:latin typeface="+mj-lt"/>
                <a:ea typeface="Calibri"/>
                <a:cs typeface="Calibri"/>
                <a:sym typeface="Calibri"/>
              </a:rPr>
              <a:t>25 Sold</a:t>
            </a:r>
            <a:endParaRPr sz="1600" b="0" i="0" u="none" strike="noStrike" cap="none" dirty="0">
              <a:solidFill>
                <a:schemeClr val="dk1"/>
              </a:solidFill>
              <a:latin typeface="+mj-lt"/>
              <a:ea typeface="Calibri"/>
              <a:cs typeface="Calibri"/>
              <a:sym typeface="Calibri"/>
            </a:endParaRPr>
          </a:p>
        </p:txBody>
      </p:sp>
      <p:sp>
        <p:nvSpPr>
          <p:cNvPr id="45" name="Google Shape;233;g2c4b9ac84f0_0_672">
            <a:extLst>
              <a:ext uri="{FF2B5EF4-FFF2-40B4-BE49-F238E27FC236}">
                <a16:creationId xmlns:a16="http://schemas.microsoft.com/office/drawing/2014/main" id="{B028C12E-D3ED-3A9B-5ED8-37BC3A3FD7CA}"/>
              </a:ext>
            </a:extLst>
          </p:cNvPr>
          <p:cNvSpPr/>
          <p:nvPr/>
        </p:nvSpPr>
        <p:spPr>
          <a:xfrm>
            <a:off x="3027845" y="2488845"/>
            <a:ext cx="1320498" cy="707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IN" sz="1600" b="0" i="0" u="none" strike="noStrike" cap="none">
                <a:solidFill>
                  <a:srgbClr val="000000"/>
                </a:solidFill>
                <a:latin typeface="+mj-lt"/>
                <a:ea typeface="Calibri"/>
                <a:cs typeface="Calibri"/>
                <a:sym typeface="Calibri"/>
              </a:rPr>
              <a:t>Land Owner</a:t>
            </a:r>
            <a:endParaRPr sz="1600" b="0" i="0" u="none" strike="noStrike" cap="none">
              <a:solidFill>
                <a:srgbClr val="000000"/>
              </a:solidFill>
              <a:latin typeface="+mj-lt"/>
              <a:ea typeface="Calibri"/>
              <a:cs typeface="Calibri"/>
              <a:sym typeface="Calibri"/>
            </a:endParaRPr>
          </a:p>
        </p:txBody>
      </p:sp>
      <p:sp>
        <p:nvSpPr>
          <p:cNvPr id="46" name="Google Shape;234;g2c4b9ac84f0_0_672">
            <a:extLst>
              <a:ext uri="{FF2B5EF4-FFF2-40B4-BE49-F238E27FC236}">
                <a16:creationId xmlns:a16="http://schemas.microsoft.com/office/drawing/2014/main" id="{866B529D-F932-747A-B764-4534FF661ECC}"/>
              </a:ext>
            </a:extLst>
          </p:cNvPr>
          <p:cNvSpPr/>
          <p:nvPr/>
        </p:nvSpPr>
        <p:spPr>
          <a:xfrm>
            <a:off x="6988448" y="2397036"/>
            <a:ext cx="1176900" cy="707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IN" sz="1600" b="0" i="0" u="none" strike="noStrike" cap="none">
                <a:solidFill>
                  <a:srgbClr val="000000"/>
                </a:solidFill>
                <a:latin typeface="+mj-lt"/>
                <a:ea typeface="Calibri"/>
                <a:cs typeface="Calibri"/>
                <a:sym typeface="Calibri"/>
              </a:rPr>
              <a:t>Builder</a:t>
            </a:r>
            <a:endParaRPr sz="1600" b="0" i="0" u="none" strike="noStrike" cap="none">
              <a:solidFill>
                <a:srgbClr val="000000"/>
              </a:solidFill>
              <a:latin typeface="+mj-lt"/>
              <a:ea typeface="Calibri"/>
              <a:cs typeface="Calibri"/>
              <a:sym typeface="Calibri"/>
            </a:endParaRPr>
          </a:p>
        </p:txBody>
      </p:sp>
      <p:sp>
        <p:nvSpPr>
          <p:cNvPr id="47" name="Google Shape;235;g2c4b9ac84f0_0_672">
            <a:extLst>
              <a:ext uri="{FF2B5EF4-FFF2-40B4-BE49-F238E27FC236}">
                <a16:creationId xmlns:a16="http://schemas.microsoft.com/office/drawing/2014/main" id="{C97420DE-AEE1-9BE0-DA21-B39DA1A648ED}"/>
              </a:ext>
            </a:extLst>
          </p:cNvPr>
          <p:cNvSpPr/>
          <p:nvPr/>
        </p:nvSpPr>
        <p:spPr>
          <a:xfrm>
            <a:off x="3609019" y="2223004"/>
            <a:ext cx="3987900" cy="27000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600" b="0" i="0" u="none" strike="noStrike" cap="none">
              <a:solidFill>
                <a:srgbClr val="000000"/>
              </a:solidFill>
              <a:latin typeface="+mj-lt"/>
              <a:ea typeface="Calibri"/>
              <a:cs typeface="Calibri"/>
              <a:sym typeface="Calibri"/>
            </a:endParaRPr>
          </a:p>
        </p:txBody>
      </p:sp>
      <p:sp>
        <p:nvSpPr>
          <p:cNvPr id="48" name="Google Shape;236;g2c4b9ac84f0_0_672">
            <a:extLst>
              <a:ext uri="{FF2B5EF4-FFF2-40B4-BE49-F238E27FC236}">
                <a16:creationId xmlns:a16="http://schemas.microsoft.com/office/drawing/2014/main" id="{2F42E9C4-99B9-0756-F6B9-CD22BBEC08F1}"/>
              </a:ext>
            </a:extLst>
          </p:cNvPr>
          <p:cNvSpPr/>
          <p:nvPr/>
        </p:nvSpPr>
        <p:spPr>
          <a:xfrm rot="10800000">
            <a:off x="3674446" y="3100277"/>
            <a:ext cx="3987900" cy="27000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600" b="0" i="0" u="none" strike="noStrike" cap="none">
              <a:solidFill>
                <a:srgbClr val="000000"/>
              </a:solidFill>
              <a:latin typeface="+mj-lt"/>
              <a:ea typeface="Calibri"/>
              <a:cs typeface="Calibri"/>
              <a:sym typeface="Calibri"/>
            </a:endParaRPr>
          </a:p>
        </p:txBody>
      </p:sp>
      <p:sp>
        <p:nvSpPr>
          <p:cNvPr id="49" name="Google Shape;237;g2c4b9ac84f0_0_672">
            <a:extLst>
              <a:ext uri="{FF2B5EF4-FFF2-40B4-BE49-F238E27FC236}">
                <a16:creationId xmlns:a16="http://schemas.microsoft.com/office/drawing/2014/main" id="{5E576662-342C-AC7A-241D-BFACE4B37919}"/>
              </a:ext>
            </a:extLst>
          </p:cNvPr>
          <p:cNvSpPr txBox="1"/>
          <p:nvPr/>
        </p:nvSpPr>
        <p:spPr>
          <a:xfrm>
            <a:off x="3888601" y="3348052"/>
            <a:ext cx="3085865" cy="32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IN" sz="1600" b="0" i="0" u="none" strike="noStrike" cap="none">
                <a:solidFill>
                  <a:schemeClr val="dk1"/>
                </a:solidFill>
                <a:latin typeface="+mj-lt"/>
                <a:ea typeface="Calibri"/>
                <a:cs typeface="Calibri"/>
                <a:sym typeface="Calibri"/>
              </a:rPr>
              <a:t>                Construction services</a:t>
            </a:r>
            <a:endParaRPr sz="1600" b="0" i="0" u="none" strike="noStrike" cap="none">
              <a:solidFill>
                <a:schemeClr val="dk1"/>
              </a:solidFill>
              <a:latin typeface="+mj-lt"/>
              <a:ea typeface="Calibri"/>
              <a:cs typeface="Calibri"/>
              <a:sym typeface="Calibri"/>
            </a:endParaRPr>
          </a:p>
        </p:txBody>
      </p:sp>
      <p:sp>
        <p:nvSpPr>
          <p:cNvPr id="50" name="Google Shape;238;g2c4b9ac84f0_0_672">
            <a:extLst>
              <a:ext uri="{FF2B5EF4-FFF2-40B4-BE49-F238E27FC236}">
                <a16:creationId xmlns:a16="http://schemas.microsoft.com/office/drawing/2014/main" id="{FD62F56C-5226-8700-3F10-3D704410CB37}"/>
              </a:ext>
            </a:extLst>
          </p:cNvPr>
          <p:cNvSpPr txBox="1"/>
          <p:nvPr/>
        </p:nvSpPr>
        <p:spPr>
          <a:xfrm>
            <a:off x="2561112" y="3543982"/>
            <a:ext cx="875100" cy="32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IN" sz="1600" b="0" i="0" u="none" strike="noStrike" cap="none">
                <a:solidFill>
                  <a:schemeClr val="dk1"/>
                </a:solidFill>
                <a:latin typeface="+mj-lt"/>
                <a:ea typeface="Calibri"/>
                <a:cs typeface="Calibri"/>
                <a:sym typeface="Calibri"/>
              </a:rPr>
              <a:t>40 Flats</a:t>
            </a:r>
            <a:endParaRPr sz="1600" b="0" i="0" u="none" strike="noStrike" cap="none">
              <a:solidFill>
                <a:schemeClr val="dk1"/>
              </a:solidFill>
              <a:latin typeface="+mj-lt"/>
              <a:ea typeface="Calibri"/>
              <a:cs typeface="Calibri"/>
              <a:sym typeface="Calibri"/>
            </a:endParaRPr>
          </a:p>
        </p:txBody>
      </p:sp>
      <p:sp>
        <p:nvSpPr>
          <p:cNvPr id="51" name="Google Shape;239;g2c4b9ac84f0_0_672">
            <a:extLst>
              <a:ext uri="{FF2B5EF4-FFF2-40B4-BE49-F238E27FC236}">
                <a16:creationId xmlns:a16="http://schemas.microsoft.com/office/drawing/2014/main" id="{52F31B81-FE4B-B716-7FFC-F92E64917BDA}"/>
              </a:ext>
            </a:extLst>
          </p:cNvPr>
          <p:cNvSpPr txBox="1"/>
          <p:nvPr/>
        </p:nvSpPr>
        <p:spPr>
          <a:xfrm>
            <a:off x="7596919" y="5350861"/>
            <a:ext cx="1119000" cy="32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600" b="0" i="0" u="none" strike="noStrike" cap="none">
              <a:solidFill>
                <a:schemeClr val="dk1"/>
              </a:solidFill>
              <a:latin typeface="+mj-lt"/>
              <a:ea typeface="Calibri"/>
              <a:cs typeface="Calibri"/>
              <a:sym typeface="Calibri"/>
            </a:endParaRPr>
          </a:p>
        </p:txBody>
      </p:sp>
      <p:sp>
        <p:nvSpPr>
          <p:cNvPr id="52" name="Google Shape;240;g2c4b9ac84f0_0_672">
            <a:extLst>
              <a:ext uri="{FF2B5EF4-FFF2-40B4-BE49-F238E27FC236}">
                <a16:creationId xmlns:a16="http://schemas.microsoft.com/office/drawing/2014/main" id="{AA4A4AD8-A6E5-39D5-1C87-677BE738DCBF}"/>
              </a:ext>
            </a:extLst>
          </p:cNvPr>
          <p:cNvSpPr txBox="1"/>
          <p:nvPr/>
        </p:nvSpPr>
        <p:spPr>
          <a:xfrm>
            <a:off x="464999" y="4248093"/>
            <a:ext cx="2045840" cy="32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IN" sz="1600" b="0" i="0" u="none" strike="noStrike" cap="none" dirty="0">
                <a:solidFill>
                  <a:schemeClr val="dk1"/>
                </a:solidFill>
                <a:latin typeface="+mj-lt"/>
                <a:ea typeface="Calibri"/>
                <a:cs typeface="Calibri"/>
                <a:sym typeface="Calibri"/>
              </a:rPr>
              <a:t>Before Construction</a:t>
            </a:r>
            <a:endParaRPr sz="1600" b="0" i="0" u="none" strike="noStrike" cap="none" dirty="0">
              <a:solidFill>
                <a:schemeClr val="dk1"/>
              </a:solidFill>
              <a:latin typeface="+mj-lt"/>
              <a:ea typeface="Calibri"/>
              <a:cs typeface="Calibri"/>
              <a:sym typeface="Calibri"/>
            </a:endParaRPr>
          </a:p>
        </p:txBody>
      </p:sp>
      <p:sp>
        <p:nvSpPr>
          <p:cNvPr id="53" name="Google Shape;241;g2c4b9ac84f0_0_672">
            <a:extLst>
              <a:ext uri="{FF2B5EF4-FFF2-40B4-BE49-F238E27FC236}">
                <a16:creationId xmlns:a16="http://schemas.microsoft.com/office/drawing/2014/main" id="{7E6A6134-7072-B779-1F4B-B7F6EBBE070B}"/>
              </a:ext>
            </a:extLst>
          </p:cNvPr>
          <p:cNvSpPr txBox="1"/>
          <p:nvPr/>
        </p:nvSpPr>
        <p:spPr>
          <a:xfrm>
            <a:off x="3367864" y="4248093"/>
            <a:ext cx="2224597" cy="32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IN" sz="1600" b="0" i="0" u="none" strike="noStrike" cap="none" dirty="0">
                <a:solidFill>
                  <a:schemeClr val="dk1"/>
                </a:solidFill>
                <a:latin typeface="+mj-lt"/>
                <a:ea typeface="Calibri"/>
                <a:cs typeface="Calibri"/>
                <a:sym typeface="Calibri"/>
              </a:rPr>
              <a:t>              After OC</a:t>
            </a:r>
            <a:endParaRPr sz="1600" b="0" i="0" u="none" strike="noStrike" cap="none" dirty="0">
              <a:solidFill>
                <a:schemeClr val="dk1"/>
              </a:solidFill>
              <a:latin typeface="+mj-lt"/>
              <a:ea typeface="Calibri"/>
              <a:cs typeface="Calibri"/>
              <a:sym typeface="Calibri"/>
            </a:endParaRPr>
          </a:p>
        </p:txBody>
      </p:sp>
      <p:cxnSp>
        <p:nvCxnSpPr>
          <p:cNvPr id="54" name="Google Shape;242;g2c4b9ac84f0_0_672">
            <a:extLst>
              <a:ext uri="{FF2B5EF4-FFF2-40B4-BE49-F238E27FC236}">
                <a16:creationId xmlns:a16="http://schemas.microsoft.com/office/drawing/2014/main" id="{1F0CDE6E-7401-DB36-6488-E92A18E75908}"/>
              </a:ext>
            </a:extLst>
          </p:cNvPr>
          <p:cNvCxnSpPr>
            <a:cxnSpLocks/>
            <a:stCxn id="50" idx="2"/>
            <a:endCxn id="52" idx="0"/>
          </p:cNvCxnSpPr>
          <p:nvPr/>
        </p:nvCxnSpPr>
        <p:spPr>
          <a:xfrm flipH="1">
            <a:off x="1487919" y="3870382"/>
            <a:ext cx="1510743" cy="377711"/>
          </a:xfrm>
          <a:prstGeom prst="straightConnector1">
            <a:avLst/>
          </a:prstGeom>
          <a:noFill/>
          <a:ln w="9525" cap="flat" cmpd="sng">
            <a:solidFill>
              <a:schemeClr val="dk2"/>
            </a:solidFill>
            <a:prstDash val="solid"/>
            <a:round/>
            <a:headEnd type="none" w="sm" len="sm"/>
            <a:tailEnd type="none" w="sm" len="sm"/>
          </a:ln>
        </p:spPr>
      </p:cxnSp>
      <p:cxnSp>
        <p:nvCxnSpPr>
          <p:cNvPr id="55" name="Google Shape;243;g2c4b9ac84f0_0_672">
            <a:extLst>
              <a:ext uri="{FF2B5EF4-FFF2-40B4-BE49-F238E27FC236}">
                <a16:creationId xmlns:a16="http://schemas.microsoft.com/office/drawing/2014/main" id="{8BB0EC2C-5FA0-A274-E8A0-FEA9A37DEE36}"/>
              </a:ext>
            </a:extLst>
          </p:cNvPr>
          <p:cNvCxnSpPr>
            <a:cxnSpLocks/>
            <a:stCxn id="50" idx="2"/>
            <a:endCxn id="53" idx="0"/>
          </p:cNvCxnSpPr>
          <p:nvPr/>
        </p:nvCxnSpPr>
        <p:spPr>
          <a:xfrm>
            <a:off x="2998662" y="3870382"/>
            <a:ext cx="1481501" cy="377711"/>
          </a:xfrm>
          <a:prstGeom prst="straightConnector1">
            <a:avLst/>
          </a:prstGeom>
          <a:noFill/>
          <a:ln w="9525" cap="flat" cmpd="sng">
            <a:solidFill>
              <a:schemeClr val="dk2"/>
            </a:solidFill>
            <a:prstDash val="solid"/>
            <a:round/>
            <a:headEnd type="none" w="sm" len="sm"/>
            <a:tailEnd type="none" w="sm" len="sm"/>
          </a:ln>
        </p:spPr>
      </p:cxnSp>
      <p:sp>
        <p:nvSpPr>
          <p:cNvPr id="56" name="Google Shape;244;g2c4b9ac84f0_0_672">
            <a:extLst>
              <a:ext uri="{FF2B5EF4-FFF2-40B4-BE49-F238E27FC236}">
                <a16:creationId xmlns:a16="http://schemas.microsoft.com/office/drawing/2014/main" id="{5B16626B-6E4F-9819-B73C-5F37F49401B6}"/>
              </a:ext>
            </a:extLst>
          </p:cNvPr>
          <p:cNvSpPr txBox="1"/>
          <p:nvPr/>
        </p:nvSpPr>
        <p:spPr>
          <a:xfrm>
            <a:off x="4325935" y="5000340"/>
            <a:ext cx="1825698" cy="32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IN" sz="1600" b="0" i="0" u="none" strike="noStrike" cap="none" dirty="0">
                <a:solidFill>
                  <a:schemeClr val="dk1"/>
                </a:solidFill>
                <a:latin typeface="+mj-lt"/>
                <a:ea typeface="Calibri"/>
                <a:cs typeface="Calibri"/>
                <a:sym typeface="Calibri"/>
              </a:rPr>
              <a:t>3 remaining unsold </a:t>
            </a:r>
            <a:endParaRPr sz="1600" b="0" i="0" u="none" strike="noStrike" cap="none" dirty="0">
              <a:solidFill>
                <a:schemeClr val="dk1"/>
              </a:solidFill>
              <a:latin typeface="+mj-lt"/>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600" b="0" i="0" u="none" strike="noStrike" cap="none" dirty="0">
              <a:solidFill>
                <a:schemeClr val="dk1"/>
              </a:solidFill>
              <a:latin typeface="+mj-lt"/>
              <a:ea typeface="Calibri"/>
              <a:cs typeface="Calibri"/>
              <a:sym typeface="Calibri"/>
            </a:endParaRPr>
          </a:p>
        </p:txBody>
      </p:sp>
      <p:sp>
        <p:nvSpPr>
          <p:cNvPr id="57" name="Google Shape;245;g2c4b9ac84f0_0_672">
            <a:extLst>
              <a:ext uri="{FF2B5EF4-FFF2-40B4-BE49-F238E27FC236}">
                <a16:creationId xmlns:a16="http://schemas.microsoft.com/office/drawing/2014/main" id="{E29A7D6A-EB42-F911-1370-00BF0F2E4D99}"/>
              </a:ext>
            </a:extLst>
          </p:cNvPr>
          <p:cNvSpPr txBox="1"/>
          <p:nvPr/>
        </p:nvSpPr>
        <p:spPr>
          <a:xfrm>
            <a:off x="457182" y="5926101"/>
            <a:ext cx="1729200" cy="66058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IN" sz="1600" i="0" u="none" strike="noStrike" cap="none" dirty="0">
                <a:solidFill>
                  <a:schemeClr val="dk1"/>
                </a:solidFill>
                <a:latin typeface="+mj-lt"/>
                <a:ea typeface="Calibri"/>
                <a:cs typeface="Calibri"/>
                <a:sym typeface="Calibri"/>
              </a:rPr>
              <a:t>Remit GST with ITC</a:t>
            </a:r>
            <a:endParaRPr sz="1600" i="0" u="none" strike="noStrike" cap="none" dirty="0">
              <a:solidFill>
                <a:schemeClr val="dk1"/>
              </a:solidFill>
              <a:latin typeface="+mj-lt"/>
              <a:ea typeface="Calibri"/>
              <a:cs typeface="Calibri"/>
              <a:sym typeface="Calibri"/>
            </a:endParaRPr>
          </a:p>
        </p:txBody>
      </p:sp>
      <p:cxnSp>
        <p:nvCxnSpPr>
          <p:cNvPr id="58" name="Google Shape;246;g2c4b9ac84f0_0_672">
            <a:extLst>
              <a:ext uri="{FF2B5EF4-FFF2-40B4-BE49-F238E27FC236}">
                <a16:creationId xmlns:a16="http://schemas.microsoft.com/office/drawing/2014/main" id="{3F4474DD-4AEA-0293-6691-34DBA801F861}"/>
              </a:ext>
            </a:extLst>
          </p:cNvPr>
          <p:cNvCxnSpPr>
            <a:cxnSpLocks/>
            <a:stCxn id="53" idx="2"/>
            <a:endCxn id="56" idx="0"/>
          </p:cNvCxnSpPr>
          <p:nvPr/>
        </p:nvCxnSpPr>
        <p:spPr>
          <a:xfrm>
            <a:off x="4480163" y="4574493"/>
            <a:ext cx="758621" cy="425847"/>
          </a:xfrm>
          <a:prstGeom prst="straightConnector1">
            <a:avLst/>
          </a:prstGeom>
          <a:noFill/>
          <a:ln w="9525" cap="flat" cmpd="sng">
            <a:solidFill>
              <a:schemeClr val="dk2"/>
            </a:solidFill>
            <a:prstDash val="solid"/>
            <a:round/>
            <a:headEnd type="none" w="sm" len="sm"/>
            <a:tailEnd type="none" w="sm" len="sm"/>
          </a:ln>
        </p:spPr>
      </p:cxnSp>
      <p:cxnSp>
        <p:nvCxnSpPr>
          <p:cNvPr id="59" name="Google Shape;247;g2c4b9ac84f0_0_672">
            <a:extLst>
              <a:ext uri="{FF2B5EF4-FFF2-40B4-BE49-F238E27FC236}">
                <a16:creationId xmlns:a16="http://schemas.microsoft.com/office/drawing/2014/main" id="{138C90CF-5387-4D91-5B5E-6AF82793530D}"/>
              </a:ext>
            </a:extLst>
          </p:cNvPr>
          <p:cNvCxnSpPr>
            <a:cxnSpLocks/>
            <a:stCxn id="53" idx="2"/>
            <a:endCxn id="43" idx="0"/>
          </p:cNvCxnSpPr>
          <p:nvPr/>
        </p:nvCxnSpPr>
        <p:spPr>
          <a:xfrm flipH="1">
            <a:off x="2977582" y="4574493"/>
            <a:ext cx="1502581" cy="414653"/>
          </a:xfrm>
          <a:prstGeom prst="straightConnector1">
            <a:avLst/>
          </a:prstGeom>
          <a:noFill/>
          <a:ln w="9525" cap="flat" cmpd="sng">
            <a:solidFill>
              <a:schemeClr val="dk2"/>
            </a:solidFill>
            <a:prstDash val="solid"/>
            <a:round/>
            <a:headEnd type="none" w="sm" len="sm"/>
            <a:tailEnd type="none" w="sm" len="sm"/>
          </a:ln>
        </p:spPr>
      </p:cxnSp>
      <p:cxnSp>
        <p:nvCxnSpPr>
          <p:cNvPr id="60" name="Google Shape;248;g2c4b9ac84f0_0_672">
            <a:extLst>
              <a:ext uri="{FF2B5EF4-FFF2-40B4-BE49-F238E27FC236}">
                <a16:creationId xmlns:a16="http://schemas.microsoft.com/office/drawing/2014/main" id="{5A65FB4B-2E03-812B-C926-6840EBA5B495}"/>
              </a:ext>
            </a:extLst>
          </p:cNvPr>
          <p:cNvCxnSpPr>
            <a:cxnSpLocks/>
          </p:cNvCxnSpPr>
          <p:nvPr/>
        </p:nvCxnSpPr>
        <p:spPr>
          <a:xfrm>
            <a:off x="2872012" y="5448874"/>
            <a:ext cx="0" cy="378120"/>
          </a:xfrm>
          <a:prstGeom prst="straightConnector1">
            <a:avLst/>
          </a:prstGeom>
          <a:noFill/>
          <a:ln w="9525" cap="flat" cmpd="sng">
            <a:solidFill>
              <a:schemeClr val="dk2"/>
            </a:solidFill>
            <a:prstDash val="solid"/>
            <a:round/>
            <a:headEnd type="none" w="sm" len="sm"/>
            <a:tailEnd type="triangle" w="med" len="med"/>
          </a:ln>
        </p:spPr>
      </p:cxnSp>
      <p:cxnSp>
        <p:nvCxnSpPr>
          <p:cNvPr id="61" name="Google Shape;249;g2c4b9ac84f0_0_672">
            <a:extLst>
              <a:ext uri="{FF2B5EF4-FFF2-40B4-BE49-F238E27FC236}">
                <a16:creationId xmlns:a16="http://schemas.microsoft.com/office/drawing/2014/main" id="{6AF51ED3-8962-5A84-377B-F49AB7AA4FF0}"/>
              </a:ext>
            </a:extLst>
          </p:cNvPr>
          <p:cNvCxnSpPr>
            <a:cxnSpLocks/>
          </p:cNvCxnSpPr>
          <p:nvPr/>
        </p:nvCxnSpPr>
        <p:spPr>
          <a:xfrm>
            <a:off x="5238784" y="5391592"/>
            <a:ext cx="0" cy="424027"/>
          </a:xfrm>
          <a:prstGeom prst="straightConnector1">
            <a:avLst/>
          </a:prstGeom>
          <a:noFill/>
          <a:ln w="9525" cap="flat" cmpd="sng">
            <a:solidFill>
              <a:schemeClr val="dk2"/>
            </a:solidFill>
            <a:prstDash val="solid"/>
            <a:round/>
            <a:headEnd type="none" w="sm" len="sm"/>
            <a:tailEnd type="triangle" w="med" len="med"/>
          </a:ln>
        </p:spPr>
      </p:cxnSp>
      <p:cxnSp>
        <p:nvCxnSpPr>
          <p:cNvPr id="63" name="Google Shape;250;g2c4b9ac84f0_0_672">
            <a:extLst>
              <a:ext uri="{FF2B5EF4-FFF2-40B4-BE49-F238E27FC236}">
                <a16:creationId xmlns:a16="http://schemas.microsoft.com/office/drawing/2014/main" id="{5A7C246A-1671-94C3-FE76-80AAA14FF510}"/>
              </a:ext>
            </a:extLst>
          </p:cNvPr>
          <p:cNvCxnSpPr>
            <a:cxnSpLocks/>
            <a:endCxn id="44" idx="0"/>
          </p:cNvCxnSpPr>
          <p:nvPr/>
        </p:nvCxnSpPr>
        <p:spPr>
          <a:xfrm flipH="1">
            <a:off x="1073918" y="4660005"/>
            <a:ext cx="889" cy="287112"/>
          </a:xfrm>
          <a:prstGeom prst="straightConnector1">
            <a:avLst/>
          </a:prstGeom>
          <a:noFill/>
          <a:ln w="9525" cap="flat" cmpd="sng">
            <a:solidFill>
              <a:schemeClr val="dk2"/>
            </a:solidFill>
            <a:prstDash val="solid"/>
            <a:round/>
            <a:headEnd type="none" w="sm" len="sm"/>
            <a:tailEnd type="none" w="sm" len="sm"/>
          </a:ln>
        </p:spPr>
      </p:cxnSp>
      <p:sp>
        <p:nvSpPr>
          <p:cNvPr id="64" name="Google Shape;251;g2c4b9ac84f0_0_672">
            <a:extLst>
              <a:ext uri="{FF2B5EF4-FFF2-40B4-BE49-F238E27FC236}">
                <a16:creationId xmlns:a16="http://schemas.microsoft.com/office/drawing/2014/main" id="{1C0343EB-0423-FC63-55A2-DEE684CE8CCE}"/>
              </a:ext>
            </a:extLst>
          </p:cNvPr>
          <p:cNvSpPr txBox="1"/>
          <p:nvPr/>
        </p:nvSpPr>
        <p:spPr>
          <a:xfrm>
            <a:off x="8245454" y="5040152"/>
            <a:ext cx="929400" cy="32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IN" sz="1600" b="0" i="0" u="none" strike="noStrike" cap="none" dirty="0">
                <a:solidFill>
                  <a:schemeClr val="dk1"/>
                </a:solidFill>
                <a:latin typeface="+mj-lt"/>
                <a:ea typeface="Calibri"/>
                <a:cs typeface="Calibri"/>
                <a:sym typeface="Calibri"/>
              </a:rPr>
              <a:t>10 Sold</a:t>
            </a:r>
            <a:endParaRPr sz="1600" b="0" i="0" u="none" strike="noStrike" cap="none" dirty="0">
              <a:solidFill>
                <a:schemeClr val="dk1"/>
              </a:solidFill>
              <a:latin typeface="+mj-lt"/>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600" b="0" i="0" u="none" strike="noStrike" cap="none" dirty="0">
              <a:solidFill>
                <a:schemeClr val="dk1"/>
              </a:solidFill>
              <a:latin typeface="+mj-lt"/>
              <a:ea typeface="Calibri"/>
              <a:cs typeface="Calibri"/>
              <a:sym typeface="Calibri"/>
            </a:endParaRPr>
          </a:p>
        </p:txBody>
      </p:sp>
      <p:sp>
        <p:nvSpPr>
          <p:cNvPr id="65" name="Google Shape;252;g2c4b9ac84f0_0_672">
            <a:extLst>
              <a:ext uri="{FF2B5EF4-FFF2-40B4-BE49-F238E27FC236}">
                <a16:creationId xmlns:a16="http://schemas.microsoft.com/office/drawing/2014/main" id="{40BCD4DD-40FB-1AED-B673-43EB026D7597}"/>
              </a:ext>
            </a:extLst>
          </p:cNvPr>
          <p:cNvSpPr txBox="1"/>
          <p:nvPr/>
        </p:nvSpPr>
        <p:spPr>
          <a:xfrm>
            <a:off x="6509766" y="5024805"/>
            <a:ext cx="929400" cy="32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IN" sz="1600" b="0" i="0" u="none" strike="noStrike" cap="none">
                <a:solidFill>
                  <a:schemeClr val="dk1"/>
                </a:solidFill>
                <a:latin typeface="+mj-lt"/>
                <a:ea typeface="Calibri"/>
                <a:cs typeface="Calibri"/>
                <a:sym typeface="Calibri"/>
              </a:rPr>
              <a:t>45 Sold</a:t>
            </a:r>
            <a:endParaRPr sz="1600" b="0" i="0" u="none" strike="noStrike" cap="none">
              <a:solidFill>
                <a:schemeClr val="dk1"/>
              </a:solidFill>
              <a:latin typeface="+mj-lt"/>
              <a:ea typeface="Calibri"/>
              <a:cs typeface="Calibri"/>
              <a:sym typeface="Calibri"/>
            </a:endParaRPr>
          </a:p>
        </p:txBody>
      </p:sp>
      <p:sp>
        <p:nvSpPr>
          <p:cNvPr id="66" name="Google Shape;253;g2c4b9ac84f0_0_672">
            <a:extLst>
              <a:ext uri="{FF2B5EF4-FFF2-40B4-BE49-F238E27FC236}">
                <a16:creationId xmlns:a16="http://schemas.microsoft.com/office/drawing/2014/main" id="{AEE2EC68-04D2-568A-7C8D-E121E82FE847}"/>
              </a:ext>
            </a:extLst>
          </p:cNvPr>
          <p:cNvSpPr txBox="1"/>
          <p:nvPr/>
        </p:nvSpPr>
        <p:spPr>
          <a:xfrm>
            <a:off x="7682028" y="3464699"/>
            <a:ext cx="875100" cy="32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IN" sz="1600" b="0" i="0" u="none" strike="noStrike" cap="none">
                <a:solidFill>
                  <a:schemeClr val="dk1"/>
                </a:solidFill>
                <a:latin typeface="+mj-lt"/>
                <a:ea typeface="Calibri"/>
                <a:cs typeface="Calibri"/>
                <a:sym typeface="Calibri"/>
              </a:rPr>
              <a:t>60 Flats</a:t>
            </a:r>
            <a:endParaRPr sz="1600" b="0" i="0" u="none" strike="noStrike" cap="none">
              <a:solidFill>
                <a:schemeClr val="dk1"/>
              </a:solidFill>
              <a:latin typeface="+mj-lt"/>
              <a:ea typeface="Calibri"/>
              <a:cs typeface="Calibri"/>
              <a:sym typeface="Calibri"/>
            </a:endParaRPr>
          </a:p>
        </p:txBody>
      </p:sp>
      <p:sp>
        <p:nvSpPr>
          <p:cNvPr id="67" name="Google Shape;254;g2c4b9ac84f0_0_672">
            <a:extLst>
              <a:ext uri="{FF2B5EF4-FFF2-40B4-BE49-F238E27FC236}">
                <a16:creationId xmlns:a16="http://schemas.microsoft.com/office/drawing/2014/main" id="{F991CD53-41A9-7F5A-6404-AFBAB1324D8D}"/>
              </a:ext>
            </a:extLst>
          </p:cNvPr>
          <p:cNvSpPr txBox="1"/>
          <p:nvPr/>
        </p:nvSpPr>
        <p:spPr>
          <a:xfrm>
            <a:off x="5991422" y="4152654"/>
            <a:ext cx="2071199" cy="510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IN" sz="1600" b="0" i="0" u="none" strike="noStrike" cap="none" dirty="0">
                <a:solidFill>
                  <a:schemeClr val="dk1"/>
                </a:solidFill>
                <a:latin typeface="+mj-lt"/>
                <a:ea typeface="Calibri"/>
                <a:cs typeface="Calibri"/>
                <a:sym typeface="Calibri"/>
              </a:rPr>
              <a:t>Before Construction +LO 40 share</a:t>
            </a:r>
            <a:endParaRPr sz="1600" b="0" i="0" u="none" strike="noStrike" cap="none" dirty="0">
              <a:solidFill>
                <a:schemeClr val="dk1"/>
              </a:solidFill>
              <a:latin typeface="+mj-lt"/>
              <a:ea typeface="Calibri"/>
              <a:cs typeface="Calibri"/>
              <a:sym typeface="Calibri"/>
            </a:endParaRPr>
          </a:p>
        </p:txBody>
      </p:sp>
      <p:sp>
        <p:nvSpPr>
          <p:cNvPr id="68" name="Google Shape;255;g2c4b9ac84f0_0_672">
            <a:extLst>
              <a:ext uri="{FF2B5EF4-FFF2-40B4-BE49-F238E27FC236}">
                <a16:creationId xmlns:a16="http://schemas.microsoft.com/office/drawing/2014/main" id="{E3CC62C2-113B-FE49-324F-337F51AE7D23}"/>
              </a:ext>
            </a:extLst>
          </p:cNvPr>
          <p:cNvSpPr txBox="1"/>
          <p:nvPr/>
        </p:nvSpPr>
        <p:spPr>
          <a:xfrm>
            <a:off x="8815030" y="4152654"/>
            <a:ext cx="1517700" cy="32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IN" sz="1600" b="0" i="0" u="none" strike="noStrike" cap="none" dirty="0">
                <a:solidFill>
                  <a:schemeClr val="dk1"/>
                </a:solidFill>
                <a:latin typeface="+mj-lt"/>
                <a:ea typeface="Calibri"/>
                <a:cs typeface="Calibri"/>
                <a:sym typeface="Calibri"/>
              </a:rPr>
              <a:t>After OC</a:t>
            </a:r>
            <a:endParaRPr sz="1600" b="0" i="0" u="none" strike="noStrike" cap="none" dirty="0">
              <a:solidFill>
                <a:schemeClr val="dk1"/>
              </a:solidFill>
              <a:latin typeface="+mj-lt"/>
              <a:ea typeface="Calibri"/>
              <a:cs typeface="Calibri"/>
              <a:sym typeface="Calibri"/>
            </a:endParaRPr>
          </a:p>
        </p:txBody>
      </p:sp>
      <p:cxnSp>
        <p:nvCxnSpPr>
          <p:cNvPr id="69" name="Google Shape;256;g2c4b9ac84f0_0_672">
            <a:extLst>
              <a:ext uri="{FF2B5EF4-FFF2-40B4-BE49-F238E27FC236}">
                <a16:creationId xmlns:a16="http://schemas.microsoft.com/office/drawing/2014/main" id="{F58373AB-E669-282B-0CA1-B40D7283C683}"/>
              </a:ext>
            </a:extLst>
          </p:cNvPr>
          <p:cNvCxnSpPr>
            <a:cxnSpLocks/>
            <a:stCxn id="66" idx="2"/>
            <a:endCxn id="67" idx="0"/>
          </p:cNvCxnSpPr>
          <p:nvPr/>
        </p:nvCxnSpPr>
        <p:spPr>
          <a:xfrm flipH="1">
            <a:off x="7027022" y="3791099"/>
            <a:ext cx="1092556" cy="361555"/>
          </a:xfrm>
          <a:prstGeom prst="straightConnector1">
            <a:avLst/>
          </a:prstGeom>
          <a:noFill/>
          <a:ln w="9525" cap="flat" cmpd="sng">
            <a:solidFill>
              <a:schemeClr val="dk2"/>
            </a:solidFill>
            <a:prstDash val="solid"/>
            <a:round/>
            <a:headEnd type="none" w="sm" len="sm"/>
            <a:tailEnd type="none" w="sm" len="sm"/>
          </a:ln>
        </p:spPr>
      </p:cxnSp>
      <p:cxnSp>
        <p:nvCxnSpPr>
          <p:cNvPr id="70" name="Google Shape;257;g2c4b9ac84f0_0_672">
            <a:extLst>
              <a:ext uri="{FF2B5EF4-FFF2-40B4-BE49-F238E27FC236}">
                <a16:creationId xmlns:a16="http://schemas.microsoft.com/office/drawing/2014/main" id="{3EEFD359-C820-E312-B1FA-28755CB45C1A}"/>
              </a:ext>
            </a:extLst>
          </p:cNvPr>
          <p:cNvCxnSpPr>
            <a:stCxn id="66" idx="2"/>
            <a:endCxn id="68" idx="0"/>
          </p:cNvCxnSpPr>
          <p:nvPr/>
        </p:nvCxnSpPr>
        <p:spPr>
          <a:xfrm>
            <a:off x="8119578" y="3791099"/>
            <a:ext cx="1454302" cy="361555"/>
          </a:xfrm>
          <a:prstGeom prst="straightConnector1">
            <a:avLst/>
          </a:prstGeom>
          <a:noFill/>
          <a:ln w="9525" cap="flat" cmpd="sng">
            <a:solidFill>
              <a:schemeClr val="dk2"/>
            </a:solidFill>
            <a:prstDash val="solid"/>
            <a:round/>
            <a:headEnd type="none" w="sm" len="sm"/>
            <a:tailEnd type="none" w="sm" len="sm"/>
          </a:ln>
        </p:spPr>
      </p:cxnSp>
      <p:sp>
        <p:nvSpPr>
          <p:cNvPr id="71" name="Google Shape;258;g2c4b9ac84f0_0_672">
            <a:extLst>
              <a:ext uri="{FF2B5EF4-FFF2-40B4-BE49-F238E27FC236}">
                <a16:creationId xmlns:a16="http://schemas.microsoft.com/office/drawing/2014/main" id="{4793E60C-528B-4555-1B4D-E9837FF3F391}"/>
              </a:ext>
            </a:extLst>
          </p:cNvPr>
          <p:cNvSpPr txBox="1"/>
          <p:nvPr/>
        </p:nvSpPr>
        <p:spPr>
          <a:xfrm>
            <a:off x="9679118" y="5024805"/>
            <a:ext cx="1931691" cy="32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IN" sz="1600" b="0" i="0" u="none" strike="noStrike" cap="none" dirty="0">
                <a:solidFill>
                  <a:schemeClr val="dk1"/>
                </a:solidFill>
                <a:latin typeface="+mj-lt"/>
                <a:ea typeface="Calibri"/>
                <a:cs typeface="Calibri"/>
                <a:sym typeface="Calibri"/>
              </a:rPr>
              <a:t>5 remaining unsold </a:t>
            </a:r>
            <a:endParaRPr sz="1600" b="0" i="0" u="none" strike="noStrike" cap="none" dirty="0">
              <a:solidFill>
                <a:schemeClr val="dk1"/>
              </a:solidFill>
              <a:latin typeface="+mj-lt"/>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600" b="0" i="0" u="none" strike="noStrike" cap="none" dirty="0">
              <a:solidFill>
                <a:schemeClr val="dk1"/>
              </a:solidFill>
              <a:latin typeface="+mj-lt"/>
              <a:ea typeface="Calibri"/>
              <a:cs typeface="Calibri"/>
              <a:sym typeface="Calibri"/>
            </a:endParaRPr>
          </a:p>
        </p:txBody>
      </p:sp>
      <p:sp>
        <p:nvSpPr>
          <p:cNvPr id="72" name="Google Shape;259;g2c4b9ac84f0_0_672">
            <a:extLst>
              <a:ext uri="{FF2B5EF4-FFF2-40B4-BE49-F238E27FC236}">
                <a16:creationId xmlns:a16="http://schemas.microsoft.com/office/drawing/2014/main" id="{189F0FDA-1D81-72C9-C4F6-59FC3E4D521D}"/>
              </a:ext>
            </a:extLst>
          </p:cNvPr>
          <p:cNvSpPr txBox="1"/>
          <p:nvPr/>
        </p:nvSpPr>
        <p:spPr>
          <a:xfrm>
            <a:off x="6400687" y="5978166"/>
            <a:ext cx="1357059" cy="571246"/>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IN" sz="1600" i="0" u="none" strike="noStrike" cap="none" dirty="0">
                <a:solidFill>
                  <a:schemeClr val="dk1"/>
                </a:solidFill>
                <a:latin typeface="+mj-lt"/>
                <a:ea typeface="Calibri"/>
                <a:cs typeface="Calibri"/>
                <a:sym typeface="Calibri"/>
              </a:rPr>
              <a:t>Remit GST w/o ITC</a:t>
            </a:r>
            <a:endParaRPr sz="1600" i="0" u="none" strike="noStrike" cap="none" dirty="0">
              <a:solidFill>
                <a:schemeClr val="dk1"/>
              </a:solidFill>
              <a:latin typeface="+mj-lt"/>
              <a:ea typeface="Calibri"/>
              <a:cs typeface="Calibri"/>
              <a:sym typeface="Calibri"/>
            </a:endParaRPr>
          </a:p>
        </p:txBody>
      </p:sp>
      <p:sp>
        <p:nvSpPr>
          <p:cNvPr id="73" name="Google Shape;260;g2c4b9ac84f0_0_672">
            <a:extLst>
              <a:ext uri="{FF2B5EF4-FFF2-40B4-BE49-F238E27FC236}">
                <a16:creationId xmlns:a16="http://schemas.microsoft.com/office/drawing/2014/main" id="{154046EC-6143-B774-244A-B3D6DAA71855}"/>
              </a:ext>
            </a:extLst>
          </p:cNvPr>
          <p:cNvSpPr txBox="1"/>
          <p:nvPr/>
        </p:nvSpPr>
        <p:spPr>
          <a:xfrm>
            <a:off x="8128150" y="5963545"/>
            <a:ext cx="4127700" cy="32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IN" sz="1600" i="0" u="none" strike="noStrike" cap="none" dirty="0">
                <a:solidFill>
                  <a:schemeClr val="accent6"/>
                </a:solidFill>
                <a:latin typeface="+mj-lt"/>
                <a:ea typeface="Calibri"/>
                <a:cs typeface="Calibri"/>
                <a:sym typeface="Calibri"/>
              </a:rPr>
              <a:t>No GST  - </a:t>
            </a:r>
            <a:r>
              <a:rPr lang="en-IN" sz="1600" i="0" u="none" strike="noStrike" cap="none" dirty="0" err="1">
                <a:solidFill>
                  <a:schemeClr val="accent6"/>
                </a:solidFill>
                <a:latin typeface="+mj-lt"/>
                <a:ea typeface="Calibri"/>
                <a:cs typeface="Calibri"/>
                <a:sym typeface="Calibri"/>
              </a:rPr>
              <a:t>Sch</a:t>
            </a:r>
            <a:r>
              <a:rPr lang="en-IN" sz="1600" i="0" u="none" strike="noStrike" cap="none" dirty="0">
                <a:solidFill>
                  <a:schemeClr val="accent6"/>
                </a:solidFill>
                <a:latin typeface="+mj-lt"/>
                <a:ea typeface="Calibri"/>
                <a:cs typeface="Calibri"/>
                <a:sym typeface="Calibri"/>
              </a:rPr>
              <a:t> III: Development right RCM</a:t>
            </a:r>
            <a:endParaRPr sz="1600" i="0" u="none" strike="noStrike" cap="none" dirty="0">
              <a:solidFill>
                <a:schemeClr val="accent6"/>
              </a:solidFill>
              <a:latin typeface="+mj-lt"/>
              <a:ea typeface="Calibri"/>
              <a:cs typeface="Calibri"/>
              <a:sym typeface="Calibri"/>
            </a:endParaRPr>
          </a:p>
        </p:txBody>
      </p:sp>
      <p:cxnSp>
        <p:nvCxnSpPr>
          <p:cNvPr id="74" name="Google Shape;261;g2c4b9ac84f0_0_672">
            <a:extLst>
              <a:ext uri="{FF2B5EF4-FFF2-40B4-BE49-F238E27FC236}">
                <a16:creationId xmlns:a16="http://schemas.microsoft.com/office/drawing/2014/main" id="{41E78854-0A55-C98B-2439-A567521BAFC8}"/>
              </a:ext>
            </a:extLst>
          </p:cNvPr>
          <p:cNvCxnSpPr>
            <a:cxnSpLocks/>
            <a:stCxn id="68" idx="2"/>
            <a:endCxn id="71" idx="0"/>
          </p:cNvCxnSpPr>
          <p:nvPr/>
        </p:nvCxnSpPr>
        <p:spPr>
          <a:xfrm>
            <a:off x="9573880" y="4479054"/>
            <a:ext cx="1071084" cy="545751"/>
          </a:xfrm>
          <a:prstGeom prst="straightConnector1">
            <a:avLst/>
          </a:prstGeom>
          <a:noFill/>
          <a:ln w="9525" cap="flat" cmpd="sng">
            <a:solidFill>
              <a:schemeClr val="dk2"/>
            </a:solidFill>
            <a:prstDash val="solid"/>
            <a:round/>
            <a:headEnd type="none" w="sm" len="sm"/>
            <a:tailEnd type="none" w="sm" len="sm"/>
          </a:ln>
        </p:spPr>
      </p:cxnSp>
      <p:cxnSp>
        <p:nvCxnSpPr>
          <p:cNvPr id="75" name="Google Shape;262;g2c4b9ac84f0_0_672">
            <a:extLst>
              <a:ext uri="{FF2B5EF4-FFF2-40B4-BE49-F238E27FC236}">
                <a16:creationId xmlns:a16="http://schemas.microsoft.com/office/drawing/2014/main" id="{EE1370BD-C41D-F610-1B86-D6FCF28C1622}"/>
              </a:ext>
            </a:extLst>
          </p:cNvPr>
          <p:cNvCxnSpPr>
            <a:stCxn id="68" idx="2"/>
            <a:endCxn id="64" idx="0"/>
          </p:cNvCxnSpPr>
          <p:nvPr/>
        </p:nvCxnSpPr>
        <p:spPr>
          <a:xfrm flipH="1">
            <a:off x="8710154" y="4479054"/>
            <a:ext cx="863726" cy="561098"/>
          </a:xfrm>
          <a:prstGeom prst="straightConnector1">
            <a:avLst/>
          </a:prstGeom>
          <a:noFill/>
          <a:ln w="9525" cap="flat" cmpd="sng">
            <a:solidFill>
              <a:schemeClr val="dk2"/>
            </a:solidFill>
            <a:prstDash val="solid"/>
            <a:round/>
            <a:headEnd type="none" w="sm" len="sm"/>
            <a:tailEnd type="none" w="sm" len="sm"/>
          </a:ln>
        </p:spPr>
      </p:cxnSp>
      <p:cxnSp>
        <p:nvCxnSpPr>
          <p:cNvPr id="76" name="Google Shape;263;g2c4b9ac84f0_0_672">
            <a:extLst>
              <a:ext uri="{FF2B5EF4-FFF2-40B4-BE49-F238E27FC236}">
                <a16:creationId xmlns:a16="http://schemas.microsoft.com/office/drawing/2014/main" id="{C6791862-20B5-DF91-F5AA-9198AC503063}"/>
              </a:ext>
            </a:extLst>
          </p:cNvPr>
          <p:cNvCxnSpPr>
            <a:cxnSpLocks/>
          </p:cNvCxnSpPr>
          <p:nvPr/>
        </p:nvCxnSpPr>
        <p:spPr>
          <a:xfrm>
            <a:off x="6974466" y="5445375"/>
            <a:ext cx="0" cy="518170"/>
          </a:xfrm>
          <a:prstGeom prst="straightConnector1">
            <a:avLst/>
          </a:prstGeom>
          <a:noFill/>
          <a:ln w="9525" cap="flat" cmpd="sng">
            <a:solidFill>
              <a:schemeClr val="dk2"/>
            </a:solidFill>
            <a:prstDash val="solid"/>
            <a:round/>
            <a:headEnd type="none" w="sm" len="sm"/>
            <a:tailEnd type="triangle" w="med" len="med"/>
          </a:ln>
        </p:spPr>
      </p:cxnSp>
      <p:cxnSp>
        <p:nvCxnSpPr>
          <p:cNvPr id="77" name="Google Shape;264;g2c4b9ac84f0_0_672">
            <a:extLst>
              <a:ext uri="{FF2B5EF4-FFF2-40B4-BE49-F238E27FC236}">
                <a16:creationId xmlns:a16="http://schemas.microsoft.com/office/drawing/2014/main" id="{35C7F520-76B4-5E37-62AF-C065D7DF41AD}"/>
              </a:ext>
            </a:extLst>
          </p:cNvPr>
          <p:cNvCxnSpPr>
            <a:cxnSpLocks/>
          </p:cNvCxnSpPr>
          <p:nvPr/>
        </p:nvCxnSpPr>
        <p:spPr>
          <a:xfrm>
            <a:off x="8690871" y="5391703"/>
            <a:ext cx="19277" cy="534398"/>
          </a:xfrm>
          <a:prstGeom prst="straightConnector1">
            <a:avLst/>
          </a:prstGeom>
          <a:noFill/>
          <a:ln w="9525" cap="flat" cmpd="sng">
            <a:solidFill>
              <a:schemeClr val="dk2"/>
            </a:solidFill>
            <a:prstDash val="solid"/>
            <a:round/>
            <a:headEnd type="none" w="sm" len="sm"/>
            <a:tailEnd type="triangle" w="med" len="med"/>
          </a:ln>
        </p:spPr>
      </p:cxnSp>
      <p:cxnSp>
        <p:nvCxnSpPr>
          <p:cNvPr id="78" name="Google Shape;265;g2c4b9ac84f0_0_672">
            <a:extLst>
              <a:ext uri="{FF2B5EF4-FFF2-40B4-BE49-F238E27FC236}">
                <a16:creationId xmlns:a16="http://schemas.microsoft.com/office/drawing/2014/main" id="{0825CCFA-DAE3-2CBC-C468-95EE1B18B9AE}"/>
              </a:ext>
            </a:extLst>
          </p:cNvPr>
          <p:cNvCxnSpPr>
            <a:cxnSpLocks/>
          </p:cNvCxnSpPr>
          <p:nvPr/>
        </p:nvCxnSpPr>
        <p:spPr>
          <a:xfrm>
            <a:off x="10733120" y="5412306"/>
            <a:ext cx="0" cy="551239"/>
          </a:xfrm>
          <a:prstGeom prst="straightConnector1">
            <a:avLst/>
          </a:prstGeom>
          <a:noFill/>
          <a:ln w="9525" cap="flat" cmpd="sng">
            <a:solidFill>
              <a:schemeClr val="dk2"/>
            </a:solidFill>
            <a:prstDash val="solid"/>
            <a:round/>
            <a:headEnd type="none" w="sm" len="sm"/>
            <a:tailEnd type="triangle" w="med" len="med"/>
          </a:ln>
        </p:spPr>
      </p:cxnSp>
      <p:sp>
        <p:nvSpPr>
          <p:cNvPr id="79" name="Google Shape;266;g2c4b9ac84f0_0_672">
            <a:extLst>
              <a:ext uri="{FF2B5EF4-FFF2-40B4-BE49-F238E27FC236}">
                <a16:creationId xmlns:a16="http://schemas.microsoft.com/office/drawing/2014/main" id="{F2B06C0D-AF9E-5BCA-E370-159A5E1748E8}"/>
              </a:ext>
            </a:extLst>
          </p:cNvPr>
          <p:cNvSpPr txBox="1"/>
          <p:nvPr/>
        </p:nvSpPr>
        <p:spPr>
          <a:xfrm>
            <a:off x="3993352" y="1823394"/>
            <a:ext cx="3085865" cy="32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IN" sz="1600" b="0" i="0" u="none" strike="noStrike" cap="none">
                <a:solidFill>
                  <a:schemeClr val="dk1"/>
                </a:solidFill>
                <a:latin typeface="+mj-lt"/>
                <a:ea typeface="Calibri"/>
                <a:cs typeface="Calibri"/>
                <a:sym typeface="Calibri"/>
              </a:rPr>
              <a:t>                Developmental Rights</a:t>
            </a:r>
            <a:endParaRPr sz="1600" b="0" i="0" u="none" strike="noStrike" cap="none">
              <a:solidFill>
                <a:schemeClr val="dk1"/>
              </a:solidFill>
              <a:latin typeface="+mj-lt"/>
              <a:ea typeface="Calibri"/>
              <a:cs typeface="Calibri"/>
              <a:sym typeface="Calibri"/>
            </a:endParaRPr>
          </a:p>
        </p:txBody>
      </p:sp>
      <p:cxnSp>
        <p:nvCxnSpPr>
          <p:cNvPr id="80" name="Google Shape;267;g2c4b9ac84f0_0_672">
            <a:extLst>
              <a:ext uri="{FF2B5EF4-FFF2-40B4-BE49-F238E27FC236}">
                <a16:creationId xmlns:a16="http://schemas.microsoft.com/office/drawing/2014/main" id="{7E6E7000-6FC6-AE48-640B-4E0A28B37BC4}"/>
              </a:ext>
            </a:extLst>
          </p:cNvPr>
          <p:cNvCxnSpPr>
            <a:cxnSpLocks/>
            <a:stCxn id="44" idx="2"/>
          </p:cNvCxnSpPr>
          <p:nvPr/>
        </p:nvCxnSpPr>
        <p:spPr>
          <a:xfrm>
            <a:off x="1073918" y="5273517"/>
            <a:ext cx="0" cy="553477"/>
          </a:xfrm>
          <a:prstGeom prst="straightConnector1">
            <a:avLst/>
          </a:prstGeom>
          <a:noFill/>
          <a:ln w="9525" cap="flat" cmpd="sng">
            <a:solidFill>
              <a:schemeClr val="dk2"/>
            </a:solidFill>
            <a:prstDash val="solid"/>
            <a:round/>
            <a:headEnd type="none" w="sm" len="sm"/>
            <a:tailEnd type="triangle" w="med" len="med"/>
          </a:ln>
        </p:spPr>
      </p:cxnSp>
      <p:cxnSp>
        <p:nvCxnSpPr>
          <p:cNvPr id="81" name="Google Shape;268;g2c4b9ac84f0_0_672">
            <a:extLst>
              <a:ext uri="{FF2B5EF4-FFF2-40B4-BE49-F238E27FC236}">
                <a16:creationId xmlns:a16="http://schemas.microsoft.com/office/drawing/2014/main" id="{D6FB405B-9F35-5314-9FDC-FDD929B9D5F0}"/>
              </a:ext>
            </a:extLst>
          </p:cNvPr>
          <p:cNvCxnSpPr/>
          <p:nvPr/>
        </p:nvCxnSpPr>
        <p:spPr>
          <a:xfrm>
            <a:off x="6974472" y="4708330"/>
            <a:ext cx="0" cy="435600"/>
          </a:xfrm>
          <a:prstGeom prst="straightConnector1">
            <a:avLst/>
          </a:prstGeom>
          <a:noFill/>
          <a:ln w="9525" cap="flat" cmpd="sng">
            <a:solidFill>
              <a:schemeClr val="dk2"/>
            </a:solidFill>
            <a:prstDash val="solid"/>
            <a:round/>
            <a:headEnd type="none" w="sm" len="sm"/>
            <a:tailEnd type="triangle" w="med" len="med"/>
          </a:ln>
        </p:spPr>
      </p:cxnSp>
    </p:spTree>
    <p:extLst>
      <p:ext uri="{BB962C8B-B14F-4D97-AF65-F5344CB8AC3E}">
        <p14:creationId xmlns:p14="http://schemas.microsoft.com/office/powerpoint/2010/main" val="2653128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r>
              <a:rPr lang="en-IN" dirty="0"/>
              <a:t>Conditions for the New Rates without ITC</a:t>
            </a:r>
          </a:p>
        </p:txBody>
      </p:sp>
      <p:graphicFrame>
        <p:nvGraphicFramePr>
          <p:cNvPr id="6" name="Diagram 5">
            <a:extLst>
              <a:ext uri="{FF2B5EF4-FFF2-40B4-BE49-F238E27FC236}">
                <a16:creationId xmlns:a16="http://schemas.microsoft.com/office/drawing/2014/main" id="{0477E177-70D6-3C84-B531-2821D39C4E7E}"/>
              </a:ext>
            </a:extLst>
          </p:cNvPr>
          <p:cNvGraphicFramePr/>
          <p:nvPr>
            <p:extLst>
              <p:ext uri="{D42A27DB-BD31-4B8C-83A1-F6EECF244321}">
                <p14:modId xmlns:p14="http://schemas.microsoft.com/office/powerpoint/2010/main" val="1326668218"/>
              </p:ext>
            </p:extLst>
          </p:nvPr>
        </p:nvGraphicFramePr>
        <p:xfrm>
          <a:off x="581193" y="1908490"/>
          <a:ext cx="11199554" cy="4949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3280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r>
              <a:rPr lang="en-IN" dirty="0"/>
              <a:t>Conditions for the New Rates without ITC</a:t>
            </a:r>
          </a:p>
        </p:txBody>
      </p:sp>
      <p:graphicFrame>
        <p:nvGraphicFramePr>
          <p:cNvPr id="3" name="Diagram 2">
            <a:extLst>
              <a:ext uri="{FF2B5EF4-FFF2-40B4-BE49-F238E27FC236}">
                <a16:creationId xmlns:a16="http://schemas.microsoft.com/office/drawing/2014/main" id="{BA58FF4A-2D8E-D93A-DFAA-A48637EA7DD1}"/>
              </a:ext>
            </a:extLst>
          </p:cNvPr>
          <p:cNvGraphicFramePr/>
          <p:nvPr>
            <p:extLst>
              <p:ext uri="{D42A27DB-BD31-4B8C-83A1-F6EECF244321}">
                <p14:modId xmlns:p14="http://schemas.microsoft.com/office/powerpoint/2010/main" val="702183145"/>
              </p:ext>
            </p:extLst>
          </p:nvPr>
        </p:nvGraphicFramePr>
        <p:xfrm>
          <a:off x="-179575" y="1644896"/>
          <a:ext cx="12027864" cy="4853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9358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6395-50F2-C14D-1CDC-0838114C8B98}"/>
              </a:ext>
            </a:extLst>
          </p:cNvPr>
          <p:cNvSpPr>
            <a:spLocks noGrp="1"/>
          </p:cNvSpPr>
          <p:nvPr>
            <p:ph type="title"/>
          </p:nvPr>
        </p:nvSpPr>
        <p:spPr/>
        <p:txBody>
          <a:bodyPr anchor="ctr"/>
          <a:lstStyle/>
          <a:p>
            <a:r>
              <a:rPr lang="en-IN" dirty="0"/>
              <a:t>RCM U/s 9(4)</a:t>
            </a:r>
          </a:p>
        </p:txBody>
      </p:sp>
      <p:graphicFrame>
        <p:nvGraphicFramePr>
          <p:cNvPr id="4" name="Google Shape;281;p14">
            <a:extLst>
              <a:ext uri="{FF2B5EF4-FFF2-40B4-BE49-F238E27FC236}">
                <a16:creationId xmlns:a16="http://schemas.microsoft.com/office/drawing/2014/main" id="{51E8E50B-CE44-660D-BE28-6CF18F7CC6C0}"/>
              </a:ext>
            </a:extLst>
          </p:cNvPr>
          <p:cNvGraphicFramePr/>
          <p:nvPr>
            <p:extLst>
              <p:ext uri="{D42A27DB-BD31-4B8C-83A1-F6EECF244321}">
                <p14:modId xmlns:p14="http://schemas.microsoft.com/office/powerpoint/2010/main" val="2823264365"/>
              </p:ext>
            </p:extLst>
          </p:nvPr>
        </p:nvGraphicFramePr>
        <p:xfrm>
          <a:off x="508270" y="2756158"/>
          <a:ext cx="10415893" cy="3089484"/>
        </p:xfrm>
        <a:graphic>
          <a:graphicData uri="http://schemas.openxmlformats.org/drawingml/2006/table">
            <a:tbl>
              <a:tblPr firstRow="1" bandRow="1">
                <a:tableStyleId>{B301B821-A1FF-4177-AEE7-76D212191A09}</a:tableStyleId>
              </a:tblPr>
              <a:tblGrid>
                <a:gridCol w="933833">
                  <a:extLst>
                    <a:ext uri="{9D8B030D-6E8A-4147-A177-3AD203B41FA5}">
                      <a16:colId xmlns:a16="http://schemas.microsoft.com/office/drawing/2014/main" val="20000"/>
                    </a:ext>
                  </a:extLst>
                </a:gridCol>
                <a:gridCol w="7099385">
                  <a:extLst>
                    <a:ext uri="{9D8B030D-6E8A-4147-A177-3AD203B41FA5}">
                      <a16:colId xmlns:a16="http://schemas.microsoft.com/office/drawing/2014/main" val="20001"/>
                    </a:ext>
                  </a:extLst>
                </a:gridCol>
                <a:gridCol w="2382675">
                  <a:extLst>
                    <a:ext uri="{9D8B030D-6E8A-4147-A177-3AD203B41FA5}">
                      <a16:colId xmlns:a16="http://schemas.microsoft.com/office/drawing/2014/main" val="20002"/>
                    </a:ext>
                  </a:extLst>
                </a:gridCol>
              </a:tblGrid>
              <a:tr h="651195">
                <a:tc>
                  <a:txBody>
                    <a:bodyPr/>
                    <a:lstStyle/>
                    <a:p>
                      <a:pPr marL="0" marR="0" lvl="0" indent="0" algn="l" rtl="0">
                        <a:lnSpc>
                          <a:spcPct val="100000"/>
                        </a:lnSpc>
                        <a:spcBef>
                          <a:spcPts val="0"/>
                        </a:spcBef>
                        <a:spcAft>
                          <a:spcPts val="0"/>
                        </a:spcAft>
                        <a:buClr>
                          <a:srgbClr val="000000"/>
                        </a:buClr>
                        <a:buSzPts val="1800"/>
                        <a:buFont typeface="Arial"/>
                        <a:buNone/>
                      </a:pPr>
                      <a:r>
                        <a:rPr lang="en-IN" sz="1800" b="1" u="none" strike="noStrike" cap="none" dirty="0" err="1">
                          <a:sym typeface="Calibri"/>
                        </a:rPr>
                        <a:t>S.No</a:t>
                      </a:r>
                      <a:endParaRPr sz="1800" b="1" u="none" strike="noStrike" cap="none" dirty="0">
                        <a:latin typeface="Calibri"/>
                        <a:ea typeface="Calibri"/>
                        <a:cs typeface="Calibri"/>
                        <a:sym typeface="Calibri"/>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800"/>
                        <a:buFont typeface="Arial"/>
                        <a:buNone/>
                      </a:pPr>
                      <a:r>
                        <a:rPr lang="en-IN" sz="1800" b="1" u="none" strike="noStrike" cap="none" dirty="0">
                          <a:sym typeface="Calibri"/>
                        </a:rPr>
                        <a:t>Category of supply of goods and services</a:t>
                      </a:r>
                      <a:endParaRPr sz="1400" b="1" u="none" strike="noStrike" cap="none" dirty="0"/>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800"/>
                        <a:buFont typeface="Arial"/>
                        <a:buNone/>
                      </a:pPr>
                      <a:r>
                        <a:rPr lang="en-IN" sz="1800" b="1" u="none" strike="noStrike" cap="none" dirty="0">
                          <a:sym typeface="Calibri"/>
                        </a:rPr>
                        <a:t>Recipient of goods &amp; services </a:t>
                      </a:r>
                      <a:endParaRPr sz="1400" b="1" u="none" strike="noStrike" cap="none" dirty="0"/>
                    </a:p>
                  </a:txBody>
                  <a:tcPr marL="91450" marR="91450" marT="45725" marB="45725" anchor="ctr"/>
                </a:tc>
                <a:extLst>
                  <a:ext uri="{0D108BD9-81ED-4DB2-BD59-A6C34878D82A}">
                    <a16:rowId xmlns:a16="http://schemas.microsoft.com/office/drawing/2014/main" val="10000"/>
                  </a:ext>
                </a:extLst>
              </a:tr>
              <a:tr h="918813">
                <a:tc>
                  <a:txBody>
                    <a:bodyPr/>
                    <a:lstStyle/>
                    <a:p>
                      <a:pPr marL="0" marR="0" lvl="0" indent="0" algn="ctr" rtl="0">
                        <a:lnSpc>
                          <a:spcPct val="100000"/>
                        </a:lnSpc>
                        <a:spcBef>
                          <a:spcPts val="0"/>
                        </a:spcBef>
                        <a:spcAft>
                          <a:spcPts val="0"/>
                        </a:spcAft>
                        <a:buClr>
                          <a:srgbClr val="000000"/>
                        </a:buClr>
                        <a:buSzPts val="1800"/>
                        <a:buFont typeface="Arial"/>
                        <a:buNone/>
                      </a:pPr>
                      <a:r>
                        <a:rPr lang="en-IN" sz="1800" u="none" strike="noStrike" cap="none" dirty="0">
                          <a:sym typeface="Calibri"/>
                        </a:rPr>
                        <a:t>1</a:t>
                      </a:r>
                      <a:endParaRPr sz="1800" u="none" strike="noStrike" cap="none" dirty="0">
                        <a:latin typeface="Calibri"/>
                        <a:ea typeface="Calibri"/>
                        <a:cs typeface="Calibri"/>
                        <a:sym typeface="Calibri"/>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800"/>
                        <a:buFont typeface="Arial"/>
                        <a:buNone/>
                      </a:pPr>
                      <a:r>
                        <a:rPr lang="en-IN" sz="1800" u="none" strike="noStrike" cap="none" dirty="0">
                          <a:sym typeface="Calibri"/>
                        </a:rPr>
                        <a:t>Supply of such goods and services or both [other than TDR &amp; upfront premium] which constitute the shortfall of 80%</a:t>
                      </a:r>
                      <a:endParaRPr sz="1800" u="none" strike="noStrike" cap="none" dirty="0">
                        <a:latin typeface="Calibri"/>
                        <a:ea typeface="Calibri"/>
                        <a:cs typeface="Calibri"/>
                        <a:sym typeface="Calibri"/>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800"/>
                        <a:buFont typeface="Arial"/>
                        <a:buNone/>
                      </a:pPr>
                      <a:r>
                        <a:rPr lang="en-IN" sz="1800" u="none" strike="noStrike" cap="none" dirty="0">
                          <a:sym typeface="Calibri"/>
                        </a:rPr>
                        <a:t>Promoter</a:t>
                      </a:r>
                      <a:endParaRPr sz="1400" u="none" strike="noStrike" cap="none" dirty="0"/>
                    </a:p>
                  </a:txBody>
                  <a:tcPr marL="91450" marR="91450" marT="45725" marB="45725" anchor="ctr"/>
                </a:tc>
                <a:extLst>
                  <a:ext uri="{0D108BD9-81ED-4DB2-BD59-A6C34878D82A}">
                    <a16:rowId xmlns:a16="http://schemas.microsoft.com/office/drawing/2014/main" val="10001"/>
                  </a:ext>
                </a:extLst>
              </a:tr>
              <a:tr h="795919">
                <a:tc>
                  <a:txBody>
                    <a:bodyPr/>
                    <a:lstStyle/>
                    <a:p>
                      <a:pPr marL="0" marR="0" lvl="0" indent="0" algn="ctr" rtl="0">
                        <a:lnSpc>
                          <a:spcPct val="100000"/>
                        </a:lnSpc>
                        <a:spcBef>
                          <a:spcPts val="0"/>
                        </a:spcBef>
                        <a:spcAft>
                          <a:spcPts val="0"/>
                        </a:spcAft>
                        <a:buClr>
                          <a:srgbClr val="000000"/>
                        </a:buClr>
                        <a:buSzPts val="1800"/>
                        <a:buFont typeface="Arial"/>
                        <a:buNone/>
                      </a:pPr>
                      <a:r>
                        <a:rPr lang="en-IN" sz="1800" u="none" strike="noStrike" cap="none" dirty="0">
                          <a:sym typeface="Calibri"/>
                        </a:rPr>
                        <a:t>2</a:t>
                      </a:r>
                      <a:endParaRPr sz="1800" u="none" strike="noStrike" cap="none" dirty="0">
                        <a:latin typeface="Calibri"/>
                        <a:ea typeface="Calibri"/>
                        <a:cs typeface="Calibri"/>
                        <a:sym typeface="Calibri"/>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800"/>
                        <a:buFont typeface="Arial"/>
                        <a:buNone/>
                      </a:pPr>
                      <a:r>
                        <a:rPr lang="en-IN" sz="1800" u="none" strike="noStrike" cap="none" dirty="0">
                          <a:sym typeface="Calibri"/>
                        </a:rPr>
                        <a:t>Cement falling in chapter heading 2523</a:t>
                      </a:r>
                      <a:endParaRPr sz="1400" u="none" strike="noStrike" cap="none" dirty="0"/>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800"/>
                        <a:buFont typeface="Arial"/>
                        <a:buNone/>
                      </a:pPr>
                      <a:r>
                        <a:rPr lang="en-IN" sz="1800" u="none" strike="noStrike" cap="none">
                          <a:sym typeface="Calibri"/>
                        </a:rPr>
                        <a:t>Promoter</a:t>
                      </a:r>
                      <a:endParaRPr sz="1400" u="none" strike="noStrike" cap="none"/>
                    </a:p>
                  </a:txBody>
                  <a:tcPr marL="91450" marR="91450" marT="45725" marB="45725" anchor="ctr"/>
                </a:tc>
                <a:extLst>
                  <a:ext uri="{0D108BD9-81ED-4DB2-BD59-A6C34878D82A}">
                    <a16:rowId xmlns:a16="http://schemas.microsoft.com/office/drawing/2014/main" val="10002"/>
                  </a:ext>
                </a:extLst>
              </a:tr>
              <a:tr h="723557">
                <a:tc>
                  <a:txBody>
                    <a:bodyPr/>
                    <a:lstStyle/>
                    <a:p>
                      <a:pPr marL="0" marR="0" lvl="0" indent="0" algn="ctr" rtl="0">
                        <a:lnSpc>
                          <a:spcPct val="100000"/>
                        </a:lnSpc>
                        <a:spcBef>
                          <a:spcPts val="0"/>
                        </a:spcBef>
                        <a:spcAft>
                          <a:spcPts val="0"/>
                        </a:spcAft>
                        <a:buClr>
                          <a:srgbClr val="000000"/>
                        </a:buClr>
                        <a:buSzPts val="1800"/>
                        <a:buFont typeface="Arial"/>
                        <a:buNone/>
                      </a:pPr>
                      <a:r>
                        <a:rPr lang="en-IN" sz="1800" u="none" strike="noStrike" cap="none" dirty="0">
                          <a:sym typeface="Calibri"/>
                        </a:rPr>
                        <a:t>3</a:t>
                      </a:r>
                      <a:endParaRPr sz="1800" u="none" strike="noStrike" cap="none" dirty="0">
                        <a:latin typeface="Calibri"/>
                        <a:ea typeface="Calibri"/>
                        <a:cs typeface="Calibri"/>
                        <a:sym typeface="Calibri"/>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800"/>
                        <a:buFont typeface="Arial"/>
                        <a:buNone/>
                      </a:pPr>
                      <a:r>
                        <a:rPr lang="en-IN" sz="1800" u="none" strike="noStrike" cap="none" dirty="0">
                          <a:sym typeface="Calibri"/>
                        </a:rPr>
                        <a:t>Capital goods falling under any chapter in the first schedule to the Customs Tariff Act, 1975</a:t>
                      </a:r>
                      <a:endParaRPr sz="1400" u="none" strike="noStrike" cap="none" dirty="0"/>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800"/>
                        <a:buFont typeface="Arial"/>
                        <a:buNone/>
                      </a:pPr>
                      <a:r>
                        <a:rPr lang="en-IN" sz="1800" u="none" strike="noStrike" cap="none" dirty="0">
                          <a:sym typeface="Calibri"/>
                        </a:rPr>
                        <a:t>Promoter</a:t>
                      </a:r>
                      <a:endParaRPr sz="1400" u="none" strike="noStrike" cap="none" dirty="0"/>
                    </a:p>
                  </a:txBody>
                  <a:tcPr marL="91450" marR="91450" marT="45725" marB="45725" anchor="ctr"/>
                </a:tc>
                <a:extLst>
                  <a:ext uri="{0D108BD9-81ED-4DB2-BD59-A6C34878D82A}">
                    <a16:rowId xmlns:a16="http://schemas.microsoft.com/office/drawing/2014/main" val="10003"/>
                  </a:ext>
                </a:extLst>
              </a:tr>
            </a:tbl>
          </a:graphicData>
        </a:graphic>
      </p:graphicFrame>
      <p:sp>
        <p:nvSpPr>
          <p:cNvPr id="6" name="TextBox 5">
            <a:extLst>
              <a:ext uri="{FF2B5EF4-FFF2-40B4-BE49-F238E27FC236}">
                <a16:creationId xmlns:a16="http://schemas.microsoft.com/office/drawing/2014/main" id="{837FEB21-2EB8-EE8D-7DC1-76058631B8E1}"/>
              </a:ext>
            </a:extLst>
          </p:cNvPr>
          <p:cNvSpPr txBox="1"/>
          <p:nvPr/>
        </p:nvSpPr>
        <p:spPr>
          <a:xfrm>
            <a:off x="508270" y="2173919"/>
            <a:ext cx="6094378" cy="383182"/>
          </a:xfrm>
          <a:prstGeom prst="rect">
            <a:avLst/>
          </a:prstGeom>
          <a:noFill/>
        </p:spPr>
        <p:txBody>
          <a:bodyPr wrap="square">
            <a:spAutoFit/>
          </a:bodyPr>
          <a:lstStyle/>
          <a:p>
            <a:pPr marL="0" lvl="0" indent="0" algn="l" rtl="0">
              <a:lnSpc>
                <a:spcPct val="90000"/>
              </a:lnSpc>
              <a:spcBef>
                <a:spcPts val="0"/>
              </a:spcBef>
              <a:spcAft>
                <a:spcPts val="0"/>
              </a:spcAft>
              <a:buClr>
                <a:srgbClr val="0070C0"/>
              </a:buClr>
              <a:buSzPts val="2800"/>
              <a:buNone/>
            </a:pPr>
            <a:r>
              <a:rPr lang="pt-BR" sz="2100" b="1" dirty="0"/>
              <a:t>NN 7/2019 CT(R)-Sec 9(4)</a:t>
            </a:r>
          </a:p>
        </p:txBody>
      </p:sp>
    </p:spTree>
    <p:extLst>
      <p:ext uri="{BB962C8B-B14F-4D97-AF65-F5344CB8AC3E}">
        <p14:creationId xmlns:p14="http://schemas.microsoft.com/office/powerpoint/2010/main" val="183714696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689</TotalTime>
  <Words>3181</Words>
  <Application>Microsoft Office PowerPoint</Application>
  <PresentationFormat>Widescreen</PresentationFormat>
  <Paragraphs>371</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Gill Sans MT</vt:lpstr>
      <vt:lpstr>Wingdings 2</vt:lpstr>
      <vt:lpstr>Dividend</vt:lpstr>
      <vt:lpstr>GST 80:20 computation for Real Estate sector  BANGALORE BRANCH of ICAI</vt:lpstr>
      <vt:lpstr>Synopsis</vt:lpstr>
      <vt:lpstr>Background (Transactions)</vt:lpstr>
      <vt:lpstr>Old rates – with ITC – before 1/4/2019</vt:lpstr>
      <vt:lpstr>New rate REGIME (NRR) – W.e.f 1/4/2019</vt:lpstr>
      <vt:lpstr>Practical overview of TransAction</vt:lpstr>
      <vt:lpstr>Conditions for the New Rates without ITC</vt:lpstr>
      <vt:lpstr>Conditions for the New Rates without ITC</vt:lpstr>
      <vt:lpstr>RCM U/s 9(4)</vt:lpstr>
      <vt:lpstr>RCM U/s 9(4)</vt:lpstr>
      <vt:lpstr>6 steps practical approach for 80:20 computation</vt:lpstr>
      <vt:lpstr>Step 1: Identification of ‘I &amp; IS’</vt:lpstr>
      <vt:lpstr>Step 2: Identification of ‘Supplier’ of I &amp; IS</vt:lpstr>
      <vt:lpstr>Step 2: Identification of ‘Supplier’ of I &amp; IS</vt:lpstr>
      <vt:lpstr>Step 1 &amp; Step 2</vt:lpstr>
      <vt:lpstr>Step 1 &amp; Step 2</vt:lpstr>
      <vt:lpstr>Step 1 &amp; Step 2</vt:lpstr>
      <vt:lpstr>Step 3: Whether ‘used for supplying the services’</vt:lpstr>
      <vt:lpstr>Step 3: Whether ‘used for supplying the services’</vt:lpstr>
      <vt:lpstr>Step 3: Whether ‘used for supplying the services’</vt:lpstr>
      <vt:lpstr>Step 5: Discharge tax on excess URP beyond 20%</vt:lpstr>
      <vt:lpstr>Step 5: Discharge tax on excess URP beyond 20%</vt:lpstr>
      <vt:lpstr>Step 5: Discharge tax on excess URP beyond 20%</vt:lpstr>
      <vt:lpstr>Step 5: Discharge tax on excess URP beyond 20%</vt:lpstr>
      <vt:lpstr>Step 6: details on Project - FY - GSTIN wise</vt:lpstr>
      <vt:lpstr>FAQ’s issued by CBIC</vt:lpstr>
      <vt:lpstr>FAQ’s issued by CBIC</vt:lpstr>
      <vt:lpstr>FAQ’s issued by CBIC</vt:lpstr>
      <vt:lpstr>FAQ’s issued by CBIC</vt:lpstr>
      <vt:lpstr>FAQ’s issued by CBIC</vt:lpstr>
      <vt:lpstr>FAQ’s issued by CBIC</vt:lpstr>
      <vt:lpstr>FAQ’s issued by CBIC</vt:lpstr>
      <vt:lpstr>FAQ’s issued by CBIC</vt:lpstr>
      <vt:lpstr>FAQ’s issued by CBIC</vt:lpstr>
      <vt:lpstr>FAQ’s issued by CBIC</vt:lpstr>
      <vt:lpstr>Practical issue in complying with 80% Rule</vt:lpstr>
      <vt:lpstr>Practical issue in complying with 80% Rule</vt:lpstr>
      <vt:lpstr>Quick Reference Guide</vt:lpstr>
      <vt:lpstr>Stay Connected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GSTR 9C - Reconciliation statement  Shimoga CPE Chapter of ICAI</dc:title>
  <dc:creator>Rahul G</dc:creator>
  <cp:lastModifiedBy>gandhirahul511@gmail.com</cp:lastModifiedBy>
  <cp:revision>12</cp:revision>
  <cp:lastPrinted>2023-12-08T14:28:47Z</cp:lastPrinted>
  <dcterms:created xsi:type="dcterms:W3CDTF">2023-12-08T09:52:54Z</dcterms:created>
  <dcterms:modified xsi:type="dcterms:W3CDTF">2024-07-16T16:14:59Z</dcterms:modified>
</cp:coreProperties>
</file>