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94" r:id="rId3"/>
    <p:sldId id="295" r:id="rId4"/>
    <p:sldId id="272" r:id="rId5"/>
    <p:sldId id="257" r:id="rId6"/>
    <p:sldId id="273" r:id="rId7"/>
    <p:sldId id="274" r:id="rId8"/>
    <p:sldId id="275" r:id="rId9"/>
    <p:sldId id="276" r:id="rId10"/>
    <p:sldId id="277" r:id="rId11"/>
    <p:sldId id="288" r:id="rId12"/>
    <p:sldId id="289" r:id="rId13"/>
    <p:sldId id="281" r:id="rId14"/>
    <p:sldId id="285" r:id="rId15"/>
    <p:sldId id="284" r:id="rId16"/>
    <p:sldId id="286" r:id="rId17"/>
    <p:sldId id="287" r:id="rId18"/>
    <p:sldId id="279" r:id="rId19"/>
    <p:sldId id="282" r:id="rId20"/>
    <p:sldId id="283" r:id="rId21"/>
    <p:sldId id="290" r:id="rId22"/>
    <p:sldId id="291" r:id="rId23"/>
    <p:sldId id="292" r:id="rId24"/>
    <p:sldId id="258" r:id="rId25"/>
    <p:sldId id="259" r:id="rId26"/>
    <p:sldId id="260" r:id="rId27"/>
    <p:sldId id="261" r:id="rId28"/>
    <p:sldId id="262" r:id="rId29"/>
    <p:sldId id="293" r:id="rId30"/>
    <p:sldId id="263" r:id="rId31"/>
    <p:sldId id="264" r:id="rId32"/>
    <p:sldId id="265" r:id="rId33"/>
    <p:sldId id="266" r:id="rId34"/>
    <p:sldId id="267" r:id="rId35"/>
    <p:sldId id="268" r:id="rId36"/>
    <p:sldId id="269" r:id="rId37"/>
    <p:sldId id="270" r:id="rId38"/>
    <p:sldId id="29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4AE87-0C0E-4434-BD04-DAB71886CD2D}" type="datetimeFigureOut">
              <a:rPr lang="en-IN" smtClean="0"/>
              <a:t>06-09-2023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46951-840F-4AF8-893E-A7E887D12B15}" type="slidenum">
              <a:rPr lang="en-IN" smtClean="0"/>
              <a:t>‹#›</a:t>
            </a:fld>
            <a:endParaRPr lang="en-IN"/>
          </a:p>
        </p:txBody>
      </p:sp>
    </p:spTree>
    <p:extLst>
      <p:ext uri="{BB962C8B-B14F-4D97-AF65-F5344CB8AC3E}">
        <p14:creationId xmlns:p14="http://schemas.microsoft.com/office/powerpoint/2010/main" val="2392022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217375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417824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2ECC1E-8BDD-4758-9EA4-EDE5229651D1}"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839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907567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2ECC1E-8BDD-4758-9EA4-EDE5229651D1}"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2469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348497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2396021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07783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436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86C168-ACD1-46DD-A35B-28AF18CAF396}" type="datetimeFigureOut">
              <a:rPr lang="en-IN" smtClean="0"/>
              <a:t>06-09-2023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39867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89870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86C168-ACD1-46DD-A35B-28AF18CAF396}" type="datetimeFigureOut">
              <a:rPr lang="en-IN" smtClean="0"/>
              <a:t>06-09-2023</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238242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86C168-ACD1-46DD-A35B-28AF18CAF396}" type="datetimeFigureOut">
              <a:rPr lang="en-IN" smtClean="0"/>
              <a:t>06-09-2023</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350693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86C168-ACD1-46DD-A35B-28AF18CAF396}" type="datetimeFigureOut">
              <a:rPr lang="en-IN" smtClean="0"/>
              <a:t>06-09-2023</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946700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264431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686C168-ACD1-46DD-A35B-28AF18CAF396}" type="datetimeFigureOut">
              <a:rPr lang="en-IN" smtClean="0"/>
              <a:t>06-09-2023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2ECC1E-8BDD-4758-9EA4-EDE5229651D1}" type="slidenum">
              <a:rPr lang="en-IN" smtClean="0"/>
              <a:t>‹#›</a:t>
            </a:fld>
            <a:endParaRPr lang="en-IN"/>
          </a:p>
        </p:txBody>
      </p:sp>
    </p:spTree>
    <p:extLst>
      <p:ext uri="{BB962C8B-B14F-4D97-AF65-F5344CB8AC3E}">
        <p14:creationId xmlns:p14="http://schemas.microsoft.com/office/powerpoint/2010/main" val="163665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86C168-ACD1-46DD-A35B-28AF18CAF396}" type="datetimeFigureOut">
              <a:rPr lang="en-IN" smtClean="0"/>
              <a:t>06-09-2023</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62ECC1E-8BDD-4758-9EA4-EDE5229651D1}" type="slidenum">
              <a:rPr lang="en-IN" smtClean="0"/>
              <a:t>‹#›</a:t>
            </a:fld>
            <a:endParaRPr lang="en-IN"/>
          </a:p>
        </p:txBody>
      </p:sp>
    </p:spTree>
    <p:extLst>
      <p:ext uri="{BB962C8B-B14F-4D97-AF65-F5344CB8AC3E}">
        <p14:creationId xmlns:p14="http://schemas.microsoft.com/office/powerpoint/2010/main" val="5206721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hyperlink" Target="mailto:vivek@vivekhegde.in" TargetMode="Externa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2" Type="http://schemas.openxmlformats.org/officeDocument/2006/relationships/hyperlink" Target="https://e-book.icsi.edu/Actpagedisplay.aspx?PAGENAME=28289" TargetMode="External"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2" Type="http://schemas.openxmlformats.org/officeDocument/2006/relationships/hyperlink" Target="https://e-book.icsi.edu/Actpagedisplay.aspx?PAGENAME=28289" TargetMode="External"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Relationship Id="rId3" Type="http://schemas.openxmlformats.org/officeDocument/2006/relationships/hyperlink" Target="https://e-book.icsi.edu/notificationdetail.aspx?acturl=6CoJDC4uKVUR7C9Fl4rZdatyDbeJTqg3whmvna0PMYDpLoVzDl8VrpTJ0tyGXEmQZnC+ZSp7DcpW6KasP43JhXEi6G/fPhnSE4h0OskcKjs=" TargetMode="External" /><Relationship Id="rId2" Type="http://schemas.openxmlformats.org/officeDocument/2006/relationships/hyperlink" Target="https://e-book.icsi.edu/Actpagedisplay.aspx?PAGENAME=28290" TargetMode="External"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Relationship Id="rId2" Type="http://schemas.openxmlformats.org/officeDocument/2006/relationships/hyperlink" Target="https://e-book.icsi.edu/Actpagedisplay.aspx?PAGENAME=28292" TargetMode="External"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Relationship Id="rId2" Type="http://schemas.openxmlformats.org/officeDocument/2006/relationships/hyperlink" Target="https://e-book.icsi.edu/Actpagedisplay.aspx?PAGENAME=28292" TargetMode="External"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2" Type="http://schemas.openxmlformats.org/officeDocument/2006/relationships/hyperlink" Target="https://e-book.icsi.edu/Actpagedisplay.aspx?PAGENAME=28557" TargetMode="Externa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0"/>
            <a:ext cx="6666802" cy="720437"/>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4007797"/>
            <a:ext cx="8915399" cy="1895866"/>
          </a:xfrm>
        </p:spPr>
        <p:txBody>
          <a:bodyPr>
            <a:normAutofit/>
          </a:bodyPr>
          <a:lstStyle/>
          <a:p>
            <a:r>
              <a:rPr lang="en-GB" b="1" dirty="0">
                <a:solidFill>
                  <a:schemeClr val="tx1"/>
                </a:solidFill>
              </a:rPr>
              <a:t>        </a:t>
            </a:r>
            <a:r>
              <a:rPr lang="en-GB" sz="2400" b="1" dirty="0" err="1">
                <a:solidFill>
                  <a:srgbClr val="002060"/>
                </a:solidFill>
              </a:rPr>
              <a:t>Vivek</a:t>
            </a:r>
            <a:r>
              <a:rPr lang="en-GB" sz="2400" b="1" dirty="0">
                <a:solidFill>
                  <a:srgbClr val="002060"/>
                </a:solidFill>
              </a:rPr>
              <a:t> </a:t>
            </a:r>
            <a:r>
              <a:rPr lang="en-GB" sz="2400" b="1" dirty="0" err="1">
                <a:solidFill>
                  <a:srgbClr val="002060"/>
                </a:solidFill>
              </a:rPr>
              <a:t>Hegde</a:t>
            </a:r>
            <a:endParaRPr lang="en-GB" sz="2400" b="1" dirty="0">
              <a:solidFill>
                <a:srgbClr val="002060"/>
              </a:solidFill>
            </a:endParaRPr>
          </a:p>
          <a:p>
            <a:r>
              <a:rPr lang="en-GB" dirty="0" err="1">
                <a:solidFill>
                  <a:srgbClr val="002060"/>
                </a:solidFill>
              </a:rPr>
              <a:t>Vivek</a:t>
            </a:r>
            <a:r>
              <a:rPr lang="en-GB" dirty="0">
                <a:solidFill>
                  <a:srgbClr val="002060"/>
                </a:solidFill>
              </a:rPr>
              <a:t> </a:t>
            </a:r>
            <a:r>
              <a:rPr lang="en-GB" dirty="0" err="1">
                <a:solidFill>
                  <a:srgbClr val="002060"/>
                </a:solidFill>
              </a:rPr>
              <a:t>Hegde</a:t>
            </a:r>
            <a:r>
              <a:rPr lang="en-GB" dirty="0">
                <a:solidFill>
                  <a:srgbClr val="002060"/>
                </a:solidFill>
              </a:rPr>
              <a:t> &amp; Co.,</a:t>
            </a:r>
          </a:p>
          <a:p>
            <a:r>
              <a:rPr lang="en-GB" dirty="0">
                <a:solidFill>
                  <a:srgbClr val="002060"/>
                </a:solidFill>
              </a:rPr>
              <a:t>Company Secretaries, Bangalore</a:t>
            </a:r>
          </a:p>
          <a:p>
            <a:r>
              <a:rPr lang="en-GB" dirty="0">
                <a:solidFill>
                  <a:srgbClr val="002060"/>
                </a:solidFill>
              </a:rPr>
              <a:t>E-Mail: </a:t>
            </a:r>
            <a:r>
              <a:rPr lang="en-GB" dirty="0">
                <a:solidFill>
                  <a:srgbClr val="002060"/>
                </a:solidFill>
                <a:hlinkClick r:id="rId2"/>
              </a:rPr>
              <a:t>vivek@vivekhegde.in</a:t>
            </a:r>
            <a:r>
              <a:rPr lang="en-GB" dirty="0">
                <a:solidFill>
                  <a:srgbClr val="002060"/>
                </a:solidFill>
              </a:rPr>
              <a:t>; Mobile: +91 9900898223  </a:t>
            </a:r>
            <a:endParaRPr lang="en-IN" dirty="0">
              <a:solidFill>
                <a:srgbClr val="002060"/>
              </a:solidFill>
            </a:endParaRPr>
          </a:p>
        </p:txBody>
      </p:sp>
      <p:pic>
        <p:nvPicPr>
          <p:cNvPr id="4" name="Picture 3"/>
          <p:cNvPicPr>
            <a:picLocks noChangeAspect="1"/>
          </p:cNvPicPr>
          <p:nvPr/>
        </p:nvPicPr>
        <p:blipFill>
          <a:blip r:embed="rId3"/>
          <a:stretch>
            <a:fillRect/>
          </a:stretch>
        </p:blipFill>
        <p:spPr>
          <a:xfrm>
            <a:off x="2715673" y="4007798"/>
            <a:ext cx="377723" cy="371008"/>
          </a:xfrm>
          <a:prstGeom prst="rect">
            <a:avLst/>
          </a:prstGeom>
        </p:spPr>
      </p:pic>
    </p:spTree>
    <p:extLst>
      <p:ext uri="{BB962C8B-B14F-4D97-AF65-F5344CB8AC3E}">
        <p14:creationId xmlns:p14="http://schemas.microsoft.com/office/powerpoint/2010/main" val="375947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Explanation III - For the purpose of this clause, an individual shall be considered to hold a right or entitlement  </a:t>
            </a:r>
            <a:r>
              <a:rPr lang="en-GB" b="1" dirty="0">
                <a:solidFill>
                  <a:srgbClr val="FF0000"/>
                </a:solidFill>
              </a:rPr>
              <a:t>indirectly</a:t>
            </a:r>
            <a:r>
              <a:rPr lang="en-GB" b="1" dirty="0">
                <a:solidFill>
                  <a:schemeClr val="tx1"/>
                </a:solidFill>
              </a:rPr>
              <a:t> in the reporting company, if he satisfies any of the following criteria, in respect of a member of the reporting company, namely: -</a:t>
            </a:r>
          </a:p>
          <a:p>
            <a:pPr algn="just"/>
            <a:endParaRPr lang="en-GB" b="1" dirty="0">
              <a:solidFill>
                <a:schemeClr val="tx1"/>
              </a:solidFill>
            </a:endParaRPr>
          </a:p>
          <a:p>
            <a:pPr algn="just"/>
            <a:r>
              <a:rPr lang="en-GB" b="1" dirty="0">
                <a:solidFill>
                  <a:schemeClr val="tx1"/>
                </a:solidFill>
              </a:rPr>
              <a:t>(</a:t>
            </a:r>
            <a:r>
              <a:rPr lang="en-GB" b="1" dirty="0" err="1">
                <a:solidFill>
                  <a:schemeClr val="tx1"/>
                </a:solidFill>
              </a:rPr>
              <a:t>i</a:t>
            </a:r>
            <a:r>
              <a:rPr lang="en-GB" b="1" dirty="0">
                <a:solidFill>
                  <a:schemeClr val="tx1"/>
                </a:solidFill>
              </a:rPr>
              <a:t>) where the member of the reporting company is a body corporate (whether incorporated or registered in India or abroad), other than a limited liability partnership, and the individual,-</a:t>
            </a:r>
          </a:p>
          <a:p>
            <a:pPr algn="just"/>
            <a:endParaRPr lang="en-GB" b="1" dirty="0">
              <a:solidFill>
                <a:schemeClr val="tx1"/>
              </a:solidFill>
            </a:endParaRPr>
          </a:p>
          <a:p>
            <a:pPr algn="just"/>
            <a:r>
              <a:rPr lang="en-GB" b="1" dirty="0">
                <a:solidFill>
                  <a:schemeClr val="tx1"/>
                </a:solidFill>
              </a:rPr>
              <a:t>(a) holds majority stake in that member; or</a:t>
            </a:r>
          </a:p>
          <a:p>
            <a:pPr algn="just"/>
            <a:endParaRPr lang="en-GB" b="1" dirty="0">
              <a:solidFill>
                <a:schemeClr val="tx1"/>
              </a:solidFill>
            </a:endParaRPr>
          </a:p>
          <a:p>
            <a:pPr algn="just"/>
            <a:r>
              <a:rPr lang="en-GB" b="1" dirty="0">
                <a:solidFill>
                  <a:schemeClr val="tx1"/>
                </a:solidFill>
              </a:rPr>
              <a:t>(b) holds majority stake in the ultimate holding company (whether incorporated or registered in India or abroad) of that member;</a:t>
            </a:r>
          </a:p>
        </p:txBody>
      </p:sp>
    </p:spTree>
    <p:extLst>
      <p:ext uri="{BB962C8B-B14F-4D97-AF65-F5344CB8AC3E}">
        <p14:creationId xmlns:p14="http://schemas.microsoft.com/office/powerpoint/2010/main" val="2244084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a:bodyPr>
          <a:lstStyle/>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directly holding 8% in ABC Private Limited. </a:t>
            </a:r>
          </a:p>
          <a:p>
            <a:pPr marL="285750" indent="-285750">
              <a:buFont typeface="Wingdings" panose="05000000000000000000" pitchFamily="2" charset="2"/>
              <a:buChar char="v"/>
            </a:pPr>
            <a:r>
              <a:rPr lang="en-GB" b="1" dirty="0">
                <a:solidFill>
                  <a:schemeClr val="tx1"/>
                </a:solidFill>
              </a:rPr>
              <a:t>XYZ Limited is a shareholder in ABC Private Limited holding 5% shares.</a:t>
            </a: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holds 61% shares in XYZ Limited </a:t>
            </a:r>
          </a:p>
          <a:p>
            <a:r>
              <a:rPr lang="en-GB" dirty="0">
                <a:solidFill>
                  <a:schemeClr val="tx1"/>
                </a:solidFill>
              </a:rPr>
              <a:t>                                                                        </a:t>
            </a:r>
          </a:p>
          <a:p>
            <a:r>
              <a:rPr lang="en-GB" dirty="0">
                <a:solidFill>
                  <a:schemeClr val="tx1"/>
                </a:solidFill>
              </a:rPr>
              <a:t>                                                                         61%</a:t>
            </a: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a:p>
            <a:endParaRPr lang="en-GB" b="1" dirty="0">
              <a:solidFill>
                <a:srgbClr val="FF0000"/>
              </a:solidFill>
            </a:endParaRPr>
          </a:p>
        </p:txBody>
      </p:sp>
      <p:sp>
        <p:nvSpPr>
          <p:cNvPr id="5" name="Rectangle 4"/>
          <p:cNvSpPr/>
          <p:nvPr/>
        </p:nvSpPr>
        <p:spPr>
          <a:xfrm>
            <a:off x="4867626" y="4528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211367" y="3297495"/>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0871" y="3297495"/>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XYZ Limited </a:t>
            </a:r>
            <a:endParaRPr lang="en-IN" dirty="0"/>
          </a:p>
        </p:txBody>
      </p:sp>
      <p:cxnSp>
        <p:nvCxnSpPr>
          <p:cNvPr id="9" name="Elbow Connector 8"/>
          <p:cNvCxnSpPr/>
          <p:nvPr/>
        </p:nvCxnSpPr>
        <p:spPr>
          <a:xfrm rot="5400000">
            <a:off x="5777146" y="3881140"/>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839917" y="3848574"/>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Elbow Connector 11"/>
          <p:cNvCxnSpPr/>
          <p:nvPr/>
        </p:nvCxnSpPr>
        <p:spPr>
          <a:xfrm rot="5400000">
            <a:off x="7095020" y="2679579"/>
            <a:ext cx="692731" cy="572178"/>
          </a:xfrm>
          <a:prstGeom prst="bentConnector3">
            <a:avLst>
              <a:gd name="adj1" fmla="val 40667"/>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435273" y="2301474"/>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Tree>
    <p:extLst>
      <p:ext uri="{BB962C8B-B14F-4D97-AF65-F5344CB8AC3E}">
        <p14:creationId xmlns:p14="http://schemas.microsoft.com/office/powerpoint/2010/main" val="4205644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fontScale="92500" lnSpcReduction="10000"/>
          </a:bodyPr>
          <a:lstStyle/>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directly holding 8% in ABC Private Limited. </a:t>
            </a:r>
          </a:p>
          <a:p>
            <a:pPr marL="285750" indent="-285750">
              <a:buFont typeface="Wingdings" panose="05000000000000000000" pitchFamily="2" charset="2"/>
              <a:buChar char="v"/>
            </a:pPr>
            <a:r>
              <a:rPr lang="en-GB" dirty="0">
                <a:solidFill>
                  <a:schemeClr val="tx1"/>
                </a:solidFill>
              </a:rPr>
              <a:t>XYZ Limited is a shareholder (5%) in ABC Private Limited</a:t>
            </a:r>
          </a:p>
          <a:p>
            <a:pPr marL="285750" indent="-285750">
              <a:buFont typeface="Wingdings" panose="05000000000000000000" pitchFamily="2" charset="2"/>
              <a:buChar char="v"/>
            </a:pPr>
            <a:r>
              <a:rPr lang="en-GB" dirty="0">
                <a:solidFill>
                  <a:schemeClr val="tx1"/>
                </a:solidFill>
              </a:rPr>
              <a:t>XYZ Limited WOS of PQR INC. USA. PQR INC </a:t>
            </a:r>
          </a:p>
          <a:p>
            <a:pPr marL="285750" indent="-285750">
              <a:buFont typeface="Wingdings" panose="05000000000000000000" pitchFamily="2" charset="2"/>
              <a:buChar char="v"/>
            </a:pPr>
            <a:r>
              <a:rPr lang="en-GB" dirty="0">
                <a:solidFill>
                  <a:schemeClr val="tx1"/>
                </a:solidFill>
              </a:rPr>
              <a:t>PQR INC.USA is WOS of </a:t>
            </a:r>
            <a:r>
              <a:rPr lang="en-GB" b="1" dirty="0">
                <a:solidFill>
                  <a:schemeClr val="tx1"/>
                </a:solidFill>
              </a:rPr>
              <a:t>PINK LLC USA</a:t>
            </a:r>
            <a:r>
              <a:rPr lang="en-GB" dirty="0">
                <a:solidFill>
                  <a:schemeClr val="tx1"/>
                </a:solidFill>
              </a:rPr>
              <a:t>                                      61%</a:t>
            </a:r>
            <a:endParaRPr lang="en-GB" b="1" dirty="0">
              <a:solidFill>
                <a:schemeClr val="tx1"/>
              </a:solidFill>
            </a:endParaRPr>
          </a:p>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holds 61% shares in </a:t>
            </a:r>
            <a:r>
              <a:rPr lang="en-GB" b="1" dirty="0">
                <a:solidFill>
                  <a:schemeClr val="tx1"/>
                </a:solidFill>
              </a:rPr>
              <a:t>PINK LLC USA</a:t>
            </a:r>
            <a:endParaRPr lang="en-GB" dirty="0">
              <a:solidFill>
                <a:schemeClr val="tx1"/>
              </a:solidFill>
            </a:endParaRPr>
          </a:p>
          <a:p>
            <a:r>
              <a:rPr lang="en-GB" dirty="0">
                <a:solidFill>
                  <a:schemeClr val="tx1"/>
                </a:solidFill>
              </a:rPr>
              <a:t>                                                                        </a:t>
            </a:r>
          </a:p>
          <a:p>
            <a:r>
              <a:rPr lang="en-GB" dirty="0">
                <a:solidFill>
                  <a:schemeClr val="tx1"/>
                </a:solidFill>
              </a:rPr>
              <a:t>                                                                         </a:t>
            </a:r>
          </a:p>
          <a:p>
            <a:r>
              <a:rPr lang="en-GB" dirty="0">
                <a:solidFill>
                  <a:schemeClr val="tx1"/>
                </a:solidFill>
              </a:rPr>
              <a:t>                                                                                                   </a:t>
            </a:r>
            <a:r>
              <a:rPr lang="en-GB" b="1" dirty="0">
                <a:solidFill>
                  <a:schemeClr val="tx1"/>
                </a:solidFill>
              </a:rPr>
              <a:t>WOS</a:t>
            </a:r>
          </a:p>
          <a:p>
            <a:r>
              <a:rPr lang="en-GB" dirty="0">
                <a:solidFill>
                  <a:schemeClr val="tx1"/>
                </a:solidFill>
              </a:rPr>
              <a:t>				</a:t>
            </a:r>
          </a:p>
          <a:p>
            <a:r>
              <a:rPr lang="en-GB" dirty="0">
                <a:solidFill>
                  <a:schemeClr val="tx1"/>
                </a:solidFill>
              </a:rPr>
              <a:t>                                                                                 </a:t>
            </a:r>
            <a:r>
              <a:rPr lang="en-GB" b="1" dirty="0">
                <a:solidFill>
                  <a:schemeClr val="tx1"/>
                </a:solidFill>
              </a:rPr>
              <a:t>WOS</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a:p>
            <a:endParaRPr lang="en-GB" b="1" dirty="0">
              <a:solidFill>
                <a:srgbClr val="FF0000"/>
              </a:solidFill>
            </a:endParaRPr>
          </a:p>
        </p:txBody>
      </p:sp>
      <p:sp>
        <p:nvSpPr>
          <p:cNvPr id="5" name="Rectangle 4"/>
          <p:cNvSpPr/>
          <p:nvPr/>
        </p:nvSpPr>
        <p:spPr>
          <a:xfrm>
            <a:off x="4835341" y="5544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211690" y="4481772"/>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0871" y="4458212"/>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XYZ Limited </a:t>
            </a:r>
            <a:endParaRPr lang="en-IN" dirty="0"/>
          </a:p>
        </p:txBody>
      </p:sp>
      <p:cxnSp>
        <p:nvCxnSpPr>
          <p:cNvPr id="9" name="Elbow Connector 8"/>
          <p:cNvCxnSpPr/>
          <p:nvPr/>
        </p:nvCxnSpPr>
        <p:spPr>
          <a:xfrm rot="5400000">
            <a:off x="5777146" y="4888979"/>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969248" y="4856414"/>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Elbow Connector 11"/>
          <p:cNvCxnSpPr/>
          <p:nvPr/>
        </p:nvCxnSpPr>
        <p:spPr>
          <a:xfrm rot="5400000">
            <a:off x="9425469" y="2706726"/>
            <a:ext cx="692731" cy="572178"/>
          </a:xfrm>
          <a:prstGeom prst="bentConnector3">
            <a:avLst>
              <a:gd name="adj1" fmla="val 40667"/>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572017" y="2293200"/>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14" name="Rectangle 13"/>
          <p:cNvSpPr/>
          <p:nvPr/>
        </p:nvSpPr>
        <p:spPr>
          <a:xfrm>
            <a:off x="6593072" y="4021002"/>
            <a:ext cx="1941328"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PQR INC. USA</a:t>
            </a:r>
            <a:endParaRPr lang="en-IN" dirty="0"/>
          </a:p>
        </p:txBody>
      </p:sp>
      <p:cxnSp>
        <p:nvCxnSpPr>
          <p:cNvPr id="8" name="Curved Connector 7"/>
          <p:cNvCxnSpPr>
            <a:stCxn id="14" idx="3"/>
          </p:cNvCxnSpPr>
          <p:nvPr/>
        </p:nvCxnSpPr>
        <p:spPr>
          <a:xfrm flipH="1">
            <a:off x="7435277" y="4194524"/>
            <a:ext cx="1099123" cy="610734"/>
          </a:xfrm>
          <a:prstGeom prst="curvedConnector3">
            <a:avLst>
              <a:gd name="adj1" fmla="val -20798"/>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11911" y="3390281"/>
            <a:ext cx="1941328"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PINK LLC USA</a:t>
            </a:r>
            <a:endParaRPr lang="en-IN" dirty="0"/>
          </a:p>
        </p:txBody>
      </p:sp>
      <p:cxnSp>
        <p:nvCxnSpPr>
          <p:cNvPr id="20" name="Curved Connector 19"/>
          <p:cNvCxnSpPr/>
          <p:nvPr/>
        </p:nvCxnSpPr>
        <p:spPr>
          <a:xfrm flipH="1">
            <a:off x="8554116" y="3524056"/>
            <a:ext cx="1099123" cy="610734"/>
          </a:xfrm>
          <a:prstGeom prst="curvedConnector3">
            <a:avLst>
              <a:gd name="adj1" fmla="val -20798"/>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491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032000" y="655782"/>
            <a:ext cx="9587345" cy="6049817"/>
          </a:xfrm>
        </p:spPr>
        <p:txBody>
          <a:bodyPr>
            <a:normAutofit/>
          </a:bodyPr>
          <a:lstStyle/>
          <a:p>
            <a:r>
              <a:rPr lang="en-GB" dirty="0">
                <a:solidFill>
                  <a:srgbClr val="002060"/>
                </a:solidFill>
              </a:rPr>
              <a:t>(ii) where the member of the reporting company is </a:t>
            </a:r>
            <a:r>
              <a:rPr lang="en-GB" b="1" dirty="0">
                <a:solidFill>
                  <a:srgbClr val="FF0000"/>
                </a:solidFill>
              </a:rPr>
              <a:t>a Hindu Undivided Family </a:t>
            </a:r>
            <a:r>
              <a:rPr lang="en-GB" dirty="0">
                <a:solidFill>
                  <a:srgbClr val="002060"/>
                </a:solidFill>
              </a:rPr>
              <a:t>(HUF) (through </a:t>
            </a:r>
            <a:r>
              <a:rPr lang="en-GB" dirty="0" err="1">
                <a:solidFill>
                  <a:srgbClr val="002060"/>
                </a:solidFill>
              </a:rPr>
              <a:t>karta</a:t>
            </a:r>
            <a:r>
              <a:rPr lang="en-GB" dirty="0">
                <a:solidFill>
                  <a:srgbClr val="002060"/>
                </a:solidFill>
              </a:rPr>
              <a:t>), and the individual is the </a:t>
            </a:r>
            <a:r>
              <a:rPr lang="en-GB" dirty="0" err="1">
                <a:solidFill>
                  <a:srgbClr val="002060"/>
                </a:solidFill>
              </a:rPr>
              <a:t>karta</a:t>
            </a:r>
            <a:r>
              <a:rPr lang="en-GB" dirty="0">
                <a:solidFill>
                  <a:srgbClr val="002060"/>
                </a:solidFill>
              </a:rPr>
              <a:t> of the HUF;</a:t>
            </a:r>
          </a:p>
          <a:p>
            <a:endParaRPr lang="en-GB" dirty="0">
              <a:solidFill>
                <a:schemeClr val="tx1"/>
              </a:solidFill>
            </a:endParaRP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directly holding 8% in ABC Private Limited. </a:t>
            </a: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is a </a:t>
            </a:r>
            <a:r>
              <a:rPr lang="en-GB" b="1" dirty="0" err="1">
                <a:solidFill>
                  <a:schemeClr val="tx1"/>
                </a:solidFill>
              </a:rPr>
              <a:t>karta</a:t>
            </a:r>
            <a:r>
              <a:rPr lang="en-GB" b="1" dirty="0">
                <a:solidFill>
                  <a:schemeClr val="tx1"/>
                </a:solidFill>
              </a:rPr>
              <a:t> of </a:t>
            </a:r>
            <a:r>
              <a:rPr lang="en-GB" b="1" dirty="0" err="1">
                <a:solidFill>
                  <a:schemeClr val="tx1"/>
                </a:solidFill>
              </a:rPr>
              <a:t>Vivek</a:t>
            </a:r>
            <a:r>
              <a:rPr lang="en-GB" b="1" dirty="0">
                <a:solidFill>
                  <a:schemeClr val="tx1"/>
                </a:solidFill>
              </a:rPr>
              <a:t> HUF </a:t>
            </a: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HUF is holding 5% in ABC Private Limited</a:t>
            </a:r>
          </a:p>
          <a:p>
            <a:pPr marL="285750" indent="-285750">
              <a:buFont typeface="Wingdings" panose="05000000000000000000" pitchFamily="2" charset="2"/>
              <a:buChar char="v"/>
            </a:pPr>
            <a:endParaRPr lang="en-GB" dirty="0">
              <a:solidFill>
                <a:schemeClr val="tx1"/>
              </a:solidFill>
            </a:endParaRP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p:txBody>
      </p:sp>
      <p:sp>
        <p:nvSpPr>
          <p:cNvPr id="5" name="Rectangle 4"/>
          <p:cNvSpPr/>
          <p:nvPr/>
        </p:nvSpPr>
        <p:spPr>
          <a:xfrm>
            <a:off x="4867626" y="4528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3888115" y="3350428"/>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687929" y="3333647"/>
            <a:ext cx="1555093"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err="1"/>
              <a:t>Vivek</a:t>
            </a:r>
            <a:r>
              <a:rPr lang="en-GB" dirty="0"/>
              <a:t> HUF</a:t>
            </a:r>
            <a:endParaRPr lang="en-IN" dirty="0"/>
          </a:p>
        </p:txBody>
      </p:sp>
      <p:cxnSp>
        <p:nvCxnSpPr>
          <p:cNvPr id="9" name="Elbow Connector 8"/>
          <p:cNvCxnSpPr/>
          <p:nvPr/>
        </p:nvCxnSpPr>
        <p:spPr>
          <a:xfrm rot="5400000">
            <a:off x="5777146" y="3881139"/>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313445" y="3863863"/>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699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dirty="0">
                <a:solidFill>
                  <a:srgbClr val="002060"/>
                </a:solidFill>
              </a:rPr>
              <a:t>(iii) where the member of the reporting company is </a:t>
            </a:r>
            <a:r>
              <a:rPr lang="en-GB" b="1" dirty="0">
                <a:solidFill>
                  <a:srgbClr val="FF0000"/>
                </a:solidFill>
              </a:rPr>
              <a:t>a partnership entity</a:t>
            </a:r>
            <a:r>
              <a:rPr lang="en-GB" dirty="0">
                <a:solidFill>
                  <a:srgbClr val="002060"/>
                </a:solidFill>
              </a:rPr>
              <a:t> (through itself or a partner), and the individual,-</a:t>
            </a:r>
          </a:p>
          <a:p>
            <a:pPr algn="just"/>
            <a:endParaRPr lang="en-GB" dirty="0">
              <a:solidFill>
                <a:srgbClr val="002060"/>
              </a:solidFill>
            </a:endParaRPr>
          </a:p>
          <a:p>
            <a:pPr algn="just"/>
            <a:r>
              <a:rPr lang="en-GB" dirty="0">
                <a:solidFill>
                  <a:srgbClr val="002060"/>
                </a:solidFill>
              </a:rPr>
              <a:t>(a) is a partner; or</a:t>
            </a:r>
          </a:p>
          <a:p>
            <a:pPr algn="just"/>
            <a:endParaRPr lang="en-GB" dirty="0">
              <a:solidFill>
                <a:srgbClr val="002060"/>
              </a:solidFill>
            </a:endParaRPr>
          </a:p>
          <a:p>
            <a:pPr algn="just"/>
            <a:r>
              <a:rPr lang="en-GB" dirty="0">
                <a:solidFill>
                  <a:srgbClr val="002060"/>
                </a:solidFill>
              </a:rPr>
              <a:t>(b) holds majority stake in the body corporate which is a partner of the partnership entity; or</a:t>
            </a:r>
          </a:p>
          <a:p>
            <a:pPr algn="just"/>
            <a:endParaRPr lang="en-GB" dirty="0">
              <a:solidFill>
                <a:srgbClr val="002060"/>
              </a:solidFill>
            </a:endParaRPr>
          </a:p>
          <a:p>
            <a:pPr algn="just"/>
            <a:r>
              <a:rPr lang="en-GB" dirty="0">
                <a:solidFill>
                  <a:srgbClr val="002060"/>
                </a:solidFill>
              </a:rPr>
              <a:t>(c) holds majority stake in the ultimate holding company of the body corporate which is a partner of the partnership entity.</a:t>
            </a:r>
          </a:p>
        </p:txBody>
      </p:sp>
    </p:spTree>
    <p:extLst>
      <p:ext uri="{BB962C8B-B14F-4D97-AF65-F5344CB8AC3E}">
        <p14:creationId xmlns:p14="http://schemas.microsoft.com/office/powerpoint/2010/main" val="1698816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a:bodyPr>
          <a:lstStyle/>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directly holding 8% in ABC Private Limited. </a:t>
            </a: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is a partner in </a:t>
            </a:r>
            <a:r>
              <a:rPr lang="en-GB" b="1" dirty="0" err="1">
                <a:solidFill>
                  <a:schemeClr val="tx1"/>
                </a:solidFill>
              </a:rPr>
              <a:t>Vivek</a:t>
            </a:r>
            <a:r>
              <a:rPr lang="en-GB" b="1" dirty="0">
                <a:solidFill>
                  <a:schemeClr val="tx1"/>
                </a:solidFill>
              </a:rPr>
              <a:t> &amp; Co., a partnership firm </a:t>
            </a:r>
          </a:p>
          <a:p>
            <a:pPr marL="285750" indent="-285750">
              <a:buFont typeface="Wingdings" panose="05000000000000000000" pitchFamily="2" charset="2"/>
              <a:buChar char="v"/>
            </a:pPr>
            <a:r>
              <a:rPr lang="en-GB" b="1" dirty="0" err="1">
                <a:solidFill>
                  <a:schemeClr val="tx1"/>
                </a:solidFill>
              </a:rPr>
              <a:t>Vivek</a:t>
            </a:r>
            <a:r>
              <a:rPr lang="en-GB" b="1" dirty="0">
                <a:solidFill>
                  <a:schemeClr val="tx1"/>
                </a:solidFill>
              </a:rPr>
              <a:t> &amp; Co is holding 5% in ABC Private Limited</a:t>
            </a:r>
          </a:p>
          <a:p>
            <a:pPr marL="285750" indent="-285750">
              <a:buFont typeface="Wingdings" panose="05000000000000000000" pitchFamily="2" charset="2"/>
              <a:buChar char="v"/>
            </a:pPr>
            <a:endParaRPr lang="en-GB" dirty="0">
              <a:solidFill>
                <a:schemeClr val="tx1"/>
              </a:solidFill>
            </a:endParaRPr>
          </a:p>
          <a:p>
            <a:endParaRPr lang="en-GB" dirty="0">
              <a:solidFill>
                <a:schemeClr val="tx1"/>
              </a:solidFill>
            </a:endParaRP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a:p>
            <a:endParaRPr lang="en-GB" b="1" dirty="0">
              <a:solidFill>
                <a:srgbClr val="FF0000"/>
              </a:solidFill>
            </a:endParaRPr>
          </a:p>
        </p:txBody>
      </p:sp>
      <p:sp>
        <p:nvSpPr>
          <p:cNvPr id="5" name="Rectangle 4"/>
          <p:cNvSpPr/>
          <p:nvPr/>
        </p:nvSpPr>
        <p:spPr>
          <a:xfrm>
            <a:off x="4867626" y="4528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174443" y="3297495"/>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0871" y="3297495"/>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err="1"/>
              <a:t>Vivek</a:t>
            </a:r>
            <a:r>
              <a:rPr lang="en-GB" dirty="0"/>
              <a:t> &amp; Co.</a:t>
            </a:r>
            <a:endParaRPr lang="en-IN" dirty="0"/>
          </a:p>
        </p:txBody>
      </p:sp>
      <p:cxnSp>
        <p:nvCxnSpPr>
          <p:cNvPr id="9" name="Elbow Connector 8"/>
          <p:cNvCxnSpPr/>
          <p:nvPr/>
        </p:nvCxnSpPr>
        <p:spPr>
          <a:xfrm rot="5400000">
            <a:off x="5777146" y="3881139"/>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839917" y="3848574"/>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062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a:bodyPr>
          <a:lstStyle/>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directly holding 8% in ABC Private Limited. </a:t>
            </a:r>
          </a:p>
          <a:p>
            <a:pPr marL="285750" indent="-285750">
              <a:buFont typeface="Wingdings" panose="05000000000000000000" pitchFamily="2" charset="2"/>
              <a:buChar char="v"/>
            </a:pPr>
            <a:r>
              <a:rPr lang="en-GB" dirty="0">
                <a:solidFill>
                  <a:schemeClr val="tx1"/>
                </a:solidFill>
              </a:rPr>
              <a:t>XYZ Limited is a partner in </a:t>
            </a:r>
            <a:r>
              <a:rPr lang="en-GB" dirty="0" err="1">
                <a:solidFill>
                  <a:schemeClr val="tx1"/>
                </a:solidFill>
              </a:rPr>
              <a:t>Achar</a:t>
            </a:r>
            <a:r>
              <a:rPr lang="en-GB" dirty="0">
                <a:solidFill>
                  <a:schemeClr val="tx1"/>
                </a:solidFill>
              </a:rPr>
              <a:t> &amp; Co., a partnership firm    61% </a:t>
            </a:r>
          </a:p>
          <a:p>
            <a:pPr marL="285750" indent="-285750">
              <a:buFont typeface="Wingdings" panose="05000000000000000000" pitchFamily="2" charset="2"/>
              <a:buChar char="v"/>
            </a:pPr>
            <a:r>
              <a:rPr lang="en-GB" dirty="0" err="1">
                <a:solidFill>
                  <a:schemeClr val="tx1"/>
                </a:solidFill>
              </a:rPr>
              <a:t>Achar</a:t>
            </a:r>
            <a:r>
              <a:rPr lang="en-GB" dirty="0">
                <a:solidFill>
                  <a:schemeClr val="tx1"/>
                </a:solidFill>
              </a:rPr>
              <a:t> &amp; Co. is holding 5% in ABC Private Limited</a:t>
            </a:r>
          </a:p>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holds 61% shares in XYZ Limited </a:t>
            </a:r>
          </a:p>
          <a:p>
            <a:r>
              <a:rPr lang="en-GB" dirty="0">
                <a:solidFill>
                  <a:schemeClr val="tx1"/>
                </a:solidFill>
              </a:rPr>
              <a:t>                                                                         Partner</a:t>
            </a:r>
          </a:p>
          <a:p>
            <a:endParaRPr lang="en-GB" dirty="0">
              <a:solidFill>
                <a:schemeClr val="tx1"/>
              </a:solidFill>
            </a:endParaRP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a:p>
            <a:endParaRPr lang="en-GB" b="1" dirty="0">
              <a:solidFill>
                <a:srgbClr val="FF0000"/>
              </a:solidFill>
            </a:endParaRPr>
          </a:p>
        </p:txBody>
      </p:sp>
      <p:sp>
        <p:nvSpPr>
          <p:cNvPr id="5" name="Rectangle 4"/>
          <p:cNvSpPr/>
          <p:nvPr/>
        </p:nvSpPr>
        <p:spPr>
          <a:xfrm>
            <a:off x="4867626" y="4528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211367" y="3297495"/>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0871" y="3297495"/>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err="1"/>
              <a:t>Achar</a:t>
            </a:r>
            <a:r>
              <a:rPr lang="en-GB" dirty="0"/>
              <a:t> &amp; Co.</a:t>
            </a:r>
            <a:endParaRPr lang="en-IN" dirty="0"/>
          </a:p>
        </p:txBody>
      </p:sp>
      <p:cxnSp>
        <p:nvCxnSpPr>
          <p:cNvPr id="9" name="Elbow Connector 8"/>
          <p:cNvCxnSpPr/>
          <p:nvPr/>
        </p:nvCxnSpPr>
        <p:spPr>
          <a:xfrm rot="5400000">
            <a:off x="5777146" y="3881140"/>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839917" y="3848574"/>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727475" y="2417353"/>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XYZ Limited </a:t>
            </a:r>
            <a:endParaRPr lang="en-IN" dirty="0"/>
          </a:p>
        </p:txBody>
      </p:sp>
      <p:cxnSp>
        <p:nvCxnSpPr>
          <p:cNvPr id="12" name="Elbow Connector 11"/>
          <p:cNvCxnSpPr/>
          <p:nvPr/>
        </p:nvCxnSpPr>
        <p:spPr>
          <a:xfrm rot="5400000">
            <a:off x="7095020" y="2679579"/>
            <a:ext cx="692731" cy="572178"/>
          </a:xfrm>
          <a:prstGeom prst="bentConnector3">
            <a:avLst>
              <a:gd name="adj1" fmla="val 40667"/>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507143" y="1291123"/>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cxnSp>
        <p:nvCxnSpPr>
          <p:cNvPr id="14" name="Elbow Connector 13"/>
          <p:cNvCxnSpPr/>
          <p:nvPr/>
        </p:nvCxnSpPr>
        <p:spPr>
          <a:xfrm rot="5400000">
            <a:off x="9351601" y="1809276"/>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3990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fontScale="92500" lnSpcReduction="10000"/>
          </a:bodyPr>
          <a:lstStyle/>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directly holding 8% in ABC Private Limited. </a:t>
            </a:r>
          </a:p>
          <a:p>
            <a:pPr marL="285750" indent="-285750">
              <a:buFont typeface="Wingdings" panose="05000000000000000000" pitchFamily="2" charset="2"/>
              <a:buChar char="v"/>
            </a:pPr>
            <a:r>
              <a:rPr lang="en-GB" dirty="0">
                <a:solidFill>
                  <a:schemeClr val="tx1"/>
                </a:solidFill>
              </a:rPr>
              <a:t>XYZ Limited is a partner in </a:t>
            </a:r>
            <a:r>
              <a:rPr lang="en-GB" dirty="0" err="1">
                <a:solidFill>
                  <a:schemeClr val="tx1"/>
                </a:solidFill>
              </a:rPr>
              <a:t>Achar</a:t>
            </a:r>
            <a:r>
              <a:rPr lang="en-GB" dirty="0">
                <a:solidFill>
                  <a:schemeClr val="tx1"/>
                </a:solidFill>
              </a:rPr>
              <a:t> &amp; Co., a partnership firm    61% </a:t>
            </a:r>
          </a:p>
          <a:p>
            <a:pPr marL="285750" indent="-285750">
              <a:buFont typeface="Wingdings" panose="05000000000000000000" pitchFamily="2" charset="2"/>
              <a:buChar char="v"/>
            </a:pPr>
            <a:r>
              <a:rPr lang="en-GB" dirty="0" err="1">
                <a:solidFill>
                  <a:schemeClr val="tx1"/>
                </a:solidFill>
              </a:rPr>
              <a:t>Achar</a:t>
            </a:r>
            <a:r>
              <a:rPr lang="en-GB" dirty="0">
                <a:solidFill>
                  <a:schemeClr val="tx1"/>
                </a:solidFill>
              </a:rPr>
              <a:t> &amp; Co. is holding 5% in ABC Private Limited</a:t>
            </a:r>
          </a:p>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holds 61% shares in DEF Limited                  78%</a:t>
            </a:r>
          </a:p>
          <a:p>
            <a:pPr marL="285750" indent="-285750">
              <a:buFont typeface="Wingdings" panose="05000000000000000000" pitchFamily="2" charset="2"/>
              <a:buChar char="v"/>
            </a:pPr>
            <a:r>
              <a:rPr lang="en-GB" dirty="0">
                <a:solidFill>
                  <a:schemeClr val="tx1"/>
                </a:solidFill>
              </a:rPr>
              <a:t>DEF Limited holds 78% in GHI Limited            99%</a:t>
            </a:r>
          </a:p>
          <a:p>
            <a:pPr marL="285750" indent="-285750">
              <a:buFont typeface="Wingdings" panose="05000000000000000000" pitchFamily="2" charset="2"/>
              <a:buChar char="v"/>
            </a:pPr>
            <a:r>
              <a:rPr lang="en-GB" dirty="0">
                <a:solidFill>
                  <a:schemeClr val="tx1"/>
                </a:solidFill>
              </a:rPr>
              <a:t>GHI Limited holds 99% in XYZ Limited                                                                                   </a:t>
            </a:r>
          </a:p>
          <a:p>
            <a:endParaRPr lang="en-GB" dirty="0">
              <a:solidFill>
                <a:schemeClr val="tx1"/>
              </a:solidFill>
            </a:endParaRPr>
          </a:p>
          <a:p>
            <a:r>
              <a:rPr lang="en-GB" dirty="0">
                <a:solidFill>
                  <a:schemeClr val="tx1"/>
                </a:solidFill>
              </a:rPr>
              <a:t>                                                                          Partner</a:t>
            </a:r>
          </a:p>
          <a:p>
            <a:endParaRPr lang="en-GB" dirty="0">
              <a:solidFill>
                <a:schemeClr val="tx1"/>
              </a:solidFill>
            </a:endParaRP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rgbClr val="FF0000"/>
              </a:solidFill>
            </a:endParaRPr>
          </a:p>
          <a:p>
            <a:r>
              <a:rPr lang="en-GB" dirty="0" err="1">
                <a:solidFill>
                  <a:srgbClr val="FF0000"/>
                </a:solidFill>
              </a:rPr>
              <a:t>Vivek</a:t>
            </a:r>
            <a:r>
              <a:rPr lang="en-GB" dirty="0">
                <a:solidFill>
                  <a:srgbClr val="FF0000"/>
                </a:solidFill>
              </a:rPr>
              <a:t> holds 13% in ABC Private Limited</a:t>
            </a:r>
            <a:r>
              <a:rPr lang="en-GB" b="1" dirty="0">
                <a:solidFill>
                  <a:srgbClr val="FF0000"/>
                </a:solidFill>
              </a:rPr>
              <a:t>..!! </a:t>
            </a:r>
            <a:r>
              <a:rPr lang="en-GB" b="1" dirty="0" err="1">
                <a:solidFill>
                  <a:srgbClr val="FF0000"/>
                </a:solidFill>
              </a:rPr>
              <a:t>Vivek</a:t>
            </a:r>
            <a:r>
              <a:rPr lang="en-GB" b="1" dirty="0">
                <a:solidFill>
                  <a:srgbClr val="FF0000"/>
                </a:solidFill>
              </a:rPr>
              <a:t> is SBO.</a:t>
            </a:r>
          </a:p>
          <a:p>
            <a:endParaRPr lang="en-GB" b="1" dirty="0">
              <a:solidFill>
                <a:srgbClr val="FF0000"/>
              </a:solidFill>
            </a:endParaRPr>
          </a:p>
        </p:txBody>
      </p:sp>
      <p:sp>
        <p:nvSpPr>
          <p:cNvPr id="5" name="Rectangle 4"/>
          <p:cNvSpPr/>
          <p:nvPr/>
        </p:nvSpPr>
        <p:spPr>
          <a:xfrm>
            <a:off x="4867626" y="524647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243975" y="4001833"/>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6983" y="4011182"/>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err="1"/>
              <a:t>Achar</a:t>
            </a:r>
            <a:r>
              <a:rPr lang="en-GB" dirty="0"/>
              <a:t> &amp; Co.</a:t>
            </a:r>
            <a:endParaRPr lang="en-IN" dirty="0"/>
          </a:p>
        </p:txBody>
      </p:sp>
      <p:cxnSp>
        <p:nvCxnSpPr>
          <p:cNvPr id="9" name="Elbow Connector 8"/>
          <p:cNvCxnSpPr/>
          <p:nvPr/>
        </p:nvCxnSpPr>
        <p:spPr>
          <a:xfrm rot="5400000">
            <a:off x="5833021" y="4409153"/>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853834" y="4376590"/>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266655" y="3186603"/>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XYZ Limited </a:t>
            </a:r>
            <a:endParaRPr lang="en-IN" dirty="0"/>
          </a:p>
        </p:txBody>
      </p:sp>
      <p:cxnSp>
        <p:nvCxnSpPr>
          <p:cNvPr id="12" name="Elbow Connector 11"/>
          <p:cNvCxnSpPr/>
          <p:nvPr/>
        </p:nvCxnSpPr>
        <p:spPr>
          <a:xfrm rot="5400000">
            <a:off x="7058392" y="3587512"/>
            <a:ext cx="416520" cy="34946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507143" y="1291123"/>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cxnSp>
        <p:nvCxnSpPr>
          <p:cNvPr id="14" name="Elbow Connector 13"/>
          <p:cNvCxnSpPr/>
          <p:nvPr/>
        </p:nvCxnSpPr>
        <p:spPr>
          <a:xfrm rot="5400000">
            <a:off x="9422642" y="1721048"/>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887615" y="2729404"/>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GHI Limited </a:t>
            </a:r>
            <a:endParaRPr lang="en-IN" dirty="0"/>
          </a:p>
        </p:txBody>
      </p:sp>
      <p:sp>
        <p:nvSpPr>
          <p:cNvPr id="17" name="Rectangle 16"/>
          <p:cNvSpPr/>
          <p:nvPr/>
        </p:nvSpPr>
        <p:spPr>
          <a:xfrm>
            <a:off x="8302798" y="2323288"/>
            <a:ext cx="1684402"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DEF Limited </a:t>
            </a:r>
            <a:endParaRPr lang="en-IN" dirty="0"/>
          </a:p>
        </p:txBody>
      </p:sp>
      <p:cxnSp>
        <p:nvCxnSpPr>
          <p:cNvPr id="18" name="Elbow Connector 17"/>
          <p:cNvCxnSpPr/>
          <p:nvPr/>
        </p:nvCxnSpPr>
        <p:spPr>
          <a:xfrm rot="10800000" flipV="1">
            <a:off x="8951057" y="3053749"/>
            <a:ext cx="556086" cy="36348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rot="10800000" flipV="1">
            <a:off x="9553960" y="2670330"/>
            <a:ext cx="430096" cy="35346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4885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dirty="0">
                <a:solidFill>
                  <a:srgbClr val="002060"/>
                </a:solidFill>
              </a:rPr>
              <a:t>(iv) where the member of the reporting company is </a:t>
            </a:r>
            <a:r>
              <a:rPr lang="en-GB" b="1" dirty="0">
                <a:solidFill>
                  <a:srgbClr val="FF0000"/>
                </a:solidFill>
              </a:rPr>
              <a:t>a trust </a:t>
            </a:r>
            <a:r>
              <a:rPr lang="en-GB" dirty="0">
                <a:solidFill>
                  <a:srgbClr val="002060"/>
                </a:solidFill>
              </a:rPr>
              <a:t>(through trustee), and the individual,-</a:t>
            </a:r>
          </a:p>
          <a:p>
            <a:pPr algn="just"/>
            <a:endParaRPr lang="en-GB" dirty="0">
              <a:solidFill>
                <a:srgbClr val="002060"/>
              </a:solidFill>
            </a:endParaRPr>
          </a:p>
          <a:p>
            <a:pPr algn="just"/>
            <a:r>
              <a:rPr lang="en-GB" dirty="0">
                <a:solidFill>
                  <a:srgbClr val="002060"/>
                </a:solidFill>
              </a:rPr>
              <a:t>(a) is a trustee in case of a discretionary trust or a charitable trust;</a:t>
            </a:r>
          </a:p>
          <a:p>
            <a:pPr algn="just"/>
            <a:endParaRPr lang="en-GB" dirty="0">
              <a:solidFill>
                <a:srgbClr val="002060"/>
              </a:solidFill>
            </a:endParaRPr>
          </a:p>
          <a:p>
            <a:pPr algn="just"/>
            <a:r>
              <a:rPr lang="en-GB" dirty="0">
                <a:solidFill>
                  <a:srgbClr val="002060"/>
                </a:solidFill>
              </a:rPr>
              <a:t>(b) is a beneficiary in case of a specific trust;</a:t>
            </a:r>
          </a:p>
          <a:p>
            <a:pPr algn="just"/>
            <a:endParaRPr lang="en-GB" dirty="0">
              <a:solidFill>
                <a:srgbClr val="002060"/>
              </a:solidFill>
            </a:endParaRPr>
          </a:p>
          <a:p>
            <a:pPr algn="just"/>
            <a:r>
              <a:rPr lang="en-GB" dirty="0">
                <a:solidFill>
                  <a:srgbClr val="002060"/>
                </a:solidFill>
              </a:rPr>
              <a:t>(c) is the author or settlor in case of a revocable trust.</a:t>
            </a:r>
          </a:p>
        </p:txBody>
      </p:sp>
    </p:spTree>
    <p:extLst>
      <p:ext uri="{BB962C8B-B14F-4D97-AF65-F5344CB8AC3E}">
        <p14:creationId xmlns:p14="http://schemas.microsoft.com/office/powerpoint/2010/main" val="4184720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1" y="68094"/>
            <a:ext cx="5581824"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778213"/>
            <a:ext cx="8915399" cy="5125450"/>
          </a:xfrm>
        </p:spPr>
        <p:txBody>
          <a:bodyPr>
            <a:normAutofit/>
          </a:bodyPr>
          <a:lstStyle/>
          <a:p>
            <a:pPr marL="342900" indent="-342900" algn="just">
              <a:buAutoNum type="alphaLcParenBoth"/>
            </a:pPr>
            <a:r>
              <a:rPr lang="en-GB" b="1" dirty="0">
                <a:solidFill>
                  <a:srgbClr val="FF0000"/>
                </a:solidFill>
              </a:rPr>
              <a:t>What is a discretionary trust?</a:t>
            </a:r>
          </a:p>
          <a:p>
            <a:pPr algn="just"/>
            <a:r>
              <a:rPr lang="en-GB" dirty="0"/>
              <a:t>A trust is regarded as discretionary trust if the income or any part thereof is not specifically receivable on behalf of, or for the benefit of, any one person or where the individual shares of the beneficiaries are indeterminate or unknown.</a:t>
            </a:r>
            <a:endParaRPr lang="en-GB" dirty="0">
              <a:solidFill>
                <a:srgbClr val="002060"/>
              </a:solidFill>
            </a:endParaRPr>
          </a:p>
          <a:p>
            <a:pPr algn="just"/>
            <a:r>
              <a:rPr lang="en-GB" b="1" dirty="0">
                <a:solidFill>
                  <a:srgbClr val="FF0000"/>
                </a:solidFill>
              </a:rPr>
              <a:t>(b) What is a charitable trust?</a:t>
            </a:r>
          </a:p>
          <a:p>
            <a:pPr algn="just"/>
            <a:r>
              <a:rPr lang="en-GB" dirty="0"/>
              <a:t>A trust designed for the benefit of the general public, as for educational or other charitable purposes.</a:t>
            </a:r>
            <a:endParaRPr lang="en-GB" dirty="0">
              <a:solidFill>
                <a:srgbClr val="002060"/>
              </a:solidFill>
            </a:endParaRPr>
          </a:p>
          <a:p>
            <a:pPr algn="just"/>
            <a:r>
              <a:rPr lang="en-GB" b="1" dirty="0">
                <a:solidFill>
                  <a:srgbClr val="FF0000"/>
                </a:solidFill>
              </a:rPr>
              <a:t>(c) What is a specific trust?</a:t>
            </a:r>
          </a:p>
          <a:p>
            <a:pPr algn="just"/>
            <a:r>
              <a:rPr lang="en-GB" dirty="0"/>
              <a:t>A trust can also be set up as a specific trust, where the individual shares of the beneficiaries are determinate.</a:t>
            </a:r>
            <a:endParaRPr lang="en-GB" dirty="0">
              <a:solidFill>
                <a:srgbClr val="002060"/>
              </a:solidFill>
            </a:endParaRPr>
          </a:p>
          <a:p>
            <a:pPr algn="just"/>
            <a:r>
              <a:rPr lang="en-GB" b="1" dirty="0">
                <a:solidFill>
                  <a:srgbClr val="FF0000"/>
                </a:solidFill>
              </a:rPr>
              <a:t>(d) What is a revocable trust?</a:t>
            </a:r>
          </a:p>
          <a:p>
            <a:pPr algn="just"/>
            <a:r>
              <a:rPr lang="en-GB" dirty="0"/>
              <a:t>A Trust where a settlor transfers the property to a trust under such provisions that any part of the income or assets so transferred may be retransferred to the settlor or where the settlor has reserved powers to re-assume control over the trust property.</a:t>
            </a:r>
            <a:endParaRPr lang="en-GB" b="1" dirty="0">
              <a:solidFill>
                <a:srgbClr val="FF0000"/>
              </a:solidFill>
            </a:endParaRPr>
          </a:p>
        </p:txBody>
      </p:sp>
    </p:spTree>
    <p:extLst>
      <p:ext uri="{BB962C8B-B14F-4D97-AF65-F5344CB8AC3E}">
        <p14:creationId xmlns:p14="http://schemas.microsoft.com/office/powerpoint/2010/main" val="376728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652" y="180764"/>
            <a:ext cx="8911687" cy="779817"/>
          </a:xfrm>
        </p:spPr>
        <p:txBody>
          <a:bodyPr>
            <a:normAutofit/>
          </a:bodyPr>
          <a:lstStyle/>
          <a:p>
            <a:r>
              <a:rPr lang="en-IN" sz="4000" b="1" dirty="0"/>
              <a:t>SBO Declarations</a:t>
            </a:r>
            <a:endParaRPr lang="en-IN" sz="4000" dirty="0"/>
          </a:p>
        </p:txBody>
      </p:sp>
      <p:sp>
        <p:nvSpPr>
          <p:cNvPr id="3" name="Content Placeholder 2"/>
          <p:cNvSpPr>
            <a:spLocks noGrp="1"/>
          </p:cNvSpPr>
          <p:nvPr>
            <p:ph idx="1"/>
          </p:nvPr>
        </p:nvSpPr>
        <p:spPr>
          <a:xfrm>
            <a:off x="2198255" y="1025235"/>
            <a:ext cx="9306357" cy="5754255"/>
          </a:xfrm>
        </p:spPr>
        <p:txBody>
          <a:bodyPr>
            <a:normAutofit fontScale="92500" lnSpcReduction="10000"/>
          </a:bodyPr>
          <a:lstStyle/>
          <a:p>
            <a:pPr>
              <a:buFont typeface="Wingdings" panose="05000000000000000000" pitchFamily="2" charset="2"/>
              <a:buChar char="q"/>
            </a:pPr>
            <a:r>
              <a:rPr lang="en-GB" b="1" dirty="0">
                <a:solidFill>
                  <a:schemeClr val="tx1"/>
                </a:solidFill>
              </a:rPr>
              <a:t>Introduced first time under the Companies Act, 2013</a:t>
            </a:r>
          </a:p>
          <a:p>
            <a:pPr marL="0" indent="0">
              <a:buNone/>
            </a:pPr>
            <a:endParaRPr lang="en-GB" b="1" dirty="0">
              <a:solidFill>
                <a:schemeClr val="tx1"/>
              </a:solidFill>
            </a:endParaRPr>
          </a:p>
          <a:p>
            <a:pPr>
              <a:buFont typeface="Wingdings" panose="05000000000000000000" pitchFamily="2" charset="2"/>
              <a:buChar char="q"/>
            </a:pPr>
            <a:r>
              <a:rPr lang="en-GB" b="1" dirty="0">
                <a:solidFill>
                  <a:schemeClr val="tx1"/>
                </a:solidFill>
              </a:rPr>
              <a:t>to promote corporate transparency</a:t>
            </a:r>
            <a:br>
              <a:rPr lang="en-GB" b="1" dirty="0">
                <a:solidFill>
                  <a:schemeClr val="tx1"/>
                </a:solidFill>
              </a:rPr>
            </a:br>
            <a:endParaRPr lang="en-GB" b="1" dirty="0">
              <a:solidFill>
                <a:schemeClr val="tx1"/>
              </a:solidFill>
            </a:endParaRPr>
          </a:p>
          <a:p>
            <a:pPr algn="just">
              <a:buFont typeface="Wingdings" panose="05000000000000000000" pitchFamily="2" charset="2"/>
              <a:buChar char="q"/>
            </a:pPr>
            <a:r>
              <a:rPr lang="en-GB" b="1" dirty="0">
                <a:solidFill>
                  <a:schemeClr val="tx1"/>
                </a:solidFill>
              </a:rPr>
              <a:t>uncover ultimate beneficiaries with significant control over companies.</a:t>
            </a:r>
          </a:p>
          <a:p>
            <a:pPr marL="0" indent="0" algn="just">
              <a:buNone/>
            </a:pPr>
            <a:endParaRPr lang="en-GB" dirty="0">
              <a:solidFill>
                <a:schemeClr val="tx1"/>
              </a:solidFill>
            </a:endParaRPr>
          </a:p>
          <a:p>
            <a:pPr algn="just">
              <a:buFont typeface="Wingdings" panose="05000000000000000000" pitchFamily="2" charset="2"/>
              <a:buChar char="q"/>
            </a:pPr>
            <a:r>
              <a:rPr lang="en-GB" b="1" dirty="0">
                <a:solidFill>
                  <a:schemeClr val="tx1"/>
                </a:solidFill>
              </a:rPr>
              <a:t>The FATF (Financial Action Task Force</a:t>
            </a:r>
            <a:r>
              <a:rPr lang="en-GB" dirty="0">
                <a:solidFill>
                  <a:schemeClr val="tx1"/>
                </a:solidFill>
              </a:rPr>
              <a:t> (</a:t>
            </a:r>
            <a:r>
              <a:rPr lang="en-GB" b="1" dirty="0">
                <a:solidFill>
                  <a:schemeClr val="tx1"/>
                </a:solidFill>
              </a:rPr>
              <a:t>FATF</a:t>
            </a:r>
            <a:r>
              <a:rPr lang="en-GB" dirty="0">
                <a:solidFill>
                  <a:schemeClr val="tx1"/>
                </a:solidFill>
              </a:rPr>
              <a:t>) </a:t>
            </a:r>
            <a:r>
              <a:rPr lang="en-GB" b="1" dirty="0">
                <a:solidFill>
                  <a:schemeClr val="tx1"/>
                </a:solidFill>
              </a:rPr>
              <a:t>recommendation 24 introduces tougher global beneficial ownership rules to prevent criminals from concealing illicit activities and dirty money through secret corporate structures. </a:t>
            </a:r>
          </a:p>
          <a:p>
            <a:pPr marL="0" indent="0" algn="just">
              <a:buNone/>
            </a:pPr>
            <a:endParaRPr lang="en-GB" b="1" dirty="0">
              <a:solidFill>
                <a:schemeClr val="tx1"/>
              </a:solidFill>
            </a:endParaRPr>
          </a:p>
          <a:p>
            <a:pPr algn="just">
              <a:buFont typeface="Wingdings" panose="05000000000000000000" pitchFamily="2" charset="2"/>
              <a:buChar char="q"/>
            </a:pPr>
            <a:r>
              <a:rPr lang="en-GB" b="1" dirty="0">
                <a:solidFill>
                  <a:schemeClr val="tx1"/>
                </a:solidFill>
              </a:rPr>
              <a:t>FATF is an intergovernmental organisation founded in 1989 on the initiative of the G7 to develop policies to combat money laundering and to maintain certain interest. In 2001, its mandate was expanded to include terrorism financing.</a:t>
            </a:r>
          </a:p>
          <a:p>
            <a:pPr marL="0" indent="0" algn="just">
              <a:buNone/>
            </a:pPr>
            <a:endParaRPr lang="en-GB" b="1" dirty="0">
              <a:solidFill>
                <a:schemeClr val="tx1"/>
              </a:solidFill>
            </a:endParaRPr>
          </a:p>
          <a:p>
            <a:pPr algn="just">
              <a:buFont typeface="Wingdings" panose="05000000000000000000" pitchFamily="2" charset="2"/>
              <a:buChar char="q"/>
            </a:pPr>
            <a:r>
              <a:rPr lang="en-GB" b="1" dirty="0">
                <a:solidFill>
                  <a:schemeClr val="tx1"/>
                </a:solidFill>
              </a:rPr>
              <a:t>These changes aim to close loopholes and regulatory weaknesses that have allowed fake companies to facilitate criminal activity and tax evasion.</a:t>
            </a:r>
          </a:p>
          <a:p>
            <a:pPr marL="0" indent="0" algn="just">
              <a:buNone/>
            </a:pPr>
            <a:br>
              <a:rPr lang="en-GB" b="1" dirty="0"/>
            </a:br>
            <a:endParaRPr lang="en-IN" b="1" dirty="0"/>
          </a:p>
        </p:txBody>
      </p:sp>
    </p:spTree>
    <p:extLst>
      <p:ext uri="{BB962C8B-B14F-4D97-AF65-F5344CB8AC3E}">
        <p14:creationId xmlns:p14="http://schemas.microsoft.com/office/powerpoint/2010/main" val="3567033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2"/>
            <a:ext cx="9030132" cy="5470187"/>
          </a:xfrm>
        </p:spPr>
        <p:txBody>
          <a:bodyPr>
            <a:normAutofit/>
          </a:bodyPr>
          <a:lstStyle/>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directly holding 8% in ABC Private Limited. </a:t>
            </a:r>
          </a:p>
          <a:p>
            <a:pPr marL="285750" indent="-285750">
              <a:buFont typeface="Wingdings" panose="05000000000000000000" pitchFamily="2" charset="2"/>
              <a:buChar char="v"/>
            </a:pPr>
            <a:r>
              <a:rPr lang="en-GB" dirty="0" err="1">
                <a:solidFill>
                  <a:schemeClr val="tx1"/>
                </a:solidFill>
              </a:rPr>
              <a:t>Vivek</a:t>
            </a:r>
            <a:r>
              <a:rPr lang="en-GB" dirty="0">
                <a:solidFill>
                  <a:schemeClr val="tx1"/>
                </a:solidFill>
              </a:rPr>
              <a:t> is a beneficiary in PQR Trust </a:t>
            </a:r>
          </a:p>
          <a:p>
            <a:pPr marL="285750" indent="-285750">
              <a:buFont typeface="Wingdings" panose="05000000000000000000" pitchFamily="2" charset="2"/>
              <a:buChar char="v"/>
            </a:pPr>
            <a:r>
              <a:rPr lang="en-GB" dirty="0">
                <a:solidFill>
                  <a:schemeClr val="tx1"/>
                </a:solidFill>
              </a:rPr>
              <a:t>PQR Trust is holding 5% in ABC Limited</a:t>
            </a:r>
          </a:p>
          <a:p>
            <a:pPr marL="285750" indent="-285750">
              <a:buFont typeface="Wingdings" panose="05000000000000000000" pitchFamily="2" charset="2"/>
              <a:buChar char="v"/>
            </a:pPr>
            <a:r>
              <a:rPr lang="en-GB" dirty="0">
                <a:solidFill>
                  <a:schemeClr val="tx1"/>
                </a:solidFill>
              </a:rPr>
              <a:t>The Trustee has made declaration u/s 89 Stating </a:t>
            </a:r>
            <a:r>
              <a:rPr lang="en-GB" dirty="0" err="1">
                <a:solidFill>
                  <a:schemeClr val="tx1"/>
                </a:solidFill>
              </a:rPr>
              <a:t>Vivek</a:t>
            </a:r>
            <a:r>
              <a:rPr lang="en-GB" dirty="0">
                <a:solidFill>
                  <a:schemeClr val="tx1"/>
                </a:solidFill>
              </a:rPr>
              <a:t> is the beneficial Owner</a:t>
            </a:r>
          </a:p>
          <a:p>
            <a:pPr marL="285750" indent="-285750">
              <a:buFont typeface="Wingdings" panose="05000000000000000000" pitchFamily="2" charset="2"/>
              <a:buChar char="v"/>
            </a:pPr>
            <a:endParaRPr lang="en-GB" dirty="0">
              <a:solidFill>
                <a:schemeClr val="tx1"/>
              </a:solidFill>
            </a:endParaRPr>
          </a:p>
          <a:p>
            <a:r>
              <a:rPr lang="en-GB" dirty="0">
                <a:solidFill>
                  <a:schemeClr val="tx1"/>
                </a:solidFill>
              </a:rPr>
              <a:t>                           </a:t>
            </a:r>
          </a:p>
          <a:p>
            <a:r>
              <a:rPr lang="en-GB" dirty="0">
                <a:solidFill>
                  <a:schemeClr val="tx1"/>
                </a:solidFill>
              </a:rPr>
              <a:t>				8%                          5% </a:t>
            </a: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rgbClr val="FF0000"/>
                </a:solidFill>
              </a:rPr>
              <a:t>When the declaration has been made by the trustee u/s 89 –the individual is regarded as direct owner. </a:t>
            </a:r>
            <a:r>
              <a:rPr lang="en-GB" b="1" dirty="0">
                <a:solidFill>
                  <a:srgbClr val="FF0000"/>
                </a:solidFill>
              </a:rPr>
              <a:t>Hence there is no indirect holding for </a:t>
            </a:r>
            <a:r>
              <a:rPr lang="en-GB" b="1" dirty="0" err="1">
                <a:solidFill>
                  <a:srgbClr val="FF0000"/>
                </a:solidFill>
              </a:rPr>
              <a:t>Vivek</a:t>
            </a:r>
            <a:r>
              <a:rPr lang="en-GB" b="1" dirty="0">
                <a:solidFill>
                  <a:srgbClr val="FF0000"/>
                </a:solidFill>
              </a:rPr>
              <a:t>..!! NO SBO.</a:t>
            </a:r>
          </a:p>
        </p:txBody>
      </p:sp>
      <p:sp>
        <p:nvSpPr>
          <p:cNvPr id="5" name="Rectangle 4"/>
          <p:cNvSpPr/>
          <p:nvPr/>
        </p:nvSpPr>
        <p:spPr>
          <a:xfrm>
            <a:off x="4867626" y="4528881"/>
            <a:ext cx="1597850" cy="567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ABC Private Limited</a:t>
            </a:r>
            <a:endParaRPr lang="en-IN" dirty="0"/>
          </a:p>
        </p:txBody>
      </p:sp>
      <p:sp>
        <p:nvSpPr>
          <p:cNvPr id="6" name="Rectangle 5"/>
          <p:cNvSpPr/>
          <p:nvPr/>
        </p:nvSpPr>
        <p:spPr>
          <a:xfrm>
            <a:off x="4174443" y="3297495"/>
            <a:ext cx="1247302" cy="3470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Vivek</a:t>
            </a:r>
            <a:endParaRPr lang="en-IN" dirty="0"/>
          </a:p>
        </p:txBody>
      </p:sp>
      <p:sp>
        <p:nvSpPr>
          <p:cNvPr id="7" name="Rectangle 6"/>
          <p:cNvSpPr/>
          <p:nvPr/>
        </p:nvSpPr>
        <p:spPr>
          <a:xfrm>
            <a:off x="5750871" y="3297495"/>
            <a:ext cx="1256104" cy="3470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PQR Trust</a:t>
            </a:r>
            <a:endParaRPr lang="en-IN" dirty="0"/>
          </a:p>
        </p:txBody>
      </p:sp>
      <p:cxnSp>
        <p:nvCxnSpPr>
          <p:cNvPr id="9" name="Elbow Connector 8"/>
          <p:cNvCxnSpPr/>
          <p:nvPr/>
        </p:nvCxnSpPr>
        <p:spPr>
          <a:xfrm rot="5400000">
            <a:off x="5777146" y="3881139"/>
            <a:ext cx="692731" cy="5721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6200000" flipH="1">
            <a:off x="4839917" y="3848574"/>
            <a:ext cx="692728" cy="6373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205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013527" y="778212"/>
            <a:ext cx="9491085" cy="5973569"/>
          </a:xfrm>
        </p:spPr>
        <p:txBody>
          <a:bodyPr>
            <a:normAutofit fontScale="92500" lnSpcReduction="10000"/>
          </a:bodyPr>
          <a:lstStyle/>
          <a:p>
            <a:pPr algn="just"/>
            <a:r>
              <a:rPr lang="en-GB" dirty="0">
                <a:solidFill>
                  <a:srgbClr val="002060"/>
                </a:solidFill>
              </a:rPr>
              <a:t>(v) where the member of the reporting company is,-</a:t>
            </a:r>
          </a:p>
          <a:p>
            <a:pPr algn="just"/>
            <a:endParaRPr lang="en-GB" dirty="0">
              <a:solidFill>
                <a:srgbClr val="002060"/>
              </a:solidFill>
            </a:endParaRPr>
          </a:p>
          <a:p>
            <a:pPr algn="just"/>
            <a:r>
              <a:rPr lang="en-GB" dirty="0">
                <a:solidFill>
                  <a:srgbClr val="002060"/>
                </a:solidFill>
              </a:rPr>
              <a:t>(a) a pooled investment vehicle; or</a:t>
            </a:r>
          </a:p>
          <a:p>
            <a:pPr algn="just"/>
            <a:endParaRPr lang="en-GB" dirty="0">
              <a:solidFill>
                <a:srgbClr val="002060"/>
              </a:solidFill>
            </a:endParaRPr>
          </a:p>
          <a:p>
            <a:pPr algn="just"/>
            <a:r>
              <a:rPr lang="en-GB" dirty="0">
                <a:solidFill>
                  <a:srgbClr val="002060"/>
                </a:solidFill>
              </a:rPr>
              <a:t>(b) an entity controlled by the pooled investment vehicle,</a:t>
            </a:r>
          </a:p>
          <a:p>
            <a:pPr algn="just"/>
            <a:endParaRPr lang="en-GB" dirty="0">
              <a:solidFill>
                <a:srgbClr val="002060"/>
              </a:solidFill>
            </a:endParaRPr>
          </a:p>
          <a:p>
            <a:pPr algn="just"/>
            <a:r>
              <a:rPr lang="en-GB" dirty="0">
                <a:solidFill>
                  <a:srgbClr val="002060"/>
                </a:solidFill>
              </a:rPr>
              <a:t>based in member State of the Financial Action Task Force on Money Laundering and the regulator of the securities market in such member State is a member of the International Organization of Securities Commissions, and the individual in relation to the pooled investment vehicle,-</a:t>
            </a:r>
          </a:p>
          <a:p>
            <a:pPr algn="just"/>
            <a:endParaRPr lang="en-GB" dirty="0">
              <a:solidFill>
                <a:srgbClr val="002060"/>
              </a:solidFill>
            </a:endParaRPr>
          </a:p>
          <a:p>
            <a:pPr algn="just"/>
            <a:r>
              <a:rPr lang="en-GB" dirty="0">
                <a:solidFill>
                  <a:srgbClr val="002060"/>
                </a:solidFill>
              </a:rPr>
              <a:t>(A) is a general partner; or</a:t>
            </a:r>
          </a:p>
          <a:p>
            <a:pPr algn="just"/>
            <a:endParaRPr lang="en-GB" dirty="0">
              <a:solidFill>
                <a:srgbClr val="002060"/>
              </a:solidFill>
            </a:endParaRPr>
          </a:p>
          <a:p>
            <a:pPr algn="just"/>
            <a:r>
              <a:rPr lang="en-GB" dirty="0">
                <a:solidFill>
                  <a:srgbClr val="002060"/>
                </a:solidFill>
              </a:rPr>
              <a:t>(B) is an investment manager; or</a:t>
            </a:r>
          </a:p>
          <a:p>
            <a:pPr algn="just"/>
            <a:endParaRPr lang="en-GB" dirty="0">
              <a:solidFill>
                <a:srgbClr val="002060"/>
              </a:solidFill>
            </a:endParaRPr>
          </a:p>
          <a:p>
            <a:pPr algn="just"/>
            <a:r>
              <a:rPr lang="en-GB" dirty="0">
                <a:solidFill>
                  <a:srgbClr val="002060"/>
                </a:solidFill>
              </a:rPr>
              <a:t>(C) is a Chief Executive Officer where the investment manager of such pooled vehicle is a body corporate or a partnership entity.</a:t>
            </a:r>
          </a:p>
        </p:txBody>
      </p:sp>
    </p:spTree>
    <p:extLst>
      <p:ext uri="{BB962C8B-B14F-4D97-AF65-F5344CB8AC3E}">
        <p14:creationId xmlns:p14="http://schemas.microsoft.com/office/powerpoint/2010/main" val="1824430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013527" y="778212"/>
            <a:ext cx="9491085" cy="5973569"/>
          </a:xfrm>
        </p:spPr>
        <p:txBody>
          <a:bodyPr>
            <a:normAutofit/>
          </a:bodyPr>
          <a:lstStyle/>
          <a:p>
            <a:pPr algn="just"/>
            <a:r>
              <a:rPr lang="en-GB" dirty="0">
                <a:solidFill>
                  <a:srgbClr val="002060"/>
                </a:solidFill>
              </a:rPr>
              <a:t>Explanation IV-Where the member of a reporting company is,</a:t>
            </a:r>
          </a:p>
          <a:p>
            <a:pPr algn="just"/>
            <a:endParaRPr lang="en-GB" dirty="0">
              <a:solidFill>
                <a:srgbClr val="002060"/>
              </a:solidFill>
            </a:endParaRPr>
          </a:p>
          <a:p>
            <a:pPr algn="just"/>
            <a:r>
              <a:rPr lang="en-GB" dirty="0">
                <a:solidFill>
                  <a:srgbClr val="002060"/>
                </a:solidFill>
              </a:rPr>
              <a:t>(</a:t>
            </a:r>
            <a:r>
              <a:rPr lang="en-GB" dirty="0" err="1">
                <a:solidFill>
                  <a:srgbClr val="002060"/>
                </a:solidFill>
              </a:rPr>
              <a:t>i</a:t>
            </a:r>
            <a:r>
              <a:rPr lang="en-GB" dirty="0">
                <a:solidFill>
                  <a:srgbClr val="002060"/>
                </a:solidFill>
              </a:rPr>
              <a:t>) a pooled investment vehicle; or</a:t>
            </a:r>
          </a:p>
          <a:p>
            <a:pPr algn="just"/>
            <a:endParaRPr lang="en-GB" dirty="0">
              <a:solidFill>
                <a:srgbClr val="002060"/>
              </a:solidFill>
            </a:endParaRPr>
          </a:p>
          <a:p>
            <a:pPr algn="just"/>
            <a:r>
              <a:rPr lang="en-GB" dirty="0">
                <a:solidFill>
                  <a:srgbClr val="002060"/>
                </a:solidFill>
              </a:rPr>
              <a:t>(ii) an entity controlled by the pooled investment vehicle,</a:t>
            </a:r>
          </a:p>
          <a:p>
            <a:pPr algn="just"/>
            <a:endParaRPr lang="en-GB" dirty="0">
              <a:solidFill>
                <a:srgbClr val="002060"/>
              </a:solidFill>
            </a:endParaRPr>
          </a:p>
          <a:p>
            <a:pPr algn="just"/>
            <a:r>
              <a:rPr lang="en-GB" dirty="0">
                <a:solidFill>
                  <a:srgbClr val="002060"/>
                </a:solidFill>
              </a:rPr>
              <a:t>based in a jurisdiction which does not fulfil the requirements referred to in clause (v) of Explanation III, the provisions of clause (</a:t>
            </a:r>
            <a:r>
              <a:rPr lang="en-GB" dirty="0" err="1">
                <a:solidFill>
                  <a:srgbClr val="002060"/>
                </a:solidFill>
              </a:rPr>
              <a:t>i</a:t>
            </a:r>
            <a:r>
              <a:rPr lang="en-GB" dirty="0">
                <a:solidFill>
                  <a:srgbClr val="002060"/>
                </a:solidFill>
              </a:rPr>
              <a:t>) or clause (ii) or clause (iii) or clause (iv) of Explanation III, as the case may be, shall apply.</a:t>
            </a:r>
          </a:p>
        </p:txBody>
      </p:sp>
    </p:spTree>
    <p:extLst>
      <p:ext uri="{BB962C8B-B14F-4D97-AF65-F5344CB8AC3E}">
        <p14:creationId xmlns:p14="http://schemas.microsoft.com/office/powerpoint/2010/main" val="3071205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013527" y="778212"/>
            <a:ext cx="9491085" cy="5973569"/>
          </a:xfrm>
        </p:spPr>
        <p:txBody>
          <a:bodyPr>
            <a:normAutofit/>
          </a:bodyPr>
          <a:lstStyle/>
          <a:p>
            <a:pPr algn="just"/>
            <a:endParaRPr lang="en-GB" dirty="0">
              <a:solidFill>
                <a:schemeClr val="tx1"/>
              </a:solidFill>
            </a:endParaRPr>
          </a:p>
          <a:p>
            <a:pPr algn="just"/>
            <a:r>
              <a:rPr lang="en-GB" b="1" dirty="0">
                <a:solidFill>
                  <a:schemeClr val="tx1"/>
                </a:solidFill>
              </a:rPr>
              <a:t>Explanation V - </a:t>
            </a:r>
            <a:r>
              <a:rPr lang="en-GB" dirty="0">
                <a:solidFill>
                  <a:schemeClr val="tx1"/>
                </a:solidFill>
              </a:rPr>
              <a:t>For the purpose of this clause, if any individual, or individuals acting through any person or trust, act with a common intent or purpose of exercising any rights or entitlements, or exercising control or significant influence, over a reporting company, pursuant to an agreement or understanding, formal or informal, such individual, or individuals, acting through any person or trust, as the case may be, shall be deemed to be 'acting together'.</a:t>
            </a:r>
          </a:p>
          <a:p>
            <a:pPr algn="just"/>
            <a:endParaRPr lang="en-GB" dirty="0">
              <a:solidFill>
                <a:schemeClr val="tx1"/>
              </a:solidFill>
            </a:endParaRPr>
          </a:p>
          <a:p>
            <a:pPr algn="just"/>
            <a:r>
              <a:rPr lang="en-GB" b="1" dirty="0">
                <a:solidFill>
                  <a:schemeClr val="tx1"/>
                </a:solidFill>
              </a:rPr>
              <a:t>Explanation VI - </a:t>
            </a:r>
            <a:r>
              <a:rPr lang="en-GB" dirty="0">
                <a:solidFill>
                  <a:schemeClr val="tx1"/>
                </a:solidFill>
              </a:rPr>
              <a:t>For the purposes of this clause, the instruments in the form of global depository receipts, compulsorily convertible preference shares or compulsorily convertible debentures shall be treated as 'shares'.</a:t>
            </a:r>
          </a:p>
          <a:p>
            <a:pPr algn="just"/>
            <a:endParaRPr lang="en-GB" dirty="0">
              <a:solidFill>
                <a:schemeClr val="tx1"/>
              </a:solidFill>
            </a:endParaRPr>
          </a:p>
          <a:p>
            <a:pPr algn="just"/>
            <a:r>
              <a:rPr lang="en-GB" b="1" dirty="0">
                <a:solidFill>
                  <a:schemeClr val="tx1"/>
                </a:solidFill>
              </a:rPr>
              <a:t>"significant influence" </a:t>
            </a:r>
            <a:r>
              <a:rPr lang="en-GB" dirty="0">
                <a:solidFill>
                  <a:schemeClr val="tx1"/>
                </a:solidFill>
              </a:rPr>
              <a:t>means the power to participate, directly or indirectly, in the financial and operating policy decisions of the reporting company but is not control or joint control of those policies</a:t>
            </a:r>
          </a:p>
        </p:txBody>
      </p:sp>
    </p:spTree>
    <p:extLst>
      <p:ext uri="{BB962C8B-B14F-4D97-AF65-F5344CB8AC3E}">
        <p14:creationId xmlns:p14="http://schemas.microsoft.com/office/powerpoint/2010/main" val="43393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sz="2800" b="1" dirty="0"/>
              <a:t>Section 90 (</a:t>
            </a:r>
            <a:r>
              <a:rPr lang="en-GB" sz="2800" b="1" i="1" dirty="0"/>
              <a:t>2</a:t>
            </a:r>
            <a:r>
              <a:rPr lang="en-GB" sz="2800" b="1" dirty="0"/>
              <a:t>) </a:t>
            </a:r>
            <a:r>
              <a:rPr lang="en-GB" sz="2800" dirty="0"/>
              <a:t>Every company shall maintain a register of the interest declared by individuals under sub-section (</a:t>
            </a:r>
            <a:r>
              <a:rPr lang="en-GB" sz="2800" i="1" dirty="0"/>
              <a:t>1</a:t>
            </a:r>
            <a:r>
              <a:rPr lang="en-GB" sz="2800" dirty="0"/>
              <a:t>) and changes therein which shall include the name of individual, his date of birth, address, details of ownership in the company and such other details </a:t>
            </a:r>
            <a:r>
              <a:rPr lang="en-GB" sz="2800" dirty="0">
                <a:hlinkClick r:id="rId2"/>
              </a:rPr>
              <a:t>as may be prescribed</a:t>
            </a:r>
            <a:r>
              <a:rPr lang="en-GB" sz="2800" dirty="0"/>
              <a:t>.</a:t>
            </a:r>
          </a:p>
          <a:p>
            <a:pPr algn="just"/>
            <a:endParaRPr lang="en-GB" dirty="0">
              <a:solidFill>
                <a:srgbClr val="002060"/>
              </a:solidFill>
            </a:endParaRPr>
          </a:p>
          <a:p>
            <a:pPr algn="just"/>
            <a:endParaRPr lang="en-GB" dirty="0">
              <a:solidFill>
                <a:srgbClr val="002060"/>
              </a:solidFill>
            </a:endParaRPr>
          </a:p>
          <a:p>
            <a:pPr algn="just"/>
            <a:r>
              <a:rPr lang="en-IN" sz="2800" b="1" u="sng" dirty="0">
                <a:solidFill>
                  <a:srgbClr val="FF0000"/>
                </a:solidFill>
              </a:rPr>
              <a:t>Maintain Register in Form No. BEN-3.</a:t>
            </a:r>
          </a:p>
        </p:txBody>
      </p:sp>
    </p:spTree>
    <p:extLst>
      <p:ext uri="{BB962C8B-B14F-4D97-AF65-F5344CB8AC3E}">
        <p14:creationId xmlns:p14="http://schemas.microsoft.com/office/powerpoint/2010/main" val="2653478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t>Section 90 (3) </a:t>
            </a:r>
            <a:r>
              <a:rPr lang="en-GB" dirty="0"/>
              <a:t>The register maintained under sub-section (</a:t>
            </a:r>
            <a:r>
              <a:rPr lang="en-GB" i="1" dirty="0"/>
              <a:t>2</a:t>
            </a:r>
            <a:r>
              <a:rPr lang="en-GB" dirty="0"/>
              <a:t>) shall be open to inspection by any member of the company on payment of such fees </a:t>
            </a:r>
            <a:r>
              <a:rPr lang="en-GB" dirty="0">
                <a:hlinkClick r:id="rId2"/>
              </a:rPr>
              <a:t>as may be prescribed</a:t>
            </a:r>
            <a:r>
              <a:rPr lang="en-GB" dirty="0"/>
              <a:t>.</a:t>
            </a:r>
            <a:endParaRPr lang="en-IN" dirty="0">
              <a:solidFill>
                <a:srgbClr val="002060"/>
              </a:solidFill>
            </a:endParaRPr>
          </a:p>
        </p:txBody>
      </p:sp>
    </p:spTree>
    <p:extLst>
      <p:ext uri="{BB962C8B-B14F-4D97-AF65-F5344CB8AC3E}">
        <p14:creationId xmlns:p14="http://schemas.microsoft.com/office/powerpoint/2010/main" val="3020127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1865745" y="914400"/>
            <a:ext cx="9638867" cy="5791200"/>
          </a:xfrm>
        </p:spPr>
        <p:txBody>
          <a:bodyPr>
            <a:normAutofit/>
          </a:bodyPr>
          <a:lstStyle/>
          <a:p>
            <a:pPr algn="just"/>
            <a:r>
              <a:rPr lang="en-GB" b="1" dirty="0">
                <a:solidFill>
                  <a:schemeClr val="tx1"/>
                </a:solidFill>
              </a:rPr>
              <a:t>What Company is required to file? BEN-2: </a:t>
            </a:r>
          </a:p>
          <a:p>
            <a:pPr algn="just"/>
            <a:endParaRPr lang="en-GB" b="1" dirty="0">
              <a:solidFill>
                <a:schemeClr val="tx1"/>
              </a:solidFill>
            </a:endParaRPr>
          </a:p>
          <a:p>
            <a:pPr algn="just"/>
            <a:r>
              <a:rPr lang="en-GB" b="1" dirty="0">
                <a:solidFill>
                  <a:schemeClr val="tx1"/>
                </a:solidFill>
              </a:rPr>
              <a:t>Section 90(4) </a:t>
            </a:r>
            <a:r>
              <a:rPr lang="en-GB" dirty="0">
                <a:solidFill>
                  <a:schemeClr val="tx1"/>
                </a:solidFill>
              </a:rPr>
              <a:t>Every company shall file a return of significant beneficial owners of the company and changes therein with the Registrar containing names, addresses and other details </a:t>
            </a:r>
            <a:r>
              <a:rPr lang="en-GB" dirty="0">
                <a:solidFill>
                  <a:schemeClr val="tx1"/>
                </a:solidFill>
                <a:hlinkClick r:id="rId2"/>
              </a:rPr>
              <a:t>as may be prescribed</a:t>
            </a:r>
            <a:r>
              <a:rPr lang="en-GB" dirty="0">
                <a:solidFill>
                  <a:schemeClr val="tx1"/>
                </a:solidFill>
              </a:rPr>
              <a:t> within such time, in such form and manner </a:t>
            </a:r>
            <a:r>
              <a:rPr lang="en-GB" dirty="0">
                <a:solidFill>
                  <a:schemeClr val="tx1"/>
                </a:solidFill>
                <a:hlinkClick r:id="rId2"/>
              </a:rPr>
              <a:t>as may be prescribed.</a:t>
            </a:r>
            <a:endParaRPr lang="en-GB" dirty="0">
              <a:solidFill>
                <a:schemeClr val="tx1"/>
              </a:solidFill>
            </a:endParaRPr>
          </a:p>
          <a:p>
            <a:pPr algn="just"/>
            <a:endParaRPr lang="en-GB" dirty="0">
              <a:solidFill>
                <a:schemeClr val="tx1"/>
              </a:solidFill>
            </a:endParaRPr>
          </a:p>
          <a:p>
            <a:pPr algn="just"/>
            <a:endParaRPr lang="en-GB" dirty="0">
              <a:solidFill>
                <a:schemeClr val="tx1"/>
              </a:solidFill>
            </a:endParaRPr>
          </a:p>
          <a:p>
            <a:r>
              <a:rPr lang="en-GB" b="1" dirty="0">
                <a:solidFill>
                  <a:schemeClr val="tx1"/>
                </a:solidFill>
              </a:rPr>
              <a:t>Rule 4. Return of significant beneficial owners in shares</a:t>
            </a:r>
          </a:p>
          <a:p>
            <a:pPr algn="just"/>
            <a:r>
              <a:rPr lang="en-GB" dirty="0">
                <a:solidFill>
                  <a:schemeClr val="tx1"/>
                </a:solidFill>
              </a:rPr>
              <a:t>Upon receipt of declaration under rule 3, the reporting company shall file a return in </a:t>
            </a:r>
            <a:r>
              <a:rPr lang="en-GB" dirty="0">
                <a:solidFill>
                  <a:schemeClr val="tx1"/>
                </a:solidFill>
                <a:hlinkClick r:id="rId3"/>
              </a:rPr>
              <a:t>Form No. BEN-2</a:t>
            </a:r>
            <a:r>
              <a:rPr lang="en-GB" dirty="0">
                <a:solidFill>
                  <a:schemeClr val="tx1"/>
                </a:solidFill>
              </a:rPr>
              <a:t> with the Registrar in respect of such declaration, within a period of thirty days from the date of receipt of such declaration by it, along with the fees as prescribed in Companies (Registration offices and fees) Rules, 2014.</a:t>
            </a:r>
          </a:p>
          <a:p>
            <a:pPr algn="just"/>
            <a:endParaRPr lang="en-IN" dirty="0">
              <a:solidFill>
                <a:schemeClr val="tx1"/>
              </a:solidFill>
            </a:endParaRPr>
          </a:p>
        </p:txBody>
      </p:sp>
    </p:spTree>
    <p:extLst>
      <p:ext uri="{BB962C8B-B14F-4D97-AF65-F5344CB8AC3E}">
        <p14:creationId xmlns:p14="http://schemas.microsoft.com/office/powerpoint/2010/main" val="218881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Section 90(4A) </a:t>
            </a:r>
            <a:r>
              <a:rPr lang="en-GB" dirty="0">
                <a:solidFill>
                  <a:schemeClr val="tx1"/>
                </a:solidFill>
              </a:rPr>
              <a:t>Every company shall take necessary steps to identify an individual who is a significant beneficial owner in relation to the company and require him to comply with the provisions of this section.</a:t>
            </a:r>
            <a:br>
              <a:rPr lang="en-GB" dirty="0"/>
            </a:br>
            <a:endParaRPr lang="en-GB" dirty="0"/>
          </a:p>
          <a:p>
            <a:pPr algn="just"/>
            <a:endParaRPr lang="en-GB" dirty="0">
              <a:solidFill>
                <a:srgbClr val="002060"/>
              </a:solidFill>
            </a:endParaRPr>
          </a:p>
          <a:p>
            <a:pPr algn="just"/>
            <a:r>
              <a:rPr lang="en-GB" b="1" dirty="0">
                <a:solidFill>
                  <a:schemeClr val="tx1"/>
                </a:solidFill>
              </a:rPr>
              <a:t>2A. Duty of the reporting company.</a:t>
            </a:r>
          </a:p>
          <a:p>
            <a:pPr marL="342900" indent="-342900" algn="just">
              <a:buAutoNum type="arabicParenBoth"/>
            </a:pPr>
            <a:r>
              <a:rPr lang="en-GB" dirty="0">
                <a:solidFill>
                  <a:schemeClr val="tx1"/>
                </a:solidFill>
              </a:rPr>
              <a:t>Every reporting company shall take necessary steps to find out if there is any individual who is a significant beneficial owner, as defined in clause (h) of rule 2, in relation to that reporting company, and if so, identify him and cause such individual to make a declaration in Form No. BEN-1.</a:t>
            </a:r>
          </a:p>
          <a:p>
            <a:pPr algn="just"/>
            <a:endParaRPr lang="en-IN" dirty="0">
              <a:solidFill>
                <a:srgbClr val="002060"/>
              </a:solidFill>
            </a:endParaRPr>
          </a:p>
        </p:txBody>
      </p:sp>
    </p:spTree>
    <p:extLst>
      <p:ext uri="{BB962C8B-B14F-4D97-AF65-F5344CB8AC3E}">
        <p14:creationId xmlns:p14="http://schemas.microsoft.com/office/powerpoint/2010/main" val="303313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r>
              <a:rPr lang="en-GB" b="1" dirty="0">
                <a:solidFill>
                  <a:schemeClr val="tx1"/>
                </a:solidFill>
              </a:rPr>
              <a:t>Section 90(5) </a:t>
            </a:r>
            <a:r>
              <a:rPr lang="en-GB" dirty="0">
                <a:solidFill>
                  <a:schemeClr val="tx1"/>
                </a:solidFill>
              </a:rPr>
              <a:t>A company shall give notice, in the prescribed manner, to any person (whether or not a member of the company) whom the company knows or has reasonable cause to believe—</a:t>
            </a:r>
          </a:p>
          <a:p>
            <a:r>
              <a:rPr lang="en-GB" dirty="0">
                <a:solidFill>
                  <a:schemeClr val="tx1"/>
                </a:solidFill>
              </a:rPr>
              <a:t>(</a:t>
            </a:r>
            <a:r>
              <a:rPr lang="en-GB" i="1" dirty="0">
                <a:solidFill>
                  <a:schemeClr val="tx1"/>
                </a:solidFill>
              </a:rPr>
              <a:t>a</a:t>
            </a:r>
            <a:r>
              <a:rPr lang="en-GB" dirty="0">
                <a:solidFill>
                  <a:schemeClr val="tx1"/>
                </a:solidFill>
              </a:rPr>
              <a:t>) to be a significant beneficial owner of the company;</a:t>
            </a:r>
          </a:p>
          <a:p>
            <a:r>
              <a:rPr lang="en-GB" dirty="0">
                <a:solidFill>
                  <a:schemeClr val="tx1"/>
                </a:solidFill>
              </a:rPr>
              <a:t>(</a:t>
            </a:r>
            <a:r>
              <a:rPr lang="en-GB" i="1" dirty="0">
                <a:solidFill>
                  <a:schemeClr val="tx1"/>
                </a:solidFill>
              </a:rPr>
              <a:t>b</a:t>
            </a:r>
            <a:r>
              <a:rPr lang="en-GB" dirty="0">
                <a:solidFill>
                  <a:schemeClr val="tx1"/>
                </a:solidFill>
              </a:rPr>
              <a:t>) to be having knowledge of the identity of a significant beneficial owner or another person likely to have such knowledge; or</a:t>
            </a:r>
          </a:p>
          <a:p>
            <a:r>
              <a:rPr lang="en-GB" dirty="0">
                <a:solidFill>
                  <a:schemeClr val="tx1"/>
                </a:solidFill>
              </a:rPr>
              <a:t>(</a:t>
            </a:r>
            <a:r>
              <a:rPr lang="en-GB" i="1" dirty="0">
                <a:solidFill>
                  <a:schemeClr val="tx1"/>
                </a:solidFill>
              </a:rPr>
              <a:t>c</a:t>
            </a:r>
            <a:r>
              <a:rPr lang="en-GB" dirty="0">
                <a:solidFill>
                  <a:schemeClr val="tx1"/>
                </a:solidFill>
              </a:rPr>
              <a:t>) to have been a significant beneficial owner of the company at any time during the three years immediately preceding the date on which the notice is issued,</a:t>
            </a:r>
          </a:p>
          <a:p>
            <a:r>
              <a:rPr lang="en-GB" dirty="0">
                <a:solidFill>
                  <a:schemeClr val="tx1"/>
                </a:solidFill>
              </a:rPr>
              <a:t>and who is not registered as a significant beneficial owner with the company as required under this section.</a:t>
            </a:r>
          </a:p>
        </p:txBody>
      </p:sp>
    </p:spTree>
    <p:extLst>
      <p:ext uri="{BB962C8B-B14F-4D97-AF65-F5344CB8AC3E}">
        <p14:creationId xmlns:p14="http://schemas.microsoft.com/office/powerpoint/2010/main" val="2478016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fontScale="92500" lnSpcReduction="10000"/>
          </a:bodyPr>
          <a:lstStyle/>
          <a:p>
            <a:r>
              <a:rPr lang="en-GB" b="1" dirty="0">
                <a:solidFill>
                  <a:schemeClr val="tx1"/>
                </a:solidFill>
              </a:rPr>
              <a:t>2A. Duty of the reporting company.</a:t>
            </a:r>
          </a:p>
          <a:p>
            <a:r>
              <a:rPr lang="en-GB" b="1" dirty="0">
                <a:solidFill>
                  <a:schemeClr val="tx1"/>
                </a:solidFill>
              </a:rPr>
              <a:t>(2) Without prejudice to the generality of the steps stated in sub-rule (1), every reporting company shall in all cases where its member (other than an individual), holds not less than ten per cent of its;-</a:t>
            </a:r>
          </a:p>
          <a:p>
            <a:endParaRPr lang="en-GB" b="1" dirty="0">
              <a:solidFill>
                <a:schemeClr val="tx1"/>
              </a:solidFill>
            </a:endParaRPr>
          </a:p>
          <a:p>
            <a:r>
              <a:rPr lang="en-GB" b="1" dirty="0">
                <a:solidFill>
                  <a:schemeClr val="tx1"/>
                </a:solidFill>
              </a:rPr>
              <a:t>(a) shares, or</a:t>
            </a:r>
          </a:p>
          <a:p>
            <a:endParaRPr lang="en-GB" b="1" dirty="0">
              <a:solidFill>
                <a:schemeClr val="tx1"/>
              </a:solidFill>
            </a:endParaRPr>
          </a:p>
          <a:p>
            <a:r>
              <a:rPr lang="en-GB" b="1" dirty="0">
                <a:solidFill>
                  <a:schemeClr val="tx1"/>
                </a:solidFill>
              </a:rPr>
              <a:t>(b) voting rights, or</a:t>
            </a:r>
          </a:p>
          <a:p>
            <a:endParaRPr lang="en-GB" b="1" dirty="0">
              <a:solidFill>
                <a:schemeClr val="tx1"/>
              </a:solidFill>
            </a:endParaRPr>
          </a:p>
          <a:p>
            <a:r>
              <a:rPr lang="en-GB" b="1" dirty="0">
                <a:solidFill>
                  <a:schemeClr val="tx1"/>
                </a:solidFill>
              </a:rPr>
              <a:t>(c) right to receive or participate in the dividend or any other distribution payable in a financial year,</a:t>
            </a:r>
          </a:p>
          <a:p>
            <a:endParaRPr lang="en-GB" b="1" dirty="0">
              <a:solidFill>
                <a:schemeClr val="tx1"/>
              </a:solidFill>
            </a:endParaRPr>
          </a:p>
          <a:p>
            <a:r>
              <a:rPr lang="en-GB" b="1" dirty="0">
                <a:solidFill>
                  <a:schemeClr val="tx1"/>
                </a:solidFill>
              </a:rPr>
              <a:t>give notice to such member, seeking information in accordance with subsection (5) of section 90, in Form No. BEN-4.]</a:t>
            </a:r>
            <a:endParaRPr lang="en-GB" dirty="0">
              <a:solidFill>
                <a:schemeClr val="tx1"/>
              </a:solidFill>
            </a:endParaRPr>
          </a:p>
        </p:txBody>
      </p:sp>
    </p:spTree>
    <p:extLst>
      <p:ext uri="{BB962C8B-B14F-4D97-AF65-F5344CB8AC3E}">
        <p14:creationId xmlns:p14="http://schemas.microsoft.com/office/powerpoint/2010/main" val="403858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652" y="180764"/>
            <a:ext cx="8911687" cy="779817"/>
          </a:xfrm>
        </p:spPr>
        <p:txBody>
          <a:bodyPr>
            <a:normAutofit/>
          </a:bodyPr>
          <a:lstStyle/>
          <a:p>
            <a:r>
              <a:rPr lang="en-IN" sz="4000" b="1" dirty="0"/>
              <a:t>SBO Declarations</a:t>
            </a:r>
            <a:endParaRPr lang="en-IN" sz="4000" dirty="0"/>
          </a:p>
        </p:txBody>
      </p:sp>
      <p:sp>
        <p:nvSpPr>
          <p:cNvPr id="3" name="Content Placeholder 2"/>
          <p:cNvSpPr>
            <a:spLocks noGrp="1"/>
          </p:cNvSpPr>
          <p:nvPr>
            <p:ph idx="1"/>
          </p:nvPr>
        </p:nvSpPr>
        <p:spPr>
          <a:xfrm>
            <a:off x="1754909" y="1025236"/>
            <a:ext cx="9749703" cy="4885986"/>
          </a:xfrm>
        </p:spPr>
        <p:txBody>
          <a:bodyPr/>
          <a:lstStyle/>
          <a:p>
            <a:pPr algn="just">
              <a:buFont typeface="Wingdings" panose="05000000000000000000" pitchFamily="2" charset="2"/>
              <a:buChar char="q"/>
            </a:pPr>
            <a:r>
              <a:rPr lang="en-GB" b="1" dirty="0">
                <a:solidFill>
                  <a:schemeClr val="tx1"/>
                </a:solidFill>
              </a:rPr>
              <a:t>The new rules will enable investigators to swiftly and easily identify the true ‘beneficial’ owners of companies, thereby aiding in the prevention and combat of financial crime, corruption, and tax evasion while supporting sustainable economic growth. </a:t>
            </a:r>
          </a:p>
          <a:p>
            <a:pPr algn="just">
              <a:buFont typeface="Wingdings" panose="05000000000000000000" pitchFamily="2" charset="2"/>
              <a:buChar char="q"/>
            </a:pPr>
            <a:endParaRPr lang="en-GB" b="1" dirty="0">
              <a:solidFill>
                <a:schemeClr val="tx1"/>
              </a:solidFill>
            </a:endParaRPr>
          </a:p>
          <a:p>
            <a:pPr algn="just">
              <a:buFont typeface="Wingdings" panose="05000000000000000000" pitchFamily="2" charset="2"/>
              <a:buChar char="q"/>
            </a:pPr>
            <a:r>
              <a:rPr lang="en-GB" b="1" dirty="0">
                <a:solidFill>
                  <a:schemeClr val="tx1"/>
                </a:solidFill>
              </a:rPr>
              <a:t>As a member of FATF countries, India has taken proactive measures to address potential risks related to money laundering activities during assessments conducted by FATF and the Asian/Pacific Group on Money Laundering, opting for Significant Beneficial Owner (SBO) provisions within the country.</a:t>
            </a:r>
          </a:p>
          <a:p>
            <a:pPr algn="just">
              <a:buFont typeface="Wingdings" panose="05000000000000000000" pitchFamily="2" charset="2"/>
              <a:buChar char="q"/>
            </a:pPr>
            <a:endParaRPr lang="en-GB" b="1" dirty="0">
              <a:solidFill>
                <a:schemeClr val="tx1"/>
              </a:solidFill>
            </a:endParaRPr>
          </a:p>
          <a:p>
            <a:pPr algn="just">
              <a:buFont typeface="Wingdings" panose="05000000000000000000" pitchFamily="2" charset="2"/>
              <a:buChar char="q"/>
            </a:pPr>
            <a:r>
              <a:rPr lang="en-GB" b="1" dirty="0">
                <a:solidFill>
                  <a:schemeClr val="tx1"/>
                </a:solidFill>
              </a:rPr>
              <a:t>G-20 countries except Japan and Canada have UBO laws.</a:t>
            </a:r>
          </a:p>
          <a:p>
            <a:pPr marL="0" indent="0" algn="just">
              <a:buNone/>
            </a:pPr>
            <a:br>
              <a:rPr lang="en-GB" dirty="0"/>
            </a:br>
            <a:br>
              <a:rPr lang="en-GB" dirty="0"/>
            </a:br>
            <a:br>
              <a:rPr lang="en-GB" b="1" dirty="0"/>
            </a:br>
            <a:endParaRPr lang="en-IN" b="1" dirty="0"/>
          </a:p>
        </p:txBody>
      </p:sp>
    </p:spTree>
    <p:extLst>
      <p:ext uri="{BB962C8B-B14F-4D97-AF65-F5344CB8AC3E}">
        <p14:creationId xmlns:p14="http://schemas.microsoft.com/office/powerpoint/2010/main" val="3972304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Section 90(6) </a:t>
            </a:r>
            <a:r>
              <a:rPr lang="en-GB" dirty="0"/>
              <a:t>The information required by the notice under sub-section (</a:t>
            </a:r>
            <a:r>
              <a:rPr lang="en-GB" i="1" dirty="0"/>
              <a:t>5</a:t>
            </a:r>
            <a:r>
              <a:rPr lang="en-GB" dirty="0"/>
              <a:t>) shall be given by the concerned person within a period not exceeding thirty days of the date of the notice.</a:t>
            </a:r>
          </a:p>
        </p:txBody>
      </p:sp>
    </p:spTree>
    <p:extLst>
      <p:ext uri="{BB962C8B-B14F-4D97-AF65-F5344CB8AC3E}">
        <p14:creationId xmlns:p14="http://schemas.microsoft.com/office/powerpoint/2010/main" val="4181841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r>
              <a:rPr lang="en-GB" b="1" dirty="0">
                <a:solidFill>
                  <a:schemeClr val="tx1"/>
                </a:solidFill>
              </a:rPr>
              <a:t>Section 90(7) </a:t>
            </a:r>
            <a:r>
              <a:rPr lang="en-GB" dirty="0"/>
              <a:t>The company shall,—</a:t>
            </a:r>
          </a:p>
          <a:p>
            <a:r>
              <a:rPr lang="en-GB" dirty="0"/>
              <a:t>(</a:t>
            </a:r>
            <a:r>
              <a:rPr lang="en-GB" i="1" dirty="0"/>
              <a:t>a</a:t>
            </a:r>
            <a:r>
              <a:rPr lang="en-GB" dirty="0"/>
              <a:t>) where that person fails to give the company the information required by the notice within the time specified therein; or</a:t>
            </a:r>
          </a:p>
          <a:p>
            <a:r>
              <a:rPr lang="en-GB" dirty="0"/>
              <a:t>(</a:t>
            </a:r>
            <a:r>
              <a:rPr lang="en-GB" i="1" dirty="0"/>
              <a:t>b</a:t>
            </a:r>
            <a:r>
              <a:rPr lang="en-GB" dirty="0"/>
              <a:t>) where the information given is not satisfactory,</a:t>
            </a:r>
          </a:p>
          <a:p>
            <a:r>
              <a:rPr lang="en-GB" dirty="0"/>
              <a:t>apply to the Tribunal within a period of fifteen days of the expiry of the period specified in the notice, for an order directing that the shares in question be subject to restrictions with regard to transfer of interest, suspension of all rights attached to the shares and such other matters </a:t>
            </a:r>
            <a:r>
              <a:rPr lang="en-GB" dirty="0">
                <a:hlinkClick r:id="rId2"/>
              </a:rPr>
              <a:t>as may be prescribed</a:t>
            </a:r>
            <a:r>
              <a:rPr lang="en-GB" dirty="0"/>
              <a:t>.</a:t>
            </a:r>
          </a:p>
        </p:txBody>
      </p:sp>
    </p:spTree>
    <p:extLst>
      <p:ext uri="{BB962C8B-B14F-4D97-AF65-F5344CB8AC3E}">
        <p14:creationId xmlns:p14="http://schemas.microsoft.com/office/powerpoint/2010/main" val="3922659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Section 90(8) </a:t>
            </a:r>
            <a:r>
              <a:rPr lang="en-GB" dirty="0"/>
              <a:t>On any application made under sub-section (</a:t>
            </a:r>
            <a:r>
              <a:rPr lang="en-GB" i="1" dirty="0"/>
              <a:t>7</a:t>
            </a:r>
            <a:r>
              <a:rPr lang="en-GB" dirty="0"/>
              <a:t>), the Tribunal may, after giving an opportunity of being heard to the parties concerned, make such order restricting the rights attached with the shares within a period of sixty days of receipt of application or such other period </a:t>
            </a:r>
            <a:r>
              <a:rPr lang="en-GB" dirty="0">
                <a:hlinkClick r:id="rId2"/>
              </a:rPr>
              <a:t>as may be prescribed</a:t>
            </a:r>
            <a:r>
              <a:rPr lang="en-GB" dirty="0"/>
              <a:t>.</a:t>
            </a:r>
          </a:p>
        </p:txBody>
      </p:sp>
    </p:spTree>
    <p:extLst>
      <p:ext uri="{BB962C8B-B14F-4D97-AF65-F5344CB8AC3E}">
        <p14:creationId xmlns:p14="http://schemas.microsoft.com/office/powerpoint/2010/main" val="1918185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Section 90(9) </a:t>
            </a:r>
            <a:r>
              <a:rPr lang="en-GB" dirty="0"/>
              <a:t>The company or the person aggrieved by the order of the Tribunal may make an application to the Tribunal for relaxation or lifting of the restrictions placed under sub-section (8), within a period of one year from the date of such order:</a:t>
            </a:r>
          </a:p>
          <a:p>
            <a:endParaRPr lang="en-GB" dirty="0"/>
          </a:p>
          <a:p>
            <a:pPr algn="just"/>
            <a:r>
              <a:rPr lang="en-GB" dirty="0"/>
              <a:t>Provided that if no such application has been filed within a period of one year from the date of the order under sub-section (8), such shares shall be transferred, without any restrictions, to the authority constituted under sub-section (5) of section 125, in such manner as may be prescribed;</a:t>
            </a:r>
          </a:p>
        </p:txBody>
      </p:sp>
    </p:spTree>
    <p:extLst>
      <p:ext uri="{BB962C8B-B14F-4D97-AF65-F5344CB8AC3E}">
        <p14:creationId xmlns:p14="http://schemas.microsoft.com/office/powerpoint/2010/main" val="1347435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r>
              <a:rPr lang="en-GB" dirty="0"/>
              <a:t>(9A) The Central Government may make rules for the purposes of this section.]</a:t>
            </a:r>
          </a:p>
        </p:txBody>
      </p:sp>
    </p:spTree>
    <p:extLst>
      <p:ext uri="{BB962C8B-B14F-4D97-AF65-F5344CB8AC3E}">
        <p14:creationId xmlns:p14="http://schemas.microsoft.com/office/powerpoint/2010/main" val="2511778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chemeClr val="tx1"/>
                </a:solidFill>
              </a:rPr>
              <a:t>Penalty on SBO:</a:t>
            </a:r>
          </a:p>
          <a:p>
            <a:pPr algn="just"/>
            <a:endParaRPr lang="en-GB" b="1" dirty="0">
              <a:solidFill>
                <a:schemeClr val="tx1"/>
              </a:solidFill>
            </a:endParaRPr>
          </a:p>
          <a:p>
            <a:pPr algn="just"/>
            <a:r>
              <a:rPr lang="en-GB" b="1" dirty="0">
                <a:solidFill>
                  <a:schemeClr val="tx1"/>
                </a:solidFill>
              </a:rPr>
              <a:t>Section 90(10)</a:t>
            </a:r>
            <a:r>
              <a:rPr lang="en-GB" dirty="0"/>
              <a:t> If any person fails to make a declaration as required under sub-section (1), he shall be liable to a penalty of fifty thousand rupees and in case of continuing failure, with a further penalty of one thousand rupees for each day after the first during which such failure continues, subject to a maximum of two lakh rupees.</a:t>
            </a:r>
          </a:p>
        </p:txBody>
      </p:sp>
    </p:spTree>
    <p:extLst>
      <p:ext uri="{BB962C8B-B14F-4D97-AF65-F5344CB8AC3E}">
        <p14:creationId xmlns:p14="http://schemas.microsoft.com/office/powerpoint/2010/main" val="3143054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lnSpcReduction="10000"/>
          </a:bodyPr>
          <a:lstStyle/>
          <a:p>
            <a:pPr algn="just"/>
            <a:r>
              <a:rPr lang="en-GB" b="1" dirty="0">
                <a:solidFill>
                  <a:schemeClr val="tx1"/>
                </a:solidFill>
              </a:rPr>
              <a:t>Penalty for Violation on Company and Officers:</a:t>
            </a:r>
          </a:p>
          <a:p>
            <a:pPr algn="just"/>
            <a:endParaRPr lang="en-GB" b="1" dirty="0">
              <a:solidFill>
                <a:schemeClr val="tx1"/>
              </a:solidFill>
            </a:endParaRPr>
          </a:p>
          <a:p>
            <a:pPr algn="just"/>
            <a:r>
              <a:rPr lang="en-GB" b="1" dirty="0">
                <a:solidFill>
                  <a:schemeClr val="tx1"/>
                </a:solidFill>
              </a:rPr>
              <a:t>Section 90(11) </a:t>
            </a:r>
            <a:r>
              <a:rPr lang="en-GB" dirty="0"/>
              <a:t>If a company, required to maintain register under sub-section (2) and file the information under sub-section (4) or required to take necessary steps under sub-section (4A), fails to do so or denies inspection as provided therein, the company shall be liable to a penalty of one lakh rupees and in case of continuing failure, with a further penalty of five hundred rupees for each day, after the first during which such failure continues, subject to a maximum of five lakh rupees and every officer of the company who is in default shall be liable to a penalty of twenty-five thousand rupees and in case of continuing failure, with a further penalty of two hundred rupees for each day, after the first during which such failure continues, subject to a maximum of one lakh rupees.</a:t>
            </a:r>
          </a:p>
          <a:p>
            <a:pPr algn="just"/>
            <a:endParaRPr lang="en-GB" dirty="0"/>
          </a:p>
          <a:p>
            <a:pPr algn="just"/>
            <a:r>
              <a:rPr lang="en-GB" dirty="0">
                <a:solidFill>
                  <a:srgbClr val="FF0000"/>
                </a:solidFill>
              </a:rPr>
              <a:t>- Many Companies have received notices for violation..!!</a:t>
            </a:r>
          </a:p>
        </p:txBody>
      </p:sp>
    </p:spTree>
    <p:extLst>
      <p:ext uri="{BB962C8B-B14F-4D97-AF65-F5344CB8AC3E}">
        <p14:creationId xmlns:p14="http://schemas.microsoft.com/office/powerpoint/2010/main" val="1423145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r>
              <a:rPr lang="en-GB" b="1" u="sng" dirty="0">
                <a:solidFill>
                  <a:schemeClr val="tx1"/>
                </a:solidFill>
              </a:rPr>
              <a:t>False or incorrect information:</a:t>
            </a:r>
          </a:p>
          <a:p>
            <a:endParaRPr lang="en-GB" dirty="0">
              <a:solidFill>
                <a:schemeClr val="tx1"/>
              </a:solidFill>
            </a:endParaRPr>
          </a:p>
          <a:p>
            <a:pPr algn="just"/>
            <a:r>
              <a:rPr lang="en-GB" b="1" dirty="0">
                <a:solidFill>
                  <a:schemeClr val="tx1"/>
                </a:solidFill>
              </a:rPr>
              <a:t>Section 90(12) </a:t>
            </a:r>
            <a:r>
              <a:rPr lang="en-GB" dirty="0">
                <a:solidFill>
                  <a:schemeClr val="tx1"/>
                </a:solidFill>
              </a:rPr>
              <a:t>If any person wilfully furnishes any false or incorrect information or suppresses any material information of which he is aware in the declaration made under this section, he shall be liable to action under section 447.</a:t>
            </a:r>
          </a:p>
          <a:p>
            <a:pPr algn="just"/>
            <a:endParaRPr lang="en-GB" dirty="0">
              <a:solidFill>
                <a:schemeClr val="tx1"/>
              </a:solidFill>
            </a:endParaRPr>
          </a:p>
          <a:p>
            <a:pPr algn="just"/>
            <a:r>
              <a:rPr lang="en-GB" dirty="0">
                <a:solidFill>
                  <a:srgbClr val="0070C0"/>
                </a:solidFill>
              </a:rPr>
              <a:t>- </a:t>
            </a:r>
            <a:r>
              <a:rPr lang="en-GB" i="1" dirty="0">
                <a:solidFill>
                  <a:srgbClr val="0070C0"/>
                </a:solidFill>
              </a:rPr>
              <a:t>Ensure correctness of the data. </a:t>
            </a:r>
          </a:p>
        </p:txBody>
      </p:sp>
    </p:spTree>
    <p:extLst>
      <p:ext uri="{BB962C8B-B14F-4D97-AF65-F5344CB8AC3E}">
        <p14:creationId xmlns:p14="http://schemas.microsoft.com/office/powerpoint/2010/main" val="3514839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11054" y="1893455"/>
            <a:ext cx="5810250" cy="3124200"/>
          </a:xfrm>
          <a:prstGeom prst="rect">
            <a:avLst/>
          </a:prstGeom>
        </p:spPr>
      </p:pic>
      <p:sp>
        <p:nvSpPr>
          <p:cNvPr id="3" name="Subtitle 2"/>
          <p:cNvSpPr>
            <a:spLocks noGrp="1"/>
          </p:cNvSpPr>
          <p:nvPr>
            <p:ph type="subTitle" idx="1"/>
          </p:nvPr>
        </p:nvSpPr>
        <p:spPr>
          <a:xfrm>
            <a:off x="2589213" y="1320801"/>
            <a:ext cx="8915399" cy="4582862"/>
          </a:xfrm>
        </p:spPr>
        <p:txBody>
          <a:bodyPr>
            <a:normAutofit/>
          </a:bodyPr>
          <a:lstStyle/>
          <a:p>
            <a:endParaRPr lang="en-GB" i="1" dirty="0">
              <a:solidFill>
                <a:srgbClr val="0070C0"/>
              </a:solidFill>
            </a:endParaRPr>
          </a:p>
        </p:txBody>
      </p:sp>
    </p:spTree>
    <p:extLst>
      <p:ext uri="{BB962C8B-B14F-4D97-AF65-F5344CB8AC3E}">
        <p14:creationId xmlns:p14="http://schemas.microsoft.com/office/powerpoint/2010/main" val="372360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15750"/>
            <a:ext cx="6666802" cy="715523"/>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403928"/>
            <a:ext cx="8915399" cy="4499736"/>
          </a:xfrm>
        </p:spPr>
        <p:txBody>
          <a:bodyPr>
            <a:normAutofit/>
          </a:bodyPr>
          <a:lstStyle/>
          <a:p>
            <a:pPr marL="285750" indent="-285750" algn="just">
              <a:buFont typeface="Wingdings" panose="05000000000000000000" pitchFamily="2" charset="2"/>
              <a:buChar char="q"/>
            </a:pPr>
            <a:r>
              <a:rPr lang="en-GB" sz="2200" b="1" dirty="0">
                <a:solidFill>
                  <a:schemeClr val="tx1"/>
                </a:solidFill>
              </a:rPr>
              <a:t>Section 90 of the Companies Act, 2013 (There are 12 Sub Sections)</a:t>
            </a:r>
          </a:p>
          <a:p>
            <a:endParaRPr lang="en-GB" sz="2200" b="1" dirty="0">
              <a:solidFill>
                <a:schemeClr val="tx1"/>
              </a:solidFill>
            </a:endParaRPr>
          </a:p>
          <a:p>
            <a:pPr marL="285750" indent="-285750" algn="just">
              <a:buFont typeface="Wingdings" panose="05000000000000000000" pitchFamily="2" charset="2"/>
              <a:buChar char="q"/>
            </a:pPr>
            <a:r>
              <a:rPr lang="en-GB" sz="2200" b="1" dirty="0">
                <a:solidFill>
                  <a:schemeClr val="tx1"/>
                </a:solidFill>
              </a:rPr>
              <a:t>The Companies (Significant Beneficial Owners) Rules,2018 read with the Companies (Significant Beneficial Owners) Amendment Rules, 2019 Dated 08.02.2019 and the Companies (Significant Beneficial Owners) second Amendment Rules,2019 Dated 01.07.2019.</a:t>
            </a:r>
          </a:p>
          <a:p>
            <a:endParaRPr lang="en-GB" sz="2200" b="1" dirty="0">
              <a:solidFill>
                <a:schemeClr val="tx1"/>
              </a:solidFill>
            </a:endParaRPr>
          </a:p>
          <a:p>
            <a:pPr marL="285750" indent="-285750">
              <a:buFont typeface="Wingdings" panose="05000000000000000000" pitchFamily="2" charset="2"/>
              <a:buChar char="q"/>
            </a:pPr>
            <a:r>
              <a:rPr lang="en-GB" sz="2200" b="1" dirty="0">
                <a:solidFill>
                  <a:schemeClr val="tx1"/>
                </a:solidFill>
              </a:rPr>
              <a:t>Let us understand the Section 90 along with the extant rules</a:t>
            </a:r>
            <a:endParaRPr lang="en-IN" sz="2200" b="1" dirty="0">
              <a:solidFill>
                <a:schemeClr val="tx1"/>
              </a:solidFill>
            </a:endParaRPr>
          </a:p>
        </p:txBody>
      </p:sp>
    </p:spTree>
    <p:extLst>
      <p:ext uri="{BB962C8B-B14F-4D97-AF65-F5344CB8AC3E}">
        <p14:creationId xmlns:p14="http://schemas.microsoft.com/office/powerpoint/2010/main" val="331422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lnSpcReduction="10000"/>
          </a:bodyPr>
          <a:lstStyle/>
          <a:p>
            <a:pPr algn="just"/>
            <a:r>
              <a:rPr lang="en-GB" b="1" dirty="0">
                <a:solidFill>
                  <a:srgbClr val="002060"/>
                </a:solidFill>
              </a:rPr>
              <a:t>Section </a:t>
            </a:r>
            <a:r>
              <a:rPr lang="en-GB" dirty="0">
                <a:solidFill>
                  <a:srgbClr val="002060"/>
                </a:solidFill>
              </a:rPr>
              <a:t>90. (</a:t>
            </a:r>
            <a:r>
              <a:rPr lang="en-GB" i="1" dirty="0">
                <a:solidFill>
                  <a:srgbClr val="002060"/>
                </a:solidFill>
              </a:rPr>
              <a:t>1</a:t>
            </a:r>
            <a:r>
              <a:rPr lang="en-GB" dirty="0">
                <a:solidFill>
                  <a:srgbClr val="002060"/>
                </a:solidFill>
              </a:rPr>
              <a:t>) Every individual, who acting alone or together, or through one or more persons or trust, including a trust and persons resident outside India, holds beneficial interests, of not less than twenty-five per cent. or such other percentage </a:t>
            </a:r>
            <a:r>
              <a:rPr lang="en-GB" dirty="0">
                <a:solidFill>
                  <a:srgbClr val="002060"/>
                </a:solidFill>
                <a:hlinkClick r:id="rId2"/>
              </a:rPr>
              <a:t>as may be prescribed</a:t>
            </a:r>
            <a:r>
              <a:rPr lang="en-GB" dirty="0">
                <a:solidFill>
                  <a:srgbClr val="002060"/>
                </a:solidFill>
              </a:rPr>
              <a:t>, in shares of a company or the right to exercise, or the actual exercising of significant influence or control as defined in clause (</a:t>
            </a:r>
            <a:r>
              <a:rPr lang="en-GB" i="1" dirty="0">
                <a:solidFill>
                  <a:srgbClr val="002060"/>
                </a:solidFill>
              </a:rPr>
              <a:t>27</a:t>
            </a:r>
            <a:r>
              <a:rPr lang="en-GB" dirty="0">
                <a:solidFill>
                  <a:srgbClr val="002060"/>
                </a:solidFill>
              </a:rPr>
              <a:t>) of section 2, over the company (herein referred to as "significant beneficial owner"), shall make a declaration to the company, specifying the nature of his interest and other particulars, in such manner and within such period of acquisition of the beneficial interest or rights and any change thereof, </a:t>
            </a:r>
            <a:r>
              <a:rPr lang="en-GB" dirty="0">
                <a:solidFill>
                  <a:srgbClr val="002060"/>
                </a:solidFill>
                <a:hlinkClick r:id="rId2"/>
              </a:rPr>
              <a:t>as may be prescribed</a:t>
            </a:r>
            <a:r>
              <a:rPr lang="en-GB" dirty="0">
                <a:solidFill>
                  <a:srgbClr val="002060"/>
                </a:solidFill>
              </a:rPr>
              <a:t>:</a:t>
            </a:r>
          </a:p>
          <a:p>
            <a:endParaRPr lang="en-GB" dirty="0">
              <a:solidFill>
                <a:srgbClr val="002060"/>
              </a:solidFill>
            </a:endParaRPr>
          </a:p>
          <a:p>
            <a:pPr algn="just"/>
            <a:r>
              <a:rPr lang="en-GB" dirty="0">
                <a:solidFill>
                  <a:srgbClr val="002060"/>
                </a:solidFill>
              </a:rPr>
              <a:t>Provided that the Central Government may prescribe a class or classes of persons who shall not be required to make declaration under this sub-section.</a:t>
            </a:r>
          </a:p>
          <a:p>
            <a:endParaRPr lang="en-GB" dirty="0">
              <a:solidFill>
                <a:srgbClr val="002060"/>
              </a:solidFill>
            </a:endParaRPr>
          </a:p>
          <a:p>
            <a:r>
              <a:rPr lang="en-GB" b="1" u="sng" dirty="0">
                <a:solidFill>
                  <a:srgbClr val="FF0000"/>
                </a:solidFill>
              </a:rPr>
              <a:t>Declaration in BEN-1</a:t>
            </a:r>
            <a:endParaRPr lang="en-IN" b="1" u="sng" dirty="0">
              <a:solidFill>
                <a:srgbClr val="FF0000"/>
              </a:solidFill>
            </a:endParaRPr>
          </a:p>
        </p:txBody>
      </p:sp>
    </p:spTree>
    <p:extLst>
      <p:ext uri="{BB962C8B-B14F-4D97-AF65-F5344CB8AC3E}">
        <p14:creationId xmlns:p14="http://schemas.microsoft.com/office/powerpoint/2010/main" val="3327172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1819565" y="1235413"/>
            <a:ext cx="9685048" cy="5433242"/>
          </a:xfrm>
        </p:spPr>
        <p:txBody>
          <a:bodyPr>
            <a:normAutofit/>
          </a:bodyPr>
          <a:lstStyle/>
          <a:p>
            <a:pPr algn="just"/>
            <a:r>
              <a:rPr lang="en-GB" b="1" dirty="0">
                <a:solidFill>
                  <a:srgbClr val="002060"/>
                </a:solidFill>
              </a:rPr>
              <a:t>Section 2 </a:t>
            </a:r>
            <a:r>
              <a:rPr lang="en-GB" dirty="0">
                <a:solidFill>
                  <a:srgbClr val="002060"/>
                </a:solidFill>
              </a:rPr>
              <a:t>(27) "control" shall include the right to appoint majority of the directors or to control the management or policy decisions exercisable by a person or persons acting individually or in concert, directly or indirectly, including by virtue of their shareholding or management rights or shareholders agreements or voting agreements or in any other manner;</a:t>
            </a:r>
          </a:p>
          <a:p>
            <a:pPr algn="just"/>
            <a:endParaRPr lang="en-GB" dirty="0">
              <a:solidFill>
                <a:srgbClr val="002060"/>
              </a:solidFill>
            </a:endParaRPr>
          </a:p>
          <a:p>
            <a:pPr algn="just"/>
            <a:r>
              <a:rPr lang="en-GB" b="1" dirty="0">
                <a:solidFill>
                  <a:srgbClr val="002060"/>
                </a:solidFill>
              </a:rPr>
              <a:t>"majority stake" means;-</a:t>
            </a:r>
          </a:p>
          <a:p>
            <a:pPr algn="just"/>
            <a:r>
              <a:rPr lang="en-GB" dirty="0">
                <a:solidFill>
                  <a:srgbClr val="002060"/>
                </a:solidFill>
              </a:rPr>
              <a:t>(</a:t>
            </a:r>
            <a:r>
              <a:rPr lang="en-GB" dirty="0" err="1">
                <a:solidFill>
                  <a:srgbClr val="002060"/>
                </a:solidFill>
              </a:rPr>
              <a:t>i</a:t>
            </a:r>
            <a:r>
              <a:rPr lang="en-GB" dirty="0">
                <a:solidFill>
                  <a:srgbClr val="002060"/>
                </a:solidFill>
              </a:rPr>
              <a:t>) holding more than one-half of the equity share capital in the body corporate; or</a:t>
            </a:r>
          </a:p>
          <a:p>
            <a:pPr algn="just"/>
            <a:r>
              <a:rPr lang="en-GB" dirty="0">
                <a:solidFill>
                  <a:srgbClr val="002060"/>
                </a:solidFill>
              </a:rPr>
              <a:t>(ii) holding more than one-half of the voting rights in the body corporate; or</a:t>
            </a:r>
          </a:p>
          <a:p>
            <a:pPr algn="just"/>
            <a:r>
              <a:rPr lang="en-GB" dirty="0">
                <a:solidFill>
                  <a:srgbClr val="002060"/>
                </a:solidFill>
              </a:rPr>
              <a:t>(iii) having the right to receive or participate in more than one-half of the distributable dividend or any other distribution by the body corporate;</a:t>
            </a:r>
          </a:p>
          <a:p>
            <a:endParaRPr lang="en-GB" dirty="0">
              <a:solidFill>
                <a:srgbClr val="002060"/>
              </a:solidFill>
            </a:endParaRPr>
          </a:p>
          <a:p>
            <a:r>
              <a:rPr lang="en-GB" b="1" dirty="0">
                <a:solidFill>
                  <a:srgbClr val="002060"/>
                </a:solidFill>
              </a:rPr>
              <a:t>"partnership entity" </a:t>
            </a:r>
            <a:r>
              <a:rPr lang="en-GB" dirty="0">
                <a:solidFill>
                  <a:srgbClr val="002060"/>
                </a:solidFill>
              </a:rPr>
              <a:t>means a partnership firm registered under the Indian Partnership Act,7932 (9 of 1,932) or a limited liability partnership registered under the Limited Liability Partnership Act, 2008 (6 of 2009);</a:t>
            </a:r>
            <a:endParaRPr lang="en-IN" dirty="0">
              <a:solidFill>
                <a:srgbClr val="002060"/>
              </a:solidFill>
            </a:endParaRPr>
          </a:p>
        </p:txBody>
      </p:sp>
    </p:spTree>
    <p:extLst>
      <p:ext uri="{BB962C8B-B14F-4D97-AF65-F5344CB8AC3E}">
        <p14:creationId xmlns:p14="http://schemas.microsoft.com/office/powerpoint/2010/main" val="390321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b="1" dirty="0">
                <a:solidFill>
                  <a:srgbClr val="002060"/>
                </a:solidFill>
              </a:rPr>
              <a:t>"significant beneficial owner" </a:t>
            </a:r>
            <a:r>
              <a:rPr lang="en-GB" dirty="0">
                <a:solidFill>
                  <a:srgbClr val="002060"/>
                </a:solidFill>
              </a:rPr>
              <a:t>in relation to a reporting company means an individual referred to in sub-section (1) of section 90, who acting alone or together, or through one or more persons or trust, possesses one or more of the following rights or entitlements in such reporting company, namely:-</a:t>
            </a:r>
          </a:p>
          <a:p>
            <a:pPr algn="just"/>
            <a:endParaRPr lang="en-GB" dirty="0">
              <a:solidFill>
                <a:srgbClr val="002060"/>
              </a:solidFill>
            </a:endParaRPr>
          </a:p>
          <a:p>
            <a:pPr marL="400050" indent="-400050" algn="just">
              <a:buAutoNum type="romanLcParenBoth"/>
            </a:pPr>
            <a:r>
              <a:rPr lang="en-GB" dirty="0">
                <a:solidFill>
                  <a:srgbClr val="002060"/>
                </a:solidFill>
              </a:rPr>
              <a:t>holds indirectly, or together with any direct holdings, not less than </a:t>
            </a:r>
            <a:r>
              <a:rPr lang="en-GB" b="1" dirty="0">
                <a:solidFill>
                  <a:srgbClr val="FF0000"/>
                </a:solidFill>
              </a:rPr>
              <a:t>ten per cent. of the shares;</a:t>
            </a:r>
          </a:p>
          <a:p>
            <a:pPr marL="400050" indent="-400050" algn="just">
              <a:buAutoNum type="romanLcParenBoth"/>
            </a:pPr>
            <a:endParaRPr lang="en-GB" dirty="0">
              <a:solidFill>
                <a:srgbClr val="002060"/>
              </a:solidFill>
            </a:endParaRPr>
          </a:p>
          <a:p>
            <a:pPr marL="400050" indent="-400050" algn="just">
              <a:buAutoNum type="romanLcParenBoth"/>
            </a:pPr>
            <a:r>
              <a:rPr lang="en-GB" dirty="0">
                <a:solidFill>
                  <a:srgbClr val="002060"/>
                </a:solidFill>
              </a:rPr>
              <a:t>holds indirectly, or together with any direct holdings, not less than </a:t>
            </a:r>
            <a:r>
              <a:rPr lang="en-GB" b="1" dirty="0">
                <a:solidFill>
                  <a:srgbClr val="FF0000"/>
                </a:solidFill>
              </a:rPr>
              <a:t>ten per cent. of the voting rights in the shares;</a:t>
            </a:r>
            <a:endParaRPr lang="en-IN" b="1" dirty="0">
              <a:solidFill>
                <a:srgbClr val="FF0000"/>
              </a:solidFill>
            </a:endParaRPr>
          </a:p>
        </p:txBody>
      </p:sp>
    </p:spTree>
    <p:extLst>
      <p:ext uri="{BB962C8B-B14F-4D97-AF65-F5344CB8AC3E}">
        <p14:creationId xmlns:p14="http://schemas.microsoft.com/office/powerpoint/2010/main" val="4030494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endParaRPr lang="en-GB" dirty="0">
              <a:solidFill>
                <a:srgbClr val="002060"/>
              </a:solidFill>
            </a:endParaRPr>
          </a:p>
          <a:p>
            <a:pPr algn="just"/>
            <a:r>
              <a:rPr lang="en-GB" dirty="0">
                <a:solidFill>
                  <a:srgbClr val="002060"/>
                </a:solidFill>
              </a:rPr>
              <a:t>(iii) has right to receive or participate in not less than </a:t>
            </a:r>
            <a:r>
              <a:rPr lang="en-GB" b="1" dirty="0">
                <a:solidFill>
                  <a:srgbClr val="FF0000"/>
                </a:solidFill>
              </a:rPr>
              <a:t>ten per cent. of the total distributable dividend, or any other distribution, in a financial year through indirect holdings alone, or together with any direct holdings;</a:t>
            </a:r>
          </a:p>
          <a:p>
            <a:pPr marL="400050" indent="-400050" algn="just">
              <a:buAutoNum type="romanLcParenBoth"/>
            </a:pPr>
            <a:endParaRPr lang="en-GB" dirty="0">
              <a:solidFill>
                <a:srgbClr val="002060"/>
              </a:solidFill>
            </a:endParaRPr>
          </a:p>
          <a:p>
            <a:pPr algn="just"/>
            <a:r>
              <a:rPr lang="en-GB" dirty="0">
                <a:solidFill>
                  <a:srgbClr val="002060"/>
                </a:solidFill>
              </a:rPr>
              <a:t>iv) has right to exercise, or actually exercises, </a:t>
            </a:r>
            <a:r>
              <a:rPr lang="en-GB" b="1" dirty="0">
                <a:solidFill>
                  <a:srgbClr val="FF0000"/>
                </a:solidFill>
              </a:rPr>
              <a:t>significant influence or control</a:t>
            </a:r>
            <a:r>
              <a:rPr lang="en-GB" dirty="0">
                <a:solidFill>
                  <a:srgbClr val="002060"/>
                </a:solidFill>
              </a:rPr>
              <a:t>, in any manner other than through direct-holdings alone:</a:t>
            </a:r>
          </a:p>
          <a:p>
            <a:pPr algn="just"/>
            <a:endParaRPr lang="en-GB" dirty="0">
              <a:solidFill>
                <a:srgbClr val="002060"/>
              </a:solidFill>
            </a:endParaRPr>
          </a:p>
          <a:p>
            <a:pPr algn="just"/>
            <a:r>
              <a:rPr lang="en-GB" dirty="0">
                <a:solidFill>
                  <a:srgbClr val="002060"/>
                </a:solidFill>
              </a:rPr>
              <a:t>Explanation I - For the purpose of this clause, if an individual does not hold any right or entitlement </a:t>
            </a:r>
            <a:r>
              <a:rPr lang="en-GB" b="1" dirty="0">
                <a:solidFill>
                  <a:srgbClr val="FF0000"/>
                </a:solidFill>
              </a:rPr>
              <a:t>indirectly</a:t>
            </a:r>
            <a:r>
              <a:rPr lang="en-GB" dirty="0">
                <a:solidFill>
                  <a:srgbClr val="002060"/>
                </a:solidFill>
              </a:rPr>
              <a:t> under sub-clauses (</a:t>
            </a:r>
            <a:r>
              <a:rPr lang="en-GB" dirty="0" err="1">
                <a:solidFill>
                  <a:srgbClr val="002060"/>
                </a:solidFill>
              </a:rPr>
              <a:t>i</a:t>
            </a:r>
            <a:r>
              <a:rPr lang="en-GB" dirty="0">
                <a:solidFill>
                  <a:srgbClr val="002060"/>
                </a:solidFill>
              </a:rPr>
              <a:t>), (ii) or (iii), he shall not be considered to be a significant beneficial owner.</a:t>
            </a:r>
            <a:endParaRPr lang="en-IN" dirty="0">
              <a:solidFill>
                <a:srgbClr val="002060"/>
              </a:solidFill>
            </a:endParaRPr>
          </a:p>
        </p:txBody>
      </p:sp>
    </p:spTree>
    <p:extLst>
      <p:ext uri="{BB962C8B-B14F-4D97-AF65-F5344CB8AC3E}">
        <p14:creationId xmlns:p14="http://schemas.microsoft.com/office/powerpoint/2010/main" val="117830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830" y="68094"/>
            <a:ext cx="7469187" cy="710119"/>
          </a:xfrm>
        </p:spPr>
        <p:txBody>
          <a:bodyPr>
            <a:normAutofit fontScale="90000"/>
          </a:bodyPr>
          <a:lstStyle/>
          <a:p>
            <a:pPr algn="ctr"/>
            <a:r>
              <a:rPr lang="en-IN" b="1" dirty="0"/>
              <a:t>SBO Declarations</a:t>
            </a:r>
            <a:endParaRPr lang="en-IN" dirty="0"/>
          </a:p>
        </p:txBody>
      </p:sp>
      <p:sp>
        <p:nvSpPr>
          <p:cNvPr id="3" name="Subtitle 2"/>
          <p:cNvSpPr>
            <a:spLocks noGrp="1"/>
          </p:cNvSpPr>
          <p:nvPr>
            <p:ph type="subTitle" idx="1"/>
          </p:nvPr>
        </p:nvSpPr>
        <p:spPr>
          <a:xfrm>
            <a:off x="2589213" y="1235413"/>
            <a:ext cx="8915399" cy="4668250"/>
          </a:xfrm>
        </p:spPr>
        <p:txBody>
          <a:bodyPr>
            <a:normAutofit/>
          </a:bodyPr>
          <a:lstStyle/>
          <a:p>
            <a:pPr algn="just"/>
            <a:r>
              <a:rPr lang="en-GB" dirty="0">
                <a:solidFill>
                  <a:srgbClr val="002060"/>
                </a:solidFill>
              </a:rPr>
              <a:t>Explanation II - For the purpose of this clause, an individual shall be considered to hold a right or entitlement </a:t>
            </a:r>
            <a:r>
              <a:rPr lang="en-GB" b="1" dirty="0">
                <a:solidFill>
                  <a:srgbClr val="FF0000"/>
                </a:solidFill>
              </a:rPr>
              <a:t>directly </a:t>
            </a:r>
            <a:r>
              <a:rPr lang="en-GB" dirty="0">
                <a:solidFill>
                  <a:srgbClr val="002060"/>
                </a:solidFill>
              </a:rPr>
              <a:t>in the reporting company, if he satisfies any of the following criteria, namely.'</a:t>
            </a:r>
          </a:p>
          <a:p>
            <a:pPr algn="just"/>
            <a:endParaRPr lang="en-GB" dirty="0">
              <a:solidFill>
                <a:srgbClr val="002060"/>
              </a:solidFill>
            </a:endParaRPr>
          </a:p>
          <a:p>
            <a:pPr algn="just"/>
            <a:r>
              <a:rPr lang="en-GB" dirty="0">
                <a:solidFill>
                  <a:srgbClr val="002060"/>
                </a:solidFill>
              </a:rPr>
              <a:t>(</a:t>
            </a:r>
            <a:r>
              <a:rPr lang="en-GB" dirty="0" err="1">
                <a:solidFill>
                  <a:srgbClr val="002060"/>
                </a:solidFill>
              </a:rPr>
              <a:t>i</a:t>
            </a:r>
            <a:r>
              <a:rPr lang="en-GB" dirty="0">
                <a:solidFill>
                  <a:srgbClr val="002060"/>
                </a:solidFill>
              </a:rPr>
              <a:t>) the shares in the reporting company representing such right or entitlement are held in the name of the individual;</a:t>
            </a:r>
          </a:p>
          <a:p>
            <a:pPr algn="just"/>
            <a:endParaRPr lang="en-GB" dirty="0">
              <a:solidFill>
                <a:srgbClr val="002060"/>
              </a:solidFill>
            </a:endParaRPr>
          </a:p>
          <a:p>
            <a:pPr algn="just"/>
            <a:r>
              <a:rPr lang="en-GB" dirty="0">
                <a:solidFill>
                  <a:srgbClr val="002060"/>
                </a:solidFill>
              </a:rPr>
              <a:t>(ii) the individual holds or acquires a beneficial interest in the share of the reporting company under sub-section (2) of section 89, and has made a declaration in this regard to the reporting company.</a:t>
            </a:r>
          </a:p>
        </p:txBody>
      </p:sp>
    </p:spTree>
    <p:extLst>
      <p:ext uri="{BB962C8B-B14F-4D97-AF65-F5344CB8AC3E}">
        <p14:creationId xmlns:p14="http://schemas.microsoft.com/office/powerpoint/2010/main" val="1806852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3617</TotalTime>
  <Words>2665</Words>
  <Application>Microsoft Office PowerPoint</Application>
  <PresentationFormat>Widescreen</PresentationFormat>
  <Paragraphs>319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Wisp</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SBO Declarations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SBO Declarations</dc:title>
  <dc:creator>hp</dc:creator>
  <cp:lastModifiedBy>919916785927</cp:lastModifiedBy>
  <cp:revision>42</cp:revision>
  <dcterms:created xsi:type="dcterms:W3CDTF">2023-07-24T14:08:08Z</dcterms:created>
  <dcterms:modified xsi:type="dcterms:W3CDTF">2023-09-06T11:24:41Z</dcterms:modified>
</cp:coreProperties>
</file>