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Lst>
  <p:sldSz cy="6858000" cx="12192000"/>
  <p:notesSz cx="6797675" cy="9926625"/>
  <p:embeddedFontLst>
    <p:embeddedFont>
      <p:font typeface="Book Antiqua"/>
      <p:regular r:id="rId76"/>
      <p:bold r:id="rId77"/>
      <p:italic r:id="rId78"/>
      <p:boldItalic r:id="rId7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14A759A-9FF8-4FF7-B17D-CBDC1F1C424D}">
  <a:tblStyle styleId="{314A759A-9FF8-4FF7-B17D-CBDC1F1C424D}"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31" Type="http://schemas.openxmlformats.org/officeDocument/2006/relationships/slide" Target="slides/slide25.xml"/><Relationship Id="rId75" Type="http://schemas.openxmlformats.org/officeDocument/2006/relationships/slide" Target="slides/slide69.xml"/><Relationship Id="rId30" Type="http://schemas.openxmlformats.org/officeDocument/2006/relationships/slide" Target="slides/slide24.xml"/><Relationship Id="rId74" Type="http://schemas.openxmlformats.org/officeDocument/2006/relationships/slide" Target="slides/slide68.xml"/><Relationship Id="rId33" Type="http://schemas.openxmlformats.org/officeDocument/2006/relationships/slide" Target="slides/slide27.xml"/><Relationship Id="rId77" Type="http://schemas.openxmlformats.org/officeDocument/2006/relationships/font" Target="fonts/BookAntiqua-bold.fntdata"/><Relationship Id="rId32" Type="http://schemas.openxmlformats.org/officeDocument/2006/relationships/slide" Target="slides/slide26.xml"/><Relationship Id="rId76" Type="http://schemas.openxmlformats.org/officeDocument/2006/relationships/font" Target="fonts/BookAntiqua-regular.fntdata"/><Relationship Id="rId35" Type="http://schemas.openxmlformats.org/officeDocument/2006/relationships/slide" Target="slides/slide29.xml"/><Relationship Id="rId79" Type="http://schemas.openxmlformats.org/officeDocument/2006/relationships/font" Target="fonts/BookAntiqua-boldItalic.fntdata"/><Relationship Id="rId34" Type="http://schemas.openxmlformats.org/officeDocument/2006/relationships/slide" Target="slides/slide28.xml"/><Relationship Id="rId78" Type="http://schemas.openxmlformats.org/officeDocument/2006/relationships/font" Target="fonts/BookAntiqua-italic.fntdata"/><Relationship Id="rId71" Type="http://schemas.openxmlformats.org/officeDocument/2006/relationships/slide" Target="slides/slide65.xml"/><Relationship Id="rId70" Type="http://schemas.openxmlformats.org/officeDocument/2006/relationships/slide" Target="slides/slide64.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05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056"/>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945659" cy="49805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I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1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1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1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1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1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1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1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1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1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p2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2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2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p2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2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2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p2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p24: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4:notes"/>
          <p:cNvSpPr txBox="1"/>
          <p:nvPr>
            <p:ph idx="3" type="hdr"/>
          </p:nvPr>
        </p:nvSpPr>
        <p:spPr>
          <a:xfrm>
            <a:off x="0" y="0"/>
            <a:ext cx="2945659" cy="49805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24:notes"/>
          <p:cNvSpPr txBox="1"/>
          <p:nvPr>
            <p:ph idx="10" type="dt"/>
          </p:nvPr>
        </p:nvSpPr>
        <p:spPr>
          <a:xfrm>
            <a:off x="3850443" y="0"/>
            <a:ext cx="2945659" cy="4980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n-IN"/>
              <a:t>Bangalore Branch of SIRC of ICAI                                                 February 19, 2020</a:t>
            </a:r>
            <a:endParaRPr/>
          </a:p>
        </p:txBody>
      </p:sp>
      <p:sp>
        <p:nvSpPr>
          <p:cNvPr id="272" name="Google Shape;272;p24: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2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25: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25:notes"/>
          <p:cNvSpPr txBox="1"/>
          <p:nvPr>
            <p:ph idx="3" type="hdr"/>
          </p:nvPr>
        </p:nvSpPr>
        <p:spPr>
          <a:xfrm>
            <a:off x="0" y="0"/>
            <a:ext cx="2945659" cy="49805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25:notes"/>
          <p:cNvSpPr txBox="1"/>
          <p:nvPr>
            <p:ph idx="10" type="dt"/>
          </p:nvPr>
        </p:nvSpPr>
        <p:spPr>
          <a:xfrm>
            <a:off x="3850443" y="0"/>
            <a:ext cx="2945659" cy="4980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n-IN"/>
              <a:t>Bangalore Branch of SIRC of ICAI                                                 February 19, 2020</a:t>
            </a:r>
            <a:endParaRPr/>
          </a:p>
        </p:txBody>
      </p:sp>
      <p:sp>
        <p:nvSpPr>
          <p:cNvPr id="283" name="Google Shape;283;p25: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p2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2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p2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2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p2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2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p2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p2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p3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3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p3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3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p3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3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p3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p3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Google Shape;354;p3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3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p3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3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Google Shape;370;p3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3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7" name="Shape 377"/>
        <p:cNvGrpSpPr/>
        <p:nvPr/>
      </p:nvGrpSpPr>
      <p:grpSpPr>
        <a:xfrm>
          <a:off x="0" y="0"/>
          <a:ext cx="0" cy="0"/>
          <a:chOff x="0" y="0"/>
          <a:chExt cx="0" cy="0"/>
        </a:xfrm>
      </p:grpSpPr>
      <p:sp>
        <p:nvSpPr>
          <p:cNvPr id="378" name="Google Shape;378;p3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9" name="Google Shape;379;p3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Google Shape;386;p3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p3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p3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3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1" name="Shape 401"/>
        <p:cNvGrpSpPr/>
        <p:nvPr/>
      </p:nvGrpSpPr>
      <p:grpSpPr>
        <a:xfrm>
          <a:off x="0" y="0"/>
          <a:ext cx="0" cy="0"/>
          <a:chOff x="0" y="0"/>
          <a:chExt cx="0" cy="0"/>
        </a:xfrm>
      </p:grpSpPr>
      <p:sp>
        <p:nvSpPr>
          <p:cNvPr id="402" name="Google Shape;402;p4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3" name="Google Shape;403;p4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p4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p4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Google Shape;418;p4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9" name="Google Shape;419;p4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5" name="Shape 425"/>
        <p:cNvGrpSpPr/>
        <p:nvPr/>
      </p:nvGrpSpPr>
      <p:grpSpPr>
        <a:xfrm>
          <a:off x="0" y="0"/>
          <a:ext cx="0" cy="0"/>
          <a:chOff x="0" y="0"/>
          <a:chExt cx="0" cy="0"/>
        </a:xfrm>
      </p:grpSpPr>
      <p:sp>
        <p:nvSpPr>
          <p:cNvPr id="426" name="Google Shape;426;p4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7" name="Google Shape;427;p4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p4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5" name="Google Shape;435;p4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1" name="Shape 441"/>
        <p:cNvGrpSpPr/>
        <p:nvPr/>
      </p:nvGrpSpPr>
      <p:grpSpPr>
        <a:xfrm>
          <a:off x="0" y="0"/>
          <a:ext cx="0" cy="0"/>
          <a:chOff x="0" y="0"/>
          <a:chExt cx="0" cy="0"/>
        </a:xfrm>
      </p:grpSpPr>
      <p:sp>
        <p:nvSpPr>
          <p:cNvPr id="442" name="Google Shape;442;p4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4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9" name="Shape 449"/>
        <p:cNvGrpSpPr/>
        <p:nvPr/>
      </p:nvGrpSpPr>
      <p:grpSpPr>
        <a:xfrm>
          <a:off x="0" y="0"/>
          <a:ext cx="0" cy="0"/>
          <a:chOff x="0" y="0"/>
          <a:chExt cx="0" cy="0"/>
        </a:xfrm>
      </p:grpSpPr>
      <p:sp>
        <p:nvSpPr>
          <p:cNvPr id="450" name="Google Shape;450;p4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1" name="Google Shape;451;p4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p4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9" name="Google Shape;459;p4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Google Shape;467;p4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8" name="Google Shape;468;p4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4" name="Shape 474"/>
        <p:cNvGrpSpPr/>
        <p:nvPr/>
      </p:nvGrpSpPr>
      <p:grpSpPr>
        <a:xfrm>
          <a:off x="0" y="0"/>
          <a:ext cx="0" cy="0"/>
          <a:chOff x="0" y="0"/>
          <a:chExt cx="0" cy="0"/>
        </a:xfrm>
      </p:grpSpPr>
      <p:sp>
        <p:nvSpPr>
          <p:cNvPr id="475" name="Google Shape;475;p4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6" name="Google Shape;476;p4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2" name="Shape 482"/>
        <p:cNvGrpSpPr/>
        <p:nvPr/>
      </p:nvGrpSpPr>
      <p:grpSpPr>
        <a:xfrm>
          <a:off x="0" y="0"/>
          <a:ext cx="0" cy="0"/>
          <a:chOff x="0" y="0"/>
          <a:chExt cx="0" cy="0"/>
        </a:xfrm>
      </p:grpSpPr>
      <p:sp>
        <p:nvSpPr>
          <p:cNvPr id="483" name="Google Shape;483;p5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4" name="Google Shape;484;p5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0" name="Shape 490"/>
        <p:cNvGrpSpPr/>
        <p:nvPr/>
      </p:nvGrpSpPr>
      <p:grpSpPr>
        <a:xfrm>
          <a:off x="0" y="0"/>
          <a:ext cx="0" cy="0"/>
          <a:chOff x="0" y="0"/>
          <a:chExt cx="0" cy="0"/>
        </a:xfrm>
      </p:grpSpPr>
      <p:sp>
        <p:nvSpPr>
          <p:cNvPr id="491" name="Google Shape;491;p5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2" name="Google Shape;492;p5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8" name="Shape 498"/>
        <p:cNvGrpSpPr/>
        <p:nvPr/>
      </p:nvGrpSpPr>
      <p:grpSpPr>
        <a:xfrm>
          <a:off x="0" y="0"/>
          <a:ext cx="0" cy="0"/>
          <a:chOff x="0" y="0"/>
          <a:chExt cx="0" cy="0"/>
        </a:xfrm>
      </p:grpSpPr>
      <p:sp>
        <p:nvSpPr>
          <p:cNvPr id="499" name="Google Shape;499;p5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0" name="Google Shape;500;p5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6" name="Shape 506"/>
        <p:cNvGrpSpPr/>
        <p:nvPr/>
      </p:nvGrpSpPr>
      <p:grpSpPr>
        <a:xfrm>
          <a:off x="0" y="0"/>
          <a:ext cx="0" cy="0"/>
          <a:chOff x="0" y="0"/>
          <a:chExt cx="0" cy="0"/>
        </a:xfrm>
      </p:grpSpPr>
      <p:sp>
        <p:nvSpPr>
          <p:cNvPr id="507" name="Google Shape;507;p5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8" name="Google Shape;508;p5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4" name="Shape 514"/>
        <p:cNvGrpSpPr/>
        <p:nvPr/>
      </p:nvGrpSpPr>
      <p:grpSpPr>
        <a:xfrm>
          <a:off x="0" y="0"/>
          <a:ext cx="0" cy="0"/>
          <a:chOff x="0" y="0"/>
          <a:chExt cx="0" cy="0"/>
        </a:xfrm>
      </p:grpSpPr>
      <p:sp>
        <p:nvSpPr>
          <p:cNvPr id="515" name="Google Shape;515;p5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6" name="Google Shape;516;p5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2" name="Shape 522"/>
        <p:cNvGrpSpPr/>
        <p:nvPr/>
      </p:nvGrpSpPr>
      <p:grpSpPr>
        <a:xfrm>
          <a:off x="0" y="0"/>
          <a:ext cx="0" cy="0"/>
          <a:chOff x="0" y="0"/>
          <a:chExt cx="0" cy="0"/>
        </a:xfrm>
      </p:grpSpPr>
      <p:sp>
        <p:nvSpPr>
          <p:cNvPr id="523" name="Google Shape;523;p5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4" name="Google Shape;524;p5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0" name="Shape 530"/>
        <p:cNvGrpSpPr/>
        <p:nvPr/>
      </p:nvGrpSpPr>
      <p:grpSpPr>
        <a:xfrm>
          <a:off x="0" y="0"/>
          <a:ext cx="0" cy="0"/>
          <a:chOff x="0" y="0"/>
          <a:chExt cx="0" cy="0"/>
        </a:xfrm>
      </p:grpSpPr>
      <p:sp>
        <p:nvSpPr>
          <p:cNvPr id="531" name="Google Shape;531;p5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2" name="Google Shape;532;p5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8" name="Shape 538"/>
        <p:cNvGrpSpPr/>
        <p:nvPr/>
      </p:nvGrpSpPr>
      <p:grpSpPr>
        <a:xfrm>
          <a:off x="0" y="0"/>
          <a:ext cx="0" cy="0"/>
          <a:chOff x="0" y="0"/>
          <a:chExt cx="0" cy="0"/>
        </a:xfrm>
      </p:grpSpPr>
      <p:sp>
        <p:nvSpPr>
          <p:cNvPr id="539" name="Google Shape;539;p5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0" name="Google Shape;540;p5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6" name="Shape 546"/>
        <p:cNvGrpSpPr/>
        <p:nvPr/>
      </p:nvGrpSpPr>
      <p:grpSpPr>
        <a:xfrm>
          <a:off x="0" y="0"/>
          <a:ext cx="0" cy="0"/>
          <a:chOff x="0" y="0"/>
          <a:chExt cx="0" cy="0"/>
        </a:xfrm>
      </p:grpSpPr>
      <p:sp>
        <p:nvSpPr>
          <p:cNvPr id="547" name="Google Shape;547;p5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8" name="Google Shape;548;p5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4" name="Shape 554"/>
        <p:cNvGrpSpPr/>
        <p:nvPr/>
      </p:nvGrpSpPr>
      <p:grpSpPr>
        <a:xfrm>
          <a:off x="0" y="0"/>
          <a:ext cx="0" cy="0"/>
          <a:chOff x="0" y="0"/>
          <a:chExt cx="0" cy="0"/>
        </a:xfrm>
      </p:grpSpPr>
      <p:sp>
        <p:nvSpPr>
          <p:cNvPr id="555" name="Google Shape;555;p5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6" name="Google Shape;556;p5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2" name="Shape 562"/>
        <p:cNvGrpSpPr/>
        <p:nvPr/>
      </p:nvGrpSpPr>
      <p:grpSpPr>
        <a:xfrm>
          <a:off x="0" y="0"/>
          <a:ext cx="0" cy="0"/>
          <a:chOff x="0" y="0"/>
          <a:chExt cx="0" cy="0"/>
        </a:xfrm>
      </p:grpSpPr>
      <p:sp>
        <p:nvSpPr>
          <p:cNvPr id="563" name="Google Shape;563;p6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4" name="Google Shape;564;p6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0" name="Shape 570"/>
        <p:cNvGrpSpPr/>
        <p:nvPr/>
      </p:nvGrpSpPr>
      <p:grpSpPr>
        <a:xfrm>
          <a:off x="0" y="0"/>
          <a:ext cx="0" cy="0"/>
          <a:chOff x="0" y="0"/>
          <a:chExt cx="0" cy="0"/>
        </a:xfrm>
      </p:grpSpPr>
      <p:sp>
        <p:nvSpPr>
          <p:cNvPr id="571" name="Google Shape;571;p61: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2" name="Google Shape;572;p6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8" name="Shape 578"/>
        <p:cNvGrpSpPr/>
        <p:nvPr/>
      </p:nvGrpSpPr>
      <p:grpSpPr>
        <a:xfrm>
          <a:off x="0" y="0"/>
          <a:ext cx="0" cy="0"/>
          <a:chOff x="0" y="0"/>
          <a:chExt cx="0" cy="0"/>
        </a:xfrm>
      </p:grpSpPr>
      <p:sp>
        <p:nvSpPr>
          <p:cNvPr id="579" name="Google Shape;579;p6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0" name="Google Shape;580;p6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6" name="Shape 586"/>
        <p:cNvGrpSpPr/>
        <p:nvPr/>
      </p:nvGrpSpPr>
      <p:grpSpPr>
        <a:xfrm>
          <a:off x="0" y="0"/>
          <a:ext cx="0" cy="0"/>
          <a:chOff x="0" y="0"/>
          <a:chExt cx="0" cy="0"/>
        </a:xfrm>
      </p:grpSpPr>
      <p:sp>
        <p:nvSpPr>
          <p:cNvPr id="587" name="Google Shape;587;p6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8" name="Google Shape;588;p6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4" name="Shape 594"/>
        <p:cNvGrpSpPr/>
        <p:nvPr/>
      </p:nvGrpSpPr>
      <p:grpSpPr>
        <a:xfrm>
          <a:off x="0" y="0"/>
          <a:ext cx="0" cy="0"/>
          <a:chOff x="0" y="0"/>
          <a:chExt cx="0" cy="0"/>
        </a:xfrm>
      </p:grpSpPr>
      <p:sp>
        <p:nvSpPr>
          <p:cNvPr id="595" name="Google Shape;595;p6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6" name="Google Shape;596;p6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2" name="Shape 602"/>
        <p:cNvGrpSpPr/>
        <p:nvPr/>
      </p:nvGrpSpPr>
      <p:grpSpPr>
        <a:xfrm>
          <a:off x="0" y="0"/>
          <a:ext cx="0" cy="0"/>
          <a:chOff x="0" y="0"/>
          <a:chExt cx="0" cy="0"/>
        </a:xfrm>
      </p:grpSpPr>
      <p:sp>
        <p:nvSpPr>
          <p:cNvPr id="603" name="Google Shape;603;p6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4" name="Google Shape;604;p6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0" name="Shape 610"/>
        <p:cNvGrpSpPr/>
        <p:nvPr/>
      </p:nvGrpSpPr>
      <p:grpSpPr>
        <a:xfrm>
          <a:off x="0" y="0"/>
          <a:ext cx="0" cy="0"/>
          <a:chOff x="0" y="0"/>
          <a:chExt cx="0" cy="0"/>
        </a:xfrm>
      </p:grpSpPr>
      <p:sp>
        <p:nvSpPr>
          <p:cNvPr id="611" name="Google Shape;611;p6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2" name="Google Shape;612;p6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8" name="Shape 618"/>
        <p:cNvGrpSpPr/>
        <p:nvPr/>
      </p:nvGrpSpPr>
      <p:grpSpPr>
        <a:xfrm>
          <a:off x="0" y="0"/>
          <a:ext cx="0" cy="0"/>
          <a:chOff x="0" y="0"/>
          <a:chExt cx="0" cy="0"/>
        </a:xfrm>
      </p:grpSpPr>
      <p:sp>
        <p:nvSpPr>
          <p:cNvPr id="619" name="Google Shape;619;p6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0" name="Google Shape;620;p6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6" name="Shape 626"/>
        <p:cNvGrpSpPr/>
        <p:nvPr/>
      </p:nvGrpSpPr>
      <p:grpSpPr>
        <a:xfrm>
          <a:off x="0" y="0"/>
          <a:ext cx="0" cy="0"/>
          <a:chOff x="0" y="0"/>
          <a:chExt cx="0" cy="0"/>
        </a:xfrm>
      </p:grpSpPr>
      <p:sp>
        <p:nvSpPr>
          <p:cNvPr id="627" name="Google Shape;627;p6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8" name="Google Shape;628;p6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4" name="Shape 634"/>
        <p:cNvGrpSpPr/>
        <p:nvPr/>
      </p:nvGrpSpPr>
      <p:grpSpPr>
        <a:xfrm>
          <a:off x="0" y="0"/>
          <a:ext cx="0" cy="0"/>
          <a:chOff x="0" y="0"/>
          <a:chExt cx="0" cy="0"/>
        </a:xfrm>
      </p:grpSpPr>
      <p:sp>
        <p:nvSpPr>
          <p:cNvPr id="635" name="Google Shape;635;p6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6" name="Google Shape;636;p6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7" name="Shape 87"/>
        <p:cNvGrpSpPr/>
        <p:nvPr/>
      </p:nvGrpSpPr>
      <p:grpSpPr>
        <a:xfrm>
          <a:off x="0" y="0"/>
          <a:ext cx="0" cy="0"/>
          <a:chOff x="0" y="0"/>
          <a:chExt cx="0" cy="0"/>
        </a:xfrm>
      </p:grpSpPr>
      <p:sp>
        <p:nvSpPr>
          <p:cNvPr id="88" name="Google Shape;88;p13"/>
          <p:cNvSpPr txBox="1"/>
          <p:nvPr>
            <p:ph type="ctrTitle"/>
          </p:nvPr>
        </p:nvSpPr>
        <p:spPr>
          <a:xfrm>
            <a:off x="524329" y="1885950"/>
            <a:ext cx="10058400" cy="1157287"/>
          </a:xfrm>
          <a:prstGeom prst="rect">
            <a:avLst/>
          </a:prstGeom>
          <a:solidFill>
            <a:schemeClr val="lt1"/>
          </a:solid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C55A11"/>
              </a:buClr>
              <a:buSzPts val="3200"/>
              <a:buFont typeface="Book Antiqua"/>
              <a:buNone/>
            </a:pPr>
            <a:r>
              <a:rPr b="1" lang="en-IN" sz="3200">
                <a:solidFill>
                  <a:srgbClr val="C55A11"/>
                </a:solidFill>
                <a:latin typeface="Book Antiqua"/>
                <a:ea typeface="Book Antiqua"/>
                <a:cs typeface="Book Antiqua"/>
                <a:sym typeface="Book Antiqua"/>
              </a:rPr>
              <a:t>BUSINESS EXPENDITURE UNDER</a:t>
            </a:r>
            <a:br>
              <a:rPr b="1" lang="en-IN" sz="3200">
                <a:solidFill>
                  <a:srgbClr val="C55A11"/>
                </a:solidFill>
                <a:latin typeface="Book Antiqua"/>
                <a:ea typeface="Book Antiqua"/>
                <a:cs typeface="Book Antiqua"/>
                <a:sym typeface="Book Antiqua"/>
              </a:rPr>
            </a:br>
            <a:r>
              <a:rPr b="1" lang="en-IN" sz="3200">
                <a:solidFill>
                  <a:srgbClr val="C55A11"/>
                </a:solidFill>
                <a:latin typeface="Book Antiqua"/>
                <a:ea typeface="Book Antiqua"/>
                <a:cs typeface="Book Antiqua"/>
                <a:sym typeface="Book Antiqua"/>
              </a:rPr>
              <a:t>THE INCOME TAX ACT, 1961</a:t>
            </a:r>
            <a:endParaRPr b="1" sz="3200">
              <a:solidFill>
                <a:srgbClr val="C55A11"/>
              </a:solidFill>
              <a:latin typeface="Book Antiqua"/>
              <a:ea typeface="Book Antiqua"/>
              <a:cs typeface="Book Antiqua"/>
              <a:sym typeface="Book Antiqua"/>
            </a:endParaRPr>
          </a:p>
        </p:txBody>
      </p:sp>
      <p:sp>
        <p:nvSpPr>
          <p:cNvPr id="89" name="Google Shape;89;p13"/>
          <p:cNvSpPr txBox="1"/>
          <p:nvPr>
            <p:ph idx="1" type="subTitle"/>
          </p:nvPr>
        </p:nvSpPr>
        <p:spPr>
          <a:xfrm>
            <a:off x="7672389" y="4214813"/>
            <a:ext cx="3257550" cy="1328738"/>
          </a:xfrm>
          <a:prstGeom prst="rect">
            <a:avLst/>
          </a:prstGeom>
          <a:solidFill>
            <a:schemeClr val="lt1"/>
          </a:solid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400"/>
              <a:buNone/>
            </a:pPr>
            <a:r>
              <a:rPr b="1" lang="en-IN">
                <a:latin typeface="Book Antiqua"/>
                <a:ea typeface="Book Antiqua"/>
                <a:cs typeface="Book Antiqua"/>
                <a:sym typeface="Book Antiqua"/>
              </a:rPr>
              <a:t>Prashanth G S, FCA</a:t>
            </a:r>
            <a:endParaRPr/>
          </a:p>
          <a:p>
            <a:pPr indent="0" lvl="0" marL="0" rtl="0" algn="l">
              <a:lnSpc>
                <a:spcPct val="80000"/>
              </a:lnSpc>
              <a:spcBef>
                <a:spcPts val="1000"/>
              </a:spcBef>
              <a:spcAft>
                <a:spcPts val="0"/>
              </a:spcAft>
              <a:buClr>
                <a:schemeClr val="dk1"/>
              </a:buClr>
              <a:buSzPts val="2400"/>
              <a:buNone/>
            </a:pPr>
            <a:r>
              <a:rPr b="1" lang="en-IN">
                <a:latin typeface="Book Antiqua"/>
                <a:ea typeface="Book Antiqua"/>
                <a:cs typeface="Book Antiqua"/>
                <a:sym typeface="Book Antiqua"/>
              </a:rPr>
              <a:t>Chartered Accountant</a:t>
            </a:r>
            <a:endParaRPr/>
          </a:p>
          <a:p>
            <a:pPr indent="0" lvl="0" marL="0" rtl="0" algn="l">
              <a:lnSpc>
                <a:spcPct val="80000"/>
              </a:lnSpc>
              <a:spcBef>
                <a:spcPts val="1000"/>
              </a:spcBef>
              <a:spcAft>
                <a:spcPts val="0"/>
              </a:spcAft>
              <a:buClr>
                <a:schemeClr val="dk1"/>
              </a:buClr>
              <a:buSzPts val="2400"/>
              <a:buNone/>
            </a:pPr>
            <a:r>
              <a:rPr b="1" lang="en-IN">
                <a:latin typeface="Book Antiqua"/>
                <a:ea typeface="Book Antiqua"/>
                <a:cs typeface="Book Antiqua"/>
                <a:sym typeface="Book Antiqua"/>
              </a:rPr>
              <a:t>Bengaluru</a:t>
            </a:r>
            <a:endParaRPr>
              <a:latin typeface="Times New Roman"/>
              <a:ea typeface="Times New Roman"/>
              <a:cs typeface="Times New Roman"/>
              <a:sym typeface="Times New Roman"/>
            </a:endParaRPr>
          </a:p>
        </p:txBody>
      </p:sp>
      <p:sp>
        <p:nvSpPr>
          <p:cNvPr id="90" name="Google Shape;9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8" name="Shape 158"/>
        <p:cNvGrpSpPr/>
        <p:nvPr/>
      </p:nvGrpSpPr>
      <p:grpSpPr>
        <a:xfrm>
          <a:off x="0" y="0"/>
          <a:ext cx="0" cy="0"/>
          <a:chOff x="0" y="0"/>
          <a:chExt cx="0" cy="0"/>
        </a:xfrm>
      </p:grpSpPr>
      <p:sp>
        <p:nvSpPr>
          <p:cNvPr id="159" name="Google Shape;159;p22"/>
          <p:cNvSpPr txBox="1"/>
          <p:nvPr>
            <p:ph type="ctrTitle"/>
          </p:nvPr>
        </p:nvSpPr>
        <p:spPr>
          <a:xfrm>
            <a:off x="638629" y="0"/>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Capital expenditure and Revenue expenditure</a:t>
            </a:r>
            <a:endParaRPr b="1" sz="2800">
              <a:solidFill>
                <a:srgbClr val="C55A11"/>
              </a:solidFill>
              <a:latin typeface="Book Antiqua"/>
              <a:ea typeface="Book Antiqua"/>
              <a:cs typeface="Book Antiqua"/>
              <a:sym typeface="Book Antiqua"/>
            </a:endParaRPr>
          </a:p>
        </p:txBody>
      </p:sp>
      <p:sp>
        <p:nvSpPr>
          <p:cNvPr id="160" name="Google Shape;160;p22"/>
          <p:cNvSpPr txBox="1"/>
          <p:nvPr>
            <p:ph idx="1" type="subTitle"/>
          </p:nvPr>
        </p:nvSpPr>
        <p:spPr>
          <a:xfrm>
            <a:off x="457200" y="624114"/>
            <a:ext cx="11372849"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100"/>
              <a:buFont typeface="Noto Sans Symbols"/>
              <a:buChar char="⮚"/>
            </a:pPr>
            <a:r>
              <a:rPr b="1" lang="en-IN" sz="2100" u="sng">
                <a:latin typeface="Book Antiqua"/>
                <a:ea typeface="Book Antiqua"/>
                <a:cs typeface="Book Antiqua"/>
                <a:sym typeface="Book Antiqua"/>
              </a:rPr>
              <a:t>Capital expenditure</a:t>
            </a:r>
            <a:endParaRPr/>
          </a:p>
          <a:p>
            <a:pPr indent="0" lvl="0" marL="0"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An expense made by a business to derive a long-term benefit is generally treated as capital expenditure. 'Capital expenditure' generally leads to acquisition of an asset which is intended to be of lasting value</a:t>
            </a:r>
            <a:endParaRPr/>
          </a:p>
          <a:p>
            <a:pPr indent="0" lvl="0" marL="0" rtl="0" algn="just">
              <a:lnSpc>
                <a:spcPct val="150000"/>
              </a:lnSpc>
              <a:spcBef>
                <a:spcPts val="1000"/>
              </a:spcBef>
              <a:spcAft>
                <a:spcPts val="0"/>
              </a:spcAft>
              <a:buClr>
                <a:schemeClr val="dk1"/>
              </a:buClr>
              <a:buSzPts val="2100"/>
              <a:buNone/>
            </a:pPr>
            <a:r>
              <a:t/>
            </a:r>
            <a:endParaRPr sz="2100">
              <a:latin typeface="Book Antiqua"/>
              <a:ea typeface="Book Antiqua"/>
              <a:cs typeface="Book Antiqua"/>
              <a:sym typeface="Book Antiqua"/>
            </a:endParaRPr>
          </a:p>
          <a:p>
            <a:pPr indent="-342900" lvl="0" marL="342900" rtl="0" algn="just">
              <a:lnSpc>
                <a:spcPct val="150000"/>
              </a:lnSpc>
              <a:spcBef>
                <a:spcPts val="1000"/>
              </a:spcBef>
              <a:spcAft>
                <a:spcPts val="0"/>
              </a:spcAft>
              <a:buClr>
                <a:schemeClr val="dk1"/>
              </a:buClr>
              <a:buSzPts val="2100"/>
              <a:buFont typeface="Noto Sans Symbols"/>
              <a:buChar char="⮚"/>
            </a:pPr>
            <a:r>
              <a:rPr b="1" lang="en-IN" sz="2100" u="sng">
                <a:latin typeface="Book Antiqua"/>
                <a:ea typeface="Book Antiqua"/>
                <a:cs typeface="Book Antiqua"/>
                <a:sym typeface="Book Antiqua"/>
              </a:rPr>
              <a:t>Revenue expenditure</a:t>
            </a:r>
            <a:endParaRPr/>
          </a:p>
          <a:p>
            <a:pPr indent="0" lvl="0" marL="0"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Revenue expenditure, on the other hand, is operational in its perspective and solely intended for the furtherance of the enterprise and represents either running expenses which are incurred in earning profit </a:t>
            </a:r>
            <a:endParaRPr/>
          </a:p>
          <a:p>
            <a:pPr indent="0" lvl="0" marL="542925"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	</a:t>
            </a:r>
            <a:r>
              <a:rPr b="1" i="1" lang="en-IN" sz="2100">
                <a:latin typeface="Book Antiqua"/>
                <a:ea typeface="Book Antiqua"/>
                <a:cs typeface="Book Antiqua"/>
                <a:sym typeface="Book Antiqua"/>
              </a:rPr>
              <a:t>DCIT vs. Khandwala Finance Ltd., 122 ITD 111 (MumbaiTrib.)</a:t>
            </a:r>
            <a:endParaRPr/>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161" name="Google Shape;161;p22"/>
          <p:cNvCxnSpPr/>
          <p:nvPr/>
        </p:nvCxnSpPr>
        <p:spPr>
          <a:xfrm>
            <a:off x="638629" y="609600"/>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62" name="Google Shape;162;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66" name="Shape 166"/>
        <p:cNvGrpSpPr/>
        <p:nvPr/>
      </p:nvGrpSpPr>
      <p:grpSpPr>
        <a:xfrm>
          <a:off x="0" y="0"/>
          <a:ext cx="0" cy="0"/>
          <a:chOff x="0" y="0"/>
          <a:chExt cx="0" cy="0"/>
        </a:xfrm>
      </p:grpSpPr>
      <p:sp>
        <p:nvSpPr>
          <p:cNvPr id="167" name="Google Shape;167;p23"/>
          <p:cNvSpPr txBox="1"/>
          <p:nvPr>
            <p:ph type="ctrTitle"/>
          </p:nvPr>
        </p:nvSpPr>
        <p:spPr>
          <a:xfrm>
            <a:off x="638629" y="0"/>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Capital expenditure and Revenue expenditure</a:t>
            </a:r>
            <a:endParaRPr b="1" sz="2800">
              <a:solidFill>
                <a:srgbClr val="C55A11"/>
              </a:solidFill>
              <a:latin typeface="Book Antiqua"/>
              <a:ea typeface="Book Antiqua"/>
              <a:cs typeface="Book Antiqua"/>
              <a:sym typeface="Book Antiqua"/>
            </a:endParaRPr>
          </a:p>
        </p:txBody>
      </p:sp>
      <p:sp>
        <p:nvSpPr>
          <p:cNvPr id="168" name="Google Shape;168;p23"/>
          <p:cNvSpPr txBox="1"/>
          <p:nvPr>
            <p:ph idx="1" type="subTitle"/>
          </p:nvPr>
        </p:nvSpPr>
        <p:spPr>
          <a:xfrm>
            <a:off x="457200" y="624114"/>
            <a:ext cx="11372849"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200"/>
              <a:buNone/>
            </a:pPr>
            <a:r>
              <a:rPr b="1" lang="en-IN" sz="2200" u="sng">
                <a:latin typeface="Book Antiqua"/>
                <a:ea typeface="Book Antiqua"/>
                <a:cs typeface="Book Antiqua"/>
                <a:sym typeface="Book Antiqua"/>
              </a:rPr>
              <a:t>ISSUES:</a:t>
            </a:r>
            <a:endParaRPr b="1" sz="2200" u="sng">
              <a:latin typeface="Book Antiqua"/>
              <a:ea typeface="Book Antiqua"/>
              <a:cs typeface="Book Antiqua"/>
              <a:sym typeface="Book Antiqua"/>
            </a:endParaRPr>
          </a:p>
          <a:p>
            <a:pPr indent="-342900" lvl="0" marL="342900"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Expenditure incurred by assessee in relation </a:t>
            </a:r>
            <a:r>
              <a:rPr b="1" lang="en-IN" sz="2200">
                <a:latin typeface="Book Antiqua"/>
                <a:ea typeface="Book Antiqua"/>
                <a:cs typeface="Book Antiqua"/>
                <a:sym typeface="Book Antiqua"/>
              </a:rPr>
              <a:t>to increase in share capital</a:t>
            </a:r>
            <a:r>
              <a:rPr lang="en-IN" sz="2200">
                <a:latin typeface="Book Antiqua"/>
                <a:ea typeface="Book Antiqua"/>
                <a:cs typeface="Book Antiqua"/>
                <a:sym typeface="Book Antiqua"/>
              </a:rPr>
              <a:t> being in nature of capital expenditure. Not allowed as deduction under section 37(1)     </a:t>
            </a:r>
            <a:endParaRPr sz="2200">
              <a:latin typeface="Book Antiqua"/>
              <a:ea typeface="Book Antiqua"/>
              <a:cs typeface="Book Antiqua"/>
              <a:sym typeface="Book Antiqua"/>
            </a:endParaRPr>
          </a:p>
          <a:p>
            <a:pPr indent="-442913" lvl="0" marL="800100" rtl="0" algn="just">
              <a:lnSpc>
                <a:spcPct val="150000"/>
              </a:lnSpc>
              <a:spcBef>
                <a:spcPts val="1000"/>
              </a:spcBef>
              <a:spcAft>
                <a:spcPts val="0"/>
              </a:spcAft>
              <a:buClr>
                <a:schemeClr val="dk1"/>
              </a:buClr>
              <a:buSzPts val="2200"/>
              <a:buFont typeface="Times New Roman"/>
              <a:buChar char="-"/>
            </a:pPr>
            <a:r>
              <a:rPr b="1" i="1" lang="en-IN" sz="2200">
                <a:latin typeface="Book Antiqua"/>
                <a:ea typeface="Book Antiqua"/>
                <a:cs typeface="Book Antiqua"/>
                <a:sym typeface="Book Antiqua"/>
              </a:rPr>
              <a:t>Brooke Bond India Ltd. vs. CIT , 225 ITR 798 (SC)</a:t>
            </a:r>
            <a:endParaRPr sz="2200">
              <a:latin typeface="Book Antiqua"/>
              <a:ea typeface="Book Antiqua"/>
              <a:cs typeface="Book Antiqua"/>
              <a:sym typeface="Book Antiqua"/>
            </a:endParaRPr>
          </a:p>
          <a:p>
            <a:pPr indent="-442913" lvl="0" marL="800100" rtl="0" algn="just">
              <a:lnSpc>
                <a:spcPct val="150000"/>
              </a:lnSpc>
              <a:spcBef>
                <a:spcPts val="1000"/>
              </a:spcBef>
              <a:spcAft>
                <a:spcPts val="0"/>
              </a:spcAft>
              <a:buClr>
                <a:schemeClr val="dk1"/>
              </a:buClr>
              <a:buSzPts val="2200"/>
              <a:buFont typeface="Times New Roman"/>
              <a:buChar char="-"/>
            </a:pPr>
            <a:r>
              <a:rPr b="1" i="1" lang="en-IN" sz="2200">
                <a:latin typeface="Book Antiqua"/>
                <a:ea typeface="Book Antiqua"/>
                <a:cs typeface="Book Antiqua"/>
                <a:sym typeface="Book Antiqua"/>
              </a:rPr>
              <a:t>Healthcare Global Enterprises Ltd. vs. JCIT, 89 taxmann.com 317 (Bang. Trib.)</a:t>
            </a:r>
            <a:endParaRPr/>
          </a:p>
          <a:p>
            <a:pPr indent="0" lvl="0" marL="357187"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342900" lvl="0" marL="342900"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Expenditure incurred in connection with </a:t>
            </a:r>
            <a:r>
              <a:rPr b="1" lang="en-IN" sz="2200">
                <a:latin typeface="Book Antiqua"/>
                <a:ea typeface="Book Antiqua"/>
                <a:cs typeface="Book Antiqua"/>
                <a:sym typeface="Book Antiqua"/>
              </a:rPr>
              <a:t>issuance of bonus shares is revenue expenditure</a:t>
            </a:r>
            <a:r>
              <a:rPr lang="en-IN" sz="2200">
                <a:latin typeface="Book Antiqua"/>
                <a:ea typeface="Book Antiqua"/>
                <a:cs typeface="Book Antiqua"/>
                <a:sym typeface="Book Antiqua"/>
              </a:rPr>
              <a:t>. Issuance of bonus shares does not result in any inflow of fresh funds or increase in the capital employed; the capital employed remains the same.</a:t>
            </a:r>
            <a:endParaRPr/>
          </a:p>
          <a:p>
            <a:pPr indent="-357188" lvl="0" marL="714375" rtl="0" algn="just">
              <a:lnSpc>
                <a:spcPct val="150000"/>
              </a:lnSpc>
              <a:spcBef>
                <a:spcPts val="1000"/>
              </a:spcBef>
              <a:spcAft>
                <a:spcPts val="0"/>
              </a:spcAft>
              <a:buClr>
                <a:schemeClr val="dk1"/>
              </a:buClr>
              <a:buSzPts val="2200"/>
              <a:buNone/>
            </a:pPr>
            <a:r>
              <a:rPr b="1" lang="en-IN" sz="2200">
                <a:latin typeface="Book Antiqua"/>
                <a:ea typeface="Book Antiqua"/>
                <a:cs typeface="Book Antiqua"/>
                <a:sym typeface="Book Antiqua"/>
              </a:rPr>
              <a:t>-</a:t>
            </a:r>
            <a:r>
              <a:rPr lang="en-IN" sz="2200">
                <a:latin typeface="Book Antiqua"/>
                <a:ea typeface="Book Antiqua"/>
                <a:cs typeface="Book Antiqua"/>
                <a:sym typeface="Book Antiqua"/>
              </a:rPr>
              <a:t>    </a:t>
            </a:r>
            <a:r>
              <a:rPr b="1" i="1" lang="en-IN" sz="2200">
                <a:latin typeface="Book Antiqua"/>
                <a:ea typeface="Book Antiqua"/>
                <a:cs typeface="Book Antiqua"/>
                <a:sym typeface="Book Antiqua"/>
              </a:rPr>
              <a:t>CIT vs. General Insurance Corporation, 286 ITR 232 (SC)</a:t>
            </a:r>
            <a:endParaRPr/>
          </a:p>
          <a:p>
            <a:pPr indent="0" lvl="0" marL="0" rtl="0" algn="just">
              <a:lnSpc>
                <a:spcPct val="100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p:txBody>
      </p:sp>
      <p:cxnSp>
        <p:nvCxnSpPr>
          <p:cNvPr id="169" name="Google Shape;169;p23"/>
          <p:cNvCxnSpPr/>
          <p:nvPr/>
        </p:nvCxnSpPr>
        <p:spPr>
          <a:xfrm>
            <a:off x="638629" y="609600"/>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70" name="Google Shape;170;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4" name="Shape 174"/>
        <p:cNvGrpSpPr/>
        <p:nvPr/>
      </p:nvGrpSpPr>
      <p:grpSpPr>
        <a:xfrm>
          <a:off x="0" y="0"/>
          <a:ext cx="0" cy="0"/>
          <a:chOff x="0" y="0"/>
          <a:chExt cx="0" cy="0"/>
        </a:xfrm>
      </p:grpSpPr>
      <p:sp>
        <p:nvSpPr>
          <p:cNvPr id="175" name="Google Shape;175;p24"/>
          <p:cNvSpPr txBox="1"/>
          <p:nvPr>
            <p:ph type="ctrTitle"/>
          </p:nvPr>
        </p:nvSpPr>
        <p:spPr>
          <a:xfrm>
            <a:off x="638629" y="14288"/>
            <a:ext cx="10058400" cy="457200"/>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Capital expenditure and Revenue expenditure - Issues</a:t>
            </a:r>
            <a:endParaRPr b="1" sz="2520">
              <a:solidFill>
                <a:srgbClr val="C55A11"/>
              </a:solidFill>
              <a:latin typeface="Book Antiqua"/>
              <a:ea typeface="Book Antiqua"/>
              <a:cs typeface="Book Antiqua"/>
              <a:sym typeface="Book Antiqua"/>
            </a:endParaRPr>
          </a:p>
        </p:txBody>
      </p:sp>
      <p:sp>
        <p:nvSpPr>
          <p:cNvPr id="176" name="Google Shape;176;p24"/>
          <p:cNvSpPr txBox="1"/>
          <p:nvPr>
            <p:ph idx="1" type="subTitle"/>
          </p:nvPr>
        </p:nvSpPr>
        <p:spPr>
          <a:xfrm>
            <a:off x="479313" y="520926"/>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rgbClr val="000000"/>
              </a:buClr>
              <a:buSzPts val="1900"/>
              <a:buFont typeface="Noto Sans Symbols"/>
              <a:buChar char="⮚"/>
            </a:pPr>
            <a:r>
              <a:rPr b="1" lang="en-IN" sz="1900">
                <a:solidFill>
                  <a:srgbClr val="000000"/>
                </a:solidFill>
                <a:latin typeface="Book Antiqua"/>
                <a:ea typeface="Book Antiqua"/>
                <a:cs typeface="Book Antiqua"/>
                <a:sym typeface="Book Antiqua"/>
              </a:rPr>
              <a:t>Scholarship Expenses</a:t>
            </a:r>
            <a:r>
              <a:rPr lang="en-IN" sz="1900">
                <a:solidFill>
                  <a:srgbClr val="000000"/>
                </a:solidFill>
                <a:latin typeface="Book Antiqua"/>
                <a:ea typeface="Book Antiqua"/>
                <a:cs typeface="Book Antiqua"/>
                <a:sym typeface="Book Antiqua"/>
              </a:rPr>
              <a:t> - Expenditure incurred on scholarship provided to students to build the professional profile of the assessee was claimed as expenses incurred wholly and exclusively for the purpose of business</a:t>
            </a:r>
            <a:r>
              <a:rPr b="1" lang="en-IN" sz="1900">
                <a:solidFill>
                  <a:srgbClr val="000000"/>
                </a:solidFill>
                <a:latin typeface="Book Antiqua"/>
                <a:ea typeface="Book Antiqua"/>
                <a:cs typeface="Book Antiqua"/>
                <a:sym typeface="Book Antiqua"/>
              </a:rPr>
              <a:t>. </a:t>
            </a:r>
            <a:r>
              <a:rPr lang="en-IN" sz="1900">
                <a:solidFill>
                  <a:srgbClr val="000000"/>
                </a:solidFill>
                <a:latin typeface="Book Antiqua"/>
                <a:ea typeface="Book Antiqua"/>
                <a:cs typeface="Book Antiqua"/>
                <a:sym typeface="Book Antiqua"/>
              </a:rPr>
              <a:t>Assessing officer rejected the same by holding that expenditure on scholarship was incurred to bring into existence and advantage for the enduring benefit of the profession, thus treating the same as capital expenditure</a:t>
            </a:r>
            <a:endParaRPr b="1" i="1" sz="1900">
              <a:solidFill>
                <a:srgbClr val="000000"/>
              </a:solidFill>
              <a:latin typeface="Book Antiqua"/>
              <a:ea typeface="Book Antiqua"/>
              <a:cs typeface="Book Antiqua"/>
              <a:sym typeface="Book Antiqua"/>
            </a:endParaRPr>
          </a:p>
          <a:p>
            <a:pPr indent="0" lvl="0" marL="357188" rtl="0" algn="just">
              <a:lnSpc>
                <a:spcPct val="150000"/>
              </a:lnSpc>
              <a:spcBef>
                <a:spcPts val="1000"/>
              </a:spcBef>
              <a:spcAft>
                <a:spcPts val="0"/>
              </a:spcAft>
              <a:buClr>
                <a:schemeClr val="dk1"/>
              </a:buClr>
              <a:buSzPts val="1900"/>
              <a:buNone/>
            </a:pPr>
            <a:r>
              <a:rPr b="1" lang="en-IN" sz="1900" u="sng">
                <a:latin typeface="Book Antiqua"/>
                <a:ea typeface="Book Antiqua"/>
                <a:cs typeface="Book Antiqua"/>
                <a:sym typeface="Book Antiqua"/>
              </a:rPr>
              <a:t>Held</a:t>
            </a:r>
            <a:r>
              <a:rPr lang="en-IN" sz="1900" u="sng">
                <a:latin typeface="Book Antiqua"/>
                <a:ea typeface="Book Antiqua"/>
                <a:cs typeface="Book Antiqua"/>
                <a:sym typeface="Book Antiqua"/>
              </a:rPr>
              <a:t>:</a:t>
            </a:r>
            <a:r>
              <a:rPr lang="en-IN" sz="1900">
                <a:latin typeface="Book Antiqua"/>
                <a:ea typeface="Book Antiqua"/>
                <a:cs typeface="Book Antiqua"/>
                <a:sym typeface="Book Antiqua"/>
              </a:rPr>
              <a:t> In the professional field there are innovative ways visualized by professionals to make themselves visible in the professional circle and to build their own professional profile for generating higher and value-added business such as sponsoring seminars, becoming knowledge partners, setting up prizes and awards, creating competitive award ceremonies, hosting vibrant summits etc. </a:t>
            </a:r>
            <a:r>
              <a:rPr lang="en-IN" sz="1900" u="sng">
                <a:latin typeface="Book Antiqua"/>
                <a:ea typeface="Book Antiqua"/>
                <a:cs typeface="Book Antiqua"/>
                <a:sym typeface="Book Antiqua"/>
              </a:rPr>
              <a:t>The way professionals promote themselves is changing very fast and benefits of such expenditure are huge and wide. Expenditure allowed.</a:t>
            </a:r>
            <a:endParaRPr/>
          </a:p>
          <a:p>
            <a:pPr indent="0" lvl="0" marL="357188" rtl="0" algn="just">
              <a:lnSpc>
                <a:spcPct val="150000"/>
              </a:lnSpc>
              <a:spcBef>
                <a:spcPts val="1000"/>
              </a:spcBef>
              <a:spcAft>
                <a:spcPts val="0"/>
              </a:spcAft>
              <a:buClr>
                <a:schemeClr val="dk1"/>
              </a:buClr>
              <a:buSzPts val="1900"/>
              <a:buNone/>
            </a:pPr>
            <a:r>
              <a:rPr lang="en-IN" sz="1900">
                <a:latin typeface="Book Antiqua"/>
                <a:ea typeface="Book Antiqua"/>
                <a:cs typeface="Book Antiqua"/>
                <a:sym typeface="Book Antiqua"/>
              </a:rPr>
              <a:t> </a:t>
            </a:r>
            <a:r>
              <a:rPr b="1" i="1" lang="en-IN" sz="1900">
                <a:latin typeface="Book Antiqua"/>
                <a:ea typeface="Book Antiqua"/>
                <a:cs typeface="Book Antiqua"/>
                <a:sym typeface="Book Antiqua"/>
              </a:rPr>
              <a:t>Harish Narinder Salve vs. ACIT in</a:t>
            </a:r>
            <a:r>
              <a:rPr b="1" lang="en-IN" sz="1900">
                <a:latin typeface="Book Antiqua"/>
                <a:ea typeface="Book Antiqua"/>
                <a:cs typeface="Book Antiqua"/>
                <a:sym typeface="Book Antiqua"/>
              </a:rPr>
              <a:t> </a:t>
            </a:r>
            <a:r>
              <a:rPr b="1" i="1" lang="en-IN" sz="1900">
                <a:latin typeface="Book Antiqua"/>
                <a:ea typeface="Book Antiqua"/>
                <a:cs typeface="Book Antiqua"/>
                <a:sym typeface="Book Antiqua"/>
              </a:rPr>
              <a:t>ITA Nos. 2285 and 2392 /Del/2016 dated 13.08.2019 (Delhi Trib.)</a:t>
            </a:r>
            <a:endParaRPr b="1" sz="1900">
              <a:latin typeface="Book Antiqua"/>
              <a:ea typeface="Book Antiqua"/>
              <a:cs typeface="Book Antiqua"/>
              <a:sym typeface="Book Antiqua"/>
            </a:endParaRPr>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177" name="Google Shape;177;p24"/>
          <p:cNvCxnSpPr/>
          <p:nvPr/>
        </p:nvCxnSpPr>
        <p:spPr>
          <a:xfrm flipH="1" rot="10800000">
            <a:off x="638629" y="471488"/>
            <a:ext cx="10319884" cy="8162"/>
          </a:xfrm>
          <a:prstGeom prst="straightConnector1">
            <a:avLst/>
          </a:prstGeom>
          <a:noFill/>
          <a:ln cap="flat" cmpd="sng" w="19050">
            <a:solidFill>
              <a:schemeClr val="accent5"/>
            </a:solidFill>
            <a:prstDash val="solid"/>
            <a:miter lim="800000"/>
            <a:headEnd len="sm" w="sm" type="none"/>
            <a:tailEnd len="sm" w="sm" type="none"/>
          </a:ln>
        </p:spPr>
      </p:cxnSp>
      <p:sp>
        <p:nvSpPr>
          <p:cNvPr id="178" name="Google Shape;17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2" name="Shape 182"/>
        <p:cNvGrpSpPr/>
        <p:nvPr/>
      </p:nvGrpSpPr>
      <p:grpSpPr>
        <a:xfrm>
          <a:off x="0" y="0"/>
          <a:ext cx="0" cy="0"/>
          <a:chOff x="0" y="0"/>
          <a:chExt cx="0" cy="0"/>
        </a:xfrm>
      </p:grpSpPr>
      <p:sp>
        <p:nvSpPr>
          <p:cNvPr id="183" name="Google Shape;183;p25"/>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Capital expenditure and Revenue expenditure - Issues</a:t>
            </a:r>
            <a:endParaRPr b="1" sz="2800">
              <a:solidFill>
                <a:srgbClr val="C55A11"/>
              </a:solidFill>
              <a:latin typeface="Book Antiqua"/>
              <a:ea typeface="Book Antiqua"/>
              <a:cs typeface="Book Antiqua"/>
              <a:sym typeface="Book Antiqua"/>
            </a:endParaRPr>
          </a:p>
        </p:txBody>
      </p:sp>
      <p:sp>
        <p:nvSpPr>
          <p:cNvPr id="184" name="Google Shape;184;p25"/>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300"/>
              <a:buFont typeface="Noto Sans Symbols"/>
              <a:buChar char="⮚"/>
            </a:pPr>
            <a:r>
              <a:rPr b="1" lang="en-IN" sz="2300">
                <a:latin typeface="Book Antiqua"/>
                <a:ea typeface="Book Antiqua"/>
                <a:cs typeface="Book Antiqua"/>
                <a:sym typeface="Book Antiqua"/>
              </a:rPr>
              <a:t>Advertisement expenditure not capital expenditure; expenditure does not result in Brand building.</a:t>
            </a:r>
            <a:endParaRPr/>
          </a:p>
          <a:p>
            <a:pPr indent="-628650" lvl="0" marL="628650" rtl="0" algn="just">
              <a:lnSpc>
                <a:spcPct val="150000"/>
              </a:lnSpc>
              <a:spcBef>
                <a:spcPts val="1000"/>
              </a:spcBef>
              <a:spcAft>
                <a:spcPts val="0"/>
              </a:spcAft>
              <a:buClr>
                <a:schemeClr val="dk1"/>
              </a:buClr>
              <a:buSzPts val="2300"/>
              <a:buNone/>
            </a:pPr>
            <a:r>
              <a:rPr lang="en-IN" sz="2300">
                <a:latin typeface="Book Antiqua"/>
                <a:ea typeface="Book Antiqua"/>
                <a:cs typeface="Book Antiqua"/>
                <a:sym typeface="Book Antiqua"/>
              </a:rPr>
              <a:t>	Advertisement expenditure had not resulted into any enduring benefit so as to treat as capital expenditure. Public memory is very short and, therefore, the companies have to incur advertisement expenditure year after year to keep products fresh in the minds of the public</a:t>
            </a:r>
            <a:endParaRPr sz="2300">
              <a:latin typeface="Book Antiqua"/>
              <a:ea typeface="Book Antiqua"/>
              <a:cs typeface="Book Antiqua"/>
              <a:sym typeface="Book Antiqua"/>
            </a:endParaRPr>
          </a:p>
          <a:p>
            <a:pPr indent="-900113" lvl="0" marL="900113" rtl="0" algn="just">
              <a:lnSpc>
                <a:spcPct val="150000"/>
              </a:lnSpc>
              <a:spcBef>
                <a:spcPts val="1000"/>
              </a:spcBef>
              <a:spcAft>
                <a:spcPts val="0"/>
              </a:spcAft>
              <a:buClr>
                <a:schemeClr val="dk1"/>
              </a:buClr>
              <a:buSzPts val="2300"/>
              <a:buNone/>
            </a:pPr>
            <a:r>
              <a:rPr b="1" i="1" lang="en-IN" sz="2300">
                <a:latin typeface="Book Antiqua"/>
                <a:ea typeface="Book Antiqua"/>
                <a:cs typeface="Book Antiqua"/>
                <a:sym typeface="Book Antiqua"/>
              </a:rPr>
              <a:t>          - DCIT vs. M/s Miele India Pvt Ltd, ITA No. 724/Del/2016 dated 11.04.2019 </a:t>
            </a:r>
            <a:br>
              <a:rPr b="1" i="1" lang="en-IN" sz="2300">
                <a:latin typeface="Book Antiqua"/>
                <a:ea typeface="Book Antiqua"/>
                <a:cs typeface="Book Antiqua"/>
                <a:sym typeface="Book Antiqua"/>
              </a:rPr>
            </a:br>
            <a:r>
              <a:rPr b="1" i="1" lang="en-IN" sz="2300">
                <a:latin typeface="Book Antiqua"/>
                <a:ea typeface="Book Antiqua"/>
                <a:cs typeface="Book Antiqua"/>
                <a:sym typeface="Book Antiqua"/>
              </a:rPr>
              <a:t>(Delhi Tribunal)</a:t>
            </a:r>
            <a:endParaRPr sz="2300">
              <a:latin typeface="Book Antiqua"/>
              <a:ea typeface="Book Antiqua"/>
              <a:cs typeface="Book Antiqua"/>
              <a:sym typeface="Book Antiqua"/>
            </a:endParaRPr>
          </a:p>
          <a:p>
            <a:pPr indent="0" lvl="0" marL="0" rtl="0" algn="ctr">
              <a:lnSpc>
                <a:spcPct val="90000"/>
              </a:lnSpc>
              <a:spcBef>
                <a:spcPts val="1000"/>
              </a:spcBef>
              <a:spcAft>
                <a:spcPts val="0"/>
              </a:spcAft>
              <a:buClr>
                <a:schemeClr val="dk1"/>
              </a:buClr>
              <a:buSzPts val="2800"/>
              <a:buNone/>
            </a:pPr>
            <a:br>
              <a:rPr b="1" lang="en-IN" sz="2800"/>
            </a:br>
            <a:r>
              <a:rPr b="1" lang="en-IN" sz="2800"/>
              <a:t> </a:t>
            </a:r>
            <a:endParaRPr sz="2800"/>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185" name="Google Shape;185;p25"/>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86" name="Google Shape;186;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0" name="Shape 190"/>
        <p:cNvGrpSpPr/>
        <p:nvPr/>
      </p:nvGrpSpPr>
      <p:grpSpPr>
        <a:xfrm>
          <a:off x="0" y="0"/>
          <a:ext cx="0" cy="0"/>
          <a:chOff x="0" y="0"/>
          <a:chExt cx="0" cy="0"/>
        </a:xfrm>
      </p:grpSpPr>
      <p:sp>
        <p:nvSpPr>
          <p:cNvPr id="191" name="Google Shape;191;p26"/>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Section 30 - Rent, Rates, Taxes, Repairs and Insurance for Building</a:t>
            </a:r>
            <a:endParaRPr b="1" sz="2520">
              <a:solidFill>
                <a:srgbClr val="C55A11"/>
              </a:solidFill>
              <a:latin typeface="Book Antiqua"/>
              <a:ea typeface="Book Antiqua"/>
              <a:cs typeface="Book Antiqua"/>
              <a:sym typeface="Book Antiqua"/>
            </a:endParaRPr>
          </a:p>
        </p:txBody>
      </p:sp>
      <p:sp>
        <p:nvSpPr>
          <p:cNvPr id="192" name="Google Shape;192;p26"/>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200"/>
              <a:buFont typeface="Noto Sans Symbols"/>
              <a:buChar char="⮚"/>
            </a:pPr>
            <a:r>
              <a:rPr lang="en-IN" sz="2200">
                <a:latin typeface="Book Antiqua"/>
                <a:ea typeface="Book Antiqua"/>
                <a:cs typeface="Book Antiqua"/>
                <a:sym typeface="Book Antiqua"/>
              </a:rPr>
              <a:t>Where the premises are occupied by the assessee - </a:t>
            </a:r>
            <a:endParaRPr/>
          </a:p>
          <a:p>
            <a:pPr indent="-342900" lvl="0" marL="785812" rtl="0" algn="just">
              <a:lnSpc>
                <a:spcPct val="150000"/>
              </a:lnSpc>
              <a:spcBef>
                <a:spcPts val="1000"/>
              </a:spcBef>
              <a:spcAft>
                <a:spcPts val="0"/>
              </a:spcAft>
              <a:buClr>
                <a:schemeClr val="dk1"/>
              </a:buClr>
              <a:buSzPts val="2200"/>
              <a:buFont typeface="Noto Sans Symbols"/>
              <a:buChar char="▪"/>
            </a:pPr>
            <a:r>
              <a:rPr b="1" lang="en-IN" sz="2200">
                <a:latin typeface="Book Antiqua"/>
                <a:ea typeface="Book Antiqua"/>
                <a:cs typeface="Book Antiqua"/>
                <a:sym typeface="Book Antiqua"/>
              </a:rPr>
              <a:t>as a tenant </a:t>
            </a:r>
            <a:r>
              <a:rPr lang="en-IN" sz="2200">
                <a:latin typeface="Book Antiqua"/>
                <a:ea typeface="Book Antiqua"/>
                <a:cs typeface="Book Antiqua"/>
                <a:sym typeface="Book Antiqua"/>
              </a:rPr>
              <a:t>- the rent paid for such premises and </a:t>
            </a:r>
            <a:r>
              <a:rPr lang="en-IN" sz="2200" u="sng">
                <a:latin typeface="Book Antiqua"/>
                <a:ea typeface="Book Antiqua"/>
                <a:cs typeface="Book Antiqua"/>
                <a:sym typeface="Book Antiqua"/>
              </a:rPr>
              <a:t>cost of repairs </a:t>
            </a:r>
            <a:r>
              <a:rPr lang="en-IN" sz="2200">
                <a:latin typeface="Book Antiqua"/>
                <a:ea typeface="Book Antiqua"/>
                <a:cs typeface="Book Antiqua"/>
                <a:sym typeface="Book Antiqua"/>
              </a:rPr>
              <a:t>to the premises</a:t>
            </a:r>
            <a:endParaRPr/>
          </a:p>
          <a:p>
            <a:pPr indent="-342900" lvl="0" marL="785812" rtl="0" algn="just">
              <a:lnSpc>
                <a:spcPct val="150000"/>
              </a:lnSpc>
              <a:spcBef>
                <a:spcPts val="1000"/>
              </a:spcBef>
              <a:spcAft>
                <a:spcPts val="0"/>
              </a:spcAft>
              <a:buClr>
                <a:schemeClr val="dk1"/>
              </a:buClr>
              <a:buSzPts val="2200"/>
              <a:buFont typeface="Noto Sans Symbols"/>
              <a:buChar char="▪"/>
            </a:pPr>
            <a:r>
              <a:rPr b="1" lang="en-IN" sz="2200">
                <a:latin typeface="Book Antiqua"/>
                <a:ea typeface="Book Antiqua"/>
                <a:cs typeface="Book Antiqua"/>
                <a:sym typeface="Book Antiqua"/>
              </a:rPr>
              <a:t>as a owner </a:t>
            </a:r>
            <a:r>
              <a:rPr lang="en-IN" sz="2200">
                <a:latin typeface="Book Antiqua"/>
                <a:ea typeface="Book Antiqua"/>
                <a:cs typeface="Book Antiqua"/>
                <a:sym typeface="Book Antiqua"/>
              </a:rPr>
              <a:t>- the amount paid by him on account of </a:t>
            </a:r>
            <a:r>
              <a:rPr lang="en-IN" sz="2200" u="sng">
                <a:latin typeface="Book Antiqua"/>
                <a:ea typeface="Book Antiqua"/>
                <a:cs typeface="Book Antiqua"/>
                <a:sym typeface="Book Antiqua"/>
              </a:rPr>
              <a:t>current repairs </a:t>
            </a:r>
            <a:r>
              <a:rPr lang="en-IN" sz="2200">
                <a:latin typeface="Book Antiqua"/>
                <a:ea typeface="Book Antiqua"/>
                <a:cs typeface="Book Antiqua"/>
                <a:sym typeface="Book Antiqua"/>
              </a:rPr>
              <a:t>to the premises </a:t>
            </a:r>
            <a:endParaRPr sz="2200">
              <a:latin typeface="Book Antiqua"/>
              <a:ea typeface="Book Antiqua"/>
              <a:cs typeface="Book Antiqua"/>
              <a:sym typeface="Book Antiqua"/>
            </a:endParaRPr>
          </a:p>
          <a:p>
            <a:pPr indent="0" lvl="0" marL="442912"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200"/>
              <a:buNone/>
            </a:pPr>
            <a:r>
              <a:rPr i="1" lang="en-IN" sz="2200">
                <a:latin typeface="Book Antiqua"/>
                <a:ea typeface="Book Antiqua"/>
                <a:cs typeface="Book Antiqua"/>
                <a:sym typeface="Book Antiqua"/>
              </a:rPr>
              <a:t>There is a difference between "repairs" and "current repairs". "current repairs" means only such repairs as are necessitated by the day to day wear and tear during the relevant previous year only, while "repairs" may mean accumulated repairs of several years. - </a:t>
            </a:r>
            <a:r>
              <a:rPr b="1" i="1" lang="en-IN" sz="2200">
                <a:latin typeface="Book Antiqua"/>
                <a:ea typeface="Book Antiqua"/>
                <a:cs typeface="Book Antiqua"/>
                <a:sym typeface="Book Antiqua"/>
              </a:rPr>
              <a:t>Girdhari Dass &amp; Sons v. CIT, 105 ITR 339 (Allahabad HC)</a:t>
            </a:r>
            <a:endParaRPr/>
          </a:p>
          <a:p>
            <a:pPr indent="0" lvl="0" marL="0" rtl="0" algn="just">
              <a:lnSpc>
                <a:spcPct val="10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193" name="Google Shape;193;p26"/>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94" name="Google Shape;194;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8" name="Shape 198"/>
        <p:cNvGrpSpPr/>
        <p:nvPr/>
      </p:nvGrpSpPr>
      <p:grpSpPr>
        <a:xfrm>
          <a:off x="0" y="0"/>
          <a:ext cx="0" cy="0"/>
          <a:chOff x="0" y="0"/>
          <a:chExt cx="0" cy="0"/>
        </a:xfrm>
      </p:grpSpPr>
      <p:sp>
        <p:nvSpPr>
          <p:cNvPr id="199" name="Google Shape;199;p27"/>
          <p:cNvSpPr txBox="1"/>
          <p:nvPr>
            <p:ph type="ctrTitle"/>
          </p:nvPr>
        </p:nvSpPr>
        <p:spPr>
          <a:xfrm>
            <a:off x="638629" y="0"/>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Section 30 - Rent, Rates, Taxes, Repairs and Insurance for Building</a:t>
            </a:r>
            <a:endParaRPr b="1" sz="2520">
              <a:solidFill>
                <a:srgbClr val="C55A11"/>
              </a:solidFill>
              <a:latin typeface="Book Antiqua"/>
              <a:ea typeface="Book Antiqua"/>
              <a:cs typeface="Book Antiqua"/>
              <a:sym typeface="Book Antiqua"/>
            </a:endParaRPr>
          </a:p>
        </p:txBody>
      </p:sp>
      <p:sp>
        <p:nvSpPr>
          <p:cNvPr id="200" name="Google Shape;200;p27"/>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200"/>
              <a:buNone/>
            </a:pPr>
            <a:r>
              <a:rPr b="1" lang="en-IN" sz="2200">
                <a:latin typeface="Book Antiqua"/>
                <a:ea typeface="Book Antiqua"/>
                <a:cs typeface="Book Antiqua"/>
                <a:sym typeface="Book Antiqua"/>
              </a:rPr>
              <a:t>Guidelines on what constitutes current repairs – CIT vs. Chowgule &amp; Co. (P.) Ltd., 214 ITR 523 (Bombay HC), PCIT vs. Sesa Resources Ltd., 404 ITR 707 (Bombay)</a:t>
            </a:r>
            <a:endParaRPr/>
          </a:p>
          <a:p>
            <a:pPr indent="-342900" lvl="0" marL="611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The expression 'current repairs' has not been defined in the Act. </a:t>
            </a:r>
            <a:endParaRPr sz="2200">
              <a:latin typeface="Book Antiqua"/>
              <a:ea typeface="Book Antiqua"/>
              <a:cs typeface="Book Antiqua"/>
              <a:sym typeface="Book Antiqua"/>
            </a:endParaRPr>
          </a:p>
          <a:p>
            <a:pPr indent="-342900" lvl="0" marL="611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The word current indicates that the legislature intent was to restrict the allowance of expenditure incurred for </a:t>
            </a:r>
            <a:r>
              <a:rPr lang="en-IN" sz="2200" u="sng">
                <a:latin typeface="Book Antiqua"/>
                <a:ea typeface="Book Antiqua"/>
                <a:cs typeface="Book Antiqua"/>
                <a:sym typeface="Book Antiqua"/>
              </a:rPr>
              <a:t>preservation and maintenance </a:t>
            </a:r>
            <a:r>
              <a:rPr lang="en-IN" sz="2200">
                <a:latin typeface="Book Antiqua"/>
                <a:ea typeface="Book Antiqua"/>
                <a:cs typeface="Book Antiqua"/>
                <a:sym typeface="Book Antiqua"/>
              </a:rPr>
              <a:t>of the asset in current state. </a:t>
            </a:r>
            <a:endParaRPr sz="2200">
              <a:latin typeface="Book Antiqua"/>
              <a:ea typeface="Book Antiqua"/>
              <a:cs typeface="Book Antiqua"/>
              <a:sym typeface="Book Antiqua"/>
            </a:endParaRPr>
          </a:p>
          <a:p>
            <a:pPr indent="-342900" lvl="0" marL="611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It does not mean 'petty repairs' or repairs necessitated by wear and tear during the particular year.</a:t>
            </a:r>
            <a:endParaRPr/>
          </a:p>
          <a:p>
            <a:pPr indent="-342900" lvl="0" marL="611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Payments on account of 'current repairs' must be understood in contra-distinction to payments for 'addition' or 'improvement</a:t>
            </a:r>
            <a:endParaRPr/>
          </a:p>
          <a:p>
            <a:pPr indent="0" lvl="0" marL="0" rtl="0" algn="just">
              <a:lnSpc>
                <a:spcPct val="150000"/>
              </a:lnSpc>
              <a:spcBef>
                <a:spcPts val="1000"/>
              </a:spcBef>
              <a:spcAft>
                <a:spcPts val="0"/>
              </a:spcAft>
              <a:buClr>
                <a:schemeClr val="dk1"/>
              </a:buClr>
              <a:buSzPts val="2400"/>
              <a:buNone/>
            </a:pPr>
            <a:r>
              <a:t/>
            </a:r>
            <a:endParaRPr>
              <a:latin typeface="Times New Roman"/>
              <a:ea typeface="Times New Roman"/>
              <a:cs typeface="Times New Roman"/>
              <a:sym typeface="Times New Roman"/>
            </a:endParaRPr>
          </a:p>
        </p:txBody>
      </p:sp>
      <p:cxnSp>
        <p:nvCxnSpPr>
          <p:cNvPr id="201" name="Google Shape;201;p27"/>
          <p:cNvCxnSpPr/>
          <p:nvPr/>
        </p:nvCxnSpPr>
        <p:spPr>
          <a:xfrm>
            <a:off x="638629" y="628877"/>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02" name="Google Shape;202;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6" name="Shape 206"/>
        <p:cNvGrpSpPr/>
        <p:nvPr/>
      </p:nvGrpSpPr>
      <p:grpSpPr>
        <a:xfrm>
          <a:off x="0" y="0"/>
          <a:ext cx="0" cy="0"/>
          <a:chOff x="0" y="0"/>
          <a:chExt cx="0" cy="0"/>
        </a:xfrm>
      </p:grpSpPr>
      <p:sp>
        <p:nvSpPr>
          <p:cNvPr id="207" name="Google Shape;207;p28"/>
          <p:cNvSpPr txBox="1"/>
          <p:nvPr>
            <p:ph type="ctrTitle"/>
          </p:nvPr>
        </p:nvSpPr>
        <p:spPr>
          <a:xfrm>
            <a:off x="442912" y="0"/>
            <a:ext cx="11212059"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30 - Rent, Rates, Taxes, Repairs and Insurance for Building</a:t>
            </a:r>
            <a:endParaRPr b="1" sz="2800">
              <a:solidFill>
                <a:srgbClr val="C55A11"/>
              </a:solidFill>
              <a:latin typeface="Book Antiqua"/>
              <a:ea typeface="Book Antiqua"/>
              <a:cs typeface="Book Antiqua"/>
              <a:sym typeface="Book Antiqua"/>
            </a:endParaRPr>
          </a:p>
        </p:txBody>
      </p:sp>
      <p:sp>
        <p:nvSpPr>
          <p:cNvPr id="208" name="Google Shape;208;p28"/>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200"/>
              <a:buNone/>
            </a:pPr>
            <a:r>
              <a:rPr b="1" lang="en-IN" sz="2200">
                <a:latin typeface="Book Antiqua"/>
                <a:ea typeface="Book Antiqua"/>
                <a:cs typeface="Book Antiqua"/>
                <a:sym typeface="Book Antiqua"/>
              </a:rPr>
              <a:t>ISSUES</a:t>
            </a:r>
            <a:endParaRPr/>
          </a:p>
          <a:p>
            <a:pPr indent="-342900" lvl="0" marL="342900" rtl="0" algn="just">
              <a:lnSpc>
                <a:spcPct val="114000"/>
              </a:lnSpc>
              <a:spcBef>
                <a:spcPts val="1000"/>
              </a:spcBef>
              <a:spcAft>
                <a:spcPts val="0"/>
              </a:spcAft>
              <a:buClr>
                <a:schemeClr val="dk1"/>
              </a:buClr>
              <a:buSzPts val="2000"/>
              <a:buFont typeface="Noto Sans Symbols"/>
              <a:buChar char="⮚"/>
            </a:pPr>
            <a:r>
              <a:rPr b="1" lang="en-IN" sz="2000">
                <a:latin typeface="Book Antiqua"/>
                <a:ea typeface="Book Antiqua"/>
                <a:cs typeface="Book Antiqua"/>
                <a:sym typeface="Book Antiqua"/>
              </a:rPr>
              <a:t>Repair of the premises taken on lease so as to make them fit for business activity - Expenditure revenue in nature</a:t>
            </a:r>
            <a:endParaRPr sz="2000">
              <a:latin typeface="Book Antiqua"/>
              <a:ea typeface="Book Antiqua"/>
              <a:cs typeface="Book Antiqua"/>
              <a:sym typeface="Book Antiqua"/>
            </a:endParaRPr>
          </a:p>
          <a:p>
            <a:pPr indent="0" lvl="0" marL="357188" rtl="0" algn="just">
              <a:lnSpc>
                <a:spcPct val="114000"/>
              </a:lnSpc>
              <a:spcBef>
                <a:spcPts val="1000"/>
              </a:spcBef>
              <a:spcAft>
                <a:spcPts val="0"/>
              </a:spcAft>
              <a:buClr>
                <a:schemeClr val="dk1"/>
              </a:buClr>
              <a:buSzPts val="2000"/>
              <a:buNone/>
            </a:pPr>
            <a:r>
              <a:rPr lang="en-IN" sz="2000">
                <a:latin typeface="Book Antiqua"/>
                <a:ea typeface="Book Antiqua"/>
                <a:cs typeface="Book Antiqua"/>
                <a:sym typeface="Book Antiqua"/>
              </a:rPr>
              <a:t>This expenditure had not been incurred either by way of demolition of old structure or construction of a new building - Repair as per Section 30(a)(i) </a:t>
            </a:r>
            <a:endParaRPr/>
          </a:p>
          <a:p>
            <a:pPr indent="194309" lvl="0" marL="457200" rtl="0" algn="just">
              <a:lnSpc>
                <a:spcPct val="150000"/>
              </a:lnSpc>
              <a:spcBef>
                <a:spcPts val="1000"/>
              </a:spcBef>
              <a:spcAft>
                <a:spcPts val="0"/>
              </a:spcAft>
              <a:buClr>
                <a:schemeClr val="dk1"/>
              </a:buClr>
              <a:buSzPts val="2000"/>
              <a:buNone/>
            </a:pPr>
            <a:r>
              <a:rPr b="1" lang="en-IN" sz="2000">
                <a:latin typeface="Book Antiqua"/>
                <a:ea typeface="Book Antiqua"/>
                <a:cs typeface="Book Antiqua"/>
                <a:sym typeface="Book Antiqua"/>
              </a:rPr>
              <a:t>-</a:t>
            </a:r>
            <a:r>
              <a:rPr lang="en-IN" sz="2000">
                <a:latin typeface="Book Antiqua"/>
                <a:ea typeface="Book Antiqua"/>
                <a:cs typeface="Book Antiqua"/>
                <a:sym typeface="Book Antiqua"/>
              </a:rPr>
              <a:t> </a:t>
            </a:r>
            <a:r>
              <a:rPr b="1" i="1" lang="en-IN" sz="2000">
                <a:latin typeface="Book Antiqua"/>
                <a:ea typeface="Book Antiqua"/>
                <a:cs typeface="Book Antiqua"/>
                <a:sym typeface="Book Antiqua"/>
              </a:rPr>
              <a:t>CIT vs. U G Hospitals Pvt. Ltd., 386 ITR 520 ( P&amp;H)</a:t>
            </a:r>
            <a:endParaRPr sz="2000">
              <a:latin typeface="Book Antiqua"/>
              <a:ea typeface="Book Antiqua"/>
              <a:cs typeface="Book Antiqua"/>
              <a:sym typeface="Book Antiqua"/>
            </a:endParaRPr>
          </a:p>
          <a:p>
            <a:pPr indent="-342900" lvl="0" marL="357188" rtl="0" algn="just">
              <a:lnSpc>
                <a:spcPct val="114000"/>
              </a:lnSpc>
              <a:spcBef>
                <a:spcPts val="1000"/>
              </a:spcBef>
              <a:spcAft>
                <a:spcPts val="0"/>
              </a:spcAft>
              <a:buClr>
                <a:schemeClr val="dk1"/>
              </a:buClr>
              <a:buSzPts val="2000"/>
              <a:buFont typeface="Noto Sans Symbols"/>
              <a:buChar char="⮚"/>
            </a:pPr>
            <a:r>
              <a:rPr b="1" lang="en-IN" sz="2000">
                <a:latin typeface="Book Antiqua"/>
                <a:ea typeface="Book Antiqua"/>
                <a:cs typeface="Book Antiqua"/>
                <a:sym typeface="Book Antiqua"/>
              </a:rPr>
              <a:t>Expenditure on replacing entire flooring of office and factory premises - Not deductible</a:t>
            </a:r>
            <a:endParaRPr sz="2000">
              <a:latin typeface="Book Antiqua"/>
              <a:ea typeface="Book Antiqua"/>
              <a:cs typeface="Book Antiqua"/>
              <a:sym typeface="Book Antiqua"/>
            </a:endParaRPr>
          </a:p>
          <a:p>
            <a:pPr indent="0" lvl="0" marL="357188" rtl="0" algn="just">
              <a:lnSpc>
                <a:spcPct val="114000"/>
              </a:lnSpc>
              <a:spcBef>
                <a:spcPts val="1000"/>
              </a:spcBef>
              <a:spcAft>
                <a:spcPts val="0"/>
              </a:spcAft>
              <a:buClr>
                <a:schemeClr val="dk1"/>
              </a:buClr>
              <a:buSzPts val="2000"/>
              <a:buNone/>
            </a:pPr>
            <a:r>
              <a:rPr lang="en-IN" sz="2000">
                <a:latin typeface="Book Antiqua"/>
                <a:ea typeface="Book Antiqua"/>
                <a:cs typeface="Book Antiqua"/>
                <a:sym typeface="Book Antiqua"/>
              </a:rPr>
              <a:t>The expenditure should be in the nature of preserving or maintaining the existing asset and not for bringing a new asset into existence or obtaining a new advantage. The said expenditure was not necessary for maintaining or preserving the building but was done with the view to make distinct improvement and upgrade the appearance and ambience</a:t>
            </a:r>
            <a:endParaRPr/>
          </a:p>
          <a:p>
            <a:pPr indent="-257175" lvl="0" marL="800100" rtl="0" algn="just">
              <a:lnSpc>
                <a:spcPct val="150000"/>
              </a:lnSpc>
              <a:spcBef>
                <a:spcPts val="1000"/>
              </a:spcBef>
              <a:spcAft>
                <a:spcPts val="0"/>
              </a:spcAft>
              <a:buClr>
                <a:schemeClr val="dk1"/>
              </a:buClr>
              <a:buSzPts val="2000"/>
              <a:buFont typeface="Times New Roman"/>
              <a:buChar char="-"/>
            </a:pPr>
            <a:r>
              <a:rPr b="1" i="1" lang="en-IN" sz="2000">
                <a:latin typeface="Book Antiqua"/>
                <a:ea typeface="Book Antiqua"/>
                <a:cs typeface="Book Antiqua"/>
                <a:sym typeface="Book Antiqua"/>
              </a:rPr>
              <a:t>Surinder Madan vs. ACIT, 364 ITR 461 (Del HC)</a:t>
            </a:r>
            <a:endParaRPr sz="2000">
              <a:latin typeface="Book Antiqua"/>
              <a:ea typeface="Book Antiqua"/>
              <a:cs typeface="Book Antiqua"/>
              <a:sym typeface="Book Antiqua"/>
            </a:endParaRPr>
          </a:p>
          <a:p>
            <a:pPr indent="0" lvl="0" marL="0" rtl="0" algn="just">
              <a:lnSpc>
                <a:spcPct val="150000"/>
              </a:lnSpc>
              <a:spcBef>
                <a:spcPts val="2000"/>
              </a:spcBef>
              <a:spcAft>
                <a:spcPts val="0"/>
              </a:spcAft>
              <a:buClr>
                <a:schemeClr val="dk1"/>
              </a:buClr>
              <a:buSzPts val="2400"/>
              <a:buNone/>
            </a:pPr>
            <a:r>
              <a:t/>
            </a:r>
            <a:endParaRPr>
              <a:latin typeface="Times New Roman"/>
              <a:ea typeface="Times New Roman"/>
              <a:cs typeface="Times New Roman"/>
              <a:sym typeface="Times New Roman"/>
            </a:endParaRPr>
          </a:p>
        </p:txBody>
      </p:sp>
      <p:cxnSp>
        <p:nvCxnSpPr>
          <p:cNvPr id="209" name="Google Shape;209;p28"/>
          <p:cNvCxnSpPr/>
          <p:nvPr/>
        </p:nvCxnSpPr>
        <p:spPr>
          <a:xfrm>
            <a:off x="638629" y="628877"/>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10" name="Google Shape;21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14" name="Shape 214"/>
        <p:cNvGrpSpPr/>
        <p:nvPr/>
      </p:nvGrpSpPr>
      <p:grpSpPr>
        <a:xfrm>
          <a:off x="0" y="0"/>
          <a:ext cx="0" cy="0"/>
          <a:chOff x="0" y="0"/>
          <a:chExt cx="0" cy="0"/>
        </a:xfrm>
      </p:grpSpPr>
      <p:sp>
        <p:nvSpPr>
          <p:cNvPr id="215" name="Google Shape;215;p29"/>
          <p:cNvSpPr txBox="1"/>
          <p:nvPr>
            <p:ph type="ctrTitle"/>
          </p:nvPr>
        </p:nvSpPr>
        <p:spPr>
          <a:xfrm>
            <a:off x="428625" y="0"/>
            <a:ext cx="11226347"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Section 30 - Rent, Rates, Taxes, Repairs and Insurance for Building - Issues</a:t>
            </a:r>
            <a:endParaRPr b="1" sz="2520">
              <a:solidFill>
                <a:srgbClr val="C55A11"/>
              </a:solidFill>
              <a:latin typeface="Book Antiqua"/>
              <a:ea typeface="Book Antiqua"/>
              <a:cs typeface="Book Antiqua"/>
              <a:sym typeface="Book Antiqua"/>
            </a:endParaRPr>
          </a:p>
        </p:txBody>
      </p:sp>
      <p:sp>
        <p:nvSpPr>
          <p:cNvPr id="216" name="Google Shape;216;p29"/>
          <p:cNvSpPr txBox="1"/>
          <p:nvPr>
            <p:ph idx="1" type="subTitle"/>
          </p:nvPr>
        </p:nvSpPr>
        <p:spPr>
          <a:xfrm>
            <a:off x="428625" y="682851"/>
            <a:ext cx="11226347"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200"/>
              <a:buFont typeface="Noto Sans Symbols"/>
              <a:buChar char="⮚"/>
            </a:pPr>
            <a:r>
              <a:rPr lang="en-IN" sz="2200">
                <a:latin typeface="Book Antiqua"/>
                <a:ea typeface="Book Antiqua"/>
                <a:cs typeface="Book Antiqua"/>
                <a:sym typeface="Book Antiqua"/>
              </a:rPr>
              <a:t>Sums paid on account of land revenue, local rates or municipal taxes ;</a:t>
            </a:r>
            <a:endParaRPr/>
          </a:p>
          <a:p>
            <a:pPr indent="-271463" lvl="0" marL="628650" rtl="0" algn="just">
              <a:lnSpc>
                <a:spcPct val="150000"/>
              </a:lnSpc>
              <a:spcBef>
                <a:spcPts val="2400"/>
              </a:spcBef>
              <a:spcAft>
                <a:spcPts val="0"/>
              </a:spcAft>
              <a:buClr>
                <a:schemeClr val="dk1"/>
              </a:buClr>
              <a:buSzPts val="2200"/>
              <a:buFont typeface="Noto Sans Symbols"/>
              <a:buChar char="▪"/>
            </a:pPr>
            <a:r>
              <a:rPr lang="en-IN" sz="2200">
                <a:latin typeface="Book Antiqua"/>
                <a:ea typeface="Book Antiqua"/>
                <a:cs typeface="Book Antiqua"/>
                <a:sym typeface="Book Antiqua"/>
              </a:rPr>
              <a:t>Deduction on Taxes paid are subject to Section 43B. Section 43B provides that deduction shall be allowed only if such sum is actually paid on or before the due date of furnishing return.</a:t>
            </a:r>
            <a:endParaRPr/>
          </a:p>
          <a:p>
            <a:pPr indent="-361950" lvl="0" marL="361950" rtl="0" algn="just">
              <a:lnSpc>
                <a:spcPct val="150000"/>
              </a:lnSpc>
              <a:spcBef>
                <a:spcPts val="2400"/>
              </a:spcBef>
              <a:spcAft>
                <a:spcPts val="0"/>
              </a:spcAft>
              <a:buClr>
                <a:schemeClr val="dk1"/>
              </a:buClr>
              <a:buSzPts val="2200"/>
              <a:buFont typeface="Noto Sans Symbols"/>
              <a:buChar char="⮚"/>
            </a:pPr>
            <a:r>
              <a:rPr lang="en-IN" sz="2200">
                <a:latin typeface="Book Antiqua"/>
                <a:ea typeface="Book Antiqua"/>
                <a:cs typeface="Book Antiqua"/>
                <a:sym typeface="Book Antiqua"/>
              </a:rPr>
              <a:t>The amount of any premium paid in respect of insurance against risk of damage or   destruction of the premises.</a:t>
            </a:r>
            <a:endParaRPr/>
          </a:p>
          <a:p>
            <a:pPr indent="-257175" lvl="0" marL="714375" rtl="0" algn="just">
              <a:lnSpc>
                <a:spcPct val="150000"/>
              </a:lnSpc>
              <a:spcBef>
                <a:spcPts val="2400"/>
              </a:spcBef>
              <a:spcAft>
                <a:spcPts val="0"/>
              </a:spcAft>
              <a:buClr>
                <a:schemeClr val="dk1"/>
              </a:buClr>
              <a:buSzPts val="2200"/>
              <a:buFont typeface="Noto Sans Symbols"/>
              <a:buChar char="▪"/>
            </a:pPr>
            <a:r>
              <a:rPr lang="en-IN" sz="2200">
                <a:latin typeface="Book Antiqua"/>
                <a:ea typeface="Book Antiqua"/>
                <a:cs typeface="Book Antiqua"/>
                <a:sym typeface="Book Antiqua"/>
              </a:rPr>
              <a:t>A deduction in respect of premium is admissible only when it has been paid; if it has merely been set apart no deduction is permissible</a:t>
            </a:r>
            <a:endParaRPr/>
          </a:p>
          <a:p>
            <a:pPr indent="0" lvl="0" marL="0" rtl="0" algn="just">
              <a:lnSpc>
                <a:spcPct val="100000"/>
              </a:lnSpc>
              <a:spcBef>
                <a:spcPts val="22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217" name="Google Shape;217;p29"/>
          <p:cNvCxnSpPr/>
          <p:nvPr/>
        </p:nvCxnSpPr>
        <p:spPr>
          <a:xfrm>
            <a:off x="538617" y="682851"/>
            <a:ext cx="10815183" cy="0"/>
          </a:xfrm>
          <a:prstGeom prst="straightConnector1">
            <a:avLst/>
          </a:prstGeom>
          <a:noFill/>
          <a:ln cap="flat" cmpd="sng" w="19050">
            <a:solidFill>
              <a:schemeClr val="accent5"/>
            </a:solidFill>
            <a:prstDash val="solid"/>
            <a:miter lim="800000"/>
            <a:headEnd len="sm" w="sm" type="none"/>
            <a:tailEnd len="sm" w="sm" type="none"/>
          </a:ln>
        </p:spPr>
      </p:cxnSp>
      <p:sp>
        <p:nvSpPr>
          <p:cNvPr id="218" name="Google Shape;218;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2" name="Shape 222"/>
        <p:cNvGrpSpPr/>
        <p:nvPr/>
      </p:nvGrpSpPr>
      <p:grpSpPr>
        <a:xfrm>
          <a:off x="0" y="0"/>
          <a:ext cx="0" cy="0"/>
          <a:chOff x="0" y="0"/>
          <a:chExt cx="0" cy="0"/>
        </a:xfrm>
      </p:grpSpPr>
      <p:sp>
        <p:nvSpPr>
          <p:cNvPr id="223" name="Google Shape;223;p30"/>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a:t>
            </a:r>
            <a:r>
              <a:rPr b="1" lang="en-IN" sz="2610">
                <a:solidFill>
                  <a:srgbClr val="C55A11"/>
                </a:solidFill>
                <a:latin typeface="Book Antiqua"/>
                <a:ea typeface="Book Antiqua"/>
                <a:cs typeface="Book Antiqua"/>
                <a:sym typeface="Book Antiqua"/>
              </a:rPr>
              <a:t>Section 31 - Repairs and insurance of machinery, plant and furniture</a:t>
            </a:r>
            <a:endParaRPr b="1" sz="2610">
              <a:solidFill>
                <a:srgbClr val="C55A11"/>
              </a:solidFill>
              <a:latin typeface="Book Antiqua"/>
              <a:ea typeface="Book Antiqua"/>
              <a:cs typeface="Book Antiqua"/>
              <a:sym typeface="Book Antiqua"/>
            </a:endParaRPr>
          </a:p>
        </p:txBody>
      </p:sp>
      <p:sp>
        <p:nvSpPr>
          <p:cNvPr id="224" name="Google Shape;224;p30"/>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100"/>
              <a:buFont typeface="Noto Sans Symbols"/>
              <a:buChar char="⮚"/>
            </a:pPr>
            <a:r>
              <a:rPr lang="en-IN" sz="2100">
                <a:latin typeface="Book Antiqua"/>
                <a:ea typeface="Book Antiqua"/>
                <a:cs typeface="Book Antiqua"/>
                <a:sym typeface="Book Antiqua"/>
              </a:rPr>
              <a:t>In respect of repairs and insurance of machinery, plant or furniture </a:t>
            </a:r>
            <a:r>
              <a:rPr i="1" lang="en-IN" sz="2100" u="sng">
                <a:latin typeface="Book Antiqua"/>
                <a:ea typeface="Book Antiqua"/>
                <a:cs typeface="Book Antiqua"/>
                <a:sym typeface="Book Antiqua"/>
              </a:rPr>
              <a:t>used for the purposes of the business or profession</a:t>
            </a:r>
            <a:r>
              <a:rPr lang="en-IN" sz="2100">
                <a:latin typeface="Book Antiqua"/>
                <a:ea typeface="Book Antiqua"/>
                <a:cs typeface="Book Antiqua"/>
                <a:sym typeface="Book Antiqua"/>
              </a:rPr>
              <a:t>, the following deductions shall be allowed —</a:t>
            </a:r>
            <a:endParaRPr/>
          </a:p>
          <a:p>
            <a:pPr indent="-361950" lvl="0" marL="803275"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  (i) the amount paid on account of current repairs thereto ;</a:t>
            </a:r>
            <a:endParaRPr/>
          </a:p>
          <a:p>
            <a:pPr indent="-630238" lvl="0" marL="1071563"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 (ii) the amount of any premium paid in respect of insurance against risk of damage or destruction thereof</a:t>
            </a:r>
            <a:endParaRPr/>
          </a:p>
          <a:p>
            <a:pPr indent="-342900" lvl="0" marL="342900" rtl="0" algn="just">
              <a:lnSpc>
                <a:spcPct val="150000"/>
              </a:lnSpc>
              <a:spcBef>
                <a:spcPts val="1000"/>
              </a:spcBef>
              <a:spcAft>
                <a:spcPts val="0"/>
              </a:spcAft>
              <a:buClr>
                <a:schemeClr val="dk1"/>
              </a:buClr>
              <a:buSzPts val="2100"/>
              <a:buFont typeface="Noto Sans Symbols"/>
              <a:buChar char="⮚"/>
            </a:pPr>
            <a:r>
              <a:rPr b="1" lang="en-IN" sz="2100">
                <a:latin typeface="Book Antiqua"/>
                <a:ea typeface="Book Antiqua"/>
                <a:cs typeface="Book Antiqua"/>
                <a:sym typeface="Book Antiqua"/>
              </a:rPr>
              <a:t>Whether heart of a human being was to be considered as a plant </a:t>
            </a:r>
            <a:r>
              <a:rPr lang="en-IN" sz="2100">
                <a:latin typeface="Book Antiqua"/>
                <a:ea typeface="Book Antiqua"/>
                <a:cs typeface="Book Antiqua"/>
                <a:sym typeface="Book Antiqua"/>
              </a:rPr>
              <a:t>- Even if one were to give the widest meaning to the word 'plant' in section 31, the assessee's claim would still not fall within the definition of the word 'plant'. It cannot be said that the assessee who is a lawyer would have used his heart as a tool for his professional activity – Deduction not allowed  </a:t>
            </a:r>
            <a:endParaRPr sz="210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	- </a:t>
            </a:r>
            <a:r>
              <a:rPr b="1" i="1" lang="en-IN" sz="2100">
                <a:latin typeface="Book Antiqua"/>
                <a:ea typeface="Book Antiqua"/>
                <a:cs typeface="Book Antiqua"/>
                <a:sym typeface="Book Antiqua"/>
              </a:rPr>
              <a:t>Shanti Bhushan vs. CIT, 336 ITR 26 (Delhi HC)</a:t>
            </a:r>
            <a:r>
              <a:rPr lang="en-IN" sz="2200">
                <a:latin typeface="Book Antiqua"/>
                <a:ea typeface="Book Antiqua"/>
                <a:cs typeface="Book Antiqua"/>
                <a:sym typeface="Book Antiqua"/>
              </a:rPr>
              <a:t> </a:t>
            </a:r>
            <a:endParaRPr/>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225" name="Google Shape;225;p30"/>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26" name="Google Shape;22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0" name="Shape 230"/>
        <p:cNvGrpSpPr/>
        <p:nvPr/>
      </p:nvGrpSpPr>
      <p:grpSpPr>
        <a:xfrm>
          <a:off x="0" y="0"/>
          <a:ext cx="0" cy="0"/>
          <a:chOff x="0" y="0"/>
          <a:chExt cx="0" cy="0"/>
        </a:xfrm>
      </p:grpSpPr>
      <p:sp>
        <p:nvSpPr>
          <p:cNvPr id="231" name="Google Shape;231;p31"/>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a:t>
            </a:r>
            <a:r>
              <a:rPr b="1" lang="en-IN" sz="2610">
                <a:solidFill>
                  <a:srgbClr val="C55A11"/>
                </a:solidFill>
                <a:latin typeface="Book Antiqua"/>
                <a:ea typeface="Book Antiqua"/>
                <a:cs typeface="Book Antiqua"/>
                <a:sym typeface="Book Antiqua"/>
              </a:rPr>
              <a:t>Section 31 - Repairs and insurance of machinery, plant and furniture</a:t>
            </a:r>
            <a:endParaRPr b="1" sz="2610">
              <a:solidFill>
                <a:srgbClr val="C55A11"/>
              </a:solidFill>
              <a:latin typeface="Book Antiqua"/>
              <a:ea typeface="Book Antiqua"/>
              <a:cs typeface="Book Antiqua"/>
              <a:sym typeface="Book Antiqua"/>
            </a:endParaRPr>
          </a:p>
        </p:txBody>
      </p:sp>
      <p:sp>
        <p:nvSpPr>
          <p:cNvPr id="232" name="Google Shape;232;p31"/>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14000"/>
              </a:lnSpc>
              <a:spcBef>
                <a:spcPts val="0"/>
              </a:spcBef>
              <a:spcAft>
                <a:spcPts val="0"/>
              </a:spcAft>
              <a:buClr>
                <a:schemeClr val="dk1"/>
              </a:buClr>
              <a:buSzPts val="2100"/>
              <a:buFont typeface="Noto Sans Symbols"/>
              <a:buChar char="⮚"/>
            </a:pPr>
            <a:r>
              <a:rPr b="1" lang="en-IN" sz="2100">
                <a:latin typeface="Book Antiqua"/>
                <a:ea typeface="Book Antiqua"/>
                <a:cs typeface="Book Antiqua"/>
                <a:sym typeface="Book Antiqua"/>
              </a:rPr>
              <a:t>Conditions precedent for claiming deduction under Section 30 and Section 31</a:t>
            </a:r>
            <a:endParaRPr/>
          </a:p>
          <a:p>
            <a:pPr indent="-457200" lvl="0" marL="898525" rtl="0" algn="just">
              <a:lnSpc>
                <a:spcPct val="114000"/>
              </a:lnSpc>
              <a:spcBef>
                <a:spcPts val="1000"/>
              </a:spcBef>
              <a:spcAft>
                <a:spcPts val="0"/>
              </a:spcAft>
              <a:buClr>
                <a:schemeClr val="dk1"/>
              </a:buClr>
              <a:buSzPts val="2100"/>
              <a:buNone/>
            </a:pPr>
            <a:r>
              <a:rPr lang="en-IN" sz="2100">
                <a:latin typeface="Book Antiqua"/>
                <a:ea typeface="Book Antiqua"/>
                <a:cs typeface="Book Antiqua"/>
                <a:sym typeface="Book Antiqua"/>
              </a:rPr>
              <a:t>1)	No capital expenditure to be included  - Expenditure should not result in acquisition of new asset</a:t>
            </a:r>
            <a:endParaRPr/>
          </a:p>
          <a:p>
            <a:pPr indent="-457200" lvl="0" marL="898525" rtl="0" algn="just">
              <a:lnSpc>
                <a:spcPct val="114000"/>
              </a:lnSpc>
              <a:spcBef>
                <a:spcPts val="1000"/>
              </a:spcBef>
              <a:spcAft>
                <a:spcPts val="0"/>
              </a:spcAft>
              <a:buClr>
                <a:schemeClr val="dk1"/>
              </a:buClr>
              <a:buSzPts val="2100"/>
              <a:buAutoNum type="arabicParenR" startAt="2"/>
            </a:pPr>
            <a:r>
              <a:rPr lang="en-IN" sz="2100">
                <a:latin typeface="Book Antiqua"/>
                <a:ea typeface="Book Antiqua"/>
                <a:cs typeface="Book Antiqua"/>
                <a:sym typeface="Book Antiqua"/>
              </a:rPr>
              <a:t>Quantum of expenditure irrelevant – In deciding whether a particular expenditure can be considered “current repairs”, the quantum of expenses is not relevant. </a:t>
            </a:r>
            <a:endParaRPr sz="2100">
              <a:latin typeface="Book Antiqua"/>
              <a:ea typeface="Book Antiqua"/>
              <a:cs typeface="Book Antiqua"/>
              <a:sym typeface="Book Antiqua"/>
            </a:endParaRPr>
          </a:p>
          <a:p>
            <a:pPr indent="0" lvl="0" marL="441325" rtl="0" algn="just">
              <a:lnSpc>
                <a:spcPct val="114000"/>
              </a:lnSpc>
              <a:spcBef>
                <a:spcPts val="1000"/>
              </a:spcBef>
              <a:spcAft>
                <a:spcPts val="0"/>
              </a:spcAft>
              <a:buClr>
                <a:schemeClr val="dk1"/>
              </a:buClr>
              <a:buSzPts val="2100"/>
              <a:buNone/>
            </a:pPr>
            <a:r>
              <a:rPr lang="en-IN" sz="2100">
                <a:latin typeface="Book Antiqua"/>
                <a:ea typeface="Book Antiqua"/>
                <a:cs typeface="Book Antiqua"/>
                <a:sym typeface="Book Antiqua"/>
              </a:rPr>
              <a:t>	– </a:t>
            </a:r>
            <a:r>
              <a:rPr b="1" i="1" lang="en-IN" sz="2100">
                <a:latin typeface="Book Antiqua"/>
                <a:ea typeface="Book Antiqua"/>
                <a:cs typeface="Book Antiqua"/>
                <a:sym typeface="Book Antiqua"/>
              </a:rPr>
              <a:t>CIT vs. Neemar Ram Badlu Ram, 122 ITR 168 (Allahabad HC)</a:t>
            </a:r>
            <a:endParaRPr/>
          </a:p>
          <a:p>
            <a:pPr indent="0" lvl="0" marL="441325" rtl="0" algn="just">
              <a:lnSpc>
                <a:spcPct val="50000"/>
              </a:lnSpc>
              <a:spcBef>
                <a:spcPts val="1000"/>
              </a:spcBef>
              <a:spcAft>
                <a:spcPts val="0"/>
              </a:spcAft>
              <a:buClr>
                <a:schemeClr val="dk1"/>
              </a:buClr>
              <a:buSzPts val="2100"/>
              <a:buNone/>
            </a:pPr>
            <a:r>
              <a:t/>
            </a:r>
            <a:endParaRPr b="1" sz="2100">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100"/>
              <a:buFont typeface="Noto Sans Symbols"/>
              <a:buChar char="⮚"/>
            </a:pPr>
            <a:r>
              <a:rPr b="1" lang="en-IN" sz="2100">
                <a:latin typeface="Book Antiqua"/>
                <a:ea typeface="Book Antiqua"/>
                <a:cs typeface="Book Antiqua"/>
                <a:sym typeface="Book Antiqua"/>
              </a:rPr>
              <a:t>Repairs under Section 37 </a:t>
            </a:r>
            <a:r>
              <a:rPr lang="en-IN" sz="2100">
                <a:latin typeface="Book Antiqua"/>
                <a:ea typeface="Book Antiqua"/>
                <a:cs typeface="Book Antiqua"/>
                <a:sym typeface="Book Antiqua"/>
              </a:rPr>
              <a:t>– While deduction in respect of current repairs is provided for by in sections 30 and 31, where expenditure is not of that category but still on repairs and revenue in nature, it would be covered by section 37. </a:t>
            </a:r>
            <a:endParaRPr sz="2100">
              <a:latin typeface="Book Antiqua"/>
              <a:ea typeface="Book Antiqua"/>
              <a:cs typeface="Book Antiqua"/>
              <a:sym typeface="Book Antiqua"/>
            </a:endParaRPr>
          </a:p>
          <a:p>
            <a:pPr indent="0" lvl="0" marL="441325" rtl="0" algn="just">
              <a:lnSpc>
                <a:spcPct val="114000"/>
              </a:lnSpc>
              <a:spcBef>
                <a:spcPts val="1000"/>
              </a:spcBef>
              <a:spcAft>
                <a:spcPts val="0"/>
              </a:spcAft>
              <a:buClr>
                <a:schemeClr val="dk1"/>
              </a:buClr>
              <a:buSzPts val="2100"/>
              <a:buNone/>
            </a:pPr>
            <a:r>
              <a:rPr lang="en-IN" sz="2100">
                <a:latin typeface="Book Antiqua"/>
                <a:ea typeface="Book Antiqua"/>
                <a:cs typeface="Book Antiqua"/>
                <a:sym typeface="Book Antiqua"/>
              </a:rPr>
              <a:t>If on facts found, an expenditure in its true character and nature is business expenditure it can be allowed under section 37 even though it may have been originally claimed under section 31 – </a:t>
            </a:r>
            <a:r>
              <a:rPr b="1" i="1" lang="en-IN" sz="2100">
                <a:latin typeface="Book Antiqua"/>
                <a:ea typeface="Book Antiqua"/>
                <a:cs typeface="Book Antiqua"/>
                <a:sym typeface="Book Antiqua"/>
              </a:rPr>
              <a:t>ITAT vs. B. Hill &amp; Co. (P.) Ltd., 142 ITR 185 (Allahabad HC)</a:t>
            </a:r>
            <a:endParaRPr/>
          </a:p>
          <a:p>
            <a:pPr indent="0" lvl="0" marL="0" rtl="0" algn="just">
              <a:lnSpc>
                <a:spcPct val="114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233" name="Google Shape;233;p31"/>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34" name="Google Shape;234;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4" name="Shape 94"/>
        <p:cNvGrpSpPr/>
        <p:nvPr/>
      </p:nvGrpSpPr>
      <p:grpSpPr>
        <a:xfrm>
          <a:off x="0" y="0"/>
          <a:ext cx="0" cy="0"/>
          <a:chOff x="0" y="0"/>
          <a:chExt cx="0" cy="0"/>
        </a:xfrm>
      </p:grpSpPr>
      <p:sp>
        <p:nvSpPr>
          <p:cNvPr id="95" name="Google Shape;95;p14"/>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just">
              <a:lnSpc>
                <a:spcPct val="10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Topics</a:t>
            </a:r>
            <a:r>
              <a:rPr b="1" lang="en-IN" sz="2800">
                <a:latin typeface="Times New Roman"/>
                <a:ea typeface="Times New Roman"/>
                <a:cs typeface="Times New Roman"/>
                <a:sym typeface="Times New Roman"/>
              </a:rPr>
              <a:t> </a:t>
            </a:r>
            <a:r>
              <a:rPr b="1" lang="en-IN" sz="2800">
                <a:solidFill>
                  <a:srgbClr val="C55A11"/>
                </a:solidFill>
                <a:latin typeface="Book Antiqua"/>
                <a:ea typeface="Book Antiqua"/>
                <a:cs typeface="Book Antiqua"/>
                <a:sym typeface="Book Antiqua"/>
              </a:rPr>
              <a:t>Covered</a:t>
            </a:r>
            <a:endParaRPr/>
          </a:p>
        </p:txBody>
      </p:sp>
      <p:sp>
        <p:nvSpPr>
          <p:cNvPr id="96" name="Google Shape;96;p14"/>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Business Expenditure - Meaning </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Business loss vis a vis Business Expenditure</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Capital Expenditure and Revenue Expenditure</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Section 30 - Rent, Rates, Taxes, Repairs and Insurance for Buildings</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Section 31 - Repairs and insurance of machinery, plant and furniture</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Section 32 – Depreciation</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Section 35 – Expenditure on scientific research </a:t>
            </a:r>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Section 35AD - Option for availing deduction for specified businesses</a:t>
            </a:r>
            <a:endParaRPr sz="2500">
              <a:latin typeface="Book Antiqua"/>
              <a:ea typeface="Book Antiqua"/>
              <a:cs typeface="Book Antiqua"/>
              <a:sym typeface="Book Antiqua"/>
            </a:endParaRPr>
          </a:p>
          <a:p>
            <a:pPr indent="-540000" lvl="0" marL="540000" rtl="0" algn="just">
              <a:lnSpc>
                <a:spcPct val="150000"/>
              </a:lnSpc>
              <a:spcBef>
                <a:spcPts val="0"/>
              </a:spcBef>
              <a:spcAft>
                <a:spcPts val="0"/>
              </a:spcAft>
              <a:buClr>
                <a:schemeClr val="dk1"/>
              </a:buClr>
              <a:buSzPts val="2500"/>
              <a:buFont typeface="Calibri"/>
              <a:buAutoNum type="arabicPeriod"/>
            </a:pPr>
            <a:r>
              <a:rPr lang="en-IN" sz="2500">
                <a:latin typeface="Book Antiqua"/>
                <a:ea typeface="Book Antiqua"/>
                <a:cs typeface="Book Antiqua"/>
                <a:sym typeface="Book Antiqua"/>
              </a:rPr>
              <a:t>Section 35D - Amortisation of Preliminary Expenses</a:t>
            </a:r>
            <a:endParaRPr/>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97" name="Google Shape;97;p14"/>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98" name="Google Shape;9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8" name="Shape 238"/>
        <p:cNvGrpSpPr/>
        <p:nvPr/>
      </p:nvGrpSpPr>
      <p:grpSpPr>
        <a:xfrm>
          <a:off x="0" y="0"/>
          <a:ext cx="0" cy="0"/>
          <a:chOff x="0" y="0"/>
          <a:chExt cx="0" cy="0"/>
        </a:xfrm>
      </p:grpSpPr>
      <p:sp>
        <p:nvSpPr>
          <p:cNvPr id="239" name="Google Shape;239;p32"/>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32 – Depreciation - Conditions</a:t>
            </a:r>
            <a:endParaRPr b="1" sz="2900">
              <a:solidFill>
                <a:srgbClr val="C55A11"/>
              </a:solidFill>
              <a:latin typeface="Book Antiqua"/>
              <a:ea typeface="Book Antiqua"/>
              <a:cs typeface="Book Antiqua"/>
              <a:sym typeface="Book Antiqua"/>
            </a:endParaRPr>
          </a:p>
        </p:txBody>
      </p:sp>
      <p:sp>
        <p:nvSpPr>
          <p:cNvPr id="240" name="Google Shape;240;p32"/>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100"/>
              <a:buFont typeface="Noto Sans Symbols"/>
              <a:buChar char="⮚"/>
            </a:pPr>
            <a:r>
              <a:rPr b="1" lang="en-IN" sz="2100">
                <a:latin typeface="Book Antiqua"/>
                <a:ea typeface="Book Antiqua"/>
                <a:cs typeface="Book Antiqua"/>
                <a:sym typeface="Book Antiqua"/>
              </a:rPr>
              <a:t>The assets must be owned, wholly or partly, by the assessee.</a:t>
            </a:r>
            <a:endParaRPr/>
          </a:p>
          <a:p>
            <a:pPr indent="-342900" lvl="0" marL="342900"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Whether assessee need to be the registered owner of the asset for claiming depreciation? - </a:t>
            </a:r>
            <a:r>
              <a:rPr b="1" lang="en-IN" sz="2100">
                <a:latin typeface="Book Antiqua"/>
                <a:ea typeface="Book Antiqua"/>
                <a:cs typeface="Book Antiqua"/>
                <a:sym typeface="Book Antiqua"/>
              </a:rPr>
              <a:t>No</a:t>
            </a:r>
            <a:r>
              <a:rPr lang="en-IN" sz="2100">
                <a:latin typeface="Book Antiqua"/>
                <a:ea typeface="Book Antiqua"/>
                <a:cs typeface="Book Antiqua"/>
                <a:sym typeface="Book Antiqua"/>
              </a:rPr>
              <a:t>  </a:t>
            </a:r>
            <a:endParaRPr sz="2100">
              <a:latin typeface="Book Antiqua"/>
              <a:ea typeface="Book Antiqua"/>
              <a:cs typeface="Book Antiqua"/>
              <a:sym typeface="Book Antiqua"/>
            </a:endParaRPr>
          </a:p>
          <a:p>
            <a:pPr indent="0" lvl="0" marL="357188"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The term 'owned' as occurring in section 32(1) must be assigned a wider meaning. Any one in possession of property in his own title exercising such dominion over the property as would enable others being excluded therefrom and having right to use and occupy the property and/or to enjoy its usufruct in his own right would be the owner of the buildings </a:t>
            </a:r>
            <a:r>
              <a:rPr lang="en-IN" sz="2100" u="sng">
                <a:latin typeface="Book Antiqua"/>
                <a:ea typeface="Book Antiqua"/>
                <a:cs typeface="Book Antiqua"/>
                <a:sym typeface="Book Antiqua"/>
              </a:rPr>
              <a:t>though a formal deed of title may not have been executed</a:t>
            </a:r>
            <a:r>
              <a:rPr lang="en-IN" sz="2100">
                <a:latin typeface="Book Antiqua"/>
                <a:ea typeface="Book Antiqua"/>
                <a:cs typeface="Book Antiqua"/>
                <a:sym typeface="Book Antiqua"/>
              </a:rPr>
              <a:t>.</a:t>
            </a:r>
            <a:r>
              <a:rPr i="1" lang="en-IN" sz="2100">
                <a:latin typeface="Book Antiqua"/>
                <a:ea typeface="Book Antiqua"/>
                <a:cs typeface="Book Antiqua"/>
                <a:sym typeface="Book Antiqua"/>
              </a:rPr>
              <a:t> </a:t>
            </a:r>
            <a:endParaRPr sz="2100">
              <a:latin typeface="Book Antiqua"/>
              <a:ea typeface="Book Antiqua"/>
              <a:cs typeface="Book Antiqua"/>
              <a:sym typeface="Book Antiqua"/>
            </a:endParaRPr>
          </a:p>
          <a:p>
            <a:pPr indent="-442913" lvl="0" marL="800100" rtl="0" algn="just">
              <a:lnSpc>
                <a:spcPct val="150000"/>
              </a:lnSpc>
              <a:spcBef>
                <a:spcPts val="10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Mysore Minerals Ltd vs. CIT, 239 ITR 775 (SC)</a:t>
            </a:r>
            <a:endParaRPr sz="2100">
              <a:latin typeface="Book Antiqua"/>
              <a:ea typeface="Book Antiqua"/>
              <a:cs typeface="Book Antiqua"/>
              <a:sym typeface="Book Antiqua"/>
            </a:endParaRPr>
          </a:p>
          <a:p>
            <a:pPr indent="-442913" lvl="0" marL="800100" rtl="0" algn="just">
              <a:lnSpc>
                <a:spcPct val="150000"/>
              </a:lnSpc>
              <a:spcBef>
                <a:spcPts val="10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Dalmia Cement (Bharath) Ltd vs. CIT, 247 ITR 267 (SC)</a:t>
            </a:r>
            <a:endParaRPr sz="2100">
              <a:latin typeface="Book Antiqua"/>
              <a:ea typeface="Book Antiqua"/>
              <a:cs typeface="Book Antiqua"/>
              <a:sym typeface="Book Antiqua"/>
            </a:endParaRPr>
          </a:p>
          <a:p>
            <a:pPr indent="0" lvl="0" marL="0" rtl="0" algn="just">
              <a:lnSpc>
                <a:spcPct val="100000"/>
              </a:lnSpc>
              <a:spcBef>
                <a:spcPts val="2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241" name="Google Shape;241;p32"/>
          <p:cNvCxnSpPr/>
          <p:nvPr/>
        </p:nvCxnSpPr>
        <p:spPr>
          <a:xfrm>
            <a:off x="638628" y="616857"/>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42" name="Google Shape;242;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46" name="Shape 246"/>
        <p:cNvGrpSpPr/>
        <p:nvPr/>
      </p:nvGrpSpPr>
      <p:grpSpPr>
        <a:xfrm>
          <a:off x="0" y="0"/>
          <a:ext cx="0" cy="0"/>
          <a:chOff x="0" y="0"/>
          <a:chExt cx="0" cy="0"/>
        </a:xfrm>
      </p:grpSpPr>
      <p:sp>
        <p:nvSpPr>
          <p:cNvPr id="247" name="Google Shape;247;p33"/>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32 – Depreciation - Conditions</a:t>
            </a:r>
            <a:endParaRPr b="1" sz="2900">
              <a:solidFill>
                <a:srgbClr val="C55A11"/>
              </a:solidFill>
              <a:latin typeface="Book Antiqua"/>
              <a:ea typeface="Book Antiqua"/>
              <a:cs typeface="Book Antiqua"/>
              <a:sym typeface="Book Antiqua"/>
            </a:endParaRPr>
          </a:p>
        </p:txBody>
      </p:sp>
      <p:sp>
        <p:nvSpPr>
          <p:cNvPr id="248" name="Google Shape;248;p33"/>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528638" lvl="0" marL="714375" rtl="0" algn="just">
              <a:lnSpc>
                <a:spcPct val="114000"/>
              </a:lnSpc>
              <a:spcBef>
                <a:spcPts val="0"/>
              </a:spcBef>
              <a:spcAft>
                <a:spcPts val="0"/>
              </a:spcAft>
              <a:buClr>
                <a:schemeClr val="dk1"/>
              </a:buClr>
              <a:buSzPts val="2100"/>
              <a:buFont typeface="Noto Sans Symbols"/>
              <a:buChar char="▪"/>
            </a:pPr>
            <a:r>
              <a:rPr lang="en-IN" sz="2100">
                <a:latin typeface="Book Antiqua"/>
                <a:ea typeface="Book Antiqua"/>
                <a:cs typeface="Book Antiqua"/>
                <a:sym typeface="Book Antiqua"/>
              </a:rPr>
              <a:t>No depreciation allowance in respect of any capital expenditure which the assessee may be obliged to incur on the property of others. – </a:t>
            </a:r>
            <a:r>
              <a:rPr b="1" i="1" lang="en-IN" sz="2100">
                <a:latin typeface="Book Antiqua"/>
                <a:ea typeface="Book Antiqua"/>
                <a:cs typeface="Book Antiqua"/>
                <a:sym typeface="Book Antiqua"/>
              </a:rPr>
              <a:t>Poona Electric Supply Co. Ltd. vs. CIT, 14 ITR 618 (Bombay HC)</a:t>
            </a:r>
            <a:endParaRPr/>
          </a:p>
          <a:p>
            <a:pPr indent="-528638" lvl="0" marL="714375"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In case of lease arrangement, even though the lessee has an option to purchase the plant at the expiry of the term of the lease, the lessor continues to remain the owner of the plant – </a:t>
            </a:r>
            <a:r>
              <a:rPr b="1" i="1" lang="en-IN" sz="2100">
                <a:latin typeface="Book Antiqua"/>
                <a:ea typeface="Book Antiqua"/>
                <a:cs typeface="Book Antiqua"/>
                <a:sym typeface="Book Antiqua"/>
              </a:rPr>
              <a:t>SBI Home Finance Ltd. vs. CIT, 280 ITR 6 (Calcutta)</a:t>
            </a:r>
            <a:endParaRPr/>
          </a:p>
          <a:p>
            <a:pPr indent="-457200" lvl="0" marL="542925" rtl="0" algn="just">
              <a:lnSpc>
                <a:spcPct val="114000"/>
              </a:lnSpc>
              <a:spcBef>
                <a:spcPts val="1000"/>
              </a:spcBef>
              <a:spcAft>
                <a:spcPts val="0"/>
              </a:spcAft>
              <a:buClr>
                <a:schemeClr val="dk1"/>
              </a:buClr>
              <a:buSzPts val="2100"/>
              <a:buFont typeface="Noto Sans Symbols"/>
              <a:buChar char="⮚"/>
            </a:pPr>
            <a:r>
              <a:rPr b="1" lang="en-IN" sz="2100">
                <a:latin typeface="Book Antiqua"/>
                <a:ea typeface="Book Antiqua"/>
                <a:cs typeface="Book Antiqua"/>
                <a:sym typeface="Book Antiqua"/>
              </a:rPr>
              <a:t>They must be used for the purposes of business or profession.</a:t>
            </a:r>
            <a:endParaRPr/>
          </a:p>
          <a:p>
            <a:pPr indent="-268288" lvl="0" marL="1166813"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The term use has a wide connotation and includes use for trial production - </a:t>
            </a:r>
            <a:r>
              <a:rPr b="1" i="1" lang="en-IN" sz="2100">
                <a:latin typeface="Book Antiqua"/>
                <a:ea typeface="Book Antiqua"/>
                <a:cs typeface="Book Antiqua"/>
                <a:sym typeface="Book Antiqua"/>
              </a:rPr>
              <a:t>PCIT vs. Larsen &amp; Toubro Ltd., 403 ITR 248 (Bombay)</a:t>
            </a:r>
            <a:endParaRPr/>
          </a:p>
          <a:p>
            <a:pPr indent="-268288" lvl="0" marL="1166813"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Passive and Active use both included </a:t>
            </a:r>
            <a:endParaRPr/>
          </a:p>
          <a:p>
            <a:pPr indent="-342900" lvl="0" marL="1241425" rtl="0" algn="just">
              <a:lnSpc>
                <a:spcPct val="114000"/>
              </a:lnSpc>
              <a:spcBef>
                <a:spcPts val="1000"/>
              </a:spcBef>
              <a:spcAft>
                <a:spcPts val="0"/>
              </a:spcAft>
              <a:buClr>
                <a:schemeClr val="dk1"/>
              </a:buClr>
              <a:buSzPts val="2100"/>
              <a:buFont typeface="Book Antiqua"/>
              <a:buChar char="-"/>
            </a:pPr>
            <a:r>
              <a:rPr b="1" i="1" lang="en-IN" sz="2100">
                <a:latin typeface="Book Antiqua"/>
                <a:ea typeface="Book Antiqua"/>
                <a:cs typeface="Book Antiqua"/>
                <a:sym typeface="Book Antiqua"/>
              </a:rPr>
              <a:t>CIT vs. Southern Petrochemical Industries Corpn. Ltd., 292 ITR 362 (Madras)</a:t>
            </a:r>
            <a:endParaRPr/>
          </a:p>
          <a:p>
            <a:pPr indent="-342900" lvl="0" marL="1241425" rtl="0" algn="just">
              <a:lnSpc>
                <a:spcPct val="114000"/>
              </a:lnSpc>
              <a:spcBef>
                <a:spcPts val="1000"/>
              </a:spcBef>
              <a:spcAft>
                <a:spcPts val="0"/>
              </a:spcAft>
              <a:buClr>
                <a:schemeClr val="dk1"/>
              </a:buClr>
              <a:buSzPts val="2100"/>
              <a:buFont typeface="Book Antiqua"/>
              <a:buChar char="-"/>
            </a:pPr>
            <a:r>
              <a:rPr b="1" i="1" lang="en-IN" sz="2100">
                <a:latin typeface="Book Antiqua"/>
                <a:ea typeface="Book Antiqua"/>
                <a:cs typeface="Book Antiqua"/>
                <a:sym typeface="Book Antiqua"/>
              </a:rPr>
              <a:t>CIT vs. Insilco Ltd., 320 ITR 322 (Del HC)</a:t>
            </a:r>
            <a:endParaRPr b="1" i="1" sz="2100">
              <a:latin typeface="Book Antiqua"/>
              <a:ea typeface="Book Antiqua"/>
              <a:cs typeface="Book Antiqua"/>
              <a:sym typeface="Book Antiqua"/>
            </a:endParaRPr>
          </a:p>
          <a:p>
            <a:pPr indent="0" lvl="0" marL="898525" rtl="0" algn="just">
              <a:lnSpc>
                <a:spcPct val="114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249" name="Google Shape;249;p33"/>
          <p:cNvCxnSpPr/>
          <p:nvPr/>
        </p:nvCxnSpPr>
        <p:spPr>
          <a:xfrm>
            <a:off x="638628" y="616857"/>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50" name="Google Shape;250;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54" name="Shape 254"/>
        <p:cNvGrpSpPr/>
        <p:nvPr/>
      </p:nvGrpSpPr>
      <p:grpSpPr>
        <a:xfrm>
          <a:off x="0" y="0"/>
          <a:ext cx="0" cy="0"/>
          <a:chOff x="0" y="0"/>
          <a:chExt cx="0" cy="0"/>
        </a:xfrm>
      </p:grpSpPr>
      <p:sp>
        <p:nvSpPr>
          <p:cNvPr id="255" name="Google Shape;255;p34"/>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32 – Depreciation</a:t>
            </a:r>
            <a:endParaRPr b="1" sz="2900">
              <a:solidFill>
                <a:srgbClr val="C55A11"/>
              </a:solidFill>
              <a:latin typeface="Book Antiqua"/>
              <a:ea typeface="Book Antiqua"/>
              <a:cs typeface="Book Antiqua"/>
              <a:sym typeface="Book Antiqua"/>
            </a:endParaRPr>
          </a:p>
        </p:txBody>
      </p:sp>
      <p:sp>
        <p:nvSpPr>
          <p:cNvPr id="256" name="Google Shape;256;p34"/>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42913" lvl="0" marL="442913" rtl="0" algn="just">
              <a:lnSpc>
                <a:spcPct val="150000"/>
              </a:lnSpc>
              <a:spcBef>
                <a:spcPts val="0"/>
              </a:spcBef>
              <a:spcAft>
                <a:spcPts val="0"/>
              </a:spcAft>
              <a:buClr>
                <a:schemeClr val="dk1"/>
              </a:buClr>
              <a:buSzPts val="2400"/>
              <a:buFont typeface="Noto Sans Symbols"/>
              <a:buChar char="▪"/>
            </a:pPr>
            <a:r>
              <a:rPr lang="en-IN">
                <a:latin typeface="Book Antiqua"/>
                <a:ea typeface="Book Antiqua"/>
                <a:cs typeface="Book Antiqua"/>
                <a:sym typeface="Book Antiqua"/>
              </a:rPr>
              <a:t>Where asset is not put to use for reasons beyond control, such as riot, depreciation cannot be disallowed – </a:t>
            </a:r>
            <a:r>
              <a:rPr b="1" i="1" lang="en-IN">
                <a:latin typeface="Book Antiqua"/>
                <a:ea typeface="Book Antiqua"/>
                <a:cs typeface="Book Antiqua"/>
                <a:sym typeface="Book Antiqua"/>
              </a:rPr>
              <a:t>CIT vs. Blend Well Bottles (P.) Ltd., 323 ITR 18 (Karnataka)</a:t>
            </a:r>
            <a:endParaRPr/>
          </a:p>
          <a:p>
            <a:pPr indent="-442913" lvl="0" marL="442913" rtl="0" algn="just">
              <a:lnSpc>
                <a:spcPct val="150000"/>
              </a:lnSpc>
              <a:spcBef>
                <a:spcPts val="1000"/>
              </a:spcBef>
              <a:spcAft>
                <a:spcPts val="0"/>
              </a:spcAft>
              <a:buClr>
                <a:schemeClr val="dk1"/>
              </a:buClr>
              <a:buSzPts val="2400"/>
              <a:buFont typeface="Noto Sans Symbols"/>
              <a:buChar char="▪"/>
            </a:pPr>
            <a:r>
              <a:rPr lang="en-IN">
                <a:latin typeface="Book Antiqua"/>
                <a:ea typeface="Book Antiqua"/>
                <a:cs typeface="Book Antiqua"/>
                <a:sym typeface="Book Antiqua"/>
              </a:rPr>
              <a:t>Proportionate depreciation allowed when the assets are not exclusively used for business purposes – </a:t>
            </a:r>
            <a:r>
              <a:rPr b="1" i="1" lang="en-IN">
                <a:latin typeface="Book Antiqua"/>
                <a:ea typeface="Book Antiqua"/>
                <a:cs typeface="Book Antiqua"/>
                <a:sym typeface="Book Antiqua"/>
              </a:rPr>
              <a:t>CIT vs. Punjab National Bank, 141 ITR 886 (Delhi)</a:t>
            </a:r>
            <a:endParaRPr/>
          </a:p>
          <a:p>
            <a:pPr indent="-442913" lvl="0" marL="442913" rtl="0" algn="just">
              <a:lnSpc>
                <a:spcPct val="150000"/>
              </a:lnSpc>
              <a:spcBef>
                <a:spcPts val="0"/>
              </a:spcBef>
              <a:spcAft>
                <a:spcPts val="0"/>
              </a:spcAft>
              <a:buClr>
                <a:schemeClr val="dk1"/>
              </a:buClr>
              <a:buSzPts val="2400"/>
              <a:buNone/>
            </a:pPr>
            <a:r>
              <a:t/>
            </a:r>
            <a:endParaRPr b="1" i="1">
              <a:latin typeface="Book Antiqua"/>
              <a:ea typeface="Book Antiqua"/>
              <a:cs typeface="Book Antiqua"/>
              <a:sym typeface="Book Antiqua"/>
            </a:endParaRPr>
          </a:p>
          <a:p>
            <a:pPr indent="-442913" lvl="0" marL="442913" rtl="0" algn="just">
              <a:lnSpc>
                <a:spcPct val="150000"/>
              </a:lnSpc>
              <a:spcBef>
                <a:spcPts val="1000"/>
              </a:spcBef>
              <a:spcAft>
                <a:spcPts val="0"/>
              </a:spcAft>
              <a:buClr>
                <a:schemeClr val="dk1"/>
              </a:buClr>
              <a:buSzPts val="2400"/>
              <a:buFont typeface="Noto Sans Symbols"/>
              <a:buChar char="⮚"/>
            </a:pPr>
            <a:r>
              <a:rPr b="1" lang="en-IN">
                <a:latin typeface="Book Antiqua"/>
                <a:ea typeface="Book Antiqua"/>
                <a:cs typeface="Book Antiqua"/>
                <a:sym typeface="Book Antiqua"/>
              </a:rPr>
              <a:t>Depreciation is mandatory from A.Y. 2002-03 and shall be allowed or deemed to have been allowed as a deduction irrespective of a claim made by assessee.</a:t>
            </a:r>
            <a:endParaRPr/>
          </a:p>
          <a:p>
            <a:pPr indent="0" lvl="0" marL="0" rtl="0" algn="just">
              <a:lnSpc>
                <a:spcPct val="10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257" name="Google Shape;257;p34"/>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58" name="Google Shape;258;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62" name="Shape 262"/>
        <p:cNvGrpSpPr/>
        <p:nvPr/>
      </p:nvGrpSpPr>
      <p:grpSpPr>
        <a:xfrm>
          <a:off x="0" y="0"/>
          <a:ext cx="0" cy="0"/>
          <a:chOff x="0" y="0"/>
          <a:chExt cx="0" cy="0"/>
        </a:xfrm>
      </p:grpSpPr>
      <p:sp>
        <p:nvSpPr>
          <p:cNvPr id="263" name="Google Shape;263;p35"/>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32 – Depreciation</a:t>
            </a:r>
            <a:endParaRPr b="1" sz="2900">
              <a:solidFill>
                <a:srgbClr val="C55A11"/>
              </a:solidFill>
              <a:latin typeface="Book Antiqua"/>
              <a:ea typeface="Book Antiqua"/>
              <a:cs typeface="Book Antiqua"/>
              <a:sym typeface="Book Antiqua"/>
            </a:endParaRPr>
          </a:p>
        </p:txBody>
      </p:sp>
      <p:sp>
        <p:nvSpPr>
          <p:cNvPr id="264" name="Google Shape;264;p35"/>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14288" rtl="0" algn="just">
              <a:lnSpc>
                <a:spcPct val="114000"/>
              </a:lnSpc>
              <a:spcBef>
                <a:spcPts val="0"/>
              </a:spcBef>
              <a:spcAft>
                <a:spcPts val="0"/>
              </a:spcAft>
              <a:buClr>
                <a:schemeClr val="dk1"/>
              </a:buClr>
              <a:buSzPts val="2200"/>
              <a:buNone/>
            </a:pPr>
            <a:r>
              <a:rPr b="1" lang="en-IN" sz="2200" u="sng">
                <a:latin typeface="Book Antiqua"/>
                <a:ea typeface="Book Antiqua"/>
                <a:cs typeface="Book Antiqua"/>
                <a:sym typeface="Book Antiqua"/>
              </a:rPr>
              <a:t>ISSUES:</a:t>
            </a:r>
            <a:endParaRPr/>
          </a:p>
          <a:p>
            <a:pPr indent="-342900" lvl="0" marL="357188" rtl="0" algn="just">
              <a:lnSpc>
                <a:spcPct val="114000"/>
              </a:lnSpc>
              <a:spcBef>
                <a:spcPts val="1000"/>
              </a:spcBef>
              <a:spcAft>
                <a:spcPts val="0"/>
              </a:spcAft>
              <a:buClr>
                <a:schemeClr val="dk1"/>
              </a:buClr>
              <a:buSzPts val="2500"/>
              <a:buFont typeface="Noto Sans Symbols"/>
              <a:buChar char="⮚"/>
            </a:pPr>
            <a:r>
              <a:rPr b="1" lang="en-IN" sz="2500">
                <a:latin typeface="Book Antiqua"/>
                <a:ea typeface="Book Antiqua"/>
                <a:cs typeface="Book Antiqua"/>
                <a:sym typeface="Book Antiqua"/>
              </a:rPr>
              <a:t>Depreciation on goodwill arising on amalgamation</a:t>
            </a:r>
            <a:endParaRPr/>
          </a:p>
          <a:p>
            <a:pPr indent="-271463" lvl="0" marL="628650" rtl="0" algn="just">
              <a:lnSpc>
                <a:spcPct val="114000"/>
              </a:lnSpc>
              <a:spcBef>
                <a:spcPts val="1000"/>
              </a:spcBef>
              <a:spcAft>
                <a:spcPts val="0"/>
              </a:spcAft>
              <a:buClr>
                <a:schemeClr val="dk1"/>
              </a:buClr>
              <a:buSzPts val="2500"/>
              <a:buFont typeface="Noto Sans Symbols"/>
              <a:buChar char="▪"/>
            </a:pPr>
            <a:r>
              <a:rPr lang="en-IN" sz="2500">
                <a:latin typeface="Book Antiqua"/>
                <a:ea typeface="Book Antiqua"/>
                <a:cs typeface="Book Antiqua"/>
                <a:sym typeface="Book Antiqua"/>
              </a:rPr>
              <a:t>Goodwill would fall under the expression 'any other business or commercial right of a similar nature' and is eligible for depreciation under section 32 of the Act.</a:t>
            </a:r>
            <a:endParaRPr/>
          </a:p>
          <a:p>
            <a:pPr indent="0" lvl="0" marL="628650" rtl="0" algn="just">
              <a:lnSpc>
                <a:spcPct val="114000"/>
              </a:lnSpc>
              <a:spcBef>
                <a:spcPts val="1000"/>
              </a:spcBef>
              <a:spcAft>
                <a:spcPts val="0"/>
              </a:spcAft>
              <a:buClr>
                <a:schemeClr val="dk1"/>
              </a:buClr>
              <a:buSzPts val="2500"/>
              <a:buNone/>
            </a:pPr>
            <a:r>
              <a:rPr b="1" i="1" lang="en-IN" sz="2500">
                <a:latin typeface="Book Antiqua"/>
                <a:ea typeface="Book Antiqua"/>
                <a:cs typeface="Book Antiqua"/>
                <a:sym typeface="Book Antiqua"/>
              </a:rPr>
              <a:t>- CIT v. Smifs Securities Ltd.,  348 ITR 302 (SC)</a:t>
            </a:r>
            <a:endParaRPr/>
          </a:p>
          <a:p>
            <a:pPr indent="-271463" lvl="0" marL="628650" rtl="0" algn="just">
              <a:lnSpc>
                <a:spcPct val="114000"/>
              </a:lnSpc>
              <a:spcBef>
                <a:spcPts val="1000"/>
              </a:spcBef>
              <a:spcAft>
                <a:spcPts val="0"/>
              </a:spcAft>
              <a:buClr>
                <a:schemeClr val="dk1"/>
              </a:buClr>
              <a:buSzPts val="2500"/>
              <a:buFont typeface="Noto Sans Symbols"/>
              <a:buChar char="▪"/>
            </a:pPr>
            <a:r>
              <a:rPr lang="en-IN" sz="2500">
                <a:latin typeface="Book Antiqua"/>
                <a:ea typeface="Book Antiqua"/>
                <a:cs typeface="Book Antiqua"/>
                <a:sym typeface="Book Antiqua"/>
              </a:rPr>
              <a:t>Amalgamated company could not claim or be allowed to claim depreciation on assets acquired in scheme of amalgamation more than depreciation that was allowable to amalgamating company</a:t>
            </a:r>
            <a:endParaRPr/>
          </a:p>
          <a:p>
            <a:pPr indent="-271463" lvl="0" marL="900113" rtl="0" algn="just">
              <a:lnSpc>
                <a:spcPct val="114000"/>
              </a:lnSpc>
              <a:spcBef>
                <a:spcPts val="1000"/>
              </a:spcBef>
              <a:spcAft>
                <a:spcPts val="0"/>
              </a:spcAft>
              <a:buClr>
                <a:schemeClr val="dk1"/>
              </a:buClr>
              <a:buSzPts val="2500"/>
              <a:buNone/>
            </a:pPr>
            <a:r>
              <a:rPr b="1" i="1" lang="en-IN" sz="2500">
                <a:latin typeface="Book Antiqua"/>
                <a:ea typeface="Book Antiqua"/>
                <a:cs typeface="Book Antiqua"/>
                <a:sym typeface="Book Antiqua"/>
              </a:rPr>
              <a:t>-  United Breweries Ltd. vs. Addl. CIT, 76 taxmann.com 103 (Bang. Trib.)</a:t>
            </a:r>
            <a:r>
              <a:rPr b="1" i="1" lang="en-IN" sz="2200">
                <a:latin typeface="Book Antiqua"/>
                <a:ea typeface="Book Antiqua"/>
                <a:cs typeface="Book Antiqua"/>
                <a:sym typeface="Book Antiqua"/>
              </a:rPr>
              <a:t> </a:t>
            </a:r>
            <a:endParaRPr sz="2200">
              <a:latin typeface="Book Antiqua"/>
              <a:ea typeface="Book Antiqua"/>
              <a:cs typeface="Book Antiqua"/>
              <a:sym typeface="Book Antiqua"/>
            </a:endParaRPr>
          </a:p>
        </p:txBody>
      </p:sp>
      <p:cxnSp>
        <p:nvCxnSpPr>
          <p:cNvPr id="265" name="Google Shape;265;p35"/>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66" name="Google Shape;266;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73" name="Shape 273"/>
        <p:cNvGrpSpPr/>
        <p:nvPr/>
      </p:nvGrpSpPr>
      <p:grpSpPr>
        <a:xfrm>
          <a:off x="0" y="0"/>
          <a:ext cx="0" cy="0"/>
          <a:chOff x="0" y="0"/>
          <a:chExt cx="0" cy="0"/>
        </a:xfrm>
      </p:grpSpPr>
      <p:sp>
        <p:nvSpPr>
          <p:cNvPr id="274" name="Google Shape;274;p36"/>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32 – Depreciation</a:t>
            </a:r>
            <a:endParaRPr b="1" sz="2900">
              <a:solidFill>
                <a:srgbClr val="C55A11"/>
              </a:solidFill>
              <a:latin typeface="Book Antiqua"/>
              <a:ea typeface="Book Antiqua"/>
              <a:cs typeface="Book Antiqua"/>
              <a:sym typeface="Book Antiqua"/>
            </a:endParaRPr>
          </a:p>
        </p:txBody>
      </p:sp>
      <p:sp>
        <p:nvSpPr>
          <p:cNvPr id="275" name="Google Shape;275;p36"/>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14288" rtl="0" algn="just">
              <a:lnSpc>
                <a:spcPct val="114000"/>
              </a:lnSpc>
              <a:spcBef>
                <a:spcPts val="0"/>
              </a:spcBef>
              <a:spcAft>
                <a:spcPts val="0"/>
              </a:spcAft>
              <a:buClr>
                <a:schemeClr val="dk1"/>
              </a:buClr>
              <a:buSzPts val="2000"/>
              <a:buNone/>
            </a:pPr>
            <a:r>
              <a:rPr b="1" lang="en-IN" sz="2000" u="sng">
                <a:latin typeface="Book Antiqua"/>
                <a:ea typeface="Book Antiqua"/>
                <a:cs typeface="Book Antiqua"/>
                <a:sym typeface="Book Antiqua"/>
              </a:rPr>
              <a:t>Issues:</a:t>
            </a:r>
            <a:r>
              <a:rPr b="1" lang="en-IN" sz="2000">
                <a:latin typeface="Book Antiqua"/>
                <a:ea typeface="Book Antiqua"/>
                <a:cs typeface="Book Antiqua"/>
                <a:sym typeface="Book Antiqua"/>
              </a:rPr>
              <a:t> (Contd..)</a:t>
            </a:r>
            <a:endParaRPr/>
          </a:p>
          <a:p>
            <a:pPr indent="0" lvl="0" marL="357188" rtl="0" algn="just">
              <a:lnSpc>
                <a:spcPct val="114000"/>
              </a:lnSpc>
              <a:spcBef>
                <a:spcPts val="1000"/>
              </a:spcBef>
              <a:spcAft>
                <a:spcPts val="0"/>
              </a:spcAft>
              <a:buClr>
                <a:schemeClr val="dk1"/>
              </a:buClr>
              <a:buSzPts val="2000"/>
              <a:buNone/>
            </a:pPr>
            <a:r>
              <a:rPr b="1" i="1" lang="en-IN" sz="2000">
                <a:latin typeface="Book Antiqua"/>
                <a:ea typeface="Book Antiqua"/>
                <a:cs typeface="Book Antiqua"/>
                <a:sym typeface="Book Antiqua"/>
              </a:rPr>
              <a:t>Supreme Court decision in the case of Smifs Securities distinguished</a:t>
            </a:r>
            <a:r>
              <a:rPr b="1" lang="en-IN" sz="2000">
                <a:latin typeface="Book Antiqua"/>
                <a:ea typeface="Book Antiqua"/>
                <a:cs typeface="Book Antiqua"/>
                <a:sym typeface="Book Antiqua"/>
              </a:rPr>
              <a:t> </a:t>
            </a:r>
            <a:r>
              <a:rPr lang="en-IN" sz="2000">
                <a:latin typeface="Book Antiqua"/>
                <a:ea typeface="Book Antiqua"/>
                <a:cs typeface="Book Antiqua"/>
                <a:sym typeface="Book Antiqua"/>
              </a:rPr>
              <a:t>The judgment would not over-ride the provisions of Section 32(1) of the Act which restricts the claim in the cases specified thereunder. Proviso to section 32(1) provide that depreciation allowable in case of succession, amalgamation or merger, demerger should not exceed depreciation allowable, had succession not taken place. Thus by virtue of the proviso assessee could not be allowed depreciation on assets acquired in scheme of amalgamation more than depreciation was allowable to amalgamating company.</a:t>
            </a:r>
            <a:endParaRPr/>
          </a:p>
          <a:p>
            <a:pPr indent="-357188" lvl="0" marL="357188" rtl="0" algn="just">
              <a:lnSpc>
                <a:spcPct val="114000"/>
              </a:lnSpc>
              <a:spcBef>
                <a:spcPts val="1000"/>
              </a:spcBef>
              <a:spcAft>
                <a:spcPts val="0"/>
              </a:spcAft>
              <a:buClr>
                <a:schemeClr val="dk1"/>
              </a:buClr>
              <a:buSzPts val="2000"/>
              <a:buFont typeface="Noto Sans Symbols"/>
              <a:buChar char="⮚"/>
            </a:pPr>
            <a:r>
              <a:rPr b="1" lang="en-IN" sz="2000">
                <a:latin typeface="Book Antiqua"/>
                <a:ea typeface="Book Antiqua"/>
                <a:cs typeface="Book Antiqua"/>
                <a:sym typeface="Book Antiqua"/>
              </a:rPr>
              <a:t>Roads within factory premises as links to buildings are ‘Buildings’</a:t>
            </a:r>
            <a:endParaRPr/>
          </a:p>
          <a:p>
            <a:pPr indent="0" lvl="0" marL="357188" rtl="0" algn="just">
              <a:lnSpc>
                <a:spcPct val="114000"/>
              </a:lnSpc>
              <a:spcBef>
                <a:spcPts val="1000"/>
              </a:spcBef>
              <a:spcAft>
                <a:spcPts val="0"/>
              </a:spcAft>
              <a:buClr>
                <a:schemeClr val="dk1"/>
              </a:buClr>
              <a:buSzPts val="2000"/>
              <a:buNone/>
            </a:pPr>
            <a:r>
              <a:rPr lang="en-IN" sz="2000">
                <a:latin typeface="Book Antiqua"/>
                <a:ea typeface="Book Antiqua"/>
                <a:cs typeface="Book Antiqua"/>
                <a:sym typeface="Book Antiqua"/>
              </a:rPr>
              <a:t>The roads laid within the factory premises as links or which provided approach to the buildings were necessary adjuncts to the factory buildings to carry on the business activities of the assessee and would be 'building' within the meaning of section 32. The capital expenditure incurred thereon was eligible for depreciation.</a:t>
            </a:r>
            <a:endParaRPr/>
          </a:p>
          <a:p>
            <a:pPr indent="0" lvl="0" marL="14288" rtl="0" algn="just">
              <a:lnSpc>
                <a:spcPct val="114000"/>
              </a:lnSpc>
              <a:spcBef>
                <a:spcPts val="1000"/>
              </a:spcBef>
              <a:spcAft>
                <a:spcPts val="0"/>
              </a:spcAft>
              <a:buClr>
                <a:schemeClr val="dk1"/>
              </a:buClr>
              <a:buSzPts val="2000"/>
              <a:buNone/>
            </a:pPr>
            <a:r>
              <a:rPr lang="en-IN" sz="2000">
                <a:latin typeface="Book Antiqua"/>
                <a:ea typeface="Book Antiqua"/>
                <a:cs typeface="Book Antiqua"/>
                <a:sym typeface="Book Antiqua"/>
              </a:rPr>
              <a:t>          </a:t>
            </a:r>
            <a:r>
              <a:rPr b="1" i="1" lang="en-IN" sz="2000">
                <a:latin typeface="Book Antiqua"/>
                <a:ea typeface="Book Antiqua"/>
                <a:cs typeface="Book Antiqua"/>
                <a:sym typeface="Book Antiqua"/>
              </a:rPr>
              <a:t>-	CIT vs. Gwalior Rayon Silk Mfg. Co. Ltd., 196 ITR 149 (SC)</a:t>
            </a:r>
            <a:endParaRPr/>
          </a:p>
          <a:p>
            <a:pPr indent="-209550" lvl="0" marL="357188" rtl="0" algn="just">
              <a:lnSpc>
                <a:spcPct val="114000"/>
              </a:lnSpc>
              <a:spcBef>
                <a:spcPts val="1000"/>
              </a:spcBef>
              <a:spcAft>
                <a:spcPts val="0"/>
              </a:spcAft>
              <a:buClr>
                <a:schemeClr val="dk1"/>
              </a:buClr>
              <a:buSzPts val="2100"/>
              <a:buFont typeface="Noto Sans Symbols"/>
              <a:buNone/>
            </a:pPr>
            <a:r>
              <a:t/>
            </a:r>
            <a:endParaRPr sz="2100">
              <a:latin typeface="Book Antiqua"/>
              <a:ea typeface="Book Antiqua"/>
              <a:cs typeface="Book Antiqua"/>
              <a:sym typeface="Book Antiqua"/>
            </a:endParaRPr>
          </a:p>
        </p:txBody>
      </p:sp>
      <p:cxnSp>
        <p:nvCxnSpPr>
          <p:cNvPr id="276" name="Google Shape;276;p36"/>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77" name="Google Shape;277;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84" name="Shape 284"/>
        <p:cNvGrpSpPr/>
        <p:nvPr/>
      </p:nvGrpSpPr>
      <p:grpSpPr>
        <a:xfrm>
          <a:off x="0" y="0"/>
          <a:ext cx="0" cy="0"/>
          <a:chOff x="0" y="0"/>
          <a:chExt cx="0" cy="0"/>
        </a:xfrm>
      </p:grpSpPr>
      <p:sp>
        <p:nvSpPr>
          <p:cNvPr id="285" name="Google Shape;285;p37"/>
          <p:cNvSpPr txBox="1"/>
          <p:nvPr>
            <p:ph type="ctrTitle"/>
          </p:nvPr>
        </p:nvSpPr>
        <p:spPr>
          <a:xfrm>
            <a:off x="638629" y="14288"/>
            <a:ext cx="11016343" cy="457200"/>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Section 32 – Depreciation</a:t>
            </a:r>
            <a:endParaRPr b="1" sz="2610">
              <a:solidFill>
                <a:srgbClr val="C55A11"/>
              </a:solidFill>
              <a:latin typeface="Book Antiqua"/>
              <a:ea typeface="Book Antiqua"/>
              <a:cs typeface="Book Antiqua"/>
              <a:sym typeface="Book Antiqua"/>
            </a:endParaRPr>
          </a:p>
        </p:txBody>
      </p:sp>
      <p:sp>
        <p:nvSpPr>
          <p:cNvPr id="286" name="Google Shape;286;p37"/>
          <p:cNvSpPr txBox="1"/>
          <p:nvPr>
            <p:ph idx="1" type="subTitle"/>
          </p:nvPr>
        </p:nvSpPr>
        <p:spPr>
          <a:xfrm>
            <a:off x="638628" y="515936"/>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14288" rtl="0" algn="just">
              <a:lnSpc>
                <a:spcPct val="114000"/>
              </a:lnSpc>
              <a:spcBef>
                <a:spcPts val="0"/>
              </a:spcBef>
              <a:spcAft>
                <a:spcPts val="0"/>
              </a:spcAft>
              <a:buClr>
                <a:schemeClr val="dk1"/>
              </a:buClr>
              <a:buSzPts val="2200"/>
              <a:buNone/>
            </a:pPr>
            <a:r>
              <a:rPr b="1" lang="en-IN" sz="2200" u="sng">
                <a:latin typeface="Book Antiqua"/>
                <a:ea typeface="Book Antiqua"/>
                <a:cs typeface="Book Antiqua"/>
                <a:sym typeface="Book Antiqua"/>
              </a:rPr>
              <a:t>Issues:</a:t>
            </a:r>
            <a:r>
              <a:rPr b="1" lang="en-IN" sz="2200">
                <a:latin typeface="Book Antiqua"/>
                <a:ea typeface="Book Antiqua"/>
                <a:cs typeface="Book Antiqua"/>
                <a:sym typeface="Book Antiqua"/>
              </a:rPr>
              <a:t> (Contd..)</a:t>
            </a:r>
            <a:endParaRPr/>
          </a:p>
          <a:p>
            <a:pPr indent="-342900" lvl="0" marL="342900" rtl="0" algn="just">
              <a:lnSpc>
                <a:spcPct val="100000"/>
              </a:lnSpc>
              <a:spcBef>
                <a:spcPts val="1000"/>
              </a:spcBef>
              <a:spcAft>
                <a:spcPts val="0"/>
              </a:spcAft>
              <a:buClr>
                <a:schemeClr val="dk1"/>
              </a:buClr>
              <a:buSzPts val="2000"/>
              <a:buFont typeface="Noto Sans Symbols"/>
              <a:buChar char="⮚"/>
            </a:pPr>
            <a:r>
              <a:rPr b="1" lang="en-IN" sz="2000">
                <a:latin typeface="Book Antiqua"/>
                <a:ea typeface="Book Antiqua"/>
                <a:cs typeface="Book Antiqua"/>
                <a:sym typeface="Book Antiqua"/>
              </a:rPr>
              <a:t>Bottles and crates</a:t>
            </a:r>
            <a:r>
              <a:rPr lang="en-IN" sz="2000">
                <a:latin typeface="Book Antiqua"/>
                <a:ea typeface="Book Antiqua"/>
                <a:cs typeface="Book Antiqua"/>
                <a:sym typeface="Book Antiqua"/>
              </a:rPr>
              <a:t> used in the business of manufacture of soft drinks run by the assessee-company are to be </a:t>
            </a:r>
            <a:r>
              <a:rPr b="1" lang="en-IN" sz="2000">
                <a:latin typeface="Book Antiqua"/>
                <a:ea typeface="Book Antiqua"/>
                <a:cs typeface="Book Antiqua"/>
                <a:sym typeface="Book Antiqua"/>
              </a:rPr>
              <a:t>treated as plant and not is stock-in-trade</a:t>
            </a:r>
            <a:endParaRPr sz="2000">
              <a:latin typeface="Book Antiqua"/>
              <a:ea typeface="Book Antiqua"/>
              <a:cs typeface="Book Antiqua"/>
              <a:sym typeface="Book Antiqua"/>
            </a:endParaRPr>
          </a:p>
          <a:p>
            <a:pPr indent="-271463" lvl="0" marL="628650" rtl="0" algn="just">
              <a:lnSpc>
                <a:spcPct val="100000"/>
              </a:lnSpc>
              <a:spcBef>
                <a:spcPts val="2000"/>
              </a:spcBef>
              <a:spcAft>
                <a:spcPts val="0"/>
              </a:spcAft>
              <a:buClr>
                <a:schemeClr val="dk1"/>
              </a:buClr>
              <a:buSzPts val="2000"/>
              <a:buFont typeface="Book Antiqua"/>
              <a:buChar char="-"/>
            </a:pPr>
            <a:r>
              <a:rPr b="1" i="1" lang="en-IN" sz="2000">
                <a:latin typeface="Book Antiqua"/>
                <a:ea typeface="Book Antiqua"/>
                <a:cs typeface="Book Antiqua"/>
                <a:sym typeface="Book Antiqua"/>
              </a:rPr>
              <a:t>CIT vs. Agra Beverages Corporation Pvt. Ltd., 300 ITR 295 (All. HC)</a:t>
            </a:r>
            <a:endParaRPr/>
          </a:p>
          <a:p>
            <a:pPr indent="0" lvl="0" marL="0" rtl="0" algn="ctr">
              <a:lnSpc>
                <a:spcPct val="50000"/>
              </a:lnSpc>
              <a:spcBef>
                <a:spcPts val="2000"/>
              </a:spcBef>
              <a:spcAft>
                <a:spcPts val="0"/>
              </a:spcAft>
              <a:buClr>
                <a:schemeClr val="dk1"/>
              </a:buClr>
              <a:buSzPts val="2000"/>
              <a:buNone/>
            </a:pPr>
            <a:r>
              <a:t/>
            </a:r>
            <a:endParaRPr b="1" sz="2000">
              <a:latin typeface="Book Antiqua"/>
              <a:ea typeface="Book Antiqua"/>
              <a:cs typeface="Book Antiqua"/>
              <a:sym typeface="Book Antiqua"/>
            </a:endParaRPr>
          </a:p>
          <a:p>
            <a:pPr indent="-342900" lvl="0" marL="342900" rtl="0" algn="just">
              <a:lnSpc>
                <a:spcPct val="100000"/>
              </a:lnSpc>
              <a:spcBef>
                <a:spcPts val="1000"/>
              </a:spcBef>
              <a:spcAft>
                <a:spcPts val="0"/>
              </a:spcAft>
              <a:buClr>
                <a:schemeClr val="dk1"/>
              </a:buClr>
              <a:buSzPts val="2000"/>
              <a:buFont typeface="Noto Sans Symbols"/>
              <a:buChar char="⮚"/>
            </a:pPr>
            <a:r>
              <a:rPr b="1" lang="en-IN" sz="2000">
                <a:latin typeface="Book Antiqua"/>
                <a:ea typeface="Book Antiqua"/>
                <a:cs typeface="Book Antiqua"/>
                <a:sym typeface="Book Antiqua"/>
              </a:rPr>
              <a:t>Building which is used as hotel or cinema theatre</a:t>
            </a:r>
            <a:r>
              <a:rPr lang="en-IN" sz="2000">
                <a:latin typeface="Book Antiqua"/>
                <a:ea typeface="Book Antiqua"/>
                <a:cs typeface="Book Antiqua"/>
                <a:sym typeface="Book Antiqua"/>
              </a:rPr>
              <a:t> cannot be considered to be apparatus or tool for running business so that it can be termed as plant and depreciation can be allowed accordingly</a:t>
            </a:r>
            <a:endParaRPr/>
          </a:p>
          <a:p>
            <a:pPr indent="-342900" lvl="0" marL="700088" rtl="0" algn="just">
              <a:lnSpc>
                <a:spcPct val="100000"/>
              </a:lnSpc>
              <a:spcBef>
                <a:spcPts val="1000"/>
              </a:spcBef>
              <a:spcAft>
                <a:spcPts val="0"/>
              </a:spcAft>
              <a:buClr>
                <a:schemeClr val="dk1"/>
              </a:buClr>
              <a:buSzPts val="2000"/>
              <a:buFont typeface="Book Antiqua"/>
              <a:buChar char="-"/>
            </a:pPr>
            <a:r>
              <a:rPr b="1" i="1" lang="en-IN" sz="2000">
                <a:latin typeface="Book Antiqua"/>
                <a:ea typeface="Book Antiqua"/>
                <a:cs typeface="Book Antiqua"/>
                <a:sym typeface="Book Antiqua"/>
              </a:rPr>
              <a:t>CIT vs. Texmo Precision Casting, 321 ITR 481 (Mad HC.)</a:t>
            </a:r>
            <a:endParaRPr sz="2000">
              <a:latin typeface="Book Antiqua"/>
              <a:ea typeface="Book Antiqua"/>
              <a:cs typeface="Book Antiqua"/>
              <a:sym typeface="Book Antiqua"/>
            </a:endParaRPr>
          </a:p>
          <a:p>
            <a:pPr indent="-342900" lvl="0" marL="700088" rtl="0" algn="just">
              <a:lnSpc>
                <a:spcPct val="100000"/>
              </a:lnSpc>
              <a:spcBef>
                <a:spcPts val="1000"/>
              </a:spcBef>
              <a:spcAft>
                <a:spcPts val="0"/>
              </a:spcAft>
              <a:buClr>
                <a:schemeClr val="dk1"/>
              </a:buClr>
              <a:buSzPts val="2000"/>
              <a:buFont typeface="Book Antiqua"/>
              <a:buChar char="-"/>
            </a:pPr>
            <a:r>
              <a:rPr b="1" i="1" lang="en-IN" sz="2000">
                <a:latin typeface="Book Antiqua"/>
                <a:ea typeface="Book Antiqua"/>
                <a:cs typeface="Book Antiqua"/>
                <a:sym typeface="Book Antiqua"/>
              </a:rPr>
              <a:t>CIT vs. Anand Theatres, 244 ITR 192 (SC)</a:t>
            </a:r>
            <a:endParaRPr/>
          </a:p>
          <a:p>
            <a:pPr indent="0" lvl="0" marL="357187" rtl="0" algn="just">
              <a:lnSpc>
                <a:spcPct val="50000"/>
              </a:lnSpc>
              <a:spcBef>
                <a:spcPts val="1000"/>
              </a:spcBef>
              <a:spcAft>
                <a:spcPts val="0"/>
              </a:spcAft>
              <a:buClr>
                <a:schemeClr val="dk1"/>
              </a:buClr>
              <a:buSzPts val="2000"/>
              <a:buNone/>
            </a:pPr>
            <a:r>
              <a:t/>
            </a:r>
            <a:endParaRPr sz="2000">
              <a:latin typeface="Book Antiqua"/>
              <a:ea typeface="Book Antiqua"/>
              <a:cs typeface="Book Antiqua"/>
              <a:sym typeface="Book Antiqua"/>
            </a:endParaRPr>
          </a:p>
          <a:p>
            <a:pPr indent="-342900" lvl="0" marL="342900" rtl="0" algn="just">
              <a:lnSpc>
                <a:spcPct val="100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Depreciation to be allowed even when the purchase of capital asset was considered as application of income till 01.04.2015- </a:t>
            </a:r>
            <a:r>
              <a:rPr b="1" lang="en-IN" sz="2000" u="sng">
                <a:latin typeface="Book Antiqua"/>
                <a:ea typeface="Book Antiqua"/>
                <a:cs typeface="Book Antiqua"/>
                <a:sym typeface="Book Antiqua"/>
              </a:rPr>
              <a:t>Section 11(6) barring allowance of depreciation on such asset prospective in nature</a:t>
            </a:r>
            <a:r>
              <a:rPr lang="en-IN" sz="2000">
                <a:latin typeface="Book Antiqua"/>
                <a:ea typeface="Book Antiqua"/>
                <a:cs typeface="Book Antiqua"/>
                <a:sym typeface="Book Antiqua"/>
              </a:rPr>
              <a:t> operating with effect from 1-4-2015</a:t>
            </a:r>
            <a:endParaRPr sz="2000">
              <a:latin typeface="Book Antiqua"/>
              <a:ea typeface="Book Antiqua"/>
              <a:cs typeface="Book Antiqua"/>
              <a:sym typeface="Book Antiqua"/>
            </a:endParaRPr>
          </a:p>
          <a:p>
            <a:pPr indent="-127000" lvl="0" marL="442913" rtl="0" algn="just">
              <a:lnSpc>
                <a:spcPct val="100000"/>
              </a:lnSpc>
              <a:spcBef>
                <a:spcPts val="1000"/>
              </a:spcBef>
              <a:spcAft>
                <a:spcPts val="0"/>
              </a:spcAft>
              <a:buClr>
                <a:schemeClr val="dk1"/>
              </a:buClr>
              <a:buSzPts val="2000"/>
              <a:buFont typeface="Times New Roman"/>
              <a:buChar char="-"/>
            </a:pPr>
            <a:r>
              <a:rPr b="1" i="1" lang="en-IN" sz="2000">
                <a:latin typeface="Book Antiqua"/>
                <a:ea typeface="Book Antiqua"/>
                <a:cs typeface="Book Antiqua"/>
                <a:sym typeface="Book Antiqua"/>
              </a:rPr>
              <a:t>  Al-Ameen Charitable Fund Trust, 383 ITR 517 (Kar HC)</a:t>
            </a:r>
            <a:endParaRPr sz="2000">
              <a:latin typeface="Book Antiqua"/>
              <a:ea typeface="Book Antiqua"/>
              <a:cs typeface="Book Antiqua"/>
              <a:sym typeface="Book Antiqua"/>
            </a:endParaRPr>
          </a:p>
          <a:p>
            <a:pPr indent="-209550" lvl="0" marL="357188" rtl="0" algn="just">
              <a:lnSpc>
                <a:spcPct val="114000"/>
              </a:lnSpc>
              <a:spcBef>
                <a:spcPts val="1000"/>
              </a:spcBef>
              <a:spcAft>
                <a:spcPts val="0"/>
              </a:spcAft>
              <a:buClr>
                <a:schemeClr val="dk1"/>
              </a:buClr>
              <a:buSzPts val="2100"/>
              <a:buFont typeface="Noto Sans Symbols"/>
              <a:buNone/>
            </a:pPr>
            <a:r>
              <a:t/>
            </a:r>
            <a:endParaRPr sz="2100">
              <a:latin typeface="Book Antiqua"/>
              <a:ea typeface="Book Antiqua"/>
              <a:cs typeface="Book Antiqua"/>
              <a:sym typeface="Book Antiqua"/>
            </a:endParaRPr>
          </a:p>
        </p:txBody>
      </p:sp>
      <p:cxnSp>
        <p:nvCxnSpPr>
          <p:cNvPr id="287" name="Google Shape;287;p37"/>
          <p:cNvCxnSpPr/>
          <p:nvPr/>
        </p:nvCxnSpPr>
        <p:spPr>
          <a:xfrm>
            <a:off x="638629" y="472621"/>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88" name="Google Shape;288;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92" name="Shape 292"/>
        <p:cNvGrpSpPr/>
        <p:nvPr/>
      </p:nvGrpSpPr>
      <p:grpSpPr>
        <a:xfrm>
          <a:off x="0" y="0"/>
          <a:ext cx="0" cy="0"/>
          <a:chOff x="0" y="0"/>
          <a:chExt cx="0" cy="0"/>
        </a:xfrm>
      </p:grpSpPr>
      <p:sp>
        <p:nvSpPr>
          <p:cNvPr id="293" name="Google Shape;293;p38"/>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35 – Expenditure on scientific research </a:t>
            </a:r>
            <a:endParaRPr b="1" sz="2900">
              <a:solidFill>
                <a:srgbClr val="C55A11"/>
              </a:solidFill>
              <a:latin typeface="Book Antiqua"/>
              <a:ea typeface="Book Antiqua"/>
              <a:cs typeface="Book Antiqua"/>
              <a:sym typeface="Book Antiqua"/>
            </a:endParaRPr>
          </a:p>
        </p:txBody>
      </p:sp>
      <p:sp>
        <p:nvSpPr>
          <p:cNvPr id="294" name="Google Shape;294;p38"/>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14000"/>
              </a:lnSpc>
              <a:spcBef>
                <a:spcPts val="0"/>
              </a:spcBef>
              <a:spcAft>
                <a:spcPts val="0"/>
              </a:spcAft>
              <a:buClr>
                <a:schemeClr val="dk1"/>
              </a:buClr>
              <a:buSzPts val="2000"/>
              <a:buFont typeface="Noto Sans Symbols"/>
              <a:buChar char="⮚"/>
            </a:pPr>
            <a:r>
              <a:rPr b="1" lang="en-IN" sz="2000" u="sng">
                <a:latin typeface="Book Antiqua"/>
                <a:ea typeface="Book Antiqua"/>
                <a:cs typeface="Book Antiqua"/>
                <a:sym typeface="Book Antiqua"/>
              </a:rPr>
              <a:t>Scientific research – Defined under section 43(4)</a:t>
            </a:r>
            <a:endParaRPr/>
          </a:p>
          <a:p>
            <a:pPr indent="0" lvl="0" marL="268288" rtl="0" algn="just">
              <a:lnSpc>
                <a:spcPct val="114000"/>
              </a:lnSpc>
              <a:spcBef>
                <a:spcPts val="2400"/>
              </a:spcBef>
              <a:spcAft>
                <a:spcPts val="0"/>
              </a:spcAft>
              <a:buClr>
                <a:schemeClr val="dk1"/>
              </a:buClr>
              <a:buSzPts val="2000"/>
              <a:buNone/>
            </a:pPr>
            <a:r>
              <a:rPr lang="en-IN" sz="2000">
                <a:latin typeface="Book Antiqua"/>
                <a:ea typeface="Book Antiqua"/>
                <a:cs typeface="Book Antiqua"/>
                <a:sym typeface="Book Antiqua"/>
              </a:rPr>
              <a:t>It includes any activities for the extension of knowledge in the fields of natural or applied science including agriculture, animal husbandry or fisheries.</a:t>
            </a:r>
            <a:endParaRPr/>
          </a:p>
          <a:p>
            <a:pPr indent="-357188" lvl="0" marL="357188" rtl="0" algn="just">
              <a:lnSpc>
                <a:spcPct val="114000"/>
              </a:lnSpc>
              <a:spcBef>
                <a:spcPts val="2400"/>
              </a:spcBef>
              <a:spcAft>
                <a:spcPts val="0"/>
              </a:spcAft>
              <a:buClr>
                <a:schemeClr val="dk1"/>
              </a:buClr>
              <a:buSzPts val="2000"/>
              <a:buFont typeface="Noto Sans Symbols"/>
              <a:buChar char="⮚"/>
            </a:pPr>
            <a:r>
              <a:rPr lang="en-IN" sz="2000">
                <a:latin typeface="Book Antiqua"/>
                <a:ea typeface="Book Antiqua"/>
                <a:cs typeface="Book Antiqua"/>
                <a:sym typeface="Book Antiqua"/>
              </a:rPr>
              <a:t>Section 43(4) of the Act contains a much broader definition. Scientific research is not any less, because the researcher has not discovered a new theory or invented a patentable product. These results may be achieved only after years of research, or not at all. - </a:t>
            </a:r>
            <a:r>
              <a:rPr i="1" lang="en-IN" sz="2000">
                <a:latin typeface="Book Antiqua"/>
                <a:ea typeface="Book Antiqua"/>
                <a:cs typeface="Book Antiqua"/>
                <a:sym typeface="Book Antiqua"/>
              </a:rPr>
              <a:t>M</a:t>
            </a:r>
            <a:r>
              <a:rPr b="1" i="1" lang="en-IN" sz="2000">
                <a:latin typeface="Book Antiqua"/>
                <a:ea typeface="Book Antiqua"/>
                <a:cs typeface="Book Antiqua"/>
                <a:sym typeface="Book Antiqua"/>
              </a:rPr>
              <a:t>anipal academy of higher education vs. UOI &amp; Anr., W.P. 9996/2015 dated 08.04.2019</a:t>
            </a:r>
            <a:endParaRPr/>
          </a:p>
          <a:p>
            <a:pPr indent="0" lvl="0" marL="268288" rtl="0" algn="just">
              <a:lnSpc>
                <a:spcPct val="50000"/>
              </a:lnSpc>
              <a:spcBef>
                <a:spcPts val="1800"/>
              </a:spcBef>
              <a:spcAft>
                <a:spcPts val="0"/>
              </a:spcAft>
              <a:buClr>
                <a:schemeClr val="dk1"/>
              </a:buClr>
              <a:buSzPts val="2000"/>
              <a:buNone/>
            </a:pPr>
            <a:r>
              <a:t/>
            </a:r>
            <a:endParaRPr sz="2000">
              <a:latin typeface="Book Antiqua"/>
              <a:ea typeface="Book Antiqua"/>
              <a:cs typeface="Book Antiqua"/>
              <a:sym typeface="Book Antiqua"/>
            </a:endParaRPr>
          </a:p>
          <a:p>
            <a:pPr indent="-457200" lvl="0" marL="457200" rtl="0" algn="just">
              <a:lnSpc>
                <a:spcPct val="114000"/>
              </a:lnSpc>
              <a:spcBef>
                <a:spcPts val="1800"/>
              </a:spcBef>
              <a:spcAft>
                <a:spcPts val="0"/>
              </a:spcAft>
              <a:buClr>
                <a:schemeClr val="dk1"/>
              </a:buClr>
              <a:buSzPts val="2000"/>
              <a:buFont typeface="Noto Sans Symbols"/>
              <a:buChar char="⮚"/>
            </a:pPr>
            <a:r>
              <a:rPr lang="en-IN" sz="2000">
                <a:latin typeface="Book Antiqua"/>
                <a:ea typeface="Book Antiqua"/>
                <a:cs typeface="Book Antiqua"/>
                <a:sym typeface="Book Antiqua"/>
              </a:rPr>
              <a:t>Scientific research should relate to the business of the assessee. </a:t>
            </a:r>
            <a:endParaRPr/>
          </a:p>
          <a:p>
            <a:pPr indent="0" lvl="0" marL="442913" rtl="0" algn="just">
              <a:lnSpc>
                <a:spcPct val="114000"/>
              </a:lnSpc>
              <a:spcBef>
                <a:spcPts val="2400"/>
              </a:spcBef>
              <a:spcAft>
                <a:spcPts val="0"/>
              </a:spcAft>
              <a:buClr>
                <a:schemeClr val="dk1"/>
              </a:buClr>
              <a:buSzPts val="2000"/>
              <a:buNone/>
            </a:pPr>
            <a:r>
              <a:rPr lang="en-IN" sz="2000">
                <a:latin typeface="Book Antiqua"/>
                <a:ea typeface="Book Antiqua"/>
                <a:cs typeface="Book Antiqua"/>
                <a:sym typeface="Book Antiqua"/>
              </a:rPr>
              <a:t>Expenditure on scientific research related to subsidiary company while the contribution was made by the holding company, the holding company cannot be  eligible  for deduction. </a:t>
            </a:r>
            <a:r>
              <a:rPr b="1" i="1" lang="en-IN" sz="2000">
                <a:latin typeface="Book Antiqua"/>
                <a:ea typeface="Book Antiqua"/>
                <a:cs typeface="Book Antiqua"/>
                <a:sym typeface="Book Antiqua"/>
              </a:rPr>
              <a:t> -  Ciba India Pvt. Ltd. vs. ITO, 126 TTJ 481 (Mumbai Trib.)</a:t>
            </a:r>
            <a:r>
              <a:rPr b="1" i="1" lang="en-IN" sz="2200">
                <a:latin typeface="Book Antiqua"/>
                <a:ea typeface="Book Antiqua"/>
                <a:cs typeface="Book Antiqua"/>
                <a:sym typeface="Book Antiqua"/>
              </a:rPr>
              <a:t> </a:t>
            </a:r>
            <a:endParaRPr sz="2200">
              <a:latin typeface="Book Antiqua"/>
              <a:ea typeface="Book Antiqua"/>
              <a:cs typeface="Book Antiqua"/>
              <a:sym typeface="Book Antiqua"/>
            </a:endParaRPr>
          </a:p>
          <a:p>
            <a:pPr indent="0" lvl="0" marL="442913" rtl="0" algn="just">
              <a:lnSpc>
                <a:spcPct val="150000"/>
              </a:lnSpc>
              <a:spcBef>
                <a:spcPts val="2200"/>
              </a:spcBef>
              <a:spcAft>
                <a:spcPts val="0"/>
              </a:spcAft>
              <a:buClr>
                <a:schemeClr val="dk1"/>
              </a:buClr>
              <a:buSzPts val="2600"/>
              <a:buNone/>
            </a:pPr>
            <a:r>
              <a:t/>
            </a:r>
            <a:endParaRPr sz="2600">
              <a:latin typeface="Times New Roman"/>
              <a:ea typeface="Times New Roman"/>
              <a:cs typeface="Times New Roman"/>
              <a:sym typeface="Times New Roman"/>
            </a:endParaRPr>
          </a:p>
        </p:txBody>
      </p:sp>
      <p:cxnSp>
        <p:nvCxnSpPr>
          <p:cNvPr id="295" name="Google Shape;295;p38"/>
          <p:cNvCxnSpPr/>
          <p:nvPr/>
        </p:nvCxnSpPr>
        <p:spPr>
          <a:xfrm>
            <a:off x="638628" y="616857"/>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296" name="Google Shape;296;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00" name="Shape 300"/>
        <p:cNvGrpSpPr/>
        <p:nvPr/>
      </p:nvGrpSpPr>
      <p:grpSpPr>
        <a:xfrm>
          <a:off x="0" y="0"/>
          <a:ext cx="0" cy="0"/>
          <a:chOff x="0" y="0"/>
          <a:chExt cx="0" cy="0"/>
        </a:xfrm>
      </p:grpSpPr>
      <p:sp>
        <p:nvSpPr>
          <p:cNvPr id="301" name="Google Shape;301;p39"/>
          <p:cNvSpPr txBox="1"/>
          <p:nvPr>
            <p:ph type="ctrTitle"/>
          </p:nvPr>
        </p:nvSpPr>
        <p:spPr>
          <a:xfrm>
            <a:off x="638629" y="113621"/>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35 – Expenditure on scientific research </a:t>
            </a:r>
            <a:endParaRPr b="1" sz="2900">
              <a:solidFill>
                <a:srgbClr val="C55A11"/>
              </a:solidFill>
              <a:latin typeface="Book Antiqua"/>
              <a:ea typeface="Book Antiqua"/>
              <a:cs typeface="Book Antiqua"/>
              <a:sym typeface="Book Antiqua"/>
            </a:endParaRPr>
          </a:p>
        </p:txBody>
      </p:sp>
      <p:sp>
        <p:nvSpPr>
          <p:cNvPr id="302" name="Google Shape;302;p39"/>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200"/>
              <a:buNone/>
            </a:pPr>
            <a:r>
              <a:rPr b="1" i="1" lang="en-IN" sz="2200">
                <a:latin typeface="Book Antiqua"/>
                <a:ea typeface="Book Antiqua"/>
                <a:cs typeface="Book Antiqua"/>
                <a:sym typeface="Book Antiqua"/>
              </a:rPr>
              <a:t>Approval of prescribed authority</a:t>
            </a:r>
            <a:endParaRPr/>
          </a:p>
          <a:p>
            <a:pPr indent="-357188" lvl="0" marL="442913"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Approval cannot be withdrawn retrospectively </a:t>
            </a:r>
            <a:r>
              <a:rPr i="1" lang="en-IN" sz="2200">
                <a:latin typeface="Book Antiqua"/>
                <a:ea typeface="Book Antiqua"/>
                <a:cs typeface="Book Antiqua"/>
                <a:sym typeface="Book Antiqua"/>
              </a:rPr>
              <a:t>– </a:t>
            </a:r>
            <a:r>
              <a:rPr b="1" i="1" lang="en-IN" sz="2200">
                <a:latin typeface="Book Antiqua"/>
                <a:ea typeface="Book Antiqua"/>
                <a:cs typeface="Book Antiqua"/>
                <a:sym typeface="Book Antiqua"/>
              </a:rPr>
              <a:t>CIT vs. General Magnets Ltd., 256 ITR 471 (Calcutta)</a:t>
            </a:r>
            <a:endParaRPr/>
          </a:p>
          <a:p>
            <a:pPr indent="-357188" lvl="0" marL="442913"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The date of approval is not a cut-off date for eligibility of weighted deduction on the expenses incurred from that date onwards. Assessee will be entitled to weighted deduction of any and all expenditure incurred – </a:t>
            </a:r>
            <a:r>
              <a:rPr b="1" i="1" lang="en-IN" sz="2200">
                <a:latin typeface="Book Antiqua"/>
                <a:ea typeface="Book Antiqua"/>
                <a:cs typeface="Book Antiqua"/>
                <a:sym typeface="Book Antiqua"/>
              </a:rPr>
              <a:t>CIT vs. Claris Life sciences Ltd., 326 ITR 251 (Gujarat)</a:t>
            </a:r>
            <a:endParaRPr/>
          </a:p>
          <a:p>
            <a:pPr indent="-357188" lvl="0" marL="442913" rtl="0" algn="just">
              <a:lnSpc>
                <a:spcPct val="150000"/>
              </a:lnSpc>
              <a:spcBef>
                <a:spcPts val="1000"/>
              </a:spcBef>
              <a:spcAft>
                <a:spcPts val="0"/>
              </a:spcAft>
              <a:buClr>
                <a:schemeClr val="dk1"/>
              </a:buClr>
              <a:buSzPts val="2200"/>
              <a:buFont typeface="Noto Sans Symbols"/>
              <a:buChar char="▪"/>
            </a:pPr>
            <a:r>
              <a:rPr b="1" lang="en-IN" sz="2200">
                <a:latin typeface="Book Antiqua"/>
                <a:ea typeface="Book Antiqua"/>
                <a:cs typeface="Book Antiqua"/>
                <a:sym typeface="Book Antiqua"/>
              </a:rPr>
              <a:t>Bureaucratic delay in giving approval </a:t>
            </a:r>
            <a:r>
              <a:rPr lang="en-IN" sz="2200">
                <a:latin typeface="Book Antiqua"/>
                <a:ea typeface="Book Antiqua"/>
                <a:cs typeface="Book Antiqua"/>
                <a:sym typeface="Book Antiqua"/>
              </a:rPr>
              <a:t>for development of research and development facility – Assessee cannot be punished - </a:t>
            </a:r>
            <a:r>
              <a:rPr b="1" i="1" lang="en-IN" sz="2200">
                <a:latin typeface="Book Antiqua"/>
                <a:ea typeface="Book Antiqua"/>
                <a:cs typeface="Book Antiqua"/>
                <a:sym typeface="Book Antiqua"/>
              </a:rPr>
              <a:t>CIT vs. TVS Electronics Ltd., 419 ITR 187 (Mad HC)</a:t>
            </a:r>
            <a:endParaRPr/>
          </a:p>
          <a:p>
            <a:pPr indent="0" lvl="0" marL="268288" rtl="0" algn="just">
              <a:lnSpc>
                <a:spcPct val="114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p:txBody>
      </p:sp>
      <p:cxnSp>
        <p:nvCxnSpPr>
          <p:cNvPr id="303" name="Google Shape;303;p39"/>
          <p:cNvCxnSpPr/>
          <p:nvPr/>
        </p:nvCxnSpPr>
        <p:spPr>
          <a:xfrm>
            <a:off x="638629" y="708708"/>
            <a:ext cx="10519909" cy="21770"/>
          </a:xfrm>
          <a:prstGeom prst="straightConnector1">
            <a:avLst/>
          </a:prstGeom>
          <a:noFill/>
          <a:ln cap="flat" cmpd="sng" w="19050">
            <a:solidFill>
              <a:schemeClr val="accent5"/>
            </a:solidFill>
            <a:prstDash val="solid"/>
            <a:miter lim="800000"/>
            <a:headEnd len="sm" w="sm" type="none"/>
            <a:tailEnd len="sm" w="sm" type="none"/>
          </a:ln>
        </p:spPr>
      </p:cxnSp>
      <p:sp>
        <p:nvSpPr>
          <p:cNvPr id="304" name="Google Shape;304;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08" name="Shape 308"/>
        <p:cNvGrpSpPr/>
        <p:nvPr/>
      </p:nvGrpSpPr>
      <p:grpSpPr>
        <a:xfrm>
          <a:off x="0" y="0"/>
          <a:ext cx="0" cy="0"/>
          <a:chOff x="0" y="0"/>
          <a:chExt cx="0" cy="0"/>
        </a:xfrm>
      </p:grpSpPr>
      <p:sp>
        <p:nvSpPr>
          <p:cNvPr id="309" name="Google Shape;309;p40"/>
          <p:cNvSpPr txBox="1"/>
          <p:nvPr>
            <p:ph type="ctrTitle"/>
          </p:nvPr>
        </p:nvSpPr>
        <p:spPr>
          <a:xfrm>
            <a:off x="638629" y="113621"/>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 	 Section 35 – Expenditure on scientific research </a:t>
            </a:r>
            <a:endParaRPr b="1" sz="2900">
              <a:solidFill>
                <a:srgbClr val="C55A11"/>
              </a:solidFill>
              <a:latin typeface="Book Antiqua"/>
              <a:ea typeface="Book Antiqua"/>
              <a:cs typeface="Book Antiqua"/>
              <a:sym typeface="Book Antiqua"/>
            </a:endParaRPr>
          </a:p>
        </p:txBody>
      </p:sp>
      <p:sp>
        <p:nvSpPr>
          <p:cNvPr id="310" name="Google Shape;310;p40"/>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marR="167640" rtl="0" algn="just">
              <a:lnSpc>
                <a:spcPct val="150000"/>
              </a:lnSpc>
              <a:spcBef>
                <a:spcPts val="0"/>
              </a:spcBef>
              <a:spcAft>
                <a:spcPts val="0"/>
              </a:spcAft>
              <a:buClr>
                <a:schemeClr val="dk1"/>
              </a:buClr>
              <a:buSzPts val="2500"/>
              <a:buFont typeface="Noto Sans Symbols"/>
              <a:buChar char="⮚"/>
            </a:pPr>
            <a:r>
              <a:rPr b="1" lang="en-IN" sz="2500">
                <a:latin typeface="Book Antiqua"/>
                <a:ea typeface="Book Antiqua"/>
                <a:cs typeface="Book Antiqua"/>
                <a:sym typeface="Book Antiqua"/>
              </a:rPr>
              <a:t>Sale of Assets acquired in the process of carrying Research and Development </a:t>
            </a:r>
            <a:r>
              <a:rPr lang="en-IN" sz="2500">
                <a:latin typeface="Book Antiqua"/>
                <a:ea typeface="Book Antiqua"/>
                <a:cs typeface="Book Antiqua"/>
                <a:sym typeface="Book Antiqua"/>
              </a:rPr>
              <a:t>- Sale of products emanating out of R&amp;D work done in an approved facility, </a:t>
            </a:r>
            <a:r>
              <a:rPr lang="en-IN" sz="2500" u="sng">
                <a:latin typeface="Book Antiqua"/>
                <a:ea typeface="Book Antiqua"/>
                <a:cs typeface="Book Antiqua"/>
                <a:sym typeface="Book Antiqua"/>
              </a:rPr>
              <a:t>the sale proceeds need not be reduced from the research and development expenditure</a:t>
            </a:r>
            <a:r>
              <a:rPr lang="en-IN" sz="2500">
                <a:latin typeface="Book Antiqua"/>
                <a:ea typeface="Book Antiqua"/>
                <a:cs typeface="Book Antiqua"/>
                <a:sym typeface="Book Antiqua"/>
              </a:rPr>
              <a:t>. If the assets acquired in the process of carrying R&amp;D are sold, </a:t>
            </a:r>
            <a:r>
              <a:rPr lang="en-IN" sz="2500" u="sng">
                <a:latin typeface="Book Antiqua"/>
                <a:ea typeface="Book Antiqua"/>
                <a:cs typeface="Book Antiqua"/>
                <a:sym typeface="Book Antiqua"/>
              </a:rPr>
              <a:t>such sales realisation would go to reduce the expenditure on scientific research</a:t>
            </a:r>
            <a:r>
              <a:rPr lang="en-IN" sz="2500">
                <a:latin typeface="Book Antiqua"/>
                <a:ea typeface="Book Antiqua"/>
                <a:cs typeface="Book Antiqua"/>
                <a:sym typeface="Book Antiqua"/>
              </a:rPr>
              <a:t>.</a:t>
            </a:r>
            <a:endParaRPr/>
          </a:p>
          <a:p>
            <a:pPr indent="85725" lvl="0" marL="271463" marR="167640" rtl="0" algn="just">
              <a:lnSpc>
                <a:spcPct val="150000"/>
              </a:lnSpc>
              <a:spcBef>
                <a:spcPts val="1000"/>
              </a:spcBef>
              <a:spcAft>
                <a:spcPts val="0"/>
              </a:spcAft>
              <a:buClr>
                <a:schemeClr val="dk1"/>
              </a:buClr>
              <a:buSzPts val="2500"/>
              <a:buNone/>
            </a:pPr>
            <a:r>
              <a:rPr b="1" i="1" lang="en-IN" sz="2500">
                <a:latin typeface="Book Antiqua"/>
                <a:ea typeface="Book Antiqua"/>
                <a:cs typeface="Book Antiqua"/>
                <a:sym typeface="Book Antiqua"/>
              </a:rPr>
              <a:t>- CIT vs. Microlabs Ltd., 383 ITR 490 (Kar HC)</a:t>
            </a:r>
            <a:endParaRPr b="1" i="1" sz="2500">
              <a:latin typeface="Book Antiqua"/>
              <a:ea typeface="Book Antiqua"/>
              <a:cs typeface="Book Antiqua"/>
              <a:sym typeface="Book Antiqua"/>
            </a:endParaRPr>
          </a:p>
        </p:txBody>
      </p:sp>
      <p:cxnSp>
        <p:nvCxnSpPr>
          <p:cNvPr id="311" name="Google Shape;311;p40"/>
          <p:cNvCxnSpPr/>
          <p:nvPr/>
        </p:nvCxnSpPr>
        <p:spPr>
          <a:xfrm>
            <a:off x="638629" y="708708"/>
            <a:ext cx="10519909" cy="21770"/>
          </a:xfrm>
          <a:prstGeom prst="straightConnector1">
            <a:avLst/>
          </a:prstGeom>
          <a:noFill/>
          <a:ln cap="flat" cmpd="sng" w="19050">
            <a:solidFill>
              <a:schemeClr val="accent5"/>
            </a:solidFill>
            <a:prstDash val="solid"/>
            <a:miter lim="800000"/>
            <a:headEnd len="sm" w="sm" type="none"/>
            <a:tailEnd len="sm" w="sm" type="none"/>
          </a:ln>
        </p:spPr>
      </p:cxnSp>
      <p:sp>
        <p:nvSpPr>
          <p:cNvPr id="312" name="Google Shape;312;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16" name="Shape 316"/>
        <p:cNvGrpSpPr/>
        <p:nvPr/>
      </p:nvGrpSpPr>
      <p:grpSpPr>
        <a:xfrm>
          <a:off x="0" y="0"/>
          <a:ext cx="0" cy="0"/>
          <a:chOff x="0" y="0"/>
          <a:chExt cx="0" cy="0"/>
        </a:xfrm>
      </p:grpSpPr>
      <p:sp>
        <p:nvSpPr>
          <p:cNvPr id="317" name="Google Shape;317;p41"/>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Section 35AD – Option for availing deduction for specified business</a:t>
            </a:r>
            <a:endParaRPr b="1" sz="2610">
              <a:solidFill>
                <a:srgbClr val="C55A11"/>
              </a:solidFill>
              <a:latin typeface="Book Antiqua"/>
              <a:ea typeface="Book Antiqua"/>
              <a:cs typeface="Book Antiqua"/>
              <a:sym typeface="Book Antiqua"/>
            </a:endParaRPr>
          </a:p>
        </p:txBody>
      </p:sp>
      <p:sp>
        <p:nvSpPr>
          <p:cNvPr id="318" name="Google Shape;318;p41"/>
          <p:cNvSpPr txBox="1"/>
          <p:nvPr>
            <p:ph idx="1" type="subTitle"/>
          </p:nvPr>
        </p:nvSpPr>
        <p:spPr>
          <a:xfrm>
            <a:off x="638628" y="815520"/>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100"/>
              <a:buNone/>
            </a:pPr>
            <a:r>
              <a:rPr lang="en-IN" sz="2100">
                <a:latin typeface="Book Antiqua"/>
                <a:ea typeface="Book Antiqua"/>
                <a:cs typeface="Book Antiqua"/>
                <a:sym typeface="Book Antiqua"/>
              </a:rPr>
              <a:t>Amendments made in The Finance Bill, 2020</a:t>
            </a:r>
            <a:endParaRPr/>
          </a:p>
          <a:p>
            <a:pPr indent="-457200" lvl="0" marL="457200"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 </a:t>
            </a:r>
            <a:r>
              <a:rPr b="1" lang="en-IN" sz="2100">
                <a:latin typeface="Book Antiqua"/>
                <a:ea typeface="Book Antiqua"/>
                <a:cs typeface="Book Antiqua"/>
                <a:sym typeface="Book Antiqua"/>
              </a:rPr>
              <a:t>Amendment of section 35AD(1) – Provides option to claim deduction</a:t>
            </a:r>
            <a:endParaRPr sz="2100">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The deduction under section 35AD is made optional</a:t>
            </a:r>
            <a:endParaRPr sz="2100">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 </a:t>
            </a:r>
            <a:r>
              <a:rPr b="1" lang="en-IN" sz="2100">
                <a:latin typeface="Book Antiqua"/>
                <a:ea typeface="Book Antiqua"/>
                <a:cs typeface="Book Antiqua"/>
                <a:sym typeface="Book Antiqua"/>
              </a:rPr>
              <a:t>Amendment of section 35AD(4):</a:t>
            </a:r>
            <a:endParaRPr sz="2100">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No deduction will be allowed in respect of expenditure u/s 35(1) in any other section in any previous year or under this section in any other previous year, if the deduction has been claimed or opted by the assessee and allowed to him under this section</a:t>
            </a:r>
            <a:endParaRPr/>
          </a:p>
          <a:p>
            <a:pPr indent="-457200" lvl="0" marL="457200"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Now the taxpayer who opts not to claim deduction u/s 35AD, then depreciation can be claimed under section 32 of the Act in respect of such capital expenditure, even if the domestic company opts for concessional tax rates under sections 115BAA and 115BAB</a:t>
            </a:r>
            <a:endParaRPr/>
          </a:p>
          <a:p>
            <a:pPr indent="0" lvl="0" marL="0" rtl="0" algn="just">
              <a:lnSpc>
                <a:spcPct val="114000"/>
              </a:lnSpc>
              <a:spcBef>
                <a:spcPts val="1000"/>
              </a:spcBef>
              <a:spcAft>
                <a:spcPts val="0"/>
              </a:spcAft>
              <a:buClr>
                <a:schemeClr val="dk1"/>
              </a:buClr>
              <a:buSzPts val="2100"/>
              <a:buNone/>
            </a:pPr>
            <a:r>
              <a:rPr b="1" i="1" lang="en-IN" sz="2100">
                <a:latin typeface="Book Antiqua"/>
                <a:ea typeface="Book Antiqua"/>
                <a:cs typeface="Book Antiqua"/>
                <a:sym typeface="Book Antiqua"/>
              </a:rPr>
              <a:t>Applicable with effect from 1st April, 2020</a:t>
            </a:r>
            <a:endParaRPr/>
          </a:p>
          <a:p>
            <a:pPr indent="-317500" lvl="0" marL="457200"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317500" lvl="0" marL="457200" rtl="0" algn="just">
              <a:lnSpc>
                <a:spcPct val="114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p:txBody>
      </p:sp>
      <p:cxnSp>
        <p:nvCxnSpPr>
          <p:cNvPr id="319" name="Google Shape;319;p41"/>
          <p:cNvCxnSpPr/>
          <p:nvPr/>
        </p:nvCxnSpPr>
        <p:spPr>
          <a:xfrm>
            <a:off x="638628" y="71936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320" name="Google Shape;320;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2" name="Shape 102"/>
        <p:cNvGrpSpPr/>
        <p:nvPr/>
      </p:nvGrpSpPr>
      <p:grpSpPr>
        <a:xfrm>
          <a:off x="0" y="0"/>
          <a:ext cx="0" cy="0"/>
          <a:chOff x="0" y="0"/>
          <a:chExt cx="0" cy="0"/>
        </a:xfrm>
      </p:grpSpPr>
      <p:sp>
        <p:nvSpPr>
          <p:cNvPr id="103" name="Google Shape;103;p15"/>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just">
              <a:lnSpc>
                <a:spcPct val="10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Topics</a:t>
            </a:r>
            <a:r>
              <a:rPr b="1" lang="en-IN" sz="2800">
                <a:latin typeface="Times New Roman"/>
                <a:ea typeface="Times New Roman"/>
                <a:cs typeface="Times New Roman"/>
                <a:sym typeface="Times New Roman"/>
              </a:rPr>
              <a:t> </a:t>
            </a:r>
            <a:r>
              <a:rPr b="1" lang="en-IN" sz="2800">
                <a:solidFill>
                  <a:srgbClr val="C55A11"/>
                </a:solidFill>
                <a:latin typeface="Book Antiqua"/>
                <a:ea typeface="Book Antiqua"/>
                <a:cs typeface="Book Antiqua"/>
                <a:sym typeface="Book Antiqua"/>
              </a:rPr>
              <a:t>Covered</a:t>
            </a:r>
            <a:endParaRPr/>
          </a:p>
        </p:txBody>
      </p:sp>
      <p:sp>
        <p:nvSpPr>
          <p:cNvPr id="104" name="Google Shape;104;p15"/>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800"/>
              <a:buNone/>
            </a:pPr>
            <a:r>
              <a:rPr lang="en-IN" sz="2800">
                <a:latin typeface="Book Antiqua"/>
                <a:ea typeface="Book Antiqua"/>
                <a:cs typeface="Book Antiqua"/>
                <a:sym typeface="Book Antiqua"/>
              </a:rPr>
              <a:t>10. Section 36 – Other Deductions</a:t>
            </a:r>
            <a:endParaRPr sz="2600">
              <a:latin typeface="Book Antiqua"/>
              <a:ea typeface="Book Antiqua"/>
              <a:cs typeface="Book Antiqua"/>
              <a:sym typeface="Book Antiqua"/>
            </a:endParaRPr>
          </a:p>
          <a:p>
            <a:pPr indent="-514350" lvl="0" marL="514350" rtl="0" algn="just">
              <a:lnSpc>
                <a:spcPct val="150000"/>
              </a:lnSpc>
              <a:spcBef>
                <a:spcPts val="1000"/>
              </a:spcBef>
              <a:spcAft>
                <a:spcPts val="0"/>
              </a:spcAft>
              <a:buClr>
                <a:schemeClr val="dk1"/>
              </a:buClr>
              <a:buSzPts val="2600"/>
              <a:buFont typeface="Calibri"/>
              <a:buAutoNum type="arabicPeriod" startAt="11"/>
            </a:pPr>
            <a:r>
              <a:rPr lang="en-IN" sz="2600">
                <a:latin typeface="Book Antiqua"/>
                <a:ea typeface="Book Antiqua"/>
                <a:cs typeface="Book Antiqua"/>
                <a:sym typeface="Book Antiqua"/>
              </a:rPr>
              <a:t>Section 37 – General</a:t>
            </a:r>
            <a:endParaRPr/>
          </a:p>
          <a:p>
            <a:pPr indent="-514350" lvl="0" marL="514350" rtl="0" algn="just">
              <a:lnSpc>
                <a:spcPct val="150000"/>
              </a:lnSpc>
              <a:spcBef>
                <a:spcPts val="1000"/>
              </a:spcBef>
              <a:spcAft>
                <a:spcPts val="0"/>
              </a:spcAft>
              <a:buClr>
                <a:schemeClr val="dk1"/>
              </a:buClr>
              <a:buSzPts val="2600"/>
              <a:buFont typeface="Calibri"/>
              <a:buAutoNum type="arabicPeriod" startAt="11"/>
            </a:pPr>
            <a:r>
              <a:rPr lang="en-IN" sz="2600">
                <a:latin typeface="Book Antiqua"/>
                <a:ea typeface="Book Antiqua"/>
                <a:cs typeface="Book Antiqua"/>
                <a:sym typeface="Book Antiqua"/>
              </a:rPr>
              <a:t>Expenses not deductible  - Section 40(a)(ia)</a:t>
            </a:r>
            <a:endParaRPr/>
          </a:p>
          <a:p>
            <a:pPr indent="-514350" lvl="0" marL="514350" rtl="0" algn="just">
              <a:lnSpc>
                <a:spcPct val="150000"/>
              </a:lnSpc>
              <a:spcBef>
                <a:spcPts val="1000"/>
              </a:spcBef>
              <a:spcAft>
                <a:spcPts val="0"/>
              </a:spcAft>
              <a:buClr>
                <a:schemeClr val="dk1"/>
              </a:buClr>
              <a:buSzPts val="2600"/>
              <a:buFont typeface="Calibri"/>
              <a:buAutoNum type="arabicPeriod" startAt="11"/>
            </a:pPr>
            <a:r>
              <a:rPr lang="en-IN" sz="2600">
                <a:latin typeface="Book Antiqua"/>
                <a:ea typeface="Book Antiqua"/>
                <a:cs typeface="Book Antiqua"/>
                <a:sym typeface="Book Antiqua"/>
              </a:rPr>
              <a:t>Section 40A(3) &amp; 40A(3A) – Cash expenses not deductible</a:t>
            </a:r>
            <a:endParaRPr/>
          </a:p>
          <a:p>
            <a:pPr indent="-514350" lvl="0" marL="514350" rtl="0" algn="just">
              <a:lnSpc>
                <a:spcPct val="150000"/>
              </a:lnSpc>
              <a:spcBef>
                <a:spcPts val="1000"/>
              </a:spcBef>
              <a:spcAft>
                <a:spcPts val="0"/>
              </a:spcAft>
              <a:buClr>
                <a:schemeClr val="dk1"/>
              </a:buClr>
              <a:buSzPts val="2600"/>
              <a:buFont typeface="Calibri"/>
              <a:buAutoNum type="arabicPeriod" startAt="11"/>
            </a:pPr>
            <a:r>
              <a:rPr lang="en-IN" sz="2600">
                <a:latin typeface="Book Antiqua"/>
                <a:ea typeface="Book Antiqua"/>
                <a:cs typeface="Book Antiqua"/>
                <a:sym typeface="Book Antiqua"/>
              </a:rPr>
              <a:t>Section 41 – Profits chargeable to tax</a:t>
            </a:r>
            <a:endParaRPr sz="2600">
              <a:latin typeface="Book Antiqua"/>
              <a:ea typeface="Book Antiqua"/>
              <a:cs typeface="Book Antiqua"/>
              <a:sym typeface="Book Antiqua"/>
            </a:endParaRPr>
          </a:p>
          <a:p>
            <a:pPr indent="-514350" lvl="0" marL="514350" rtl="0" algn="just">
              <a:lnSpc>
                <a:spcPct val="150000"/>
              </a:lnSpc>
              <a:spcBef>
                <a:spcPts val="1000"/>
              </a:spcBef>
              <a:spcAft>
                <a:spcPts val="0"/>
              </a:spcAft>
              <a:buClr>
                <a:schemeClr val="dk1"/>
              </a:buClr>
              <a:buSzPts val="2600"/>
              <a:buFont typeface="Calibri"/>
              <a:buAutoNum type="arabicPeriod" startAt="11"/>
            </a:pPr>
            <a:r>
              <a:rPr lang="en-IN" sz="2600">
                <a:latin typeface="Book Antiqua"/>
                <a:ea typeface="Book Antiqua"/>
                <a:cs typeface="Book Antiqua"/>
                <a:sym typeface="Book Antiqua"/>
              </a:rPr>
              <a:t>Section 43B – Deduction only on payments</a:t>
            </a:r>
            <a:endParaRPr/>
          </a:p>
          <a:p>
            <a:pPr indent="-514350" lvl="0" marL="514350" rtl="0" algn="just">
              <a:lnSpc>
                <a:spcPct val="150000"/>
              </a:lnSpc>
              <a:spcBef>
                <a:spcPts val="1000"/>
              </a:spcBef>
              <a:spcAft>
                <a:spcPts val="0"/>
              </a:spcAft>
              <a:buClr>
                <a:schemeClr val="dk1"/>
              </a:buClr>
              <a:buSzPts val="2600"/>
              <a:buFont typeface="Calibri"/>
              <a:buAutoNum type="arabicPeriod" startAt="11"/>
            </a:pPr>
            <a:r>
              <a:rPr lang="en-IN" sz="2600">
                <a:latin typeface="Book Antiqua"/>
                <a:ea typeface="Book Antiqua"/>
                <a:cs typeface="Book Antiqua"/>
                <a:sym typeface="Book Antiqua"/>
              </a:rPr>
              <a:t>Other Issues </a:t>
            </a:r>
            <a:endParaRPr/>
          </a:p>
          <a:p>
            <a:pPr indent="-165100" lvl="0" marL="342900" rtl="0" algn="just">
              <a:lnSpc>
                <a:spcPct val="10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105" name="Google Shape;105;p15"/>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06" name="Google Shape;10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txBox="1"/>
          <p:nvPr>
            <p:ph type="ctrTitle"/>
          </p:nvPr>
        </p:nvSpPr>
        <p:spPr>
          <a:xfrm>
            <a:off x="428625" y="0"/>
            <a:ext cx="11458575"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Section 35AD – Option for availing deduction for specified business - Issues</a:t>
            </a:r>
            <a:endParaRPr b="1" sz="2610">
              <a:solidFill>
                <a:srgbClr val="C55A11"/>
              </a:solidFill>
              <a:latin typeface="Book Antiqua"/>
              <a:ea typeface="Book Antiqua"/>
              <a:cs typeface="Book Antiqua"/>
              <a:sym typeface="Book Antiqua"/>
            </a:endParaRPr>
          </a:p>
        </p:txBody>
      </p:sp>
      <p:sp>
        <p:nvSpPr>
          <p:cNvPr id="326" name="Google Shape;326;p42"/>
          <p:cNvSpPr txBox="1"/>
          <p:nvPr>
            <p:ph idx="1" type="subTitle"/>
          </p:nvPr>
        </p:nvSpPr>
        <p:spPr>
          <a:xfrm>
            <a:off x="638628" y="815520"/>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500"/>
              <a:buFont typeface="Noto Sans Symbols"/>
              <a:buChar char="⮚"/>
            </a:pPr>
            <a:r>
              <a:rPr lang="en-IN" sz="2500">
                <a:latin typeface="Book Antiqua"/>
                <a:ea typeface="Book Antiqua"/>
                <a:cs typeface="Book Antiqua"/>
                <a:sym typeface="Book Antiqua"/>
              </a:rPr>
              <a:t>Specified Business - Hotel Business - Commencement of new business not disputed by Department and income offered to tax accepted - Certification of hotel as three-star category hotel in subsequent year - </a:t>
            </a:r>
            <a:r>
              <a:rPr b="1" lang="en-IN" sz="2500">
                <a:latin typeface="Book Antiqua"/>
                <a:ea typeface="Book Antiqua"/>
                <a:cs typeface="Book Antiqua"/>
                <a:sym typeface="Book Antiqua"/>
              </a:rPr>
              <a:t>Time taken by competent authority for certification beyond control of assessee</a:t>
            </a:r>
            <a:r>
              <a:rPr lang="en-IN" sz="2500">
                <a:latin typeface="Book Antiqua"/>
                <a:ea typeface="Book Antiqua"/>
                <a:cs typeface="Book Antiqua"/>
                <a:sym typeface="Book Antiqua"/>
              </a:rPr>
              <a:t> - Assessee </a:t>
            </a:r>
            <a:r>
              <a:rPr b="1" lang="en-IN" sz="2500">
                <a:latin typeface="Book Antiqua"/>
                <a:ea typeface="Book Antiqua"/>
                <a:cs typeface="Book Antiqua"/>
                <a:sym typeface="Book Antiqua"/>
              </a:rPr>
              <a:t>not to be denied deduction</a:t>
            </a:r>
            <a:r>
              <a:rPr lang="en-IN" sz="2500">
                <a:latin typeface="Book Antiqua"/>
                <a:ea typeface="Book Antiqua"/>
                <a:cs typeface="Book Antiqua"/>
                <a:sym typeface="Book Antiqua"/>
              </a:rPr>
              <a:t> under section 35AD on the ground that certification was in later year</a:t>
            </a:r>
            <a:endParaRPr/>
          </a:p>
          <a:p>
            <a:pPr indent="0" lvl="0" marL="357188" rtl="0" algn="just">
              <a:lnSpc>
                <a:spcPct val="115000"/>
              </a:lnSpc>
              <a:spcBef>
                <a:spcPts val="1800"/>
              </a:spcBef>
              <a:spcAft>
                <a:spcPts val="0"/>
              </a:spcAft>
              <a:buClr>
                <a:schemeClr val="dk1"/>
              </a:buClr>
              <a:buSzPts val="2500"/>
              <a:buNone/>
            </a:pPr>
            <a:r>
              <a:rPr lang="en-IN" sz="2500">
                <a:latin typeface="Book Antiqua"/>
                <a:ea typeface="Book Antiqua"/>
                <a:cs typeface="Book Antiqua"/>
                <a:sym typeface="Book Antiqua"/>
              </a:rPr>
              <a:t> - </a:t>
            </a:r>
            <a:r>
              <a:rPr b="1" i="1" lang="en-IN" sz="2500">
                <a:latin typeface="Book Antiqua"/>
                <a:ea typeface="Book Antiqua"/>
                <a:cs typeface="Book Antiqua"/>
                <a:sym typeface="Book Antiqua"/>
              </a:rPr>
              <a:t>CIT vs. Ceebros Hotels Pvt. Ltd., 409 ITR 423 (Mad HC)</a:t>
            </a:r>
            <a:endParaRPr sz="2500">
              <a:latin typeface="Book Antiqua"/>
              <a:ea typeface="Book Antiqua"/>
              <a:cs typeface="Book Antiqua"/>
              <a:sym typeface="Book Antiqua"/>
            </a:endParaRPr>
          </a:p>
          <a:p>
            <a:pPr indent="-317500" lvl="0" marL="457200" rtl="0" algn="just">
              <a:lnSpc>
                <a:spcPct val="114000"/>
              </a:lnSpc>
              <a:spcBef>
                <a:spcPts val="18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317500" lvl="0" marL="457200" rtl="0" algn="just">
              <a:lnSpc>
                <a:spcPct val="114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p:txBody>
      </p:sp>
      <p:cxnSp>
        <p:nvCxnSpPr>
          <p:cNvPr id="327" name="Google Shape;327;p42"/>
          <p:cNvCxnSpPr/>
          <p:nvPr/>
        </p:nvCxnSpPr>
        <p:spPr>
          <a:xfrm>
            <a:off x="428625" y="694417"/>
            <a:ext cx="11101388" cy="14514"/>
          </a:xfrm>
          <a:prstGeom prst="straightConnector1">
            <a:avLst/>
          </a:prstGeom>
          <a:noFill/>
          <a:ln cap="flat" cmpd="sng" w="19050">
            <a:solidFill>
              <a:schemeClr val="accent5"/>
            </a:solidFill>
            <a:prstDash val="solid"/>
            <a:miter lim="800000"/>
            <a:headEnd len="sm" w="sm" type="none"/>
            <a:tailEnd len="sm" w="sm" type="none"/>
          </a:ln>
        </p:spPr>
      </p:cxnSp>
      <p:sp>
        <p:nvSpPr>
          <p:cNvPr id="328" name="Google Shape;328;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32" name="Shape 332"/>
        <p:cNvGrpSpPr/>
        <p:nvPr/>
      </p:nvGrpSpPr>
      <p:grpSpPr>
        <a:xfrm>
          <a:off x="0" y="0"/>
          <a:ext cx="0" cy="0"/>
          <a:chOff x="0" y="0"/>
          <a:chExt cx="0" cy="0"/>
        </a:xfrm>
      </p:grpSpPr>
      <p:sp>
        <p:nvSpPr>
          <p:cNvPr id="333" name="Google Shape;333;p43"/>
          <p:cNvSpPr txBox="1"/>
          <p:nvPr>
            <p:ph type="ctrTitle"/>
          </p:nvPr>
        </p:nvSpPr>
        <p:spPr>
          <a:xfrm>
            <a:off x="638628" y="1"/>
            <a:ext cx="11016343" cy="581932"/>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35D – Amortisation of certain Preliminary Expenses</a:t>
            </a:r>
            <a:endParaRPr b="1" sz="2900">
              <a:solidFill>
                <a:srgbClr val="C55A11"/>
              </a:solidFill>
              <a:latin typeface="Book Antiqua"/>
              <a:ea typeface="Book Antiqua"/>
              <a:cs typeface="Book Antiqua"/>
              <a:sym typeface="Book Antiqua"/>
            </a:endParaRPr>
          </a:p>
        </p:txBody>
      </p:sp>
      <p:sp>
        <p:nvSpPr>
          <p:cNvPr id="334" name="Google Shape;334;p43"/>
          <p:cNvSpPr txBox="1"/>
          <p:nvPr>
            <p:ph idx="1" type="subTitle"/>
          </p:nvPr>
        </p:nvSpPr>
        <p:spPr>
          <a:xfrm>
            <a:off x="428624" y="682851"/>
            <a:ext cx="11226347" cy="5856061"/>
          </a:xfrm>
          <a:prstGeom prst="rect">
            <a:avLst/>
          </a:prstGeom>
          <a:solidFill>
            <a:schemeClr val="lt1"/>
          </a:solidFill>
          <a:ln>
            <a:noFill/>
          </a:ln>
        </p:spPr>
        <p:txBody>
          <a:bodyPr anchorCtr="0" anchor="t" bIns="45700" lIns="91425" spcFirstLastPara="1" rIns="91425" wrap="square" tIns="45700">
            <a:noAutofit/>
          </a:bodyPr>
          <a:lstStyle/>
          <a:p>
            <a:pPr indent="0" lvl="0" marL="85725" rtl="0" algn="just">
              <a:lnSpc>
                <a:spcPct val="150000"/>
              </a:lnSpc>
              <a:spcBef>
                <a:spcPts val="0"/>
              </a:spcBef>
              <a:spcAft>
                <a:spcPts val="0"/>
              </a:spcAft>
              <a:buClr>
                <a:schemeClr val="dk1"/>
              </a:buClr>
              <a:buSzPts val="2100"/>
              <a:buNone/>
            </a:pPr>
            <a:r>
              <a:rPr lang="en-IN" sz="2100">
                <a:latin typeface="Book Antiqua"/>
                <a:ea typeface="Book Antiqua"/>
                <a:cs typeface="Book Antiqua"/>
                <a:sym typeface="Book Antiqua"/>
              </a:rPr>
              <a:t>An Indian company or a person who is resident in India, incurs any specified expenditure,</a:t>
            </a:r>
            <a:endParaRPr/>
          </a:p>
          <a:p>
            <a:pPr indent="0" lvl="0" marL="268288"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(i)  before the commencement of his business, or</a:t>
            </a:r>
            <a:endParaRPr/>
          </a:p>
          <a:p>
            <a:pPr indent="-446088" lvl="0" marL="714375"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(ii) after the commencement of his business, in connection with the extension of his undertaking or in connection with his setting up a new unit, </a:t>
            </a:r>
            <a:endParaRPr/>
          </a:p>
          <a:p>
            <a:pPr indent="-3175" lvl="0" marL="271463"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the assessee shall be allowed a deduction of an amount equal to one-tenth of such expenditure for each of the ten successive previous years.</a:t>
            </a:r>
            <a:endParaRPr/>
          </a:p>
          <a:p>
            <a:pPr indent="-457200" lvl="0" marL="457200" rtl="0" algn="just">
              <a:lnSpc>
                <a:spcPct val="150000"/>
              </a:lnSpc>
              <a:spcBef>
                <a:spcPts val="1000"/>
              </a:spcBef>
              <a:spcAft>
                <a:spcPts val="0"/>
              </a:spcAft>
              <a:buClr>
                <a:schemeClr val="dk1"/>
              </a:buClr>
              <a:buSzPts val="2100"/>
              <a:buFont typeface="Noto Sans Symbols"/>
              <a:buChar char="⮚"/>
            </a:pPr>
            <a:r>
              <a:rPr b="1" lang="en-IN" sz="2100">
                <a:latin typeface="Book Antiqua"/>
                <a:ea typeface="Book Antiqua"/>
                <a:cs typeface="Book Antiqua"/>
                <a:sym typeface="Book Antiqua"/>
              </a:rPr>
              <a:t>When can a business be said to be commenced?</a:t>
            </a:r>
            <a:endParaRPr sz="2100">
              <a:latin typeface="Book Antiqua"/>
              <a:ea typeface="Book Antiqua"/>
              <a:cs typeface="Book Antiqua"/>
              <a:sym typeface="Book Antiqua"/>
            </a:endParaRPr>
          </a:p>
          <a:p>
            <a:pPr indent="-271463" lvl="0" marL="714375"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In case of manufacturing concerns the business is deemed to be commenced when the commercial production commences and in trading concerns the execution of first trading order embarks the commencement of business</a:t>
            </a:r>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335" name="Google Shape;335;p43"/>
          <p:cNvCxnSpPr/>
          <p:nvPr/>
        </p:nvCxnSpPr>
        <p:spPr>
          <a:xfrm>
            <a:off x="638628" y="571727"/>
            <a:ext cx="10219872" cy="20411"/>
          </a:xfrm>
          <a:prstGeom prst="straightConnector1">
            <a:avLst/>
          </a:prstGeom>
          <a:noFill/>
          <a:ln cap="flat" cmpd="sng" w="19050">
            <a:solidFill>
              <a:schemeClr val="accent5"/>
            </a:solidFill>
            <a:prstDash val="solid"/>
            <a:miter lim="800000"/>
            <a:headEnd len="sm" w="sm" type="none"/>
            <a:tailEnd len="sm" w="sm" type="none"/>
          </a:ln>
        </p:spPr>
      </p:cxnSp>
      <p:sp>
        <p:nvSpPr>
          <p:cNvPr id="336" name="Google Shape;336;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0" name="Shape 340"/>
        <p:cNvGrpSpPr/>
        <p:nvPr/>
      </p:nvGrpSpPr>
      <p:grpSpPr>
        <a:xfrm>
          <a:off x="0" y="0"/>
          <a:ext cx="0" cy="0"/>
          <a:chOff x="0" y="0"/>
          <a:chExt cx="0" cy="0"/>
        </a:xfrm>
      </p:grpSpPr>
      <p:sp>
        <p:nvSpPr>
          <p:cNvPr id="341" name="Google Shape;341;p44"/>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35D – Amortisation of certain Preliminary Expenses</a:t>
            </a:r>
            <a:endParaRPr b="1" sz="2900">
              <a:solidFill>
                <a:srgbClr val="C55A11"/>
              </a:solidFill>
              <a:latin typeface="Book Antiqua"/>
              <a:ea typeface="Book Antiqua"/>
              <a:cs typeface="Book Antiqua"/>
              <a:sym typeface="Book Antiqua"/>
            </a:endParaRPr>
          </a:p>
        </p:txBody>
      </p:sp>
      <p:sp>
        <p:nvSpPr>
          <p:cNvPr id="342" name="Google Shape;342;p44"/>
          <p:cNvSpPr txBox="1"/>
          <p:nvPr>
            <p:ph idx="1" type="subTitle"/>
          </p:nvPr>
        </p:nvSpPr>
        <p:spPr>
          <a:xfrm>
            <a:off x="638627"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14000"/>
              </a:lnSpc>
              <a:spcBef>
                <a:spcPts val="0"/>
              </a:spcBef>
              <a:spcAft>
                <a:spcPts val="0"/>
              </a:spcAft>
              <a:buClr>
                <a:schemeClr val="dk1"/>
              </a:buClr>
              <a:buSzPts val="1950"/>
              <a:buFont typeface="Noto Sans Symbols"/>
              <a:buChar char="▪"/>
            </a:pPr>
            <a:r>
              <a:rPr lang="en-IN" sz="1950">
                <a:latin typeface="Book Antiqua"/>
                <a:ea typeface="Book Antiqua"/>
                <a:cs typeface="Book Antiqua"/>
                <a:sym typeface="Book Antiqua"/>
              </a:rPr>
              <a:t>As explained by the Hon'ble Bombay High Court in the case of </a:t>
            </a:r>
            <a:r>
              <a:rPr b="1" i="1" lang="en-IN" sz="1950">
                <a:latin typeface="Book Antiqua"/>
                <a:ea typeface="Book Antiqua"/>
                <a:cs typeface="Book Antiqua"/>
                <a:sym typeface="Book Antiqua"/>
              </a:rPr>
              <a:t>M/s. Western India Vegetable Products Limited, 26 ITR 151</a:t>
            </a:r>
            <a:r>
              <a:rPr lang="en-IN" sz="1950">
                <a:latin typeface="Book Antiqua"/>
                <a:ea typeface="Book Antiqua"/>
                <a:cs typeface="Book Antiqua"/>
                <a:sym typeface="Book Antiqua"/>
              </a:rPr>
              <a:t> - I</a:t>
            </a:r>
            <a:r>
              <a:rPr i="1" lang="en-IN" sz="1950">
                <a:latin typeface="Book Antiqua"/>
                <a:ea typeface="Book Antiqua"/>
                <a:cs typeface="Book Antiqua"/>
                <a:sym typeface="Book Antiqua"/>
              </a:rPr>
              <a:t>t is only after the business is set up that the previous year of that business commences. </a:t>
            </a:r>
            <a:endParaRPr/>
          </a:p>
          <a:p>
            <a:pPr indent="-457200" lvl="0" marL="457200" rtl="0" algn="just">
              <a:lnSpc>
                <a:spcPct val="114000"/>
              </a:lnSpc>
              <a:spcBef>
                <a:spcPts val="1000"/>
              </a:spcBef>
              <a:spcAft>
                <a:spcPts val="0"/>
              </a:spcAft>
              <a:buClr>
                <a:schemeClr val="dk1"/>
              </a:buClr>
              <a:buSzPts val="1950"/>
              <a:buFont typeface="Noto Sans Symbols"/>
              <a:buChar char="▪"/>
            </a:pPr>
            <a:r>
              <a:rPr lang="en-IN" sz="1950">
                <a:latin typeface="Book Antiqua"/>
                <a:ea typeface="Book Antiqua"/>
                <a:cs typeface="Book Antiqua"/>
                <a:sym typeface="Book Antiqua"/>
              </a:rPr>
              <a:t>The business is said to be "set-up" when it is "ready to commence business" and actual commencement is not relevant for "setting up of the business" - </a:t>
            </a:r>
            <a:r>
              <a:rPr b="1" i="1" lang="en-IN" sz="1950">
                <a:latin typeface="Book Antiqua"/>
                <a:ea typeface="Book Antiqua"/>
                <a:cs typeface="Book Antiqua"/>
                <a:sym typeface="Book Antiqua"/>
              </a:rPr>
              <a:t>Daimler India Commercial Vehicles (P.) Ltd. vs. DCIT, 416 ITR 343 (Madras HC)</a:t>
            </a:r>
            <a:r>
              <a:rPr i="1" lang="en-IN" sz="1950">
                <a:latin typeface="Book Antiqua"/>
                <a:ea typeface="Book Antiqua"/>
                <a:cs typeface="Book Antiqua"/>
                <a:sym typeface="Book Antiqua"/>
              </a:rPr>
              <a:t> </a:t>
            </a:r>
            <a:endParaRPr i="1" sz="1950">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1950"/>
              <a:buFont typeface="Noto Sans Symbols"/>
              <a:buChar char="▪"/>
            </a:pPr>
            <a:r>
              <a:rPr lang="en-IN" sz="1950">
                <a:latin typeface="Book Antiqua"/>
                <a:ea typeface="Book Antiqua"/>
                <a:cs typeface="Book Antiqua"/>
                <a:sym typeface="Book Antiqua"/>
              </a:rPr>
              <a:t>The ITAT Mumbai in case of </a:t>
            </a:r>
            <a:r>
              <a:rPr b="1" i="1" lang="en-IN" sz="1950">
                <a:latin typeface="Book Antiqua"/>
                <a:ea typeface="Book Antiqua"/>
                <a:cs typeface="Book Antiqua"/>
                <a:sym typeface="Book Antiqua"/>
              </a:rPr>
              <a:t>Reliance Gems and Jewels Ltd. v. DCIT, ITA No.3855/Mum/2013 dated October 28, 2015</a:t>
            </a:r>
            <a:r>
              <a:rPr lang="en-IN" sz="1950">
                <a:latin typeface="Book Antiqua"/>
                <a:ea typeface="Book Antiqua"/>
                <a:cs typeface="Book Antiqua"/>
                <a:sym typeface="Book Antiqua"/>
              </a:rPr>
              <a:t> held that "</a:t>
            </a:r>
            <a:r>
              <a:rPr i="1" lang="en-IN" sz="1950">
                <a:latin typeface="Book Antiqua"/>
                <a:ea typeface="Book Antiqua"/>
                <a:cs typeface="Book Antiqua"/>
                <a:sym typeface="Book Antiqua"/>
              </a:rPr>
              <a:t>A business is 'set up' the moment employees are recruited for the purpose of the business. All expenditure incurred thereafter is allowable as a deduction u/s 37(1) even if the business has not commenced. </a:t>
            </a:r>
            <a:endParaRPr sz="1950">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1950"/>
              <a:buFont typeface="Noto Sans Symbols"/>
              <a:buChar char="▪"/>
            </a:pPr>
            <a:r>
              <a:rPr lang="en-IN" sz="1950">
                <a:latin typeface="Book Antiqua"/>
                <a:ea typeface="Book Antiqua"/>
                <a:cs typeface="Book Antiqua"/>
                <a:sym typeface="Book Antiqua"/>
              </a:rPr>
              <a:t>Setting up of business is different from commencement of business and the expenditures are allowable on setting up of business.</a:t>
            </a:r>
            <a:endParaRPr/>
          </a:p>
          <a:p>
            <a:pPr indent="-457200" lvl="0" marL="457200" rtl="0" algn="just">
              <a:lnSpc>
                <a:spcPct val="114000"/>
              </a:lnSpc>
              <a:spcBef>
                <a:spcPts val="1000"/>
              </a:spcBef>
              <a:spcAft>
                <a:spcPts val="0"/>
              </a:spcAft>
              <a:buClr>
                <a:schemeClr val="dk1"/>
              </a:buClr>
              <a:buSzPts val="1950"/>
              <a:buFont typeface="Noto Sans Symbols"/>
              <a:buChar char="▪"/>
            </a:pPr>
            <a:r>
              <a:rPr lang="en-IN" sz="1950">
                <a:latin typeface="Book Antiqua"/>
                <a:ea typeface="Book Antiqua"/>
                <a:cs typeface="Book Antiqua"/>
                <a:sym typeface="Book Antiqua"/>
              </a:rPr>
              <a:t>Burden of proof is on the assessee to prove the date of commencement of business – </a:t>
            </a:r>
            <a:r>
              <a:rPr b="1" i="1" lang="en-IN" sz="1950">
                <a:latin typeface="Book Antiqua"/>
                <a:ea typeface="Book Antiqua"/>
                <a:cs typeface="Book Antiqua"/>
                <a:sym typeface="Book Antiqua"/>
              </a:rPr>
              <a:t>Metal Distributors Ltd. vs. CIT, 199 ITR 694 (Cal)</a:t>
            </a:r>
            <a:endParaRPr/>
          </a:p>
          <a:p>
            <a:pPr indent="-317500" lvl="0" marL="457200"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317500" lvl="0" marL="457200" rtl="0" algn="just">
              <a:lnSpc>
                <a:spcPct val="114000"/>
              </a:lnSpc>
              <a:spcBef>
                <a:spcPts val="1000"/>
              </a:spcBef>
              <a:spcAft>
                <a:spcPts val="0"/>
              </a:spcAft>
              <a:buClr>
                <a:schemeClr val="dk1"/>
              </a:buClr>
              <a:buSzPts val="2200"/>
              <a:buFont typeface="Noto Sans Symbols"/>
              <a:buNone/>
            </a:pPr>
            <a:r>
              <a:t/>
            </a:r>
            <a:endParaRPr i="1" sz="2200">
              <a:latin typeface="Book Antiqua"/>
              <a:ea typeface="Book Antiqua"/>
              <a:cs typeface="Book Antiqua"/>
              <a:sym typeface="Book Antiqua"/>
            </a:endParaRPr>
          </a:p>
          <a:p>
            <a:pPr indent="-317500" lvl="0" marL="457200"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98450" lvl="0" marL="725488" rtl="0" algn="just">
              <a:lnSpc>
                <a:spcPct val="150000"/>
              </a:lnSpc>
              <a:spcBef>
                <a:spcPts val="1000"/>
              </a:spcBef>
              <a:spcAft>
                <a:spcPts val="0"/>
              </a:spcAft>
              <a:buClr>
                <a:schemeClr val="dk1"/>
              </a:buClr>
              <a:buSzPts val="2500"/>
              <a:buFont typeface="Noto Sans Symbols"/>
              <a:buNone/>
            </a:pPr>
            <a:r>
              <a:t/>
            </a:r>
            <a:endParaRPr sz="2500">
              <a:latin typeface="Times New Roman"/>
              <a:ea typeface="Times New Roman"/>
              <a:cs typeface="Times New Roman"/>
              <a:sym typeface="Times New Roman"/>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343" name="Google Shape;343;p44"/>
          <p:cNvCxnSpPr/>
          <p:nvPr/>
        </p:nvCxnSpPr>
        <p:spPr>
          <a:xfrm flipH="1" rot="10800000">
            <a:off x="638628" y="616291"/>
            <a:ext cx="10162722" cy="1700"/>
          </a:xfrm>
          <a:prstGeom prst="straightConnector1">
            <a:avLst/>
          </a:prstGeom>
          <a:noFill/>
          <a:ln cap="flat" cmpd="sng" w="19050">
            <a:solidFill>
              <a:schemeClr val="accent5"/>
            </a:solidFill>
            <a:prstDash val="solid"/>
            <a:miter lim="800000"/>
            <a:headEnd len="sm" w="sm" type="none"/>
            <a:tailEnd len="sm" w="sm" type="none"/>
          </a:ln>
        </p:spPr>
      </p:cxnSp>
      <p:sp>
        <p:nvSpPr>
          <p:cNvPr id="344" name="Google Shape;344;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8" name="Shape 348"/>
        <p:cNvGrpSpPr/>
        <p:nvPr/>
      </p:nvGrpSpPr>
      <p:grpSpPr>
        <a:xfrm>
          <a:off x="0" y="0"/>
          <a:ext cx="0" cy="0"/>
          <a:chOff x="0" y="0"/>
          <a:chExt cx="0" cy="0"/>
        </a:xfrm>
      </p:grpSpPr>
      <p:sp>
        <p:nvSpPr>
          <p:cNvPr id="349" name="Google Shape;349;p45"/>
          <p:cNvSpPr txBox="1"/>
          <p:nvPr>
            <p:ph type="ctrTitle"/>
          </p:nvPr>
        </p:nvSpPr>
        <p:spPr>
          <a:xfrm>
            <a:off x="638629"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36 – Other deductions</a:t>
            </a:r>
            <a:endParaRPr b="1" sz="2900">
              <a:solidFill>
                <a:srgbClr val="C55A11"/>
              </a:solidFill>
              <a:latin typeface="Book Antiqua"/>
              <a:ea typeface="Book Antiqua"/>
              <a:cs typeface="Book Antiqua"/>
              <a:sym typeface="Book Antiqua"/>
            </a:endParaRPr>
          </a:p>
        </p:txBody>
      </p:sp>
      <p:sp>
        <p:nvSpPr>
          <p:cNvPr id="350" name="Google Shape;350;p45"/>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200"/>
              <a:buNone/>
            </a:pPr>
            <a:r>
              <a:rPr b="1" lang="en-IN" sz="2200">
                <a:latin typeface="Book Antiqua"/>
                <a:ea typeface="Book Antiqua"/>
                <a:cs typeface="Book Antiqua"/>
                <a:sym typeface="Book Antiqua"/>
              </a:rPr>
              <a:t>Section 36(1)(ii) - Bonus or commission paid to employees</a:t>
            </a:r>
            <a:endParaRPr sz="2200">
              <a:latin typeface="Book Antiqua"/>
              <a:ea typeface="Book Antiqua"/>
              <a:cs typeface="Book Antiqua"/>
              <a:sym typeface="Book Antiqua"/>
            </a:endParaRPr>
          </a:p>
          <a:p>
            <a:pPr indent="-271463" lvl="0" marL="357188" rtl="0" algn="just">
              <a:lnSpc>
                <a:spcPct val="114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This sum is allowed as a deduction if it would not have been paid as dividend or profits. </a:t>
            </a:r>
            <a:endParaRPr sz="2200">
              <a:latin typeface="Book Antiqua"/>
              <a:ea typeface="Book Antiqua"/>
              <a:cs typeface="Book Antiqua"/>
              <a:sym typeface="Book Antiqua"/>
            </a:endParaRPr>
          </a:p>
          <a:p>
            <a:pPr indent="-271463" lvl="0" marL="357188" rtl="0" algn="just">
              <a:lnSpc>
                <a:spcPct val="114000"/>
              </a:lnSpc>
              <a:spcBef>
                <a:spcPts val="1000"/>
              </a:spcBef>
              <a:spcAft>
                <a:spcPts val="0"/>
              </a:spcAft>
              <a:buClr>
                <a:schemeClr val="dk1"/>
              </a:buClr>
              <a:buSzPts val="2200"/>
              <a:buFont typeface="Noto Sans Symbols"/>
              <a:buChar char="▪"/>
            </a:pPr>
            <a:r>
              <a:rPr b="1" lang="en-IN" sz="2200" u="sng">
                <a:latin typeface="Book Antiqua"/>
                <a:ea typeface="Book Antiqua"/>
                <a:cs typeface="Book Antiqua"/>
                <a:sym typeface="Book Antiqua"/>
              </a:rPr>
              <a:t>Bonus in excess of statutory limits</a:t>
            </a:r>
            <a:r>
              <a:rPr lang="en-IN" sz="2200">
                <a:latin typeface="Book Antiqua"/>
                <a:ea typeface="Book Antiqua"/>
                <a:cs typeface="Book Antiqua"/>
                <a:sym typeface="Book Antiqua"/>
              </a:rPr>
              <a:t> - The bonus need not be within the statutory limits specified under Payment of Bonus Act. To say that bonus paid to employees in excess of what is statutorily required is not deductible under section 36 is to put an artificial restriction upon a beneficial provision. It is sufficient if it paid within the time limits. </a:t>
            </a:r>
            <a:endParaRPr/>
          </a:p>
          <a:p>
            <a:pPr indent="-271463" lvl="0" marL="357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It is sufficient if it paid within the time limits. </a:t>
            </a:r>
            <a:endParaRPr/>
          </a:p>
          <a:p>
            <a:pPr indent="-271463" lvl="0" marL="357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Incentives paid to employees are not covered in this section. However, since it is used for the purpose of Business or Profession, it can be claimed under general deductions section u/s 37</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351" name="Google Shape;351;p45"/>
          <p:cNvCxnSpPr/>
          <p:nvPr/>
        </p:nvCxnSpPr>
        <p:spPr>
          <a:xfrm>
            <a:off x="638629" y="616857"/>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352" name="Google Shape;352;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56" name="Shape 356"/>
        <p:cNvGrpSpPr/>
        <p:nvPr/>
      </p:nvGrpSpPr>
      <p:grpSpPr>
        <a:xfrm>
          <a:off x="0" y="0"/>
          <a:ext cx="0" cy="0"/>
          <a:chOff x="0" y="0"/>
          <a:chExt cx="0" cy="0"/>
        </a:xfrm>
      </p:grpSpPr>
      <p:sp>
        <p:nvSpPr>
          <p:cNvPr id="357" name="Google Shape;357;p46"/>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36 </a:t>
            </a:r>
            <a:r>
              <a:rPr b="1" lang="en-IN" sz="3200">
                <a:solidFill>
                  <a:srgbClr val="C55A11"/>
                </a:solidFill>
                <a:latin typeface="Book Antiqua"/>
                <a:ea typeface="Book Antiqua"/>
                <a:cs typeface="Book Antiqua"/>
                <a:sym typeface="Book Antiqua"/>
              </a:rPr>
              <a:t>– Other deductions</a:t>
            </a:r>
            <a:endParaRPr b="1" sz="2900">
              <a:solidFill>
                <a:srgbClr val="C55A11"/>
              </a:solidFill>
              <a:latin typeface="Book Antiqua"/>
              <a:ea typeface="Book Antiqua"/>
              <a:cs typeface="Book Antiqua"/>
              <a:sym typeface="Book Antiqua"/>
            </a:endParaRPr>
          </a:p>
        </p:txBody>
      </p:sp>
      <p:sp>
        <p:nvSpPr>
          <p:cNvPr id="358" name="Google Shape;358;p46"/>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85725" rtl="0" algn="just">
              <a:lnSpc>
                <a:spcPct val="114000"/>
              </a:lnSpc>
              <a:spcBef>
                <a:spcPts val="0"/>
              </a:spcBef>
              <a:spcAft>
                <a:spcPts val="0"/>
              </a:spcAft>
              <a:buClr>
                <a:schemeClr val="dk1"/>
              </a:buClr>
              <a:buSzPts val="2200"/>
              <a:buNone/>
            </a:pPr>
            <a:r>
              <a:rPr b="1" lang="en-IN" sz="2200">
                <a:latin typeface="Book Antiqua"/>
                <a:ea typeface="Book Antiqua"/>
                <a:cs typeface="Book Antiqua"/>
                <a:sym typeface="Book Antiqua"/>
              </a:rPr>
              <a:t>ISSUES</a:t>
            </a:r>
            <a:endParaRPr/>
          </a:p>
          <a:p>
            <a:pPr indent="-271463" lvl="0" marL="357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Where due to labour unrest, assessee company made payment of bonus into employees' bonus trust instead of paying it directly to its employees and as soon as labour unrest was over, payment was made to them within due date, deductions would be allowed under section 36(1)(ii)</a:t>
            </a:r>
            <a:endParaRPr/>
          </a:p>
          <a:p>
            <a:pPr indent="0" lvl="0" marL="357188" rtl="0" algn="just">
              <a:lnSpc>
                <a:spcPct val="150000"/>
              </a:lnSpc>
              <a:spcBef>
                <a:spcPts val="1000"/>
              </a:spcBef>
              <a:spcAft>
                <a:spcPts val="0"/>
              </a:spcAft>
              <a:buClr>
                <a:schemeClr val="dk1"/>
              </a:buClr>
              <a:buSzPts val="2200"/>
              <a:buNone/>
            </a:pPr>
            <a:r>
              <a:rPr lang="en-IN" sz="2200">
                <a:latin typeface="Book Antiqua"/>
                <a:ea typeface="Book Antiqua"/>
                <a:cs typeface="Book Antiqua"/>
                <a:sym typeface="Book Antiqua"/>
              </a:rPr>
              <a:t>          -    </a:t>
            </a:r>
            <a:r>
              <a:rPr b="1" i="1" lang="en-IN" sz="2200">
                <a:latin typeface="Book Antiqua"/>
                <a:ea typeface="Book Antiqua"/>
                <a:cs typeface="Book Antiqua"/>
                <a:sym typeface="Book Antiqua"/>
              </a:rPr>
              <a:t>Shasun Chemicals and Drugs Ltd. vs. CIT, 388 ITR 1 (SC)</a:t>
            </a:r>
            <a:endParaRPr/>
          </a:p>
          <a:p>
            <a:pPr indent="-271463" lvl="0" marL="357188"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‘Good work reward’ given by the assessee to the employee in the course of employment on recommendation of senior officer for good work done does not amount to bonus and hence amount not deductible under section 36(1)(ii) of the Act         </a:t>
            </a:r>
            <a:br>
              <a:rPr lang="en-IN" sz="2200">
                <a:latin typeface="Book Antiqua"/>
                <a:ea typeface="Book Antiqua"/>
                <a:cs typeface="Book Antiqua"/>
                <a:sym typeface="Book Antiqua"/>
              </a:rPr>
            </a:br>
            <a:r>
              <a:rPr lang="en-IN" sz="2200">
                <a:latin typeface="Book Antiqua"/>
                <a:ea typeface="Book Antiqua"/>
                <a:cs typeface="Book Antiqua"/>
                <a:sym typeface="Book Antiqua"/>
              </a:rPr>
              <a:t>        -     </a:t>
            </a:r>
            <a:r>
              <a:rPr b="1" i="1" lang="en-IN" sz="2200">
                <a:latin typeface="Book Antiqua"/>
                <a:ea typeface="Book Antiqua"/>
                <a:cs typeface="Book Antiqua"/>
                <a:sym typeface="Book Antiqua"/>
              </a:rPr>
              <a:t>Shriram Pistons &amp; Rings Ltd. vs. CIT, 307 ITR 363 (Del.)</a:t>
            </a:r>
            <a:r>
              <a:rPr lang="en-IN" sz="2200">
                <a:latin typeface="Book Antiqua"/>
                <a:ea typeface="Book Antiqua"/>
                <a:cs typeface="Book Antiqua"/>
                <a:sym typeface="Book Antiqua"/>
              </a:rPr>
              <a:t> </a:t>
            </a:r>
            <a:endParaRPr sz="2200">
              <a:latin typeface="Book Antiqua"/>
              <a:ea typeface="Book Antiqua"/>
              <a:cs typeface="Book Antiqua"/>
              <a:sym typeface="Book Antiqua"/>
            </a:endParaRPr>
          </a:p>
          <a:p>
            <a:pPr indent="0" lvl="0" marL="85725" rtl="0" algn="just">
              <a:lnSpc>
                <a:spcPct val="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265113" lvl="0" marL="714375"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359" name="Google Shape;359;p46"/>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360" name="Google Shape;360;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64" name="Shape 364"/>
        <p:cNvGrpSpPr/>
        <p:nvPr/>
      </p:nvGrpSpPr>
      <p:grpSpPr>
        <a:xfrm>
          <a:off x="0" y="0"/>
          <a:ext cx="0" cy="0"/>
          <a:chOff x="0" y="0"/>
          <a:chExt cx="0" cy="0"/>
        </a:xfrm>
      </p:grpSpPr>
      <p:sp>
        <p:nvSpPr>
          <p:cNvPr id="365" name="Google Shape;365;p47"/>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36 </a:t>
            </a:r>
            <a:r>
              <a:rPr b="1" lang="en-IN" sz="3200">
                <a:solidFill>
                  <a:srgbClr val="C55A11"/>
                </a:solidFill>
                <a:latin typeface="Book Antiqua"/>
                <a:ea typeface="Book Antiqua"/>
                <a:cs typeface="Book Antiqua"/>
                <a:sym typeface="Book Antiqua"/>
              </a:rPr>
              <a:t>– Other deductions</a:t>
            </a:r>
            <a:endParaRPr b="1" sz="2900">
              <a:solidFill>
                <a:srgbClr val="C55A11"/>
              </a:solidFill>
              <a:latin typeface="Book Antiqua"/>
              <a:ea typeface="Book Antiqua"/>
              <a:cs typeface="Book Antiqua"/>
              <a:sym typeface="Book Antiqua"/>
            </a:endParaRPr>
          </a:p>
        </p:txBody>
      </p:sp>
      <p:sp>
        <p:nvSpPr>
          <p:cNvPr id="366" name="Google Shape;366;p47"/>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000"/>
              <a:buNone/>
            </a:pPr>
            <a:r>
              <a:rPr b="1" lang="en-IN" sz="2000">
                <a:latin typeface="Book Antiqua"/>
                <a:ea typeface="Book Antiqua"/>
                <a:cs typeface="Book Antiqua"/>
                <a:sym typeface="Book Antiqua"/>
              </a:rPr>
              <a:t>[Section 36(1)(iii)] - Interest on borrowed Capital</a:t>
            </a:r>
            <a:endParaRPr/>
          </a:p>
          <a:p>
            <a:pPr indent="-357188" lvl="0" marL="357188" rtl="0" algn="just">
              <a:lnSpc>
                <a:spcPct val="114000"/>
              </a:lnSpc>
              <a:spcBef>
                <a:spcPts val="0"/>
              </a:spcBef>
              <a:spcAft>
                <a:spcPts val="0"/>
              </a:spcAft>
              <a:buClr>
                <a:schemeClr val="dk1"/>
              </a:buClr>
              <a:buSzPts val="2000"/>
              <a:buFont typeface="Noto Sans Symbols"/>
              <a:buChar char="▪"/>
            </a:pPr>
            <a:r>
              <a:rPr lang="en-IN" sz="2000">
                <a:latin typeface="Book Antiqua"/>
                <a:ea typeface="Book Antiqua"/>
                <a:cs typeface="Book Antiqua"/>
                <a:sym typeface="Book Antiqua"/>
              </a:rPr>
              <a:t>Interest on the amount borrowed for business and profession is allowed as a deduction on payment basis.</a:t>
            </a:r>
            <a:endParaRPr/>
          </a:p>
          <a:p>
            <a:pPr indent="0" lvl="0" marL="0" rtl="0" algn="just">
              <a:lnSpc>
                <a:spcPct val="114000"/>
              </a:lnSpc>
              <a:spcBef>
                <a:spcPts val="0"/>
              </a:spcBef>
              <a:spcAft>
                <a:spcPts val="0"/>
              </a:spcAft>
              <a:buClr>
                <a:schemeClr val="dk1"/>
              </a:buClr>
              <a:buSzPts val="2000"/>
              <a:buNone/>
            </a:pPr>
            <a:r>
              <a:t/>
            </a:r>
            <a:endParaRPr sz="2000">
              <a:latin typeface="Book Antiqua"/>
              <a:ea typeface="Book Antiqua"/>
              <a:cs typeface="Book Antiqua"/>
              <a:sym typeface="Book Antiqua"/>
            </a:endParaRPr>
          </a:p>
          <a:p>
            <a:pPr indent="-357188" lvl="0" marL="357188" rtl="0" algn="just">
              <a:lnSpc>
                <a:spcPct val="114000"/>
              </a:lnSpc>
              <a:spcBef>
                <a:spcPts val="0"/>
              </a:spcBef>
              <a:spcAft>
                <a:spcPts val="0"/>
              </a:spcAft>
              <a:buClr>
                <a:schemeClr val="dk1"/>
              </a:buClr>
              <a:buSzPts val="2000"/>
              <a:buFont typeface="Noto Sans Symbols"/>
              <a:buChar char="▪"/>
            </a:pPr>
            <a:r>
              <a:rPr lang="en-IN" sz="2000">
                <a:latin typeface="Book Antiqua"/>
                <a:ea typeface="Book Antiqua"/>
                <a:cs typeface="Book Antiqua"/>
                <a:sym typeface="Book Antiqua"/>
              </a:rPr>
              <a:t>The first ingredient of the section is "Interest". It is a consideration paid either for use of money or for forbearance in demanding it after it has fallen due. </a:t>
            </a:r>
            <a:endParaRPr/>
          </a:p>
          <a:p>
            <a:pPr indent="-230188" lvl="0" marL="357188" rtl="0" algn="just">
              <a:lnSpc>
                <a:spcPct val="114000"/>
              </a:lnSpc>
              <a:spcBef>
                <a:spcPts val="0"/>
              </a:spcBef>
              <a:spcAft>
                <a:spcPts val="0"/>
              </a:spcAft>
              <a:buClr>
                <a:schemeClr val="dk1"/>
              </a:buClr>
              <a:buSzPts val="2000"/>
              <a:buFont typeface="Noto Sans Symbols"/>
              <a:buNone/>
            </a:pPr>
            <a:r>
              <a:t/>
            </a:r>
            <a:endParaRPr sz="2000">
              <a:latin typeface="Book Antiqua"/>
              <a:ea typeface="Book Antiqua"/>
              <a:cs typeface="Book Antiqua"/>
              <a:sym typeface="Book Antiqua"/>
            </a:endParaRPr>
          </a:p>
          <a:p>
            <a:pPr indent="-357188" lvl="0" marL="357188" rtl="0" algn="just">
              <a:lnSpc>
                <a:spcPct val="114000"/>
              </a:lnSpc>
              <a:spcBef>
                <a:spcPts val="0"/>
              </a:spcBef>
              <a:spcAft>
                <a:spcPts val="0"/>
              </a:spcAft>
              <a:buClr>
                <a:schemeClr val="dk1"/>
              </a:buClr>
              <a:buSzPts val="2000"/>
              <a:buFont typeface="Noto Sans Symbols"/>
              <a:buChar char="▪"/>
            </a:pPr>
            <a:r>
              <a:rPr lang="en-IN" sz="2000">
                <a:latin typeface="Book Antiqua"/>
                <a:ea typeface="Book Antiqua"/>
                <a:cs typeface="Book Antiqua"/>
                <a:sym typeface="Book Antiqua"/>
              </a:rPr>
              <a:t>The word 'Interest' is an inclusive definition and includes interest on unpaid purchase price, payable in any manner which would include interest payable by means of an irrecoverable letter of credit. </a:t>
            </a:r>
            <a:r>
              <a:rPr b="1" i="1" lang="en-IN" sz="2000">
                <a:latin typeface="Book Antiqua"/>
                <a:ea typeface="Book Antiqua"/>
                <a:cs typeface="Book Antiqua"/>
                <a:sym typeface="Book Antiqua"/>
              </a:rPr>
              <a:t>CIT v. Vijay Ship Breaking Corpn. v. CIT, 261 ITR 113 (Guj.)</a:t>
            </a:r>
            <a:endParaRPr/>
          </a:p>
          <a:p>
            <a:pPr indent="0" lvl="0" marL="0" rtl="0" algn="just">
              <a:lnSpc>
                <a:spcPct val="114000"/>
              </a:lnSpc>
              <a:spcBef>
                <a:spcPts val="0"/>
              </a:spcBef>
              <a:spcAft>
                <a:spcPts val="0"/>
              </a:spcAft>
              <a:buClr>
                <a:schemeClr val="dk1"/>
              </a:buClr>
              <a:buSzPts val="2000"/>
              <a:buNone/>
            </a:pPr>
            <a:r>
              <a:t/>
            </a:r>
            <a:endParaRPr b="1" i="1" sz="2000">
              <a:latin typeface="Book Antiqua"/>
              <a:ea typeface="Book Antiqua"/>
              <a:cs typeface="Book Antiqua"/>
              <a:sym typeface="Book Antiqua"/>
            </a:endParaRPr>
          </a:p>
          <a:p>
            <a:pPr indent="-357188" lvl="0" marL="357188" rtl="0" algn="just">
              <a:lnSpc>
                <a:spcPct val="114000"/>
              </a:lnSpc>
              <a:spcBef>
                <a:spcPts val="0"/>
              </a:spcBef>
              <a:spcAft>
                <a:spcPts val="0"/>
              </a:spcAft>
              <a:buClr>
                <a:schemeClr val="dk1"/>
              </a:buClr>
              <a:buSzPts val="2000"/>
              <a:buFont typeface="Noto Sans Symbols"/>
              <a:buChar char="▪"/>
            </a:pPr>
            <a:r>
              <a:rPr lang="en-IN" sz="2000">
                <a:latin typeface="Book Antiqua"/>
                <a:ea typeface="Book Antiqua"/>
                <a:cs typeface="Book Antiqua"/>
                <a:sym typeface="Book Antiqua"/>
              </a:rPr>
              <a:t>The Legislature’s intention is just to permit interest paid on borrowed capital "exclusively' for the purpose of the business and in that context, borrowed capital means money and not any other asset purchased on credit - </a:t>
            </a:r>
            <a:r>
              <a:rPr b="1" i="1" lang="en-IN" sz="2000">
                <a:latin typeface="Book Antiqua"/>
                <a:ea typeface="Book Antiqua"/>
                <a:cs typeface="Book Antiqua"/>
                <a:sym typeface="Book Antiqua"/>
              </a:rPr>
              <a:t>Bombay Steam Navigation Co. Private Ltd. v. CIT, 56 ITR 52 (SC)</a:t>
            </a:r>
            <a:endParaRPr/>
          </a:p>
        </p:txBody>
      </p:sp>
      <p:cxnSp>
        <p:nvCxnSpPr>
          <p:cNvPr id="367" name="Google Shape;367;p47"/>
          <p:cNvCxnSpPr/>
          <p:nvPr/>
        </p:nvCxnSpPr>
        <p:spPr>
          <a:xfrm>
            <a:off x="638628" y="636133"/>
            <a:ext cx="10715172" cy="14514"/>
          </a:xfrm>
          <a:prstGeom prst="straightConnector1">
            <a:avLst/>
          </a:prstGeom>
          <a:noFill/>
          <a:ln cap="flat" cmpd="sng" w="19050">
            <a:solidFill>
              <a:schemeClr val="accent5"/>
            </a:solidFill>
            <a:prstDash val="solid"/>
            <a:miter lim="800000"/>
            <a:headEnd len="sm" w="sm" type="none"/>
            <a:tailEnd len="sm" w="sm" type="none"/>
          </a:ln>
        </p:spPr>
      </p:cxnSp>
      <p:sp>
        <p:nvSpPr>
          <p:cNvPr id="368" name="Google Shape;368;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72" name="Shape 372"/>
        <p:cNvGrpSpPr/>
        <p:nvPr/>
      </p:nvGrpSpPr>
      <p:grpSpPr>
        <a:xfrm>
          <a:off x="0" y="0"/>
          <a:ext cx="0" cy="0"/>
          <a:chOff x="0" y="0"/>
          <a:chExt cx="0" cy="0"/>
        </a:xfrm>
      </p:grpSpPr>
      <p:sp>
        <p:nvSpPr>
          <p:cNvPr id="373" name="Google Shape;373;p48"/>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36 </a:t>
            </a:r>
            <a:r>
              <a:rPr b="1" lang="en-IN" sz="3200">
                <a:solidFill>
                  <a:srgbClr val="C55A11"/>
                </a:solidFill>
                <a:latin typeface="Book Antiqua"/>
                <a:ea typeface="Book Antiqua"/>
                <a:cs typeface="Book Antiqua"/>
                <a:sym typeface="Book Antiqua"/>
              </a:rPr>
              <a:t>– Other deductions</a:t>
            </a:r>
            <a:endParaRPr b="1" sz="2900">
              <a:solidFill>
                <a:srgbClr val="C55A11"/>
              </a:solidFill>
              <a:latin typeface="Book Antiqua"/>
              <a:ea typeface="Book Antiqua"/>
              <a:cs typeface="Book Antiqua"/>
              <a:sym typeface="Book Antiqua"/>
            </a:endParaRPr>
          </a:p>
        </p:txBody>
      </p:sp>
      <p:sp>
        <p:nvSpPr>
          <p:cNvPr id="374" name="Google Shape;374;p48"/>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100"/>
              <a:buNone/>
            </a:pPr>
            <a:r>
              <a:rPr b="1" lang="en-IN" sz="2100">
                <a:latin typeface="Book Antiqua"/>
                <a:ea typeface="Book Antiqua"/>
                <a:cs typeface="Book Antiqua"/>
                <a:sym typeface="Book Antiqua"/>
              </a:rPr>
              <a:t>ISSUES</a:t>
            </a:r>
            <a:endParaRPr/>
          </a:p>
          <a:p>
            <a:pPr indent="-342900" lvl="0" marL="342900"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Where assessee gave </a:t>
            </a:r>
            <a:r>
              <a:rPr b="1" lang="en-IN" sz="2100">
                <a:latin typeface="Book Antiqua"/>
                <a:ea typeface="Book Antiqua"/>
                <a:cs typeface="Book Antiqua"/>
                <a:sym typeface="Book Antiqua"/>
              </a:rPr>
              <a:t>interest free loan to its subsidiaries</a:t>
            </a:r>
            <a:r>
              <a:rPr lang="en-IN" sz="2100">
                <a:latin typeface="Book Antiqua"/>
                <a:ea typeface="Book Antiqua"/>
                <a:cs typeface="Book Antiqua"/>
                <a:sym typeface="Book Antiqua"/>
              </a:rPr>
              <a:t> </a:t>
            </a:r>
            <a:r>
              <a:rPr b="1" lang="en-IN" sz="2100">
                <a:latin typeface="Book Antiqua"/>
                <a:ea typeface="Book Antiqua"/>
                <a:cs typeface="Book Antiqua"/>
                <a:sym typeface="Book Antiqua"/>
              </a:rPr>
              <a:t>out of surplus funds</a:t>
            </a:r>
            <a:r>
              <a:rPr lang="en-IN" sz="2100">
                <a:latin typeface="Book Antiqua"/>
                <a:ea typeface="Book Antiqua"/>
                <a:cs typeface="Book Antiqua"/>
                <a:sym typeface="Book Antiqua"/>
              </a:rPr>
              <a:t>, impugned disallowance made by Assessing Officer under section 36(1)(iii) was to be deleted? – </a:t>
            </a:r>
            <a:r>
              <a:rPr b="1" lang="en-IN" sz="2100">
                <a:latin typeface="Book Antiqua"/>
                <a:ea typeface="Book Antiqua"/>
                <a:cs typeface="Book Antiqua"/>
                <a:sym typeface="Book Antiqua"/>
              </a:rPr>
              <a:t>Yes</a:t>
            </a:r>
            <a:endParaRPr sz="2100">
              <a:latin typeface="Book Antiqua"/>
              <a:ea typeface="Book Antiqua"/>
              <a:cs typeface="Book Antiqua"/>
              <a:sym typeface="Book Antiqua"/>
            </a:endParaRPr>
          </a:p>
          <a:p>
            <a:pPr indent="0" lvl="0" marL="357188" rtl="0" algn="just">
              <a:lnSpc>
                <a:spcPct val="150000"/>
              </a:lnSpc>
              <a:spcBef>
                <a:spcPts val="1000"/>
              </a:spcBef>
              <a:spcAft>
                <a:spcPts val="0"/>
              </a:spcAft>
              <a:buClr>
                <a:schemeClr val="dk1"/>
              </a:buClr>
              <a:buSzPts val="2100"/>
              <a:buNone/>
            </a:pPr>
            <a:r>
              <a:rPr lang="en-IN" sz="2100">
                <a:latin typeface="Book Antiqua"/>
                <a:ea typeface="Book Antiqua"/>
                <a:cs typeface="Book Antiqua"/>
                <a:sym typeface="Book Antiqua"/>
              </a:rPr>
              <a:t>There was no nexus of interest expenditure incurred with loans/advances given to subsidiary companies, warranting disallowance under section 36(1)(iii)</a:t>
            </a:r>
            <a:endParaRPr/>
          </a:p>
          <a:p>
            <a:pPr indent="-271463" lvl="0" marL="628650" rtl="0" algn="just">
              <a:lnSpc>
                <a:spcPct val="150000"/>
              </a:lnSpc>
              <a:spcBef>
                <a:spcPts val="10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CIT vs. Max India Ltd., 398 ITR 209 (Punjab &amp; Haryana HC)</a:t>
            </a:r>
            <a:endParaRPr sz="2100">
              <a:latin typeface="Book Antiqua"/>
              <a:ea typeface="Book Antiqua"/>
              <a:cs typeface="Book Antiqua"/>
              <a:sym typeface="Book Antiqua"/>
            </a:endParaRPr>
          </a:p>
          <a:p>
            <a:pPr indent="-342900" lvl="0" marL="342900"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Assessee is </a:t>
            </a:r>
            <a:r>
              <a:rPr b="1" lang="en-IN" sz="2100">
                <a:latin typeface="Book Antiqua"/>
                <a:ea typeface="Book Antiqua"/>
                <a:cs typeface="Book Antiqua"/>
                <a:sym typeface="Book Antiqua"/>
              </a:rPr>
              <a:t>not entitled for deduction of interest</a:t>
            </a:r>
            <a:r>
              <a:rPr lang="en-IN" sz="2100">
                <a:latin typeface="Book Antiqua"/>
                <a:ea typeface="Book Antiqua"/>
                <a:cs typeface="Book Antiqua"/>
                <a:sym typeface="Book Antiqua"/>
              </a:rPr>
              <a:t> paid on borrowed amount, if the amount advanced is utilised by the sister concern for a different purpose than the object for which amount was advanced</a:t>
            </a:r>
            <a:endParaRPr/>
          </a:p>
          <a:p>
            <a:pPr indent="-342900" lvl="0" marL="628650" rtl="0" algn="just">
              <a:lnSpc>
                <a:spcPct val="150000"/>
              </a:lnSpc>
              <a:spcBef>
                <a:spcPts val="10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Embassy Development Corporation vs. ACIT, 245 Taxman 207 (SC)</a:t>
            </a:r>
            <a:endParaRPr sz="2100">
              <a:latin typeface="Book Antiqua"/>
              <a:ea typeface="Book Antiqua"/>
              <a:cs typeface="Book Antiqua"/>
              <a:sym typeface="Book Antiqua"/>
            </a:endParaRPr>
          </a:p>
        </p:txBody>
      </p:sp>
      <p:cxnSp>
        <p:nvCxnSpPr>
          <p:cNvPr id="375" name="Google Shape;375;p48"/>
          <p:cNvCxnSpPr/>
          <p:nvPr/>
        </p:nvCxnSpPr>
        <p:spPr>
          <a:xfrm>
            <a:off x="638628" y="636133"/>
            <a:ext cx="10715172" cy="14514"/>
          </a:xfrm>
          <a:prstGeom prst="straightConnector1">
            <a:avLst/>
          </a:prstGeom>
          <a:noFill/>
          <a:ln cap="flat" cmpd="sng" w="19050">
            <a:solidFill>
              <a:schemeClr val="accent5"/>
            </a:solidFill>
            <a:prstDash val="solid"/>
            <a:miter lim="800000"/>
            <a:headEnd len="sm" w="sm" type="none"/>
            <a:tailEnd len="sm" w="sm" type="none"/>
          </a:ln>
        </p:spPr>
      </p:cxnSp>
      <p:sp>
        <p:nvSpPr>
          <p:cNvPr id="376" name="Google Shape;376;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80" name="Shape 380"/>
        <p:cNvGrpSpPr/>
        <p:nvPr/>
      </p:nvGrpSpPr>
      <p:grpSpPr>
        <a:xfrm>
          <a:off x="0" y="0"/>
          <a:ext cx="0" cy="0"/>
          <a:chOff x="0" y="0"/>
          <a:chExt cx="0" cy="0"/>
        </a:xfrm>
      </p:grpSpPr>
      <p:sp>
        <p:nvSpPr>
          <p:cNvPr id="381" name="Google Shape;381;p49"/>
          <p:cNvSpPr txBox="1"/>
          <p:nvPr>
            <p:ph type="ctrTitle"/>
          </p:nvPr>
        </p:nvSpPr>
        <p:spPr>
          <a:xfrm>
            <a:off x="638629"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36 </a:t>
            </a:r>
            <a:r>
              <a:rPr b="1" lang="en-IN" sz="3200">
                <a:solidFill>
                  <a:srgbClr val="C55A11"/>
                </a:solidFill>
                <a:latin typeface="Book Antiqua"/>
                <a:ea typeface="Book Antiqua"/>
                <a:cs typeface="Book Antiqua"/>
                <a:sym typeface="Book Antiqua"/>
              </a:rPr>
              <a:t>– Other deductions</a:t>
            </a:r>
            <a:endParaRPr b="1" sz="2900">
              <a:solidFill>
                <a:srgbClr val="C55A11"/>
              </a:solidFill>
              <a:latin typeface="Book Antiqua"/>
              <a:ea typeface="Book Antiqua"/>
              <a:cs typeface="Book Antiqua"/>
              <a:sym typeface="Book Antiqua"/>
            </a:endParaRPr>
          </a:p>
        </p:txBody>
      </p:sp>
      <p:sp>
        <p:nvSpPr>
          <p:cNvPr id="382" name="Google Shape;382;p49"/>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000"/>
              <a:buNone/>
            </a:pPr>
            <a:r>
              <a:rPr b="1" lang="en-IN" sz="2000" u="sng">
                <a:latin typeface="Book Antiqua"/>
                <a:ea typeface="Book Antiqua"/>
                <a:cs typeface="Book Antiqua"/>
                <a:sym typeface="Book Antiqua"/>
              </a:rPr>
              <a:t>Section 36(1)(vii) - Bad Debts</a:t>
            </a:r>
            <a:endParaRPr sz="2000" u="sng">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The Act does not mandate permission from any authority to write off bad debts. The assessee had to show that the bad debt was written off as irrecoverable and need not establish that the debt has become bad - </a:t>
            </a:r>
            <a:r>
              <a:rPr b="1" i="1" lang="en-IN" sz="2000">
                <a:latin typeface="Book Antiqua"/>
                <a:ea typeface="Book Antiqua"/>
                <a:cs typeface="Book Antiqua"/>
                <a:sym typeface="Book Antiqua"/>
              </a:rPr>
              <a:t>T.R.F.  Limited vs. CIT, 323 ITR 397 (SC)</a:t>
            </a:r>
            <a:r>
              <a:rPr lang="en-IN" sz="2000">
                <a:latin typeface="Book Antiqua"/>
                <a:ea typeface="Book Antiqua"/>
                <a:cs typeface="Book Antiqua"/>
                <a:sym typeface="Book Antiqua"/>
              </a:rPr>
              <a:t> </a:t>
            </a:r>
            <a:endParaRPr/>
          </a:p>
          <a:p>
            <a:pPr indent="-457200" lvl="0" marL="457200" rtl="0" algn="just">
              <a:lnSpc>
                <a:spcPct val="114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Action of the assessee in writing off bad debt does not take away the unfettered right of the assessee to proceed against the defaulting party for payment under any other law for the time being in force.</a:t>
            </a:r>
            <a:endParaRPr/>
          </a:p>
          <a:p>
            <a:pPr indent="-457200" lvl="0" marL="457200" rtl="0" algn="just">
              <a:lnSpc>
                <a:spcPct val="114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If assessee feels that in spite of the suit, the loan will not be recovered, filing of civil suit for recovery of debt is not necessary to claim bad debt. </a:t>
            </a:r>
            <a:endParaRPr/>
          </a:p>
          <a:p>
            <a:pPr indent="-457200" lvl="0" marL="457200" rtl="0" algn="just">
              <a:lnSpc>
                <a:spcPct val="114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A debt is treated as bad, if the chances of recovery has become ‘nil or slender’ – Not necessary for debtor to have become insolvent. </a:t>
            </a:r>
            <a:endParaRPr/>
          </a:p>
          <a:p>
            <a:pPr indent="-457200" lvl="0" marL="457200" rtl="0" algn="just">
              <a:lnSpc>
                <a:spcPct val="150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During the pendency of court cases, not premature to write-off amount as bad-debt</a:t>
            </a:r>
            <a:r>
              <a:rPr lang="en-IN" sz="2200">
                <a:latin typeface="Book Antiqua"/>
                <a:ea typeface="Book Antiqua"/>
                <a:cs typeface="Book Antiqua"/>
                <a:sym typeface="Book Antiqua"/>
              </a:rPr>
              <a:t>.</a:t>
            </a:r>
            <a:endParaRPr/>
          </a:p>
          <a:p>
            <a:pPr indent="-317500" lvl="0" marL="457200"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542925"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383" name="Google Shape;383;p49"/>
          <p:cNvCxnSpPr/>
          <p:nvPr/>
        </p:nvCxnSpPr>
        <p:spPr>
          <a:xfrm flipH="1" rot="10800000">
            <a:off x="638629" y="616857"/>
            <a:ext cx="10715171" cy="8162"/>
          </a:xfrm>
          <a:prstGeom prst="straightConnector1">
            <a:avLst/>
          </a:prstGeom>
          <a:noFill/>
          <a:ln cap="flat" cmpd="sng" w="19050">
            <a:solidFill>
              <a:schemeClr val="accent5"/>
            </a:solidFill>
            <a:prstDash val="solid"/>
            <a:miter lim="800000"/>
            <a:headEnd len="sm" w="sm" type="none"/>
            <a:tailEnd len="sm" w="sm" type="none"/>
          </a:ln>
        </p:spPr>
      </p:cxnSp>
      <p:sp>
        <p:nvSpPr>
          <p:cNvPr id="384" name="Google Shape;384;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88" name="Shape 388"/>
        <p:cNvGrpSpPr/>
        <p:nvPr/>
      </p:nvGrpSpPr>
      <p:grpSpPr>
        <a:xfrm>
          <a:off x="0" y="0"/>
          <a:ext cx="0" cy="0"/>
          <a:chOff x="0" y="0"/>
          <a:chExt cx="0" cy="0"/>
        </a:xfrm>
      </p:grpSpPr>
      <p:sp>
        <p:nvSpPr>
          <p:cNvPr id="389" name="Google Shape;389;p50"/>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37  - General</a:t>
            </a:r>
            <a:endParaRPr b="1" sz="2900">
              <a:solidFill>
                <a:srgbClr val="C55A11"/>
              </a:solidFill>
              <a:latin typeface="Book Antiqua"/>
              <a:ea typeface="Book Antiqua"/>
              <a:cs typeface="Book Antiqua"/>
              <a:sym typeface="Book Antiqua"/>
            </a:endParaRPr>
          </a:p>
        </p:txBody>
      </p:sp>
      <p:sp>
        <p:nvSpPr>
          <p:cNvPr id="390" name="Google Shape;390;p50"/>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100"/>
              <a:buNone/>
            </a:pPr>
            <a:r>
              <a:rPr lang="en-IN" sz="2100">
                <a:latin typeface="Book Antiqua"/>
                <a:ea typeface="Book Antiqua"/>
                <a:cs typeface="Book Antiqua"/>
                <a:sym typeface="Book Antiqua"/>
              </a:rPr>
              <a:t>An expenditure can be claimed as a deduction while computing income from "business or profession" if the following </a:t>
            </a:r>
            <a:r>
              <a:rPr b="1" lang="en-IN" sz="2100" u="sng">
                <a:latin typeface="Book Antiqua"/>
                <a:ea typeface="Book Antiqua"/>
                <a:cs typeface="Book Antiqua"/>
                <a:sym typeface="Book Antiqua"/>
              </a:rPr>
              <a:t>conditions</a:t>
            </a:r>
            <a:r>
              <a:rPr lang="en-IN" sz="2100">
                <a:latin typeface="Book Antiqua"/>
                <a:ea typeface="Book Antiqua"/>
                <a:cs typeface="Book Antiqua"/>
                <a:sym typeface="Book Antiqua"/>
              </a:rPr>
              <a:t> are fulfilled.</a:t>
            </a:r>
            <a:endParaRPr/>
          </a:p>
          <a:p>
            <a:pPr indent="-342900" lvl="0" marL="342900" rtl="0" algn="just">
              <a:lnSpc>
                <a:spcPct val="150000"/>
              </a:lnSpc>
              <a:spcBef>
                <a:spcPts val="1000"/>
              </a:spcBef>
              <a:spcAft>
                <a:spcPts val="0"/>
              </a:spcAft>
              <a:buClr>
                <a:schemeClr val="dk1"/>
              </a:buClr>
              <a:buSzPts val="2100"/>
              <a:buFont typeface="Noto Sans Symbols"/>
              <a:buChar char="⮚"/>
            </a:pPr>
            <a:r>
              <a:rPr b="1" lang="en-IN" sz="2100">
                <a:latin typeface="Book Antiqua"/>
                <a:ea typeface="Book Antiqua"/>
                <a:cs typeface="Book Antiqua"/>
                <a:sym typeface="Book Antiqua"/>
              </a:rPr>
              <a:t>Any Expenditure;</a:t>
            </a:r>
            <a:endParaRPr sz="210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100"/>
              <a:buNone/>
            </a:pPr>
            <a:r>
              <a:rPr i="1" lang="en-IN" sz="2100">
                <a:latin typeface="Book Antiqua"/>
                <a:ea typeface="Book Antiqua"/>
                <a:cs typeface="Book Antiqua"/>
                <a:sym typeface="Book Antiqua"/>
              </a:rPr>
              <a:t>'Expenditure' is not necessarily confined to the money which has been actually paid out. It covers </a:t>
            </a:r>
            <a:r>
              <a:rPr i="1" lang="en-IN" sz="2100" u="sng">
                <a:latin typeface="Book Antiqua"/>
                <a:ea typeface="Book Antiqua"/>
                <a:cs typeface="Book Antiqua"/>
                <a:sym typeface="Book Antiqua"/>
              </a:rPr>
              <a:t>a liability which has accrued or which has been incurred</a:t>
            </a:r>
            <a:r>
              <a:rPr i="1" lang="en-IN" sz="2100">
                <a:latin typeface="Book Antiqua"/>
                <a:ea typeface="Book Antiqua"/>
                <a:cs typeface="Book Antiqua"/>
                <a:sym typeface="Book Antiqua"/>
              </a:rPr>
              <a:t>, although it may have to be discharged at a future date. However</a:t>
            </a:r>
            <a:r>
              <a:rPr i="1" lang="en-IN" sz="2100" u="sng">
                <a:latin typeface="Book Antiqua"/>
                <a:ea typeface="Book Antiqua"/>
                <a:cs typeface="Book Antiqua"/>
                <a:sym typeface="Book Antiqua"/>
              </a:rPr>
              <a:t>,</a:t>
            </a:r>
            <a:r>
              <a:rPr i="1" lang="en-IN" sz="2100">
                <a:latin typeface="Book Antiqua"/>
                <a:ea typeface="Book Antiqua"/>
                <a:cs typeface="Book Antiqua"/>
                <a:sym typeface="Book Antiqua"/>
              </a:rPr>
              <a:t> </a:t>
            </a:r>
            <a:r>
              <a:rPr i="1" lang="en-IN" sz="2100" u="sng">
                <a:latin typeface="Book Antiqua"/>
                <a:ea typeface="Book Antiqua"/>
                <a:cs typeface="Book Antiqua"/>
                <a:sym typeface="Book Antiqua"/>
              </a:rPr>
              <a:t>a contingent liability which may have to be discharged in future cannot be considered</a:t>
            </a:r>
            <a:r>
              <a:rPr i="1" lang="en-IN" sz="2100">
                <a:latin typeface="Book Antiqua"/>
                <a:ea typeface="Book Antiqua"/>
                <a:cs typeface="Book Antiqua"/>
                <a:sym typeface="Book Antiqua"/>
              </a:rPr>
              <a:t> as expenditure. Although expenditure primarily denotes the idea of spending or paying out, it may, in given circumstances, also cover an amount of loss which has not gone out of the assessee's pocket but which is all the same, an amount which the assessee has had to give up</a:t>
            </a:r>
            <a:endParaRPr/>
          </a:p>
          <a:p>
            <a:pPr indent="0" lvl="0" marL="0" rtl="0" algn="just">
              <a:lnSpc>
                <a:spcPct val="150000"/>
              </a:lnSpc>
              <a:spcBef>
                <a:spcPts val="1000"/>
              </a:spcBef>
              <a:spcAft>
                <a:spcPts val="0"/>
              </a:spcAft>
              <a:buClr>
                <a:schemeClr val="dk1"/>
              </a:buClr>
              <a:buSzPts val="2100"/>
              <a:buNone/>
            </a:pPr>
            <a:r>
              <a:rPr b="1" i="1" lang="en-IN" sz="2100">
                <a:latin typeface="Book Antiqua"/>
                <a:ea typeface="Book Antiqua"/>
                <a:cs typeface="Book Antiqua"/>
                <a:sym typeface="Book Antiqua"/>
              </a:rPr>
              <a:t>          - 	Madras Industrial Investment Corpn. Ltd. vs. CIT, 225 ITR 802 (SC)</a:t>
            </a:r>
            <a:endParaRPr b="1" sz="2100">
              <a:latin typeface="Book Antiqua"/>
              <a:ea typeface="Book Antiqua"/>
              <a:cs typeface="Book Antiqua"/>
              <a:sym typeface="Book Antiqua"/>
            </a:endParaRPr>
          </a:p>
        </p:txBody>
      </p:sp>
      <p:cxnSp>
        <p:nvCxnSpPr>
          <p:cNvPr id="391" name="Google Shape;391;p50"/>
          <p:cNvCxnSpPr/>
          <p:nvPr/>
        </p:nvCxnSpPr>
        <p:spPr>
          <a:xfrm>
            <a:off x="638628" y="616857"/>
            <a:ext cx="10715172" cy="0"/>
          </a:xfrm>
          <a:prstGeom prst="straightConnector1">
            <a:avLst/>
          </a:prstGeom>
          <a:noFill/>
          <a:ln cap="flat" cmpd="sng" w="19050">
            <a:solidFill>
              <a:schemeClr val="accent5"/>
            </a:solidFill>
            <a:prstDash val="solid"/>
            <a:miter lim="800000"/>
            <a:headEnd len="sm" w="sm" type="none"/>
            <a:tailEnd len="sm" w="sm" type="none"/>
          </a:ln>
        </p:spPr>
      </p:cxnSp>
      <p:sp>
        <p:nvSpPr>
          <p:cNvPr id="392" name="Google Shape;392;p5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96" name="Shape 396"/>
        <p:cNvGrpSpPr/>
        <p:nvPr/>
      </p:nvGrpSpPr>
      <p:grpSpPr>
        <a:xfrm>
          <a:off x="0" y="0"/>
          <a:ext cx="0" cy="0"/>
          <a:chOff x="0" y="0"/>
          <a:chExt cx="0" cy="0"/>
        </a:xfrm>
      </p:grpSpPr>
      <p:sp>
        <p:nvSpPr>
          <p:cNvPr id="397" name="Google Shape;397;p51"/>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37  - General</a:t>
            </a:r>
            <a:endParaRPr b="1" sz="2900">
              <a:solidFill>
                <a:srgbClr val="C55A11"/>
              </a:solidFill>
              <a:latin typeface="Book Antiqua"/>
              <a:ea typeface="Book Antiqua"/>
              <a:cs typeface="Book Antiqua"/>
              <a:sym typeface="Book Antiqua"/>
            </a:endParaRPr>
          </a:p>
        </p:txBody>
      </p:sp>
      <p:sp>
        <p:nvSpPr>
          <p:cNvPr id="398" name="Google Shape;398;p51"/>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200"/>
              <a:buFont typeface="Noto Sans Symbols"/>
              <a:buChar char="⮚"/>
            </a:pPr>
            <a:r>
              <a:rPr b="1" lang="en-IN" sz="2200">
                <a:latin typeface="Book Antiqua"/>
                <a:ea typeface="Book Antiqua"/>
                <a:cs typeface="Book Antiqua"/>
                <a:sym typeface="Book Antiqua"/>
              </a:rPr>
              <a:t>Not being expenditure of the nature as described in sections 30 to 36 of the Act;</a:t>
            </a:r>
            <a:endParaRPr sz="2200">
              <a:latin typeface="Book Antiqua"/>
              <a:ea typeface="Book Antiqua"/>
              <a:cs typeface="Book Antiqua"/>
              <a:sym typeface="Book Antiqua"/>
            </a:endParaRPr>
          </a:p>
          <a:p>
            <a:pPr indent="0" lvl="0" marL="357188" rtl="0" algn="just">
              <a:lnSpc>
                <a:spcPct val="114000"/>
              </a:lnSpc>
              <a:spcBef>
                <a:spcPts val="1000"/>
              </a:spcBef>
              <a:spcAft>
                <a:spcPts val="0"/>
              </a:spcAft>
              <a:buClr>
                <a:schemeClr val="dk1"/>
              </a:buClr>
              <a:buSzPts val="2200"/>
              <a:buNone/>
            </a:pPr>
            <a:r>
              <a:rPr lang="en-IN" sz="2200">
                <a:latin typeface="Book Antiqua"/>
                <a:ea typeface="Book Antiqua"/>
                <a:cs typeface="Book Antiqua"/>
                <a:sym typeface="Book Antiqua"/>
              </a:rPr>
              <a:t>Section 37(1), being a residual provision, the aid of that section cannot be resorted to unless and until it is established that none of the provisions of section 30 to 36 are applicable to a given case.</a:t>
            </a:r>
            <a:endParaRPr/>
          </a:p>
          <a:p>
            <a:pPr indent="-342900" lvl="0" marL="614363" rtl="0" algn="just">
              <a:lnSpc>
                <a:spcPct val="150000"/>
              </a:lnSpc>
              <a:spcBef>
                <a:spcPts val="1000"/>
              </a:spcBef>
              <a:spcAft>
                <a:spcPts val="0"/>
              </a:spcAft>
              <a:buClr>
                <a:schemeClr val="dk1"/>
              </a:buClr>
              <a:buSzPts val="2200"/>
              <a:buFont typeface="Book Antiqua"/>
              <a:buChar char="-"/>
            </a:pPr>
            <a:r>
              <a:rPr b="1" i="1" lang="en-IN" sz="2200">
                <a:latin typeface="Book Antiqua"/>
                <a:ea typeface="Book Antiqua"/>
                <a:cs typeface="Book Antiqua"/>
                <a:sym typeface="Book Antiqua"/>
              </a:rPr>
              <a:t>CIT vs. Travancore Titanium Products Ltd, 203 ITR 714 (Kerala)</a:t>
            </a:r>
            <a:endParaRPr/>
          </a:p>
          <a:p>
            <a:pPr indent="-203200" lvl="0" marL="342900" rtl="0" algn="just">
              <a:lnSpc>
                <a:spcPct val="90000"/>
              </a:lnSpc>
              <a:spcBef>
                <a:spcPts val="1000"/>
              </a:spcBef>
              <a:spcAft>
                <a:spcPts val="0"/>
              </a:spcAft>
              <a:buClr>
                <a:schemeClr val="dk1"/>
              </a:buClr>
              <a:buSzPts val="2200"/>
              <a:buFont typeface="Noto Sans Symbols"/>
              <a:buNone/>
            </a:pPr>
            <a:r>
              <a:t/>
            </a:r>
            <a:endParaRPr b="1" sz="2200">
              <a:latin typeface="Book Antiqua"/>
              <a:ea typeface="Book Antiqua"/>
              <a:cs typeface="Book Antiqua"/>
              <a:sym typeface="Book Antiqua"/>
            </a:endParaRPr>
          </a:p>
          <a:p>
            <a:pPr indent="-342900" lvl="0" marL="342900" rtl="0" algn="just">
              <a:lnSpc>
                <a:spcPct val="90000"/>
              </a:lnSpc>
              <a:spcBef>
                <a:spcPts val="1000"/>
              </a:spcBef>
              <a:spcAft>
                <a:spcPts val="0"/>
              </a:spcAft>
              <a:buClr>
                <a:schemeClr val="dk1"/>
              </a:buClr>
              <a:buSzPts val="2200"/>
              <a:buFont typeface="Noto Sans Symbols"/>
              <a:buChar char="⮚"/>
            </a:pPr>
            <a:r>
              <a:rPr b="1" lang="en-IN" sz="2200">
                <a:latin typeface="Book Antiqua"/>
                <a:ea typeface="Book Antiqua"/>
                <a:cs typeface="Book Antiqua"/>
                <a:sym typeface="Book Antiqua"/>
              </a:rPr>
              <a:t>Not being capital in nature; </a:t>
            </a:r>
            <a:endParaRPr/>
          </a:p>
          <a:p>
            <a:pPr indent="-357188" lvl="0" marL="357188" rtl="0" algn="just">
              <a:lnSpc>
                <a:spcPct val="114000"/>
              </a:lnSpc>
              <a:spcBef>
                <a:spcPts val="1000"/>
              </a:spcBef>
              <a:spcAft>
                <a:spcPts val="0"/>
              </a:spcAft>
              <a:buClr>
                <a:schemeClr val="dk1"/>
              </a:buClr>
              <a:buSzPts val="2200"/>
              <a:buNone/>
            </a:pPr>
            <a:r>
              <a:rPr b="1" lang="en-IN" sz="2200">
                <a:latin typeface="Book Antiqua"/>
                <a:ea typeface="Book Antiqua"/>
                <a:cs typeface="Book Antiqua"/>
                <a:sym typeface="Book Antiqua"/>
              </a:rPr>
              <a:t>     </a:t>
            </a:r>
            <a:r>
              <a:rPr lang="en-IN" sz="2200">
                <a:latin typeface="Book Antiqua"/>
                <a:ea typeface="Book Antiqua"/>
                <a:cs typeface="Book Antiqua"/>
                <a:sym typeface="Book Antiqua"/>
              </a:rPr>
              <a:t>An item of expenditure though wholly and exclusively laid out for the purpose of the business, would be inadmissible if it is of a capital nature. Capital expenditure has not been and indeed, in view of the great diversity of the contexts in which the question arises, does not admit of being exhaustively defined.</a:t>
            </a:r>
            <a:endParaRPr/>
          </a:p>
          <a:p>
            <a:pPr indent="-342900" lvl="0" marL="614363" rtl="0" algn="just">
              <a:lnSpc>
                <a:spcPct val="150000"/>
              </a:lnSpc>
              <a:spcBef>
                <a:spcPts val="1000"/>
              </a:spcBef>
              <a:spcAft>
                <a:spcPts val="0"/>
              </a:spcAft>
              <a:buClr>
                <a:schemeClr val="dk1"/>
              </a:buClr>
              <a:buSzPts val="2200"/>
              <a:buFont typeface="Book Antiqua"/>
              <a:buChar char="-"/>
            </a:pPr>
            <a:r>
              <a:rPr b="1" i="1" lang="en-IN" sz="2200">
                <a:latin typeface="Book Antiqua"/>
                <a:ea typeface="Book Antiqua"/>
                <a:cs typeface="Book Antiqua"/>
                <a:sym typeface="Book Antiqua"/>
              </a:rPr>
              <a:t>D.P. Chirania and Company vs. CIT, 112 ITR 12 (Karnataka HC)</a:t>
            </a:r>
            <a:endParaRPr/>
          </a:p>
          <a:p>
            <a:pPr indent="0" lvl="0" marL="271463" rtl="0" algn="just">
              <a:lnSpc>
                <a:spcPct val="150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p:txBody>
      </p:sp>
      <p:cxnSp>
        <p:nvCxnSpPr>
          <p:cNvPr id="399" name="Google Shape;399;p51"/>
          <p:cNvCxnSpPr/>
          <p:nvPr/>
        </p:nvCxnSpPr>
        <p:spPr>
          <a:xfrm>
            <a:off x="638628" y="609600"/>
            <a:ext cx="10419897" cy="7257"/>
          </a:xfrm>
          <a:prstGeom prst="straightConnector1">
            <a:avLst/>
          </a:prstGeom>
          <a:noFill/>
          <a:ln cap="flat" cmpd="sng" w="19050">
            <a:solidFill>
              <a:schemeClr val="accent5"/>
            </a:solidFill>
            <a:prstDash val="solid"/>
            <a:miter lim="800000"/>
            <a:headEnd len="sm" w="sm" type="none"/>
            <a:tailEnd len="sm" w="sm" type="none"/>
          </a:ln>
        </p:spPr>
      </p:cxnSp>
      <p:sp>
        <p:nvSpPr>
          <p:cNvPr id="400" name="Google Shape;400;p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0" name="Shape 110"/>
        <p:cNvGrpSpPr/>
        <p:nvPr/>
      </p:nvGrpSpPr>
      <p:grpSpPr>
        <a:xfrm>
          <a:off x="0" y="0"/>
          <a:ext cx="0" cy="0"/>
          <a:chOff x="0" y="0"/>
          <a:chExt cx="0" cy="0"/>
        </a:xfrm>
      </p:grpSpPr>
      <p:sp>
        <p:nvSpPr>
          <p:cNvPr id="111" name="Google Shape;111;p16"/>
          <p:cNvSpPr txBox="1"/>
          <p:nvPr>
            <p:ph type="ctrTitle"/>
          </p:nvPr>
        </p:nvSpPr>
        <p:spPr>
          <a:xfrm>
            <a:off x="638629" y="142876"/>
            <a:ext cx="10058400" cy="414338"/>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Business Expenditure - Meaning</a:t>
            </a:r>
            <a:endParaRPr b="1" sz="2520">
              <a:solidFill>
                <a:srgbClr val="C55A11"/>
              </a:solidFill>
              <a:latin typeface="Book Antiqua"/>
              <a:ea typeface="Book Antiqua"/>
              <a:cs typeface="Book Antiqua"/>
              <a:sym typeface="Book Antiqua"/>
            </a:endParaRPr>
          </a:p>
        </p:txBody>
      </p:sp>
      <p:sp>
        <p:nvSpPr>
          <p:cNvPr id="112" name="Google Shape;112;p16"/>
          <p:cNvSpPr txBox="1"/>
          <p:nvPr>
            <p:ph idx="1" type="subTitle"/>
          </p:nvPr>
        </p:nvSpPr>
        <p:spPr>
          <a:xfrm>
            <a:off x="385763" y="865414"/>
            <a:ext cx="11487150"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200"/>
              <a:buNone/>
            </a:pPr>
            <a:r>
              <a:rPr lang="en-IN" sz="2200">
                <a:latin typeface="Book Antiqua"/>
                <a:ea typeface="Book Antiqua"/>
                <a:cs typeface="Book Antiqua"/>
                <a:sym typeface="Book Antiqua"/>
              </a:rPr>
              <a:t>The term "business" has been defined under section 2 of the Income Tax Act, 1961</a:t>
            </a:r>
            <a:endParaRPr/>
          </a:p>
          <a:p>
            <a:pPr indent="-357188" lvl="0" marL="357188" rtl="0" algn="just">
              <a:lnSpc>
                <a:spcPct val="114000"/>
              </a:lnSpc>
              <a:spcBef>
                <a:spcPts val="1000"/>
              </a:spcBef>
              <a:spcAft>
                <a:spcPts val="0"/>
              </a:spcAft>
              <a:buClr>
                <a:schemeClr val="dk1"/>
              </a:buClr>
              <a:buSzPts val="2200"/>
              <a:buFont typeface="Noto Sans Symbols"/>
              <a:buChar char="▪"/>
            </a:pPr>
            <a:r>
              <a:rPr b="1" lang="en-IN" sz="2200">
                <a:latin typeface="Book Antiqua"/>
                <a:ea typeface="Book Antiqua"/>
                <a:cs typeface="Book Antiqua"/>
                <a:sym typeface="Book Antiqua"/>
              </a:rPr>
              <a:t>Section 2(13)</a:t>
            </a:r>
            <a:r>
              <a:rPr lang="en-IN" sz="2200">
                <a:latin typeface="Book Antiqua"/>
                <a:ea typeface="Book Antiqua"/>
                <a:cs typeface="Book Antiqua"/>
                <a:sym typeface="Book Antiqua"/>
              </a:rPr>
              <a:t> - </a:t>
            </a:r>
            <a:r>
              <a:rPr b="1" lang="en-IN" sz="2200">
                <a:latin typeface="Book Antiqua"/>
                <a:ea typeface="Book Antiqua"/>
                <a:cs typeface="Book Antiqua"/>
                <a:sym typeface="Book Antiqua"/>
              </a:rPr>
              <a:t>"business" includes any trade, commerce or manufacture or any adventure or concern in the nature of trade, commerce or manufacture”</a:t>
            </a:r>
            <a:endParaRPr/>
          </a:p>
          <a:p>
            <a:pPr indent="0" lvl="0" marL="0" rtl="0" algn="just">
              <a:lnSpc>
                <a:spcPct val="114000"/>
              </a:lnSpc>
              <a:spcBef>
                <a:spcPts val="1000"/>
              </a:spcBef>
              <a:spcAft>
                <a:spcPts val="0"/>
              </a:spcAft>
              <a:buClr>
                <a:schemeClr val="dk1"/>
              </a:buClr>
              <a:buSzPts val="2000"/>
              <a:buNone/>
            </a:pPr>
            <a:r>
              <a:t/>
            </a:r>
            <a:endParaRPr sz="2000"/>
          </a:p>
          <a:p>
            <a:pPr indent="-357188" lvl="0" marL="357188" rtl="0" algn="just">
              <a:lnSpc>
                <a:spcPct val="114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The definition of business refers to an </a:t>
            </a:r>
            <a:r>
              <a:rPr b="1" lang="en-IN" sz="2000" u="sng">
                <a:latin typeface="Book Antiqua"/>
                <a:ea typeface="Book Antiqua"/>
                <a:cs typeface="Book Antiqua"/>
                <a:sym typeface="Book Antiqua"/>
              </a:rPr>
              <a:t>adventure in the nature of trade</a:t>
            </a:r>
            <a:r>
              <a:rPr lang="en-IN" sz="2000">
                <a:latin typeface="Book Antiqua"/>
                <a:ea typeface="Book Antiqua"/>
                <a:cs typeface="Book Antiqua"/>
                <a:sym typeface="Book Antiqua"/>
              </a:rPr>
              <a:t>, it clearly suggests that the transaction cannot properly be regarded as trade or business. It is allied to transactions that constitute trade or business but may not be trade or business itself. It is characterised by some of the essential features that make up trade or business but not by all of them; and so, even an isolated and single transaction can satisfy the description of an adventure in the nature of trade. But at least some of the essential features of trade must be present in the isolated or single transaction.</a:t>
            </a:r>
            <a:endParaRPr/>
          </a:p>
          <a:p>
            <a:pPr indent="-357188" lvl="0" marL="357188" rtl="0" algn="just">
              <a:lnSpc>
                <a:spcPct val="114000"/>
              </a:lnSpc>
              <a:spcBef>
                <a:spcPts val="1000"/>
              </a:spcBef>
              <a:spcAft>
                <a:spcPts val="0"/>
              </a:spcAft>
              <a:buClr>
                <a:schemeClr val="dk1"/>
              </a:buClr>
              <a:buSzPts val="2000"/>
              <a:buFont typeface="Noto Sans Symbols"/>
              <a:buChar char="▪"/>
            </a:pPr>
            <a:r>
              <a:rPr i="1" lang="en-IN" sz="2000" u="sng">
                <a:latin typeface="Book Antiqua"/>
                <a:ea typeface="Book Antiqua"/>
                <a:cs typeface="Book Antiqua"/>
                <a:sym typeface="Book Antiqua"/>
              </a:rPr>
              <a:t>If, a person invests money in land intending to hold it, enjoys its income for some time, and then sells it at a profit, it would from an adventure in the nature of trade.</a:t>
            </a:r>
            <a:endParaRPr sz="2000">
              <a:latin typeface="Book Antiqua"/>
              <a:ea typeface="Book Antiqua"/>
              <a:cs typeface="Book Antiqua"/>
              <a:sym typeface="Book Antiqua"/>
            </a:endParaRPr>
          </a:p>
          <a:p>
            <a:pPr indent="0" lvl="0" marL="800100" rtl="0" algn="just">
              <a:lnSpc>
                <a:spcPct val="114000"/>
              </a:lnSpc>
              <a:spcBef>
                <a:spcPts val="1000"/>
              </a:spcBef>
              <a:spcAft>
                <a:spcPts val="0"/>
              </a:spcAft>
              <a:buClr>
                <a:schemeClr val="dk1"/>
              </a:buClr>
              <a:buSzPts val="2000"/>
              <a:buNone/>
            </a:pPr>
            <a:r>
              <a:rPr b="1" i="1" lang="en-IN" sz="2000">
                <a:latin typeface="Book Antiqua"/>
                <a:ea typeface="Book Antiqua"/>
                <a:cs typeface="Book Antiqua"/>
                <a:sym typeface="Book Antiqua"/>
              </a:rPr>
              <a:t> -   G. Venkataswami Naidu &amp; Co. vs. CIT, 35 ITR 594 (SC)</a:t>
            </a:r>
            <a:endParaRPr sz="2200">
              <a:latin typeface="Book Antiqua"/>
              <a:ea typeface="Book Antiqua"/>
              <a:cs typeface="Book Antiqua"/>
              <a:sym typeface="Book Antiqua"/>
            </a:endParaRPr>
          </a:p>
        </p:txBody>
      </p:sp>
      <p:cxnSp>
        <p:nvCxnSpPr>
          <p:cNvPr id="113" name="Google Shape;113;p16"/>
          <p:cNvCxnSpPr/>
          <p:nvPr/>
        </p:nvCxnSpPr>
        <p:spPr>
          <a:xfrm>
            <a:off x="638629" y="5572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14" name="Google Shape;11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04" name="Shape 404"/>
        <p:cNvGrpSpPr/>
        <p:nvPr/>
      </p:nvGrpSpPr>
      <p:grpSpPr>
        <a:xfrm>
          <a:off x="0" y="0"/>
          <a:ext cx="0" cy="0"/>
          <a:chOff x="0" y="0"/>
          <a:chExt cx="0" cy="0"/>
        </a:xfrm>
      </p:grpSpPr>
      <p:sp>
        <p:nvSpPr>
          <p:cNvPr id="405" name="Google Shape;405;p52"/>
          <p:cNvSpPr txBox="1"/>
          <p:nvPr>
            <p:ph type="ctrTitle"/>
          </p:nvPr>
        </p:nvSpPr>
        <p:spPr>
          <a:xfrm>
            <a:off x="638629"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37  - General</a:t>
            </a:r>
            <a:endParaRPr b="1" sz="2900">
              <a:solidFill>
                <a:srgbClr val="C55A11"/>
              </a:solidFill>
              <a:latin typeface="Book Antiqua"/>
              <a:ea typeface="Book Antiqua"/>
              <a:cs typeface="Book Antiqua"/>
              <a:sym typeface="Book Antiqua"/>
            </a:endParaRPr>
          </a:p>
        </p:txBody>
      </p:sp>
      <p:sp>
        <p:nvSpPr>
          <p:cNvPr id="406" name="Google Shape;406;p52"/>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442913" lvl="0" marL="442913" rtl="0" algn="just">
              <a:lnSpc>
                <a:spcPct val="150000"/>
              </a:lnSpc>
              <a:spcBef>
                <a:spcPts val="0"/>
              </a:spcBef>
              <a:spcAft>
                <a:spcPts val="0"/>
              </a:spcAft>
              <a:buClr>
                <a:schemeClr val="dk1"/>
              </a:buClr>
              <a:buSzPts val="2100"/>
              <a:buFont typeface="Noto Sans Symbols"/>
              <a:buChar char="⮚"/>
            </a:pPr>
            <a:r>
              <a:rPr b="1" lang="en-IN" sz="2100">
                <a:latin typeface="Book Antiqua"/>
                <a:ea typeface="Book Antiqua"/>
                <a:cs typeface="Book Antiqua"/>
                <a:sym typeface="Book Antiqua"/>
              </a:rPr>
              <a:t>Not being personal expense of the assessee;</a:t>
            </a:r>
            <a:endParaRPr sz="2100">
              <a:latin typeface="Book Antiqua"/>
              <a:ea typeface="Book Antiqua"/>
              <a:cs typeface="Book Antiqua"/>
              <a:sym typeface="Book Antiqua"/>
            </a:endParaRPr>
          </a:p>
          <a:p>
            <a:pPr indent="0" lvl="0" marL="357188" rtl="0" algn="just">
              <a:lnSpc>
                <a:spcPct val="114000"/>
              </a:lnSpc>
              <a:spcBef>
                <a:spcPts val="1000"/>
              </a:spcBef>
              <a:spcAft>
                <a:spcPts val="0"/>
              </a:spcAft>
              <a:buClr>
                <a:schemeClr val="dk1"/>
              </a:buClr>
              <a:buSzPts val="2100"/>
              <a:buNone/>
            </a:pPr>
            <a:r>
              <a:rPr lang="en-IN" sz="2100">
                <a:latin typeface="Book Antiqua"/>
                <a:ea typeface="Book Antiqua"/>
                <a:cs typeface="Book Antiqua"/>
                <a:sym typeface="Book Antiqua"/>
              </a:rPr>
              <a:t>The word personal has not been defined in the Act. In common parlance, the word personal means belonging to the body or appearance of human being. Personal expenses include only expenses incurred to satisfy the personal needs such as clothes, food etc. or for the purposes not related to the business.</a:t>
            </a:r>
            <a:endParaRPr/>
          </a:p>
          <a:p>
            <a:pPr indent="0" lvl="0" marL="185738" rtl="0" algn="just">
              <a:lnSpc>
                <a:spcPct val="150000"/>
              </a:lnSpc>
              <a:spcBef>
                <a:spcPts val="1000"/>
              </a:spcBef>
              <a:spcAft>
                <a:spcPts val="0"/>
              </a:spcAft>
              <a:buClr>
                <a:schemeClr val="dk1"/>
              </a:buClr>
              <a:buSzPts val="2100"/>
              <a:buNone/>
            </a:pPr>
            <a:r>
              <a:rPr b="1" i="1" lang="en-IN" sz="2100">
                <a:latin typeface="Book Antiqua"/>
                <a:ea typeface="Book Antiqua"/>
                <a:cs typeface="Book Antiqua"/>
                <a:sym typeface="Book Antiqua"/>
              </a:rPr>
              <a:t>	-  Dhimant Thakkar vs. ITO, 51 ITD 578 (Bombay)</a:t>
            </a:r>
            <a:endParaRPr/>
          </a:p>
          <a:p>
            <a:pPr indent="-342900" lvl="0" marL="357188" rtl="0" algn="just">
              <a:lnSpc>
                <a:spcPct val="114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Ransom paid by company to get the Director who was on a business tour released, allowed as business expenditure - As the director of the company was on business tour, to get him released, if an amount was paid to the dacoits as ransom and because of this, he was released, the same needs to be allowed as business expenditure. There is no provision that payment of ransom is an offence.</a:t>
            </a:r>
            <a:endParaRPr/>
          </a:p>
          <a:p>
            <a:pPr indent="-271463" lvl="0" marL="714375" rtl="0" algn="just">
              <a:lnSpc>
                <a:spcPct val="150000"/>
              </a:lnSpc>
              <a:spcBef>
                <a:spcPts val="1000"/>
              </a:spcBef>
              <a:spcAft>
                <a:spcPts val="0"/>
              </a:spcAft>
              <a:buClr>
                <a:schemeClr val="dk1"/>
              </a:buClr>
              <a:buSzPts val="2100"/>
              <a:buNone/>
            </a:pPr>
            <a:r>
              <a:rPr b="1" i="1" lang="en-IN" sz="2100">
                <a:latin typeface="Book Antiqua"/>
                <a:ea typeface="Book Antiqua"/>
                <a:cs typeface="Book Antiqua"/>
                <a:sym typeface="Book Antiqua"/>
              </a:rPr>
              <a:t>- CIT vs. Khemchand Motilal Jain, Tobacco Products (P.) Ltd, 340 ITR 99 (Madhya Pradesh)</a:t>
            </a:r>
            <a:endParaRPr/>
          </a:p>
          <a:p>
            <a:pPr indent="-203200" lvl="0" marL="357188" rtl="0" algn="just">
              <a:lnSpc>
                <a:spcPct val="150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0" lvl="0" marL="185738"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800"/>
              <a:buNone/>
            </a:pPr>
            <a:r>
              <a:rPr lang="en-IN" sz="2800">
                <a:latin typeface="Times New Roman"/>
                <a:ea typeface="Times New Roman"/>
                <a:cs typeface="Times New Roman"/>
                <a:sym typeface="Times New Roman"/>
              </a:rPr>
              <a:t> </a:t>
            </a:r>
            <a:endParaRPr/>
          </a:p>
        </p:txBody>
      </p:sp>
      <p:cxnSp>
        <p:nvCxnSpPr>
          <p:cNvPr id="407" name="Google Shape;407;p52"/>
          <p:cNvCxnSpPr/>
          <p:nvPr/>
        </p:nvCxnSpPr>
        <p:spPr>
          <a:xfrm>
            <a:off x="738642" y="616857"/>
            <a:ext cx="10334171" cy="0"/>
          </a:xfrm>
          <a:prstGeom prst="straightConnector1">
            <a:avLst/>
          </a:prstGeom>
          <a:noFill/>
          <a:ln cap="flat" cmpd="sng" w="19050">
            <a:solidFill>
              <a:schemeClr val="accent5"/>
            </a:solidFill>
            <a:prstDash val="solid"/>
            <a:miter lim="800000"/>
            <a:headEnd len="sm" w="sm" type="none"/>
            <a:tailEnd len="sm" w="sm" type="none"/>
          </a:ln>
        </p:spPr>
      </p:cxnSp>
      <p:sp>
        <p:nvSpPr>
          <p:cNvPr id="408" name="Google Shape;408;p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12" name="Shape 412"/>
        <p:cNvGrpSpPr/>
        <p:nvPr/>
      </p:nvGrpSpPr>
      <p:grpSpPr>
        <a:xfrm>
          <a:off x="0" y="0"/>
          <a:ext cx="0" cy="0"/>
          <a:chOff x="0" y="0"/>
          <a:chExt cx="0" cy="0"/>
        </a:xfrm>
      </p:grpSpPr>
      <p:sp>
        <p:nvSpPr>
          <p:cNvPr id="413" name="Google Shape;413;p53"/>
          <p:cNvSpPr txBox="1"/>
          <p:nvPr>
            <p:ph type="ctrTitle"/>
          </p:nvPr>
        </p:nvSpPr>
        <p:spPr>
          <a:xfrm>
            <a:off x="638629"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37  - General</a:t>
            </a:r>
            <a:endParaRPr b="1" sz="2900">
              <a:solidFill>
                <a:srgbClr val="C55A11"/>
              </a:solidFill>
              <a:latin typeface="Book Antiqua"/>
              <a:ea typeface="Book Antiqua"/>
              <a:cs typeface="Book Antiqua"/>
              <a:sym typeface="Book Antiqua"/>
            </a:endParaRPr>
          </a:p>
        </p:txBody>
      </p:sp>
      <p:sp>
        <p:nvSpPr>
          <p:cNvPr id="414" name="Google Shape;414;p53"/>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00000"/>
              </a:lnSpc>
              <a:spcBef>
                <a:spcPts val="0"/>
              </a:spcBef>
              <a:spcAft>
                <a:spcPts val="0"/>
              </a:spcAft>
              <a:buClr>
                <a:schemeClr val="dk1"/>
              </a:buClr>
              <a:buSzPts val="1965"/>
              <a:buFont typeface="Noto Sans Symbols"/>
              <a:buChar char="⮚"/>
            </a:pPr>
            <a:r>
              <a:rPr b="1" lang="en-IN" sz="1965">
                <a:latin typeface="Book Antiqua"/>
                <a:ea typeface="Book Antiqua"/>
                <a:cs typeface="Book Antiqua"/>
                <a:sym typeface="Book Antiqua"/>
              </a:rPr>
              <a:t>Expenditure has been laid down or expended wholly and exclusively for the purposes of business or profession of the assessee;</a:t>
            </a:r>
            <a:endParaRPr sz="1965">
              <a:latin typeface="Book Antiqua"/>
              <a:ea typeface="Book Antiqua"/>
              <a:cs typeface="Book Antiqua"/>
              <a:sym typeface="Book Antiqua"/>
            </a:endParaRPr>
          </a:p>
          <a:p>
            <a:pPr indent="-528638" lvl="0" marL="714375" rtl="0" algn="just">
              <a:lnSpc>
                <a:spcPct val="100000"/>
              </a:lnSpc>
              <a:spcBef>
                <a:spcPts val="2000"/>
              </a:spcBef>
              <a:spcAft>
                <a:spcPts val="0"/>
              </a:spcAft>
              <a:buClr>
                <a:schemeClr val="dk1"/>
              </a:buClr>
              <a:buSzPts val="1965"/>
              <a:buFont typeface="Noto Sans Symbols"/>
              <a:buChar char="▪"/>
            </a:pPr>
            <a:r>
              <a:rPr b="1" lang="en-IN" sz="1965">
                <a:latin typeface="Book Antiqua"/>
                <a:ea typeface="Book Antiqua"/>
                <a:cs typeface="Book Antiqua"/>
                <a:sym typeface="Book Antiqua"/>
              </a:rPr>
              <a:t>Expenses of Spouse travelling with the Director of the Company. Whether allowed as Business Expenditure?</a:t>
            </a:r>
            <a:endParaRPr sz="1965">
              <a:latin typeface="Book Antiqua"/>
              <a:ea typeface="Book Antiqua"/>
              <a:cs typeface="Book Antiqua"/>
              <a:sym typeface="Book Antiqua"/>
            </a:endParaRPr>
          </a:p>
          <a:p>
            <a:pPr indent="-171450" lvl="0" marL="714375" rtl="0" algn="just">
              <a:lnSpc>
                <a:spcPct val="100000"/>
              </a:lnSpc>
              <a:spcBef>
                <a:spcPts val="2000"/>
              </a:spcBef>
              <a:spcAft>
                <a:spcPts val="0"/>
              </a:spcAft>
              <a:buClr>
                <a:schemeClr val="dk1"/>
              </a:buClr>
              <a:buSzPts val="1965"/>
              <a:buNone/>
            </a:pPr>
            <a:r>
              <a:rPr lang="en-IN" sz="1965">
                <a:latin typeface="Book Antiqua"/>
                <a:ea typeface="Book Antiqua"/>
                <a:cs typeface="Book Antiqua"/>
                <a:sym typeface="Book Antiqua"/>
              </a:rPr>
              <a:t>   To facilitate business of assessee and to strengthen cordial relations between two companies, assessee invited chairman and managing director of English company along with their spouses. Since visit of officials was in interest of the company, it was commercially expedient to incur travelling expenditure on their spouses and, therefore, same was an allowable business expenditure  - </a:t>
            </a:r>
            <a:r>
              <a:rPr b="1" i="1" lang="en-IN" sz="1965">
                <a:latin typeface="Book Antiqua"/>
                <a:ea typeface="Book Antiqua"/>
                <a:cs typeface="Book Antiqua"/>
                <a:sym typeface="Book Antiqua"/>
              </a:rPr>
              <a:t>CIT vs. Sundaram Clayton Ltd., 240 ITR 271 (Madras HC)</a:t>
            </a:r>
            <a:endParaRPr/>
          </a:p>
          <a:p>
            <a:pPr indent="0" lvl="0" marL="185738" rtl="0" algn="just">
              <a:lnSpc>
                <a:spcPct val="100000"/>
              </a:lnSpc>
              <a:spcBef>
                <a:spcPts val="2000"/>
              </a:spcBef>
              <a:spcAft>
                <a:spcPts val="0"/>
              </a:spcAft>
              <a:buClr>
                <a:schemeClr val="dk1"/>
              </a:buClr>
              <a:buSzPts val="1965"/>
              <a:buNone/>
            </a:pPr>
            <a:r>
              <a:rPr b="1" lang="en-IN" sz="1965">
                <a:latin typeface="Book Antiqua"/>
                <a:ea typeface="Book Antiqua"/>
                <a:cs typeface="Book Antiqua"/>
                <a:sym typeface="Book Antiqua"/>
              </a:rPr>
              <a:t>Contrary View – Expenditure Disallowed</a:t>
            </a:r>
            <a:endParaRPr sz="1965">
              <a:latin typeface="Book Antiqua"/>
              <a:ea typeface="Book Antiqua"/>
              <a:cs typeface="Book Antiqua"/>
              <a:sym typeface="Book Antiqua"/>
            </a:endParaRPr>
          </a:p>
          <a:p>
            <a:pPr indent="0" lvl="0" marL="185738" rtl="0" algn="just">
              <a:lnSpc>
                <a:spcPct val="100000"/>
              </a:lnSpc>
              <a:spcBef>
                <a:spcPts val="2000"/>
              </a:spcBef>
              <a:spcAft>
                <a:spcPts val="0"/>
              </a:spcAft>
              <a:buClr>
                <a:schemeClr val="dk1"/>
              </a:buClr>
              <a:buSzPts val="1965"/>
              <a:buNone/>
            </a:pPr>
            <a:r>
              <a:rPr lang="en-IN" sz="1965">
                <a:latin typeface="Book Antiqua"/>
                <a:ea typeface="Book Antiqua"/>
                <a:cs typeface="Book Antiqua"/>
                <a:sym typeface="Book Antiqua"/>
              </a:rPr>
              <a:t>Whether Director’s spouse travelled with him for business purpose or not was essentially a question of fact not only in respect of each year but in respect of each tour, burden of proving same was on assessee. One visit may be for business purpose and another visit may not be for any business purpose whatsoever. Expenses not proved and therefore disallowed. - </a:t>
            </a:r>
            <a:r>
              <a:rPr b="1" i="1" lang="en-IN" sz="1965">
                <a:latin typeface="Book Antiqua"/>
                <a:ea typeface="Book Antiqua"/>
                <a:cs typeface="Book Antiqua"/>
                <a:sym typeface="Book Antiqua"/>
              </a:rPr>
              <a:t>CIT vs. Hero Cycles Ltd., 393 ITR 164 (P&amp;H HC)</a:t>
            </a:r>
            <a:endParaRPr sz="1965">
              <a:latin typeface="Book Antiqua"/>
              <a:ea typeface="Book Antiqua"/>
              <a:cs typeface="Book Antiqua"/>
              <a:sym typeface="Book Antiqua"/>
            </a:endParaRPr>
          </a:p>
          <a:p>
            <a:pPr indent="-171450" lvl="0" marL="714375" rtl="0" algn="just">
              <a:lnSpc>
                <a:spcPct val="114000"/>
              </a:lnSpc>
              <a:spcBef>
                <a:spcPts val="20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415" name="Google Shape;415;p53"/>
          <p:cNvCxnSpPr/>
          <p:nvPr/>
        </p:nvCxnSpPr>
        <p:spPr>
          <a:xfrm flipH="1" rot="10800000">
            <a:off x="638629" y="616857"/>
            <a:ext cx="10505621" cy="8162"/>
          </a:xfrm>
          <a:prstGeom prst="straightConnector1">
            <a:avLst/>
          </a:prstGeom>
          <a:noFill/>
          <a:ln cap="flat" cmpd="sng" w="19050">
            <a:solidFill>
              <a:schemeClr val="accent5"/>
            </a:solidFill>
            <a:prstDash val="solid"/>
            <a:miter lim="800000"/>
            <a:headEnd len="sm" w="sm" type="none"/>
            <a:tailEnd len="sm" w="sm" type="none"/>
          </a:ln>
        </p:spPr>
      </p:cxnSp>
      <p:sp>
        <p:nvSpPr>
          <p:cNvPr id="416" name="Google Shape;416;p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20" name="Shape 420"/>
        <p:cNvGrpSpPr/>
        <p:nvPr/>
      </p:nvGrpSpPr>
      <p:grpSpPr>
        <a:xfrm>
          <a:off x="0" y="0"/>
          <a:ext cx="0" cy="0"/>
          <a:chOff x="0" y="0"/>
          <a:chExt cx="0" cy="0"/>
        </a:xfrm>
      </p:grpSpPr>
      <p:sp>
        <p:nvSpPr>
          <p:cNvPr id="421" name="Google Shape;421;p54"/>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3200"/>
              <a:buFont typeface="Book Antiqua"/>
              <a:buNone/>
            </a:pPr>
            <a:r>
              <a:rPr b="1" lang="en-IN" sz="3200">
                <a:solidFill>
                  <a:srgbClr val="C55A11"/>
                </a:solidFill>
                <a:latin typeface="Book Antiqua"/>
                <a:ea typeface="Book Antiqua"/>
                <a:cs typeface="Book Antiqua"/>
                <a:sym typeface="Book Antiqua"/>
              </a:rPr>
              <a:t>Section 37  - General</a:t>
            </a:r>
            <a:endParaRPr b="1" sz="2900">
              <a:solidFill>
                <a:srgbClr val="C55A11"/>
              </a:solidFill>
              <a:latin typeface="Book Antiqua"/>
              <a:ea typeface="Book Antiqua"/>
              <a:cs typeface="Book Antiqua"/>
              <a:sym typeface="Book Antiqua"/>
            </a:endParaRPr>
          </a:p>
        </p:txBody>
      </p:sp>
      <p:sp>
        <p:nvSpPr>
          <p:cNvPr id="422" name="Google Shape;422;p54"/>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14000"/>
              </a:lnSpc>
              <a:spcBef>
                <a:spcPts val="0"/>
              </a:spcBef>
              <a:spcAft>
                <a:spcPts val="0"/>
              </a:spcAft>
              <a:buClr>
                <a:schemeClr val="dk1"/>
              </a:buClr>
              <a:buSzPts val="2500"/>
              <a:buFont typeface="Noto Sans Symbols"/>
              <a:buChar char="⮚"/>
            </a:pPr>
            <a:r>
              <a:rPr b="1" lang="en-IN" sz="2500">
                <a:latin typeface="Book Antiqua"/>
                <a:ea typeface="Book Antiqua"/>
                <a:cs typeface="Book Antiqua"/>
                <a:sym typeface="Book Antiqua"/>
              </a:rPr>
              <a:t>Expenditure has not been incurred for any purpose which is an  offence or which is prohibited by law.</a:t>
            </a:r>
            <a:endParaRPr sz="2500">
              <a:latin typeface="Book Antiqua"/>
              <a:ea typeface="Book Antiqua"/>
              <a:cs typeface="Book Antiqua"/>
              <a:sym typeface="Book Antiqua"/>
            </a:endParaRPr>
          </a:p>
          <a:p>
            <a:pPr indent="0" lvl="0" marL="442913" rtl="0" algn="just">
              <a:lnSpc>
                <a:spcPct val="150000"/>
              </a:lnSpc>
              <a:spcBef>
                <a:spcPts val="1000"/>
              </a:spcBef>
              <a:spcAft>
                <a:spcPts val="0"/>
              </a:spcAft>
              <a:buClr>
                <a:schemeClr val="dk1"/>
              </a:buClr>
              <a:buSzPts val="2500"/>
              <a:buNone/>
            </a:pPr>
            <a:r>
              <a:rPr b="1" lang="en-IN" sz="2500">
                <a:latin typeface="Book Antiqua"/>
                <a:ea typeface="Book Antiqua"/>
                <a:cs typeface="Book Antiqua"/>
                <a:sym typeface="Book Antiqua"/>
              </a:rPr>
              <a:t>Payment of Protection Money to Rowdies &amp; Police</a:t>
            </a:r>
            <a:r>
              <a:rPr lang="en-IN" sz="2500">
                <a:latin typeface="Book Antiqua"/>
                <a:ea typeface="Book Antiqua"/>
                <a:cs typeface="Book Antiqua"/>
                <a:sym typeface="Book Antiqua"/>
              </a:rPr>
              <a:t>:  Karnataka High Court in the case of </a:t>
            </a:r>
            <a:r>
              <a:rPr i="1" lang="en-IN" sz="2500">
                <a:latin typeface="Book Antiqua"/>
                <a:ea typeface="Book Antiqua"/>
                <a:cs typeface="Book Antiqua"/>
                <a:sym typeface="Book Antiqua"/>
              </a:rPr>
              <a:t>CIT v Neelavathi &amp; Others 322 ITR 643 (2010) held </a:t>
            </a:r>
            <a:r>
              <a:rPr lang="en-IN" sz="2500">
                <a:latin typeface="Book Antiqua"/>
                <a:ea typeface="Book Antiqua"/>
                <a:cs typeface="Book Antiqua"/>
                <a:sym typeface="Book Antiqua"/>
              </a:rPr>
              <a:t>that any payment to police or rowdies for getting protection from them is illegal and should not be allowed. </a:t>
            </a:r>
            <a:endParaRPr/>
          </a:p>
          <a:p>
            <a:pPr indent="0" lvl="0" marL="442913" rtl="0" algn="just">
              <a:lnSpc>
                <a:spcPct val="100000"/>
              </a:lnSpc>
              <a:spcBef>
                <a:spcPts val="1000"/>
              </a:spcBef>
              <a:spcAft>
                <a:spcPts val="0"/>
              </a:spcAft>
              <a:buClr>
                <a:schemeClr val="dk1"/>
              </a:buClr>
              <a:buSzPts val="2500"/>
              <a:buNone/>
            </a:pPr>
            <a:r>
              <a:t/>
            </a:r>
            <a:endParaRPr sz="25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500"/>
              <a:buFont typeface="Noto Sans Symbols"/>
              <a:buChar char="⮚"/>
            </a:pPr>
            <a:r>
              <a:rPr b="1" lang="en-IN" sz="2500">
                <a:latin typeface="Book Antiqua"/>
                <a:ea typeface="Book Antiqua"/>
                <a:cs typeface="Book Antiqua"/>
                <a:sym typeface="Book Antiqua"/>
              </a:rPr>
              <a:t>Expenditure on the activities relating to corporate social responsibility not allowed</a:t>
            </a:r>
            <a:endParaRPr/>
          </a:p>
          <a:p>
            <a:pPr indent="0" lvl="0" marL="0" rtl="0" algn="just">
              <a:lnSpc>
                <a:spcPct val="150000"/>
              </a:lnSpc>
              <a:spcBef>
                <a:spcPts val="1000"/>
              </a:spcBef>
              <a:spcAft>
                <a:spcPts val="0"/>
              </a:spcAft>
              <a:buClr>
                <a:schemeClr val="dk1"/>
              </a:buClr>
              <a:buSzPts val="2200"/>
              <a:buNone/>
            </a:pPr>
            <a:r>
              <a:t/>
            </a:r>
            <a:endParaRPr sz="2200" u="sng">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423" name="Google Shape;423;p54"/>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24" name="Google Shape;424;p5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28" name="Shape 428"/>
        <p:cNvGrpSpPr/>
        <p:nvPr/>
      </p:nvGrpSpPr>
      <p:grpSpPr>
        <a:xfrm>
          <a:off x="0" y="0"/>
          <a:ext cx="0" cy="0"/>
          <a:chOff x="0" y="0"/>
          <a:chExt cx="0" cy="0"/>
        </a:xfrm>
      </p:grpSpPr>
      <p:sp>
        <p:nvSpPr>
          <p:cNvPr id="429" name="Google Shape;429;p55"/>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3200"/>
              <a:buFont typeface="Book Antiqua"/>
              <a:buNone/>
            </a:pPr>
            <a:r>
              <a:rPr b="1" lang="en-IN" sz="3200">
                <a:solidFill>
                  <a:srgbClr val="C55A11"/>
                </a:solidFill>
                <a:latin typeface="Book Antiqua"/>
                <a:ea typeface="Book Antiqua"/>
                <a:cs typeface="Book Antiqua"/>
                <a:sym typeface="Book Antiqua"/>
              </a:rPr>
              <a:t>Section 37  - General - Issues</a:t>
            </a:r>
            <a:endParaRPr b="1" sz="2900">
              <a:solidFill>
                <a:srgbClr val="C55A11"/>
              </a:solidFill>
              <a:latin typeface="Book Antiqua"/>
              <a:ea typeface="Book Antiqua"/>
              <a:cs typeface="Book Antiqua"/>
              <a:sym typeface="Book Antiqua"/>
            </a:endParaRPr>
          </a:p>
        </p:txBody>
      </p:sp>
      <p:sp>
        <p:nvSpPr>
          <p:cNvPr id="430" name="Google Shape;430;p55"/>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200"/>
              <a:buFont typeface="Noto Sans Symbols"/>
              <a:buChar char="⮚"/>
            </a:pPr>
            <a:r>
              <a:rPr b="1" lang="en-IN" sz="2200">
                <a:latin typeface="Book Antiqua"/>
                <a:ea typeface="Book Antiqua"/>
                <a:cs typeface="Book Antiqua"/>
                <a:sym typeface="Book Antiqua"/>
              </a:rPr>
              <a:t>Amount paid at option of assessee under law or statutory scheme is not penalty</a:t>
            </a:r>
            <a:endParaRPr/>
          </a:p>
          <a:p>
            <a:pPr indent="0" lvl="0" marL="268288" rtl="0" algn="just">
              <a:lnSpc>
                <a:spcPct val="150000"/>
              </a:lnSpc>
              <a:spcBef>
                <a:spcPts val="1000"/>
              </a:spcBef>
              <a:spcAft>
                <a:spcPts val="0"/>
              </a:spcAft>
              <a:buClr>
                <a:schemeClr val="dk1"/>
              </a:buClr>
              <a:buSzPts val="2200"/>
              <a:buNone/>
            </a:pPr>
            <a:r>
              <a:rPr lang="en-IN" sz="2200">
                <a:latin typeface="Book Antiqua"/>
                <a:ea typeface="Book Antiqua"/>
                <a:cs typeface="Book Antiqua"/>
                <a:sym typeface="Book Antiqua"/>
              </a:rPr>
              <a:t>Payment is made by the assessee during the relevant accounting year without any breach or infraction of any law or any public policy sought to be achieved by it and in fact in obedience to provisions of such law as a measure of business expediency, there could be no valid reason not to allow such payment</a:t>
            </a:r>
            <a:endParaRPr/>
          </a:p>
          <a:p>
            <a:pPr indent="-257175" lvl="0" marL="800100" rtl="0" algn="just">
              <a:lnSpc>
                <a:spcPct val="150000"/>
              </a:lnSpc>
              <a:spcBef>
                <a:spcPts val="1000"/>
              </a:spcBef>
              <a:spcAft>
                <a:spcPts val="0"/>
              </a:spcAft>
              <a:buClr>
                <a:schemeClr val="dk1"/>
              </a:buClr>
              <a:buSzPts val="2200"/>
              <a:buFont typeface="Book Antiqua"/>
              <a:buChar char="-"/>
            </a:pPr>
            <a:r>
              <a:rPr b="1" i="1" lang="en-IN" sz="2200">
                <a:latin typeface="Book Antiqua"/>
                <a:ea typeface="Book Antiqua"/>
                <a:cs typeface="Book Antiqua"/>
                <a:sym typeface="Book Antiqua"/>
              </a:rPr>
              <a:t>CIT vs. Ahmedabad Cotton Mfg. Co. Ltd., 205 ITR 163 (SC)</a:t>
            </a:r>
            <a:endParaRPr/>
          </a:p>
          <a:p>
            <a:pPr indent="-271463" lvl="0" marL="271463"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 </a:t>
            </a:r>
            <a:r>
              <a:rPr b="1" lang="en-IN" sz="2200">
                <a:latin typeface="Book Antiqua"/>
                <a:ea typeface="Book Antiqua"/>
                <a:cs typeface="Book Antiqua"/>
                <a:sym typeface="Book Antiqua"/>
              </a:rPr>
              <a:t>Payment of interest on delayed remittances of services tax is only compensatory in  </a:t>
            </a:r>
            <a:br>
              <a:rPr b="1" lang="en-IN" sz="2200">
                <a:latin typeface="Book Antiqua"/>
                <a:ea typeface="Book Antiqua"/>
                <a:cs typeface="Book Antiqua"/>
                <a:sym typeface="Book Antiqua"/>
              </a:rPr>
            </a:br>
            <a:r>
              <a:rPr b="1" lang="en-IN" sz="2200">
                <a:latin typeface="Book Antiqua"/>
                <a:ea typeface="Book Antiqua"/>
                <a:cs typeface="Book Antiqua"/>
                <a:sym typeface="Book Antiqua"/>
              </a:rPr>
              <a:t> nature and would not be in nature of penalty</a:t>
            </a:r>
            <a:endParaRPr/>
          </a:p>
          <a:p>
            <a:pPr indent="274638" lvl="0" marL="268288" rtl="0" algn="just">
              <a:lnSpc>
                <a:spcPct val="150000"/>
              </a:lnSpc>
              <a:spcBef>
                <a:spcPts val="1000"/>
              </a:spcBef>
              <a:spcAft>
                <a:spcPts val="0"/>
              </a:spcAft>
              <a:buClr>
                <a:schemeClr val="dk1"/>
              </a:buClr>
              <a:buSzPts val="2200"/>
              <a:buNone/>
            </a:pPr>
            <a:r>
              <a:rPr lang="en-IN" sz="2200">
                <a:latin typeface="Book Antiqua"/>
                <a:ea typeface="Book Antiqua"/>
                <a:cs typeface="Book Antiqua"/>
                <a:sym typeface="Book Antiqua"/>
              </a:rPr>
              <a:t>-	</a:t>
            </a:r>
            <a:r>
              <a:rPr b="1" i="1" lang="en-IN" sz="2200">
                <a:latin typeface="Book Antiqua"/>
                <a:ea typeface="Book Antiqua"/>
                <a:cs typeface="Book Antiqua"/>
                <a:sym typeface="Book Antiqua"/>
              </a:rPr>
              <a:t>Velankani Information Systems Ltd. vs. DCIT, 173 ITD 19 (Bang. Trib.)</a:t>
            </a:r>
            <a:endParaRPr/>
          </a:p>
          <a:p>
            <a:pPr indent="0" lvl="0" marL="268288"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431" name="Google Shape;431;p55"/>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32" name="Google Shape;432;p5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36" name="Shape 436"/>
        <p:cNvGrpSpPr/>
        <p:nvPr/>
      </p:nvGrpSpPr>
      <p:grpSpPr>
        <a:xfrm>
          <a:off x="0" y="0"/>
          <a:ext cx="0" cy="0"/>
          <a:chOff x="0" y="0"/>
          <a:chExt cx="0" cy="0"/>
        </a:xfrm>
      </p:grpSpPr>
      <p:sp>
        <p:nvSpPr>
          <p:cNvPr id="437" name="Google Shape;437;p56"/>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3200"/>
              <a:buFont typeface="Book Antiqua"/>
              <a:buNone/>
            </a:pPr>
            <a:r>
              <a:rPr b="1" lang="en-IN" sz="3200">
                <a:solidFill>
                  <a:srgbClr val="C55A11"/>
                </a:solidFill>
                <a:latin typeface="Book Antiqua"/>
                <a:ea typeface="Book Antiqua"/>
                <a:cs typeface="Book Antiqua"/>
                <a:sym typeface="Book Antiqua"/>
              </a:rPr>
              <a:t>Section 37  - General - Issues</a:t>
            </a:r>
            <a:endParaRPr b="1" sz="2900">
              <a:solidFill>
                <a:srgbClr val="C55A11"/>
              </a:solidFill>
              <a:latin typeface="Book Antiqua"/>
              <a:ea typeface="Book Antiqua"/>
              <a:cs typeface="Book Antiqua"/>
              <a:sym typeface="Book Antiqua"/>
            </a:endParaRPr>
          </a:p>
        </p:txBody>
      </p:sp>
      <p:sp>
        <p:nvSpPr>
          <p:cNvPr id="438" name="Google Shape;438;p56"/>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200"/>
              <a:buFont typeface="Noto Sans Symbols"/>
              <a:buChar char="⮚"/>
            </a:pPr>
            <a:r>
              <a:rPr b="1" lang="en-IN" sz="2200">
                <a:latin typeface="Book Antiqua"/>
                <a:ea typeface="Book Antiqua"/>
                <a:cs typeface="Book Antiqua"/>
                <a:sym typeface="Book Antiqua"/>
              </a:rPr>
              <a:t>Business expenditure incurred after halting of business</a:t>
            </a:r>
            <a:endParaRPr sz="220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200"/>
              <a:buNone/>
            </a:pPr>
            <a:r>
              <a:rPr lang="en-IN" sz="2200">
                <a:latin typeface="Book Antiqua"/>
                <a:ea typeface="Book Antiqua"/>
                <a:cs typeface="Book Antiqua"/>
                <a:sym typeface="Book Antiqua"/>
              </a:rPr>
              <a:t>Where business of assessee came to halt and thereafter certain expenditure in respect of rent, professional charges, audit fees, property tax, etc., was incurred by assessee for purpose of maintaining its legal status and for disposing its assets, said expenditure was to be allowed under section 37(1)</a:t>
            </a:r>
            <a:endParaRPr/>
          </a:p>
          <a:p>
            <a:pPr indent="-442913" lvl="0" marL="442913" rtl="0" algn="just">
              <a:lnSpc>
                <a:spcPct val="150000"/>
              </a:lnSpc>
              <a:spcBef>
                <a:spcPts val="1000"/>
              </a:spcBef>
              <a:spcAft>
                <a:spcPts val="0"/>
              </a:spcAft>
              <a:buClr>
                <a:schemeClr val="dk1"/>
              </a:buClr>
              <a:buSzPts val="2200"/>
              <a:buNone/>
            </a:pPr>
            <a:r>
              <a:rPr b="1" i="1" lang="en-IN" sz="2200">
                <a:latin typeface="Book Antiqua"/>
                <a:ea typeface="Book Antiqua"/>
                <a:cs typeface="Book Antiqua"/>
                <a:sym typeface="Book Antiqua"/>
              </a:rPr>
              <a:t>- Hirsh Bracelet India (P.) Ltd. vs. Asst. CIT, 178 ITD 601/ 109 taxmann.com 50 (Bangalore Tribunal) </a:t>
            </a:r>
            <a:endParaRPr sz="2200">
              <a:latin typeface="Book Antiqua"/>
              <a:ea typeface="Book Antiqua"/>
              <a:cs typeface="Book Antiqua"/>
              <a:sym typeface="Book Antiqua"/>
            </a:endParaRPr>
          </a:p>
          <a:p>
            <a:pPr indent="-442913" lvl="0" marL="442913" rtl="0" algn="just">
              <a:lnSpc>
                <a:spcPct val="150000"/>
              </a:lnSpc>
              <a:spcBef>
                <a:spcPts val="1000"/>
              </a:spcBef>
              <a:spcAft>
                <a:spcPts val="0"/>
              </a:spcAft>
              <a:buClr>
                <a:schemeClr val="dk1"/>
              </a:buClr>
              <a:buSzPts val="2200"/>
              <a:buNone/>
            </a:pPr>
            <a:r>
              <a:rPr b="1" i="1" lang="en-IN" sz="2200">
                <a:latin typeface="Book Antiqua"/>
                <a:ea typeface="Book Antiqua"/>
                <a:cs typeface="Book Antiqua"/>
                <a:sym typeface="Book Antiqua"/>
              </a:rPr>
              <a:t>-  CIT vs. Lawrence D'Souza, 203 Taxman 200 (Kar.)</a:t>
            </a:r>
            <a:endParaRPr sz="2200">
              <a:latin typeface="Book Antiqua"/>
              <a:ea typeface="Book Antiqua"/>
              <a:cs typeface="Book Antiqua"/>
              <a:sym typeface="Book Antiqua"/>
            </a:endParaRPr>
          </a:p>
        </p:txBody>
      </p:sp>
      <p:cxnSp>
        <p:nvCxnSpPr>
          <p:cNvPr id="439" name="Google Shape;439;p56"/>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40" name="Google Shape;440;p5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44" name="Shape 444"/>
        <p:cNvGrpSpPr/>
        <p:nvPr/>
      </p:nvGrpSpPr>
      <p:grpSpPr>
        <a:xfrm>
          <a:off x="0" y="0"/>
          <a:ext cx="0" cy="0"/>
          <a:chOff x="0" y="0"/>
          <a:chExt cx="0" cy="0"/>
        </a:xfrm>
      </p:grpSpPr>
      <p:sp>
        <p:nvSpPr>
          <p:cNvPr id="445" name="Google Shape;445;p57"/>
          <p:cNvSpPr txBox="1"/>
          <p:nvPr>
            <p:ph type="ctrTitle"/>
          </p:nvPr>
        </p:nvSpPr>
        <p:spPr>
          <a:xfrm>
            <a:off x="638629"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3200"/>
              <a:buFont typeface="Book Antiqua"/>
              <a:buNone/>
            </a:pPr>
            <a:r>
              <a:rPr b="1" lang="en-IN" sz="3200">
                <a:solidFill>
                  <a:srgbClr val="C55A11"/>
                </a:solidFill>
                <a:latin typeface="Book Antiqua"/>
                <a:ea typeface="Book Antiqua"/>
                <a:cs typeface="Book Antiqua"/>
                <a:sym typeface="Book Antiqua"/>
              </a:rPr>
              <a:t>Section 37  - General - Issues</a:t>
            </a:r>
            <a:endParaRPr b="1" sz="2900">
              <a:solidFill>
                <a:srgbClr val="C55A11"/>
              </a:solidFill>
              <a:latin typeface="Book Antiqua"/>
              <a:ea typeface="Book Antiqua"/>
              <a:cs typeface="Book Antiqua"/>
              <a:sym typeface="Book Antiqua"/>
            </a:endParaRPr>
          </a:p>
        </p:txBody>
      </p:sp>
      <p:sp>
        <p:nvSpPr>
          <p:cNvPr id="446" name="Google Shape;446;p57"/>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000"/>
              <a:buFont typeface="Noto Sans Symbols"/>
              <a:buChar char="⮚"/>
            </a:pPr>
            <a:r>
              <a:rPr b="1" lang="en-IN" sz="2000">
                <a:latin typeface="Book Antiqua"/>
                <a:ea typeface="Book Antiqua"/>
                <a:cs typeface="Book Antiqua"/>
                <a:sym typeface="Book Antiqua"/>
              </a:rPr>
              <a:t>Legal fee and other litigation charges for protecting business interests</a:t>
            </a:r>
            <a:r>
              <a:rPr lang="en-IN" sz="2000">
                <a:latin typeface="Book Antiqua"/>
                <a:ea typeface="Book Antiqua"/>
                <a:cs typeface="Book Antiqua"/>
                <a:sym typeface="Book Antiqua"/>
              </a:rPr>
              <a:t> in relation to mining lease and not to acquire mining lease or to get rid of a defect in title and same did not create any capital asset, deduction was allowable.</a:t>
            </a:r>
            <a:endParaRPr/>
          </a:p>
          <a:p>
            <a:pPr indent="-185737" lvl="0" marL="542925" rtl="0" algn="just">
              <a:lnSpc>
                <a:spcPct val="150000"/>
              </a:lnSpc>
              <a:spcBef>
                <a:spcPts val="1000"/>
              </a:spcBef>
              <a:spcAft>
                <a:spcPts val="0"/>
              </a:spcAft>
              <a:buClr>
                <a:schemeClr val="dk1"/>
              </a:buClr>
              <a:buSzPts val="2000"/>
              <a:buFont typeface="Times New Roman"/>
              <a:buChar char="-"/>
            </a:pPr>
            <a:r>
              <a:rPr b="1" i="1" lang="en-IN" sz="2000">
                <a:latin typeface="Book Antiqua"/>
                <a:ea typeface="Book Antiqua"/>
                <a:cs typeface="Book Antiqua"/>
                <a:sym typeface="Book Antiqua"/>
              </a:rPr>
              <a:t>DCIT vs. B Kumara Gowda, 396 ITR 386 (Karnataka HC)</a:t>
            </a:r>
            <a:endParaRPr sz="2000">
              <a:latin typeface="Book Antiqua"/>
              <a:ea typeface="Book Antiqua"/>
              <a:cs typeface="Book Antiqua"/>
              <a:sym typeface="Book Antiqua"/>
            </a:endParaRPr>
          </a:p>
          <a:p>
            <a:pPr indent="-357188" lvl="0" marL="357188" rtl="0" algn="just">
              <a:lnSpc>
                <a:spcPct val="150000"/>
              </a:lnSpc>
              <a:spcBef>
                <a:spcPts val="1000"/>
              </a:spcBef>
              <a:spcAft>
                <a:spcPts val="0"/>
              </a:spcAft>
              <a:buClr>
                <a:schemeClr val="dk1"/>
              </a:buClr>
              <a:buSzPts val="2000"/>
              <a:buFont typeface="Noto Sans Symbols"/>
              <a:buChar char="⮚"/>
            </a:pPr>
            <a:r>
              <a:rPr b="1" lang="en-IN" sz="2000">
                <a:latin typeface="Book Antiqua"/>
                <a:ea typeface="Book Antiqua"/>
                <a:cs typeface="Book Antiqua"/>
                <a:sym typeface="Book Antiqua"/>
              </a:rPr>
              <a:t>Exorbitant ‘legal fees’ no ground to deny Sec. 37 deduction claim</a:t>
            </a:r>
            <a:endParaRPr sz="2000">
              <a:latin typeface="Book Antiqua"/>
              <a:ea typeface="Book Antiqua"/>
              <a:cs typeface="Book Antiqua"/>
              <a:sym typeface="Book Antiqua"/>
            </a:endParaRPr>
          </a:p>
          <a:p>
            <a:pPr indent="0" lvl="0" marL="357188" rtl="0" algn="just">
              <a:lnSpc>
                <a:spcPct val="115000"/>
              </a:lnSpc>
              <a:spcBef>
                <a:spcPts val="1000"/>
              </a:spcBef>
              <a:spcAft>
                <a:spcPts val="0"/>
              </a:spcAft>
              <a:buClr>
                <a:schemeClr val="dk1"/>
              </a:buClr>
              <a:buSzPts val="2000"/>
              <a:buNone/>
            </a:pPr>
            <a:r>
              <a:rPr lang="en-IN" sz="2000">
                <a:latin typeface="Book Antiqua"/>
                <a:ea typeface="Book Antiqua"/>
                <a:cs typeface="Book Antiqua"/>
                <a:sym typeface="Book Antiqua"/>
              </a:rPr>
              <a:t>Assessee paid legal fee to protect and maintain its right in a registered software - Assessing Officer rejected assessee's claim for deduction of said fee on ground that legal fee was exorbitant and far in excess to compensation received from entity, which had infringed its rights in registered software</a:t>
            </a:r>
            <a:endParaRPr/>
          </a:p>
          <a:p>
            <a:pPr indent="0" lvl="0" marL="357188" rtl="0" algn="just">
              <a:lnSpc>
                <a:spcPct val="150000"/>
              </a:lnSpc>
              <a:spcBef>
                <a:spcPts val="1000"/>
              </a:spcBef>
              <a:spcAft>
                <a:spcPts val="0"/>
              </a:spcAft>
              <a:buClr>
                <a:schemeClr val="dk1"/>
              </a:buClr>
              <a:buSzPts val="2000"/>
              <a:buNone/>
            </a:pPr>
            <a:r>
              <a:rPr b="1" lang="en-IN" sz="2000">
                <a:latin typeface="Book Antiqua"/>
                <a:ea typeface="Book Antiqua"/>
                <a:cs typeface="Book Antiqua"/>
                <a:sym typeface="Book Antiqua"/>
              </a:rPr>
              <a:t>Held</a:t>
            </a:r>
            <a:r>
              <a:rPr lang="en-IN" sz="2000">
                <a:latin typeface="Book Antiqua"/>
                <a:ea typeface="Book Antiqua"/>
                <a:cs typeface="Book Antiqua"/>
                <a:sym typeface="Book Antiqua"/>
              </a:rPr>
              <a:t> - To compare the value of compensation paid by the infringer of the right, with the expenses incurred on legal fees, would be fallacious, to say the least</a:t>
            </a:r>
            <a:endParaRPr/>
          </a:p>
          <a:p>
            <a:pPr indent="0" lvl="0" marL="357188" rtl="0" algn="just">
              <a:lnSpc>
                <a:spcPct val="115000"/>
              </a:lnSpc>
              <a:spcBef>
                <a:spcPts val="1000"/>
              </a:spcBef>
              <a:spcAft>
                <a:spcPts val="0"/>
              </a:spcAft>
              <a:buClr>
                <a:schemeClr val="dk1"/>
              </a:buClr>
              <a:buSzPts val="2000"/>
              <a:buNone/>
            </a:pPr>
            <a:r>
              <a:rPr lang="en-IN" sz="2000">
                <a:latin typeface="Book Antiqua"/>
                <a:ea typeface="Book Antiqua"/>
                <a:cs typeface="Book Antiqua"/>
                <a:sym typeface="Book Antiqua"/>
              </a:rPr>
              <a:t> -  </a:t>
            </a:r>
            <a:r>
              <a:rPr b="1" i="1" lang="en-IN" sz="2000">
                <a:latin typeface="Book Antiqua"/>
                <a:ea typeface="Book Antiqua"/>
                <a:cs typeface="Book Antiqua"/>
                <a:sym typeface="Book Antiqua"/>
              </a:rPr>
              <a:t>PCIT vs. Managed Information Services (P.) Ltd., 396 ITR 490 (Madras HC)</a:t>
            </a:r>
            <a:endParaRPr sz="20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447" name="Google Shape;447;p57"/>
          <p:cNvCxnSpPr/>
          <p:nvPr/>
        </p:nvCxnSpPr>
        <p:spPr>
          <a:xfrm>
            <a:off x="638629" y="595087"/>
            <a:ext cx="10577059" cy="21770"/>
          </a:xfrm>
          <a:prstGeom prst="straightConnector1">
            <a:avLst/>
          </a:prstGeom>
          <a:noFill/>
          <a:ln cap="flat" cmpd="sng" w="19050">
            <a:solidFill>
              <a:schemeClr val="accent5"/>
            </a:solidFill>
            <a:prstDash val="solid"/>
            <a:miter lim="800000"/>
            <a:headEnd len="sm" w="sm" type="none"/>
            <a:tailEnd len="sm" w="sm" type="none"/>
          </a:ln>
        </p:spPr>
      </p:cxnSp>
      <p:sp>
        <p:nvSpPr>
          <p:cNvPr id="448" name="Google Shape;448;p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52" name="Shape 452"/>
        <p:cNvGrpSpPr/>
        <p:nvPr/>
      </p:nvGrpSpPr>
      <p:grpSpPr>
        <a:xfrm>
          <a:off x="0" y="0"/>
          <a:ext cx="0" cy="0"/>
          <a:chOff x="0" y="0"/>
          <a:chExt cx="0" cy="0"/>
        </a:xfrm>
      </p:grpSpPr>
      <p:sp>
        <p:nvSpPr>
          <p:cNvPr id="453" name="Google Shape;453;p58"/>
          <p:cNvSpPr txBox="1"/>
          <p:nvPr>
            <p:ph type="ctrTitle"/>
          </p:nvPr>
        </p:nvSpPr>
        <p:spPr>
          <a:xfrm>
            <a:off x="638629"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3200"/>
              <a:buFont typeface="Book Antiqua"/>
              <a:buNone/>
            </a:pPr>
            <a:r>
              <a:rPr b="1" lang="en-IN" sz="3200">
                <a:solidFill>
                  <a:srgbClr val="C55A11"/>
                </a:solidFill>
                <a:latin typeface="Book Antiqua"/>
                <a:ea typeface="Book Antiqua"/>
                <a:cs typeface="Book Antiqua"/>
                <a:sym typeface="Book Antiqua"/>
              </a:rPr>
              <a:t>Section 37  - General - Issues</a:t>
            </a:r>
            <a:endParaRPr b="1" sz="2900">
              <a:solidFill>
                <a:srgbClr val="C55A11"/>
              </a:solidFill>
              <a:latin typeface="Book Antiqua"/>
              <a:ea typeface="Book Antiqua"/>
              <a:cs typeface="Book Antiqua"/>
              <a:sym typeface="Book Antiqua"/>
            </a:endParaRPr>
          </a:p>
        </p:txBody>
      </p:sp>
      <p:sp>
        <p:nvSpPr>
          <p:cNvPr id="454" name="Google Shape;454;p58"/>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500"/>
              <a:buFont typeface="Noto Sans Symbols"/>
              <a:buChar char="⮚"/>
            </a:pPr>
            <a:r>
              <a:rPr b="1" lang="en-IN" sz="2500">
                <a:latin typeface="Book Antiqua"/>
                <a:ea typeface="Book Antiqua"/>
                <a:cs typeface="Book Antiqua"/>
                <a:sym typeface="Book Antiqua"/>
              </a:rPr>
              <a:t>Deduction for provision for warranty</a:t>
            </a:r>
            <a:r>
              <a:rPr lang="en-IN" sz="2500">
                <a:latin typeface="Book Antiqua"/>
                <a:ea typeface="Book Antiqua"/>
                <a:cs typeface="Book Antiqua"/>
                <a:sym typeface="Book Antiqua"/>
              </a:rPr>
              <a:t> </a:t>
            </a:r>
            <a:endParaRPr sz="2500">
              <a:latin typeface="Book Antiqua"/>
              <a:ea typeface="Book Antiqua"/>
              <a:cs typeface="Book Antiqua"/>
              <a:sym typeface="Book Antiqua"/>
            </a:endParaRPr>
          </a:p>
          <a:p>
            <a:pPr indent="0" lvl="0" marL="357188" rtl="0" algn="just">
              <a:lnSpc>
                <a:spcPct val="150000"/>
              </a:lnSpc>
              <a:spcBef>
                <a:spcPts val="1000"/>
              </a:spcBef>
              <a:spcAft>
                <a:spcPts val="0"/>
              </a:spcAft>
              <a:buClr>
                <a:schemeClr val="dk1"/>
              </a:buClr>
              <a:buSzPts val="2500"/>
              <a:buNone/>
            </a:pPr>
            <a:r>
              <a:rPr lang="en-IN" sz="2500">
                <a:latin typeface="Book Antiqua"/>
                <a:ea typeface="Book Antiqua"/>
                <a:cs typeface="Book Antiqua"/>
                <a:sym typeface="Book Antiqua"/>
              </a:rPr>
              <a:t>If historical trend indicates that large number of sophisticated goods were being manufactured in the past and in the past if the facts established show that defects existed  in  some  of  the  items  manufactured  and  sold, the  provision  made  for warranty  in  respect  of  the  army  of  such  sophisticated  goods  would  be  entitled  to deduction from the gross receipts under s. 37 of the Act.</a:t>
            </a:r>
            <a:endParaRPr/>
          </a:p>
          <a:p>
            <a:pPr indent="0" lvl="0" marL="357188" rtl="0" algn="just">
              <a:lnSpc>
                <a:spcPct val="150000"/>
              </a:lnSpc>
              <a:spcBef>
                <a:spcPts val="1000"/>
              </a:spcBef>
              <a:spcAft>
                <a:spcPts val="0"/>
              </a:spcAft>
              <a:buClr>
                <a:schemeClr val="dk1"/>
              </a:buClr>
              <a:buSzPts val="2500"/>
              <a:buNone/>
            </a:pPr>
            <a:r>
              <a:rPr b="1" i="1" lang="en-IN" sz="2500">
                <a:latin typeface="Book Antiqua"/>
                <a:ea typeface="Book Antiqua"/>
                <a:cs typeface="Book Antiqua"/>
                <a:sym typeface="Book Antiqua"/>
              </a:rPr>
              <a:t>-   Rotork Controls India Pvt Ltd vs. CIT, 314 ITR 62</a:t>
            </a:r>
            <a:r>
              <a:rPr i="1" lang="en-IN" sz="2500">
                <a:latin typeface="Book Antiqua"/>
                <a:ea typeface="Book Antiqua"/>
                <a:cs typeface="Book Antiqua"/>
                <a:sym typeface="Book Antiqua"/>
              </a:rPr>
              <a:t> </a:t>
            </a:r>
            <a:r>
              <a:rPr b="1" i="1" lang="en-IN" sz="2500">
                <a:latin typeface="Book Antiqua"/>
                <a:ea typeface="Book Antiqua"/>
                <a:cs typeface="Book Antiqua"/>
                <a:sym typeface="Book Antiqua"/>
              </a:rPr>
              <a:t>(SC)</a:t>
            </a:r>
            <a:endParaRPr sz="2500">
              <a:latin typeface="Book Antiqua"/>
              <a:ea typeface="Book Antiqua"/>
              <a:cs typeface="Book Antiqua"/>
              <a:sym typeface="Book Antiqua"/>
            </a:endParaRPr>
          </a:p>
        </p:txBody>
      </p:sp>
      <p:cxnSp>
        <p:nvCxnSpPr>
          <p:cNvPr id="455" name="Google Shape;455;p58"/>
          <p:cNvCxnSpPr/>
          <p:nvPr/>
        </p:nvCxnSpPr>
        <p:spPr>
          <a:xfrm>
            <a:off x="638629" y="595087"/>
            <a:ext cx="10577059" cy="21770"/>
          </a:xfrm>
          <a:prstGeom prst="straightConnector1">
            <a:avLst/>
          </a:prstGeom>
          <a:noFill/>
          <a:ln cap="flat" cmpd="sng" w="19050">
            <a:solidFill>
              <a:schemeClr val="accent5"/>
            </a:solidFill>
            <a:prstDash val="solid"/>
            <a:miter lim="800000"/>
            <a:headEnd len="sm" w="sm" type="none"/>
            <a:tailEnd len="sm" w="sm" type="none"/>
          </a:ln>
        </p:spPr>
      </p:cxnSp>
      <p:sp>
        <p:nvSpPr>
          <p:cNvPr id="456" name="Google Shape;456;p5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60" name="Shape 460"/>
        <p:cNvGrpSpPr/>
        <p:nvPr/>
      </p:nvGrpSpPr>
      <p:grpSpPr>
        <a:xfrm>
          <a:off x="0" y="0"/>
          <a:ext cx="0" cy="0"/>
          <a:chOff x="0" y="0"/>
          <a:chExt cx="0" cy="0"/>
        </a:xfrm>
      </p:grpSpPr>
      <p:sp>
        <p:nvSpPr>
          <p:cNvPr id="461" name="Google Shape;461;p59"/>
          <p:cNvSpPr txBox="1"/>
          <p:nvPr>
            <p:ph type="ctrTitle"/>
          </p:nvPr>
        </p:nvSpPr>
        <p:spPr>
          <a:xfrm>
            <a:off x="638628" y="185058"/>
            <a:ext cx="11016343" cy="680355"/>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Section 40(a)(ia) – Amount not deductible – Payments made with deduction of tax at source</a:t>
            </a:r>
            <a:endParaRPr b="1" sz="2610">
              <a:solidFill>
                <a:srgbClr val="C55A11"/>
              </a:solidFill>
              <a:latin typeface="Book Antiqua"/>
              <a:ea typeface="Book Antiqua"/>
              <a:cs typeface="Book Antiqua"/>
              <a:sym typeface="Book Antiqua"/>
            </a:endParaRPr>
          </a:p>
        </p:txBody>
      </p:sp>
      <p:sp>
        <p:nvSpPr>
          <p:cNvPr id="462" name="Google Shape;462;p59"/>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725488" rtl="0" algn="just">
              <a:lnSpc>
                <a:spcPct val="150000"/>
              </a:lnSpc>
              <a:spcBef>
                <a:spcPts val="0"/>
              </a:spcBef>
              <a:spcAft>
                <a:spcPts val="0"/>
              </a:spcAft>
              <a:buClr>
                <a:schemeClr val="dk1"/>
              </a:buClr>
              <a:buSzPts val="2500"/>
              <a:buFont typeface="Noto Sans Symbols"/>
              <a:buChar char="⮚"/>
            </a:pPr>
            <a:r>
              <a:rPr b="1" i="1" lang="en-IN" sz="2500">
                <a:latin typeface="Book Antiqua"/>
                <a:ea typeface="Book Antiqua"/>
                <a:cs typeface="Book Antiqua"/>
                <a:sym typeface="Book Antiqua"/>
              </a:rPr>
              <a:t>Payments to Residents without TDS</a:t>
            </a:r>
            <a:endParaRPr/>
          </a:p>
          <a:p>
            <a:pPr indent="0" lvl="0" marL="268288" rtl="0" algn="just">
              <a:lnSpc>
                <a:spcPct val="150000"/>
              </a:lnSpc>
              <a:spcBef>
                <a:spcPts val="1000"/>
              </a:spcBef>
              <a:spcAft>
                <a:spcPts val="0"/>
              </a:spcAft>
              <a:buClr>
                <a:schemeClr val="dk1"/>
              </a:buClr>
              <a:buSzPts val="2800"/>
              <a:buNone/>
            </a:pPr>
            <a:r>
              <a:rPr b="1" i="1" lang="en-IN" sz="2800">
                <a:latin typeface="Times New Roman"/>
                <a:ea typeface="Times New Roman"/>
                <a:cs typeface="Times New Roman"/>
                <a:sym typeface="Times New Roman"/>
              </a:rPr>
              <a:t> </a:t>
            </a:r>
            <a:endParaRPr sz="2800">
              <a:latin typeface="Times New Roman"/>
              <a:ea typeface="Times New Roman"/>
              <a:cs typeface="Times New Roman"/>
              <a:sym typeface="Times New Roman"/>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463" name="Google Shape;463;p59"/>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64" name="Google Shape;464;p5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graphicFrame>
        <p:nvGraphicFramePr>
          <p:cNvPr id="465" name="Google Shape;465;p59"/>
          <p:cNvGraphicFramePr/>
          <p:nvPr/>
        </p:nvGraphicFramePr>
        <p:xfrm>
          <a:off x="1114424" y="1587047"/>
          <a:ext cx="3000000" cy="3000000"/>
        </p:xfrm>
        <a:graphic>
          <a:graphicData uri="http://schemas.openxmlformats.org/drawingml/2006/table">
            <a:tbl>
              <a:tblPr bandRow="1" firstRow="1">
                <a:noFill/>
                <a:tableStyleId>{314A759A-9FF8-4FF7-B17D-CBDC1F1C424D}</a:tableStyleId>
              </a:tblPr>
              <a:tblGrid>
                <a:gridCol w="3200400"/>
                <a:gridCol w="3200400"/>
                <a:gridCol w="3200400"/>
              </a:tblGrid>
              <a:tr h="1247850">
                <a:tc>
                  <a:txBody>
                    <a:bodyPr/>
                    <a:lstStyle/>
                    <a:p>
                      <a:pPr indent="0" lvl="0" marL="0" marR="0" rtl="0" algn="ctr">
                        <a:spcBef>
                          <a:spcPts val="0"/>
                        </a:spcBef>
                        <a:spcAft>
                          <a:spcPts val="0"/>
                        </a:spcAft>
                        <a:buNone/>
                      </a:pPr>
                      <a:r>
                        <a:rPr b="1" lang="en-IN" sz="2000" u="none" cap="none" strike="noStrike">
                          <a:latin typeface="Book Antiqua"/>
                          <a:ea typeface="Book Antiqua"/>
                          <a:cs typeface="Book Antiqua"/>
                          <a:sym typeface="Book Antiqua"/>
                        </a:rPr>
                        <a:t>Nature of default</a:t>
                      </a:r>
                      <a:endParaRPr b="1" sz="2000" u="none" cap="none" strike="noStrike">
                        <a:solidFill>
                          <a:schemeClr val="dk1"/>
                        </a:solidFill>
                        <a:latin typeface="Book Antiqua"/>
                        <a:ea typeface="Book Antiqua"/>
                        <a:cs typeface="Book Antiqua"/>
                        <a:sym typeface="Book Antiqua"/>
                      </a:endParaRPr>
                    </a:p>
                  </a:txBody>
                  <a:tcPr marT="45725" marB="45725" marR="91450" marL="91450"/>
                </a:tc>
                <a:tc>
                  <a:txBody>
                    <a:bodyPr/>
                    <a:lstStyle/>
                    <a:p>
                      <a:pPr indent="0" lvl="0" marL="0" marR="0" rtl="0" algn="ctr">
                        <a:spcBef>
                          <a:spcPts val="0"/>
                        </a:spcBef>
                        <a:spcAft>
                          <a:spcPts val="0"/>
                        </a:spcAft>
                        <a:buNone/>
                      </a:pPr>
                      <a:r>
                        <a:rPr b="1" lang="en-IN" sz="2000" u="none" cap="none" strike="noStrike">
                          <a:latin typeface="Book Antiqua"/>
                          <a:ea typeface="Book Antiqua"/>
                          <a:cs typeface="Book Antiqua"/>
                          <a:sym typeface="Book Antiqua"/>
                        </a:rPr>
                        <a:t>Expenditure deductible in current year</a:t>
                      </a:r>
                      <a:endParaRPr b="1" sz="2000" u="none" cap="none" strike="noStrike">
                        <a:solidFill>
                          <a:schemeClr val="dk1"/>
                        </a:solidFill>
                        <a:latin typeface="Book Antiqua"/>
                        <a:ea typeface="Book Antiqua"/>
                        <a:cs typeface="Book Antiqua"/>
                        <a:sym typeface="Book Antiqua"/>
                      </a:endParaRPr>
                    </a:p>
                  </a:txBody>
                  <a:tcPr marT="45725" marB="45725" marR="91450" marL="91450"/>
                </a:tc>
                <a:tc>
                  <a:txBody>
                    <a:bodyPr/>
                    <a:lstStyle/>
                    <a:p>
                      <a:pPr indent="0" lvl="0" marL="0" marR="0" rtl="0" algn="ctr">
                        <a:spcBef>
                          <a:spcPts val="0"/>
                        </a:spcBef>
                        <a:spcAft>
                          <a:spcPts val="0"/>
                        </a:spcAft>
                        <a:buNone/>
                      </a:pPr>
                      <a:r>
                        <a:rPr b="1" lang="en-IN" sz="2000" u="none" cap="none" strike="noStrike">
                          <a:latin typeface="Book Antiqua"/>
                          <a:ea typeface="Book Antiqua"/>
                          <a:cs typeface="Book Antiqua"/>
                          <a:sym typeface="Book Antiqua"/>
                        </a:rPr>
                        <a:t>Expenditure deductible in any previous year</a:t>
                      </a:r>
                      <a:endParaRPr b="1" sz="2000" u="none" cap="none" strike="noStrike">
                        <a:solidFill>
                          <a:schemeClr val="dk1"/>
                        </a:solidFill>
                        <a:latin typeface="Book Antiqua"/>
                        <a:ea typeface="Book Antiqua"/>
                        <a:cs typeface="Book Antiqua"/>
                        <a:sym typeface="Book Antiqua"/>
                      </a:endParaRPr>
                    </a:p>
                  </a:txBody>
                  <a:tcPr marT="45725" marB="45725" marR="91450" marL="91450"/>
                </a:tc>
              </a:tr>
              <a:tr h="1424950">
                <a:tc>
                  <a:txBody>
                    <a:bodyPr/>
                    <a:lstStyle/>
                    <a:p>
                      <a:pPr indent="0" lvl="0" marL="0" marR="0" rtl="0" algn="just">
                        <a:spcBef>
                          <a:spcPts val="0"/>
                        </a:spcBef>
                        <a:spcAft>
                          <a:spcPts val="0"/>
                        </a:spcAft>
                        <a:buNone/>
                      </a:pPr>
                      <a:r>
                        <a:rPr lang="en-IN" sz="2000" u="none" cap="none" strike="noStrike">
                          <a:latin typeface="Book Antiqua"/>
                          <a:ea typeface="Book Antiqua"/>
                          <a:cs typeface="Book Antiqua"/>
                          <a:sym typeface="Book Antiqua"/>
                        </a:rPr>
                        <a:t>Tax is deductible but not deducted</a:t>
                      </a:r>
                      <a:endParaRPr sz="2000" u="none" cap="none" strike="noStrike">
                        <a:solidFill>
                          <a:schemeClr val="dk1"/>
                        </a:solidFill>
                        <a:latin typeface="Book Antiqua"/>
                        <a:ea typeface="Book Antiqua"/>
                        <a:cs typeface="Book Antiqua"/>
                        <a:sym typeface="Book Antiqua"/>
                      </a:endParaRPr>
                    </a:p>
                  </a:txBody>
                  <a:tcPr marT="45725" marB="45725" marR="91450" marL="91450"/>
                </a:tc>
                <a:tc>
                  <a:txBody>
                    <a:bodyPr/>
                    <a:lstStyle/>
                    <a:p>
                      <a:pPr indent="0" lvl="0" marL="0" marR="0" rtl="0" algn="just">
                        <a:spcBef>
                          <a:spcPts val="0"/>
                        </a:spcBef>
                        <a:spcAft>
                          <a:spcPts val="0"/>
                        </a:spcAft>
                        <a:buNone/>
                      </a:pPr>
                      <a:r>
                        <a:rPr lang="en-IN" sz="2000" u="none" cap="none" strike="noStrike">
                          <a:latin typeface="Book Antiqua"/>
                          <a:ea typeface="Book Antiqua"/>
                          <a:cs typeface="Book Antiqua"/>
                          <a:sym typeface="Book Antiqua"/>
                        </a:rPr>
                        <a:t>30% of such expenditure is disallowed</a:t>
                      </a:r>
                      <a:endParaRPr sz="2000" u="none" cap="none" strike="noStrike">
                        <a:solidFill>
                          <a:schemeClr val="dk1"/>
                        </a:solidFill>
                        <a:latin typeface="Book Antiqua"/>
                        <a:ea typeface="Book Antiqua"/>
                        <a:cs typeface="Book Antiqua"/>
                        <a:sym typeface="Book Antiqua"/>
                      </a:endParaRPr>
                    </a:p>
                  </a:txBody>
                  <a:tcPr marT="45725" marB="45725" marR="91450" marL="91450"/>
                </a:tc>
                <a:tc>
                  <a:txBody>
                    <a:bodyPr/>
                    <a:lstStyle/>
                    <a:p>
                      <a:pPr indent="0" lvl="0" marL="0" marR="0" rtl="0" algn="just">
                        <a:spcBef>
                          <a:spcPts val="0"/>
                        </a:spcBef>
                        <a:spcAft>
                          <a:spcPts val="0"/>
                        </a:spcAft>
                        <a:buNone/>
                      </a:pPr>
                      <a:r>
                        <a:rPr lang="en-IN" sz="2000" u="none" cap="none" strike="noStrike">
                          <a:latin typeface="Book Antiqua"/>
                          <a:ea typeface="Book Antiqua"/>
                          <a:cs typeface="Book Antiqua"/>
                          <a:sym typeface="Book Antiqua"/>
                        </a:rPr>
                        <a:t>If deducted in the subsequent year, expenditure is allowed in the year in which tax is deducted and deposited</a:t>
                      </a:r>
                      <a:endParaRPr sz="2000" u="none" cap="none" strike="noStrike">
                        <a:solidFill>
                          <a:schemeClr val="dk1"/>
                        </a:solidFill>
                        <a:latin typeface="Book Antiqua"/>
                        <a:ea typeface="Book Antiqua"/>
                        <a:cs typeface="Book Antiqua"/>
                        <a:sym typeface="Book Antiqua"/>
                      </a:endParaRPr>
                    </a:p>
                  </a:txBody>
                  <a:tcPr marT="45725" marB="45725" marR="91450" marL="91450"/>
                </a:tc>
              </a:tr>
              <a:tr h="1756325">
                <a:tc>
                  <a:txBody>
                    <a:bodyPr/>
                    <a:lstStyle/>
                    <a:p>
                      <a:pPr indent="0" lvl="0" marL="0" marR="0" rtl="0" algn="just">
                        <a:spcBef>
                          <a:spcPts val="0"/>
                        </a:spcBef>
                        <a:spcAft>
                          <a:spcPts val="0"/>
                        </a:spcAft>
                        <a:buNone/>
                      </a:pPr>
                      <a:r>
                        <a:rPr lang="en-IN" sz="2000" u="none" cap="none" strike="noStrike">
                          <a:latin typeface="Book Antiqua"/>
                          <a:ea typeface="Book Antiqua"/>
                          <a:cs typeface="Book Antiqua"/>
                          <a:sym typeface="Book Antiqua"/>
                        </a:rPr>
                        <a:t>Tax is deducted but not deposited before the due date or date of I.T. return</a:t>
                      </a:r>
                      <a:endParaRPr sz="2000" u="none" cap="none" strike="noStrike">
                        <a:solidFill>
                          <a:schemeClr val="dk1"/>
                        </a:solidFill>
                        <a:latin typeface="Book Antiqua"/>
                        <a:ea typeface="Book Antiqua"/>
                        <a:cs typeface="Book Antiqua"/>
                        <a:sym typeface="Book Antiqua"/>
                      </a:endParaRPr>
                    </a:p>
                  </a:txBody>
                  <a:tcPr marT="45725" marB="45725" marR="91450" marL="91450"/>
                </a:tc>
                <a:tc>
                  <a:txBody>
                    <a:bodyPr/>
                    <a:lstStyle/>
                    <a:p>
                      <a:pPr indent="0" lvl="0" marL="0" marR="0" rtl="0" algn="just">
                        <a:spcBef>
                          <a:spcPts val="0"/>
                        </a:spcBef>
                        <a:spcAft>
                          <a:spcPts val="0"/>
                        </a:spcAft>
                        <a:buNone/>
                      </a:pPr>
                      <a:r>
                        <a:rPr lang="en-IN" sz="2000" u="none" cap="none" strike="noStrike">
                          <a:latin typeface="Book Antiqua"/>
                          <a:ea typeface="Book Antiqua"/>
                          <a:cs typeface="Book Antiqua"/>
                          <a:sym typeface="Book Antiqua"/>
                        </a:rPr>
                        <a:t>30% of such expenditure is disallowed</a:t>
                      </a:r>
                      <a:endParaRPr sz="2000" u="none" cap="none" strike="noStrike">
                        <a:solidFill>
                          <a:schemeClr val="dk1"/>
                        </a:solidFill>
                        <a:latin typeface="Book Antiqua"/>
                        <a:ea typeface="Book Antiqua"/>
                        <a:cs typeface="Book Antiqua"/>
                        <a:sym typeface="Book Antiqua"/>
                      </a:endParaRPr>
                    </a:p>
                  </a:txBody>
                  <a:tcPr marT="45725" marB="45725" marR="91450" marL="91450"/>
                </a:tc>
                <a:tc>
                  <a:txBody>
                    <a:bodyPr/>
                    <a:lstStyle/>
                    <a:p>
                      <a:pPr indent="0" lvl="0" marL="0" marR="0" rtl="0" algn="just">
                        <a:spcBef>
                          <a:spcPts val="0"/>
                        </a:spcBef>
                        <a:spcAft>
                          <a:spcPts val="0"/>
                        </a:spcAft>
                        <a:buNone/>
                      </a:pPr>
                      <a:r>
                        <a:rPr lang="en-IN" sz="2000" u="none" cap="none" strike="noStrike">
                          <a:latin typeface="Book Antiqua"/>
                          <a:ea typeface="Book Antiqua"/>
                          <a:cs typeface="Book Antiqua"/>
                          <a:sym typeface="Book Antiqua"/>
                        </a:rPr>
                        <a:t>If deposited after due date or date of IT return, expenditure is allowed in the year in which tax is deposited</a:t>
                      </a:r>
                      <a:endParaRPr sz="2000" u="none" cap="none" strike="noStrike">
                        <a:solidFill>
                          <a:schemeClr val="dk1"/>
                        </a:solidFill>
                        <a:latin typeface="Book Antiqua"/>
                        <a:ea typeface="Book Antiqua"/>
                        <a:cs typeface="Book Antiqua"/>
                        <a:sym typeface="Book Antiqua"/>
                      </a:endParaRPr>
                    </a:p>
                  </a:txBody>
                  <a:tcPr marT="45725" marB="45725" marR="91450" marL="91450"/>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69" name="Shape 469"/>
        <p:cNvGrpSpPr/>
        <p:nvPr/>
      </p:nvGrpSpPr>
      <p:grpSpPr>
        <a:xfrm>
          <a:off x="0" y="0"/>
          <a:ext cx="0" cy="0"/>
          <a:chOff x="0" y="0"/>
          <a:chExt cx="0" cy="0"/>
        </a:xfrm>
      </p:grpSpPr>
      <p:sp>
        <p:nvSpPr>
          <p:cNvPr id="470" name="Google Shape;470;p60"/>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a:t>
            </a:r>
            <a:r>
              <a:rPr b="1" lang="en-IN" sz="3200">
                <a:solidFill>
                  <a:srgbClr val="C55A11"/>
                </a:solidFill>
                <a:latin typeface="Book Antiqua"/>
                <a:ea typeface="Book Antiqua"/>
                <a:cs typeface="Book Antiqua"/>
                <a:sym typeface="Book Antiqua"/>
              </a:rPr>
              <a:t>40(a)(ia) – Amount not deductible</a:t>
            </a:r>
            <a:endParaRPr b="1" sz="2900">
              <a:solidFill>
                <a:srgbClr val="C55A11"/>
              </a:solidFill>
              <a:latin typeface="Book Antiqua"/>
              <a:ea typeface="Book Antiqua"/>
              <a:cs typeface="Book Antiqua"/>
              <a:sym typeface="Book Antiqua"/>
            </a:endParaRPr>
          </a:p>
        </p:txBody>
      </p:sp>
      <p:sp>
        <p:nvSpPr>
          <p:cNvPr id="471" name="Google Shape;471;p60"/>
          <p:cNvSpPr txBox="1"/>
          <p:nvPr>
            <p:ph idx="1" type="subTitle"/>
          </p:nvPr>
        </p:nvSpPr>
        <p:spPr>
          <a:xfrm>
            <a:off x="514351" y="865413"/>
            <a:ext cx="11140622"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14000"/>
              </a:lnSpc>
              <a:spcBef>
                <a:spcPts val="0"/>
              </a:spcBef>
              <a:spcAft>
                <a:spcPts val="0"/>
              </a:spcAft>
              <a:buClr>
                <a:schemeClr val="dk1"/>
              </a:buClr>
              <a:buSzPts val="2000"/>
              <a:buFont typeface="Noto Sans Symbols"/>
              <a:buChar char="⮚"/>
            </a:pPr>
            <a:r>
              <a:rPr b="1" lang="en-IN" sz="2000">
                <a:latin typeface="Book Antiqua"/>
                <a:ea typeface="Book Antiqua"/>
                <a:cs typeface="Book Antiqua"/>
                <a:sym typeface="Book Antiqua"/>
              </a:rPr>
              <a:t>Deduction under a wrong provision of law will not allow an assessee to escape from section 40(a)(ia)</a:t>
            </a:r>
            <a:r>
              <a:rPr lang="en-IN" sz="2000">
                <a:latin typeface="Book Antiqua"/>
                <a:ea typeface="Book Antiqua"/>
                <a:cs typeface="Book Antiqua"/>
                <a:sym typeface="Book Antiqua"/>
              </a:rPr>
              <a:t> – </a:t>
            </a:r>
            <a:endParaRPr sz="2000">
              <a:latin typeface="Book Antiqua"/>
              <a:ea typeface="Book Antiqua"/>
              <a:cs typeface="Book Antiqua"/>
              <a:sym typeface="Book Antiqua"/>
            </a:endParaRPr>
          </a:p>
          <a:p>
            <a:pPr indent="-342900" lvl="0" marL="785813" rtl="0" algn="just">
              <a:lnSpc>
                <a:spcPct val="114000"/>
              </a:lnSpc>
              <a:spcBef>
                <a:spcPts val="2400"/>
              </a:spcBef>
              <a:spcAft>
                <a:spcPts val="0"/>
              </a:spcAft>
              <a:buClr>
                <a:schemeClr val="dk1"/>
              </a:buClr>
              <a:buSzPts val="2000"/>
              <a:buFont typeface="Noto Sans Symbols"/>
              <a:buChar char="▪"/>
            </a:pPr>
            <a:r>
              <a:rPr lang="en-IN" sz="2000">
                <a:latin typeface="Book Antiqua"/>
                <a:ea typeface="Book Antiqua"/>
                <a:cs typeface="Book Antiqua"/>
                <a:sym typeface="Book Antiqua"/>
              </a:rPr>
              <a:t>Expression </a:t>
            </a:r>
            <a:r>
              <a:rPr b="1" lang="en-IN" sz="2000">
                <a:latin typeface="Book Antiqua"/>
                <a:ea typeface="Book Antiqua"/>
                <a:cs typeface="Book Antiqua"/>
                <a:sym typeface="Book Antiqua"/>
              </a:rPr>
              <a:t>'tax deductible at source under Chapter XVII-B</a:t>
            </a:r>
            <a:r>
              <a:rPr lang="en-IN" sz="2000">
                <a:latin typeface="Book Antiqua"/>
                <a:ea typeface="Book Antiqua"/>
                <a:cs typeface="Book Antiqua"/>
                <a:sym typeface="Book Antiqua"/>
              </a:rPr>
              <a:t>' occurring in section 40(</a:t>
            </a:r>
            <a:r>
              <a:rPr i="1" lang="en-IN" sz="2000">
                <a:latin typeface="Book Antiqua"/>
                <a:ea typeface="Book Antiqua"/>
                <a:cs typeface="Book Antiqua"/>
                <a:sym typeface="Book Antiqua"/>
              </a:rPr>
              <a:t>a</a:t>
            </a:r>
            <a:r>
              <a:rPr lang="en-IN" sz="2000">
                <a:latin typeface="Book Antiqua"/>
                <a:ea typeface="Book Antiqua"/>
                <a:cs typeface="Book Antiqua"/>
                <a:sym typeface="Book Antiqua"/>
              </a:rPr>
              <a:t>)(</a:t>
            </a:r>
            <a:r>
              <a:rPr i="1" lang="en-IN" sz="2000">
                <a:latin typeface="Book Antiqua"/>
                <a:ea typeface="Book Antiqua"/>
                <a:cs typeface="Book Antiqua"/>
                <a:sym typeface="Book Antiqua"/>
              </a:rPr>
              <a:t>ia</a:t>
            </a:r>
            <a:r>
              <a:rPr lang="en-IN" sz="2000">
                <a:latin typeface="Book Antiqua"/>
                <a:ea typeface="Book Antiqua"/>
                <a:cs typeface="Book Antiqua"/>
                <a:sym typeface="Book Antiqua"/>
              </a:rPr>
              <a:t>) has to be understood as tax deductible at source under appropriate provision of Chapter XVII-B. </a:t>
            </a:r>
            <a:endParaRPr/>
          </a:p>
          <a:p>
            <a:pPr indent="-342900" lvl="0" marL="785813" rtl="0" algn="just">
              <a:lnSpc>
                <a:spcPct val="114000"/>
              </a:lnSpc>
              <a:spcBef>
                <a:spcPts val="2400"/>
              </a:spcBef>
              <a:spcAft>
                <a:spcPts val="0"/>
              </a:spcAft>
              <a:buClr>
                <a:schemeClr val="dk1"/>
              </a:buClr>
              <a:buSzPts val="2000"/>
              <a:buFont typeface="Noto Sans Symbols"/>
              <a:buChar char="▪"/>
            </a:pPr>
            <a:r>
              <a:rPr lang="en-IN" sz="2000">
                <a:latin typeface="Book Antiqua"/>
                <a:ea typeface="Book Antiqua"/>
                <a:cs typeface="Book Antiqua"/>
                <a:sym typeface="Book Antiqua"/>
              </a:rPr>
              <a:t>Deduction under a wrong provision of law will not save an assessee from section 40(</a:t>
            </a:r>
            <a:r>
              <a:rPr i="1" lang="en-IN" sz="2000">
                <a:latin typeface="Book Antiqua"/>
                <a:ea typeface="Book Antiqua"/>
                <a:cs typeface="Book Antiqua"/>
                <a:sym typeface="Book Antiqua"/>
              </a:rPr>
              <a:t>a</a:t>
            </a:r>
            <a:r>
              <a:rPr lang="en-IN" sz="2000">
                <a:latin typeface="Book Antiqua"/>
                <a:ea typeface="Book Antiqua"/>
                <a:cs typeface="Book Antiqua"/>
                <a:sym typeface="Book Antiqua"/>
              </a:rPr>
              <a:t>)(</a:t>
            </a:r>
            <a:r>
              <a:rPr i="1" lang="en-IN" sz="2000">
                <a:latin typeface="Book Antiqua"/>
                <a:ea typeface="Book Antiqua"/>
                <a:cs typeface="Book Antiqua"/>
                <a:sym typeface="Book Antiqua"/>
              </a:rPr>
              <a:t>ia</a:t>
            </a:r>
            <a:r>
              <a:rPr lang="en-IN" sz="2000">
                <a:latin typeface="Book Antiqua"/>
                <a:ea typeface="Book Antiqua"/>
                <a:cs typeface="Book Antiqua"/>
                <a:sym typeface="Book Antiqua"/>
              </a:rPr>
              <a:t>). - </a:t>
            </a:r>
            <a:r>
              <a:rPr b="1" i="1" lang="en-IN" sz="2000">
                <a:latin typeface="Book Antiqua"/>
                <a:ea typeface="Book Antiqua"/>
                <a:cs typeface="Book Antiqua"/>
                <a:sym typeface="Book Antiqua"/>
              </a:rPr>
              <a:t>CIT v. P. V. S. Memorial Hospital Ltd., 60 taxmann.com 69/ 234 Taxman 46 (Ker.)</a:t>
            </a:r>
            <a:endParaRPr/>
          </a:p>
          <a:p>
            <a:pPr indent="-442913" lvl="0" marL="442913" rtl="0" algn="just">
              <a:lnSpc>
                <a:spcPct val="114000"/>
              </a:lnSpc>
              <a:spcBef>
                <a:spcPts val="2400"/>
              </a:spcBef>
              <a:spcAft>
                <a:spcPts val="0"/>
              </a:spcAft>
              <a:buClr>
                <a:schemeClr val="dk1"/>
              </a:buClr>
              <a:buSzPts val="2000"/>
              <a:buFont typeface="Noto Sans Symbols"/>
              <a:buChar char="⮚"/>
            </a:pPr>
            <a:r>
              <a:rPr b="1" lang="en-IN" sz="2000">
                <a:latin typeface="Book Antiqua"/>
                <a:ea typeface="Book Antiqua"/>
                <a:cs typeface="Book Antiqua"/>
                <a:sym typeface="Book Antiqua"/>
              </a:rPr>
              <a:t>Difference of opinion -</a:t>
            </a:r>
            <a:r>
              <a:rPr lang="en-IN" sz="2000">
                <a:latin typeface="Book Antiqua"/>
                <a:ea typeface="Book Antiqua"/>
                <a:cs typeface="Book Antiqua"/>
                <a:sym typeface="Book Antiqua"/>
              </a:rPr>
              <a:t> If there is any shortfall due to any difference of opinion as to taxability of any item or nature of payments falling under various TDS provisions, assessee can be declared to be an assessee in default under section 201 but no disallowance can be made by invoking provisions of section 40(a)(ia) – </a:t>
            </a:r>
            <a:r>
              <a:rPr b="1" lang="en-IN" sz="2000">
                <a:latin typeface="Book Antiqua"/>
                <a:ea typeface="Book Antiqua"/>
                <a:cs typeface="Book Antiqua"/>
                <a:sym typeface="Book Antiqua"/>
              </a:rPr>
              <a:t>No disallowance for Short deduction of tax</a:t>
            </a:r>
            <a:r>
              <a:rPr lang="en-IN" sz="2000">
                <a:latin typeface="Book Antiqua"/>
                <a:ea typeface="Book Antiqua"/>
                <a:cs typeface="Book Antiqua"/>
                <a:sym typeface="Book Antiqua"/>
              </a:rPr>
              <a:t> - </a:t>
            </a:r>
            <a:r>
              <a:rPr b="1" i="1" lang="en-IN" sz="2000">
                <a:latin typeface="Book Antiqua"/>
                <a:ea typeface="Book Antiqua"/>
                <a:cs typeface="Book Antiqua"/>
                <a:sym typeface="Book Antiqua"/>
              </a:rPr>
              <a:t>CIT v. S.K. Tekriwal, 48 SOT 515 (Kol. Trib.) affirmed by the Calcutta High Court in 361 ITR 432.</a:t>
            </a:r>
            <a:endParaRPr/>
          </a:p>
          <a:p>
            <a:pPr indent="-203200" lvl="0" marL="785813" rtl="0" algn="just">
              <a:lnSpc>
                <a:spcPct val="114000"/>
              </a:lnSpc>
              <a:spcBef>
                <a:spcPts val="22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472" name="Google Shape;472;p60"/>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73" name="Google Shape;473;p6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77" name="Shape 477"/>
        <p:cNvGrpSpPr/>
        <p:nvPr/>
      </p:nvGrpSpPr>
      <p:grpSpPr>
        <a:xfrm>
          <a:off x="0" y="0"/>
          <a:ext cx="0" cy="0"/>
          <a:chOff x="0" y="0"/>
          <a:chExt cx="0" cy="0"/>
        </a:xfrm>
      </p:grpSpPr>
      <p:sp>
        <p:nvSpPr>
          <p:cNvPr id="478" name="Google Shape;478;p61"/>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40(a)(ia) – Amount not deductible</a:t>
            </a:r>
            <a:endParaRPr b="1" sz="2900">
              <a:solidFill>
                <a:srgbClr val="C55A11"/>
              </a:solidFill>
              <a:latin typeface="Book Antiqua"/>
              <a:ea typeface="Book Antiqua"/>
              <a:cs typeface="Book Antiqua"/>
              <a:sym typeface="Book Antiqua"/>
            </a:endParaRPr>
          </a:p>
        </p:txBody>
      </p:sp>
      <p:sp>
        <p:nvSpPr>
          <p:cNvPr id="479" name="Google Shape;479;p61"/>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100"/>
              <a:buFont typeface="Noto Sans Symbols"/>
              <a:buChar char="⮚"/>
            </a:pPr>
            <a:r>
              <a:rPr b="1" lang="en-IN" sz="2100">
                <a:latin typeface="Book Antiqua"/>
                <a:ea typeface="Book Antiqua"/>
                <a:cs typeface="Book Antiqua"/>
                <a:sym typeface="Book Antiqua"/>
              </a:rPr>
              <a:t>Bonafide Belief</a:t>
            </a:r>
            <a:r>
              <a:rPr lang="en-IN" sz="2100">
                <a:latin typeface="Book Antiqua"/>
                <a:ea typeface="Book Antiqua"/>
                <a:cs typeface="Book Antiqua"/>
                <a:sym typeface="Book Antiqua"/>
              </a:rPr>
              <a:t> – </a:t>
            </a:r>
            <a:endParaRPr sz="21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Deduction of tax at source at lower rate under bonafide wrong impression cannot be ground for disallowance under section 40(a)(ia) - </a:t>
            </a:r>
            <a:r>
              <a:rPr b="1" i="1" lang="en-IN" sz="2100">
                <a:latin typeface="Book Antiqua"/>
                <a:ea typeface="Book Antiqua"/>
                <a:cs typeface="Book Antiqua"/>
                <a:sym typeface="Book Antiqua"/>
              </a:rPr>
              <a:t>CIT vs. Kishore Rao &amp; Others (HUF), 387 ITR 196 (Karnataka HC)</a:t>
            </a:r>
            <a:endParaRPr sz="21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Merely because Form 15J was not filed by assessee before Commissioner (TDS), but it was filed before ITO due to human mistake, disallowance under section 40(a)(ia) could not be made - </a:t>
            </a:r>
            <a:r>
              <a:rPr b="1" i="1" lang="en-IN" sz="2100">
                <a:latin typeface="Book Antiqua"/>
                <a:ea typeface="Book Antiqua"/>
                <a:cs typeface="Book Antiqua"/>
                <a:sym typeface="Book Antiqua"/>
              </a:rPr>
              <a:t>CIT vs. Shridhar Shantinath Patravali, 248 Taxman 550 (Karnataka HC) </a:t>
            </a:r>
            <a:endParaRPr b="1" i="1" sz="21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Where assessee had deducted TDS under section 194H in respect of advertisement payment, revision proceedings initiated by Commissioner to disallow payment under section 40(a)(ia) for not complying with section 194C was not proper - </a:t>
            </a:r>
            <a:r>
              <a:rPr b="1" i="1" lang="en-IN" sz="2100">
                <a:latin typeface="Book Antiqua"/>
                <a:ea typeface="Book Antiqua"/>
                <a:cs typeface="Book Antiqua"/>
                <a:sym typeface="Book Antiqua"/>
              </a:rPr>
              <a:t>CIT vs. Hewlett-Packard India Sales (P.) Ltd., 382 ITR 496 (Karnataka HC)</a:t>
            </a:r>
            <a:endParaRPr/>
          </a:p>
          <a:p>
            <a:pPr indent="-317500" lvl="0" marL="457200"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480" name="Google Shape;480;p61"/>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81" name="Google Shape;481;p6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8" name="Shape 118"/>
        <p:cNvGrpSpPr/>
        <p:nvPr/>
      </p:nvGrpSpPr>
      <p:grpSpPr>
        <a:xfrm>
          <a:off x="0" y="0"/>
          <a:ext cx="0" cy="0"/>
          <a:chOff x="0" y="0"/>
          <a:chExt cx="0" cy="0"/>
        </a:xfrm>
      </p:grpSpPr>
      <p:sp>
        <p:nvSpPr>
          <p:cNvPr id="119" name="Google Shape;119;p17"/>
          <p:cNvSpPr txBox="1"/>
          <p:nvPr>
            <p:ph type="ctrTitle"/>
          </p:nvPr>
        </p:nvSpPr>
        <p:spPr>
          <a:xfrm>
            <a:off x="638629" y="142876"/>
            <a:ext cx="10058400" cy="414338"/>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520"/>
              <a:buFont typeface="Book Antiqua"/>
              <a:buNone/>
            </a:pPr>
            <a:r>
              <a:rPr b="1" lang="en-IN" sz="2520">
                <a:solidFill>
                  <a:srgbClr val="C55A11"/>
                </a:solidFill>
                <a:latin typeface="Book Antiqua"/>
                <a:ea typeface="Book Antiqua"/>
                <a:cs typeface="Book Antiqua"/>
                <a:sym typeface="Book Antiqua"/>
              </a:rPr>
              <a:t> 	 Business Expenditure - Meaning</a:t>
            </a:r>
            <a:endParaRPr b="1" sz="2520">
              <a:solidFill>
                <a:srgbClr val="C55A11"/>
              </a:solidFill>
              <a:latin typeface="Book Antiqua"/>
              <a:ea typeface="Book Antiqua"/>
              <a:cs typeface="Book Antiqua"/>
              <a:sym typeface="Book Antiqua"/>
            </a:endParaRPr>
          </a:p>
        </p:txBody>
      </p:sp>
      <p:sp>
        <p:nvSpPr>
          <p:cNvPr id="120" name="Google Shape;120;p17"/>
          <p:cNvSpPr txBox="1"/>
          <p:nvPr>
            <p:ph idx="1" type="subTitle"/>
          </p:nvPr>
        </p:nvSpPr>
        <p:spPr>
          <a:xfrm>
            <a:off x="385763" y="865414"/>
            <a:ext cx="11487150" cy="5856061"/>
          </a:xfrm>
          <a:prstGeom prst="rect">
            <a:avLst/>
          </a:prstGeom>
          <a:solidFill>
            <a:schemeClr val="lt1"/>
          </a:solidFill>
          <a:ln>
            <a:noFill/>
          </a:ln>
        </p:spPr>
        <p:txBody>
          <a:bodyPr anchorCtr="0" anchor="t" bIns="45700" lIns="91425" spcFirstLastPara="1" rIns="91425" wrap="square" tIns="45700">
            <a:noAutofit/>
          </a:bodyPr>
          <a:lstStyle/>
          <a:p>
            <a:pPr indent="-357188" lvl="0" marL="357188" rtl="0" algn="just">
              <a:lnSpc>
                <a:spcPct val="114000"/>
              </a:lnSpc>
              <a:spcBef>
                <a:spcPts val="0"/>
              </a:spcBef>
              <a:spcAft>
                <a:spcPts val="0"/>
              </a:spcAft>
              <a:buClr>
                <a:schemeClr val="dk1"/>
              </a:buClr>
              <a:buSzPts val="2200"/>
              <a:buFont typeface="Noto Sans Symbols"/>
              <a:buChar char="▪"/>
            </a:pPr>
            <a:r>
              <a:rPr lang="en-IN" sz="2200">
                <a:latin typeface="Book Antiqua"/>
                <a:ea typeface="Book Antiqua"/>
                <a:cs typeface="Book Antiqua"/>
                <a:sym typeface="Book Antiqua"/>
              </a:rPr>
              <a:t>The definition of ‘business’, being an inclusive definition and not being exhaustive, is indicative of extension and expansion and not restriction – </a:t>
            </a:r>
            <a:r>
              <a:rPr b="1" i="1" lang="en-IN" sz="2200">
                <a:latin typeface="Book Antiqua"/>
                <a:ea typeface="Book Antiqua"/>
                <a:cs typeface="Book Antiqua"/>
                <a:sym typeface="Book Antiqua"/>
              </a:rPr>
              <a:t>Dr. P. Vadamalayan vs. CIT, 74 ITR 94 (Madras HC)</a:t>
            </a:r>
            <a:endParaRPr/>
          </a:p>
          <a:p>
            <a:pPr indent="-357188" lvl="0" marL="357188" rtl="0" algn="just">
              <a:lnSpc>
                <a:spcPct val="114000"/>
              </a:lnSpc>
              <a:spcBef>
                <a:spcPts val="2400"/>
              </a:spcBef>
              <a:spcAft>
                <a:spcPts val="0"/>
              </a:spcAft>
              <a:buClr>
                <a:schemeClr val="dk1"/>
              </a:buClr>
              <a:buSzPts val="2200"/>
              <a:buFont typeface="Noto Sans Symbols"/>
              <a:buChar char="▪"/>
            </a:pPr>
            <a:r>
              <a:rPr b="1" lang="en-IN" sz="2200">
                <a:latin typeface="Book Antiqua"/>
                <a:ea typeface="Book Antiqua"/>
                <a:cs typeface="Book Antiqua"/>
                <a:sym typeface="Book Antiqua"/>
              </a:rPr>
              <a:t>Activities in course of winding-up: whether “business” </a:t>
            </a:r>
            <a:r>
              <a:rPr lang="en-IN" sz="2200">
                <a:latin typeface="Book Antiqua"/>
                <a:ea typeface="Book Antiqua"/>
                <a:cs typeface="Book Antiqua"/>
                <a:sym typeface="Book Antiqua"/>
              </a:rPr>
              <a:t>– A business is considered as ceased when it is wound up. But trading in the course of winding up would constitute business.  – </a:t>
            </a:r>
            <a:r>
              <a:rPr b="1" i="1" lang="en-IN" sz="2200">
                <a:latin typeface="Book Antiqua"/>
                <a:ea typeface="Book Antiqua"/>
                <a:cs typeface="Book Antiqua"/>
                <a:sym typeface="Book Antiqua"/>
              </a:rPr>
              <a:t>Shree Dhootpapeshwar Panvel (P.) Ltd. vs. CIT, 46 ITR 503 (Bombay HC)</a:t>
            </a:r>
            <a:endParaRPr/>
          </a:p>
          <a:p>
            <a:pPr indent="0" lvl="0" marL="357188" rtl="0" algn="just">
              <a:lnSpc>
                <a:spcPct val="114000"/>
              </a:lnSpc>
              <a:spcBef>
                <a:spcPts val="2400"/>
              </a:spcBef>
              <a:spcAft>
                <a:spcPts val="0"/>
              </a:spcAft>
              <a:buClr>
                <a:srgbClr val="000000"/>
              </a:buClr>
              <a:buSzPts val="2200"/>
              <a:buNone/>
            </a:pPr>
            <a:r>
              <a:rPr lang="en-IN" sz="2200">
                <a:solidFill>
                  <a:srgbClr val="000000"/>
                </a:solidFill>
                <a:latin typeface="Book Antiqua"/>
                <a:ea typeface="Book Antiqua"/>
                <a:cs typeface="Book Antiqua"/>
                <a:sym typeface="Book Antiqua"/>
              </a:rPr>
              <a:t>If the liquidator carries on business to facilitate winding up and sells assets in manner which bears the characteristics of a continuing trading activity, inference would be that the business is carried on</a:t>
            </a:r>
            <a:r>
              <a:rPr b="1" i="1" lang="en-IN" sz="2200">
                <a:solidFill>
                  <a:srgbClr val="000000"/>
                </a:solidFill>
                <a:latin typeface="Book Antiqua"/>
                <a:ea typeface="Book Antiqua"/>
                <a:cs typeface="Book Antiqua"/>
                <a:sym typeface="Book Antiqua"/>
              </a:rPr>
              <a:t>.  – CIT vs. National Mills Co. Ltd., 34 ITR 155 (Bombay HC)</a:t>
            </a:r>
            <a:endParaRPr/>
          </a:p>
          <a:p>
            <a:pPr indent="0" lvl="0" marL="357188" rtl="0" algn="just">
              <a:lnSpc>
                <a:spcPct val="114000"/>
              </a:lnSpc>
              <a:spcBef>
                <a:spcPts val="2400"/>
              </a:spcBef>
              <a:spcAft>
                <a:spcPts val="0"/>
              </a:spcAft>
              <a:buClr>
                <a:srgbClr val="000000"/>
              </a:buClr>
              <a:buSzPts val="2200"/>
              <a:buNone/>
            </a:pPr>
            <a:r>
              <a:rPr lang="en-IN" sz="2200">
                <a:solidFill>
                  <a:srgbClr val="000000"/>
                </a:solidFill>
                <a:latin typeface="Book Antiqua"/>
                <a:ea typeface="Book Antiqua"/>
                <a:cs typeface="Book Antiqua"/>
                <a:sym typeface="Book Antiqua"/>
              </a:rPr>
              <a:t>Existence of “intention” to continue business and its demonstration by the assessee assumed significance in matters relating to decision on the cessation of business. </a:t>
            </a:r>
            <a:r>
              <a:rPr b="1" i="1" lang="en-IN" sz="2200">
                <a:solidFill>
                  <a:srgbClr val="000000"/>
                </a:solidFill>
                <a:latin typeface="Book Antiqua"/>
                <a:ea typeface="Book Antiqua"/>
                <a:cs typeface="Book Antiqua"/>
                <a:sym typeface="Book Antiqua"/>
              </a:rPr>
              <a:t>– Mula Pravara Electric Co-op. Society Ltd., [2018] 173 ITD 313 (Pune Trib.)</a:t>
            </a:r>
            <a:endParaRPr/>
          </a:p>
          <a:p>
            <a:pPr indent="-217488" lvl="0" marL="357188" rtl="0" algn="just">
              <a:lnSpc>
                <a:spcPct val="114000"/>
              </a:lnSpc>
              <a:spcBef>
                <a:spcPts val="22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217488" lvl="0" marL="357188" rtl="0" algn="just">
              <a:lnSpc>
                <a:spcPct val="114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203200" lvl="0" marL="725488" rtl="0" algn="just">
              <a:lnSpc>
                <a:spcPct val="150000"/>
              </a:lnSpc>
              <a:spcBef>
                <a:spcPts val="1000"/>
              </a:spcBef>
              <a:spcAft>
                <a:spcPts val="0"/>
              </a:spcAft>
              <a:buClr>
                <a:schemeClr val="dk1"/>
              </a:buClr>
              <a:buSzPts val="2200"/>
              <a:buFont typeface="Noto Sans Symbols"/>
              <a:buNone/>
            </a:pPr>
            <a:r>
              <a:t/>
            </a:r>
            <a:endParaRPr b="1" i="1" sz="2200">
              <a:latin typeface="Times New Roman"/>
              <a:ea typeface="Times New Roman"/>
              <a:cs typeface="Times New Roman"/>
              <a:sym typeface="Times New Roman"/>
            </a:endParaRPr>
          </a:p>
        </p:txBody>
      </p:sp>
      <p:cxnSp>
        <p:nvCxnSpPr>
          <p:cNvPr id="121" name="Google Shape;121;p17"/>
          <p:cNvCxnSpPr/>
          <p:nvPr/>
        </p:nvCxnSpPr>
        <p:spPr>
          <a:xfrm>
            <a:off x="638629" y="5572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22" name="Google Shape;12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85" name="Shape 485"/>
        <p:cNvGrpSpPr/>
        <p:nvPr/>
      </p:nvGrpSpPr>
      <p:grpSpPr>
        <a:xfrm>
          <a:off x="0" y="0"/>
          <a:ext cx="0" cy="0"/>
          <a:chOff x="0" y="0"/>
          <a:chExt cx="0" cy="0"/>
        </a:xfrm>
      </p:grpSpPr>
      <p:sp>
        <p:nvSpPr>
          <p:cNvPr id="486" name="Google Shape;486;p62"/>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40(a)(ia) – Amount not deductible</a:t>
            </a:r>
            <a:endParaRPr b="1" sz="2900">
              <a:solidFill>
                <a:srgbClr val="C55A11"/>
              </a:solidFill>
              <a:latin typeface="Book Antiqua"/>
              <a:ea typeface="Book Antiqua"/>
              <a:cs typeface="Book Antiqua"/>
              <a:sym typeface="Book Antiqua"/>
            </a:endParaRPr>
          </a:p>
        </p:txBody>
      </p:sp>
      <p:sp>
        <p:nvSpPr>
          <p:cNvPr id="487" name="Google Shape;487;p62"/>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57188" lvl="0" marL="442913" rtl="0" algn="just">
              <a:lnSpc>
                <a:spcPct val="150000"/>
              </a:lnSpc>
              <a:spcBef>
                <a:spcPts val="0"/>
              </a:spcBef>
              <a:spcAft>
                <a:spcPts val="0"/>
              </a:spcAft>
              <a:buClr>
                <a:schemeClr val="dk1"/>
              </a:buClr>
              <a:buSzPts val="2200"/>
              <a:buFont typeface="Noto Sans Symbols"/>
              <a:buChar char="⮚"/>
            </a:pPr>
            <a:r>
              <a:rPr lang="en-IN" sz="2200">
                <a:latin typeface="Book Antiqua"/>
                <a:ea typeface="Book Antiqua"/>
                <a:cs typeface="Book Antiqua"/>
                <a:sym typeface="Book Antiqua"/>
              </a:rPr>
              <a:t>No disallowance for TDS default if tax deducted was remitted before return filing due date -</a:t>
            </a:r>
            <a:r>
              <a:rPr b="1" i="1" lang="en-IN" sz="2200">
                <a:latin typeface="Book Antiqua"/>
                <a:ea typeface="Book Antiqua"/>
                <a:cs typeface="Book Antiqua"/>
                <a:sym typeface="Book Antiqua"/>
              </a:rPr>
              <a:t> CIT vs. Rajinder Kumar, 362 ITR 241 (Delhi HC)</a:t>
            </a:r>
            <a:endParaRPr/>
          </a:p>
          <a:p>
            <a:pPr indent="0" lvl="0" marL="85725" rtl="0" algn="just">
              <a:lnSpc>
                <a:spcPct val="50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Where income of assessee was exempt under section 11 and assessee was not carrying on any business, section 40(a)(ia) had no application - </a:t>
            </a:r>
            <a:r>
              <a:rPr b="1" i="1" lang="en-IN" sz="2200">
                <a:latin typeface="Book Antiqua"/>
                <a:ea typeface="Book Antiqua"/>
                <a:cs typeface="Book Antiqua"/>
                <a:sym typeface="Book Antiqua"/>
              </a:rPr>
              <a:t>Bombay Stock Exchange Ltd. vs. DDIT, 365 ITR 181 (Bombay HC)</a:t>
            </a:r>
            <a:r>
              <a:rPr lang="en-IN" sz="2200">
                <a:latin typeface="Book Antiqua"/>
                <a:ea typeface="Book Antiqua"/>
                <a:cs typeface="Book Antiqua"/>
                <a:sym typeface="Book Antiqua"/>
              </a:rPr>
              <a:t> – </a:t>
            </a:r>
            <a:r>
              <a:rPr b="1" lang="en-IN" sz="2200" u="sng">
                <a:latin typeface="Book Antiqua"/>
                <a:ea typeface="Book Antiqua"/>
                <a:cs typeface="Book Antiqua"/>
                <a:sym typeface="Book Antiqua"/>
              </a:rPr>
              <a:t>OVERRULED </a:t>
            </a:r>
            <a:r>
              <a:rPr lang="en-IN" sz="2200">
                <a:latin typeface="Book Antiqua"/>
                <a:ea typeface="Book Antiqua"/>
                <a:cs typeface="Book Antiqua"/>
                <a:sym typeface="Book Antiqua"/>
              </a:rPr>
              <a:t>by Amendment by Finance Act, 2018.</a:t>
            </a:r>
            <a:endParaRPr sz="2200">
              <a:latin typeface="Book Antiqua"/>
              <a:ea typeface="Book Antiqua"/>
              <a:cs typeface="Book Antiqua"/>
              <a:sym typeface="Book Antiqua"/>
            </a:endParaRPr>
          </a:p>
          <a:p>
            <a:pPr indent="0" lvl="0" marL="0" rtl="0" algn="just">
              <a:lnSpc>
                <a:spcPct val="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Section 40(a)(ia) not applicable where assessee had not deducted tax at source as it was well aware that recipient had no taxable income, though declarations in Form 15G/H were obtained late - </a:t>
            </a:r>
            <a:r>
              <a:rPr b="1" i="1" lang="en-IN" sz="2200">
                <a:latin typeface="Book Antiqua"/>
                <a:ea typeface="Book Antiqua"/>
                <a:cs typeface="Book Antiqua"/>
                <a:sym typeface="Book Antiqua"/>
              </a:rPr>
              <a:t>Capital Pharma vs. ITO, 152 ITD 497 (Bangalore Trib.)</a:t>
            </a:r>
            <a:endParaRPr/>
          </a:p>
          <a:p>
            <a:pPr indent="0" lvl="0" marL="85725" rtl="0" algn="just">
              <a:lnSpc>
                <a:spcPct val="114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a:p>
            <a:pPr indent="-217487" lvl="0" marL="442913" rtl="0" algn="just">
              <a:lnSpc>
                <a:spcPct val="114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217487" lvl="0" marL="442913"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488" name="Google Shape;488;p62"/>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89" name="Google Shape;489;p6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93" name="Shape 493"/>
        <p:cNvGrpSpPr/>
        <p:nvPr/>
      </p:nvGrpSpPr>
      <p:grpSpPr>
        <a:xfrm>
          <a:off x="0" y="0"/>
          <a:ext cx="0" cy="0"/>
          <a:chOff x="0" y="0"/>
          <a:chExt cx="0" cy="0"/>
        </a:xfrm>
      </p:grpSpPr>
      <p:sp>
        <p:nvSpPr>
          <p:cNvPr id="494" name="Google Shape;494;p63"/>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40(a)(ia) – Amount not deductible</a:t>
            </a:r>
            <a:endParaRPr b="1" sz="2900">
              <a:solidFill>
                <a:srgbClr val="C55A11"/>
              </a:solidFill>
              <a:latin typeface="Book Antiqua"/>
              <a:ea typeface="Book Antiqua"/>
              <a:cs typeface="Book Antiqua"/>
              <a:sym typeface="Book Antiqua"/>
            </a:endParaRPr>
          </a:p>
        </p:txBody>
      </p:sp>
      <p:sp>
        <p:nvSpPr>
          <p:cNvPr id="495" name="Google Shape;495;p63"/>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500"/>
              <a:buFont typeface="Noto Sans Symbols"/>
              <a:buChar char="⮚"/>
            </a:pPr>
            <a:r>
              <a:rPr lang="en-IN" sz="2500">
                <a:latin typeface="Book Antiqua"/>
                <a:ea typeface="Book Antiqua"/>
                <a:cs typeface="Book Antiqua"/>
                <a:sym typeface="Book Antiqua"/>
              </a:rPr>
              <a:t>Amendment made by Finance Act, 2010 to provisions of Section 40(a)(ia) </a:t>
            </a:r>
            <a:r>
              <a:rPr b="1" i="1" lang="en-IN" sz="2500">
                <a:latin typeface="Book Antiqua"/>
                <a:ea typeface="Book Antiqua"/>
                <a:cs typeface="Book Antiqua"/>
                <a:sym typeface="Book Antiqua"/>
              </a:rPr>
              <a:t>(tax remitted after due date is allowed as expense in the year of payment) </a:t>
            </a:r>
            <a:r>
              <a:rPr lang="en-IN" sz="2500">
                <a:latin typeface="Book Antiqua"/>
                <a:ea typeface="Book Antiqua"/>
                <a:cs typeface="Book Antiqua"/>
                <a:sym typeface="Book Antiqua"/>
              </a:rPr>
              <a:t>is curative in nature and it </a:t>
            </a:r>
            <a:r>
              <a:rPr b="1" lang="en-IN" sz="2500">
                <a:latin typeface="Book Antiqua"/>
                <a:ea typeface="Book Antiqua"/>
                <a:cs typeface="Book Antiqua"/>
                <a:sym typeface="Book Antiqua"/>
              </a:rPr>
              <a:t>should be given retrospective operation from the date of insertion i.e. w.e.f. assessment year 2005-06 </a:t>
            </a:r>
            <a:r>
              <a:rPr lang="en-IN" sz="2500">
                <a:latin typeface="Book Antiqua"/>
                <a:ea typeface="Book Antiqua"/>
                <a:cs typeface="Book Antiqua"/>
                <a:sym typeface="Book Antiqua"/>
              </a:rPr>
              <a:t>-  Intent of legislature is tax compliance and not to punish the assessee – Only shift in the year of allowance of deduction - </a:t>
            </a:r>
            <a:r>
              <a:rPr b="1" i="1" lang="en-IN" sz="2500">
                <a:latin typeface="Book Antiqua"/>
                <a:ea typeface="Book Antiqua"/>
                <a:cs typeface="Book Antiqua"/>
                <a:sym typeface="Book Antiqua"/>
              </a:rPr>
              <a:t>CIT vs. Calcutta Export Company, 404 ITR 654 (SC) (2018)</a:t>
            </a:r>
            <a:endParaRPr/>
          </a:p>
          <a:p>
            <a:pPr indent="-317500" lvl="0" marL="457200" rtl="0" algn="just">
              <a:lnSpc>
                <a:spcPct val="114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496" name="Google Shape;496;p63"/>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497" name="Google Shape;497;p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1" name="Shape 501"/>
        <p:cNvGrpSpPr/>
        <p:nvPr/>
      </p:nvGrpSpPr>
      <p:grpSpPr>
        <a:xfrm>
          <a:off x="0" y="0"/>
          <a:ext cx="0" cy="0"/>
          <a:chOff x="0" y="0"/>
          <a:chExt cx="0" cy="0"/>
        </a:xfrm>
      </p:grpSpPr>
      <p:sp>
        <p:nvSpPr>
          <p:cNvPr id="502" name="Google Shape;502;p64"/>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40(a)(ia) – Amount not deductible</a:t>
            </a:r>
            <a:endParaRPr b="1" sz="2900">
              <a:solidFill>
                <a:srgbClr val="C55A11"/>
              </a:solidFill>
              <a:latin typeface="Book Antiqua"/>
              <a:ea typeface="Book Antiqua"/>
              <a:cs typeface="Book Antiqua"/>
              <a:sym typeface="Book Antiqua"/>
            </a:endParaRPr>
          </a:p>
        </p:txBody>
      </p:sp>
      <p:sp>
        <p:nvSpPr>
          <p:cNvPr id="503" name="Google Shape;503;p64"/>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000"/>
              <a:buNone/>
            </a:pPr>
            <a:r>
              <a:rPr b="1" lang="en-IN" sz="2000" u="sng">
                <a:latin typeface="Book Antiqua"/>
                <a:ea typeface="Book Antiqua"/>
                <a:cs typeface="Book Antiqua"/>
                <a:sym typeface="Book Antiqua"/>
              </a:rPr>
              <a:t>PAID &amp; PAYABLE</a:t>
            </a:r>
            <a:endParaRPr sz="20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No disallowance under the said section if the payment is made during the year and no amount is outstanding at the end of the year. – </a:t>
            </a:r>
            <a:r>
              <a:rPr b="1" i="1" lang="en-IN" sz="2000">
                <a:latin typeface="Book Antiqua"/>
                <a:ea typeface="Book Antiqua"/>
                <a:cs typeface="Book Antiqua"/>
                <a:sym typeface="Book Antiqua"/>
              </a:rPr>
              <a:t>Merilyn Shipping and Transports vs Addl. CIT, 146 TTJ 1 &amp; CIT vs. Vector Shipping Services (P.) Ltd., 357 ITR 642(All HC)  - </a:t>
            </a:r>
            <a:r>
              <a:rPr b="1" lang="en-IN" sz="2000" u="sng">
                <a:latin typeface="Book Antiqua"/>
                <a:ea typeface="Book Antiqua"/>
                <a:cs typeface="Book Antiqua"/>
                <a:sym typeface="Book Antiqua"/>
              </a:rPr>
              <a:t>OVERRULED</a:t>
            </a:r>
            <a:endParaRPr sz="20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000"/>
              <a:buFont typeface="Noto Sans Symbols"/>
              <a:buChar char="⮚"/>
            </a:pPr>
            <a:r>
              <a:rPr lang="en-IN" sz="2000">
                <a:latin typeface="Book Antiqua"/>
                <a:ea typeface="Book Antiqua"/>
                <a:cs typeface="Book Antiqua"/>
                <a:sym typeface="Book Antiqua"/>
              </a:rPr>
              <a:t>Word '</a:t>
            </a:r>
            <a:r>
              <a:rPr b="1" lang="en-IN" sz="2000">
                <a:latin typeface="Book Antiqua"/>
                <a:ea typeface="Book Antiqua"/>
                <a:cs typeface="Book Antiqua"/>
                <a:sym typeface="Book Antiqua"/>
              </a:rPr>
              <a:t>payable</a:t>
            </a:r>
            <a:r>
              <a:rPr lang="en-IN" sz="2000">
                <a:latin typeface="Book Antiqua"/>
                <a:ea typeface="Book Antiqua"/>
                <a:cs typeface="Book Antiqua"/>
                <a:sym typeface="Book Antiqua"/>
              </a:rPr>
              <a:t>' occurring in section 40(a)(ia) not only covers cases where </a:t>
            </a:r>
            <a:r>
              <a:rPr b="1" lang="en-IN" sz="2000">
                <a:latin typeface="Book Antiqua"/>
                <a:ea typeface="Book Antiqua"/>
                <a:cs typeface="Book Antiqua"/>
                <a:sym typeface="Book Antiqua"/>
              </a:rPr>
              <a:t>amount is yet to be paid but also those cases where amount has actually been paid</a:t>
            </a:r>
            <a:r>
              <a:rPr lang="en-IN" sz="2000">
                <a:latin typeface="Book Antiqua"/>
                <a:ea typeface="Book Antiqua"/>
                <a:cs typeface="Book Antiqua"/>
                <a:sym typeface="Book Antiqua"/>
              </a:rPr>
              <a:t> -</a:t>
            </a:r>
            <a:r>
              <a:rPr b="1" lang="en-IN" sz="2000">
                <a:latin typeface="Book Antiqua"/>
                <a:ea typeface="Book Antiqua"/>
                <a:cs typeface="Book Antiqua"/>
                <a:sym typeface="Book Antiqua"/>
              </a:rPr>
              <a:t> </a:t>
            </a:r>
            <a:r>
              <a:rPr b="1" i="1" lang="en-IN" sz="2000">
                <a:latin typeface="Book Antiqua"/>
                <a:ea typeface="Book Antiqua"/>
                <a:cs typeface="Book Antiqua"/>
                <a:sym typeface="Book Antiqua"/>
              </a:rPr>
              <a:t>Palam Gas Services vs. CIT, 394 ITR 300 (SC)</a:t>
            </a:r>
            <a:endParaRPr/>
          </a:p>
          <a:p>
            <a:pPr indent="-457200" lvl="0" marL="457200" rtl="0" algn="just">
              <a:lnSpc>
                <a:spcPct val="150000"/>
              </a:lnSpc>
              <a:spcBef>
                <a:spcPts val="1000"/>
              </a:spcBef>
              <a:spcAft>
                <a:spcPts val="0"/>
              </a:spcAft>
              <a:buClr>
                <a:srgbClr val="000000"/>
              </a:buClr>
              <a:buSzPts val="2000"/>
              <a:buFont typeface="Noto Sans Symbols"/>
              <a:buChar char="⮚"/>
            </a:pPr>
            <a:r>
              <a:rPr lang="en-IN" sz="2000">
                <a:solidFill>
                  <a:srgbClr val="000000"/>
                </a:solidFill>
                <a:latin typeface="Book Antiqua"/>
                <a:ea typeface="Book Antiqua"/>
                <a:cs typeface="Book Antiqua"/>
                <a:sym typeface="Book Antiqua"/>
              </a:rPr>
              <a:t>Payments made to sub-contractors where Form 15-I/J have not been received is only a technical defect and provisions of Section 40(a)(ia) shall not apply in such cases – </a:t>
            </a:r>
            <a:r>
              <a:rPr b="1" i="1" lang="en-IN" sz="2000">
                <a:solidFill>
                  <a:srgbClr val="000000"/>
                </a:solidFill>
                <a:latin typeface="Book Antiqua"/>
                <a:ea typeface="Book Antiqua"/>
                <a:cs typeface="Book Antiqua"/>
                <a:sym typeface="Book Antiqua"/>
              </a:rPr>
              <a:t>CIT vs. Marikamba Transport Co., 231 Taxman 484 (Kar HC) </a:t>
            </a:r>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504" name="Google Shape;504;p64"/>
          <p:cNvCxnSpPr/>
          <p:nvPr/>
        </p:nvCxnSpPr>
        <p:spPr>
          <a:xfrm flipH="1" rot="10800000">
            <a:off x="638628" y="598774"/>
            <a:ext cx="10715172" cy="11224"/>
          </a:xfrm>
          <a:prstGeom prst="straightConnector1">
            <a:avLst/>
          </a:prstGeom>
          <a:noFill/>
          <a:ln cap="flat" cmpd="sng" w="19050">
            <a:solidFill>
              <a:schemeClr val="accent5"/>
            </a:solidFill>
            <a:prstDash val="solid"/>
            <a:miter lim="800000"/>
            <a:headEnd len="sm" w="sm" type="none"/>
            <a:tailEnd len="sm" w="sm" type="none"/>
          </a:ln>
        </p:spPr>
      </p:cxnSp>
      <p:sp>
        <p:nvSpPr>
          <p:cNvPr id="505" name="Google Shape;505;p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9" name="Shape 509"/>
        <p:cNvGrpSpPr/>
        <p:nvPr/>
      </p:nvGrpSpPr>
      <p:grpSpPr>
        <a:xfrm>
          <a:off x="0" y="0"/>
          <a:ext cx="0" cy="0"/>
          <a:chOff x="0" y="0"/>
          <a:chExt cx="0" cy="0"/>
        </a:xfrm>
      </p:grpSpPr>
      <p:sp>
        <p:nvSpPr>
          <p:cNvPr id="510" name="Google Shape;510;p65"/>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a:t>
            </a:r>
            <a:r>
              <a:rPr b="1" lang="en-IN" sz="3200">
                <a:solidFill>
                  <a:srgbClr val="C55A11"/>
                </a:solidFill>
                <a:latin typeface="Book Antiqua"/>
                <a:ea typeface="Book Antiqua"/>
                <a:cs typeface="Book Antiqua"/>
                <a:sym typeface="Book Antiqua"/>
              </a:rPr>
              <a:t>40(a)(ia) – Amount not deductible</a:t>
            </a:r>
            <a:endParaRPr b="1" sz="2900">
              <a:solidFill>
                <a:srgbClr val="C55A11"/>
              </a:solidFill>
              <a:latin typeface="Book Antiqua"/>
              <a:ea typeface="Book Antiqua"/>
              <a:cs typeface="Book Antiqua"/>
              <a:sym typeface="Book Antiqua"/>
            </a:endParaRPr>
          </a:p>
        </p:txBody>
      </p:sp>
      <p:sp>
        <p:nvSpPr>
          <p:cNvPr id="511" name="Google Shape;511;p65"/>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57188" lvl="0" marL="357188" rtl="0" algn="just">
              <a:lnSpc>
                <a:spcPct val="114000"/>
              </a:lnSpc>
              <a:spcBef>
                <a:spcPts val="0"/>
              </a:spcBef>
              <a:spcAft>
                <a:spcPts val="0"/>
              </a:spcAft>
              <a:buClr>
                <a:schemeClr val="dk1"/>
              </a:buClr>
              <a:buSzPts val="2000"/>
              <a:buFont typeface="Noto Sans Symbols"/>
              <a:buChar char="⮚"/>
            </a:pPr>
            <a:r>
              <a:rPr lang="en-IN" sz="2000">
                <a:latin typeface="Book Antiqua"/>
                <a:ea typeface="Book Antiqua"/>
                <a:cs typeface="Book Antiqua"/>
                <a:sym typeface="Book Antiqua"/>
              </a:rPr>
              <a:t>If conditions under section 194C(3) are fulfilled, then liability of deductor for deduction of tax at source ceases and no disallowance can be made under 40(a)(ia) for technical default of not filing Form 15J under Rule 29D – </a:t>
            </a:r>
            <a:r>
              <a:rPr b="1" i="1" lang="en-IN" sz="2000">
                <a:latin typeface="Book Antiqua"/>
                <a:ea typeface="Book Antiqua"/>
                <a:cs typeface="Book Antiqua"/>
                <a:sym typeface="Book Antiqua"/>
              </a:rPr>
              <a:t>CIT vs. Valibhai Khanbhai Mankad, 216 Taxman 18 (Guj)- SLP granted in 227 Taxman 372 (SC)</a:t>
            </a:r>
            <a:endParaRPr/>
          </a:p>
          <a:p>
            <a:pPr indent="-357188" lvl="0" marL="357188" rtl="0" algn="just">
              <a:lnSpc>
                <a:spcPct val="114000"/>
              </a:lnSpc>
              <a:spcBef>
                <a:spcPts val="2400"/>
              </a:spcBef>
              <a:spcAft>
                <a:spcPts val="0"/>
              </a:spcAft>
              <a:buClr>
                <a:schemeClr val="dk1"/>
              </a:buClr>
              <a:buSzPts val="2000"/>
              <a:buFont typeface="Noto Sans Symbols"/>
              <a:buChar char="⮚"/>
            </a:pPr>
            <a:r>
              <a:rPr b="1" lang="en-IN" sz="2000" u="sng">
                <a:latin typeface="Book Antiqua"/>
                <a:ea typeface="Book Antiqua"/>
                <a:cs typeface="Book Antiqua"/>
                <a:sym typeface="Book Antiqua"/>
              </a:rPr>
              <a:t>Second proviso to Section 40(a)(ia) was inserted by Finance Act, 2012 w.e.f. 01.04.2013</a:t>
            </a:r>
            <a:r>
              <a:rPr lang="en-IN" sz="2000">
                <a:latin typeface="Book Antiqua"/>
                <a:ea typeface="Book Antiqua"/>
                <a:cs typeface="Book Antiqua"/>
                <a:sym typeface="Book Antiqua"/>
              </a:rPr>
              <a:t> - Where assessee fails to deduct TDS on any such sum </a:t>
            </a:r>
            <a:r>
              <a:rPr b="1" lang="en-IN" sz="2000">
                <a:latin typeface="Book Antiqua"/>
                <a:ea typeface="Book Antiqua"/>
                <a:cs typeface="Book Antiqua"/>
                <a:sym typeface="Book Antiqua"/>
              </a:rPr>
              <a:t>but is not deemed to be an assessee in default</a:t>
            </a:r>
            <a:r>
              <a:rPr lang="en-IN" sz="2000">
                <a:latin typeface="Book Antiqua"/>
                <a:ea typeface="Book Antiqua"/>
                <a:cs typeface="Book Antiqua"/>
                <a:sym typeface="Book Antiqua"/>
              </a:rPr>
              <a:t> u/s 201(1), then for the purpose of this sub-clause, it shall be </a:t>
            </a:r>
            <a:r>
              <a:rPr b="1" lang="en-IN" sz="2000">
                <a:latin typeface="Book Antiqua"/>
                <a:ea typeface="Book Antiqua"/>
                <a:cs typeface="Book Antiqua"/>
                <a:sym typeface="Book Antiqua"/>
              </a:rPr>
              <a:t>deemed that the assessee has deducted and paid the tax </a:t>
            </a:r>
            <a:r>
              <a:rPr lang="en-IN" sz="2000">
                <a:latin typeface="Book Antiqua"/>
                <a:ea typeface="Book Antiqua"/>
                <a:cs typeface="Book Antiqua"/>
                <a:sym typeface="Book Antiqua"/>
              </a:rPr>
              <a:t>on such sum </a:t>
            </a:r>
            <a:r>
              <a:rPr b="1" lang="en-IN" sz="2000">
                <a:latin typeface="Book Antiqua"/>
                <a:ea typeface="Book Antiqua"/>
                <a:cs typeface="Book Antiqua"/>
                <a:sym typeface="Book Antiqua"/>
              </a:rPr>
              <a:t>on the date of furnishing of return of income by the resident payee </a:t>
            </a:r>
            <a:r>
              <a:rPr lang="en-IN" sz="2000">
                <a:latin typeface="Book Antiqua"/>
                <a:ea typeface="Book Antiqua"/>
                <a:cs typeface="Book Antiqua"/>
                <a:sym typeface="Book Antiqua"/>
              </a:rPr>
              <a:t>referred to in the said proviso. Second Proviso is declaratory and curative in nature and it is w.r.e.f. 01.04.2005- If assessee made payment without deducting tax at source under section 194J and payee offered the income to tax, no disallowance can be made u/s 40(a)(ia) – </a:t>
            </a:r>
            <a:r>
              <a:rPr b="1" i="1" lang="en-IN" sz="2000">
                <a:latin typeface="Book Antiqua"/>
                <a:ea typeface="Book Antiqua"/>
                <a:cs typeface="Book Antiqua"/>
                <a:sym typeface="Book Antiqua"/>
              </a:rPr>
              <a:t>CIT vs. Ansal land Mark Township Pvt. Ltd., 377 ITR 635 (Del HC) confirmed by Supreme Court in 242 Taxman 5.</a:t>
            </a:r>
            <a:endParaRPr/>
          </a:p>
          <a:p>
            <a:pPr indent="-217488" lvl="0" marL="357188" rtl="0" algn="just">
              <a:lnSpc>
                <a:spcPct val="114000"/>
              </a:lnSpc>
              <a:spcBef>
                <a:spcPts val="22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t/>
            </a:r>
            <a:endParaRPr b="1" i="1" sz="2200">
              <a:latin typeface="Book Antiqua"/>
              <a:ea typeface="Book Antiqua"/>
              <a:cs typeface="Book Antiqua"/>
              <a:sym typeface="Book Antiqua"/>
            </a:endParaRPr>
          </a:p>
          <a:p>
            <a:pPr indent="-217488" lvl="0" marL="357188" rtl="0" algn="just">
              <a:lnSpc>
                <a:spcPct val="114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217488" lvl="0" marL="357188" rtl="0" algn="just">
              <a:lnSpc>
                <a:spcPct val="114000"/>
              </a:lnSpc>
              <a:spcBef>
                <a:spcPts val="1000"/>
              </a:spcBef>
              <a:spcAft>
                <a:spcPts val="0"/>
              </a:spcAft>
              <a:buClr>
                <a:schemeClr val="dk1"/>
              </a:buClr>
              <a:buSzPts val="2200"/>
              <a:buFont typeface="Noto Sans Symbols"/>
              <a:buNone/>
            </a:pPr>
            <a:r>
              <a:t/>
            </a:r>
            <a:endParaRPr b="1" i="1"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512" name="Google Shape;512;p65"/>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13" name="Google Shape;513;p6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17" name="Shape 517"/>
        <p:cNvGrpSpPr/>
        <p:nvPr/>
      </p:nvGrpSpPr>
      <p:grpSpPr>
        <a:xfrm>
          <a:off x="0" y="0"/>
          <a:ext cx="0" cy="0"/>
          <a:chOff x="0" y="0"/>
          <a:chExt cx="0" cy="0"/>
        </a:xfrm>
      </p:grpSpPr>
      <p:sp>
        <p:nvSpPr>
          <p:cNvPr id="518" name="Google Shape;518;p66"/>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40(a)(ia) – Amount not deductible</a:t>
            </a:r>
            <a:endParaRPr b="1" sz="2900">
              <a:solidFill>
                <a:srgbClr val="C55A11"/>
              </a:solidFill>
              <a:latin typeface="Book Antiqua"/>
              <a:ea typeface="Book Antiqua"/>
              <a:cs typeface="Book Antiqua"/>
              <a:sym typeface="Book Antiqua"/>
            </a:endParaRPr>
          </a:p>
        </p:txBody>
      </p:sp>
      <p:sp>
        <p:nvSpPr>
          <p:cNvPr id="519" name="Google Shape;519;p66"/>
          <p:cNvSpPr txBox="1"/>
          <p:nvPr>
            <p:ph idx="1" type="subTitle"/>
          </p:nvPr>
        </p:nvSpPr>
        <p:spPr>
          <a:xfrm>
            <a:off x="638628"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357188" lvl="0" marL="357188" rtl="0" algn="just">
              <a:lnSpc>
                <a:spcPct val="200000"/>
              </a:lnSpc>
              <a:spcBef>
                <a:spcPts val="0"/>
              </a:spcBef>
              <a:spcAft>
                <a:spcPts val="0"/>
              </a:spcAft>
              <a:buClr>
                <a:schemeClr val="dk1"/>
              </a:buClr>
              <a:buSzPts val="2500"/>
              <a:buFont typeface="Noto Sans Symbols"/>
              <a:buChar char="⮚"/>
            </a:pPr>
            <a:r>
              <a:rPr b="1" lang="en-IN" sz="2500" u="sng">
                <a:latin typeface="Book Antiqua"/>
                <a:ea typeface="Book Antiqua"/>
                <a:cs typeface="Book Antiqua"/>
                <a:sym typeface="Book Antiqua"/>
              </a:rPr>
              <a:t>Section 58 - Amounts not Deductible – Finance Act, 2017-</a:t>
            </a:r>
            <a:r>
              <a:rPr lang="en-IN" sz="2500">
                <a:latin typeface="Book Antiqua"/>
                <a:ea typeface="Book Antiqua"/>
                <a:cs typeface="Book Antiqua"/>
                <a:sym typeface="Book Antiqua"/>
              </a:rPr>
              <a:t> “</a:t>
            </a:r>
            <a:r>
              <a:rPr i="1" lang="en-IN" sz="2500">
                <a:latin typeface="Book Antiqua"/>
                <a:ea typeface="Book Antiqua"/>
                <a:cs typeface="Book Antiqua"/>
                <a:sym typeface="Book Antiqua"/>
              </a:rPr>
              <a:t>(1A) The provisions of </a:t>
            </a:r>
            <a:r>
              <a:rPr b="1" i="1" lang="en-IN" sz="2500" u="sng">
                <a:latin typeface="Book Antiqua"/>
                <a:ea typeface="Book Antiqua"/>
                <a:cs typeface="Book Antiqua"/>
                <a:sym typeface="Book Antiqua"/>
              </a:rPr>
              <a:t>sub-clauses (ia) and (iia) </a:t>
            </a:r>
            <a:r>
              <a:rPr i="1" lang="en-IN" sz="2500">
                <a:latin typeface="Book Antiqua"/>
                <a:ea typeface="Book Antiqua"/>
                <a:cs typeface="Book Antiqua"/>
                <a:sym typeface="Book Antiqua"/>
              </a:rPr>
              <a:t>of clause (a) of section 40 shall, so far as may be, apply in computing the income chargeable under the head "Income from other sources" as they apply in computing the income chargeable under the head "Profits and gains of business or profession".”</a:t>
            </a:r>
            <a:r>
              <a:rPr lang="en-IN" sz="2500">
                <a:latin typeface="Book Antiqua"/>
                <a:ea typeface="Book Antiqua"/>
                <a:cs typeface="Book Antiqua"/>
                <a:sym typeface="Book Antiqua"/>
              </a:rPr>
              <a:t> -  </a:t>
            </a:r>
            <a:r>
              <a:rPr b="1" lang="en-IN" sz="2500">
                <a:latin typeface="Book Antiqua"/>
                <a:ea typeface="Book Antiqua"/>
                <a:cs typeface="Book Antiqua"/>
                <a:sym typeface="Book Antiqua"/>
              </a:rPr>
              <a:t>Provisions of section 40a(ia) shall apply to Income from Other Sources w.e.f. 01.04.2018</a:t>
            </a:r>
            <a:endParaRPr sz="25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520" name="Google Shape;520;p66"/>
          <p:cNvCxnSpPr/>
          <p:nvPr/>
        </p:nvCxnSpPr>
        <p:spPr>
          <a:xfrm>
            <a:off x="638628" y="616857"/>
            <a:ext cx="10715172" cy="0"/>
          </a:xfrm>
          <a:prstGeom prst="straightConnector1">
            <a:avLst/>
          </a:prstGeom>
          <a:noFill/>
          <a:ln cap="flat" cmpd="sng" w="19050">
            <a:solidFill>
              <a:schemeClr val="accent5"/>
            </a:solidFill>
            <a:prstDash val="solid"/>
            <a:miter lim="800000"/>
            <a:headEnd len="sm" w="sm" type="none"/>
            <a:tailEnd len="sm" w="sm" type="none"/>
          </a:ln>
        </p:spPr>
      </p:cxnSp>
      <p:sp>
        <p:nvSpPr>
          <p:cNvPr id="521" name="Google Shape;521;p6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25" name="Shape 525"/>
        <p:cNvGrpSpPr/>
        <p:nvPr/>
      </p:nvGrpSpPr>
      <p:grpSpPr>
        <a:xfrm>
          <a:off x="0" y="0"/>
          <a:ext cx="0" cy="0"/>
          <a:chOff x="0" y="0"/>
          <a:chExt cx="0" cy="0"/>
        </a:xfrm>
      </p:grpSpPr>
      <p:sp>
        <p:nvSpPr>
          <p:cNvPr id="526" name="Google Shape;526;p67"/>
          <p:cNvSpPr txBox="1"/>
          <p:nvPr>
            <p:ph type="ctrTitle"/>
          </p:nvPr>
        </p:nvSpPr>
        <p:spPr>
          <a:xfrm>
            <a:off x="638629" y="113621"/>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a:t>
            </a:r>
            <a:endParaRPr b="1" sz="2900">
              <a:solidFill>
                <a:srgbClr val="C55A11"/>
              </a:solidFill>
              <a:latin typeface="Book Antiqua"/>
              <a:ea typeface="Book Antiqua"/>
              <a:cs typeface="Book Antiqua"/>
              <a:sym typeface="Book Antiqua"/>
            </a:endParaRPr>
          </a:p>
        </p:txBody>
      </p:sp>
      <p:sp>
        <p:nvSpPr>
          <p:cNvPr id="527" name="Google Shape;527;p67"/>
          <p:cNvSpPr txBox="1"/>
          <p:nvPr>
            <p:ph idx="1" type="subTitle"/>
          </p:nvPr>
        </p:nvSpPr>
        <p:spPr>
          <a:xfrm>
            <a:off x="638629" y="744992"/>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300"/>
              <a:buNone/>
            </a:pPr>
            <a:r>
              <a:rPr lang="en-IN" sz="2300">
                <a:latin typeface="Book Antiqua"/>
                <a:ea typeface="Book Antiqua"/>
                <a:cs typeface="Book Antiqua"/>
                <a:sym typeface="Book Antiqua"/>
              </a:rPr>
              <a:t>In order to discourage cash transactions, section 40A of the Income-tax Act provide for the following: </a:t>
            </a:r>
            <a:endParaRPr/>
          </a:p>
          <a:p>
            <a:pPr indent="-271463" lvl="0" marL="542925" rtl="0" algn="just">
              <a:lnSpc>
                <a:spcPct val="150000"/>
              </a:lnSpc>
              <a:spcBef>
                <a:spcPts val="1000"/>
              </a:spcBef>
              <a:spcAft>
                <a:spcPts val="0"/>
              </a:spcAft>
              <a:buClr>
                <a:schemeClr val="dk1"/>
              </a:buClr>
              <a:buSzPts val="2300"/>
              <a:buFont typeface="Noto Sans Symbols"/>
              <a:buChar char="▪"/>
            </a:pPr>
            <a:r>
              <a:rPr lang="en-IN" sz="2300">
                <a:latin typeface="Book Antiqua"/>
                <a:ea typeface="Book Antiqua"/>
                <a:cs typeface="Book Antiqua"/>
                <a:sym typeface="Book Antiqua"/>
              </a:rPr>
              <a:t>Cash payments to a person in excess of </a:t>
            </a:r>
            <a:r>
              <a:rPr b="1" lang="en-IN" sz="2300" u="sng">
                <a:latin typeface="Book Antiqua"/>
                <a:ea typeface="Book Antiqua"/>
                <a:cs typeface="Book Antiqua"/>
                <a:sym typeface="Book Antiqua"/>
              </a:rPr>
              <a:t>ten thousand rupees in a single </a:t>
            </a:r>
            <a:r>
              <a:rPr lang="en-IN" sz="2300">
                <a:latin typeface="Book Antiqua"/>
                <a:ea typeface="Book Antiqua"/>
                <a:cs typeface="Book Antiqua"/>
                <a:sym typeface="Book Antiqua"/>
              </a:rPr>
              <a:t>day is not deductible; </a:t>
            </a:r>
            <a:endParaRPr/>
          </a:p>
          <a:p>
            <a:pPr indent="-271463" lvl="0" marL="542925" rtl="0" algn="just">
              <a:lnSpc>
                <a:spcPct val="150000"/>
              </a:lnSpc>
              <a:spcBef>
                <a:spcPts val="1000"/>
              </a:spcBef>
              <a:spcAft>
                <a:spcPts val="0"/>
              </a:spcAft>
              <a:buClr>
                <a:schemeClr val="dk1"/>
              </a:buClr>
              <a:buSzPts val="2300"/>
              <a:buFont typeface="Noto Sans Symbols"/>
              <a:buChar char="▪"/>
            </a:pPr>
            <a:r>
              <a:rPr lang="en-IN" sz="2300">
                <a:latin typeface="Book Antiqua"/>
                <a:ea typeface="Book Antiqua"/>
                <a:cs typeface="Book Antiqua"/>
                <a:sym typeface="Book Antiqua"/>
              </a:rPr>
              <a:t>Exceptions to Section 40A(3) are provided in Rule 6DD</a:t>
            </a:r>
            <a:endParaRPr/>
          </a:p>
          <a:p>
            <a:pPr indent="0" lvl="0" marL="0" rtl="0" algn="just">
              <a:lnSpc>
                <a:spcPct val="150000"/>
              </a:lnSpc>
              <a:spcBef>
                <a:spcPts val="1000"/>
              </a:spcBef>
              <a:spcAft>
                <a:spcPts val="0"/>
              </a:spcAft>
              <a:buClr>
                <a:schemeClr val="dk1"/>
              </a:buClr>
              <a:buSzPts val="2300"/>
              <a:buNone/>
            </a:pPr>
            <a:r>
              <a:rPr b="1" lang="en-IN" sz="2300">
                <a:latin typeface="Book Antiqua"/>
                <a:ea typeface="Book Antiqua"/>
                <a:cs typeface="Book Antiqua"/>
                <a:sym typeface="Book Antiqua"/>
              </a:rPr>
              <a:t>Section 40A(3) &amp; 40A(3A)</a:t>
            </a:r>
            <a:r>
              <a:rPr lang="en-IN" sz="2300">
                <a:latin typeface="Book Antiqua"/>
                <a:ea typeface="Book Antiqua"/>
                <a:cs typeface="Book Antiqua"/>
                <a:sym typeface="Book Antiqua"/>
              </a:rPr>
              <a:t> – If in year 1, expense is allowed on </a:t>
            </a:r>
            <a:r>
              <a:rPr b="1" lang="en-IN" sz="2300">
                <a:latin typeface="Book Antiqua"/>
                <a:ea typeface="Book Antiqua"/>
                <a:cs typeface="Book Antiqua"/>
                <a:sym typeface="Book Antiqua"/>
              </a:rPr>
              <a:t>mercantile basis</a:t>
            </a:r>
            <a:r>
              <a:rPr lang="en-IN" sz="2300">
                <a:latin typeface="Book Antiqua"/>
                <a:ea typeface="Book Antiqua"/>
                <a:cs typeface="Book Antiqua"/>
                <a:sym typeface="Book Antiqua"/>
              </a:rPr>
              <a:t> and such expense is settled in cash, whereby it exceeds Rs. 10,000 limit as prescribed in Section 40A(3)/ 40A(3A), then such expense shall be deemed to be </a:t>
            </a:r>
            <a:r>
              <a:rPr b="1" lang="en-IN" sz="2300">
                <a:latin typeface="Book Antiqua"/>
                <a:ea typeface="Book Antiqua"/>
                <a:cs typeface="Book Antiqua"/>
                <a:sym typeface="Book Antiqua"/>
              </a:rPr>
              <a:t>the income of year 2.</a:t>
            </a:r>
            <a:endParaRPr b="1" sz="2300">
              <a:latin typeface="Book Antiqua"/>
              <a:ea typeface="Book Antiqua"/>
              <a:cs typeface="Book Antiqua"/>
              <a:sym typeface="Book Antiqua"/>
            </a:endParaRPr>
          </a:p>
          <a:p>
            <a:pPr indent="0" lvl="0" marL="271463" rtl="0" algn="just">
              <a:lnSpc>
                <a:spcPct val="15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528" name="Google Shape;528;p67"/>
          <p:cNvCxnSpPr/>
          <p:nvPr/>
        </p:nvCxnSpPr>
        <p:spPr>
          <a:xfrm>
            <a:off x="638629" y="730478"/>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29" name="Google Shape;529;p6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33" name="Shape 533"/>
        <p:cNvGrpSpPr/>
        <p:nvPr/>
      </p:nvGrpSpPr>
      <p:grpSpPr>
        <a:xfrm>
          <a:off x="0" y="0"/>
          <a:ext cx="0" cy="0"/>
          <a:chOff x="0" y="0"/>
          <a:chExt cx="0" cy="0"/>
        </a:xfrm>
      </p:grpSpPr>
      <p:sp>
        <p:nvSpPr>
          <p:cNvPr id="534" name="Google Shape;534;p68"/>
          <p:cNvSpPr txBox="1"/>
          <p:nvPr>
            <p:ph type="ctrTitle"/>
          </p:nvPr>
        </p:nvSpPr>
        <p:spPr>
          <a:xfrm>
            <a:off x="638629" y="113621"/>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a:t>
            </a:r>
            <a:endParaRPr b="1" sz="2900">
              <a:solidFill>
                <a:srgbClr val="C55A11"/>
              </a:solidFill>
              <a:latin typeface="Book Antiqua"/>
              <a:ea typeface="Book Antiqua"/>
              <a:cs typeface="Book Antiqua"/>
              <a:sym typeface="Book Antiqua"/>
            </a:endParaRPr>
          </a:p>
        </p:txBody>
      </p:sp>
      <p:sp>
        <p:nvSpPr>
          <p:cNvPr id="535" name="Google Shape;535;p68"/>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500"/>
              <a:buFont typeface="Noto Sans Symbols"/>
              <a:buChar char="⮚"/>
            </a:pPr>
            <a:r>
              <a:rPr lang="en-IN" sz="2500">
                <a:latin typeface="Book Antiqua"/>
                <a:ea typeface="Book Antiqua"/>
                <a:cs typeface="Book Antiqua"/>
                <a:sym typeface="Book Antiqua"/>
              </a:rPr>
              <a:t>Section 40A(3) not arbitrary, Constitutionally Valid - </a:t>
            </a:r>
            <a:r>
              <a:rPr b="1" lang="en-IN" sz="2500">
                <a:latin typeface="Book Antiqua"/>
                <a:ea typeface="Book Antiqua"/>
                <a:cs typeface="Book Antiqua"/>
                <a:sym typeface="Book Antiqua"/>
              </a:rPr>
              <a:t>Does not amount to restriction on the fundamental right to carry on business</a:t>
            </a:r>
            <a:r>
              <a:rPr lang="en-IN" sz="2500">
                <a:latin typeface="Book Antiqua"/>
                <a:ea typeface="Book Antiqua"/>
                <a:cs typeface="Book Antiqua"/>
                <a:sym typeface="Book Antiqua"/>
              </a:rPr>
              <a:t> - To prevent the use of unaccounted money or reduce the chances to use black money for business transactions.</a:t>
            </a:r>
            <a:endParaRPr/>
          </a:p>
          <a:p>
            <a:pPr indent="-457200" lvl="0" marL="457200" rtl="0" algn="just">
              <a:lnSpc>
                <a:spcPct val="150000"/>
              </a:lnSpc>
              <a:spcBef>
                <a:spcPts val="1000"/>
              </a:spcBef>
              <a:spcAft>
                <a:spcPts val="0"/>
              </a:spcAft>
              <a:buClr>
                <a:schemeClr val="dk1"/>
              </a:buClr>
              <a:buSzPts val="2500"/>
              <a:buFont typeface="Noto Sans Symbols"/>
              <a:buChar char="⮚"/>
            </a:pPr>
            <a:r>
              <a:rPr lang="en-IN" sz="2500">
                <a:latin typeface="Book Antiqua"/>
                <a:ea typeface="Book Antiqua"/>
                <a:cs typeface="Book Antiqua"/>
                <a:sym typeface="Book Antiqua"/>
              </a:rPr>
              <a:t>Section 40A(3) does not eliminate considerations of business expediencies -</a:t>
            </a:r>
            <a:r>
              <a:rPr b="1" lang="en-IN" sz="2500">
                <a:latin typeface="Book Antiqua"/>
                <a:ea typeface="Book Antiqua"/>
                <a:cs typeface="Book Antiqua"/>
                <a:sym typeface="Book Antiqua"/>
              </a:rPr>
              <a:t>Exceptions contained in Rule 6DD are not exhaustive</a:t>
            </a:r>
            <a:r>
              <a:rPr lang="en-IN" sz="2500">
                <a:latin typeface="Book Antiqua"/>
                <a:ea typeface="Book Antiqua"/>
                <a:cs typeface="Book Antiqua"/>
                <a:sym typeface="Book Antiqua"/>
              </a:rPr>
              <a:t> and the said rule must be </a:t>
            </a:r>
            <a:r>
              <a:rPr b="1" lang="en-IN" sz="2500">
                <a:latin typeface="Book Antiqua"/>
                <a:ea typeface="Book Antiqua"/>
                <a:cs typeface="Book Antiqua"/>
                <a:sym typeface="Book Antiqua"/>
              </a:rPr>
              <a:t>interpreted liberally</a:t>
            </a:r>
            <a:r>
              <a:rPr lang="en-IN" sz="2500">
                <a:latin typeface="Book Antiqua"/>
                <a:ea typeface="Book Antiqua"/>
                <a:cs typeface="Book Antiqua"/>
                <a:sym typeface="Book Antiqua"/>
              </a:rPr>
              <a:t> - </a:t>
            </a:r>
            <a:r>
              <a:rPr b="1" i="1" lang="en-IN" sz="2500">
                <a:latin typeface="Book Antiqua"/>
                <a:ea typeface="Book Antiqua"/>
                <a:cs typeface="Book Antiqua"/>
                <a:sym typeface="Book Antiqua"/>
              </a:rPr>
              <a:t>Anupam Tele Services v. ITO, 366 ITR 122(2014) (Guj.)</a:t>
            </a:r>
            <a:endParaRPr/>
          </a:p>
          <a:p>
            <a:pPr indent="-317500" lvl="0" marL="457200"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a:p>
            <a:pPr indent="-279400" lvl="0" marL="728663"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536" name="Google Shape;536;p68"/>
          <p:cNvCxnSpPr/>
          <p:nvPr/>
        </p:nvCxnSpPr>
        <p:spPr>
          <a:xfrm>
            <a:off x="638629" y="741702"/>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37" name="Google Shape;537;p6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41" name="Shape 541"/>
        <p:cNvGrpSpPr/>
        <p:nvPr/>
      </p:nvGrpSpPr>
      <p:grpSpPr>
        <a:xfrm>
          <a:off x="0" y="0"/>
          <a:ext cx="0" cy="0"/>
          <a:chOff x="0" y="0"/>
          <a:chExt cx="0" cy="0"/>
        </a:xfrm>
      </p:grpSpPr>
      <p:sp>
        <p:nvSpPr>
          <p:cNvPr id="542" name="Google Shape;542;p69"/>
          <p:cNvSpPr txBox="1"/>
          <p:nvPr>
            <p:ph type="ctrTitle"/>
          </p:nvPr>
        </p:nvSpPr>
        <p:spPr>
          <a:xfrm>
            <a:off x="638629" y="113621"/>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a:t>
            </a:r>
            <a:endParaRPr b="1" sz="2900">
              <a:solidFill>
                <a:srgbClr val="C55A11"/>
              </a:solidFill>
              <a:latin typeface="Book Antiqua"/>
              <a:ea typeface="Book Antiqua"/>
              <a:cs typeface="Book Antiqua"/>
              <a:sym typeface="Book Antiqua"/>
            </a:endParaRPr>
          </a:p>
        </p:txBody>
      </p:sp>
      <p:sp>
        <p:nvSpPr>
          <p:cNvPr id="543" name="Google Shape;543;p69"/>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200"/>
              <a:buNone/>
            </a:pPr>
            <a:r>
              <a:rPr b="1" lang="en-IN" sz="2200">
                <a:latin typeface="Book Antiqua"/>
                <a:ea typeface="Book Antiqua"/>
                <a:cs typeface="Book Antiqua"/>
                <a:sym typeface="Book Antiqua"/>
              </a:rPr>
              <a:t>Clarification on Cash sale of agricultural produce by cultivators/ agriculturists – </a:t>
            </a:r>
            <a:r>
              <a:rPr b="1" lang="en-IN" sz="2200" u="sng">
                <a:latin typeface="Book Antiqua"/>
                <a:ea typeface="Book Antiqua"/>
                <a:cs typeface="Book Antiqua"/>
                <a:sym typeface="Book Antiqua"/>
              </a:rPr>
              <a:t>Circular No. 27/2017 dated 03.11.2017</a:t>
            </a:r>
            <a:r>
              <a:rPr lang="en-IN" sz="2200">
                <a:latin typeface="Book Antiqua"/>
                <a:ea typeface="Book Antiqua"/>
                <a:cs typeface="Book Antiqua"/>
                <a:sym typeface="Book Antiqua"/>
              </a:rPr>
              <a:t>– Section 269ST restricts cash receipts of amount exceeding Rs. 2 Lakhs. Rule 114B requires quoting of PAN for unspecified transactions exceeding Rs. 2 Lakhs. Therefore, sale of agricultural produce under Rs. 2 Lakhs shall not attract provisions of Section 40A(3), Section 269ST and quoting of PAN under Rule 114B of IT Rules.</a:t>
            </a:r>
            <a:endParaRPr/>
          </a:p>
          <a:p>
            <a:pPr indent="0" lvl="0" marL="0" rtl="0" algn="just">
              <a:lnSpc>
                <a:spcPct val="150000"/>
              </a:lnSpc>
              <a:spcBef>
                <a:spcPts val="1000"/>
              </a:spcBef>
              <a:spcAft>
                <a:spcPts val="0"/>
              </a:spcAft>
              <a:buClr>
                <a:schemeClr val="dk1"/>
              </a:buClr>
              <a:buSzPts val="2200"/>
              <a:buNone/>
            </a:pPr>
            <a:r>
              <a:rPr lang="en-IN" sz="2200">
                <a:latin typeface="Book Antiqua"/>
                <a:ea typeface="Book Antiqua"/>
                <a:cs typeface="Book Antiqua"/>
                <a:sym typeface="Book Antiqua"/>
              </a:rPr>
              <a:t>Payments made for </a:t>
            </a:r>
            <a:r>
              <a:rPr b="1" lang="en-IN" sz="2200">
                <a:latin typeface="Book Antiqua"/>
                <a:ea typeface="Book Antiqua"/>
                <a:cs typeface="Book Antiqua"/>
                <a:sym typeface="Book Antiqua"/>
              </a:rPr>
              <a:t>purchase of agricultural/ forest produce, animal husbandry/ dairy/ poultry produce, fish/ fish products, horticulture/ apiculture (beekeeping) </a:t>
            </a:r>
            <a:r>
              <a:rPr lang="en-IN" sz="2200">
                <a:latin typeface="Book Antiqua"/>
                <a:ea typeface="Book Antiqua"/>
                <a:cs typeface="Book Antiqua"/>
                <a:sym typeface="Book Antiqua"/>
              </a:rPr>
              <a:t>products to the cultivators of such produce is an exception u/r 6DD. No disallowance u/s 40A(3) can be made if the trader makes cash purchases of agricultural produce from the cultivator.</a:t>
            </a:r>
            <a:endParaRPr/>
          </a:p>
          <a:p>
            <a:pPr indent="0" lvl="0" marL="0"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a:p>
            <a:pPr indent="-279400" lvl="0" marL="728663"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544" name="Google Shape;544;p69"/>
          <p:cNvCxnSpPr/>
          <p:nvPr/>
        </p:nvCxnSpPr>
        <p:spPr>
          <a:xfrm>
            <a:off x="638629" y="741702"/>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45" name="Google Shape;545;p6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49" name="Shape 549"/>
        <p:cNvGrpSpPr/>
        <p:nvPr/>
      </p:nvGrpSpPr>
      <p:grpSpPr>
        <a:xfrm>
          <a:off x="0" y="0"/>
          <a:ext cx="0" cy="0"/>
          <a:chOff x="0" y="0"/>
          <a:chExt cx="0" cy="0"/>
        </a:xfrm>
      </p:grpSpPr>
      <p:sp>
        <p:nvSpPr>
          <p:cNvPr id="550" name="Google Shape;550;p70"/>
          <p:cNvSpPr txBox="1"/>
          <p:nvPr>
            <p:ph type="ctrTitle"/>
          </p:nvPr>
        </p:nvSpPr>
        <p:spPr>
          <a:xfrm>
            <a:off x="638629" y="113621"/>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a:t>
            </a:r>
            <a:endParaRPr b="1" sz="2900">
              <a:solidFill>
                <a:srgbClr val="C55A11"/>
              </a:solidFill>
              <a:latin typeface="Book Antiqua"/>
              <a:ea typeface="Book Antiqua"/>
              <a:cs typeface="Book Antiqua"/>
              <a:sym typeface="Book Antiqua"/>
            </a:endParaRPr>
          </a:p>
        </p:txBody>
      </p:sp>
      <p:sp>
        <p:nvSpPr>
          <p:cNvPr id="551" name="Google Shape;551;p70"/>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1950"/>
              <a:buFont typeface="Noto Sans Symbols"/>
              <a:buChar char="⮚"/>
            </a:pPr>
            <a:r>
              <a:rPr b="1" lang="en-IN" sz="1950">
                <a:latin typeface="Book Antiqua"/>
                <a:ea typeface="Book Antiqua"/>
                <a:cs typeface="Book Antiqua"/>
                <a:sym typeface="Book Antiqua"/>
              </a:rPr>
              <a:t>In respect of Capital Expenditure (Fixed Assets) - </a:t>
            </a:r>
            <a:r>
              <a:rPr b="1" lang="en-IN" sz="1950" u="sng">
                <a:latin typeface="Book Antiqua"/>
                <a:ea typeface="Book Antiqua"/>
                <a:cs typeface="Book Antiqua"/>
                <a:sym typeface="Book Antiqua"/>
              </a:rPr>
              <a:t>Finance Act, 2017</a:t>
            </a:r>
            <a:r>
              <a:rPr lang="en-IN" sz="1950">
                <a:latin typeface="Book Antiqua"/>
                <a:ea typeface="Book Antiqua"/>
                <a:cs typeface="Book Antiqua"/>
                <a:sym typeface="Book Antiqua"/>
              </a:rPr>
              <a:t> - Where an assessee incurs any expenditure for acquisition of any asset in respect which a payment or aggregate of payments made in cash to a person in a day, exceeds Rs 10,000, such expenditure shall be ignored for the purposes of determination of actual cost of such asset, which means </a:t>
            </a:r>
            <a:r>
              <a:rPr b="1" lang="en-IN" sz="1950">
                <a:latin typeface="Book Antiqua"/>
                <a:ea typeface="Book Antiqua"/>
                <a:cs typeface="Book Antiqua"/>
                <a:sym typeface="Book Antiqua"/>
              </a:rPr>
              <a:t>no depreciation benefit will be available on such amount</a:t>
            </a:r>
            <a:r>
              <a:rPr lang="en-IN" sz="1950">
                <a:latin typeface="Book Antiqua"/>
                <a:ea typeface="Book Antiqua"/>
                <a:cs typeface="Book Antiqua"/>
                <a:sym typeface="Book Antiqua"/>
              </a:rPr>
              <a:t>.</a:t>
            </a:r>
            <a:endParaRPr/>
          </a:p>
          <a:p>
            <a:pPr indent="-342900" lvl="0" marL="342900" rtl="0" algn="just">
              <a:lnSpc>
                <a:spcPct val="150000"/>
              </a:lnSpc>
              <a:spcBef>
                <a:spcPts val="1800"/>
              </a:spcBef>
              <a:spcAft>
                <a:spcPts val="0"/>
              </a:spcAft>
              <a:buClr>
                <a:schemeClr val="dk1"/>
              </a:buClr>
              <a:buSzPts val="1950"/>
              <a:buFont typeface="Noto Sans Symbols"/>
              <a:buChar char="⮚"/>
            </a:pPr>
            <a:r>
              <a:rPr b="1" lang="en-IN" sz="1950" u="sng">
                <a:latin typeface="Book Antiqua"/>
                <a:ea typeface="Book Antiqua"/>
                <a:cs typeface="Book Antiqua"/>
                <a:sym typeface="Book Antiqua"/>
              </a:rPr>
              <a:t>Applicability to Charitable Trusts - Finance Act, 2018</a:t>
            </a:r>
            <a:r>
              <a:rPr b="1" lang="en-IN" sz="1950">
                <a:latin typeface="Book Antiqua"/>
                <a:ea typeface="Book Antiqua"/>
                <a:cs typeface="Book Antiqua"/>
                <a:sym typeface="Book Antiqua"/>
              </a:rPr>
              <a:t> -  </a:t>
            </a:r>
            <a:r>
              <a:rPr lang="en-IN" sz="1950">
                <a:latin typeface="Book Antiqua"/>
                <a:ea typeface="Book Antiqua"/>
                <a:cs typeface="Book Antiqua"/>
                <a:sym typeface="Book Antiqua"/>
              </a:rPr>
              <a:t>The provisions of TDS disallowance under </a:t>
            </a:r>
            <a:r>
              <a:rPr b="1" lang="en-IN" sz="1950">
                <a:latin typeface="Book Antiqua"/>
                <a:ea typeface="Book Antiqua"/>
                <a:cs typeface="Book Antiqua"/>
                <a:sym typeface="Book Antiqua"/>
              </a:rPr>
              <a:t>section 40(a)(ia) and expense disallowance under section 40A(3) and 40A(3A)</a:t>
            </a:r>
            <a:r>
              <a:rPr lang="en-IN" sz="1950">
                <a:latin typeface="Book Antiqua"/>
                <a:ea typeface="Book Antiqua"/>
                <a:cs typeface="Book Antiqua"/>
                <a:sym typeface="Book Antiqua"/>
              </a:rPr>
              <a:t> shall be applicable while computing the application of income in case of Charitable and Religious trusts and institutions registered u/s 12A &amp; 12AA - Violation of these sections will not be allowed as application of fund – </a:t>
            </a:r>
            <a:r>
              <a:rPr b="1" lang="en-IN" sz="1950">
                <a:latin typeface="Book Antiqua"/>
                <a:ea typeface="Book Antiqua"/>
                <a:cs typeface="Book Antiqua"/>
                <a:sym typeface="Book Antiqua"/>
              </a:rPr>
              <a:t>W.e.f. 01.04.2019</a:t>
            </a:r>
            <a:endParaRPr b="1" sz="1950">
              <a:latin typeface="Book Antiqua"/>
              <a:ea typeface="Book Antiqua"/>
              <a:cs typeface="Book Antiqua"/>
              <a:sym typeface="Book Antiqua"/>
            </a:endParaRPr>
          </a:p>
          <a:p>
            <a:pPr indent="0" lvl="0" marL="357188" rtl="0" algn="just">
              <a:lnSpc>
                <a:spcPct val="150000"/>
              </a:lnSpc>
              <a:spcBef>
                <a:spcPts val="1000"/>
              </a:spcBef>
              <a:spcAft>
                <a:spcPts val="0"/>
              </a:spcAft>
              <a:buClr>
                <a:schemeClr val="dk1"/>
              </a:buClr>
              <a:buSzPts val="1950"/>
              <a:buNone/>
            </a:pPr>
            <a:r>
              <a:rPr lang="en-IN" sz="1950">
                <a:latin typeface="Book Antiqua"/>
                <a:ea typeface="Book Antiqua"/>
                <a:cs typeface="Book Antiqua"/>
                <a:sym typeface="Book Antiqua"/>
              </a:rPr>
              <a:t>New explanation to Section 11(1) inserted to imply that the above sections shall apply mutatis mutandis in determining the application of income u/s 11(1)(a)/(b).</a:t>
            </a:r>
            <a:endParaRPr sz="1950">
              <a:latin typeface="Book Antiqua"/>
              <a:ea typeface="Book Antiqua"/>
              <a:cs typeface="Book Antiqua"/>
              <a:sym typeface="Book Antiqua"/>
            </a:endParaRPr>
          </a:p>
          <a:p>
            <a:pPr indent="0" lvl="0" marL="0"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a:p>
            <a:pPr indent="-279400" lvl="0" marL="728663"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552" name="Google Shape;552;p70"/>
          <p:cNvCxnSpPr/>
          <p:nvPr/>
        </p:nvCxnSpPr>
        <p:spPr>
          <a:xfrm>
            <a:off x="638629" y="741702"/>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53" name="Google Shape;553;p7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7" name="Shape 557"/>
        <p:cNvGrpSpPr/>
        <p:nvPr/>
      </p:nvGrpSpPr>
      <p:grpSpPr>
        <a:xfrm>
          <a:off x="0" y="0"/>
          <a:ext cx="0" cy="0"/>
          <a:chOff x="0" y="0"/>
          <a:chExt cx="0" cy="0"/>
        </a:xfrm>
      </p:grpSpPr>
      <p:sp>
        <p:nvSpPr>
          <p:cNvPr id="558" name="Google Shape;558;p71"/>
          <p:cNvSpPr txBox="1"/>
          <p:nvPr>
            <p:ph type="ctrTitle"/>
          </p:nvPr>
        </p:nvSpPr>
        <p:spPr>
          <a:xfrm>
            <a:off x="638628" y="142195"/>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 - ISSUES</a:t>
            </a:r>
            <a:endParaRPr b="1" sz="2900">
              <a:solidFill>
                <a:srgbClr val="C55A11"/>
              </a:solidFill>
              <a:latin typeface="Book Antiqua"/>
              <a:ea typeface="Book Antiqua"/>
              <a:cs typeface="Book Antiqua"/>
              <a:sym typeface="Book Antiqua"/>
            </a:endParaRPr>
          </a:p>
        </p:txBody>
      </p:sp>
      <p:sp>
        <p:nvSpPr>
          <p:cNvPr id="559" name="Google Shape;559;p71"/>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542925" rtl="0" algn="just">
              <a:lnSpc>
                <a:spcPct val="150000"/>
              </a:lnSpc>
              <a:spcBef>
                <a:spcPts val="0"/>
              </a:spcBef>
              <a:spcAft>
                <a:spcPts val="0"/>
              </a:spcAft>
              <a:buClr>
                <a:schemeClr val="dk1"/>
              </a:buClr>
              <a:buSzPts val="2100"/>
              <a:buFont typeface="Noto Sans Symbols"/>
              <a:buChar char="⮚"/>
            </a:pPr>
            <a:r>
              <a:rPr b="1" lang="en-IN" sz="2100">
                <a:latin typeface="Book Antiqua"/>
                <a:ea typeface="Book Antiqua"/>
                <a:cs typeface="Book Antiqua"/>
                <a:sym typeface="Book Antiqua"/>
              </a:rPr>
              <a:t>Presumptive Taxation -  </a:t>
            </a:r>
            <a:r>
              <a:rPr lang="en-IN" sz="2100">
                <a:latin typeface="Book Antiqua"/>
                <a:ea typeface="Book Antiqua"/>
                <a:cs typeface="Book Antiqua"/>
                <a:sym typeface="Book Antiqua"/>
              </a:rPr>
              <a:t>No need to look into Section 40A(3) for presumptive taxation cases since the income is estimated and no deduction is allowed – </a:t>
            </a:r>
            <a:r>
              <a:rPr b="1" i="1" lang="en-IN" sz="2100">
                <a:latin typeface="Book Antiqua"/>
                <a:ea typeface="Book Antiqua"/>
                <a:cs typeface="Book Antiqua"/>
                <a:sym typeface="Book Antiqua"/>
              </a:rPr>
              <a:t>CIT vs. Banwari Lal Banshidhar, 229 ITR 229 (All)</a:t>
            </a:r>
            <a:endParaRPr b="1" i="1" sz="2100">
              <a:latin typeface="Book Antiqua"/>
              <a:ea typeface="Book Antiqua"/>
              <a:cs typeface="Book Antiqua"/>
              <a:sym typeface="Book Antiqua"/>
            </a:endParaRPr>
          </a:p>
          <a:p>
            <a:pPr indent="-457200" lvl="0" marL="542925"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Even in </a:t>
            </a:r>
            <a:r>
              <a:rPr b="1" lang="en-IN" sz="2100">
                <a:latin typeface="Book Antiqua"/>
                <a:ea typeface="Book Antiqua"/>
                <a:cs typeface="Book Antiqua"/>
                <a:sym typeface="Book Antiqua"/>
              </a:rPr>
              <a:t>Block Assessment</a:t>
            </a:r>
            <a:r>
              <a:rPr lang="en-IN" sz="2100">
                <a:latin typeface="Book Antiqua"/>
                <a:ea typeface="Book Antiqua"/>
                <a:cs typeface="Book Antiqua"/>
                <a:sym typeface="Book Antiqua"/>
              </a:rPr>
              <a:t>, it is necessary to apply provisions of Section 40A(3) – </a:t>
            </a:r>
            <a:r>
              <a:rPr b="1" i="1" lang="en-IN" sz="2100">
                <a:latin typeface="Book Antiqua"/>
                <a:ea typeface="Book Antiqua"/>
                <a:cs typeface="Book Antiqua"/>
                <a:sym typeface="Book Antiqua"/>
              </a:rPr>
              <a:t>CIT vs. Mohanlal Agarwal, 393 ITR 402 (Cal HC)</a:t>
            </a:r>
            <a:r>
              <a:rPr lang="en-IN" sz="2100">
                <a:latin typeface="Book Antiqua"/>
                <a:ea typeface="Book Antiqua"/>
                <a:cs typeface="Book Antiqua"/>
                <a:sym typeface="Book Antiqua"/>
              </a:rPr>
              <a:t> </a:t>
            </a:r>
            <a:endParaRPr/>
          </a:p>
          <a:p>
            <a:pPr indent="-457200" lvl="0" marL="542925" rtl="0" algn="just">
              <a:lnSpc>
                <a:spcPct val="15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Once net profit rate is applied to compute income, no scope for disallowance – </a:t>
            </a:r>
            <a:r>
              <a:rPr b="1" i="1" lang="en-IN" sz="2100">
                <a:latin typeface="Book Antiqua"/>
                <a:ea typeface="Book Antiqua"/>
                <a:cs typeface="Book Antiqua"/>
                <a:sym typeface="Book Antiqua"/>
              </a:rPr>
              <a:t>CIT vs. Hindustan Equipment Pvt. Ltd., 213 Taxman 61 (MP)</a:t>
            </a:r>
            <a:endParaRPr/>
          </a:p>
          <a:p>
            <a:pPr indent="-457200" lvl="0" marL="542925" rtl="0" algn="just">
              <a:lnSpc>
                <a:spcPct val="150000"/>
              </a:lnSpc>
              <a:spcBef>
                <a:spcPts val="1000"/>
              </a:spcBef>
              <a:spcAft>
                <a:spcPts val="0"/>
              </a:spcAft>
              <a:buClr>
                <a:schemeClr val="dk1"/>
              </a:buClr>
              <a:buSzPts val="2100"/>
              <a:buFont typeface="Noto Sans Symbols"/>
              <a:buChar char="⮚"/>
            </a:pPr>
            <a:r>
              <a:rPr b="1" lang="en-IN" sz="2100">
                <a:latin typeface="Book Antiqua"/>
                <a:ea typeface="Book Antiqua"/>
                <a:cs typeface="Book Antiqua"/>
                <a:sym typeface="Book Antiqua"/>
              </a:rPr>
              <a:t>Cash payment only in excess </a:t>
            </a:r>
            <a:r>
              <a:rPr lang="en-IN" sz="2100">
                <a:latin typeface="Book Antiqua"/>
                <a:ea typeface="Book Antiqua"/>
                <a:cs typeface="Book Antiqua"/>
                <a:sym typeface="Book Antiqua"/>
              </a:rPr>
              <a:t>of limit prescribed in Section 40A(3) needs to be disallowed and not the whole payment – </a:t>
            </a:r>
            <a:r>
              <a:rPr b="1" lang="en-IN" sz="2100">
                <a:latin typeface="Book Antiqua"/>
                <a:ea typeface="Book Antiqua"/>
                <a:cs typeface="Book Antiqua"/>
                <a:sym typeface="Book Antiqua"/>
              </a:rPr>
              <a:t>Shanker S Koliwad vs. ITO in ITA No. 273/Bang/2009 dated 07.08.2009 (Bang. Trib.) affirmed by the Karnataka High Court in ITA No.5040/2009 dated 06.01.2012.</a:t>
            </a:r>
            <a:endParaRPr/>
          </a:p>
          <a:p>
            <a:pPr indent="-317500" lvl="0" marL="542925"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8663"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a:p>
            <a:pPr indent="-279400" lvl="0" marL="728663"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a:p>
            <a:pPr indent="0" lvl="0" marL="271463" rtl="0" algn="ctr">
              <a:lnSpc>
                <a:spcPct val="90000"/>
              </a:lnSpc>
              <a:spcBef>
                <a:spcPts val="1000"/>
              </a:spcBef>
              <a:spcAft>
                <a:spcPts val="0"/>
              </a:spcAft>
              <a:buClr>
                <a:schemeClr val="dk1"/>
              </a:buClr>
              <a:buSzPts val="2800"/>
              <a:buNone/>
            </a:pPr>
            <a:r>
              <a:rPr b="1" lang="en-IN" sz="2800"/>
              <a:t> </a:t>
            </a:r>
            <a:endParaRPr sz="2800"/>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560" name="Google Shape;560;p71"/>
          <p:cNvCxnSpPr/>
          <p:nvPr/>
        </p:nvCxnSpPr>
        <p:spPr>
          <a:xfrm>
            <a:off x="638628" y="770503"/>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61" name="Google Shape;561;p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6" name="Shape 126"/>
        <p:cNvGrpSpPr/>
        <p:nvPr/>
      </p:nvGrpSpPr>
      <p:grpSpPr>
        <a:xfrm>
          <a:off x="0" y="0"/>
          <a:ext cx="0" cy="0"/>
          <a:chOff x="0" y="0"/>
          <a:chExt cx="0" cy="0"/>
        </a:xfrm>
      </p:grpSpPr>
      <p:sp>
        <p:nvSpPr>
          <p:cNvPr id="127" name="Google Shape;127;p18"/>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Business Expenditure - Meaning</a:t>
            </a:r>
            <a:endParaRPr b="1" sz="2800">
              <a:solidFill>
                <a:srgbClr val="C55A11"/>
              </a:solidFill>
              <a:latin typeface="Book Antiqua"/>
              <a:ea typeface="Book Antiqua"/>
              <a:cs typeface="Book Antiqua"/>
              <a:sym typeface="Book Antiqua"/>
            </a:endParaRPr>
          </a:p>
        </p:txBody>
      </p:sp>
      <p:sp>
        <p:nvSpPr>
          <p:cNvPr id="128" name="Google Shape;128;p18"/>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50000"/>
              </a:lnSpc>
              <a:spcBef>
                <a:spcPts val="0"/>
              </a:spcBef>
              <a:spcAft>
                <a:spcPts val="0"/>
              </a:spcAft>
              <a:buClr>
                <a:schemeClr val="dk1"/>
              </a:buClr>
              <a:buSzPts val="2100"/>
              <a:buNone/>
            </a:pPr>
            <a:r>
              <a:t/>
            </a:r>
            <a:endParaRPr b="1" i="1" sz="2100">
              <a:solidFill>
                <a:srgbClr val="000000"/>
              </a:solidFill>
              <a:latin typeface="Book Antiqua"/>
              <a:ea typeface="Book Antiqua"/>
              <a:cs typeface="Book Antiqua"/>
              <a:sym typeface="Book Antiqua"/>
            </a:endParaRPr>
          </a:p>
          <a:p>
            <a:pPr indent="0" lvl="0" marL="0" rtl="0" algn="just">
              <a:lnSpc>
                <a:spcPct val="114000"/>
              </a:lnSpc>
              <a:spcBef>
                <a:spcPts val="1200"/>
              </a:spcBef>
              <a:spcAft>
                <a:spcPts val="0"/>
              </a:spcAft>
              <a:buClr>
                <a:schemeClr val="dk1"/>
              </a:buClr>
              <a:buSzPts val="2500"/>
              <a:buNone/>
            </a:pPr>
            <a:r>
              <a:rPr lang="en-IN" sz="2500">
                <a:latin typeface="Book Antiqua"/>
                <a:ea typeface="Book Antiqua"/>
                <a:cs typeface="Book Antiqua"/>
                <a:sym typeface="Book Antiqua"/>
              </a:rPr>
              <a:t>The word </a:t>
            </a:r>
            <a:r>
              <a:rPr b="1" lang="en-IN" sz="2500">
                <a:latin typeface="Book Antiqua"/>
                <a:ea typeface="Book Antiqua"/>
                <a:cs typeface="Book Antiqua"/>
                <a:sym typeface="Book Antiqua"/>
              </a:rPr>
              <a:t>“expenditure” </a:t>
            </a:r>
            <a:r>
              <a:rPr lang="en-IN" sz="2500">
                <a:latin typeface="Book Antiqua"/>
                <a:ea typeface="Book Antiqua"/>
                <a:cs typeface="Book Antiqua"/>
                <a:sym typeface="Book Antiqua"/>
              </a:rPr>
              <a:t>has not been defined in the Act.</a:t>
            </a:r>
            <a:endParaRPr/>
          </a:p>
          <a:p>
            <a:pPr indent="-457200" lvl="0" marL="898525" rtl="0" algn="just">
              <a:lnSpc>
                <a:spcPct val="114000"/>
              </a:lnSpc>
              <a:spcBef>
                <a:spcPts val="2400"/>
              </a:spcBef>
              <a:spcAft>
                <a:spcPts val="0"/>
              </a:spcAft>
              <a:buClr>
                <a:schemeClr val="dk1"/>
              </a:buClr>
              <a:buSzPts val="2500"/>
              <a:buFont typeface="Noto Sans Symbols"/>
              <a:buChar char="⮚"/>
            </a:pPr>
            <a:r>
              <a:rPr lang="en-IN" sz="2500">
                <a:latin typeface="Book Antiqua"/>
                <a:ea typeface="Book Antiqua"/>
                <a:cs typeface="Book Antiqua"/>
                <a:sym typeface="Book Antiqua"/>
              </a:rPr>
              <a:t>It is the word of wide import. Expenditure is 'what is paid out or away' and is something, which is gone irretrievably </a:t>
            </a:r>
            <a:endParaRPr sz="2500">
              <a:latin typeface="Book Antiqua"/>
              <a:ea typeface="Book Antiqua"/>
              <a:cs typeface="Book Antiqua"/>
              <a:sym typeface="Book Antiqua"/>
            </a:endParaRPr>
          </a:p>
          <a:p>
            <a:pPr indent="0" lvl="0" marL="1257300" rtl="0" algn="just">
              <a:lnSpc>
                <a:spcPct val="114000"/>
              </a:lnSpc>
              <a:spcBef>
                <a:spcPts val="2400"/>
              </a:spcBef>
              <a:spcAft>
                <a:spcPts val="0"/>
              </a:spcAft>
              <a:buClr>
                <a:schemeClr val="dk1"/>
              </a:buClr>
              <a:buSzPts val="2500"/>
              <a:buNone/>
            </a:pPr>
            <a:r>
              <a:rPr b="1" i="1" lang="en-IN" sz="2500">
                <a:latin typeface="Book Antiqua"/>
                <a:ea typeface="Book Antiqua"/>
                <a:cs typeface="Book Antiqua"/>
                <a:sym typeface="Book Antiqua"/>
              </a:rPr>
              <a:t>- Indian Molasses Co. (P) Ltd. v. CIT, 37 ITR 66 (SC)</a:t>
            </a:r>
            <a:endParaRPr b="1" i="1" sz="2500">
              <a:latin typeface="Book Antiqua"/>
              <a:ea typeface="Book Antiqua"/>
              <a:cs typeface="Book Antiqua"/>
              <a:sym typeface="Book Antiqua"/>
            </a:endParaRPr>
          </a:p>
          <a:p>
            <a:pPr indent="-457200" lvl="0" marL="898525" rtl="0" algn="just">
              <a:lnSpc>
                <a:spcPct val="114000"/>
              </a:lnSpc>
              <a:spcBef>
                <a:spcPts val="2400"/>
              </a:spcBef>
              <a:spcAft>
                <a:spcPts val="0"/>
              </a:spcAft>
              <a:buClr>
                <a:schemeClr val="dk1"/>
              </a:buClr>
              <a:buSzPts val="2500"/>
              <a:buFont typeface="Noto Sans Symbols"/>
              <a:buChar char="⮚"/>
            </a:pPr>
            <a:r>
              <a:rPr lang="en-IN" sz="2500">
                <a:latin typeface="Book Antiqua"/>
                <a:ea typeface="Book Antiqua"/>
                <a:cs typeface="Book Antiqua"/>
                <a:sym typeface="Book Antiqua"/>
              </a:rPr>
              <a:t>Expenditure includes advance payment, </a:t>
            </a:r>
            <a:r>
              <a:rPr b="1" i="1" lang="en-IN" sz="2500">
                <a:latin typeface="Book Antiqua"/>
                <a:ea typeface="Book Antiqua"/>
                <a:cs typeface="Book Antiqua"/>
                <a:sym typeface="Book Antiqua"/>
              </a:rPr>
              <a:t>Kejriwal Iron Stores vs. CIT 169 ITR 12 (Rajasthan)</a:t>
            </a:r>
            <a:endParaRPr/>
          </a:p>
          <a:p>
            <a:pPr indent="-457200" lvl="0" marL="898525" rtl="0" algn="just">
              <a:lnSpc>
                <a:spcPct val="114000"/>
              </a:lnSpc>
              <a:spcBef>
                <a:spcPts val="2400"/>
              </a:spcBef>
              <a:spcAft>
                <a:spcPts val="0"/>
              </a:spcAft>
              <a:buClr>
                <a:schemeClr val="dk1"/>
              </a:buClr>
              <a:buSzPts val="2500"/>
              <a:buFont typeface="Noto Sans Symbols"/>
              <a:buChar char="⮚"/>
            </a:pPr>
            <a:r>
              <a:rPr lang="en-IN" sz="2500">
                <a:latin typeface="Book Antiqua"/>
                <a:ea typeface="Book Antiqua"/>
                <a:cs typeface="Book Antiqua"/>
                <a:sym typeface="Book Antiqua"/>
              </a:rPr>
              <a:t>It must be noted that the allowances and deductions are not exhaustively listed.</a:t>
            </a:r>
            <a:endParaRPr/>
          </a:p>
          <a:p>
            <a:pPr indent="-139700" lvl="0" marL="342900" rtl="0" algn="just">
              <a:lnSpc>
                <a:spcPct val="100000"/>
              </a:lnSpc>
              <a:spcBef>
                <a:spcPts val="2200"/>
              </a:spcBef>
              <a:spcAft>
                <a:spcPts val="0"/>
              </a:spcAft>
              <a:buClr>
                <a:schemeClr val="dk1"/>
              </a:buClr>
              <a:buSzPts val="3200"/>
              <a:buFont typeface="Noto Sans Symbols"/>
              <a:buNone/>
            </a:pPr>
            <a:r>
              <a:t/>
            </a:r>
            <a:endParaRPr sz="3200">
              <a:latin typeface="Times New Roman"/>
              <a:ea typeface="Times New Roman"/>
              <a:cs typeface="Times New Roman"/>
              <a:sym typeface="Times New Roman"/>
            </a:endParaRPr>
          </a:p>
        </p:txBody>
      </p:sp>
      <p:cxnSp>
        <p:nvCxnSpPr>
          <p:cNvPr id="129" name="Google Shape;129;p18"/>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30" name="Google Shape;13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65" name="Shape 565"/>
        <p:cNvGrpSpPr/>
        <p:nvPr/>
      </p:nvGrpSpPr>
      <p:grpSpPr>
        <a:xfrm>
          <a:off x="0" y="0"/>
          <a:ext cx="0" cy="0"/>
          <a:chOff x="0" y="0"/>
          <a:chExt cx="0" cy="0"/>
        </a:xfrm>
      </p:grpSpPr>
      <p:sp>
        <p:nvSpPr>
          <p:cNvPr id="566" name="Google Shape;566;p72"/>
          <p:cNvSpPr txBox="1"/>
          <p:nvPr>
            <p:ph type="ctrTitle"/>
          </p:nvPr>
        </p:nvSpPr>
        <p:spPr>
          <a:xfrm>
            <a:off x="638628" y="0"/>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a:t>
            </a:r>
            <a:endParaRPr b="1" sz="2900">
              <a:solidFill>
                <a:srgbClr val="C55A11"/>
              </a:solidFill>
              <a:latin typeface="Book Antiqua"/>
              <a:ea typeface="Book Antiqua"/>
              <a:cs typeface="Book Antiqua"/>
              <a:sym typeface="Book Antiqua"/>
            </a:endParaRPr>
          </a:p>
        </p:txBody>
      </p:sp>
      <p:sp>
        <p:nvSpPr>
          <p:cNvPr id="567" name="Google Shape;567;p72"/>
          <p:cNvSpPr txBox="1"/>
          <p:nvPr>
            <p:ph idx="1" type="subTitle"/>
          </p:nvPr>
        </p:nvSpPr>
        <p:spPr>
          <a:xfrm>
            <a:off x="638627"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14000"/>
              </a:lnSpc>
              <a:spcBef>
                <a:spcPts val="0"/>
              </a:spcBef>
              <a:spcAft>
                <a:spcPts val="0"/>
              </a:spcAft>
              <a:buClr>
                <a:schemeClr val="dk1"/>
              </a:buClr>
              <a:buSzPts val="2400"/>
              <a:buFont typeface="Noto Sans Symbols"/>
              <a:buChar char="⮚"/>
            </a:pPr>
            <a:r>
              <a:rPr b="1" lang="en-IN">
                <a:latin typeface="Book Antiqua"/>
                <a:ea typeface="Book Antiqua"/>
                <a:cs typeface="Book Antiqua"/>
                <a:sym typeface="Book Antiqua"/>
              </a:rPr>
              <a:t>Partly in cash &amp; Partly in cheque </a:t>
            </a:r>
            <a:r>
              <a:rPr lang="en-IN">
                <a:latin typeface="Book Antiqua"/>
                <a:ea typeface="Book Antiqua"/>
                <a:cs typeface="Book Antiqua"/>
                <a:sym typeface="Book Antiqua"/>
              </a:rPr>
              <a:t>– Section applies only to the cash portion of the payment – </a:t>
            </a:r>
            <a:r>
              <a:rPr b="1" lang="en-IN">
                <a:latin typeface="Book Antiqua"/>
                <a:ea typeface="Book Antiqua"/>
                <a:cs typeface="Book Antiqua"/>
                <a:sym typeface="Book Antiqua"/>
              </a:rPr>
              <a:t>H A Nek Mohammed &amp; Sons vs. CIT, 135 ITR 501 (All. HC)</a:t>
            </a:r>
            <a:endParaRPr/>
          </a:p>
          <a:p>
            <a:pPr indent="0" lvl="0" marL="0" rtl="0" algn="just">
              <a:lnSpc>
                <a:spcPct val="50000"/>
              </a:lnSpc>
              <a:spcBef>
                <a:spcPts val="1000"/>
              </a:spcBef>
              <a:spcAft>
                <a:spcPts val="0"/>
              </a:spcAft>
              <a:buClr>
                <a:schemeClr val="dk1"/>
              </a:buClr>
              <a:buSzPts val="2400"/>
              <a:buNone/>
            </a:pPr>
            <a:r>
              <a:t/>
            </a:r>
            <a:endParaRPr>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400"/>
              <a:buFont typeface="Noto Sans Symbols"/>
              <a:buChar char="⮚"/>
            </a:pPr>
            <a:r>
              <a:rPr lang="en-IN">
                <a:latin typeface="Book Antiqua"/>
                <a:ea typeface="Book Antiqua"/>
                <a:cs typeface="Book Antiqua"/>
                <a:sym typeface="Book Antiqua"/>
              </a:rPr>
              <a:t>Payments made in cash to </a:t>
            </a:r>
            <a:r>
              <a:rPr b="1" lang="en-IN">
                <a:latin typeface="Book Antiqua"/>
                <a:ea typeface="Book Antiqua"/>
                <a:cs typeface="Book Antiqua"/>
                <a:sym typeface="Book Antiqua"/>
              </a:rPr>
              <a:t>Railways/ Airport Authority of India</a:t>
            </a:r>
            <a:r>
              <a:rPr lang="en-IN">
                <a:latin typeface="Book Antiqua"/>
                <a:ea typeface="Book Antiqua"/>
                <a:cs typeface="Book Antiqua"/>
                <a:sym typeface="Book Antiqua"/>
              </a:rPr>
              <a:t> is not disallowable u/s 40A(3) – </a:t>
            </a:r>
            <a:r>
              <a:rPr b="1" i="1" lang="en-IN">
                <a:latin typeface="Book Antiqua"/>
                <a:ea typeface="Book Antiqua"/>
                <a:cs typeface="Book Antiqua"/>
                <a:sym typeface="Book Antiqua"/>
              </a:rPr>
              <a:t>CIT vs. Devendrappa M Kalal, 219 Taxman 122 (Kar) </a:t>
            </a:r>
            <a:r>
              <a:rPr lang="en-IN">
                <a:latin typeface="Book Antiqua"/>
                <a:ea typeface="Book Antiqua"/>
                <a:cs typeface="Book Antiqua"/>
                <a:sym typeface="Book Antiqua"/>
              </a:rPr>
              <a:t>&amp; </a:t>
            </a:r>
            <a:r>
              <a:rPr b="1" i="1" lang="en-IN">
                <a:latin typeface="Book Antiqua"/>
                <a:ea typeface="Book Antiqua"/>
                <a:cs typeface="Book Antiqua"/>
                <a:sym typeface="Book Antiqua"/>
              </a:rPr>
              <a:t>CIT vs. SRC Aviation Pvt. Ltd., 218 Taxman 62 (Mag.)(Del)</a:t>
            </a:r>
            <a:endParaRPr/>
          </a:p>
          <a:p>
            <a:pPr indent="0" lvl="0" marL="0" rtl="0" algn="just">
              <a:lnSpc>
                <a:spcPct val="50000"/>
              </a:lnSpc>
              <a:spcBef>
                <a:spcPts val="1000"/>
              </a:spcBef>
              <a:spcAft>
                <a:spcPts val="0"/>
              </a:spcAft>
              <a:buClr>
                <a:schemeClr val="dk1"/>
              </a:buClr>
              <a:buSzPts val="2400"/>
              <a:buNone/>
            </a:pPr>
            <a:r>
              <a:t/>
            </a:r>
            <a:endParaRPr>
              <a:latin typeface="Book Antiqua"/>
              <a:ea typeface="Book Antiqua"/>
              <a:cs typeface="Book Antiqua"/>
              <a:sym typeface="Book Antiqua"/>
            </a:endParaRPr>
          </a:p>
          <a:p>
            <a:pPr indent="-457200" lvl="0" marL="457200" rtl="0" algn="just">
              <a:lnSpc>
                <a:spcPct val="114000"/>
              </a:lnSpc>
              <a:spcBef>
                <a:spcPts val="1000"/>
              </a:spcBef>
              <a:spcAft>
                <a:spcPts val="0"/>
              </a:spcAft>
              <a:buClr>
                <a:schemeClr val="dk1"/>
              </a:buClr>
              <a:buSzPts val="2400"/>
              <a:buFont typeface="Noto Sans Symbols"/>
              <a:buChar char="⮚"/>
            </a:pPr>
            <a:r>
              <a:rPr lang="en-IN">
                <a:latin typeface="Book Antiqua"/>
                <a:ea typeface="Book Antiqua"/>
                <a:cs typeface="Book Antiqua"/>
                <a:sym typeface="Book Antiqua"/>
              </a:rPr>
              <a:t>Octroi duty paid by assessee to Municipal Corporation on goods transported within Municipal limits did not come under the provisions of Section 40A(3), r.w.r. 6DD(b) – </a:t>
            </a:r>
            <a:r>
              <a:rPr b="1" i="1" lang="en-IN">
                <a:latin typeface="Book Antiqua"/>
                <a:ea typeface="Book Antiqua"/>
                <a:cs typeface="Book Antiqua"/>
                <a:sym typeface="Book Antiqua"/>
              </a:rPr>
              <a:t>CIT vs. Arvind Mills Ltd., 228 Taxman 358 (Mag.)(Guj.)</a:t>
            </a:r>
            <a:endParaRPr/>
          </a:p>
          <a:p>
            <a:pPr indent="0" lvl="0" marL="0" rtl="0" algn="just">
              <a:lnSpc>
                <a:spcPct val="50000"/>
              </a:lnSpc>
              <a:spcBef>
                <a:spcPts val="1000"/>
              </a:spcBef>
              <a:spcAft>
                <a:spcPts val="0"/>
              </a:spcAft>
              <a:buClr>
                <a:schemeClr val="dk1"/>
              </a:buClr>
              <a:buSzPts val="2100"/>
              <a:buNone/>
            </a:pPr>
            <a:r>
              <a:t/>
            </a:r>
            <a:endParaRPr b="1" i="1" sz="2100">
              <a:latin typeface="Book Antiqua"/>
              <a:ea typeface="Book Antiqua"/>
              <a:cs typeface="Book Antiqua"/>
              <a:sym typeface="Book Antiqua"/>
            </a:endParaRPr>
          </a:p>
          <a:p>
            <a:pPr indent="-317500" lvl="0" marL="457200"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568" name="Google Shape;568;p72"/>
          <p:cNvCxnSpPr/>
          <p:nvPr/>
        </p:nvCxnSpPr>
        <p:spPr>
          <a:xfrm flipH="1" rot="10800000">
            <a:off x="638628" y="616857"/>
            <a:ext cx="10715172" cy="7935"/>
          </a:xfrm>
          <a:prstGeom prst="straightConnector1">
            <a:avLst/>
          </a:prstGeom>
          <a:noFill/>
          <a:ln cap="flat" cmpd="sng" w="19050">
            <a:solidFill>
              <a:schemeClr val="accent5"/>
            </a:solidFill>
            <a:prstDash val="solid"/>
            <a:miter lim="800000"/>
            <a:headEnd len="sm" w="sm" type="none"/>
            <a:tailEnd len="sm" w="sm" type="none"/>
          </a:ln>
        </p:spPr>
      </p:cxnSp>
      <p:sp>
        <p:nvSpPr>
          <p:cNvPr id="569" name="Google Shape;569;p7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73" name="Shape 573"/>
        <p:cNvGrpSpPr/>
        <p:nvPr/>
      </p:nvGrpSpPr>
      <p:grpSpPr>
        <a:xfrm>
          <a:off x="0" y="0"/>
          <a:ext cx="0" cy="0"/>
          <a:chOff x="0" y="0"/>
          <a:chExt cx="0" cy="0"/>
        </a:xfrm>
      </p:grpSpPr>
      <p:sp>
        <p:nvSpPr>
          <p:cNvPr id="574" name="Google Shape;574;p73"/>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40A(3)&amp; 40A(3A) – Cash expenses not deductible</a:t>
            </a:r>
            <a:endParaRPr b="1" sz="2900">
              <a:solidFill>
                <a:srgbClr val="C55A11"/>
              </a:solidFill>
              <a:latin typeface="Book Antiqua"/>
              <a:ea typeface="Book Antiqua"/>
              <a:cs typeface="Book Antiqua"/>
              <a:sym typeface="Book Antiqua"/>
            </a:endParaRPr>
          </a:p>
        </p:txBody>
      </p:sp>
      <p:sp>
        <p:nvSpPr>
          <p:cNvPr id="575" name="Google Shape;575;p73"/>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rgbClr val="000000"/>
              </a:buClr>
              <a:buSzPts val="2200"/>
              <a:buFont typeface="Noto Sans Symbols"/>
              <a:buChar char="⮚"/>
            </a:pPr>
            <a:r>
              <a:rPr lang="en-IN" sz="2200">
                <a:solidFill>
                  <a:srgbClr val="000000"/>
                </a:solidFill>
                <a:latin typeface="Book Antiqua"/>
                <a:ea typeface="Book Antiqua"/>
                <a:cs typeface="Book Antiqua"/>
                <a:sym typeface="Book Antiqua"/>
              </a:rPr>
              <a:t>The </a:t>
            </a:r>
            <a:r>
              <a:rPr b="1" lang="en-IN" sz="2200">
                <a:solidFill>
                  <a:srgbClr val="000000"/>
                </a:solidFill>
                <a:latin typeface="Book Antiqua"/>
                <a:ea typeface="Book Antiqua"/>
                <a:cs typeface="Book Antiqua"/>
                <a:sym typeface="Book Antiqua"/>
              </a:rPr>
              <a:t>object of provisions of Section 40A is to curb flow of black money and not to put an impediment over the trade and business.</a:t>
            </a:r>
            <a:r>
              <a:rPr lang="en-IN" sz="2200">
                <a:solidFill>
                  <a:srgbClr val="000000"/>
                </a:solidFill>
                <a:latin typeface="Book Antiqua"/>
                <a:ea typeface="Book Antiqua"/>
                <a:cs typeface="Book Antiqua"/>
                <a:sym typeface="Book Antiqua"/>
              </a:rPr>
              <a:t> The assessee did not have any bank account at the place where purchases were made. The actual amount for which purchases were to be made, were to be known only at the time of actual purchase. </a:t>
            </a:r>
            <a:r>
              <a:rPr b="1" lang="en-IN" sz="2200">
                <a:solidFill>
                  <a:srgbClr val="000000"/>
                </a:solidFill>
                <a:latin typeface="Book Antiqua"/>
                <a:ea typeface="Book Antiqua"/>
                <a:cs typeface="Book Antiqua"/>
                <a:sym typeface="Book Antiqua"/>
              </a:rPr>
              <a:t>It was not possible to make bank drafts to make the purchase and the identity of the payee has been successfully established </a:t>
            </a:r>
            <a:r>
              <a:rPr lang="en-IN" sz="2200">
                <a:solidFill>
                  <a:srgbClr val="000000"/>
                </a:solidFill>
                <a:latin typeface="Book Antiqua"/>
                <a:ea typeface="Book Antiqua"/>
                <a:cs typeface="Book Antiqua"/>
                <a:sym typeface="Book Antiqua"/>
              </a:rPr>
              <a:t>– Hence, cash payment made for the purchase cannot be disallowed.</a:t>
            </a:r>
            <a:endParaRPr/>
          </a:p>
          <a:p>
            <a:pPr indent="0" lvl="0" marL="0" rtl="0" algn="just">
              <a:lnSpc>
                <a:spcPct val="50000"/>
              </a:lnSpc>
              <a:spcBef>
                <a:spcPts val="1000"/>
              </a:spcBef>
              <a:spcAft>
                <a:spcPts val="0"/>
              </a:spcAft>
              <a:buClr>
                <a:schemeClr val="dk1"/>
              </a:buClr>
              <a:buSzPts val="2200"/>
              <a:buNone/>
            </a:pPr>
            <a:r>
              <a:t/>
            </a:r>
            <a:endParaRPr sz="2200">
              <a:solidFill>
                <a:srgbClr val="000000"/>
              </a:solidFill>
              <a:latin typeface="Book Antiqua"/>
              <a:ea typeface="Book Antiqua"/>
              <a:cs typeface="Book Antiqua"/>
              <a:sym typeface="Book Antiqua"/>
            </a:endParaRPr>
          </a:p>
          <a:p>
            <a:pPr indent="-271463" lvl="0" marL="714375" rtl="0" algn="just">
              <a:lnSpc>
                <a:spcPct val="90000"/>
              </a:lnSpc>
              <a:spcBef>
                <a:spcPts val="1000"/>
              </a:spcBef>
              <a:spcAft>
                <a:spcPts val="0"/>
              </a:spcAft>
              <a:buClr>
                <a:schemeClr val="dk1"/>
              </a:buClr>
              <a:buSzPts val="2200"/>
              <a:buFont typeface="Noto Sans Symbols"/>
              <a:buChar char="▪"/>
            </a:pPr>
            <a:r>
              <a:rPr b="1" i="1" lang="en-IN" sz="2200">
                <a:latin typeface="Book Antiqua"/>
                <a:ea typeface="Book Antiqua"/>
                <a:cs typeface="Book Antiqua"/>
                <a:sym typeface="Book Antiqua"/>
              </a:rPr>
              <a:t>CIT vs. Brij Mohan Singh &amp; Co, 209 ITR 753 (P&amp;H)</a:t>
            </a:r>
            <a:endParaRPr sz="2200">
              <a:latin typeface="Book Antiqua"/>
              <a:ea typeface="Book Antiqua"/>
              <a:cs typeface="Book Antiqua"/>
              <a:sym typeface="Book Antiqua"/>
            </a:endParaRPr>
          </a:p>
          <a:p>
            <a:pPr indent="-271463" lvl="0" marL="714375" rtl="0" algn="just">
              <a:lnSpc>
                <a:spcPct val="90000"/>
              </a:lnSpc>
              <a:spcBef>
                <a:spcPts val="1000"/>
              </a:spcBef>
              <a:spcAft>
                <a:spcPts val="0"/>
              </a:spcAft>
              <a:buClr>
                <a:schemeClr val="dk1"/>
              </a:buClr>
              <a:buSzPts val="2200"/>
              <a:buFont typeface="Noto Sans Symbols"/>
              <a:buChar char="▪"/>
            </a:pPr>
            <a:r>
              <a:rPr b="1" i="1" lang="en-IN" sz="2200">
                <a:latin typeface="Book Antiqua"/>
                <a:ea typeface="Book Antiqua"/>
                <a:cs typeface="Book Antiqua"/>
                <a:sym typeface="Book Antiqua"/>
              </a:rPr>
              <a:t>CIT vs. Chrome Leather Co. Pvt. Ltd., 235 ITR 708 (Mad.)</a:t>
            </a:r>
            <a:endParaRPr sz="22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576" name="Google Shape;576;p73"/>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77" name="Google Shape;577;p7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1" name="Shape 581"/>
        <p:cNvGrpSpPr/>
        <p:nvPr/>
      </p:nvGrpSpPr>
      <p:grpSpPr>
        <a:xfrm>
          <a:off x="0" y="0"/>
          <a:ext cx="0" cy="0"/>
          <a:chOff x="0" y="0"/>
          <a:chExt cx="0" cy="0"/>
        </a:xfrm>
      </p:grpSpPr>
      <p:sp>
        <p:nvSpPr>
          <p:cNvPr id="582" name="Google Shape;582;p74"/>
          <p:cNvSpPr txBox="1"/>
          <p:nvPr>
            <p:ph type="ctrTitle"/>
          </p:nvPr>
        </p:nvSpPr>
        <p:spPr>
          <a:xfrm>
            <a:off x="638629" y="58907"/>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41 – Profit chargeable to tax</a:t>
            </a:r>
            <a:endParaRPr b="1" sz="2900">
              <a:solidFill>
                <a:srgbClr val="C55A11"/>
              </a:solidFill>
              <a:latin typeface="Book Antiqua"/>
              <a:ea typeface="Book Antiqua"/>
              <a:cs typeface="Book Antiqua"/>
              <a:sym typeface="Book Antiqua"/>
            </a:endParaRPr>
          </a:p>
        </p:txBody>
      </p:sp>
      <p:sp>
        <p:nvSpPr>
          <p:cNvPr id="583" name="Google Shape;583;p74"/>
          <p:cNvSpPr txBox="1"/>
          <p:nvPr>
            <p:ph idx="1" type="subTitle"/>
          </p:nvPr>
        </p:nvSpPr>
        <p:spPr>
          <a:xfrm>
            <a:off x="638629" y="682851"/>
            <a:ext cx="11016343" cy="6038624"/>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2100"/>
              <a:buNone/>
            </a:pPr>
            <a:r>
              <a:rPr lang="en-IN" sz="2100">
                <a:latin typeface="Book Antiqua"/>
                <a:ea typeface="Book Antiqua"/>
                <a:cs typeface="Book Antiqua"/>
                <a:sym typeface="Book Antiqua"/>
              </a:rPr>
              <a:t>This section brings into its ambit benefit in cash or in kind obtained by a person by remission or cessation of liability. The only condition is that the person must have obtained a deduction or allowance in his computation of income for the said liability in any previous years</a:t>
            </a:r>
            <a:endParaRPr/>
          </a:p>
          <a:p>
            <a:pPr indent="0" lvl="0" marL="0" rtl="0" algn="just">
              <a:lnSpc>
                <a:spcPct val="100000"/>
              </a:lnSpc>
              <a:spcBef>
                <a:spcPts val="1000"/>
              </a:spcBef>
              <a:spcAft>
                <a:spcPts val="0"/>
              </a:spcAft>
              <a:buClr>
                <a:schemeClr val="dk1"/>
              </a:buClr>
              <a:buSzPts val="2100"/>
              <a:buNone/>
            </a:pPr>
            <a:r>
              <a:rPr b="1" lang="en-IN" sz="2100">
                <a:latin typeface="Book Antiqua"/>
                <a:ea typeface="Book Antiqua"/>
                <a:cs typeface="Book Antiqua"/>
                <a:sym typeface="Book Antiqua"/>
              </a:rPr>
              <a:t>Conditions</a:t>
            </a:r>
            <a:endParaRPr sz="2100">
              <a:latin typeface="Book Antiqua"/>
              <a:ea typeface="Book Antiqua"/>
              <a:cs typeface="Book Antiqua"/>
              <a:sym typeface="Book Antiqua"/>
            </a:endParaRPr>
          </a:p>
          <a:p>
            <a:pPr indent="-571500" lvl="0" marL="571500" rtl="0" algn="just">
              <a:lnSpc>
                <a:spcPct val="100000"/>
              </a:lnSpc>
              <a:spcBef>
                <a:spcPts val="1000"/>
              </a:spcBef>
              <a:spcAft>
                <a:spcPts val="0"/>
              </a:spcAft>
              <a:buClr>
                <a:schemeClr val="dk1"/>
              </a:buClr>
              <a:buSzPts val="2100"/>
              <a:buFont typeface="Calibri"/>
              <a:buAutoNum type="romanLcPeriod"/>
            </a:pPr>
            <a:r>
              <a:rPr lang="en-IN" sz="2100">
                <a:latin typeface="Book Antiqua"/>
                <a:ea typeface="Book Antiqua"/>
                <a:cs typeface="Book Antiqua"/>
                <a:sym typeface="Book Antiqua"/>
              </a:rPr>
              <a:t>There has to be a remission or cessation of a liability or</a:t>
            </a:r>
            <a:endParaRPr/>
          </a:p>
          <a:p>
            <a:pPr indent="-571500" lvl="0" marL="571500" rtl="0" algn="just">
              <a:lnSpc>
                <a:spcPct val="100000"/>
              </a:lnSpc>
              <a:spcBef>
                <a:spcPts val="1000"/>
              </a:spcBef>
              <a:spcAft>
                <a:spcPts val="0"/>
              </a:spcAft>
              <a:buClr>
                <a:schemeClr val="dk1"/>
              </a:buClr>
              <a:buSzPts val="2100"/>
              <a:buFont typeface="Calibri"/>
              <a:buAutoNum type="romanLcPeriod"/>
            </a:pPr>
            <a:r>
              <a:rPr lang="en-IN" sz="2100">
                <a:latin typeface="Book Antiqua"/>
                <a:ea typeface="Book Antiqua"/>
                <a:cs typeface="Book Antiqua"/>
                <a:sym typeface="Book Antiqua"/>
              </a:rPr>
              <a:t>There has to be recovery of any loss or expenditure</a:t>
            </a:r>
            <a:endParaRPr/>
          </a:p>
          <a:p>
            <a:pPr indent="-571500" lvl="0" marL="571500" rtl="0" algn="just">
              <a:lnSpc>
                <a:spcPct val="100000"/>
              </a:lnSpc>
              <a:spcBef>
                <a:spcPts val="1000"/>
              </a:spcBef>
              <a:spcAft>
                <a:spcPts val="0"/>
              </a:spcAft>
              <a:buClr>
                <a:schemeClr val="dk1"/>
              </a:buClr>
              <a:buSzPts val="2100"/>
              <a:buFont typeface="Calibri"/>
              <a:buAutoNum type="romanLcPeriod"/>
            </a:pPr>
            <a:r>
              <a:rPr lang="en-IN" sz="2100">
                <a:latin typeface="Book Antiqua"/>
                <a:ea typeface="Book Antiqua"/>
                <a:cs typeface="Book Antiqua"/>
                <a:sym typeface="Book Antiqua"/>
              </a:rPr>
              <a:t>The liability must be a trading liability and not on capital account</a:t>
            </a:r>
            <a:endParaRPr/>
          </a:p>
          <a:p>
            <a:pPr indent="0" lvl="0" marL="0" rtl="0" algn="just">
              <a:lnSpc>
                <a:spcPct val="50000"/>
              </a:lnSpc>
              <a:spcBef>
                <a:spcPts val="1000"/>
              </a:spcBef>
              <a:spcAft>
                <a:spcPts val="0"/>
              </a:spcAft>
              <a:buClr>
                <a:schemeClr val="dk1"/>
              </a:buClr>
              <a:buSzPts val="2100"/>
              <a:buNone/>
            </a:pPr>
            <a:r>
              <a:t/>
            </a:r>
            <a:endParaRPr sz="2100">
              <a:latin typeface="Book Antiqua"/>
              <a:ea typeface="Book Antiqua"/>
              <a:cs typeface="Book Antiqua"/>
              <a:sym typeface="Book Antiqua"/>
            </a:endParaRPr>
          </a:p>
          <a:p>
            <a:pPr indent="-342900" lvl="0" marL="342900" rtl="0" algn="just">
              <a:lnSpc>
                <a:spcPct val="10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Sec 41(1) is concerned with only trading liability and not with any other type of liability. Every liability standing in the balance sheet cannot be presumed to be a trading liability. </a:t>
            </a:r>
            <a:endParaRPr sz="2100">
              <a:latin typeface="Book Antiqua"/>
              <a:ea typeface="Book Antiqua"/>
              <a:cs typeface="Book Antiqua"/>
              <a:sym typeface="Book Antiqua"/>
            </a:endParaRPr>
          </a:p>
          <a:p>
            <a:pPr indent="0" lvl="0" marL="0" rtl="0" algn="just">
              <a:lnSpc>
                <a:spcPct val="0"/>
              </a:lnSpc>
              <a:spcBef>
                <a:spcPts val="1000"/>
              </a:spcBef>
              <a:spcAft>
                <a:spcPts val="0"/>
              </a:spcAft>
              <a:buClr>
                <a:schemeClr val="dk1"/>
              </a:buClr>
              <a:buSzPts val="2100"/>
              <a:buNone/>
            </a:pPr>
            <a:r>
              <a:t/>
            </a:r>
            <a:endParaRPr sz="2100">
              <a:latin typeface="Book Antiqua"/>
              <a:ea typeface="Book Antiqua"/>
              <a:cs typeface="Book Antiqua"/>
              <a:sym typeface="Book Antiqua"/>
            </a:endParaRPr>
          </a:p>
          <a:p>
            <a:pPr indent="-342900" lvl="0" marL="342900" rtl="0" algn="just">
              <a:lnSpc>
                <a:spcPct val="100000"/>
              </a:lnSpc>
              <a:spcBef>
                <a:spcPts val="1000"/>
              </a:spcBef>
              <a:spcAft>
                <a:spcPts val="0"/>
              </a:spcAft>
              <a:buClr>
                <a:schemeClr val="dk1"/>
              </a:buClr>
              <a:buSzPts val="2100"/>
              <a:buFont typeface="Noto Sans Symbols"/>
              <a:buChar char="⮚"/>
            </a:pPr>
            <a:r>
              <a:rPr lang="en-IN" sz="2100">
                <a:latin typeface="Book Antiqua"/>
                <a:ea typeface="Book Antiqua"/>
                <a:cs typeface="Book Antiqua"/>
                <a:sym typeface="Book Antiqua"/>
              </a:rPr>
              <a:t>The amount referable to the loans obtained by the assessee towards non-business purposes or for purchase of capital asset would not constitute a trading receipt. </a:t>
            </a:r>
            <a:r>
              <a:rPr b="1" i="1" lang="en-IN" sz="2100">
                <a:latin typeface="Book Antiqua"/>
                <a:ea typeface="Book Antiqua"/>
                <a:cs typeface="Book Antiqua"/>
                <a:sym typeface="Book Antiqua"/>
              </a:rPr>
              <a:t>Iskraemeco Regent Ltd v. CIT, 331 ITR 317 (Mad)</a:t>
            </a:r>
            <a:r>
              <a:rPr lang="en-IN" sz="2100">
                <a:latin typeface="Book Antiqua"/>
                <a:ea typeface="Book Antiqua"/>
                <a:cs typeface="Book Antiqua"/>
                <a:sym typeface="Book Antiqua"/>
              </a:rPr>
              <a:t>. </a:t>
            </a:r>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584" name="Google Shape;584;p74"/>
          <p:cNvCxnSpPr/>
          <p:nvPr/>
        </p:nvCxnSpPr>
        <p:spPr>
          <a:xfrm flipH="1" rot="10800000">
            <a:off x="638629" y="637500"/>
            <a:ext cx="10534197" cy="25510"/>
          </a:xfrm>
          <a:prstGeom prst="straightConnector1">
            <a:avLst/>
          </a:prstGeom>
          <a:noFill/>
          <a:ln cap="flat" cmpd="sng" w="19050">
            <a:solidFill>
              <a:schemeClr val="accent5"/>
            </a:solidFill>
            <a:prstDash val="solid"/>
            <a:miter lim="800000"/>
            <a:headEnd len="sm" w="sm" type="none"/>
            <a:tailEnd len="sm" w="sm" type="none"/>
          </a:ln>
        </p:spPr>
      </p:cxnSp>
      <p:sp>
        <p:nvSpPr>
          <p:cNvPr id="585" name="Google Shape;585;p7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9" name="Shape 589"/>
        <p:cNvGrpSpPr/>
        <p:nvPr/>
      </p:nvGrpSpPr>
      <p:grpSpPr>
        <a:xfrm>
          <a:off x="0" y="0"/>
          <a:ext cx="0" cy="0"/>
          <a:chOff x="0" y="0"/>
          <a:chExt cx="0" cy="0"/>
        </a:xfrm>
      </p:grpSpPr>
      <p:sp>
        <p:nvSpPr>
          <p:cNvPr id="590" name="Google Shape;590;p75"/>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41 – Profit chargeable to tax</a:t>
            </a:r>
            <a:endParaRPr b="1" sz="2900">
              <a:solidFill>
                <a:srgbClr val="C55A11"/>
              </a:solidFill>
              <a:latin typeface="Book Antiqua"/>
              <a:ea typeface="Book Antiqua"/>
              <a:cs typeface="Book Antiqua"/>
              <a:sym typeface="Book Antiqua"/>
            </a:endParaRPr>
          </a:p>
        </p:txBody>
      </p:sp>
      <p:sp>
        <p:nvSpPr>
          <p:cNvPr id="591" name="Google Shape;591;p75"/>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57188" rtl="0" algn="just">
              <a:lnSpc>
                <a:spcPct val="114000"/>
              </a:lnSpc>
              <a:spcBef>
                <a:spcPts val="0"/>
              </a:spcBef>
              <a:spcAft>
                <a:spcPts val="0"/>
              </a:spcAft>
              <a:buClr>
                <a:schemeClr val="dk1"/>
              </a:buClr>
              <a:buSzPts val="2100"/>
              <a:buFont typeface="Noto Sans Symbols"/>
              <a:buChar char="⮚"/>
            </a:pPr>
            <a:r>
              <a:rPr lang="en-IN" sz="2100">
                <a:latin typeface="Book Antiqua"/>
                <a:ea typeface="Book Antiqua"/>
                <a:cs typeface="Book Antiqua"/>
                <a:sym typeface="Book Antiqua"/>
              </a:rPr>
              <a:t>The Delhi High Court in the case of </a:t>
            </a:r>
            <a:r>
              <a:rPr b="1" i="1" lang="en-IN" sz="2100">
                <a:latin typeface="Book Antiqua"/>
                <a:ea typeface="Book Antiqua"/>
                <a:cs typeface="Book Antiqua"/>
                <a:sym typeface="Book Antiqua"/>
              </a:rPr>
              <a:t>CIT v. Phool Chand Jiwan Ram</a:t>
            </a:r>
            <a:r>
              <a:rPr b="1" lang="en-IN" sz="2100">
                <a:latin typeface="Book Antiqua"/>
                <a:ea typeface="Book Antiqua"/>
                <a:cs typeface="Book Antiqua"/>
                <a:sym typeface="Book Antiqua"/>
              </a:rPr>
              <a:t>, </a:t>
            </a:r>
            <a:r>
              <a:rPr b="1" i="1" lang="en-IN" sz="2100">
                <a:latin typeface="Book Antiqua"/>
                <a:ea typeface="Book Antiqua"/>
                <a:cs typeface="Book Antiqua"/>
                <a:sym typeface="Book Antiqua"/>
              </a:rPr>
              <a:t>131 ITR 37 (Del)</a:t>
            </a:r>
            <a:r>
              <a:rPr lang="en-IN" sz="2100">
                <a:latin typeface="Book Antiqua"/>
                <a:ea typeface="Book Antiqua"/>
                <a:cs typeface="Book Antiqua"/>
                <a:sym typeface="Book Antiqua"/>
              </a:rPr>
              <a:t> held that only “</a:t>
            </a:r>
            <a:r>
              <a:rPr i="1" lang="en-IN" sz="2100">
                <a:latin typeface="Book Antiqua"/>
                <a:ea typeface="Book Antiqua"/>
                <a:cs typeface="Book Antiqua"/>
                <a:sym typeface="Book Antiqua"/>
              </a:rPr>
              <a:t>trading debts</a:t>
            </a:r>
            <a:r>
              <a:rPr lang="en-IN" sz="2100">
                <a:latin typeface="Book Antiqua"/>
                <a:ea typeface="Book Antiqua"/>
                <a:cs typeface="Book Antiqua"/>
                <a:sym typeface="Book Antiqua"/>
              </a:rPr>
              <a:t>” which are allowed as deduction in earlier years can only be treated as a trading liability. </a:t>
            </a:r>
            <a:endParaRPr/>
          </a:p>
          <a:p>
            <a:pPr indent="-342900" lvl="0" marL="357188" rtl="0" algn="just">
              <a:lnSpc>
                <a:spcPct val="114000"/>
              </a:lnSpc>
              <a:spcBef>
                <a:spcPts val="2400"/>
              </a:spcBef>
              <a:spcAft>
                <a:spcPts val="0"/>
              </a:spcAft>
              <a:buClr>
                <a:schemeClr val="dk1"/>
              </a:buClr>
              <a:buSzPts val="2100"/>
              <a:buFont typeface="Noto Sans Symbols"/>
              <a:buChar char="⮚"/>
            </a:pPr>
            <a:r>
              <a:rPr b="1" lang="en-IN" sz="2100">
                <a:latin typeface="Book Antiqua"/>
                <a:ea typeface="Book Antiqua"/>
                <a:cs typeface="Book Antiqua"/>
                <a:sym typeface="Book Antiqua"/>
              </a:rPr>
              <a:t> The assessee is allowed deduction or allowance for the same in any previous year</a:t>
            </a:r>
            <a:endParaRPr sz="2100">
              <a:latin typeface="Book Antiqua"/>
              <a:ea typeface="Book Antiqua"/>
              <a:cs typeface="Book Antiqua"/>
              <a:sym typeface="Book Antiqua"/>
            </a:endParaRPr>
          </a:p>
          <a:p>
            <a:pPr indent="-357188" lvl="0" marL="357188" rtl="0" algn="just">
              <a:lnSpc>
                <a:spcPct val="114000"/>
              </a:lnSpc>
              <a:spcBef>
                <a:spcPts val="2400"/>
              </a:spcBef>
              <a:spcAft>
                <a:spcPts val="0"/>
              </a:spcAft>
              <a:buClr>
                <a:schemeClr val="dk1"/>
              </a:buClr>
              <a:buSzPts val="2100"/>
              <a:buNone/>
            </a:pPr>
            <a:r>
              <a:rPr lang="en-IN" sz="2100">
                <a:latin typeface="Book Antiqua"/>
                <a:ea typeface="Book Antiqua"/>
                <a:cs typeface="Book Antiqua"/>
                <a:sym typeface="Book Antiqua"/>
              </a:rPr>
              <a:t>	Section 41(1) creates a legal fiction and hence has to be strictly complied with, if any addition to the income is sought to be made by the Revenue. Unless an allowance or deduction had been made in an earlier year in respect of loss, expenditure or “trading liability”, there can be no addition under sec 41(1).  </a:t>
            </a:r>
            <a:endParaRPr/>
          </a:p>
          <a:p>
            <a:pPr indent="-357188" lvl="0" marL="1071563" rtl="0" algn="just">
              <a:lnSpc>
                <a:spcPct val="114000"/>
              </a:lnSpc>
              <a:spcBef>
                <a:spcPts val="2400"/>
              </a:spcBef>
              <a:spcAft>
                <a:spcPts val="0"/>
              </a:spcAft>
              <a:buClr>
                <a:schemeClr val="dk1"/>
              </a:buClr>
              <a:buSzPts val="2100"/>
              <a:buNone/>
            </a:pPr>
            <a:r>
              <a:rPr lang="en-IN" sz="2100">
                <a:latin typeface="Book Antiqua"/>
                <a:ea typeface="Book Antiqua"/>
                <a:cs typeface="Book Antiqua"/>
                <a:sym typeface="Book Antiqua"/>
              </a:rPr>
              <a:t>- </a:t>
            </a:r>
            <a:r>
              <a:rPr b="1" i="1" lang="en-IN" sz="2100">
                <a:latin typeface="Book Antiqua"/>
                <a:ea typeface="Book Antiqua"/>
                <a:cs typeface="Book Antiqua"/>
                <a:sym typeface="Book Antiqua"/>
              </a:rPr>
              <a:t>CIT v. Compaq Electric Ltd (2012) 204 Taxman 58 (Karn) (Mag) - </a:t>
            </a:r>
            <a:r>
              <a:rPr lang="en-IN" sz="2100">
                <a:latin typeface="Book Antiqua"/>
                <a:ea typeface="Book Antiqua"/>
                <a:cs typeface="Book Antiqua"/>
                <a:sym typeface="Book Antiqua"/>
              </a:rPr>
              <a:t>Waiver of repayment of certain amount in respect of which there was no allowance or deduction claimed by assessee during previous years, amounted to capital receipt not liable to tax under section 41(1)</a:t>
            </a:r>
            <a:endParaRPr/>
          </a:p>
          <a:p>
            <a:pPr indent="-357188" lvl="0" marL="357188" rtl="0" algn="just">
              <a:lnSpc>
                <a:spcPct val="150000"/>
              </a:lnSpc>
              <a:spcBef>
                <a:spcPts val="2200"/>
              </a:spcBef>
              <a:spcAft>
                <a:spcPts val="0"/>
              </a:spcAft>
              <a:buClr>
                <a:schemeClr val="dk1"/>
              </a:buClr>
              <a:buSzPts val="2200"/>
              <a:buNone/>
            </a:pPr>
            <a:r>
              <a:t/>
            </a:r>
            <a:endParaRPr sz="2200">
              <a:latin typeface="Book Antiqua"/>
              <a:ea typeface="Book Antiqua"/>
              <a:cs typeface="Book Antiqua"/>
              <a:sym typeface="Book Antiqua"/>
            </a:endParaRPr>
          </a:p>
        </p:txBody>
      </p:sp>
      <p:cxnSp>
        <p:nvCxnSpPr>
          <p:cNvPr id="592" name="Google Shape;592;p75"/>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593" name="Google Shape;593;p7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97" name="Shape 597"/>
        <p:cNvGrpSpPr/>
        <p:nvPr/>
      </p:nvGrpSpPr>
      <p:grpSpPr>
        <a:xfrm>
          <a:off x="0" y="0"/>
          <a:ext cx="0" cy="0"/>
          <a:chOff x="0" y="0"/>
          <a:chExt cx="0" cy="0"/>
        </a:xfrm>
      </p:grpSpPr>
      <p:sp>
        <p:nvSpPr>
          <p:cNvPr id="598" name="Google Shape;598;p76"/>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43B – Deduction only on payments</a:t>
            </a:r>
            <a:endParaRPr b="1" sz="2900">
              <a:solidFill>
                <a:srgbClr val="C55A11"/>
              </a:solidFill>
              <a:latin typeface="Book Antiqua"/>
              <a:ea typeface="Book Antiqua"/>
              <a:cs typeface="Book Antiqua"/>
              <a:sym typeface="Book Antiqua"/>
            </a:endParaRPr>
          </a:p>
        </p:txBody>
      </p:sp>
      <p:sp>
        <p:nvSpPr>
          <p:cNvPr id="599" name="Google Shape;599;p76"/>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500"/>
              <a:buFont typeface="Noto Sans Symbols"/>
              <a:buChar char="⮚"/>
            </a:pPr>
            <a:r>
              <a:rPr lang="en-IN" sz="2500">
                <a:latin typeface="Book Antiqua"/>
                <a:ea typeface="Book Antiqua"/>
                <a:cs typeface="Book Antiqua"/>
                <a:sym typeface="Book Antiqua"/>
              </a:rPr>
              <a:t>Section 43B provides that certain expenditure/ payments which are otherwise eligible for deduction under the Act shall be allowed as a deduction only in the year of actual payment irrespective of the year of accrual of such expenditure</a:t>
            </a:r>
            <a:endParaRPr/>
          </a:p>
          <a:p>
            <a:pPr indent="0" lvl="0" marL="0" rtl="0" algn="just">
              <a:lnSpc>
                <a:spcPct val="150000"/>
              </a:lnSpc>
              <a:spcBef>
                <a:spcPts val="1000"/>
              </a:spcBef>
              <a:spcAft>
                <a:spcPts val="0"/>
              </a:spcAft>
              <a:buClr>
                <a:schemeClr val="dk1"/>
              </a:buClr>
              <a:buSzPts val="2500"/>
              <a:buNone/>
            </a:pPr>
            <a:r>
              <a:t/>
            </a:r>
            <a:endParaRPr sz="25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500"/>
              <a:buFont typeface="Noto Sans Symbols"/>
              <a:buChar char="⮚"/>
            </a:pPr>
            <a:r>
              <a:rPr lang="en-IN" sz="2500">
                <a:latin typeface="Book Antiqua"/>
                <a:ea typeface="Book Antiqua"/>
                <a:cs typeface="Book Antiqua"/>
                <a:sym typeface="Book Antiqua"/>
              </a:rPr>
              <a:t>Not applicable to sum which is paid on or before the due date of filing of return of income under Section 139(1) of the Act</a:t>
            </a:r>
            <a:endParaRPr sz="2500">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t/>
            </a:r>
            <a:endParaRPr b="1" sz="2200">
              <a:latin typeface="Book Antiqua"/>
              <a:ea typeface="Book Antiqua"/>
              <a:cs typeface="Book Antiqua"/>
              <a:sym typeface="Book Antiqua"/>
            </a:endParaRPr>
          </a:p>
          <a:p>
            <a:pPr indent="-317500" lvl="0" marL="457200"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600" name="Google Shape;600;p76"/>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601" name="Google Shape;601;p7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05" name="Shape 605"/>
        <p:cNvGrpSpPr/>
        <p:nvPr/>
      </p:nvGrpSpPr>
      <p:grpSpPr>
        <a:xfrm>
          <a:off x="0" y="0"/>
          <a:ext cx="0" cy="0"/>
          <a:chOff x="0" y="0"/>
          <a:chExt cx="0" cy="0"/>
        </a:xfrm>
      </p:grpSpPr>
      <p:sp>
        <p:nvSpPr>
          <p:cNvPr id="606" name="Google Shape;606;p77"/>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43B – Deduction only on payments - Issues</a:t>
            </a:r>
            <a:endParaRPr b="1" sz="2900">
              <a:solidFill>
                <a:srgbClr val="C55A11"/>
              </a:solidFill>
              <a:latin typeface="Book Antiqua"/>
              <a:ea typeface="Book Antiqua"/>
              <a:cs typeface="Book Antiqua"/>
              <a:sym typeface="Book Antiqua"/>
            </a:endParaRPr>
          </a:p>
        </p:txBody>
      </p:sp>
      <p:sp>
        <p:nvSpPr>
          <p:cNvPr id="607" name="Google Shape;607;p77"/>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457200" lvl="0" marL="457200" rtl="0" algn="just">
              <a:lnSpc>
                <a:spcPct val="150000"/>
              </a:lnSpc>
              <a:spcBef>
                <a:spcPts val="0"/>
              </a:spcBef>
              <a:spcAft>
                <a:spcPts val="0"/>
              </a:spcAft>
              <a:buClr>
                <a:schemeClr val="dk1"/>
              </a:buClr>
              <a:buSzPts val="2200"/>
              <a:buFont typeface="Noto Sans Symbols"/>
              <a:buChar char="⮚"/>
            </a:pPr>
            <a:r>
              <a:rPr b="1" lang="en-IN" sz="2200">
                <a:latin typeface="Book Antiqua"/>
                <a:ea typeface="Book Antiqua"/>
                <a:cs typeface="Book Antiqua"/>
                <a:sym typeface="Book Antiqua"/>
              </a:rPr>
              <a:t>Unutilised credit of Excise Duty – </a:t>
            </a:r>
            <a:r>
              <a:rPr lang="en-IN" sz="2200">
                <a:latin typeface="Book Antiqua"/>
                <a:ea typeface="Book Antiqua"/>
                <a:cs typeface="Book Antiqua"/>
                <a:sym typeface="Book Antiqua"/>
              </a:rPr>
              <a:t>Deductions under section 43B are allowable only when sum is actually paid by assessee. The unutilized credit in the MODVAT scheme cannot be treated as sum actually paid by the appellant. The assessee when pays the cost of raw materials where the duty is embedded, it does not ipso facto mean that assessee is the one who is liable to pay Excise Duty on such raw material/inputs. It is merely the incident of Excise Duty that has shifted from the manufacturer to the purchaser and not the liability to the same.</a:t>
            </a:r>
            <a:endParaRPr/>
          </a:p>
          <a:p>
            <a:pPr indent="-357188" lvl="0" marL="800100" rtl="0" algn="just">
              <a:lnSpc>
                <a:spcPct val="150000"/>
              </a:lnSpc>
              <a:spcBef>
                <a:spcPts val="1000"/>
              </a:spcBef>
              <a:spcAft>
                <a:spcPts val="0"/>
              </a:spcAft>
              <a:buClr>
                <a:schemeClr val="dk1"/>
              </a:buClr>
              <a:buSzPts val="2200"/>
              <a:buFont typeface="Book Antiqua"/>
              <a:buChar char="-"/>
            </a:pPr>
            <a:r>
              <a:rPr b="1" lang="en-IN" sz="2200">
                <a:latin typeface="Book Antiqua"/>
                <a:ea typeface="Book Antiqua"/>
                <a:cs typeface="Book Antiqua"/>
                <a:sym typeface="Book Antiqua"/>
              </a:rPr>
              <a:t>Maruti Suzuki India Ltd. vs. CIT, 114 taxmann.com 129 (SC)</a:t>
            </a:r>
            <a:endParaRPr/>
          </a:p>
          <a:p>
            <a:pPr indent="0" lvl="0" marL="442912" rtl="0" algn="just">
              <a:lnSpc>
                <a:spcPct val="114000"/>
              </a:lnSpc>
              <a:spcBef>
                <a:spcPts val="1000"/>
              </a:spcBef>
              <a:spcAft>
                <a:spcPts val="0"/>
              </a:spcAft>
              <a:buClr>
                <a:schemeClr val="dk1"/>
              </a:buClr>
              <a:buSzPts val="2200"/>
              <a:buNone/>
            </a:pPr>
            <a:r>
              <a:t/>
            </a:r>
            <a:endParaRPr b="1" sz="2200">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t/>
            </a:r>
            <a:endParaRPr b="1" sz="2200">
              <a:latin typeface="Book Antiqua"/>
              <a:ea typeface="Book Antiqua"/>
              <a:cs typeface="Book Antiqua"/>
              <a:sym typeface="Book Antiqua"/>
            </a:endParaRPr>
          </a:p>
          <a:p>
            <a:pPr indent="-317500" lvl="0" marL="457200"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608" name="Google Shape;608;p77"/>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609" name="Google Shape;609;p7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13" name="Shape 613"/>
        <p:cNvGrpSpPr/>
        <p:nvPr/>
      </p:nvGrpSpPr>
      <p:grpSpPr>
        <a:xfrm>
          <a:off x="0" y="0"/>
          <a:ext cx="0" cy="0"/>
          <a:chOff x="0" y="0"/>
          <a:chExt cx="0" cy="0"/>
        </a:xfrm>
      </p:grpSpPr>
      <p:sp>
        <p:nvSpPr>
          <p:cNvPr id="614" name="Google Shape;614;p78"/>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Section 43B – Deduction only on payments - Issues</a:t>
            </a:r>
            <a:endParaRPr b="1" sz="2900">
              <a:solidFill>
                <a:srgbClr val="C55A11"/>
              </a:solidFill>
              <a:latin typeface="Book Antiqua"/>
              <a:ea typeface="Book Antiqua"/>
              <a:cs typeface="Book Antiqua"/>
              <a:sym typeface="Book Antiqua"/>
            </a:endParaRPr>
          </a:p>
        </p:txBody>
      </p:sp>
      <p:sp>
        <p:nvSpPr>
          <p:cNvPr id="615" name="Google Shape;615;p78"/>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14000"/>
              </a:lnSpc>
              <a:spcBef>
                <a:spcPts val="0"/>
              </a:spcBef>
              <a:spcAft>
                <a:spcPts val="0"/>
              </a:spcAft>
              <a:buClr>
                <a:schemeClr val="dk1"/>
              </a:buClr>
              <a:buSzPts val="2200"/>
              <a:buFont typeface="Noto Sans Symbols"/>
              <a:buChar char="⮚"/>
            </a:pPr>
            <a:r>
              <a:rPr lang="en-IN" sz="2200">
                <a:latin typeface="Book Antiqua"/>
                <a:ea typeface="Book Antiqua"/>
                <a:cs typeface="Book Antiqua"/>
                <a:sym typeface="Book Antiqua"/>
              </a:rPr>
              <a:t>Where employer did not deposit PF/ESI contribution within due date as contemplated under PF/ESI Scheme/Act, but deposited it before due date of filing return, assessee would be entitled to deduction</a:t>
            </a:r>
            <a:endParaRPr/>
          </a:p>
          <a:p>
            <a:pPr indent="-342900" lvl="0" marL="785813" rtl="0" algn="just">
              <a:lnSpc>
                <a:spcPct val="114000"/>
              </a:lnSpc>
              <a:spcBef>
                <a:spcPts val="1000"/>
              </a:spcBef>
              <a:spcAft>
                <a:spcPts val="0"/>
              </a:spcAft>
              <a:buClr>
                <a:schemeClr val="dk1"/>
              </a:buClr>
              <a:buSzPts val="2200"/>
              <a:buFont typeface="Book Antiqua"/>
              <a:buChar char="-"/>
            </a:pPr>
            <a:r>
              <a:rPr b="1" lang="en-IN" sz="2200">
                <a:latin typeface="Book Antiqua"/>
                <a:ea typeface="Book Antiqua"/>
                <a:cs typeface="Book Antiqua"/>
                <a:sym typeface="Book Antiqua"/>
              </a:rPr>
              <a:t>Essae Teraoka Pvt. Ltd. vs. Dy. CIT, 366 ITR 408 (Karnataka HC)</a:t>
            </a:r>
            <a:endParaRPr/>
          </a:p>
          <a:p>
            <a:pPr indent="0" lvl="0" marL="442913" rtl="0" algn="just">
              <a:lnSpc>
                <a:spcPct val="114000"/>
              </a:lnSpc>
              <a:spcBef>
                <a:spcPts val="1000"/>
              </a:spcBef>
              <a:spcAft>
                <a:spcPts val="0"/>
              </a:spcAft>
              <a:buClr>
                <a:schemeClr val="dk1"/>
              </a:buClr>
              <a:buSzPts val="2200"/>
              <a:buNone/>
            </a:pPr>
            <a:r>
              <a:t/>
            </a:r>
            <a:endParaRPr b="1" sz="2200">
              <a:latin typeface="Book Antiqua"/>
              <a:ea typeface="Book Antiqua"/>
              <a:cs typeface="Book Antiqua"/>
              <a:sym typeface="Book Antiqua"/>
            </a:endParaRPr>
          </a:p>
          <a:p>
            <a:pPr indent="-342900" lvl="0" marL="342900" rtl="0" algn="just">
              <a:lnSpc>
                <a:spcPct val="114000"/>
              </a:lnSpc>
              <a:spcBef>
                <a:spcPts val="1000"/>
              </a:spcBef>
              <a:spcAft>
                <a:spcPts val="0"/>
              </a:spcAft>
              <a:buClr>
                <a:schemeClr val="dk1"/>
              </a:buClr>
              <a:buSzPts val="2200"/>
              <a:buFont typeface="Noto Sans Symbols"/>
              <a:buChar char="⮚"/>
            </a:pPr>
            <a:r>
              <a:rPr lang="en-IN" sz="2200">
                <a:latin typeface="Book Antiqua"/>
                <a:ea typeface="Book Antiqua"/>
                <a:cs typeface="Book Antiqua"/>
                <a:sym typeface="Book Antiqua"/>
              </a:rPr>
              <a:t>Even employees' contribution towards provident fund made by assessee/employer on or before due date of filing return under section 139 would be eligible for deduction under section 43B</a:t>
            </a:r>
            <a:r>
              <a:rPr i="1" lang="en-IN" sz="2200">
                <a:latin typeface="Book Antiqua"/>
                <a:ea typeface="Book Antiqua"/>
                <a:cs typeface="Book Antiqua"/>
                <a:sym typeface="Book Antiqua"/>
              </a:rPr>
              <a:t> </a:t>
            </a:r>
            <a:endParaRPr sz="2200">
              <a:latin typeface="Book Antiqua"/>
              <a:ea typeface="Book Antiqua"/>
              <a:cs typeface="Book Antiqua"/>
              <a:sym typeface="Book Antiqua"/>
            </a:endParaRPr>
          </a:p>
          <a:p>
            <a:pPr indent="0" lvl="0" marL="0" rtl="0" algn="just">
              <a:lnSpc>
                <a:spcPct val="150000"/>
              </a:lnSpc>
              <a:spcBef>
                <a:spcPts val="1800"/>
              </a:spcBef>
              <a:spcAft>
                <a:spcPts val="0"/>
              </a:spcAft>
              <a:buClr>
                <a:schemeClr val="dk1"/>
              </a:buClr>
              <a:buSzPts val="2200"/>
              <a:buNone/>
            </a:pPr>
            <a:r>
              <a:rPr b="1" i="1" lang="en-IN" sz="2200">
                <a:latin typeface="Book Antiqua"/>
                <a:ea typeface="Book Antiqua"/>
                <a:cs typeface="Book Antiqua"/>
                <a:sym typeface="Book Antiqua"/>
              </a:rPr>
              <a:t>     </a:t>
            </a:r>
            <a:r>
              <a:rPr i="1" lang="en-IN" sz="2200">
                <a:latin typeface="Book Antiqua"/>
                <a:ea typeface="Book Antiqua"/>
                <a:cs typeface="Book Antiqua"/>
                <a:sym typeface="Book Antiqua"/>
              </a:rPr>
              <a:t>- </a:t>
            </a:r>
            <a:r>
              <a:rPr b="1" i="1" lang="en-IN" sz="2200">
                <a:latin typeface="Book Antiqua"/>
                <a:ea typeface="Book Antiqua"/>
                <a:cs typeface="Book Antiqua"/>
                <a:sym typeface="Book Antiqua"/>
              </a:rPr>
              <a:t>   CIT vs. Magus Customers Dialog (P.) Ltd., 371 ITR 242 (Karnataka HC)</a:t>
            </a:r>
            <a:endParaRPr sz="2200">
              <a:latin typeface="Book Antiqua"/>
              <a:ea typeface="Book Antiqua"/>
              <a:cs typeface="Book Antiqua"/>
              <a:sym typeface="Book Antiqua"/>
            </a:endParaRPr>
          </a:p>
          <a:p>
            <a:pPr indent="0" lvl="0" marL="442912" rtl="0" algn="just">
              <a:lnSpc>
                <a:spcPct val="114000"/>
              </a:lnSpc>
              <a:spcBef>
                <a:spcPts val="1800"/>
              </a:spcBef>
              <a:spcAft>
                <a:spcPts val="0"/>
              </a:spcAft>
              <a:buClr>
                <a:schemeClr val="dk1"/>
              </a:buClr>
              <a:buSzPts val="2200"/>
              <a:buNone/>
            </a:pPr>
            <a:r>
              <a:t/>
            </a:r>
            <a:endParaRPr b="1" sz="2200">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t/>
            </a:r>
            <a:endParaRPr b="1" sz="2200">
              <a:latin typeface="Book Antiqua"/>
              <a:ea typeface="Book Antiqua"/>
              <a:cs typeface="Book Antiqua"/>
              <a:sym typeface="Book Antiqua"/>
            </a:endParaRPr>
          </a:p>
          <a:p>
            <a:pPr indent="-317500" lvl="0" marL="457200"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279400" lvl="0" marL="725488" rtl="0" algn="just">
              <a:lnSpc>
                <a:spcPct val="15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616" name="Google Shape;616;p78"/>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617" name="Google Shape;617;p7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21" name="Shape 621"/>
        <p:cNvGrpSpPr/>
        <p:nvPr/>
      </p:nvGrpSpPr>
      <p:grpSpPr>
        <a:xfrm>
          <a:off x="0" y="0"/>
          <a:ext cx="0" cy="0"/>
          <a:chOff x="0" y="0"/>
          <a:chExt cx="0" cy="0"/>
        </a:xfrm>
      </p:grpSpPr>
      <p:sp>
        <p:nvSpPr>
          <p:cNvPr id="622" name="Google Shape;622;p79"/>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Other Issues</a:t>
            </a:r>
            <a:endParaRPr b="1" sz="2900">
              <a:solidFill>
                <a:srgbClr val="C55A11"/>
              </a:solidFill>
              <a:latin typeface="Book Antiqua"/>
              <a:ea typeface="Book Antiqua"/>
              <a:cs typeface="Book Antiqua"/>
              <a:sym typeface="Book Antiqua"/>
            </a:endParaRPr>
          </a:p>
        </p:txBody>
      </p:sp>
      <p:sp>
        <p:nvSpPr>
          <p:cNvPr id="623" name="Google Shape;623;p79"/>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just">
              <a:lnSpc>
                <a:spcPct val="114000"/>
              </a:lnSpc>
              <a:spcBef>
                <a:spcPts val="0"/>
              </a:spcBef>
              <a:spcAft>
                <a:spcPts val="0"/>
              </a:spcAft>
              <a:buClr>
                <a:schemeClr val="dk1"/>
              </a:buClr>
              <a:buSzPts val="2100"/>
              <a:buFont typeface="Noto Sans Symbols"/>
              <a:buChar char="⮚"/>
            </a:pPr>
            <a:r>
              <a:rPr b="1" lang="en-IN" sz="2100" u="sng">
                <a:latin typeface="Book Antiqua"/>
                <a:ea typeface="Book Antiqua"/>
                <a:cs typeface="Book Antiqua"/>
                <a:sym typeface="Book Antiqua"/>
              </a:rPr>
              <a:t>Matching Concept</a:t>
            </a:r>
            <a:r>
              <a:rPr lang="en-IN" sz="2100">
                <a:latin typeface="Book Antiqua"/>
                <a:ea typeface="Book Antiqua"/>
                <a:cs typeface="Book Antiqua"/>
                <a:sym typeface="Book Antiqua"/>
              </a:rPr>
              <a:t> - The object of incurring expenses is to produce revenue. In measuring the income for a period, revenue is to be adjusted against expenses incurred for producing that revenue. This concept of adjusting/offsetting the expenses against revenue is the matching principle.</a:t>
            </a:r>
            <a:endParaRPr/>
          </a:p>
          <a:p>
            <a:pPr indent="-342900" lvl="0" marL="800100" rtl="0" algn="just">
              <a:lnSpc>
                <a:spcPct val="100000"/>
              </a:lnSpc>
              <a:spcBef>
                <a:spcPts val="18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Calcutta company Ltd vs. CIT, 37 ITR 1 (SC)</a:t>
            </a:r>
            <a:endParaRPr sz="2100">
              <a:latin typeface="Book Antiqua"/>
              <a:ea typeface="Book Antiqua"/>
              <a:cs typeface="Book Antiqua"/>
              <a:sym typeface="Book Antiqua"/>
            </a:endParaRPr>
          </a:p>
          <a:p>
            <a:pPr indent="-342900" lvl="0" marL="800100" rtl="0" algn="just">
              <a:lnSpc>
                <a:spcPct val="100000"/>
              </a:lnSpc>
              <a:spcBef>
                <a:spcPts val="18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J K Industries Ltd vs. Union of India, 297 ITR 176 (SC)</a:t>
            </a:r>
            <a:endParaRPr sz="2100">
              <a:latin typeface="Book Antiqua"/>
              <a:ea typeface="Book Antiqua"/>
              <a:cs typeface="Book Antiqua"/>
              <a:sym typeface="Book Antiqua"/>
            </a:endParaRPr>
          </a:p>
          <a:p>
            <a:pPr indent="-342900" lvl="0" marL="800100" rtl="0" algn="just">
              <a:lnSpc>
                <a:spcPct val="100000"/>
              </a:lnSpc>
              <a:spcBef>
                <a:spcPts val="1800"/>
              </a:spcBef>
              <a:spcAft>
                <a:spcPts val="0"/>
              </a:spcAft>
              <a:buClr>
                <a:schemeClr val="dk1"/>
              </a:buClr>
              <a:buSzPts val="2100"/>
              <a:buFont typeface="Times New Roman"/>
              <a:buChar char="-"/>
            </a:pPr>
            <a:r>
              <a:rPr b="1" i="1" lang="en-IN" sz="2100">
                <a:latin typeface="Book Antiqua"/>
                <a:ea typeface="Book Antiqua"/>
                <a:cs typeface="Book Antiqua"/>
                <a:sym typeface="Book Antiqua"/>
              </a:rPr>
              <a:t>CIT vs Walfort Share &amp; Stock Brokers P Ltd., 326 ITR 1 (SC)</a:t>
            </a:r>
            <a:endParaRPr sz="2100">
              <a:latin typeface="Book Antiqua"/>
              <a:ea typeface="Book Antiqua"/>
              <a:cs typeface="Book Antiqua"/>
              <a:sym typeface="Book Antiqua"/>
            </a:endParaRPr>
          </a:p>
          <a:p>
            <a:pPr indent="-342900" lvl="0" marL="342900" rtl="0" algn="just">
              <a:lnSpc>
                <a:spcPct val="114000"/>
              </a:lnSpc>
              <a:spcBef>
                <a:spcPts val="1800"/>
              </a:spcBef>
              <a:spcAft>
                <a:spcPts val="0"/>
              </a:spcAft>
              <a:buClr>
                <a:schemeClr val="dk1"/>
              </a:buClr>
              <a:buSzPts val="2100"/>
              <a:buFont typeface="Noto Sans Symbols"/>
              <a:buChar char="⮚"/>
            </a:pPr>
            <a:r>
              <a:rPr lang="en-IN" sz="2100">
                <a:latin typeface="Book Antiqua"/>
                <a:ea typeface="Book Antiqua"/>
                <a:cs typeface="Book Antiqua"/>
                <a:sym typeface="Book Antiqua"/>
              </a:rPr>
              <a:t>The opening balance of a provision cannot be disallowed while computing the taxable income of the current year since such opening balance does not form part of the Profit and Loss account of the current year</a:t>
            </a:r>
            <a:endParaRPr sz="2100">
              <a:latin typeface="Book Antiqua"/>
              <a:ea typeface="Book Antiqua"/>
              <a:cs typeface="Book Antiqua"/>
              <a:sym typeface="Book Antiqua"/>
            </a:endParaRPr>
          </a:p>
          <a:p>
            <a:pPr indent="0" lvl="0" marL="457200" rtl="0" algn="just">
              <a:lnSpc>
                <a:spcPct val="115000"/>
              </a:lnSpc>
              <a:spcBef>
                <a:spcPts val="1800"/>
              </a:spcBef>
              <a:spcAft>
                <a:spcPts val="0"/>
              </a:spcAft>
              <a:buClr>
                <a:schemeClr val="dk1"/>
              </a:buClr>
              <a:buSzPts val="2100"/>
              <a:buNone/>
            </a:pPr>
            <a:r>
              <a:rPr lang="en-IN" sz="2100">
                <a:latin typeface="Book Antiqua"/>
                <a:ea typeface="Book Antiqua"/>
                <a:cs typeface="Book Antiqua"/>
                <a:sym typeface="Book Antiqua"/>
              </a:rPr>
              <a:t>-</a:t>
            </a:r>
            <a:r>
              <a:rPr b="1" lang="en-IN" sz="2100">
                <a:latin typeface="Book Antiqua"/>
                <a:ea typeface="Book Antiqua"/>
                <a:cs typeface="Book Antiqua"/>
                <a:sym typeface="Book Antiqua"/>
              </a:rPr>
              <a:t>  </a:t>
            </a:r>
            <a:r>
              <a:rPr b="1" i="1" lang="en-IN" sz="2100">
                <a:latin typeface="Book Antiqua"/>
                <a:ea typeface="Book Antiqua"/>
                <a:cs typeface="Book Antiqua"/>
                <a:sym typeface="Book Antiqua"/>
              </a:rPr>
              <a:t>CIT vs. Usha Stud Agricultural Farms Ltd., 301 ITR 384 (Del HC)</a:t>
            </a:r>
            <a:endParaRPr sz="2100">
              <a:latin typeface="Book Antiqua"/>
              <a:ea typeface="Book Antiqua"/>
              <a:cs typeface="Book Antiqua"/>
              <a:sym typeface="Book Antiqua"/>
            </a:endParaRPr>
          </a:p>
          <a:p>
            <a:pPr indent="-317500" lvl="0" marL="457200" rtl="0" algn="just">
              <a:lnSpc>
                <a:spcPct val="150000"/>
              </a:lnSpc>
              <a:spcBef>
                <a:spcPts val="18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624" name="Google Shape;624;p79"/>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625" name="Google Shape;625;p7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29" name="Shape 629"/>
        <p:cNvGrpSpPr/>
        <p:nvPr/>
      </p:nvGrpSpPr>
      <p:grpSpPr>
        <a:xfrm>
          <a:off x="0" y="0"/>
          <a:ext cx="0" cy="0"/>
          <a:chOff x="0" y="0"/>
          <a:chExt cx="0" cy="0"/>
        </a:xfrm>
      </p:grpSpPr>
      <p:sp>
        <p:nvSpPr>
          <p:cNvPr id="630" name="Google Shape;630;p80"/>
          <p:cNvSpPr txBox="1"/>
          <p:nvPr>
            <p:ph type="ctrTitle"/>
          </p:nvPr>
        </p:nvSpPr>
        <p:spPr>
          <a:xfrm>
            <a:off x="638628" y="185058"/>
            <a:ext cx="11016343"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Other Issues</a:t>
            </a:r>
            <a:endParaRPr b="1" sz="2900">
              <a:solidFill>
                <a:srgbClr val="C55A11"/>
              </a:solidFill>
              <a:latin typeface="Book Antiqua"/>
              <a:ea typeface="Book Antiqua"/>
              <a:cs typeface="Book Antiqua"/>
              <a:sym typeface="Book Antiqua"/>
            </a:endParaRPr>
          </a:p>
        </p:txBody>
      </p:sp>
      <p:sp>
        <p:nvSpPr>
          <p:cNvPr id="631" name="Google Shape;631;p80"/>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200"/>
              <a:buNone/>
            </a:pPr>
            <a:r>
              <a:rPr b="1" i="1" lang="en-IN" sz="2200">
                <a:latin typeface="Book Antiqua"/>
                <a:ea typeface="Book Antiqua"/>
                <a:cs typeface="Book Antiqua"/>
                <a:sym typeface="Book Antiqua"/>
              </a:rPr>
              <a:t>Whether business loss claimed by the assessee be disallowed on the ground that t</a:t>
            </a:r>
            <a:r>
              <a:rPr b="1" lang="en-IN" sz="2200">
                <a:latin typeface="Book Antiqua"/>
                <a:ea typeface="Book Antiqua"/>
                <a:cs typeface="Book Antiqua"/>
                <a:sym typeface="Book Antiqua"/>
              </a:rPr>
              <a:t>he profit and loss account showed income from service for a very negligible amount, hence the same is a colorable device</a:t>
            </a:r>
            <a:endParaRPr sz="2200">
              <a:latin typeface="Book Antiqua"/>
              <a:ea typeface="Book Antiqua"/>
              <a:cs typeface="Book Antiqua"/>
              <a:sym typeface="Book Antiqua"/>
            </a:endParaRPr>
          </a:p>
          <a:p>
            <a:pPr indent="-457200" lvl="0" marL="457200" rtl="0" algn="just">
              <a:lnSpc>
                <a:spcPct val="150000"/>
              </a:lnSpc>
              <a:spcBef>
                <a:spcPts val="1000"/>
              </a:spcBef>
              <a:spcAft>
                <a:spcPts val="0"/>
              </a:spcAft>
              <a:buClr>
                <a:schemeClr val="dk1"/>
              </a:buClr>
              <a:buSzPts val="2200"/>
              <a:buFont typeface="Noto Sans Symbols"/>
              <a:buChar char="⮚"/>
            </a:pPr>
            <a:r>
              <a:rPr i="1" lang="en-IN" sz="2200">
                <a:latin typeface="Book Antiqua"/>
                <a:ea typeface="Book Antiqua"/>
                <a:cs typeface="Book Antiqua"/>
                <a:sym typeface="Book Antiqua"/>
              </a:rPr>
              <a:t>There is no law that in business duly incurred business expenditure cannot be allowed if little income has been earned. The business has been set up, assessee had duly shown that capital, regulatory permission, available infrastructure, employees are all available and in place. In these circumstances the Assessing Officer is incorrect that the assessee has adopted colorable device. - </a:t>
            </a:r>
            <a:r>
              <a:rPr b="1" i="1" lang="en-IN" sz="2200">
                <a:latin typeface="Book Antiqua"/>
                <a:ea typeface="Book Antiqua"/>
                <a:cs typeface="Book Antiqua"/>
                <a:sym typeface="Book Antiqua"/>
              </a:rPr>
              <a:t>DCIT vs. Equifax Credit Information Services Pvt. Ltd., 58 CCH 0137 [2020] (Mum. Trib.)</a:t>
            </a:r>
            <a:endParaRPr/>
          </a:p>
          <a:p>
            <a:pPr indent="-317500" lvl="0" marL="457200" rtl="0" algn="just">
              <a:lnSpc>
                <a:spcPct val="150000"/>
              </a:lnSpc>
              <a:spcBef>
                <a:spcPts val="1000"/>
              </a:spcBef>
              <a:spcAft>
                <a:spcPts val="0"/>
              </a:spcAft>
              <a:buClr>
                <a:schemeClr val="dk1"/>
              </a:buClr>
              <a:buSzPts val="2200"/>
              <a:buFont typeface="Noto Sans Symbols"/>
              <a:buNone/>
            </a:pPr>
            <a:r>
              <a:t/>
            </a:r>
            <a:endParaRPr sz="2200">
              <a:latin typeface="Book Antiqua"/>
              <a:ea typeface="Book Antiqua"/>
              <a:cs typeface="Book Antiqua"/>
              <a:sym typeface="Book Antiqua"/>
            </a:endParaRPr>
          </a:p>
          <a:p>
            <a:pPr indent="0" lvl="0" marL="268288" rtl="0" algn="just">
              <a:lnSpc>
                <a:spcPct val="150000"/>
              </a:lnSpc>
              <a:spcBef>
                <a:spcPts val="1000"/>
              </a:spcBef>
              <a:spcAft>
                <a:spcPts val="0"/>
              </a:spcAft>
              <a:buClr>
                <a:schemeClr val="dk1"/>
              </a:buClr>
              <a:buSzPts val="2800"/>
              <a:buNone/>
            </a:pPr>
            <a:r>
              <a:t/>
            </a:r>
            <a:endParaRPr sz="2800">
              <a:latin typeface="Times New Roman"/>
              <a:ea typeface="Times New Roman"/>
              <a:cs typeface="Times New Roman"/>
              <a:sym typeface="Times New Roman"/>
            </a:endParaRPr>
          </a:p>
        </p:txBody>
      </p:sp>
      <p:cxnSp>
        <p:nvCxnSpPr>
          <p:cNvPr id="632" name="Google Shape;632;p80"/>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633" name="Google Shape;633;p8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7" name="Shape 637"/>
        <p:cNvGrpSpPr/>
        <p:nvPr/>
      </p:nvGrpSpPr>
      <p:grpSpPr>
        <a:xfrm>
          <a:off x="0" y="0"/>
          <a:ext cx="0" cy="0"/>
          <a:chOff x="0" y="0"/>
          <a:chExt cx="0" cy="0"/>
        </a:xfrm>
      </p:grpSpPr>
      <p:sp>
        <p:nvSpPr>
          <p:cNvPr id="638" name="Google Shape;638;p81"/>
          <p:cNvSpPr txBox="1"/>
          <p:nvPr>
            <p:ph type="ctrTitle"/>
          </p:nvPr>
        </p:nvSpPr>
        <p:spPr>
          <a:xfrm>
            <a:off x="671512" y="1450476"/>
            <a:ext cx="10858500" cy="1649912"/>
          </a:xfrm>
          <a:prstGeom prst="rect">
            <a:avLst/>
          </a:prstGeom>
          <a:solidFill>
            <a:schemeClr val="lt1"/>
          </a:solid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Book Antiqua"/>
              <a:buNone/>
            </a:pPr>
            <a:r>
              <a:rPr b="1" i="1" lang="en-IN">
                <a:latin typeface="Book Antiqua"/>
                <a:ea typeface="Book Antiqua"/>
                <a:cs typeface="Book Antiqua"/>
                <a:sym typeface="Book Antiqua"/>
              </a:rPr>
              <a:t>Thank You</a:t>
            </a:r>
            <a:endParaRPr/>
          </a:p>
        </p:txBody>
      </p:sp>
      <p:sp>
        <p:nvSpPr>
          <p:cNvPr id="639" name="Google Shape;639;p81"/>
          <p:cNvSpPr txBox="1"/>
          <p:nvPr/>
        </p:nvSpPr>
        <p:spPr>
          <a:xfrm>
            <a:off x="6821714" y="4751034"/>
            <a:ext cx="4918003" cy="80021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IN" sz="2400" u="none" cap="none" strike="noStrike">
                <a:solidFill>
                  <a:schemeClr val="dk1"/>
                </a:solidFill>
                <a:latin typeface="Book Antiqua"/>
                <a:ea typeface="Book Antiqua"/>
                <a:cs typeface="Book Antiqua"/>
                <a:sym typeface="Book Antiqua"/>
              </a:rPr>
              <a:t>prashanth@gspconsulting.co.in</a:t>
            </a:r>
            <a:endParaRPr/>
          </a:p>
          <a:p>
            <a:pPr indent="0" lvl="0" marL="0" marR="0" rtl="0" algn="l">
              <a:spcBef>
                <a:spcPts val="0"/>
              </a:spcBef>
              <a:spcAft>
                <a:spcPts val="0"/>
              </a:spcAft>
              <a:buNone/>
            </a:pPr>
            <a:r>
              <a:rPr b="1" i="1" lang="en-IN" sz="2200">
                <a:solidFill>
                  <a:schemeClr val="dk1"/>
                </a:solidFill>
                <a:latin typeface="Book Antiqua"/>
                <a:ea typeface="Book Antiqua"/>
                <a:cs typeface="Book Antiqua"/>
                <a:sym typeface="Book Antiqua"/>
              </a:rPr>
              <a:t>+91 98454 80269</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39">
                                            <p:txEl>
                                              <p:pRg end="0" st="0"/>
                                            </p:txEl>
                                          </p:spTgt>
                                        </p:tgtEl>
                                        <p:attrNameLst>
                                          <p:attrName>style.visibility</p:attrName>
                                        </p:attrNameLst>
                                      </p:cBhvr>
                                      <p:to>
                                        <p:strVal val="visible"/>
                                      </p:to>
                                    </p:set>
                                    <p:animEffect filter="fade" transition="in">
                                      <p:cBhvr>
                                        <p:cTn dur="500"/>
                                        <p:tgtEl>
                                          <p:spTgt spid="639">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639">
                                            <p:txEl>
                                              <p:pRg end="1" st="1"/>
                                            </p:txEl>
                                          </p:spTgt>
                                        </p:tgtEl>
                                        <p:attrNameLst>
                                          <p:attrName>style.visibility</p:attrName>
                                        </p:attrNameLst>
                                      </p:cBhvr>
                                      <p:to>
                                        <p:strVal val="visible"/>
                                      </p:to>
                                    </p:set>
                                    <p:animEffect filter="fade" transition="in">
                                      <p:cBhvr>
                                        <p:cTn dur="500"/>
                                        <p:tgtEl>
                                          <p:spTgt spid="6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8"/>
                                        </p:tgtEl>
                                        <p:attrNameLst>
                                          <p:attrName>style.visibility</p:attrName>
                                        </p:attrNameLst>
                                      </p:cBhvr>
                                      <p:to>
                                        <p:strVal val="visible"/>
                                      </p:to>
                                    </p:set>
                                    <p:animEffect filter="fade" transition="in">
                                      <p:cBhvr>
                                        <p:cTn dur="1000"/>
                                        <p:tgtEl>
                                          <p:spTgt spid="6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4" name="Shape 134"/>
        <p:cNvGrpSpPr/>
        <p:nvPr/>
      </p:nvGrpSpPr>
      <p:grpSpPr>
        <a:xfrm>
          <a:off x="0" y="0"/>
          <a:ext cx="0" cy="0"/>
          <a:chOff x="0" y="0"/>
          <a:chExt cx="0" cy="0"/>
        </a:xfrm>
      </p:grpSpPr>
      <p:sp>
        <p:nvSpPr>
          <p:cNvPr id="135" name="Google Shape;135;p19"/>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Business loss vis a vis Business Expenditure</a:t>
            </a:r>
            <a:endParaRPr b="1" sz="2800">
              <a:solidFill>
                <a:srgbClr val="C55A11"/>
              </a:solidFill>
              <a:latin typeface="Book Antiqua"/>
              <a:ea typeface="Book Antiqua"/>
              <a:cs typeface="Book Antiqua"/>
              <a:sym typeface="Book Antiqua"/>
            </a:endParaRPr>
          </a:p>
        </p:txBody>
      </p:sp>
      <p:sp>
        <p:nvSpPr>
          <p:cNvPr id="136" name="Google Shape;136;p19"/>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2200"/>
              <a:buNone/>
            </a:pPr>
            <a:r>
              <a:rPr b="1" lang="en-IN" sz="2200">
                <a:latin typeface="Book Antiqua"/>
                <a:ea typeface="Book Antiqua"/>
                <a:cs typeface="Book Antiqua"/>
                <a:sym typeface="Book Antiqua"/>
              </a:rPr>
              <a:t>Business loss is allowable as per normal accounting and commercial principles</a:t>
            </a:r>
            <a:endParaRPr/>
          </a:p>
          <a:p>
            <a:pPr indent="0" lvl="0" marL="0" rtl="0" algn="just">
              <a:lnSpc>
                <a:spcPct val="114000"/>
              </a:lnSpc>
              <a:spcBef>
                <a:spcPts val="1000"/>
              </a:spcBef>
              <a:spcAft>
                <a:spcPts val="0"/>
              </a:spcAft>
              <a:buClr>
                <a:schemeClr val="dk1"/>
              </a:buClr>
              <a:buSzPts val="2200"/>
              <a:buNone/>
            </a:pPr>
            <a:r>
              <a:rPr lang="en-IN" sz="2200">
                <a:latin typeface="Book Antiqua"/>
                <a:ea typeface="Book Antiqua"/>
                <a:cs typeface="Book Antiqua"/>
                <a:sym typeface="Book Antiqua"/>
              </a:rPr>
              <a:t>A business loss can come from the normal operation of the business or an irregular activity arising out of the business whereas expenditure is something which is deliberately incurred for the conducting of the business.</a:t>
            </a:r>
            <a:endParaRPr/>
          </a:p>
          <a:p>
            <a:pPr indent="0" lvl="0" marL="0" rtl="0" algn="just">
              <a:lnSpc>
                <a:spcPct val="114000"/>
              </a:lnSpc>
              <a:spcBef>
                <a:spcPts val="1000"/>
              </a:spcBef>
              <a:spcAft>
                <a:spcPts val="0"/>
              </a:spcAft>
              <a:buClr>
                <a:schemeClr val="dk1"/>
              </a:buClr>
              <a:buSzPts val="2200"/>
              <a:buNone/>
            </a:pPr>
            <a:r>
              <a:t/>
            </a:r>
            <a:endParaRPr i="1" sz="2200" u="sng">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rPr i="1" lang="en-IN" sz="2200" u="sng">
                <a:latin typeface="Book Antiqua"/>
                <a:ea typeface="Book Antiqua"/>
                <a:cs typeface="Book Antiqua"/>
                <a:sym typeface="Book Antiqua"/>
              </a:rPr>
              <a:t>The major difference between an expenditure and loss is of ‘intention’</a:t>
            </a:r>
            <a:endParaRPr/>
          </a:p>
          <a:p>
            <a:pPr indent="0" lvl="0" marL="0" rtl="0" algn="just">
              <a:lnSpc>
                <a:spcPct val="100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rPr lang="en-IN" sz="2200">
                <a:latin typeface="Book Antiqua"/>
                <a:ea typeface="Book Antiqua"/>
                <a:cs typeface="Book Antiqua"/>
                <a:sym typeface="Book Antiqua"/>
              </a:rPr>
              <a:t>In case of </a:t>
            </a:r>
            <a:r>
              <a:rPr b="1" lang="en-IN" sz="2200">
                <a:latin typeface="Book Antiqua"/>
                <a:ea typeface="Book Antiqua"/>
                <a:cs typeface="Book Antiqua"/>
                <a:sym typeface="Book Antiqua"/>
              </a:rPr>
              <a:t>expenditure</a:t>
            </a:r>
            <a:r>
              <a:rPr lang="en-IN" sz="2200">
                <a:latin typeface="Book Antiqua"/>
                <a:ea typeface="Book Antiqua"/>
                <a:cs typeface="Book Antiqua"/>
                <a:sym typeface="Book Antiqua"/>
              </a:rPr>
              <a:t>, there is an intention and activity involved while spending money which is required for the purpose of carrying on the business activities </a:t>
            </a:r>
            <a:r>
              <a:rPr b="1" lang="en-IN" sz="2200">
                <a:latin typeface="Book Antiqua"/>
                <a:ea typeface="Book Antiqua"/>
                <a:cs typeface="Book Antiqua"/>
                <a:sym typeface="Book Antiqua"/>
              </a:rPr>
              <a:t>whereas</a:t>
            </a:r>
            <a:r>
              <a:rPr lang="en-IN" sz="2200">
                <a:latin typeface="Book Antiqua"/>
                <a:ea typeface="Book Antiqua"/>
                <a:cs typeface="Book Antiqua"/>
                <a:sym typeface="Book Antiqua"/>
              </a:rPr>
              <a:t>, </a:t>
            </a:r>
            <a:endParaRPr/>
          </a:p>
          <a:p>
            <a:pPr indent="0" lvl="0" marL="0" rtl="0" algn="just">
              <a:lnSpc>
                <a:spcPct val="114000"/>
              </a:lnSpc>
              <a:spcBef>
                <a:spcPts val="1000"/>
              </a:spcBef>
              <a:spcAft>
                <a:spcPts val="0"/>
              </a:spcAft>
              <a:buClr>
                <a:schemeClr val="dk1"/>
              </a:buClr>
              <a:buSzPts val="2200"/>
              <a:buNone/>
            </a:pPr>
            <a:r>
              <a:t/>
            </a:r>
            <a:endParaRPr sz="2200">
              <a:latin typeface="Book Antiqua"/>
              <a:ea typeface="Book Antiqua"/>
              <a:cs typeface="Book Antiqua"/>
              <a:sym typeface="Book Antiqua"/>
            </a:endParaRPr>
          </a:p>
          <a:p>
            <a:pPr indent="0" lvl="0" marL="0" rtl="0" algn="just">
              <a:lnSpc>
                <a:spcPct val="114000"/>
              </a:lnSpc>
              <a:spcBef>
                <a:spcPts val="1000"/>
              </a:spcBef>
              <a:spcAft>
                <a:spcPts val="0"/>
              </a:spcAft>
              <a:buClr>
                <a:schemeClr val="dk1"/>
              </a:buClr>
              <a:buSzPts val="2200"/>
              <a:buNone/>
            </a:pPr>
            <a:r>
              <a:rPr lang="en-IN" sz="2200">
                <a:latin typeface="Book Antiqua"/>
                <a:ea typeface="Book Antiqua"/>
                <a:cs typeface="Book Antiqua"/>
                <a:sym typeface="Book Antiqua"/>
              </a:rPr>
              <a:t>in case of </a:t>
            </a:r>
            <a:r>
              <a:rPr b="1" lang="en-IN" sz="2200">
                <a:latin typeface="Book Antiqua"/>
                <a:ea typeface="Book Antiqua"/>
                <a:cs typeface="Book Antiqua"/>
                <a:sym typeface="Book Antiqua"/>
              </a:rPr>
              <a:t>loss</a:t>
            </a:r>
            <a:r>
              <a:rPr lang="en-IN" sz="2200">
                <a:latin typeface="Book Antiqua"/>
                <a:ea typeface="Book Antiqua"/>
                <a:cs typeface="Book Antiqua"/>
                <a:sym typeface="Book Antiqua"/>
              </a:rPr>
              <a:t> there is no intention or desire to suffer loss and it usually is due to certain external factors, which are beyond control of the businessman.</a:t>
            </a:r>
            <a:endParaRPr/>
          </a:p>
          <a:p>
            <a:pPr indent="-165100" lvl="0" marL="342900" rtl="0" algn="just">
              <a:lnSpc>
                <a:spcPct val="100000"/>
              </a:lnSpc>
              <a:spcBef>
                <a:spcPts val="1000"/>
              </a:spcBef>
              <a:spcAft>
                <a:spcPts val="0"/>
              </a:spcAft>
              <a:buClr>
                <a:schemeClr val="dk1"/>
              </a:buClr>
              <a:buSzPts val="2800"/>
              <a:buFont typeface="Noto Sans Symbols"/>
              <a:buNone/>
            </a:pPr>
            <a:r>
              <a:t/>
            </a:r>
            <a:endParaRPr sz="2800">
              <a:latin typeface="Times New Roman"/>
              <a:ea typeface="Times New Roman"/>
              <a:cs typeface="Times New Roman"/>
              <a:sym typeface="Times New Roman"/>
            </a:endParaRPr>
          </a:p>
        </p:txBody>
      </p:sp>
      <p:cxnSp>
        <p:nvCxnSpPr>
          <p:cNvPr id="137" name="Google Shape;137;p19"/>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38" name="Google Shape;13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2" name="Shape 142"/>
        <p:cNvGrpSpPr/>
        <p:nvPr/>
      </p:nvGrpSpPr>
      <p:grpSpPr>
        <a:xfrm>
          <a:off x="0" y="0"/>
          <a:ext cx="0" cy="0"/>
          <a:chOff x="0" y="0"/>
          <a:chExt cx="0" cy="0"/>
        </a:xfrm>
      </p:grpSpPr>
      <p:sp>
        <p:nvSpPr>
          <p:cNvPr id="143" name="Google Shape;143;p20"/>
          <p:cNvSpPr txBox="1"/>
          <p:nvPr>
            <p:ph type="ctrTitle"/>
          </p:nvPr>
        </p:nvSpPr>
        <p:spPr>
          <a:xfrm>
            <a:off x="638629" y="0"/>
            <a:ext cx="10058400" cy="542925"/>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Business loss vis a vis Business Expenditure</a:t>
            </a:r>
            <a:endParaRPr b="1" sz="2800">
              <a:solidFill>
                <a:srgbClr val="C55A11"/>
              </a:solidFill>
              <a:latin typeface="Book Antiqua"/>
              <a:ea typeface="Book Antiqua"/>
              <a:cs typeface="Book Antiqua"/>
              <a:sym typeface="Book Antiqua"/>
            </a:endParaRPr>
          </a:p>
        </p:txBody>
      </p:sp>
      <p:sp>
        <p:nvSpPr>
          <p:cNvPr id="144" name="Google Shape;144;p20"/>
          <p:cNvSpPr txBox="1"/>
          <p:nvPr>
            <p:ph idx="1" type="subTitle"/>
          </p:nvPr>
        </p:nvSpPr>
        <p:spPr>
          <a:xfrm>
            <a:off x="638629" y="682851"/>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2100"/>
              <a:buNone/>
            </a:pPr>
            <a:r>
              <a:rPr b="1" lang="en-IN" sz="2100" u="sng">
                <a:latin typeface="Book Antiqua"/>
                <a:ea typeface="Book Antiqua"/>
                <a:cs typeface="Book Antiqua"/>
                <a:sym typeface="Book Antiqua"/>
              </a:rPr>
              <a:t>Deduction of losses – Few Illustrations</a:t>
            </a:r>
            <a:endParaRPr/>
          </a:p>
          <a:p>
            <a:pPr indent="-457200" lvl="0" marL="457200" rtl="0" algn="just">
              <a:lnSpc>
                <a:spcPct val="114000"/>
              </a:lnSpc>
              <a:spcBef>
                <a:spcPts val="1000"/>
              </a:spcBef>
              <a:spcAft>
                <a:spcPts val="0"/>
              </a:spcAft>
              <a:buClr>
                <a:schemeClr val="dk1"/>
              </a:buClr>
              <a:buSzPts val="1900"/>
              <a:buFont typeface="Calibri"/>
              <a:buAutoNum type="arabicPeriod"/>
            </a:pPr>
            <a:r>
              <a:rPr b="1" lang="en-IN" sz="1900">
                <a:latin typeface="Book Antiqua"/>
                <a:ea typeface="Book Antiqua"/>
                <a:cs typeface="Book Antiqua"/>
                <a:sym typeface="Book Antiqua"/>
              </a:rPr>
              <a:t>Capital losses not deductible</a:t>
            </a:r>
            <a:r>
              <a:rPr lang="en-IN" sz="1900">
                <a:latin typeface="Book Antiqua"/>
                <a:ea typeface="Book Antiqua"/>
                <a:cs typeface="Book Antiqua"/>
                <a:sym typeface="Book Antiqua"/>
              </a:rPr>
              <a:t> – It is only a trading loss and not a capital loss that can be allowed to be deducted. – </a:t>
            </a:r>
            <a:r>
              <a:rPr b="1" i="1" lang="en-IN" sz="1900">
                <a:latin typeface="Book Antiqua"/>
                <a:ea typeface="Book Antiqua"/>
                <a:cs typeface="Book Antiqua"/>
                <a:sym typeface="Book Antiqua"/>
              </a:rPr>
              <a:t>Distillers’ Trading Corpn. Ltd. vs. CIT, 252 ITR 795 (Del)</a:t>
            </a:r>
            <a:endParaRPr/>
          </a:p>
          <a:p>
            <a:pPr indent="-457200" lvl="0" marL="457200" rtl="0" algn="just">
              <a:lnSpc>
                <a:spcPct val="114000"/>
              </a:lnSpc>
              <a:spcBef>
                <a:spcPts val="1000"/>
              </a:spcBef>
              <a:spcAft>
                <a:spcPts val="0"/>
              </a:spcAft>
              <a:buClr>
                <a:schemeClr val="dk1"/>
              </a:buClr>
              <a:buSzPts val="1900"/>
              <a:buFont typeface="Calibri"/>
              <a:buAutoNum type="arabicPeriod"/>
            </a:pPr>
            <a:r>
              <a:rPr b="1" lang="en-IN" sz="1900">
                <a:latin typeface="Book Antiqua"/>
                <a:ea typeface="Book Antiqua"/>
                <a:cs typeface="Book Antiqua"/>
                <a:sym typeface="Book Antiqua"/>
              </a:rPr>
              <a:t>Trading loss due to loss of goods in transit – Allowable - </a:t>
            </a:r>
            <a:r>
              <a:rPr lang="en-IN" sz="1900">
                <a:latin typeface="Book Antiqua"/>
                <a:ea typeface="Book Antiqua"/>
                <a:cs typeface="Book Antiqua"/>
                <a:sym typeface="Book Antiqua"/>
              </a:rPr>
              <a:t>Where assessee incurred trading loss due to loss of goods in transit in normal course of business and had written off said loss in its books, assessee was eligible for deduction of said loss – </a:t>
            </a:r>
            <a:r>
              <a:rPr b="1" i="1" lang="en-IN" sz="1900">
                <a:latin typeface="Book Antiqua"/>
                <a:ea typeface="Book Antiqua"/>
                <a:cs typeface="Book Antiqua"/>
                <a:sym typeface="Book Antiqua"/>
              </a:rPr>
              <a:t>CIT vs. Pyramid Timber Associates (P.) Ltd., 229 Taxman 174 (Karnataka HC)</a:t>
            </a:r>
            <a:endParaRPr/>
          </a:p>
          <a:p>
            <a:pPr indent="-457200" lvl="0" marL="457200" rtl="0" algn="just">
              <a:lnSpc>
                <a:spcPct val="114000"/>
              </a:lnSpc>
              <a:spcBef>
                <a:spcPts val="1000"/>
              </a:spcBef>
              <a:spcAft>
                <a:spcPts val="0"/>
              </a:spcAft>
              <a:buClr>
                <a:schemeClr val="dk1"/>
              </a:buClr>
              <a:buSzPts val="1900"/>
              <a:buFont typeface="Calibri"/>
              <a:buAutoNum type="arabicPeriod"/>
            </a:pPr>
            <a:r>
              <a:rPr b="1" lang="en-IN" sz="1900">
                <a:latin typeface="Book Antiqua"/>
                <a:ea typeface="Book Antiqua"/>
                <a:cs typeface="Book Antiqua"/>
                <a:sym typeface="Book Antiqua"/>
              </a:rPr>
              <a:t>Losses due to infraction of law</a:t>
            </a:r>
            <a:r>
              <a:rPr lang="en-IN" sz="1900">
                <a:latin typeface="Book Antiqua"/>
                <a:ea typeface="Book Antiqua"/>
                <a:cs typeface="Book Antiqua"/>
                <a:sym typeface="Book Antiqua"/>
              </a:rPr>
              <a:t> -  Not allowable - Violation of law is not a normal incident of trade and a expense incurred by way of penalty for infraction of law is not deductible as business loss – </a:t>
            </a:r>
            <a:r>
              <a:rPr b="1" lang="en-IN" sz="1900">
                <a:latin typeface="Book Antiqua"/>
                <a:ea typeface="Book Antiqua"/>
                <a:cs typeface="Book Antiqua"/>
                <a:sym typeface="Book Antiqua"/>
              </a:rPr>
              <a:t>Free Wheels India Ltd. vs. CIT, 252 ITR 877 (Del), PCIT vs. Sushil Gupta, 411 ITR 678 (Bombay)</a:t>
            </a:r>
            <a:endParaRPr/>
          </a:p>
          <a:p>
            <a:pPr indent="-457200" lvl="0" marL="457200" rtl="0" algn="just">
              <a:lnSpc>
                <a:spcPct val="114000"/>
              </a:lnSpc>
              <a:spcBef>
                <a:spcPts val="1000"/>
              </a:spcBef>
              <a:spcAft>
                <a:spcPts val="0"/>
              </a:spcAft>
              <a:buClr>
                <a:schemeClr val="dk1"/>
              </a:buClr>
              <a:buSzPts val="1900"/>
              <a:buFont typeface="Calibri"/>
              <a:buAutoNum type="arabicPeriod"/>
            </a:pPr>
            <a:r>
              <a:rPr b="1" lang="en-IN" sz="1900">
                <a:latin typeface="Book Antiqua"/>
                <a:ea typeface="Book Antiqua"/>
                <a:cs typeface="Book Antiqua"/>
                <a:sym typeface="Book Antiqua"/>
              </a:rPr>
              <a:t>Losses in business not authorised by the memorandum of association</a:t>
            </a:r>
            <a:r>
              <a:rPr lang="en-IN" sz="1900">
                <a:latin typeface="Book Antiqua"/>
                <a:ea typeface="Book Antiqua"/>
                <a:cs typeface="Book Antiqua"/>
                <a:sym typeface="Book Antiqua"/>
              </a:rPr>
              <a:t>  - Allowable Losses incurred in the business by an assessee beyond its authority as mentioned in the memorandum by itself does not result in illegal business, the loss suffered therein is allowable – </a:t>
            </a:r>
            <a:r>
              <a:rPr b="1" i="1" lang="en-IN" sz="1900">
                <a:latin typeface="Book Antiqua"/>
                <a:ea typeface="Book Antiqua"/>
                <a:cs typeface="Book Antiqua"/>
                <a:sym typeface="Book Antiqua"/>
              </a:rPr>
              <a:t>CIT vs. Lachatoorah Tea Co. Ltd., 200 ITR 391 (Cal)</a:t>
            </a:r>
            <a:endParaRPr b="1" sz="1900">
              <a:latin typeface="Book Antiqua"/>
              <a:ea typeface="Book Antiqua"/>
              <a:cs typeface="Book Antiqua"/>
              <a:sym typeface="Book Antiqua"/>
            </a:endParaRPr>
          </a:p>
          <a:p>
            <a:pPr indent="-330200" lvl="0" marL="457200" rtl="0" algn="just">
              <a:lnSpc>
                <a:spcPct val="114000"/>
              </a:lnSpc>
              <a:spcBef>
                <a:spcPts val="1000"/>
              </a:spcBef>
              <a:spcAft>
                <a:spcPts val="0"/>
              </a:spcAft>
              <a:buClr>
                <a:schemeClr val="dk1"/>
              </a:buClr>
              <a:buSzPts val="2000"/>
              <a:buFont typeface="Calibri"/>
              <a:buNone/>
            </a:pPr>
            <a:r>
              <a:t/>
            </a:r>
            <a:endParaRPr b="1" sz="2000">
              <a:latin typeface="Book Antiqua"/>
              <a:ea typeface="Book Antiqua"/>
              <a:cs typeface="Book Antiqua"/>
              <a:sym typeface="Book Antiqua"/>
            </a:endParaRPr>
          </a:p>
          <a:p>
            <a:pPr indent="-330200" lvl="0" marL="457200" rtl="0" algn="just">
              <a:lnSpc>
                <a:spcPct val="114000"/>
              </a:lnSpc>
              <a:spcBef>
                <a:spcPts val="1000"/>
              </a:spcBef>
              <a:spcAft>
                <a:spcPts val="0"/>
              </a:spcAft>
              <a:buClr>
                <a:schemeClr val="dk1"/>
              </a:buClr>
              <a:buSzPts val="2000"/>
              <a:buFont typeface="Noto Sans Symbols"/>
              <a:buNone/>
            </a:pPr>
            <a:r>
              <a:t/>
            </a:r>
            <a:endParaRPr b="1" i="1" sz="2000">
              <a:latin typeface="Book Antiqua"/>
              <a:ea typeface="Book Antiqua"/>
              <a:cs typeface="Book Antiqua"/>
              <a:sym typeface="Book Antiqua"/>
            </a:endParaRPr>
          </a:p>
          <a:p>
            <a:pPr indent="-323850" lvl="0" marL="457200" rtl="0" algn="just">
              <a:lnSpc>
                <a:spcPct val="114000"/>
              </a:lnSpc>
              <a:spcBef>
                <a:spcPts val="1000"/>
              </a:spcBef>
              <a:spcAft>
                <a:spcPts val="0"/>
              </a:spcAft>
              <a:buClr>
                <a:schemeClr val="dk1"/>
              </a:buClr>
              <a:buSzPts val="2100"/>
              <a:buFont typeface="Noto Sans Symbols"/>
              <a:buNone/>
            </a:pPr>
            <a:r>
              <a:t/>
            </a:r>
            <a:endParaRPr b="1" sz="2100">
              <a:latin typeface="Book Antiqua"/>
              <a:ea typeface="Book Antiqua"/>
              <a:cs typeface="Book Antiqua"/>
              <a:sym typeface="Book Antiqua"/>
            </a:endParaRPr>
          </a:p>
          <a:p>
            <a:pPr indent="-317500" lvl="0" marL="457200" rtl="0" algn="just">
              <a:lnSpc>
                <a:spcPct val="150000"/>
              </a:lnSpc>
              <a:spcBef>
                <a:spcPts val="1000"/>
              </a:spcBef>
              <a:spcAft>
                <a:spcPts val="0"/>
              </a:spcAft>
              <a:buClr>
                <a:schemeClr val="dk1"/>
              </a:buClr>
              <a:buSzPts val="2200"/>
              <a:buFont typeface="Calibri"/>
              <a:buNone/>
            </a:pPr>
            <a:r>
              <a:t/>
            </a:r>
            <a:endParaRPr sz="2200">
              <a:latin typeface="Times New Roman"/>
              <a:ea typeface="Times New Roman"/>
              <a:cs typeface="Times New Roman"/>
              <a:sym typeface="Times New Roman"/>
            </a:endParaRPr>
          </a:p>
          <a:p>
            <a:pPr indent="-304800" lvl="0" marL="457200" rtl="0" algn="just">
              <a:lnSpc>
                <a:spcPct val="150000"/>
              </a:lnSpc>
              <a:spcBef>
                <a:spcPts val="1000"/>
              </a:spcBef>
              <a:spcAft>
                <a:spcPts val="0"/>
              </a:spcAft>
              <a:buClr>
                <a:schemeClr val="dk1"/>
              </a:buClr>
              <a:buSzPts val="2400"/>
              <a:buFont typeface="Calibri"/>
              <a:buNone/>
            </a:pPr>
            <a:r>
              <a:t/>
            </a:r>
            <a:endParaRPr b="1" i="1">
              <a:latin typeface="Times New Roman"/>
              <a:ea typeface="Times New Roman"/>
              <a:cs typeface="Times New Roman"/>
              <a:sym typeface="Times New Roman"/>
            </a:endParaRPr>
          </a:p>
        </p:txBody>
      </p:sp>
      <p:cxnSp>
        <p:nvCxnSpPr>
          <p:cNvPr id="145" name="Google Shape;145;p20"/>
          <p:cNvCxnSpPr/>
          <p:nvPr/>
        </p:nvCxnSpPr>
        <p:spPr>
          <a:xfrm flipH="1" rot="10800000">
            <a:off x="638629" y="535669"/>
            <a:ext cx="10434184" cy="1359"/>
          </a:xfrm>
          <a:prstGeom prst="straightConnector1">
            <a:avLst/>
          </a:prstGeom>
          <a:noFill/>
          <a:ln cap="flat" cmpd="sng" w="19050">
            <a:solidFill>
              <a:schemeClr val="accent5"/>
            </a:solidFill>
            <a:prstDash val="solid"/>
            <a:miter lim="800000"/>
            <a:headEnd len="sm" w="sm" type="none"/>
            <a:tailEnd len="sm" w="sm" type="none"/>
          </a:ln>
        </p:spPr>
      </p:cxnSp>
      <p:sp>
        <p:nvSpPr>
          <p:cNvPr id="146" name="Google Shape;14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0" name="Shape 150"/>
        <p:cNvGrpSpPr/>
        <p:nvPr/>
      </p:nvGrpSpPr>
      <p:grpSpPr>
        <a:xfrm>
          <a:off x="0" y="0"/>
          <a:ext cx="0" cy="0"/>
          <a:chOff x="0" y="0"/>
          <a:chExt cx="0" cy="0"/>
        </a:xfrm>
      </p:grpSpPr>
      <p:sp>
        <p:nvSpPr>
          <p:cNvPr id="151" name="Google Shape;151;p21"/>
          <p:cNvSpPr txBox="1"/>
          <p:nvPr>
            <p:ph type="ctrTitle"/>
          </p:nvPr>
        </p:nvSpPr>
        <p:spPr>
          <a:xfrm>
            <a:off x="638629" y="185058"/>
            <a:ext cx="10058400" cy="616857"/>
          </a:xfrm>
          <a:prstGeom prst="rect">
            <a:avLst/>
          </a:prstGeom>
          <a:solidFill>
            <a:schemeClr val="lt1"/>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C55A11"/>
              </a:buClr>
              <a:buSzPts val="2800"/>
              <a:buFont typeface="Book Antiqua"/>
              <a:buNone/>
            </a:pPr>
            <a:r>
              <a:rPr b="1" lang="en-IN" sz="2800">
                <a:solidFill>
                  <a:srgbClr val="C55A11"/>
                </a:solidFill>
                <a:latin typeface="Book Antiqua"/>
                <a:ea typeface="Book Antiqua"/>
                <a:cs typeface="Book Antiqua"/>
                <a:sym typeface="Book Antiqua"/>
              </a:rPr>
              <a:t>Business loss vis a vis Business Expenditure</a:t>
            </a:r>
            <a:endParaRPr b="1" sz="2800">
              <a:solidFill>
                <a:srgbClr val="C55A11"/>
              </a:solidFill>
              <a:latin typeface="Book Antiqua"/>
              <a:ea typeface="Book Antiqua"/>
              <a:cs typeface="Book Antiqua"/>
              <a:sym typeface="Book Antiqua"/>
            </a:endParaRPr>
          </a:p>
        </p:txBody>
      </p:sp>
      <p:sp>
        <p:nvSpPr>
          <p:cNvPr id="152" name="Google Shape;152;p21"/>
          <p:cNvSpPr txBox="1"/>
          <p:nvPr>
            <p:ph idx="1" type="subTitle"/>
          </p:nvPr>
        </p:nvSpPr>
        <p:spPr>
          <a:xfrm>
            <a:off x="638629" y="865413"/>
            <a:ext cx="11016343" cy="5856061"/>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114000"/>
              </a:lnSpc>
              <a:spcBef>
                <a:spcPts val="0"/>
              </a:spcBef>
              <a:spcAft>
                <a:spcPts val="0"/>
              </a:spcAft>
              <a:buClr>
                <a:schemeClr val="dk1"/>
              </a:buClr>
              <a:buSzPts val="2200"/>
              <a:buNone/>
            </a:pPr>
            <a:r>
              <a:rPr b="1" lang="en-IN" sz="2200">
                <a:latin typeface="Book Antiqua"/>
                <a:ea typeface="Book Antiqua"/>
                <a:cs typeface="Book Antiqua"/>
                <a:sym typeface="Book Antiqua"/>
              </a:rPr>
              <a:t>5.   Loss on account of the embezzlement or defalcation by an employee or agent </a:t>
            </a:r>
            <a:r>
              <a:rPr lang="en-IN" sz="2200">
                <a:latin typeface="Book Antiqua"/>
                <a:ea typeface="Book Antiqua"/>
                <a:cs typeface="Book Antiqua"/>
                <a:sym typeface="Book Antiqua"/>
              </a:rPr>
              <a:t>– </a:t>
            </a:r>
            <a:endParaRPr sz="2200">
              <a:latin typeface="Book Antiqua"/>
              <a:ea typeface="Book Antiqua"/>
              <a:cs typeface="Book Antiqua"/>
              <a:sym typeface="Book Antiqua"/>
            </a:endParaRPr>
          </a:p>
          <a:p>
            <a:pPr indent="0" lvl="0" marL="442913" rtl="0" algn="just">
              <a:lnSpc>
                <a:spcPct val="114000"/>
              </a:lnSpc>
              <a:spcBef>
                <a:spcPts val="2400"/>
              </a:spcBef>
              <a:spcAft>
                <a:spcPts val="0"/>
              </a:spcAft>
              <a:buClr>
                <a:schemeClr val="dk1"/>
              </a:buClr>
              <a:buSzPts val="2200"/>
              <a:buNone/>
            </a:pPr>
            <a:r>
              <a:rPr lang="en-IN" sz="2200">
                <a:latin typeface="Book Antiqua"/>
                <a:ea typeface="Book Antiqua"/>
                <a:cs typeface="Book Antiqua"/>
                <a:sym typeface="Book Antiqua"/>
              </a:rPr>
              <a:t>Human nature being what it is, it is impossible to rule out the possibility of an employee taking advantage of his position as such employee and misappropriating the funds of his employer, and loss arising out of such activity must be allowed as deduction – </a:t>
            </a:r>
            <a:r>
              <a:rPr b="1" i="1" lang="en-IN" sz="2200">
                <a:latin typeface="Book Antiqua"/>
                <a:ea typeface="Book Antiqua"/>
                <a:cs typeface="Book Antiqua"/>
                <a:sym typeface="Book Antiqua"/>
              </a:rPr>
              <a:t>Badridas Daga vs. CIT, 34 ITR 10 (SC)</a:t>
            </a:r>
            <a:endParaRPr b="1" i="1" sz="2200">
              <a:latin typeface="Book Antiqua"/>
              <a:ea typeface="Book Antiqua"/>
              <a:cs typeface="Book Antiqua"/>
              <a:sym typeface="Book Antiqua"/>
            </a:endParaRPr>
          </a:p>
          <a:p>
            <a:pPr indent="0" lvl="0" marL="442913" rtl="0" algn="just">
              <a:lnSpc>
                <a:spcPct val="114000"/>
              </a:lnSpc>
              <a:spcBef>
                <a:spcPts val="2400"/>
              </a:spcBef>
              <a:spcAft>
                <a:spcPts val="0"/>
              </a:spcAft>
              <a:buClr>
                <a:schemeClr val="dk1"/>
              </a:buClr>
              <a:buSzPts val="2200"/>
              <a:buNone/>
            </a:pPr>
            <a:r>
              <a:rPr lang="en-IN" sz="2200">
                <a:latin typeface="Book Antiqua"/>
                <a:ea typeface="Book Antiqua"/>
                <a:cs typeface="Book Antiqua"/>
                <a:sym typeface="Book Antiqua"/>
              </a:rPr>
              <a:t>Allowable - Loss sustained by the company on account of embezzlement of funds is a permissible deduction – </a:t>
            </a:r>
            <a:r>
              <a:rPr b="1" i="1" lang="en-IN" sz="2200">
                <a:latin typeface="Book Antiqua"/>
                <a:ea typeface="Book Antiqua"/>
                <a:cs typeface="Book Antiqua"/>
                <a:sym typeface="Book Antiqua"/>
              </a:rPr>
              <a:t>PCIT vs. Saravana Selvarathnam Trading &amp; Mfg. (P.) Ltd., 415 ITR 146 (Madras)</a:t>
            </a:r>
            <a:endParaRPr/>
          </a:p>
          <a:p>
            <a:pPr indent="0" lvl="0" marL="441325" rtl="0" algn="just">
              <a:lnSpc>
                <a:spcPct val="114000"/>
              </a:lnSpc>
              <a:spcBef>
                <a:spcPts val="2400"/>
              </a:spcBef>
              <a:spcAft>
                <a:spcPts val="0"/>
              </a:spcAft>
              <a:buClr>
                <a:schemeClr val="dk1"/>
              </a:buClr>
              <a:buSzPts val="2200"/>
              <a:buNone/>
            </a:pPr>
            <a:r>
              <a:rPr lang="en-IN" sz="2200">
                <a:latin typeface="Book Antiqua"/>
                <a:ea typeface="Book Antiqua"/>
                <a:cs typeface="Book Antiqua"/>
                <a:sym typeface="Book Antiqua"/>
              </a:rPr>
              <a:t>However, where there is no evidence to prove embezzlement, the amount is not deductible – </a:t>
            </a:r>
            <a:r>
              <a:rPr b="1" i="1" lang="en-IN" sz="2200">
                <a:latin typeface="Book Antiqua"/>
                <a:ea typeface="Book Antiqua"/>
                <a:cs typeface="Book Antiqua"/>
                <a:sym typeface="Book Antiqua"/>
              </a:rPr>
              <a:t>Tubes &amp; Malleables Ltd. vs. CIT,</a:t>
            </a:r>
            <a:r>
              <a:rPr lang="en-IN" sz="2200">
                <a:latin typeface="Book Antiqua"/>
                <a:ea typeface="Book Antiqua"/>
                <a:cs typeface="Book Antiqua"/>
                <a:sym typeface="Book Antiqua"/>
              </a:rPr>
              <a:t> </a:t>
            </a:r>
            <a:r>
              <a:rPr b="1" i="1" lang="en-IN" sz="2200">
                <a:latin typeface="Book Antiqua"/>
                <a:ea typeface="Book Antiqua"/>
                <a:cs typeface="Book Antiqua"/>
                <a:sym typeface="Book Antiqua"/>
              </a:rPr>
              <a:t>216 ITR 5 (Madras)</a:t>
            </a:r>
            <a:endParaRPr/>
          </a:p>
          <a:p>
            <a:pPr indent="-357188" lvl="0" marL="442913" rtl="0" algn="just">
              <a:lnSpc>
                <a:spcPct val="114000"/>
              </a:lnSpc>
              <a:spcBef>
                <a:spcPts val="2200"/>
              </a:spcBef>
              <a:spcAft>
                <a:spcPts val="0"/>
              </a:spcAft>
              <a:buClr>
                <a:schemeClr val="dk1"/>
              </a:buClr>
              <a:buSzPts val="2200"/>
              <a:buNone/>
            </a:pPr>
            <a:r>
              <a:t/>
            </a:r>
            <a:endParaRPr b="1" i="1" sz="2200">
              <a:latin typeface="Times New Roman"/>
              <a:ea typeface="Times New Roman"/>
              <a:cs typeface="Times New Roman"/>
              <a:sym typeface="Times New Roman"/>
            </a:endParaRPr>
          </a:p>
          <a:p>
            <a:pPr indent="-428625" lvl="0" marL="542925" rtl="0" algn="just">
              <a:lnSpc>
                <a:spcPct val="150000"/>
              </a:lnSpc>
              <a:spcBef>
                <a:spcPts val="1000"/>
              </a:spcBef>
              <a:spcAft>
                <a:spcPts val="0"/>
              </a:spcAft>
              <a:buClr>
                <a:schemeClr val="dk1"/>
              </a:buClr>
              <a:buSzPts val="2200"/>
              <a:buNone/>
            </a:pPr>
            <a:r>
              <a:t/>
            </a:r>
            <a:endParaRPr b="1" i="1" sz="2200">
              <a:latin typeface="Times New Roman"/>
              <a:ea typeface="Times New Roman"/>
              <a:cs typeface="Times New Roman"/>
              <a:sym typeface="Times New Roman"/>
            </a:endParaRPr>
          </a:p>
          <a:p>
            <a:pPr indent="-276225" lvl="0" marL="542925" rtl="0" algn="just">
              <a:lnSpc>
                <a:spcPct val="150000"/>
              </a:lnSpc>
              <a:spcBef>
                <a:spcPts val="1000"/>
              </a:spcBef>
              <a:spcAft>
                <a:spcPts val="0"/>
              </a:spcAft>
              <a:buClr>
                <a:schemeClr val="dk1"/>
              </a:buClr>
              <a:buSzPts val="2400"/>
              <a:buFont typeface="Calibri"/>
              <a:buNone/>
            </a:pPr>
            <a:r>
              <a:t/>
            </a:r>
            <a:endParaRPr b="1">
              <a:latin typeface="Times New Roman"/>
              <a:ea typeface="Times New Roman"/>
              <a:cs typeface="Times New Roman"/>
              <a:sym typeface="Times New Roman"/>
            </a:endParaRPr>
          </a:p>
          <a:p>
            <a:pPr indent="0" lvl="0" marL="0" rtl="0" algn="just">
              <a:lnSpc>
                <a:spcPct val="100000"/>
              </a:lnSpc>
              <a:spcBef>
                <a:spcPts val="1000"/>
              </a:spcBef>
              <a:spcAft>
                <a:spcPts val="0"/>
              </a:spcAft>
              <a:buClr>
                <a:schemeClr val="dk1"/>
              </a:buClr>
              <a:buSzPts val="2400"/>
              <a:buNone/>
            </a:pPr>
            <a:r>
              <a:t/>
            </a:r>
            <a:endParaRPr b="1">
              <a:latin typeface="Times New Roman"/>
              <a:ea typeface="Times New Roman"/>
              <a:cs typeface="Times New Roman"/>
              <a:sym typeface="Times New Roman"/>
            </a:endParaRPr>
          </a:p>
        </p:txBody>
      </p:sp>
      <p:cxnSp>
        <p:nvCxnSpPr>
          <p:cNvPr id="153" name="Google Shape;153;p21"/>
          <p:cNvCxnSpPr/>
          <p:nvPr/>
        </p:nvCxnSpPr>
        <p:spPr>
          <a:xfrm>
            <a:off x="638629" y="865414"/>
            <a:ext cx="9622970" cy="14514"/>
          </a:xfrm>
          <a:prstGeom prst="straightConnector1">
            <a:avLst/>
          </a:prstGeom>
          <a:noFill/>
          <a:ln cap="flat" cmpd="sng" w="19050">
            <a:solidFill>
              <a:schemeClr val="accent5"/>
            </a:solidFill>
            <a:prstDash val="solid"/>
            <a:miter lim="800000"/>
            <a:headEnd len="sm" w="sm" type="none"/>
            <a:tailEnd len="sm" w="sm" type="none"/>
          </a:ln>
        </p:spPr>
      </p:cxnSp>
      <p:sp>
        <p:nvSpPr>
          <p:cNvPr id="154" name="Google Shape;15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